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12"/>
  </p:notesMasterIdLst>
  <p:handoutMasterIdLst>
    <p:handoutMasterId r:id="rId113"/>
  </p:handoutMasterIdLst>
  <p:sldIdLst>
    <p:sldId id="256" r:id="rId2"/>
    <p:sldId id="259" r:id="rId3"/>
    <p:sldId id="262" r:id="rId4"/>
    <p:sldId id="263" r:id="rId5"/>
    <p:sldId id="264" r:id="rId6"/>
    <p:sldId id="265" r:id="rId7"/>
    <p:sldId id="266" r:id="rId8"/>
    <p:sldId id="267" r:id="rId9"/>
    <p:sldId id="268" r:id="rId10"/>
    <p:sldId id="269" r:id="rId11"/>
    <p:sldId id="270" r:id="rId12"/>
    <p:sldId id="271" r:id="rId13"/>
    <p:sldId id="272" r:id="rId14"/>
    <p:sldId id="273" r:id="rId15"/>
    <p:sldId id="280" r:id="rId16"/>
    <p:sldId id="281" r:id="rId17"/>
    <p:sldId id="282" r:id="rId18"/>
    <p:sldId id="283" r:id="rId19"/>
    <p:sldId id="284" r:id="rId20"/>
    <p:sldId id="285" r:id="rId21"/>
    <p:sldId id="286" r:id="rId22"/>
    <p:sldId id="287" r:id="rId23"/>
    <p:sldId id="288" r:id="rId24"/>
    <p:sldId id="289" r:id="rId25"/>
    <p:sldId id="290" r:id="rId26"/>
    <p:sldId id="291" r:id="rId27"/>
    <p:sldId id="292" r:id="rId28"/>
    <p:sldId id="293" r:id="rId29"/>
    <p:sldId id="294" r:id="rId30"/>
    <p:sldId id="295" r:id="rId31"/>
    <p:sldId id="296" r:id="rId32"/>
    <p:sldId id="297" r:id="rId33"/>
    <p:sldId id="298" r:id="rId34"/>
    <p:sldId id="299" r:id="rId35"/>
    <p:sldId id="300" r:id="rId36"/>
    <p:sldId id="301" r:id="rId37"/>
    <p:sldId id="302" r:id="rId38"/>
    <p:sldId id="303" r:id="rId39"/>
    <p:sldId id="304" r:id="rId40"/>
    <p:sldId id="305" r:id="rId41"/>
    <p:sldId id="306" r:id="rId42"/>
    <p:sldId id="307" r:id="rId43"/>
    <p:sldId id="308" r:id="rId44"/>
    <p:sldId id="309" r:id="rId45"/>
    <p:sldId id="310" r:id="rId46"/>
    <p:sldId id="311" r:id="rId47"/>
    <p:sldId id="312" r:id="rId48"/>
    <p:sldId id="313" r:id="rId49"/>
    <p:sldId id="315" r:id="rId50"/>
    <p:sldId id="316" r:id="rId51"/>
    <p:sldId id="317" r:id="rId52"/>
    <p:sldId id="318" r:id="rId53"/>
    <p:sldId id="320" r:id="rId54"/>
    <p:sldId id="321" r:id="rId55"/>
    <p:sldId id="322" r:id="rId56"/>
    <p:sldId id="323" r:id="rId57"/>
    <p:sldId id="324" r:id="rId58"/>
    <p:sldId id="325" r:id="rId59"/>
    <p:sldId id="326" r:id="rId60"/>
    <p:sldId id="327" r:id="rId61"/>
    <p:sldId id="328" r:id="rId62"/>
    <p:sldId id="329" r:id="rId63"/>
    <p:sldId id="330" r:id="rId64"/>
    <p:sldId id="331" r:id="rId65"/>
    <p:sldId id="332" r:id="rId66"/>
    <p:sldId id="333" r:id="rId67"/>
    <p:sldId id="334" r:id="rId68"/>
    <p:sldId id="335" r:id="rId69"/>
    <p:sldId id="336" r:id="rId70"/>
    <p:sldId id="337" r:id="rId71"/>
    <p:sldId id="425" r:id="rId72"/>
    <p:sldId id="338" r:id="rId73"/>
    <p:sldId id="339" r:id="rId74"/>
    <p:sldId id="340" r:id="rId75"/>
    <p:sldId id="341" r:id="rId76"/>
    <p:sldId id="342" r:id="rId77"/>
    <p:sldId id="343" r:id="rId78"/>
    <p:sldId id="344" r:id="rId79"/>
    <p:sldId id="345" r:id="rId80"/>
    <p:sldId id="346" r:id="rId81"/>
    <p:sldId id="347" r:id="rId82"/>
    <p:sldId id="348" r:id="rId83"/>
    <p:sldId id="349" r:id="rId84"/>
    <p:sldId id="426" r:id="rId85"/>
    <p:sldId id="427" r:id="rId86"/>
    <p:sldId id="428" r:id="rId87"/>
    <p:sldId id="429" r:id="rId88"/>
    <p:sldId id="430" r:id="rId89"/>
    <p:sldId id="431" r:id="rId90"/>
    <p:sldId id="432" r:id="rId91"/>
    <p:sldId id="433" r:id="rId92"/>
    <p:sldId id="434" r:id="rId93"/>
    <p:sldId id="435" r:id="rId94"/>
    <p:sldId id="436" r:id="rId95"/>
    <p:sldId id="437" r:id="rId96"/>
    <p:sldId id="438" r:id="rId97"/>
    <p:sldId id="439" r:id="rId98"/>
    <p:sldId id="440" r:id="rId99"/>
    <p:sldId id="441" r:id="rId100"/>
    <p:sldId id="442" r:id="rId101"/>
    <p:sldId id="443" r:id="rId102"/>
    <p:sldId id="444" r:id="rId103"/>
    <p:sldId id="445" r:id="rId104"/>
    <p:sldId id="446" r:id="rId105"/>
    <p:sldId id="447" r:id="rId106"/>
    <p:sldId id="448" r:id="rId107"/>
    <p:sldId id="449" r:id="rId108"/>
    <p:sldId id="450" r:id="rId109"/>
    <p:sldId id="423" r:id="rId110"/>
    <p:sldId id="424" r:id="rId111"/>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CC"/>
    <a:srgbClr val="003399"/>
    <a:srgbClr val="0000FF"/>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Lst>
  </p:outlineViewPr>
  <p:notesTextViewPr>
    <p:cViewPr>
      <p:scale>
        <a:sx n="100" d="100"/>
        <a:sy n="100" d="100"/>
      </p:scale>
      <p:origin x="0" y="0"/>
    </p:cViewPr>
  </p:notesTextViewPr>
  <p:sorterViewPr>
    <p:cViewPr>
      <p:scale>
        <a:sx n="100" d="100"/>
        <a:sy n="100" d="100"/>
      </p:scale>
      <p:origin x="0" y="46320"/>
    </p:cViewPr>
  </p:sorterViewPr>
  <p:notesViewPr>
    <p:cSldViewPr snapToGrid="0">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bleStyles" Target="tableStyle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handoutMaster" Target="handoutMasters/handoutMaster1.xml"/><Relationship Id="rId118" Type="http://schemas.microsoft.com/office/2016/11/relationships/changesInfo" Target="changesInfos/changesInfo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_rels/viewProps.xml.rels><?xml version="1.0" encoding="UTF-8" standalone="yes"?>
<Relationships xmlns="http://schemas.openxmlformats.org/package/2006/relationships"><Relationship Id="rId8" Type="http://schemas.openxmlformats.org/officeDocument/2006/relationships/slide" Target="slides/slide29.xml"/><Relationship Id="rId13" Type="http://schemas.openxmlformats.org/officeDocument/2006/relationships/slide" Target="slides/slide61.xml"/><Relationship Id="rId18" Type="http://schemas.openxmlformats.org/officeDocument/2006/relationships/slide" Target="slides/slide80.xml"/><Relationship Id="rId3" Type="http://schemas.openxmlformats.org/officeDocument/2006/relationships/slide" Target="slides/slide5.xml"/><Relationship Id="rId21" Type="http://schemas.openxmlformats.org/officeDocument/2006/relationships/slide" Target="slides/slide91.xml"/><Relationship Id="rId7" Type="http://schemas.openxmlformats.org/officeDocument/2006/relationships/slide" Target="slides/slide22.xml"/><Relationship Id="rId12" Type="http://schemas.openxmlformats.org/officeDocument/2006/relationships/slide" Target="slides/slide58.xml"/><Relationship Id="rId17" Type="http://schemas.openxmlformats.org/officeDocument/2006/relationships/slide" Target="slides/slide76.xml"/><Relationship Id="rId2" Type="http://schemas.openxmlformats.org/officeDocument/2006/relationships/slide" Target="slides/slide3.xml"/><Relationship Id="rId16" Type="http://schemas.openxmlformats.org/officeDocument/2006/relationships/slide" Target="slides/slide70.xml"/><Relationship Id="rId20" Type="http://schemas.openxmlformats.org/officeDocument/2006/relationships/slide" Target="slides/slide85.xml"/><Relationship Id="rId1" Type="http://schemas.openxmlformats.org/officeDocument/2006/relationships/slide" Target="slides/slide1.xml"/><Relationship Id="rId6" Type="http://schemas.openxmlformats.org/officeDocument/2006/relationships/slide" Target="slides/slide17.xml"/><Relationship Id="rId11" Type="http://schemas.openxmlformats.org/officeDocument/2006/relationships/slide" Target="slides/slide51.xml"/><Relationship Id="rId5" Type="http://schemas.openxmlformats.org/officeDocument/2006/relationships/slide" Target="slides/slide12.xml"/><Relationship Id="rId15" Type="http://schemas.openxmlformats.org/officeDocument/2006/relationships/slide" Target="slides/slide69.xml"/><Relationship Id="rId10" Type="http://schemas.openxmlformats.org/officeDocument/2006/relationships/slide" Target="slides/slide48.xml"/><Relationship Id="rId19" Type="http://schemas.openxmlformats.org/officeDocument/2006/relationships/slide" Target="slides/slide84.xml"/><Relationship Id="rId4" Type="http://schemas.openxmlformats.org/officeDocument/2006/relationships/slide" Target="slides/slide10.xml"/><Relationship Id="rId9" Type="http://schemas.openxmlformats.org/officeDocument/2006/relationships/slide" Target="slides/slide30.xml"/><Relationship Id="rId14" Type="http://schemas.openxmlformats.org/officeDocument/2006/relationships/slide" Target="slides/slide62.xml"/><Relationship Id="rId22" Type="http://schemas.openxmlformats.org/officeDocument/2006/relationships/slide" Target="slides/slide10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CE825EA8-D175-4E71-A095-5FB2A8F5601E}"/>
    <pc:docChg chg="delSld">
      <pc:chgData name="John O'Neill" userId="a4336b72f0c0be49" providerId="LiveId" clId="{CE825EA8-D175-4E71-A095-5FB2A8F5601E}" dt="2026-07-24T19:39:56.245" v="0" actId="47"/>
      <pc:docMkLst>
        <pc:docMk/>
      </pc:docMkLst>
      <pc:sldChg chg="del">
        <pc:chgData name="John O'Neill" userId="a4336b72f0c0be49" providerId="LiveId" clId="{CE825EA8-D175-4E71-A095-5FB2A8F5601E}" dt="2026-07-24T19:39:56.245" v="0" actId="47"/>
        <pc:sldMkLst>
          <pc:docMk/>
          <pc:sldMk cId="0" sldId="4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29391095-111B-4B5C-7F3B-06896451FE8F}"/>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4AB3B702-88FC-5C8A-98AF-3D10BE0A38CD}"/>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965129EB-22CE-2E83-062A-D5450A4D57A4}"/>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8F0CC39A-9884-22C5-38F0-7493FB5983A6}"/>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7236FCC7-E1E8-4E0B-A857-74A77E739981}"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A2A7527-0891-4881-6BD6-E4E7BD08BA82}"/>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7E698D50-927E-B542-43DE-A2055E12C9C8}"/>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FE9D3F1E-4452-94AE-D77D-4C6AE7C7FEEE}"/>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6DBF18AC-A19B-653C-8FC2-6701B6CF83FA}"/>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0A218A46-E928-366B-0437-F57C741FAEFC}"/>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BB7D9AAC-6C6B-4BCA-A1FE-1EA180E8D5A2}"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B67C9A5E-019B-327A-CC9B-4BA63B6B46E8}"/>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92DD32AA-B118-455D-D10B-18078C71DDBA}"/>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a:extLst>
              <a:ext uri="{FF2B5EF4-FFF2-40B4-BE49-F238E27FC236}">
                <a16:creationId xmlns:a16="http://schemas.microsoft.com/office/drawing/2014/main" id="{0E117A70-67F8-AE69-FE48-60C9530A7542}"/>
              </a:ext>
            </a:extLst>
          </p:cNvPr>
          <p:cNvSpPr>
            <a:spLocks noChangeArrowheads="1" noTextEdit="1"/>
          </p:cNvSpPr>
          <p:nvPr>
            <p:ph type="sldImg"/>
          </p:nvPr>
        </p:nvSpPr>
        <p:spPr>
          <a:xfrm>
            <a:off x="625475" y="787400"/>
            <a:ext cx="5943600" cy="4457700"/>
          </a:xfr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3F448615-326D-8442-7BAE-E38E950BC768}"/>
              </a:ext>
            </a:extLst>
          </p:cNvPr>
          <p:cNvSpPr>
            <a:spLocks noChangeArrowheads="1" noTextEdit="1"/>
          </p:cNvSpPr>
          <p:nvPr>
            <p:ph type="sldImg"/>
          </p:nvPr>
        </p:nvSpPr>
        <p:spPr>
          <a:xfrm>
            <a:off x="627063" y="787400"/>
            <a:ext cx="5943600" cy="4457700"/>
          </a:xfr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a:extLst>
              <a:ext uri="{FF2B5EF4-FFF2-40B4-BE49-F238E27FC236}">
                <a16:creationId xmlns:a16="http://schemas.microsoft.com/office/drawing/2014/main" id="{4AEAFB67-30D9-D66D-0854-03186821556A}"/>
              </a:ext>
            </a:extLst>
          </p:cNvPr>
          <p:cNvSpPr>
            <a:spLocks noChangeArrowheads="1" noTextEdit="1"/>
          </p:cNvSpPr>
          <p:nvPr>
            <p:ph type="sldImg"/>
          </p:nvPr>
        </p:nvSpPr>
        <p:spPr>
          <a:xfrm>
            <a:off x="860425" y="906463"/>
            <a:ext cx="5641975" cy="4232275"/>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a:extLst>
              <a:ext uri="{FF2B5EF4-FFF2-40B4-BE49-F238E27FC236}">
                <a16:creationId xmlns:a16="http://schemas.microsoft.com/office/drawing/2014/main" id="{4EE598F3-F400-439E-3D87-5DA28EE26342}"/>
              </a:ext>
            </a:extLst>
          </p:cNvPr>
          <p:cNvSpPr>
            <a:spLocks noChangeArrowheads="1" noTextEdit="1"/>
          </p:cNvSpPr>
          <p:nvPr>
            <p:ph type="sldImg"/>
          </p:nvPr>
        </p:nvSpPr>
        <p:spPr>
          <a:xfrm>
            <a:off x="860425" y="906463"/>
            <a:ext cx="5641975" cy="4232275"/>
          </a:xfrm>
        </p:spPr>
      </p:sp>
      <p:sp>
        <p:nvSpPr>
          <p:cNvPr id="526339" name="Rectangle 3">
            <a:extLst>
              <a:ext uri="{FF2B5EF4-FFF2-40B4-BE49-F238E27FC236}">
                <a16:creationId xmlns:a16="http://schemas.microsoft.com/office/drawing/2014/main" id="{813E7EEF-57B1-4901-C668-D9C82AD953C8}"/>
              </a:ext>
            </a:extLst>
          </p:cNvPr>
          <p:cNvSpPr>
            <a:spLocks noGrp="1" noChangeArrowheads="1"/>
          </p:cNvSpPr>
          <p:nvPr>
            <p:ph type="body" idx="1"/>
          </p:nvPr>
        </p:nvSpPr>
        <p:spPr>
          <a:xfrm>
            <a:off x="901700" y="5297488"/>
            <a:ext cx="5535613" cy="3481387"/>
          </a:xfrm>
        </p:spPr>
        <p:txBody>
          <a:bodyPr lIns="91274" tIns="45637" rIns="91274" bIns="45637"/>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CA42B51C-C31E-F392-EC28-B03308855A0C}"/>
              </a:ext>
            </a:extLst>
          </p:cNvPr>
          <p:cNvSpPr>
            <a:spLocks noChangeArrowheads="1" noTextEdit="1"/>
          </p:cNvSpPr>
          <p:nvPr>
            <p:ph type="sldImg"/>
          </p:nvPr>
        </p:nvSpPr>
        <p:spPr>
          <a:xfrm>
            <a:off x="860425" y="906463"/>
            <a:ext cx="5641975" cy="4232275"/>
          </a:xfrm>
        </p:spPr>
      </p:sp>
      <p:sp>
        <p:nvSpPr>
          <p:cNvPr id="528387" name="Rectangle 3">
            <a:extLst>
              <a:ext uri="{FF2B5EF4-FFF2-40B4-BE49-F238E27FC236}">
                <a16:creationId xmlns:a16="http://schemas.microsoft.com/office/drawing/2014/main" id="{A9A0596B-54F2-24FD-143E-02D550E619A2}"/>
              </a:ext>
            </a:extLst>
          </p:cNvPr>
          <p:cNvSpPr>
            <a:spLocks noGrp="1" noChangeArrowheads="1"/>
          </p:cNvSpPr>
          <p:nvPr>
            <p:ph type="body" idx="1"/>
          </p:nvPr>
        </p:nvSpPr>
        <p:spPr>
          <a:xfrm>
            <a:off x="901700" y="5297488"/>
            <a:ext cx="5535613" cy="3481387"/>
          </a:xfrm>
        </p:spPr>
        <p:txBody>
          <a:bodyPr lIns="91274" tIns="45637" rIns="91274" bIns="45637"/>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A15342CB-6C65-122A-DAD4-035E57EE5F53}"/>
              </a:ext>
            </a:extLst>
          </p:cNvPr>
          <p:cNvSpPr>
            <a:spLocks noChangeArrowheads="1" noTextEdit="1"/>
          </p:cNvSpPr>
          <p:nvPr>
            <p:ph type="sldImg"/>
          </p:nvPr>
        </p:nvSpPr>
        <p:spPr>
          <a:xfrm>
            <a:off x="1123950" y="695325"/>
            <a:ext cx="4611688" cy="3459163"/>
          </a:xfrm>
          <a:ln w="12700" cap="flat">
            <a:solidFill>
              <a:schemeClr val="tx1"/>
            </a:solidFill>
            <a:miter lim="800000"/>
            <a:headEnd/>
            <a:tailEnd/>
          </a:ln>
          <a:extLst>
            <a:ext uri="{909E8E84-426E-40DD-AFC4-6F175D3DCCD1}">
              <a14:hiddenFill xmlns:a14="http://schemas.microsoft.com/office/drawing/2010/main">
                <a:noFill/>
              </a14:hiddenFill>
            </a:ext>
          </a:extLst>
        </p:spPr>
      </p:sp>
      <p:sp>
        <p:nvSpPr>
          <p:cNvPr id="530435" name="Rectangle 3">
            <a:extLst>
              <a:ext uri="{FF2B5EF4-FFF2-40B4-BE49-F238E27FC236}">
                <a16:creationId xmlns:a16="http://schemas.microsoft.com/office/drawing/2014/main" id="{F038ECDA-97AA-4A6B-808B-22113244FE3E}"/>
              </a:ext>
            </a:extLst>
          </p:cNvPr>
          <p:cNvSpPr>
            <a:spLocks noGrp="1" noChangeArrowheads="1"/>
          </p:cNvSpPr>
          <p:nvPr>
            <p:ph type="body" idx="1"/>
          </p:nvPr>
        </p:nvSpPr>
        <p:spPr>
          <a:xfrm>
            <a:off x="914400" y="4386263"/>
            <a:ext cx="5029200" cy="4156075"/>
          </a:xfrm>
          <a:ln/>
        </p:spPr>
        <p:txBody>
          <a:bodyPr lIns="94852" tIns="48230" rIns="94852" bIns="48230"/>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a:extLst>
              <a:ext uri="{FF2B5EF4-FFF2-40B4-BE49-F238E27FC236}">
                <a16:creationId xmlns:a16="http://schemas.microsoft.com/office/drawing/2014/main" id="{B53165BE-E6F3-2A42-CFA4-D1C8183FCE64}"/>
              </a:ext>
            </a:extLst>
          </p:cNvPr>
          <p:cNvSpPr>
            <a:spLocks noChangeArrowheads="1" noTextEdit="1"/>
          </p:cNvSpPr>
          <p:nvPr>
            <p:ph type="sldImg"/>
          </p:nvPr>
        </p:nvSpPr>
        <p:spPr>
          <a:xfrm>
            <a:off x="627063" y="787400"/>
            <a:ext cx="5943600" cy="4457700"/>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a:extLst>
              <a:ext uri="{FF2B5EF4-FFF2-40B4-BE49-F238E27FC236}">
                <a16:creationId xmlns:a16="http://schemas.microsoft.com/office/drawing/2014/main" id="{3AAD61CB-9A56-F881-AFB1-6C9E7BE5E55F}"/>
              </a:ext>
            </a:extLst>
          </p:cNvPr>
          <p:cNvSpPr>
            <a:spLocks noChangeArrowheads="1" noTextEdit="1"/>
          </p:cNvSpPr>
          <p:nvPr>
            <p:ph type="sldImg"/>
          </p:nvPr>
        </p:nvSpPr>
        <p:spPr>
          <a:xfrm>
            <a:off x="627063" y="787400"/>
            <a:ext cx="5943600" cy="4457700"/>
          </a:xfr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a:extLst>
              <a:ext uri="{FF2B5EF4-FFF2-40B4-BE49-F238E27FC236}">
                <a16:creationId xmlns:a16="http://schemas.microsoft.com/office/drawing/2014/main" id="{2E7AC164-6F79-9277-6881-5A571F737782}"/>
              </a:ext>
            </a:extLst>
          </p:cNvPr>
          <p:cNvSpPr>
            <a:spLocks noChangeArrowheads="1" noTextEdit="1"/>
          </p:cNvSpPr>
          <p:nvPr>
            <p:ph type="sldImg"/>
          </p:nvPr>
        </p:nvSpPr>
        <p:spPr>
          <a:xfrm>
            <a:off x="685800" y="274638"/>
            <a:ext cx="5502275" cy="4125912"/>
          </a:xfrm>
          <a:ln/>
        </p:spPr>
      </p:sp>
      <p:sp>
        <p:nvSpPr>
          <p:cNvPr id="702467" name="Rectangle 3">
            <a:extLst>
              <a:ext uri="{FF2B5EF4-FFF2-40B4-BE49-F238E27FC236}">
                <a16:creationId xmlns:a16="http://schemas.microsoft.com/office/drawing/2014/main" id="{F9C2FB5E-0AB7-0AD0-EF46-451D761A4F8B}"/>
              </a:ext>
            </a:extLst>
          </p:cNvPr>
          <p:cNvSpPr>
            <a:spLocks noGrp="1" noChangeArrowheads="1"/>
          </p:cNvSpPr>
          <p:nvPr>
            <p:ph type="body" idx="1"/>
          </p:nvPr>
        </p:nvSpPr>
        <p:spPr>
          <a:ln/>
        </p:spPr>
        <p:txBody>
          <a:bodyPr lIns="9578" tIns="229890" rIns="9578" bIns="229890"/>
          <a:lstStyle/>
          <a:p>
            <a:endParaRPr lang="en-AU"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80D5B-26DD-D437-1887-2DD0020F1FC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492532F-289E-B08B-98F2-6245D8F16CA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122658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8638D3-37E0-87C1-3F98-DD857C0999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64BD34-82F1-8537-B162-54524235A2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41520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EC04053-54C3-0CD2-2D1C-E7DD2D381548}"/>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EF63C4-E0A9-9FB5-7E96-13B209728609}"/>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090342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DD91F-CF94-F752-594E-277B93D55DBE}"/>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a:extLst>
              <a:ext uri="{FF2B5EF4-FFF2-40B4-BE49-F238E27FC236}">
                <a16:creationId xmlns:a16="http://schemas.microsoft.com/office/drawing/2014/main" id="{B62C9E81-B9E3-44CA-6FF8-2602AA1B6923}"/>
              </a:ext>
            </a:extLst>
          </p:cNvPr>
          <p:cNvSpPr>
            <a:spLocks noGrp="1"/>
          </p:cNvSpPr>
          <p:nvPr>
            <p:ph type="tbl" idx="1"/>
          </p:nvPr>
        </p:nvSpPr>
        <p:spPr>
          <a:xfrm>
            <a:off x="346075" y="1076325"/>
            <a:ext cx="8451850" cy="5513388"/>
          </a:xfrm>
        </p:spPr>
        <p:txBody>
          <a:bodyPr/>
          <a:lstStyle/>
          <a:p>
            <a:endParaRPr lang="en-US"/>
          </a:p>
        </p:txBody>
      </p:sp>
    </p:spTree>
    <p:extLst>
      <p:ext uri="{BB962C8B-B14F-4D97-AF65-F5344CB8AC3E}">
        <p14:creationId xmlns:p14="http://schemas.microsoft.com/office/powerpoint/2010/main" val="40790660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60154-FF5F-6214-8229-A38D62B038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C82A1CB-7E3D-6B6A-ACCF-8B6421BBF02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890734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7D1228-E475-D00C-CDB0-25C56F1741DB}"/>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8251179-E0BB-8122-2CFC-B1757010BE1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9863690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7DEEB2-7C33-5F37-2885-79925A68E68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386677D-0308-2AEA-F11A-EC6E0784612A}"/>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2DD2F58-420E-32F0-8BB3-BD141F5F546B}"/>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1644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8ED36-AA32-6809-F064-6150FA0B766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9B6604D-D743-1035-CE4B-AE3362721003}"/>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A9497D-32AF-D078-7474-DD27E561241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5F68457-19AA-9B6D-3A3E-31E1F340F90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582FE5-0C36-3CFB-7963-23A65AAE9BA4}"/>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850609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A80CDC-EA89-A411-0664-F8284777DFDB}"/>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373898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1648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26CFE8-623E-419C-BC51-9E5DA2CE02F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A5425ED-E8D8-C28F-29A0-9EDC306C5BA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C04CB8D-2D9F-2C7C-AA33-BCC17C3409A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56027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1B147-9FE8-9409-D6C1-8CE25B2115B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9123EB5-14D4-DD52-D94C-B3EBD4B594C0}"/>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3AD9CEF-008C-BF44-0C36-FEFF1A1A3D0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6567961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B15BE8A8-0DD4-D927-B0FC-C9118B6834D0}"/>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0B9E84E2-771E-9ADB-DB76-D43F929E0E32}"/>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66C7782D-2115-D201-B816-E35A5A4D72DC}"/>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8EA229BF-E33F-6AF3-7C8F-EADC3314A681}"/>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C0612B02-BEFE-1FB4-221E-BC16F495C6CE}"/>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F3269341-A528-43FC-ABEF-DC515DE78608}"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5.bin"/><Relationship Id="rId3" Type="http://schemas.openxmlformats.org/officeDocument/2006/relationships/image" Target="../media/image13.wmf"/><Relationship Id="rId7" Type="http://schemas.openxmlformats.org/officeDocument/2006/relationships/image" Target="../media/image15.wmf"/><Relationship Id="rId2" Type="http://schemas.openxmlformats.org/officeDocument/2006/relationships/oleObject" Target="../embeddings/oleObject2.bin"/><Relationship Id="rId1" Type="http://schemas.openxmlformats.org/officeDocument/2006/relationships/slideLayout" Target="../slideLayouts/slideLayout2.xml"/><Relationship Id="rId6" Type="http://schemas.openxmlformats.org/officeDocument/2006/relationships/oleObject" Target="../embeddings/oleObject4.bin"/><Relationship Id="rId5" Type="http://schemas.openxmlformats.org/officeDocument/2006/relationships/image" Target="../media/image14.wmf"/><Relationship Id="rId10" Type="http://schemas.openxmlformats.org/officeDocument/2006/relationships/image" Target="../media/image17.png"/><Relationship Id="rId4" Type="http://schemas.openxmlformats.org/officeDocument/2006/relationships/oleObject" Target="../embeddings/oleObject3.bin"/><Relationship Id="rId9" Type="http://schemas.openxmlformats.org/officeDocument/2006/relationships/image" Target="../media/image16.wmf"/></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oleObject" Target="../embeddings/oleObject6.bin"/><Relationship Id="rId1" Type="http://schemas.openxmlformats.org/officeDocument/2006/relationships/slideLayout" Target="../slideLayouts/slideLayout7.xml"/><Relationship Id="rId5" Type="http://schemas.openxmlformats.org/officeDocument/2006/relationships/image" Target="../media/image19.emf"/><Relationship Id="rId4" Type="http://schemas.openxmlformats.org/officeDocument/2006/relationships/oleObject" Target="../embeddings/oleObject7.bin"/></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oleObject" Target="../embeddings/oleObject8.bin"/><Relationship Id="rId1" Type="http://schemas.openxmlformats.org/officeDocument/2006/relationships/slideLayout" Target="../slideLayouts/slideLayout6.xml"/><Relationship Id="rId5" Type="http://schemas.openxmlformats.org/officeDocument/2006/relationships/image" Target="../media/image24.wmf"/><Relationship Id="rId4" Type="http://schemas.openxmlformats.org/officeDocument/2006/relationships/oleObject" Target="../embeddings/oleObject9.bin"/></Relationships>
</file>

<file path=ppt/slides/_rels/slide9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oleObject" Target="../embeddings/oleObject10.bin"/><Relationship Id="rId1" Type="http://schemas.openxmlformats.org/officeDocument/2006/relationships/slideLayout" Target="../slideLayouts/slideLayout6.xml"/><Relationship Id="rId5" Type="http://schemas.openxmlformats.org/officeDocument/2006/relationships/image" Target="../media/image26.png"/><Relationship Id="rId4" Type="http://schemas.openxmlformats.org/officeDocument/2006/relationships/oleObject" Target="../embeddings/oleObject11.bin"/></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D10AC01D-D5BA-C3C2-91B0-52BFD18282D0}"/>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7607F9D1-15E3-FF88-F24D-A10A126791DE}"/>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B9ACD079-987C-7F2E-516C-2D201A38CA62}"/>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8A86C431-6A68-0369-1B5C-DA7CF707FE8B}"/>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545E3A78-E3B9-DD92-1CA0-2A4CCAC74CBA}"/>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AFAA1937-8FE2-23CB-0A18-598AF53B2629}"/>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F1A04A6D-AAE1-F110-3409-F0714E73B5D4}"/>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3B06F57D-159B-41B4-F9AC-D668786AC06A}"/>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34E507E3-D3AC-B95A-D8D6-6FCBE3B66390}"/>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26B92280-9936-9E36-7387-DA0013F59357}"/>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73D34FB0-18E1-9EC6-2E58-93254F08BBA9}"/>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C531F2B7-E219-1755-7071-5A82AF072652}"/>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9B90E0A0-B17B-ABEF-696B-8122DDD31D38}"/>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687DD3F6-6DA7-33E6-0079-4808B4E41BF5}"/>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20F11C19-3693-762B-9B6A-A1F57D705CA1}"/>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2ACFBC33-5079-4DE4-8862-B9027D94B886}"/>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D971C329-99E7-527C-02BA-37DB4C2F2CCF}"/>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780F0AA1-A885-BD9E-1953-F9CE4CCE71EB}"/>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A93A3335-47DD-154C-95D4-CBFBA9125D74}"/>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1E396B6E-4D9C-0E6F-DB0B-82D0379A9232}"/>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CA2FBA7D-0AFC-9A73-D013-9FA58D79F6C8}"/>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94A09704-DC3C-F418-1E58-1DEE0710EC5F}"/>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D10EFC4B-9428-17AA-B5A7-435F7705E5DD}"/>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E292C329-4AC6-ECE9-104E-CBE5ECDF2C12}"/>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3ECCF412-6F81-3B80-21B6-F20366804F93}"/>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4443EAB9-3EFC-A854-F601-500F7B3814CF}"/>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E67B1998-513B-8E4B-5886-558A1A9681D5}"/>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B66FEF13-DE70-704B-D140-C7287F077258}"/>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A09ADB5A-2D5A-2C63-8048-054150488E5B}"/>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4D8F2F3E-05ED-BB11-1D1A-8760C2601429}"/>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17F18134-8605-BEED-65DC-4C8294258582}"/>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387F91BD-3327-8DAB-1D0F-C282F74F2DE6}"/>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82365BA3-FA78-AD34-9850-4EDC1253DB32}"/>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E6C9A2A6-4A9E-E4F8-031C-68F2E53CCA45}"/>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9091E06E-4722-7A95-C99F-521BE06F202A}"/>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BFB5E82B-92CF-B78C-8D70-044A5ED27906}"/>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6A1626FD-5FFD-9C86-DAF2-D80C43A72250}"/>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23BA808D-F6F5-8BBB-33A1-8E155B5BF976}"/>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E5D9A74B-73BC-00AA-17A4-C10FADECDE6F}"/>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42048408-2C7C-14E7-1FCC-FF298CB90C83}"/>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85DFB124-233E-E830-0E1A-A8D44448808B}"/>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9DAB3B69-6069-C88B-DF5D-AAC37E5D2B12}"/>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0FC6B0EB-8BC7-7FF6-A2ED-DC646682CC4E}"/>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1C719387-3BF8-4730-8252-3B07BF607EDC}"/>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7EB64FF1-AA7E-C18F-3EE7-BED9BE37F62E}"/>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36F5EECB-8240-29DB-70F6-6BBA5A5AC7F4}"/>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A5BB0F5E-027B-5FCE-CD61-6E0D4A259AAC}"/>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01ED4A79-B96E-8C51-3E07-491B59422417}"/>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9E5D853A-D7DA-AE47-9017-88621EE8324D}"/>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C1ECE856-30D4-4C08-196D-1F1D51074610}"/>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814266F4-9713-072D-7915-73C804DA200D}"/>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CC6C6BCC-D015-EE98-6B58-53B599577697}"/>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C14CD294-9774-D68E-99B5-058CB0466DA3}"/>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B7D18636-22C0-733A-A61E-0F45884DACDF}"/>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A7F3B6B9-5213-8781-FC3A-009794AFBC17}"/>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95423885-A598-4E64-9947-37BEC84C61C7}"/>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E562D2EF-4360-1956-E0AF-5CE99AE68DCE}"/>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DD1C0571-C2E0-CBD8-0682-5EAD64E1E8EA}"/>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49FBC3A7-8DC5-2B58-9D29-A8D04C25E4E3}"/>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26D24EF3-D630-F771-EDB7-87CF68FFAC2A}"/>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7062B963-FD86-8B93-003D-607E2BD05F9C}"/>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8137AF5A-6A71-3A5E-563C-A07EF8E739A7}"/>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5833F3EC-ABB0-A5B3-7592-A688D5B35031}"/>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AC31F5E9-6913-C71D-1E31-BB860CC14ADE}"/>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D1531CC9-C175-6B0A-0074-BD350B73768C}"/>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5BEA5E1D-B29C-2CFE-ECEA-2A45846E9E63}"/>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89BC0069-9C2A-8BC2-EC6E-F40A5FE074E3}"/>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6EC03BB3-BE81-55F3-64E0-2B34BBEE378B}"/>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05C14325-11F3-8527-929D-EA857E8354DE}"/>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549E242A-20D5-F4F5-A130-EE60FAF94CF0}"/>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E4C047C1-B94A-0F35-86AF-7F593844186D}"/>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06A8E7FC-17ED-07EA-5AD2-C6622A0D7A77}"/>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73EC6C8B-F9D9-77A9-21D8-84C8AC73238C}"/>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FCFBB94E-BE01-2A80-7939-5A85C612DF9A}"/>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004A22A7-B47B-68E4-A8FE-47346C5DCD6B}"/>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457D88EE-C1AC-EA67-B1CE-B5AC497DAF2E}"/>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6FB25338-7AED-2C01-2627-E75584891D59}"/>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B5B7CCF8-5BF0-056E-9064-7BC196913521}"/>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EEA99995-AF6B-9263-53ED-97AB66F6A8B4}"/>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82C8DCB2-6910-F3E4-1468-51270DEDB68A}"/>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8D9ECB1C-ECA6-33DD-1EC7-836BE881E705}"/>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AF07B328-F571-B077-BEBA-A9883214F169}"/>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9CBA9967-98A8-6D19-5938-98CB9350EAB6}"/>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4494BD60-5718-866B-83D6-6D42AB56319C}"/>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045D1CF1-12D9-1F61-AE19-A55341F74EA7}"/>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ADE9B0A2-5A3F-55EE-FFFB-89CB3F157677}"/>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C367C384-32F4-6D03-77CD-0D6C7EDC66DD}"/>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924BCA2F-D42E-3832-46DF-187CB6F32EBF}"/>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A36DA351-3BE8-1EBA-6408-D7B85754018C}"/>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82C3595F-AB7C-C84F-9DF9-610D20BE64A9}"/>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30ECD9CA-FD5A-8149-34B0-17CBDF181ADA}"/>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2BECF834-115C-334B-95C6-4349EA9BC09F}"/>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E82608F0-F526-7026-0298-C48A2F25E8CC}"/>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10EFEC65-9844-9715-8C2F-3B253FE82138}"/>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42471ECE-6EE9-1CA9-E6E4-58690B344C7D}"/>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9C3B9406-C7CA-26B3-C773-40A3221C39DC}"/>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8C82AAB4-DA2D-2F2A-529B-6EA6A0A323FC}"/>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E1C93754-C220-7F88-E759-B384961908D0}"/>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6F85829A-0A5C-ABCA-4FE4-E0F872BE87EE}"/>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8A433131-0E26-C7EA-609E-E31E8E9B5875}"/>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85D44080-9C47-0E60-E8FB-47922D09E032}"/>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00793A4E-B0EB-E5A7-B8C1-AE84F35591AA}"/>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499ADE03-B736-4156-792F-2E1F18AD477E}"/>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7031F94E-B237-0EA5-E117-DC53B25728A2}"/>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26E5DD7D-25A6-8924-E872-EC607AED5A17}"/>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BA7EB346-A791-F41F-6872-569EB2869A33}"/>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6C4AC2D7-3162-1069-C876-26E053E94FCB}"/>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DAEFED1A-66E0-DC67-88CC-408D61256E7D}"/>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E98EB65D-2564-3328-12AC-462215EFBB52}"/>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E35B8383-7073-6FFD-4183-50A03FCB2CA4}"/>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E2D3A4CD-6AD9-A7D9-1D1D-54F2F85DFF18}"/>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9BDE4DF6-D59D-18C5-E58F-729D64BF35BC}"/>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4A13417B-F32F-F7F6-0D48-A478493AA2B0}"/>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9F1CB598-0333-6B1A-BC49-69E4A49057B0}"/>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41F2811D-8C97-936C-6283-F0E95BA9E4E3}"/>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A2EB9D6F-800E-E347-8BE6-0332BC760690}"/>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24590F61-2C87-0BC4-9FBA-1F6B4D07451A}"/>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8CE985C6-12FD-34F3-5B37-50A485FA4D09}"/>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A4DA7830-3A04-79C5-DB72-EEE67BE6F38E}"/>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B9C0DD12-F268-4CAB-7A89-A8718DE33F8F}"/>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5A68F690-6C25-428E-A7F2-52BBBF315ECD}"/>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BD438BBE-A8AA-9805-2F1E-25ED982EB1E6}"/>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6C2A6EDB-4C5A-72E3-0E29-2F974CBD2A1A}"/>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39DE9FFD-09AA-5DCD-C501-344AE9799AC8}"/>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2C0B8516-FBE0-7177-03A1-000D9498F3F5}"/>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4ED906F2-745C-0298-E8CB-7DA3045D53B0}"/>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9ACF6AB3-A654-75D7-15D5-EC1B6515C416}"/>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05A9C7BC-ED50-4344-4B6A-5009A13E04B1}"/>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DF87A414-A2EC-EC0A-A5FB-72FD9C50B71D}"/>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02311407-9F01-87B3-9AA3-07B689E9E407}"/>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F091B0EE-41FB-05B6-976E-6311466B5467}"/>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0D4A620D-6F3F-90ED-9E0A-9E7E60830CEF}"/>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6AFC7613-E62B-D591-C633-FC38FED5EBAB}"/>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834411FE-3208-C1C8-6FAC-13C8C48FEAAF}"/>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AAFC3155-C699-A002-0A74-0925D8E20238}"/>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2B94E1D1-F22C-473F-0A78-E0648E73EF38}"/>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36A83E4A-5A9D-E5B6-C87F-46B8B33C5E66}"/>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3BD94ED6-5875-50E3-C025-F535E3B41321}"/>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7B0A3DA3-00DD-1020-7D37-9010AC4DCEC9}"/>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B19B8AE0-02C7-627C-B923-89FCE23D9DCD}"/>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10DB7F35-2686-ECB6-2ADA-65A4DDBC056C}"/>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45DFA53C-A480-B8D0-4071-61C2E25C7946}"/>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874627D4-C828-D73B-4DDC-8E0656FF061A}"/>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0631FFF5-7D2D-9DD2-2DF7-45093685A0CF}"/>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84864BD9-CCDC-E0A5-F935-7CAF305D5F63}"/>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B7B06AE8-A1C1-FE67-7979-36FB67F23FF8}"/>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D40AC445-030C-81AE-23AD-039FB091429A}"/>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DCBAB638-F85B-7559-BB70-7F9327EAF7C3}"/>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C6748D4C-B35E-6B4D-9520-4459E932FCA5}"/>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8EBE7179-EEF0-E368-2942-448C9CC53CEF}"/>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4B10F1A9-C73D-3747-B2B8-72DE5F4D95DA}"/>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77F0222A-8348-FF3B-CC43-A99634FEB052}"/>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33FFA7CD-B192-DD41-092A-C290E88B2AB2}"/>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504BE816-1A28-EA0D-2D1E-1F165A8C36F9}"/>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A3B2D101-E74A-1261-9A08-4181A90B62CB}"/>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4B3415BE-7A31-CFB3-5841-A2BC40A11E0F}"/>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C5803B11-AB9E-C5A6-0CC2-DF8C96D1B665}"/>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0A99027E-153A-227A-A905-FC8A4B97B6CF}"/>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C5CFBEE7-60B8-6882-0ED5-D80CD0F3640B}"/>
              </a:ext>
            </a:extLst>
          </p:cNvPr>
          <p:cNvSpPr>
            <a:spLocks noChangeArrowheads="1"/>
          </p:cNvSpPr>
          <p:nvPr/>
        </p:nvSpPr>
        <p:spPr bwMode="auto">
          <a:xfrm>
            <a:off x="969963" y="2286000"/>
            <a:ext cx="5791200"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Black Belt – Role &amp; Orientation</a:t>
            </a:r>
          </a:p>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“We’re Not in Kansas Anymore”</a:t>
            </a:r>
          </a:p>
        </p:txBody>
      </p:sp>
      <p:sp>
        <p:nvSpPr>
          <p:cNvPr id="4261" name="Rectangle 165">
            <a:extLst>
              <a:ext uri="{FF2B5EF4-FFF2-40B4-BE49-F238E27FC236}">
                <a16:creationId xmlns:a16="http://schemas.microsoft.com/office/drawing/2014/main" id="{CD737FB6-510E-49AA-89F6-DAEF882A6D53}"/>
              </a:ext>
            </a:extLst>
          </p:cNvPr>
          <p:cNvSpPr>
            <a:spLocks noGrp="1" noChangeArrowheads="1"/>
          </p:cNvSpPr>
          <p:nvPr>
            <p:ph type="subTitle" idx="1"/>
          </p:nvPr>
        </p:nvSpPr>
        <p:spPr>
          <a:xfrm>
            <a:off x="5403850" y="6388100"/>
            <a:ext cx="3616325" cy="403225"/>
          </a:xfrm>
          <a:solidFill>
            <a:schemeClr val="bg1"/>
          </a:solidFill>
          <a:ln/>
        </p:spPr>
        <p:txBody>
          <a:bodyPr/>
          <a:lstStyle/>
          <a:p>
            <a:pPr algn="r" defTabSz="820738" eaLnBrk="0" hangingPunct="0">
              <a:spcBef>
                <a:spcPct val="0"/>
              </a:spcBef>
            </a:pPr>
            <a:r>
              <a:rPr lang="en-US" altLang="en-US" sz="2000">
                <a:latin typeface="Copperplate Gothic Bold" panose="020E0705020206020404" pitchFamily="34" charset="0"/>
              </a:rPr>
              <a:t>Six Sigma Alliance, LLC</a:t>
            </a:r>
          </a:p>
        </p:txBody>
      </p:sp>
      <p:grpSp>
        <p:nvGrpSpPr>
          <p:cNvPr id="4262" name="Group 166">
            <a:extLst>
              <a:ext uri="{FF2B5EF4-FFF2-40B4-BE49-F238E27FC236}">
                <a16:creationId xmlns:a16="http://schemas.microsoft.com/office/drawing/2014/main" id="{4FF3EF9D-855D-ED8D-F58F-2BE382BBB0D7}"/>
              </a:ext>
            </a:extLst>
          </p:cNvPr>
          <p:cNvGrpSpPr>
            <a:grpSpLocks/>
          </p:cNvGrpSpPr>
          <p:nvPr/>
        </p:nvGrpSpPr>
        <p:grpSpPr bwMode="auto">
          <a:xfrm>
            <a:off x="7481888" y="5580063"/>
            <a:ext cx="1292225" cy="765175"/>
            <a:chOff x="771" y="1727"/>
            <a:chExt cx="896" cy="546"/>
          </a:xfrm>
        </p:grpSpPr>
        <p:sp>
          <p:nvSpPr>
            <p:cNvPr id="4263" name="Rectangle 167">
              <a:extLst>
                <a:ext uri="{FF2B5EF4-FFF2-40B4-BE49-F238E27FC236}">
                  <a16:creationId xmlns:a16="http://schemas.microsoft.com/office/drawing/2014/main" id="{F019E53D-89DF-A1FD-8BE7-04E692A73153}"/>
                </a:ext>
              </a:extLst>
            </p:cNvPr>
            <p:cNvSpPr>
              <a:spLocks noChangeArrowheads="1"/>
            </p:cNvSpPr>
            <p:nvPr/>
          </p:nvSpPr>
          <p:spPr bwMode="auto">
            <a:xfrm>
              <a:off x="1275" y="1735"/>
              <a:ext cx="236"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264" name="Rectangle 168">
              <a:extLst>
                <a:ext uri="{FF2B5EF4-FFF2-40B4-BE49-F238E27FC236}">
                  <a16:creationId xmlns:a16="http://schemas.microsoft.com/office/drawing/2014/main" id="{6B4EA5F5-4C4F-D1DD-B46B-5058CF9F79FE}"/>
                </a:ext>
              </a:extLst>
            </p:cNvPr>
            <p:cNvSpPr>
              <a:spLocks noChangeArrowheads="1"/>
            </p:cNvSpPr>
            <p:nvPr/>
          </p:nvSpPr>
          <p:spPr bwMode="auto">
            <a:xfrm>
              <a:off x="1309" y="1784"/>
              <a:ext cx="19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4500">
                  <a:solidFill>
                    <a:srgbClr val="000099"/>
                  </a:solidFill>
                  <a:ea typeface="Batang" panose="02030600000101010101" pitchFamily="18" charset="-127"/>
                </a:rPr>
                <a:t>6</a:t>
              </a:r>
              <a:endParaRPr lang="en-US" altLang="en-US" sz="1300"/>
            </a:p>
          </p:txBody>
        </p:sp>
        <p:sp>
          <p:nvSpPr>
            <p:cNvPr id="4265" name="Rectangle 169">
              <a:extLst>
                <a:ext uri="{FF2B5EF4-FFF2-40B4-BE49-F238E27FC236}">
                  <a16:creationId xmlns:a16="http://schemas.microsoft.com/office/drawing/2014/main" id="{69960E19-0A38-DB43-DB74-DD98A4023699}"/>
                </a:ext>
              </a:extLst>
            </p:cNvPr>
            <p:cNvSpPr>
              <a:spLocks noChangeArrowheads="1"/>
            </p:cNvSpPr>
            <p:nvPr/>
          </p:nvSpPr>
          <p:spPr bwMode="auto">
            <a:xfrm>
              <a:off x="1359" y="1727"/>
              <a:ext cx="271"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266" name="Rectangle 170">
              <a:extLst>
                <a:ext uri="{FF2B5EF4-FFF2-40B4-BE49-F238E27FC236}">
                  <a16:creationId xmlns:a16="http://schemas.microsoft.com/office/drawing/2014/main" id="{B42591A9-32A8-29AF-F04F-1FECD38F5F3F}"/>
                </a:ext>
              </a:extLst>
            </p:cNvPr>
            <p:cNvSpPr>
              <a:spLocks noChangeArrowheads="1"/>
            </p:cNvSpPr>
            <p:nvPr/>
          </p:nvSpPr>
          <p:spPr bwMode="auto">
            <a:xfrm>
              <a:off x="1428" y="1773"/>
              <a:ext cx="239"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4500">
                  <a:solidFill>
                    <a:srgbClr val="000099"/>
                  </a:solidFill>
                  <a:latin typeface="Symbol" panose="05050102010706020507" pitchFamily="18" charset="2"/>
                  <a:ea typeface="Batang" panose="02030600000101010101" pitchFamily="18" charset="-127"/>
                </a:rPr>
                <a:t>s</a:t>
              </a:r>
              <a:endParaRPr lang="en-US" altLang="en-US" sz="1300"/>
            </a:p>
          </p:txBody>
        </p:sp>
        <p:sp>
          <p:nvSpPr>
            <p:cNvPr id="4267" name="Rectangle 171">
              <a:extLst>
                <a:ext uri="{FF2B5EF4-FFF2-40B4-BE49-F238E27FC236}">
                  <a16:creationId xmlns:a16="http://schemas.microsoft.com/office/drawing/2014/main" id="{9917AE3A-EDCC-0E8C-E42A-6238F65B2AF7}"/>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68" name="Rectangle 172">
              <a:extLst>
                <a:ext uri="{FF2B5EF4-FFF2-40B4-BE49-F238E27FC236}">
                  <a16:creationId xmlns:a16="http://schemas.microsoft.com/office/drawing/2014/main" id="{EC04D387-555A-4AC2-F054-D4F1FD32E3AC}"/>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69" name="Rectangle 173">
              <a:extLst>
                <a:ext uri="{FF2B5EF4-FFF2-40B4-BE49-F238E27FC236}">
                  <a16:creationId xmlns:a16="http://schemas.microsoft.com/office/drawing/2014/main" id="{0D431F93-9599-9E54-B31D-830766FEBA25}"/>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0" name="Rectangle 174">
              <a:extLst>
                <a:ext uri="{FF2B5EF4-FFF2-40B4-BE49-F238E27FC236}">
                  <a16:creationId xmlns:a16="http://schemas.microsoft.com/office/drawing/2014/main" id="{E29AFEDB-FCA6-8B2B-9205-AB9D9E09B5E6}"/>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1" name="Rectangle 175">
              <a:extLst>
                <a:ext uri="{FF2B5EF4-FFF2-40B4-BE49-F238E27FC236}">
                  <a16:creationId xmlns:a16="http://schemas.microsoft.com/office/drawing/2014/main" id="{E5CBD144-C9C4-8F58-FA34-8862B0090E1F}"/>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72" name="Rectangle 176">
              <a:extLst>
                <a:ext uri="{FF2B5EF4-FFF2-40B4-BE49-F238E27FC236}">
                  <a16:creationId xmlns:a16="http://schemas.microsoft.com/office/drawing/2014/main" id="{76E20685-C25B-AFFB-C0E7-53AD51CB7BAB}"/>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73" name="Rectangle 177">
              <a:extLst>
                <a:ext uri="{FF2B5EF4-FFF2-40B4-BE49-F238E27FC236}">
                  <a16:creationId xmlns:a16="http://schemas.microsoft.com/office/drawing/2014/main" id="{F5120E96-5AE9-535A-A735-14F11A068935}"/>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4" name="Rectangle 178">
              <a:extLst>
                <a:ext uri="{FF2B5EF4-FFF2-40B4-BE49-F238E27FC236}">
                  <a16:creationId xmlns:a16="http://schemas.microsoft.com/office/drawing/2014/main" id="{404491C3-AF5F-64DA-C3C1-A15587005836}"/>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5" name="Freeform 179">
              <a:extLst>
                <a:ext uri="{FF2B5EF4-FFF2-40B4-BE49-F238E27FC236}">
                  <a16:creationId xmlns:a16="http://schemas.microsoft.com/office/drawing/2014/main" id="{2E08F11E-6303-7112-E932-498768173196}"/>
                </a:ext>
              </a:extLst>
            </p:cNvPr>
            <p:cNvSpPr>
              <a:spLocks/>
            </p:cNvSpPr>
            <p:nvPr/>
          </p:nvSpPr>
          <p:spPr bwMode="auto">
            <a:xfrm>
              <a:off x="799" y="1891"/>
              <a:ext cx="504" cy="264"/>
            </a:xfrm>
            <a:custGeom>
              <a:avLst/>
              <a:gdLst>
                <a:gd name="T0" fmla="*/ 619 w 1009"/>
                <a:gd name="T1" fmla="*/ 0 h 528"/>
                <a:gd name="T2" fmla="*/ 619 w 1009"/>
                <a:gd name="T3" fmla="*/ 132 h 528"/>
                <a:gd name="T4" fmla="*/ 0 w 1009"/>
                <a:gd name="T5" fmla="*/ 132 h 528"/>
                <a:gd name="T6" fmla="*/ 0 w 1009"/>
                <a:gd name="T7" fmla="*/ 396 h 528"/>
                <a:gd name="T8" fmla="*/ 619 w 1009"/>
                <a:gd name="T9" fmla="*/ 396 h 528"/>
                <a:gd name="T10" fmla="*/ 619 w 1009"/>
                <a:gd name="T11" fmla="*/ 528 h 528"/>
                <a:gd name="T12" fmla="*/ 1009 w 1009"/>
                <a:gd name="T13" fmla="*/ 264 h 528"/>
                <a:gd name="T14" fmla="*/ 619 w 1009"/>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9" h="528">
                  <a:moveTo>
                    <a:pt x="619" y="0"/>
                  </a:moveTo>
                  <a:lnTo>
                    <a:pt x="619" y="132"/>
                  </a:lnTo>
                  <a:lnTo>
                    <a:pt x="0" y="132"/>
                  </a:lnTo>
                  <a:lnTo>
                    <a:pt x="0" y="396"/>
                  </a:lnTo>
                  <a:lnTo>
                    <a:pt x="619" y="396"/>
                  </a:lnTo>
                  <a:lnTo>
                    <a:pt x="619" y="528"/>
                  </a:lnTo>
                  <a:lnTo>
                    <a:pt x="1009" y="264"/>
                  </a:lnTo>
                  <a:lnTo>
                    <a:pt x="619" y="0"/>
                  </a:lnTo>
                  <a:close/>
                </a:path>
              </a:pathLst>
            </a:custGeom>
            <a:solidFill>
              <a:srgbClr val="000099"/>
            </a:solidFill>
            <a:ln w="6350">
              <a:solidFill>
                <a:srgbClr val="000099"/>
              </a:solidFill>
              <a:prstDash val="solid"/>
              <a:round/>
              <a:headEnd/>
              <a:tailEnd/>
            </a:ln>
          </p:spPr>
          <p:txBody>
            <a:bodyPr/>
            <a:lstStyle/>
            <a:p>
              <a:endParaRPr lang="en-US"/>
            </a:p>
          </p:txBody>
        </p:sp>
      </p:grpSp>
      <p:sp>
        <p:nvSpPr>
          <p:cNvPr id="4276" name="Line 180">
            <a:extLst>
              <a:ext uri="{FF2B5EF4-FFF2-40B4-BE49-F238E27FC236}">
                <a16:creationId xmlns:a16="http://schemas.microsoft.com/office/drawing/2014/main" id="{B56D683F-7481-1D80-52DD-BD2897A30130}"/>
              </a:ext>
            </a:extLst>
          </p:cNvPr>
          <p:cNvSpPr>
            <a:spLocks noChangeShapeType="1"/>
          </p:cNvSpPr>
          <p:nvPr/>
        </p:nvSpPr>
        <p:spPr bwMode="auto">
          <a:xfrm>
            <a:off x="5334000" y="6388100"/>
            <a:ext cx="3602038"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FC2C148C-2092-7ECC-2617-F1D2918B0915}"/>
              </a:ext>
            </a:extLst>
          </p:cNvPr>
          <p:cNvSpPr>
            <a:spLocks noGrp="1" noChangeArrowheads="1"/>
          </p:cNvSpPr>
          <p:nvPr>
            <p:ph type="title"/>
          </p:nvPr>
        </p:nvSpPr>
        <p:spPr/>
        <p:txBody>
          <a:bodyPr/>
          <a:lstStyle/>
          <a:p>
            <a:r>
              <a:rPr lang="en-US" altLang="en-US"/>
              <a:t>BB Certification</a:t>
            </a:r>
          </a:p>
        </p:txBody>
      </p:sp>
      <p:sp>
        <p:nvSpPr>
          <p:cNvPr id="529411" name="Rectangle 3">
            <a:extLst>
              <a:ext uri="{FF2B5EF4-FFF2-40B4-BE49-F238E27FC236}">
                <a16:creationId xmlns:a16="http://schemas.microsoft.com/office/drawing/2014/main" id="{BC6D5E0F-296D-5735-2793-16D7F9AF5485}"/>
              </a:ext>
            </a:extLst>
          </p:cNvPr>
          <p:cNvSpPr>
            <a:spLocks noGrp="1" noChangeArrowheads="1"/>
          </p:cNvSpPr>
          <p:nvPr>
            <p:ph type="body" idx="1"/>
          </p:nvPr>
        </p:nvSpPr>
        <p:spPr/>
        <p:txBody>
          <a:bodyPr/>
          <a:lstStyle/>
          <a:p>
            <a:pPr indent="-228600">
              <a:tabLst>
                <a:tab pos="571500" algn="l"/>
              </a:tabLst>
            </a:pPr>
            <a:r>
              <a:rPr lang="en-US" altLang="en-US"/>
              <a:t>Minimum 4 weeks of training</a:t>
            </a:r>
          </a:p>
          <a:p>
            <a:pPr indent="-228600">
              <a:tabLst>
                <a:tab pos="571500" algn="l"/>
              </a:tabLst>
            </a:pPr>
            <a:r>
              <a:rPr lang="en-US" altLang="en-US"/>
              <a:t>One completed project</a:t>
            </a:r>
          </a:p>
          <a:p>
            <a:pPr indent="-228600">
              <a:tabLst>
                <a:tab pos="571500" algn="l"/>
              </a:tabLst>
            </a:pPr>
            <a:r>
              <a:rPr lang="en-US" altLang="en-US"/>
              <a:t>Demonstrated competency with statistical tools</a:t>
            </a:r>
          </a:p>
          <a:p>
            <a:pPr marL="685800" lvl="1" indent="-228600">
              <a:tabLst>
                <a:tab pos="571500" algn="l"/>
              </a:tabLst>
            </a:pPr>
            <a:r>
              <a:rPr lang="en-US" altLang="en-US"/>
              <a:t>May use post-training competency exam</a:t>
            </a:r>
          </a:p>
          <a:p>
            <a:pPr marL="685800" lvl="1" indent="-228600">
              <a:tabLst>
                <a:tab pos="571500" algn="l"/>
              </a:tabLst>
            </a:pPr>
            <a:endParaRPr lang="en-US" altLang="en-US"/>
          </a:p>
          <a:p>
            <a:pPr indent="-228600">
              <a:tabLst>
                <a:tab pos="571500" algn="l"/>
              </a:tabLst>
            </a:pPr>
            <a:r>
              <a:rPr lang="en-US" altLang="en-US"/>
              <a:t>Some Black Belts will become Green Belt trainers</a:t>
            </a:r>
          </a:p>
          <a:p>
            <a:pPr marL="685800" lvl="1" indent="-228600">
              <a:tabLst>
                <a:tab pos="571500" algn="l"/>
              </a:tabLst>
            </a:pPr>
            <a:r>
              <a:rPr lang="en-US" altLang="en-US"/>
              <a:t>At most ½-time role</a:t>
            </a:r>
          </a:p>
        </p:txBody>
      </p:sp>
    </p:spTree>
  </p:cSld>
  <p:clrMapOvr>
    <a:masterClrMapping/>
  </p:clrMapOvr>
  <p:transition/>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Rectangle 2">
            <a:extLst>
              <a:ext uri="{FF2B5EF4-FFF2-40B4-BE49-F238E27FC236}">
                <a16:creationId xmlns:a16="http://schemas.microsoft.com/office/drawing/2014/main" id="{4EA3FA5C-A0AD-9D29-8337-90DC4ED8F505}"/>
              </a:ext>
            </a:extLst>
          </p:cNvPr>
          <p:cNvSpPr>
            <a:spLocks noGrp="1" noChangeArrowheads="1"/>
          </p:cNvSpPr>
          <p:nvPr>
            <p:ph type="title"/>
          </p:nvPr>
        </p:nvSpPr>
        <p:spPr>
          <a:xfrm>
            <a:off x="152400" y="84138"/>
            <a:ext cx="6442075" cy="601662"/>
          </a:xfrm>
        </p:spPr>
        <p:txBody>
          <a:bodyPr/>
          <a:lstStyle/>
          <a:p>
            <a:r>
              <a:rPr lang="en-US" altLang="en-US"/>
              <a:t>Lost Customer/Bid, Low Award Fee Analysis</a:t>
            </a:r>
          </a:p>
        </p:txBody>
      </p:sp>
      <p:sp>
        <p:nvSpPr>
          <p:cNvPr id="720899" name="Rectangle 3">
            <a:extLst>
              <a:ext uri="{FF2B5EF4-FFF2-40B4-BE49-F238E27FC236}">
                <a16:creationId xmlns:a16="http://schemas.microsoft.com/office/drawing/2014/main" id="{B6E7D97A-F8CE-F1C1-885B-DF9D498270EE}"/>
              </a:ext>
            </a:extLst>
          </p:cNvPr>
          <p:cNvSpPr>
            <a:spLocks noGrp="1" noChangeArrowheads="1"/>
          </p:cNvSpPr>
          <p:nvPr>
            <p:ph type="body" idx="1"/>
          </p:nvPr>
        </p:nvSpPr>
        <p:spPr/>
        <p:txBody>
          <a:bodyPr/>
          <a:lstStyle/>
          <a:p>
            <a:r>
              <a:rPr lang="en-US" altLang="en-US"/>
              <a:t>This may be useful to understand where the business unit has “opportunities” – e.g. GE analyzed the causes of </a:t>
            </a:r>
            <a:r>
              <a:rPr lang="en-US" altLang="en-US">
                <a:solidFill>
                  <a:srgbClr val="0000FF"/>
                </a:solidFill>
              </a:rPr>
              <a:t>lost</a:t>
            </a:r>
            <a:r>
              <a:rPr lang="en-US" altLang="en-US"/>
              <a:t> customers and improved business processes through their Six Sigma initiative.</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1922" name="Rectangle 2">
            <a:extLst>
              <a:ext uri="{FF2B5EF4-FFF2-40B4-BE49-F238E27FC236}">
                <a16:creationId xmlns:a16="http://schemas.microsoft.com/office/drawing/2014/main" id="{84803E7F-9E72-664B-9925-AFA61D4E361F}"/>
              </a:ext>
            </a:extLst>
          </p:cNvPr>
          <p:cNvSpPr>
            <a:spLocks noGrp="1" noChangeArrowheads="1"/>
          </p:cNvSpPr>
          <p:nvPr>
            <p:ph type="title"/>
          </p:nvPr>
        </p:nvSpPr>
        <p:spPr/>
        <p:txBody>
          <a:bodyPr/>
          <a:lstStyle/>
          <a:p>
            <a:r>
              <a:rPr lang="en-US" altLang="en-US"/>
              <a:t>Strategic Gap Analysis</a:t>
            </a:r>
          </a:p>
        </p:txBody>
      </p:sp>
      <p:graphicFrame>
        <p:nvGraphicFramePr>
          <p:cNvPr id="721923" name="Group 3">
            <a:extLst>
              <a:ext uri="{FF2B5EF4-FFF2-40B4-BE49-F238E27FC236}">
                <a16:creationId xmlns:a16="http://schemas.microsoft.com/office/drawing/2014/main" id="{B716DF3F-3D23-A746-9FEE-9ACD99F8995D}"/>
              </a:ext>
            </a:extLst>
          </p:cNvPr>
          <p:cNvGraphicFramePr>
            <a:graphicFrameLocks noGrp="1"/>
          </p:cNvGraphicFramePr>
          <p:nvPr/>
        </p:nvGraphicFramePr>
        <p:xfrm>
          <a:off x="381000" y="990600"/>
          <a:ext cx="8229600" cy="5334000"/>
        </p:xfrm>
        <a:graphic>
          <a:graphicData uri="http://schemas.openxmlformats.org/drawingml/2006/table">
            <a:tbl>
              <a:tblPr/>
              <a:tblGrid>
                <a:gridCol w="1290638">
                  <a:extLst>
                    <a:ext uri="{9D8B030D-6E8A-4147-A177-3AD203B41FA5}">
                      <a16:colId xmlns:a16="http://schemas.microsoft.com/office/drawing/2014/main" val="189202908"/>
                    </a:ext>
                  </a:extLst>
                </a:gridCol>
                <a:gridCol w="5338762">
                  <a:extLst>
                    <a:ext uri="{9D8B030D-6E8A-4147-A177-3AD203B41FA5}">
                      <a16:colId xmlns:a16="http://schemas.microsoft.com/office/drawing/2014/main" val="409789532"/>
                    </a:ext>
                  </a:extLst>
                </a:gridCol>
                <a:gridCol w="1600200">
                  <a:extLst>
                    <a:ext uri="{9D8B030D-6E8A-4147-A177-3AD203B41FA5}">
                      <a16:colId xmlns:a16="http://schemas.microsoft.com/office/drawing/2014/main" val="3184016229"/>
                    </a:ext>
                  </a:extLst>
                </a:gridCol>
              </a:tblGrid>
              <a:tr h="3206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Gap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Actions to Close Gap (Six Sigma Projects, Other)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 Value/Priority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84866618"/>
                  </a:ext>
                </a:extLst>
              </a:tr>
              <a:tr h="10033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Growth into Adjacent Markets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r>
                        <a:rPr kumimoji="0" lang="en-US" altLang="en-US" sz="1000" b="0" i="0" u="none" strike="noStrike" cap="none" normalizeH="0" baseline="0">
                          <a:ln>
                            <a:noFill/>
                          </a:ln>
                          <a:solidFill>
                            <a:schemeClr val="tx1"/>
                          </a:solidFill>
                          <a:effectLst/>
                          <a:latin typeface="Arial" panose="020B0604020202020204" pitchFamily="34" charset="0"/>
                        </a:rPr>
                        <a:t>Develop and implement Bus. Dev. plan to grow into markets (BD)</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r>
                        <a:rPr kumimoji="0" lang="en-US" altLang="en-US" sz="1000" b="0" i="0" u="none" strike="noStrike" cap="none" normalizeH="0" baseline="0">
                          <a:ln>
                            <a:noFill/>
                          </a:ln>
                          <a:solidFill>
                            <a:schemeClr val="tx1"/>
                          </a:solidFill>
                          <a:effectLst/>
                          <a:latin typeface="Arial" panose="020B0604020202020204" pitchFamily="34" charset="0"/>
                        </a:rPr>
                        <a:t>Assess and develop technology required to grow into markets (TD)</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r>
                        <a:rPr kumimoji="0" lang="en-US" altLang="en-US" sz="1000" b="0" i="0" u="none" strike="noStrike" cap="none" normalizeH="0" baseline="0">
                          <a:ln>
                            <a:noFill/>
                          </a:ln>
                          <a:solidFill>
                            <a:schemeClr val="tx1"/>
                          </a:solidFill>
                          <a:effectLst/>
                          <a:latin typeface="Arial" panose="020B0604020202020204" pitchFamily="34" charset="0"/>
                        </a:rPr>
                        <a:t>Assess and develop/acquire staff skills necessary to grow (EM)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23066532"/>
                  </a:ext>
                </a:extLst>
              </a:tr>
              <a:tr h="100171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637489760"/>
                  </a:ext>
                </a:extLst>
              </a:tr>
              <a:tr h="10033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58964220"/>
                  </a:ext>
                </a:extLst>
              </a:tr>
              <a:tr h="100171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990626"/>
                  </a:ext>
                </a:extLst>
              </a:tr>
              <a:tr h="10033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838239024"/>
                  </a:ext>
                </a:extLst>
              </a:tr>
            </a:tbl>
          </a:graphicData>
        </a:graphic>
      </p:graphicFrame>
      <p:sp>
        <p:nvSpPr>
          <p:cNvPr id="721953" name="Text Box 33">
            <a:extLst>
              <a:ext uri="{FF2B5EF4-FFF2-40B4-BE49-F238E27FC236}">
                <a16:creationId xmlns:a16="http://schemas.microsoft.com/office/drawing/2014/main" id="{D5869871-DB2C-B953-A08D-6BD1A87BFCE4}"/>
              </a:ext>
            </a:extLst>
          </p:cNvPr>
          <p:cNvSpPr txBox="1">
            <a:spLocks noChangeArrowheads="1"/>
          </p:cNvSpPr>
          <p:nvPr/>
        </p:nvSpPr>
        <p:spPr bwMode="auto">
          <a:xfrm rot="-1874298">
            <a:off x="-152400" y="3244850"/>
            <a:ext cx="9137650" cy="946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800" b="1">
                <a:solidFill>
                  <a:srgbClr val="0000FF"/>
                </a:solidFill>
              </a:rPr>
              <a:t>What Six Sigma Projects or Other Actions are needed to close the business unit-level gaps?</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6" name="Rectangle 2">
            <a:extLst>
              <a:ext uri="{FF2B5EF4-FFF2-40B4-BE49-F238E27FC236}">
                <a16:creationId xmlns:a16="http://schemas.microsoft.com/office/drawing/2014/main" id="{286CFF81-8A70-EDEF-6273-2D7F5E04301A}"/>
              </a:ext>
            </a:extLst>
          </p:cNvPr>
          <p:cNvSpPr>
            <a:spLocks noGrp="1" noChangeArrowheads="1"/>
          </p:cNvSpPr>
          <p:nvPr>
            <p:ph type="title"/>
          </p:nvPr>
        </p:nvSpPr>
        <p:spPr/>
        <p:txBody>
          <a:bodyPr/>
          <a:lstStyle/>
          <a:p>
            <a:r>
              <a:rPr lang="en-US" altLang="en-US"/>
              <a:t>Business Unit’s Process Gaps</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3970" name="Text Box 2">
            <a:extLst>
              <a:ext uri="{FF2B5EF4-FFF2-40B4-BE49-F238E27FC236}">
                <a16:creationId xmlns:a16="http://schemas.microsoft.com/office/drawing/2014/main" id="{62C5A75C-855B-E487-9E5C-270A940904F2}"/>
              </a:ext>
            </a:extLst>
          </p:cNvPr>
          <p:cNvSpPr txBox="1">
            <a:spLocks noChangeArrowheads="1"/>
          </p:cNvSpPr>
          <p:nvPr/>
        </p:nvSpPr>
        <p:spPr bwMode="auto">
          <a:xfrm>
            <a:off x="76200" y="1447800"/>
            <a:ext cx="133985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Company</a:t>
            </a:r>
          </a:p>
          <a:p>
            <a:r>
              <a:rPr lang="en-US" altLang="en-US" sz="1800" b="1" i="1"/>
              <a:t>Business</a:t>
            </a:r>
          </a:p>
          <a:p>
            <a:r>
              <a:rPr lang="en-US" altLang="en-US" sz="1800" b="1" i="1"/>
              <a:t>Objectives</a:t>
            </a:r>
          </a:p>
        </p:txBody>
      </p:sp>
      <p:sp>
        <p:nvSpPr>
          <p:cNvPr id="723971" name="Rectangle 3">
            <a:extLst>
              <a:ext uri="{FF2B5EF4-FFF2-40B4-BE49-F238E27FC236}">
                <a16:creationId xmlns:a16="http://schemas.microsoft.com/office/drawing/2014/main" id="{EF5AF3C9-4E0D-1C08-E9F4-E6725C492073}"/>
              </a:ext>
            </a:extLst>
          </p:cNvPr>
          <p:cNvSpPr>
            <a:spLocks noChangeArrowheads="1"/>
          </p:cNvSpPr>
          <p:nvPr/>
        </p:nvSpPr>
        <p:spPr bwMode="auto">
          <a:xfrm>
            <a:off x="3810000" y="1981200"/>
            <a:ext cx="4648200" cy="4495800"/>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3972" name="Line 4">
            <a:extLst>
              <a:ext uri="{FF2B5EF4-FFF2-40B4-BE49-F238E27FC236}">
                <a16:creationId xmlns:a16="http://schemas.microsoft.com/office/drawing/2014/main" id="{BDA59804-FD65-1738-FA0A-9B27CB449E58}"/>
              </a:ext>
            </a:extLst>
          </p:cNvPr>
          <p:cNvSpPr>
            <a:spLocks noChangeShapeType="1"/>
          </p:cNvSpPr>
          <p:nvPr/>
        </p:nvSpPr>
        <p:spPr bwMode="auto">
          <a:xfrm>
            <a:off x="4645025"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3" name="Line 5">
            <a:extLst>
              <a:ext uri="{FF2B5EF4-FFF2-40B4-BE49-F238E27FC236}">
                <a16:creationId xmlns:a16="http://schemas.microsoft.com/office/drawing/2014/main" id="{1FCD298F-5989-05E7-D16B-5C979B81F9ED}"/>
              </a:ext>
            </a:extLst>
          </p:cNvPr>
          <p:cNvSpPr>
            <a:spLocks noChangeShapeType="1"/>
          </p:cNvSpPr>
          <p:nvPr/>
        </p:nvSpPr>
        <p:spPr bwMode="auto">
          <a:xfrm>
            <a:off x="5027613"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4" name="Line 6">
            <a:extLst>
              <a:ext uri="{FF2B5EF4-FFF2-40B4-BE49-F238E27FC236}">
                <a16:creationId xmlns:a16="http://schemas.microsoft.com/office/drawing/2014/main" id="{4DDEE72A-AA87-2593-D269-370A2D1C1175}"/>
              </a:ext>
            </a:extLst>
          </p:cNvPr>
          <p:cNvSpPr>
            <a:spLocks noChangeShapeType="1"/>
          </p:cNvSpPr>
          <p:nvPr/>
        </p:nvSpPr>
        <p:spPr bwMode="auto">
          <a:xfrm>
            <a:off x="5410200"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5" name="Line 7">
            <a:extLst>
              <a:ext uri="{FF2B5EF4-FFF2-40B4-BE49-F238E27FC236}">
                <a16:creationId xmlns:a16="http://schemas.microsoft.com/office/drawing/2014/main" id="{7BC937BF-C84F-8501-02F9-03F1B5334714}"/>
              </a:ext>
            </a:extLst>
          </p:cNvPr>
          <p:cNvSpPr>
            <a:spLocks noChangeShapeType="1"/>
          </p:cNvSpPr>
          <p:nvPr/>
        </p:nvSpPr>
        <p:spPr bwMode="auto">
          <a:xfrm>
            <a:off x="5788025"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6" name="Line 8">
            <a:extLst>
              <a:ext uri="{FF2B5EF4-FFF2-40B4-BE49-F238E27FC236}">
                <a16:creationId xmlns:a16="http://schemas.microsoft.com/office/drawing/2014/main" id="{5A0B9D7B-5521-8023-665B-F91C8D2ECC0C}"/>
              </a:ext>
            </a:extLst>
          </p:cNvPr>
          <p:cNvSpPr>
            <a:spLocks noChangeShapeType="1"/>
          </p:cNvSpPr>
          <p:nvPr/>
        </p:nvSpPr>
        <p:spPr bwMode="auto">
          <a:xfrm>
            <a:off x="6170613"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7" name="Line 9">
            <a:extLst>
              <a:ext uri="{FF2B5EF4-FFF2-40B4-BE49-F238E27FC236}">
                <a16:creationId xmlns:a16="http://schemas.microsoft.com/office/drawing/2014/main" id="{925ECF27-CCED-45A6-DF3A-E16444ECAA4E}"/>
              </a:ext>
            </a:extLst>
          </p:cNvPr>
          <p:cNvSpPr>
            <a:spLocks noChangeShapeType="1"/>
          </p:cNvSpPr>
          <p:nvPr/>
        </p:nvSpPr>
        <p:spPr bwMode="auto">
          <a:xfrm>
            <a:off x="6553200"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8" name="Line 10">
            <a:extLst>
              <a:ext uri="{FF2B5EF4-FFF2-40B4-BE49-F238E27FC236}">
                <a16:creationId xmlns:a16="http://schemas.microsoft.com/office/drawing/2014/main" id="{35FE305B-8E13-EA23-39AC-C7123F33D85B}"/>
              </a:ext>
            </a:extLst>
          </p:cNvPr>
          <p:cNvSpPr>
            <a:spLocks noChangeShapeType="1"/>
          </p:cNvSpPr>
          <p:nvPr/>
        </p:nvSpPr>
        <p:spPr bwMode="auto">
          <a:xfrm>
            <a:off x="6931025" y="1995488"/>
            <a:ext cx="3175" cy="448151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79" name="Line 11">
            <a:extLst>
              <a:ext uri="{FF2B5EF4-FFF2-40B4-BE49-F238E27FC236}">
                <a16:creationId xmlns:a16="http://schemas.microsoft.com/office/drawing/2014/main" id="{65E7C6DB-179A-8BB8-B43B-6745B6644813}"/>
              </a:ext>
            </a:extLst>
          </p:cNvPr>
          <p:cNvSpPr>
            <a:spLocks noChangeShapeType="1"/>
          </p:cNvSpPr>
          <p:nvPr/>
        </p:nvSpPr>
        <p:spPr bwMode="auto">
          <a:xfrm>
            <a:off x="7313613"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0" name="Line 12">
            <a:extLst>
              <a:ext uri="{FF2B5EF4-FFF2-40B4-BE49-F238E27FC236}">
                <a16:creationId xmlns:a16="http://schemas.microsoft.com/office/drawing/2014/main" id="{FE0CD338-E439-1AE8-C680-2E30902DE93B}"/>
              </a:ext>
            </a:extLst>
          </p:cNvPr>
          <p:cNvSpPr>
            <a:spLocks noChangeShapeType="1"/>
          </p:cNvSpPr>
          <p:nvPr/>
        </p:nvSpPr>
        <p:spPr bwMode="auto">
          <a:xfrm>
            <a:off x="7694613"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1" name="Line 13">
            <a:extLst>
              <a:ext uri="{FF2B5EF4-FFF2-40B4-BE49-F238E27FC236}">
                <a16:creationId xmlns:a16="http://schemas.microsoft.com/office/drawing/2014/main" id="{84A58BC7-001B-0AD6-DA5F-2075E74F7D01}"/>
              </a:ext>
            </a:extLst>
          </p:cNvPr>
          <p:cNvSpPr>
            <a:spLocks noChangeShapeType="1"/>
          </p:cNvSpPr>
          <p:nvPr/>
        </p:nvSpPr>
        <p:spPr bwMode="auto">
          <a:xfrm>
            <a:off x="8074025"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2" name="Line 14">
            <a:extLst>
              <a:ext uri="{FF2B5EF4-FFF2-40B4-BE49-F238E27FC236}">
                <a16:creationId xmlns:a16="http://schemas.microsoft.com/office/drawing/2014/main" id="{78543C58-3E7E-CB8F-15EF-D48472C7BC47}"/>
              </a:ext>
            </a:extLst>
          </p:cNvPr>
          <p:cNvSpPr>
            <a:spLocks noChangeShapeType="1"/>
          </p:cNvSpPr>
          <p:nvPr/>
        </p:nvSpPr>
        <p:spPr bwMode="auto">
          <a:xfrm>
            <a:off x="4267200" y="2381250"/>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3" name="Line 15">
            <a:extLst>
              <a:ext uri="{FF2B5EF4-FFF2-40B4-BE49-F238E27FC236}">
                <a16:creationId xmlns:a16="http://schemas.microsoft.com/office/drawing/2014/main" id="{ACD4EB78-11C8-5CF4-59B2-E198BE8E6D05}"/>
              </a:ext>
            </a:extLst>
          </p:cNvPr>
          <p:cNvSpPr>
            <a:spLocks noChangeShapeType="1"/>
          </p:cNvSpPr>
          <p:nvPr/>
        </p:nvSpPr>
        <p:spPr bwMode="auto">
          <a:xfrm>
            <a:off x="4267200" y="2838450"/>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4" name="Line 16">
            <a:extLst>
              <a:ext uri="{FF2B5EF4-FFF2-40B4-BE49-F238E27FC236}">
                <a16:creationId xmlns:a16="http://schemas.microsoft.com/office/drawing/2014/main" id="{A5A5AB6C-4327-1492-E2E5-97E5F90BAD81}"/>
              </a:ext>
            </a:extLst>
          </p:cNvPr>
          <p:cNvSpPr>
            <a:spLocks noChangeShapeType="1"/>
          </p:cNvSpPr>
          <p:nvPr/>
        </p:nvSpPr>
        <p:spPr bwMode="auto">
          <a:xfrm>
            <a:off x="4267200" y="3771900"/>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5" name="Line 17">
            <a:extLst>
              <a:ext uri="{FF2B5EF4-FFF2-40B4-BE49-F238E27FC236}">
                <a16:creationId xmlns:a16="http://schemas.microsoft.com/office/drawing/2014/main" id="{BE543D59-3C96-613D-C213-DB2486E70845}"/>
              </a:ext>
            </a:extLst>
          </p:cNvPr>
          <p:cNvSpPr>
            <a:spLocks noChangeShapeType="1"/>
          </p:cNvSpPr>
          <p:nvPr/>
        </p:nvSpPr>
        <p:spPr bwMode="auto">
          <a:xfrm>
            <a:off x="4267200" y="4219575"/>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6" name="Line 18">
            <a:extLst>
              <a:ext uri="{FF2B5EF4-FFF2-40B4-BE49-F238E27FC236}">
                <a16:creationId xmlns:a16="http://schemas.microsoft.com/office/drawing/2014/main" id="{54454AC0-7B25-E943-F107-2B228A329ED3}"/>
              </a:ext>
            </a:extLst>
          </p:cNvPr>
          <p:cNvSpPr>
            <a:spLocks noChangeShapeType="1"/>
          </p:cNvSpPr>
          <p:nvPr/>
        </p:nvSpPr>
        <p:spPr bwMode="auto">
          <a:xfrm>
            <a:off x="4267200" y="5140325"/>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7" name="Line 19">
            <a:extLst>
              <a:ext uri="{FF2B5EF4-FFF2-40B4-BE49-F238E27FC236}">
                <a16:creationId xmlns:a16="http://schemas.microsoft.com/office/drawing/2014/main" id="{2D3BDDD6-737B-1237-01B5-CF6AA023D717}"/>
              </a:ext>
            </a:extLst>
          </p:cNvPr>
          <p:cNvSpPr>
            <a:spLocks noChangeShapeType="1"/>
          </p:cNvSpPr>
          <p:nvPr/>
        </p:nvSpPr>
        <p:spPr bwMode="auto">
          <a:xfrm>
            <a:off x="4267200" y="5599113"/>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3988" name="Text Box 20">
            <a:extLst>
              <a:ext uri="{FF2B5EF4-FFF2-40B4-BE49-F238E27FC236}">
                <a16:creationId xmlns:a16="http://schemas.microsoft.com/office/drawing/2014/main" id="{D5A3E977-26B2-F617-DC57-ACC3DE2A56B2}"/>
              </a:ext>
            </a:extLst>
          </p:cNvPr>
          <p:cNvSpPr txBox="1">
            <a:spLocks noChangeArrowheads="1"/>
          </p:cNvSpPr>
          <p:nvPr/>
        </p:nvSpPr>
        <p:spPr bwMode="auto">
          <a:xfrm rot="-3708946">
            <a:off x="3757613" y="890587"/>
            <a:ext cx="21780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Portfolio Management (Strategic)</a:t>
            </a:r>
          </a:p>
        </p:txBody>
      </p:sp>
      <p:sp>
        <p:nvSpPr>
          <p:cNvPr id="723989" name="Text Box 21">
            <a:extLst>
              <a:ext uri="{FF2B5EF4-FFF2-40B4-BE49-F238E27FC236}">
                <a16:creationId xmlns:a16="http://schemas.microsoft.com/office/drawing/2014/main" id="{4530E813-DC23-C6B8-1E11-30E984B2E2CD}"/>
              </a:ext>
            </a:extLst>
          </p:cNvPr>
          <p:cNvSpPr txBox="1">
            <a:spLocks noChangeArrowheads="1"/>
          </p:cNvSpPr>
          <p:nvPr/>
        </p:nvSpPr>
        <p:spPr bwMode="auto">
          <a:xfrm rot="-3708946">
            <a:off x="4372769" y="1156494"/>
            <a:ext cx="15763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Business Development</a:t>
            </a:r>
          </a:p>
        </p:txBody>
      </p:sp>
      <p:sp>
        <p:nvSpPr>
          <p:cNvPr id="723990" name="Text Box 22">
            <a:extLst>
              <a:ext uri="{FF2B5EF4-FFF2-40B4-BE49-F238E27FC236}">
                <a16:creationId xmlns:a16="http://schemas.microsoft.com/office/drawing/2014/main" id="{61495C5A-2A2A-7AEF-6AC1-E45F3101FC59}"/>
              </a:ext>
            </a:extLst>
          </p:cNvPr>
          <p:cNvSpPr txBox="1">
            <a:spLocks noChangeArrowheads="1"/>
          </p:cNvSpPr>
          <p:nvPr/>
        </p:nvSpPr>
        <p:spPr bwMode="auto">
          <a:xfrm rot="-3708946">
            <a:off x="4602957" y="931069"/>
            <a:ext cx="2084387"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Technology/Prod. Development</a:t>
            </a:r>
          </a:p>
        </p:txBody>
      </p:sp>
      <p:sp>
        <p:nvSpPr>
          <p:cNvPr id="723991" name="Text Box 23">
            <a:extLst>
              <a:ext uri="{FF2B5EF4-FFF2-40B4-BE49-F238E27FC236}">
                <a16:creationId xmlns:a16="http://schemas.microsoft.com/office/drawing/2014/main" id="{70F68DB4-F725-B321-6B5D-813288DCCF07}"/>
              </a:ext>
            </a:extLst>
          </p:cNvPr>
          <p:cNvSpPr txBox="1">
            <a:spLocks noChangeArrowheads="1"/>
          </p:cNvSpPr>
          <p:nvPr/>
        </p:nvSpPr>
        <p:spPr bwMode="auto">
          <a:xfrm rot="-3708946">
            <a:off x="5195888" y="1257300"/>
            <a:ext cx="1346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Client Management</a:t>
            </a:r>
          </a:p>
        </p:txBody>
      </p:sp>
      <p:sp>
        <p:nvSpPr>
          <p:cNvPr id="723992" name="Text Box 24">
            <a:extLst>
              <a:ext uri="{FF2B5EF4-FFF2-40B4-BE49-F238E27FC236}">
                <a16:creationId xmlns:a16="http://schemas.microsoft.com/office/drawing/2014/main" id="{7D000C3D-72D4-FE86-603A-8B83F6F88287}"/>
              </a:ext>
            </a:extLst>
          </p:cNvPr>
          <p:cNvSpPr txBox="1">
            <a:spLocks noChangeArrowheads="1"/>
          </p:cNvSpPr>
          <p:nvPr/>
        </p:nvSpPr>
        <p:spPr bwMode="auto">
          <a:xfrm rot="-3708946">
            <a:off x="5577681" y="1258094"/>
            <a:ext cx="134461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Program Execution</a:t>
            </a:r>
          </a:p>
        </p:txBody>
      </p:sp>
      <p:sp>
        <p:nvSpPr>
          <p:cNvPr id="723993" name="Text Box 25">
            <a:extLst>
              <a:ext uri="{FF2B5EF4-FFF2-40B4-BE49-F238E27FC236}">
                <a16:creationId xmlns:a16="http://schemas.microsoft.com/office/drawing/2014/main" id="{438AA61B-A774-2229-C840-F85321A7EA32}"/>
              </a:ext>
            </a:extLst>
          </p:cNvPr>
          <p:cNvSpPr txBox="1">
            <a:spLocks noChangeArrowheads="1"/>
          </p:cNvSpPr>
          <p:nvPr/>
        </p:nvSpPr>
        <p:spPr bwMode="auto">
          <a:xfrm rot="-3708946">
            <a:off x="5876925" y="1150938"/>
            <a:ext cx="1590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Employee Management</a:t>
            </a:r>
          </a:p>
        </p:txBody>
      </p:sp>
      <p:sp>
        <p:nvSpPr>
          <p:cNvPr id="723994" name="Text Box 26">
            <a:extLst>
              <a:ext uri="{FF2B5EF4-FFF2-40B4-BE49-F238E27FC236}">
                <a16:creationId xmlns:a16="http://schemas.microsoft.com/office/drawing/2014/main" id="{0FEDFD93-5C6D-74B7-6021-D6C291239B9A}"/>
              </a:ext>
            </a:extLst>
          </p:cNvPr>
          <p:cNvSpPr txBox="1">
            <a:spLocks noChangeArrowheads="1"/>
          </p:cNvSpPr>
          <p:nvPr/>
        </p:nvSpPr>
        <p:spPr bwMode="auto">
          <a:xfrm rot="-3708946">
            <a:off x="6186488" y="1030287"/>
            <a:ext cx="18605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Subcontractor Management</a:t>
            </a:r>
          </a:p>
        </p:txBody>
      </p:sp>
      <p:sp>
        <p:nvSpPr>
          <p:cNvPr id="723995" name="Text Box 27">
            <a:extLst>
              <a:ext uri="{FF2B5EF4-FFF2-40B4-BE49-F238E27FC236}">
                <a16:creationId xmlns:a16="http://schemas.microsoft.com/office/drawing/2014/main" id="{D19B33DF-E501-708A-9DFE-B8AD1A093280}"/>
              </a:ext>
            </a:extLst>
          </p:cNvPr>
          <p:cNvSpPr txBox="1">
            <a:spLocks noChangeArrowheads="1"/>
          </p:cNvSpPr>
          <p:nvPr/>
        </p:nvSpPr>
        <p:spPr bwMode="auto">
          <a:xfrm rot="-3708946">
            <a:off x="6668294" y="1172369"/>
            <a:ext cx="15414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Financial Management</a:t>
            </a:r>
          </a:p>
        </p:txBody>
      </p:sp>
      <p:sp>
        <p:nvSpPr>
          <p:cNvPr id="723996" name="Text Box 28">
            <a:extLst>
              <a:ext uri="{FF2B5EF4-FFF2-40B4-BE49-F238E27FC236}">
                <a16:creationId xmlns:a16="http://schemas.microsoft.com/office/drawing/2014/main" id="{42EAE0AB-7CFE-EC0C-9B6F-2E62E247C105}"/>
              </a:ext>
            </a:extLst>
          </p:cNvPr>
          <p:cNvSpPr txBox="1">
            <a:spLocks noChangeArrowheads="1"/>
          </p:cNvSpPr>
          <p:nvPr/>
        </p:nvSpPr>
        <p:spPr bwMode="auto">
          <a:xfrm rot="-3708946">
            <a:off x="6991350" y="1104900"/>
            <a:ext cx="16922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Information Management</a:t>
            </a:r>
          </a:p>
        </p:txBody>
      </p:sp>
      <p:sp>
        <p:nvSpPr>
          <p:cNvPr id="723997" name="Text Box 29">
            <a:extLst>
              <a:ext uri="{FF2B5EF4-FFF2-40B4-BE49-F238E27FC236}">
                <a16:creationId xmlns:a16="http://schemas.microsoft.com/office/drawing/2014/main" id="{15654F08-605A-BA61-5AAD-B82ECB6A7746}"/>
              </a:ext>
            </a:extLst>
          </p:cNvPr>
          <p:cNvSpPr txBox="1">
            <a:spLocks noChangeArrowheads="1"/>
          </p:cNvSpPr>
          <p:nvPr/>
        </p:nvSpPr>
        <p:spPr bwMode="auto">
          <a:xfrm rot="-3708946">
            <a:off x="7369175" y="1096963"/>
            <a:ext cx="171132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Operations Infrastructure</a:t>
            </a:r>
          </a:p>
        </p:txBody>
      </p:sp>
      <p:sp>
        <p:nvSpPr>
          <p:cNvPr id="723998" name="Text Box 30">
            <a:extLst>
              <a:ext uri="{FF2B5EF4-FFF2-40B4-BE49-F238E27FC236}">
                <a16:creationId xmlns:a16="http://schemas.microsoft.com/office/drawing/2014/main" id="{9CC74A18-E612-C642-EC2D-F7C1D9F7F47E}"/>
              </a:ext>
            </a:extLst>
          </p:cNvPr>
          <p:cNvSpPr txBox="1">
            <a:spLocks noChangeArrowheads="1"/>
          </p:cNvSpPr>
          <p:nvPr/>
        </p:nvSpPr>
        <p:spPr bwMode="auto">
          <a:xfrm rot="-3708946">
            <a:off x="7751763" y="1101725"/>
            <a:ext cx="1701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t>Governance/Compliiance</a:t>
            </a:r>
          </a:p>
        </p:txBody>
      </p:sp>
      <p:sp>
        <p:nvSpPr>
          <p:cNvPr id="723999" name="Text Box 31">
            <a:extLst>
              <a:ext uri="{FF2B5EF4-FFF2-40B4-BE49-F238E27FC236}">
                <a16:creationId xmlns:a16="http://schemas.microsoft.com/office/drawing/2014/main" id="{7FC130B9-3D5B-F8A5-CEA5-2B240EABB444}"/>
              </a:ext>
            </a:extLst>
          </p:cNvPr>
          <p:cNvSpPr txBox="1">
            <a:spLocks noChangeArrowheads="1"/>
          </p:cNvSpPr>
          <p:nvPr/>
        </p:nvSpPr>
        <p:spPr bwMode="auto">
          <a:xfrm>
            <a:off x="69850" y="-12700"/>
            <a:ext cx="35417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2000" b="1" i="1"/>
              <a:t>BU’s Processes</a:t>
            </a:r>
          </a:p>
          <a:p>
            <a:r>
              <a:rPr lang="en-US" altLang="en-US" sz="2000" b="1" i="1"/>
              <a:t>– Link to Company Strategy</a:t>
            </a:r>
          </a:p>
        </p:txBody>
      </p:sp>
      <p:sp>
        <p:nvSpPr>
          <p:cNvPr id="724000" name="Line 32">
            <a:extLst>
              <a:ext uri="{FF2B5EF4-FFF2-40B4-BE49-F238E27FC236}">
                <a16:creationId xmlns:a16="http://schemas.microsoft.com/office/drawing/2014/main" id="{BFB1E6B4-3C77-DB69-A493-3F699C28E036}"/>
              </a:ext>
            </a:extLst>
          </p:cNvPr>
          <p:cNvSpPr>
            <a:spLocks noChangeShapeType="1"/>
          </p:cNvSpPr>
          <p:nvPr/>
        </p:nvSpPr>
        <p:spPr bwMode="auto">
          <a:xfrm>
            <a:off x="4267200" y="4654550"/>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01" name="Line 33">
            <a:extLst>
              <a:ext uri="{FF2B5EF4-FFF2-40B4-BE49-F238E27FC236}">
                <a16:creationId xmlns:a16="http://schemas.microsoft.com/office/drawing/2014/main" id="{C7B0F56B-AFCF-9C3D-7B2F-B70018880CBA}"/>
              </a:ext>
            </a:extLst>
          </p:cNvPr>
          <p:cNvSpPr>
            <a:spLocks noChangeShapeType="1"/>
          </p:cNvSpPr>
          <p:nvPr/>
        </p:nvSpPr>
        <p:spPr bwMode="auto">
          <a:xfrm>
            <a:off x="4267200" y="6067425"/>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02" name="AutoShape 34">
            <a:extLst>
              <a:ext uri="{FF2B5EF4-FFF2-40B4-BE49-F238E27FC236}">
                <a16:creationId xmlns:a16="http://schemas.microsoft.com/office/drawing/2014/main" id="{6B3F629C-5161-E64C-74BE-80175EFEC1C0}"/>
              </a:ext>
            </a:extLst>
          </p:cNvPr>
          <p:cNvSpPr>
            <a:spLocks noChangeArrowheads="1"/>
          </p:cNvSpPr>
          <p:nvPr/>
        </p:nvSpPr>
        <p:spPr bwMode="auto">
          <a:xfrm flipH="1">
            <a:off x="66675" y="3571875"/>
            <a:ext cx="1076325" cy="1066800"/>
          </a:xfrm>
          <a:prstGeom prst="homePlate">
            <a:avLst>
              <a:gd name="adj" fmla="val 11864"/>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a:t>Double-Digit</a:t>
            </a:r>
          </a:p>
          <a:p>
            <a:pPr algn="ctr"/>
            <a:r>
              <a:rPr lang="en-US" altLang="en-US"/>
              <a:t>Earnings </a:t>
            </a:r>
          </a:p>
          <a:p>
            <a:pPr algn="ctr"/>
            <a:r>
              <a:rPr lang="en-US" altLang="en-US"/>
              <a:t>Growth,</a:t>
            </a:r>
          </a:p>
          <a:p>
            <a:pPr algn="ctr"/>
            <a:r>
              <a:rPr lang="en-US" altLang="en-US"/>
              <a:t>Cash Flow</a:t>
            </a:r>
          </a:p>
        </p:txBody>
      </p:sp>
      <p:sp>
        <p:nvSpPr>
          <p:cNvPr id="724003" name="AutoShape 35">
            <a:extLst>
              <a:ext uri="{FF2B5EF4-FFF2-40B4-BE49-F238E27FC236}">
                <a16:creationId xmlns:a16="http://schemas.microsoft.com/office/drawing/2014/main" id="{66ED3068-0E5E-A56C-625E-68D36D748265}"/>
              </a:ext>
            </a:extLst>
          </p:cNvPr>
          <p:cNvSpPr>
            <a:spLocks noChangeArrowheads="1"/>
          </p:cNvSpPr>
          <p:nvPr/>
        </p:nvSpPr>
        <p:spPr bwMode="auto">
          <a:xfrm flipH="1">
            <a:off x="1295400" y="2200275"/>
            <a:ext cx="1066800" cy="838200"/>
          </a:xfrm>
          <a:prstGeom prst="homePlate">
            <a:avLst>
              <a:gd name="adj" fmla="val 14966"/>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b="1"/>
              <a:t>Improve</a:t>
            </a:r>
          </a:p>
          <a:p>
            <a:pPr algn="ctr"/>
            <a:r>
              <a:rPr lang="en-US" altLang="en-US" sz="1200" b="1"/>
              <a:t>Return on</a:t>
            </a:r>
          </a:p>
          <a:p>
            <a:pPr algn="ctr"/>
            <a:r>
              <a:rPr lang="en-US" altLang="en-US" sz="1200" b="1"/>
              <a:t>Investment</a:t>
            </a:r>
          </a:p>
          <a:p>
            <a:pPr algn="ctr"/>
            <a:r>
              <a:rPr lang="en-US" altLang="en-US" sz="1200" b="1"/>
              <a:t>Strategy</a:t>
            </a:r>
          </a:p>
        </p:txBody>
      </p:sp>
      <p:sp>
        <p:nvSpPr>
          <p:cNvPr id="724004" name="AutoShape 36">
            <a:extLst>
              <a:ext uri="{FF2B5EF4-FFF2-40B4-BE49-F238E27FC236}">
                <a16:creationId xmlns:a16="http://schemas.microsoft.com/office/drawing/2014/main" id="{D22EDADA-2B23-CD2E-E69C-9129050B808F}"/>
              </a:ext>
            </a:extLst>
          </p:cNvPr>
          <p:cNvSpPr>
            <a:spLocks noChangeArrowheads="1"/>
          </p:cNvSpPr>
          <p:nvPr/>
        </p:nvSpPr>
        <p:spPr bwMode="auto">
          <a:xfrm flipH="1">
            <a:off x="1295400" y="5495925"/>
            <a:ext cx="1066800" cy="762000"/>
          </a:xfrm>
          <a:prstGeom prst="homePlate">
            <a:avLst>
              <a:gd name="adj" fmla="val 1646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b="1"/>
              <a:t>Minimize</a:t>
            </a:r>
          </a:p>
          <a:p>
            <a:pPr algn="ctr"/>
            <a:r>
              <a:rPr lang="en-US" altLang="en-US" sz="1200" b="1"/>
              <a:t>Costs of</a:t>
            </a:r>
          </a:p>
          <a:p>
            <a:pPr algn="ctr"/>
            <a:r>
              <a:rPr lang="en-US" altLang="en-US" sz="1200" b="1"/>
              <a:t>Business</a:t>
            </a:r>
          </a:p>
        </p:txBody>
      </p:sp>
      <p:sp>
        <p:nvSpPr>
          <p:cNvPr id="724005" name="AutoShape 37">
            <a:extLst>
              <a:ext uri="{FF2B5EF4-FFF2-40B4-BE49-F238E27FC236}">
                <a16:creationId xmlns:a16="http://schemas.microsoft.com/office/drawing/2014/main" id="{C447675D-FC47-AEDE-9D23-FE10410102B7}"/>
              </a:ext>
            </a:extLst>
          </p:cNvPr>
          <p:cNvSpPr>
            <a:spLocks noChangeArrowheads="1"/>
          </p:cNvSpPr>
          <p:nvPr/>
        </p:nvSpPr>
        <p:spPr bwMode="auto">
          <a:xfrm flipH="1">
            <a:off x="1295400" y="4276725"/>
            <a:ext cx="1066800" cy="838200"/>
          </a:xfrm>
          <a:prstGeom prst="homePlate">
            <a:avLst>
              <a:gd name="adj" fmla="val 14966"/>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b="1"/>
              <a:t>Positioning</a:t>
            </a:r>
          </a:p>
          <a:p>
            <a:pPr algn="ctr"/>
            <a:r>
              <a:rPr lang="en-US" altLang="en-US" sz="1200" b="1"/>
              <a:t>Within </a:t>
            </a:r>
          </a:p>
          <a:p>
            <a:pPr algn="ctr"/>
            <a:r>
              <a:rPr lang="en-US" altLang="en-US" sz="1200" b="1"/>
              <a:t>Existing</a:t>
            </a:r>
          </a:p>
          <a:p>
            <a:pPr algn="ctr"/>
            <a:r>
              <a:rPr lang="en-US" altLang="en-US" sz="1200" b="1"/>
              <a:t>Markets</a:t>
            </a:r>
          </a:p>
        </p:txBody>
      </p:sp>
      <p:sp>
        <p:nvSpPr>
          <p:cNvPr id="724006" name="AutoShape 38">
            <a:extLst>
              <a:ext uri="{FF2B5EF4-FFF2-40B4-BE49-F238E27FC236}">
                <a16:creationId xmlns:a16="http://schemas.microsoft.com/office/drawing/2014/main" id="{47313AB2-B310-835D-DDD1-BB0B16DC2685}"/>
              </a:ext>
            </a:extLst>
          </p:cNvPr>
          <p:cNvSpPr>
            <a:spLocks noChangeArrowheads="1"/>
          </p:cNvSpPr>
          <p:nvPr/>
        </p:nvSpPr>
        <p:spPr bwMode="auto">
          <a:xfrm flipH="1">
            <a:off x="2438400" y="1962150"/>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Find &amp; Grow</a:t>
            </a:r>
          </a:p>
          <a:p>
            <a:pPr algn="ctr"/>
            <a:r>
              <a:rPr lang="en-US" altLang="en-US" sz="1000" b="1"/>
              <a:t>“Right” Markets</a:t>
            </a:r>
          </a:p>
        </p:txBody>
      </p:sp>
      <p:sp>
        <p:nvSpPr>
          <p:cNvPr id="724007" name="AutoShape 39">
            <a:extLst>
              <a:ext uri="{FF2B5EF4-FFF2-40B4-BE49-F238E27FC236}">
                <a16:creationId xmlns:a16="http://schemas.microsoft.com/office/drawing/2014/main" id="{2AD6530B-0BBE-6F12-9517-E9706FBCEBB1}"/>
              </a:ext>
            </a:extLst>
          </p:cNvPr>
          <p:cNvSpPr>
            <a:spLocks noChangeArrowheads="1"/>
          </p:cNvSpPr>
          <p:nvPr/>
        </p:nvSpPr>
        <p:spPr bwMode="auto">
          <a:xfrm flipH="1">
            <a:off x="2438400" y="5181600"/>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Improve</a:t>
            </a:r>
          </a:p>
          <a:p>
            <a:pPr algn="ctr"/>
            <a:r>
              <a:rPr lang="en-US" altLang="en-US" sz="1000" b="1"/>
              <a:t>Productivity</a:t>
            </a:r>
          </a:p>
        </p:txBody>
      </p:sp>
      <p:sp>
        <p:nvSpPr>
          <p:cNvPr id="724008" name="AutoShape 40">
            <a:extLst>
              <a:ext uri="{FF2B5EF4-FFF2-40B4-BE49-F238E27FC236}">
                <a16:creationId xmlns:a16="http://schemas.microsoft.com/office/drawing/2014/main" id="{7D5A7F65-E0C3-AB25-2A62-EB8B66A26E8B}"/>
              </a:ext>
            </a:extLst>
          </p:cNvPr>
          <p:cNvSpPr>
            <a:spLocks noChangeArrowheads="1"/>
          </p:cNvSpPr>
          <p:nvPr/>
        </p:nvSpPr>
        <p:spPr bwMode="auto">
          <a:xfrm flipH="1">
            <a:off x="2438400" y="5643563"/>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Improve Resource</a:t>
            </a:r>
          </a:p>
          <a:p>
            <a:pPr algn="ctr"/>
            <a:r>
              <a:rPr lang="en-US" altLang="en-US" sz="1000" b="1"/>
              <a:t>Allocation</a:t>
            </a:r>
          </a:p>
        </p:txBody>
      </p:sp>
      <p:sp>
        <p:nvSpPr>
          <p:cNvPr id="724009" name="AutoShape 41">
            <a:extLst>
              <a:ext uri="{FF2B5EF4-FFF2-40B4-BE49-F238E27FC236}">
                <a16:creationId xmlns:a16="http://schemas.microsoft.com/office/drawing/2014/main" id="{2E50ACFC-7EBA-1BEE-C65E-0E38A0B41041}"/>
              </a:ext>
            </a:extLst>
          </p:cNvPr>
          <p:cNvSpPr>
            <a:spLocks noChangeArrowheads="1"/>
          </p:cNvSpPr>
          <p:nvPr/>
        </p:nvSpPr>
        <p:spPr bwMode="auto">
          <a:xfrm flipH="1">
            <a:off x="2438400" y="6105525"/>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Improve Operational</a:t>
            </a:r>
          </a:p>
          <a:p>
            <a:pPr algn="ctr"/>
            <a:r>
              <a:rPr lang="en-US" altLang="en-US" sz="1000" b="1"/>
              <a:t>Efficiency</a:t>
            </a:r>
          </a:p>
        </p:txBody>
      </p:sp>
      <p:sp>
        <p:nvSpPr>
          <p:cNvPr id="724010" name="AutoShape 42">
            <a:extLst>
              <a:ext uri="{FF2B5EF4-FFF2-40B4-BE49-F238E27FC236}">
                <a16:creationId xmlns:a16="http://schemas.microsoft.com/office/drawing/2014/main" id="{910361DC-DBA5-0FF9-CD3C-BE4373FAA91C}"/>
              </a:ext>
            </a:extLst>
          </p:cNvPr>
          <p:cNvSpPr>
            <a:spLocks noChangeArrowheads="1"/>
          </p:cNvSpPr>
          <p:nvPr/>
        </p:nvSpPr>
        <p:spPr bwMode="auto">
          <a:xfrm flipH="1">
            <a:off x="2438400" y="4721225"/>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Grow Existing</a:t>
            </a:r>
          </a:p>
          <a:p>
            <a:pPr algn="ctr"/>
            <a:r>
              <a:rPr lang="en-US" altLang="en-US" sz="1000" b="1"/>
              <a:t>Markets</a:t>
            </a:r>
          </a:p>
        </p:txBody>
      </p:sp>
      <p:sp>
        <p:nvSpPr>
          <p:cNvPr id="724011" name="AutoShape 43">
            <a:extLst>
              <a:ext uri="{FF2B5EF4-FFF2-40B4-BE49-F238E27FC236}">
                <a16:creationId xmlns:a16="http://schemas.microsoft.com/office/drawing/2014/main" id="{15196670-ECB9-2AED-DD76-512030B6E18B}"/>
              </a:ext>
            </a:extLst>
          </p:cNvPr>
          <p:cNvSpPr>
            <a:spLocks noChangeArrowheads="1"/>
          </p:cNvSpPr>
          <p:nvPr/>
        </p:nvSpPr>
        <p:spPr bwMode="auto">
          <a:xfrm flipH="1">
            <a:off x="2438400" y="4259263"/>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Increase Profit</a:t>
            </a:r>
          </a:p>
          <a:p>
            <a:pPr algn="ctr"/>
            <a:r>
              <a:rPr lang="en-US" altLang="en-US" sz="1000" b="1"/>
              <a:t>Margins</a:t>
            </a:r>
          </a:p>
        </p:txBody>
      </p:sp>
      <p:sp>
        <p:nvSpPr>
          <p:cNvPr id="724012" name="Line 44">
            <a:extLst>
              <a:ext uri="{FF2B5EF4-FFF2-40B4-BE49-F238E27FC236}">
                <a16:creationId xmlns:a16="http://schemas.microsoft.com/office/drawing/2014/main" id="{80093D19-A02D-0885-F245-3D0505D37978}"/>
              </a:ext>
            </a:extLst>
          </p:cNvPr>
          <p:cNvSpPr>
            <a:spLocks noChangeShapeType="1"/>
          </p:cNvSpPr>
          <p:nvPr/>
        </p:nvSpPr>
        <p:spPr bwMode="auto">
          <a:xfrm flipH="1">
            <a:off x="2362200" y="2614613"/>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3" name="Line 45">
            <a:extLst>
              <a:ext uri="{FF2B5EF4-FFF2-40B4-BE49-F238E27FC236}">
                <a16:creationId xmlns:a16="http://schemas.microsoft.com/office/drawing/2014/main" id="{DA50657D-BD80-17BA-4EAA-AD462645BE01}"/>
              </a:ext>
            </a:extLst>
          </p:cNvPr>
          <p:cNvSpPr>
            <a:spLocks noChangeShapeType="1"/>
          </p:cNvSpPr>
          <p:nvPr/>
        </p:nvSpPr>
        <p:spPr bwMode="auto">
          <a:xfrm flipH="1">
            <a:off x="2362200" y="2157413"/>
            <a:ext cx="76200" cy="1047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4" name="Line 46">
            <a:extLst>
              <a:ext uri="{FF2B5EF4-FFF2-40B4-BE49-F238E27FC236}">
                <a16:creationId xmlns:a16="http://schemas.microsoft.com/office/drawing/2014/main" id="{BEE6F2FD-F4B8-420E-DB66-739BCDC22335}"/>
              </a:ext>
            </a:extLst>
          </p:cNvPr>
          <p:cNvSpPr>
            <a:spLocks noChangeShapeType="1"/>
          </p:cNvSpPr>
          <p:nvPr/>
        </p:nvSpPr>
        <p:spPr bwMode="auto">
          <a:xfrm flipH="1">
            <a:off x="2362200" y="4452938"/>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5" name="Line 47">
            <a:extLst>
              <a:ext uri="{FF2B5EF4-FFF2-40B4-BE49-F238E27FC236}">
                <a16:creationId xmlns:a16="http://schemas.microsoft.com/office/drawing/2014/main" id="{623A1DDB-F7A0-6192-70EB-8F3E86FC5F43}"/>
              </a:ext>
            </a:extLst>
          </p:cNvPr>
          <p:cNvSpPr>
            <a:spLocks noChangeShapeType="1"/>
          </p:cNvSpPr>
          <p:nvPr/>
        </p:nvSpPr>
        <p:spPr bwMode="auto">
          <a:xfrm flipH="1">
            <a:off x="2362200" y="4914900"/>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6" name="Line 48">
            <a:extLst>
              <a:ext uri="{FF2B5EF4-FFF2-40B4-BE49-F238E27FC236}">
                <a16:creationId xmlns:a16="http://schemas.microsoft.com/office/drawing/2014/main" id="{4A6A72DC-EC35-AC53-E8E3-B283B3ED88F2}"/>
              </a:ext>
            </a:extLst>
          </p:cNvPr>
          <p:cNvSpPr>
            <a:spLocks noChangeShapeType="1"/>
          </p:cNvSpPr>
          <p:nvPr/>
        </p:nvSpPr>
        <p:spPr bwMode="auto">
          <a:xfrm flipH="1">
            <a:off x="2362200" y="5391150"/>
            <a:ext cx="76200" cy="10953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7" name="Line 49">
            <a:extLst>
              <a:ext uri="{FF2B5EF4-FFF2-40B4-BE49-F238E27FC236}">
                <a16:creationId xmlns:a16="http://schemas.microsoft.com/office/drawing/2014/main" id="{CD13644D-718E-EE1E-1444-D8E5F40BF068}"/>
              </a:ext>
            </a:extLst>
          </p:cNvPr>
          <p:cNvSpPr>
            <a:spLocks noChangeShapeType="1"/>
          </p:cNvSpPr>
          <p:nvPr/>
        </p:nvSpPr>
        <p:spPr bwMode="auto">
          <a:xfrm flipH="1">
            <a:off x="2362200" y="5843588"/>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8" name="Line 50">
            <a:extLst>
              <a:ext uri="{FF2B5EF4-FFF2-40B4-BE49-F238E27FC236}">
                <a16:creationId xmlns:a16="http://schemas.microsoft.com/office/drawing/2014/main" id="{5B941F62-44F1-2236-2E44-F9EB53A9C587}"/>
              </a:ext>
            </a:extLst>
          </p:cNvPr>
          <p:cNvSpPr>
            <a:spLocks noChangeShapeType="1"/>
          </p:cNvSpPr>
          <p:nvPr/>
        </p:nvSpPr>
        <p:spPr bwMode="auto">
          <a:xfrm flipH="1" flipV="1">
            <a:off x="2357438" y="6253163"/>
            <a:ext cx="66675" cy="42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19" name="Line 51">
            <a:extLst>
              <a:ext uri="{FF2B5EF4-FFF2-40B4-BE49-F238E27FC236}">
                <a16:creationId xmlns:a16="http://schemas.microsoft.com/office/drawing/2014/main" id="{972A6477-ECFB-2B95-A2B5-D9FB3C7AD32C}"/>
              </a:ext>
            </a:extLst>
          </p:cNvPr>
          <p:cNvSpPr>
            <a:spLocks noChangeShapeType="1"/>
          </p:cNvSpPr>
          <p:nvPr/>
        </p:nvSpPr>
        <p:spPr bwMode="auto">
          <a:xfrm flipH="1">
            <a:off x="1143000" y="2714625"/>
            <a:ext cx="152400" cy="85725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20" name="Line 52">
            <a:extLst>
              <a:ext uri="{FF2B5EF4-FFF2-40B4-BE49-F238E27FC236}">
                <a16:creationId xmlns:a16="http://schemas.microsoft.com/office/drawing/2014/main" id="{3F582323-A7B4-7B3D-687A-BA1EF58879C7}"/>
              </a:ext>
            </a:extLst>
          </p:cNvPr>
          <p:cNvSpPr>
            <a:spLocks noChangeShapeType="1"/>
          </p:cNvSpPr>
          <p:nvPr/>
        </p:nvSpPr>
        <p:spPr bwMode="auto">
          <a:xfrm flipH="1" flipV="1">
            <a:off x="1143000" y="4514850"/>
            <a:ext cx="152400" cy="18097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21" name="Line 53">
            <a:extLst>
              <a:ext uri="{FF2B5EF4-FFF2-40B4-BE49-F238E27FC236}">
                <a16:creationId xmlns:a16="http://schemas.microsoft.com/office/drawing/2014/main" id="{702E880B-3825-EEE7-DF8E-D0DE8536D566}"/>
              </a:ext>
            </a:extLst>
          </p:cNvPr>
          <p:cNvSpPr>
            <a:spLocks noChangeShapeType="1"/>
          </p:cNvSpPr>
          <p:nvPr/>
        </p:nvSpPr>
        <p:spPr bwMode="auto">
          <a:xfrm flipH="1" flipV="1">
            <a:off x="1119188" y="4638675"/>
            <a:ext cx="176212" cy="1233488"/>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22" name="AutoShape 54">
            <a:extLst>
              <a:ext uri="{FF2B5EF4-FFF2-40B4-BE49-F238E27FC236}">
                <a16:creationId xmlns:a16="http://schemas.microsoft.com/office/drawing/2014/main" id="{504E7E2A-421F-D3A1-A4E6-AEEB54AD96AF}"/>
              </a:ext>
            </a:extLst>
          </p:cNvPr>
          <p:cNvSpPr>
            <a:spLocks noChangeArrowheads="1"/>
          </p:cNvSpPr>
          <p:nvPr/>
        </p:nvSpPr>
        <p:spPr bwMode="auto">
          <a:xfrm flipH="1">
            <a:off x="1295400" y="3333750"/>
            <a:ext cx="1066800" cy="838200"/>
          </a:xfrm>
          <a:prstGeom prst="homePlate">
            <a:avLst>
              <a:gd name="adj" fmla="val 14966"/>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200" b="1"/>
              <a:t>Deliver</a:t>
            </a:r>
          </a:p>
          <a:p>
            <a:pPr algn="ctr"/>
            <a:r>
              <a:rPr lang="en-US" altLang="en-US" sz="1200" b="1"/>
              <a:t>Flawless</a:t>
            </a:r>
          </a:p>
          <a:p>
            <a:pPr algn="ctr"/>
            <a:r>
              <a:rPr lang="en-US" altLang="en-US" sz="1200" b="1"/>
              <a:t>Client</a:t>
            </a:r>
          </a:p>
          <a:p>
            <a:pPr algn="ctr"/>
            <a:r>
              <a:rPr lang="en-US" altLang="en-US" sz="1200" b="1"/>
              <a:t>Solutions</a:t>
            </a:r>
          </a:p>
        </p:txBody>
      </p:sp>
      <p:sp>
        <p:nvSpPr>
          <p:cNvPr id="724023" name="AutoShape 55">
            <a:extLst>
              <a:ext uri="{FF2B5EF4-FFF2-40B4-BE49-F238E27FC236}">
                <a16:creationId xmlns:a16="http://schemas.microsoft.com/office/drawing/2014/main" id="{A5559C29-FC1D-2103-AD39-808275C68FD7}"/>
              </a:ext>
            </a:extLst>
          </p:cNvPr>
          <p:cNvSpPr>
            <a:spLocks noChangeArrowheads="1"/>
          </p:cNvSpPr>
          <p:nvPr/>
        </p:nvSpPr>
        <p:spPr bwMode="auto">
          <a:xfrm flipH="1">
            <a:off x="2438400" y="3806825"/>
            <a:ext cx="1371600" cy="371475"/>
          </a:xfrm>
          <a:prstGeom prst="homePlate">
            <a:avLst>
              <a:gd name="adj" fmla="val 43419"/>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Perfect Project</a:t>
            </a:r>
          </a:p>
          <a:p>
            <a:pPr algn="ctr"/>
            <a:r>
              <a:rPr lang="en-US" altLang="en-US" sz="1000" b="1"/>
              <a:t>Execution</a:t>
            </a:r>
          </a:p>
        </p:txBody>
      </p:sp>
      <p:sp>
        <p:nvSpPr>
          <p:cNvPr id="724024" name="AutoShape 56">
            <a:extLst>
              <a:ext uri="{FF2B5EF4-FFF2-40B4-BE49-F238E27FC236}">
                <a16:creationId xmlns:a16="http://schemas.microsoft.com/office/drawing/2014/main" id="{CD691B62-4AAB-32F8-2D1A-726CAE8955A4}"/>
              </a:ext>
            </a:extLst>
          </p:cNvPr>
          <p:cNvSpPr>
            <a:spLocks noChangeArrowheads="1"/>
          </p:cNvSpPr>
          <p:nvPr/>
        </p:nvSpPr>
        <p:spPr bwMode="auto">
          <a:xfrm flipH="1">
            <a:off x="2438400" y="3346450"/>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Manage Client</a:t>
            </a:r>
          </a:p>
          <a:p>
            <a:pPr algn="ctr"/>
            <a:r>
              <a:rPr lang="en-US" altLang="en-US" sz="1000" b="1"/>
              <a:t>Relationships</a:t>
            </a:r>
          </a:p>
        </p:txBody>
      </p:sp>
      <p:sp>
        <p:nvSpPr>
          <p:cNvPr id="724025" name="Line 57">
            <a:extLst>
              <a:ext uri="{FF2B5EF4-FFF2-40B4-BE49-F238E27FC236}">
                <a16:creationId xmlns:a16="http://schemas.microsoft.com/office/drawing/2014/main" id="{99637490-BBCB-D8C9-2DD5-0E421C91665D}"/>
              </a:ext>
            </a:extLst>
          </p:cNvPr>
          <p:cNvSpPr>
            <a:spLocks noChangeShapeType="1"/>
          </p:cNvSpPr>
          <p:nvPr/>
        </p:nvSpPr>
        <p:spPr bwMode="auto">
          <a:xfrm flipH="1">
            <a:off x="2362200" y="3538538"/>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26" name="Line 58">
            <a:extLst>
              <a:ext uri="{FF2B5EF4-FFF2-40B4-BE49-F238E27FC236}">
                <a16:creationId xmlns:a16="http://schemas.microsoft.com/office/drawing/2014/main" id="{61C62E6B-6F0A-BBC1-B8AE-D506D3EE59AA}"/>
              </a:ext>
            </a:extLst>
          </p:cNvPr>
          <p:cNvSpPr>
            <a:spLocks noChangeShapeType="1"/>
          </p:cNvSpPr>
          <p:nvPr/>
        </p:nvSpPr>
        <p:spPr bwMode="auto">
          <a:xfrm flipH="1">
            <a:off x="2362200" y="3990975"/>
            <a:ext cx="76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27" name="Line 59">
            <a:extLst>
              <a:ext uri="{FF2B5EF4-FFF2-40B4-BE49-F238E27FC236}">
                <a16:creationId xmlns:a16="http://schemas.microsoft.com/office/drawing/2014/main" id="{9C6886F5-DD4C-AA1C-7EA4-9CA6ECB62F0E}"/>
              </a:ext>
            </a:extLst>
          </p:cNvPr>
          <p:cNvSpPr>
            <a:spLocks noChangeShapeType="1"/>
          </p:cNvSpPr>
          <p:nvPr/>
        </p:nvSpPr>
        <p:spPr bwMode="auto">
          <a:xfrm flipH="1">
            <a:off x="1128713" y="3748088"/>
            <a:ext cx="166687" cy="19050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28" name="AutoShape 60">
            <a:extLst>
              <a:ext uri="{FF2B5EF4-FFF2-40B4-BE49-F238E27FC236}">
                <a16:creationId xmlns:a16="http://schemas.microsoft.com/office/drawing/2014/main" id="{57DC65C9-3FAC-C68D-E169-C09E676287E6}"/>
              </a:ext>
            </a:extLst>
          </p:cNvPr>
          <p:cNvSpPr>
            <a:spLocks noChangeArrowheads="1"/>
          </p:cNvSpPr>
          <p:nvPr/>
        </p:nvSpPr>
        <p:spPr bwMode="auto">
          <a:xfrm flipH="1">
            <a:off x="2438400" y="2422525"/>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Leverage Resources</a:t>
            </a:r>
          </a:p>
          <a:p>
            <a:pPr algn="ctr"/>
            <a:r>
              <a:rPr lang="en-US" altLang="en-US" sz="1000" b="1"/>
              <a:t>&amp; Solutions</a:t>
            </a:r>
          </a:p>
        </p:txBody>
      </p:sp>
      <p:sp>
        <p:nvSpPr>
          <p:cNvPr id="724029" name="AutoShape 61">
            <a:extLst>
              <a:ext uri="{FF2B5EF4-FFF2-40B4-BE49-F238E27FC236}">
                <a16:creationId xmlns:a16="http://schemas.microsoft.com/office/drawing/2014/main" id="{82D14CB8-139A-5E9B-1386-9E2088AB775C}"/>
              </a:ext>
            </a:extLst>
          </p:cNvPr>
          <p:cNvSpPr>
            <a:spLocks noChangeArrowheads="1"/>
          </p:cNvSpPr>
          <p:nvPr/>
        </p:nvSpPr>
        <p:spPr bwMode="auto">
          <a:xfrm flipH="1">
            <a:off x="2438400" y="2884488"/>
            <a:ext cx="1371600" cy="381000"/>
          </a:xfrm>
          <a:prstGeom prst="homePlate">
            <a:avLst>
              <a:gd name="adj" fmla="val 42333"/>
            </a:avLst>
          </a:prstGeom>
          <a:noFill/>
          <a:ln w="1905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Develop Client</a:t>
            </a:r>
          </a:p>
          <a:p>
            <a:pPr algn="ctr"/>
            <a:r>
              <a:rPr lang="en-US" altLang="en-US" sz="1000" b="1"/>
              <a:t>Relationships</a:t>
            </a:r>
          </a:p>
        </p:txBody>
      </p:sp>
      <p:sp>
        <p:nvSpPr>
          <p:cNvPr id="724030" name="Line 62">
            <a:extLst>
              <a:ext uri="{FF2B5EF4-FFF2-40B4-BE49-F238E27FC236}">
                <a16:creationId xmlns:a16="http://schemas.microsoft.com/office/drawing/2014/main" id="{F25BE802-62C0-B78D-7999-8B7D55A4AEC0}"/>
              </a:ext>
            </a:extLst>
          </p:cNvPr>
          <p:cNvSpPr>
            <a:spLocks noChangeShapeType="1"/>
          </p:cNvSpPr>
          <p:nvPr/>
        </p:nvSpPr>
        <p:spPr bwMode="auto">
          <a:xfrm flipH="1" flipV="1">
            <a:off x="2357438" y="2962275"/>
            <a:ext cx="76200" cy="1047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31" name="Line 63">
            <a:extLst>
              <a:ext uri="{FF2B5EF4-FFF2-40B4-BE49-F238E27FC236}">
                <a16:creationId xmlns:a16="http://schemas.microsoft.com/office/drawing/2014/main" id="{DA867152-1497-0285-931E-3DE868E5AABC}"/>
              </a:ext>
            </a:extLst>
          </p:cNvPr>
          <p:cNvSpPr>
            <a:spLocks noChangeShapeType="1"/>
          </p:cNvSpPr>
          <p:nvPr/>
        </p:nvSpPr>
        <p:spPr bwMode="auto">
          <a:xfrm>
            <a:off x="4267200" y="3305175"/>
            <a:ext cx="41910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724032" name="Group 64">
            <a:extLst>
              <a:ext uri="{FF2B5EF4-FFF2-40B4-BE49-F238E27FC236}">
                <a16:creationId xmlns:a16="http://schemas.microsoft.com/office/drawing/2014/main" id="{C1CA96FD-59E3-C05A-8565-FE77B4421359}"/>
              </a:ext>
            </a:extLst>
          </p:cNvPr>
          <p:cNvGrpSpPr>
            <a:grpSpLocks/>
          </p:cNvGrpSpPr>
          <p:nvPr/>
        </p:nvGrpSpPr>
        <p:grpSpPr bwMode="auto">
          <a:xfrm>
            <a:off x="2668588" y="1049338"/>
            <a:ext cx="1065212" cy="703262"/>
            <a:chOff x="1681" y="661"/>
            <a:chExt cx="671" cy="443"/>
          </a:xfrm>
        </p:grpSpPr>
        <p:sp>
          <p:nvSpPr>
            <p:cNvPr id="724033" name="Oval 65">
              <a:extLst>
                <a:ext uri="{FF2B5EF4-FFF2-40B4-BE49-F238E27FC236}">
                  <a16:creationId xmlns:a16="http://schemas.microsoft.com/office/drawing/2014/main" id="{6F9CCF6A-AAA7-654B-80AA-27F6A0594025}"/>
                </a:ext>
              </a:extLst>
            </p:cNvPr>
            <p:cNvSpPr>
              <a:spLocks noChangeArrowheads="1"/>
            </p:cNvSpPr>
            <p:nvPr/>
          </p:nvSpPr>
          <p:spPr bwMode="auto">
            <a:xfrm>
              <a:off x="2208" y="820"/>
              <a:ext cx="96" cy="96"/>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34" name="Oval 66">
              <a:extLst>
                <a:ext uri="{FF2B5EF4-FFF2-40B4-BE49-F238E27FC236}">
                  <a16:creationId xmlns:a16="http://schemas.microsoft.com/office/drawing/2014/main" id="{48FB9565-14A2-0EBE-1A0C-850E26F25B34}"/>
                </a:ext>
              </a:extLst>
            </p:cNvPr>
            <p:cNvSpPr>
              <a:spLocks noChangeArrowheads="1"/>
            </p:cNvSpPr>
            <p:nvPr/>
          </p:nvSpPr>
          <p:spPr bwMode="auto">
            <a:xfrm>
              <a:off x="2208" y="964"/>
              <a:ext cx="96" cy="96"/>
            </a:xfrm>
            <a:prstGeom prst="ellipse">
              <a:avLst/>
            </a:prstGeom>
            <a:noFill/>
            <a:ln w="19050">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35" name="Text Box 67">
              <a:extLst>
                <a:ext uri="{FF2B5EF4-FFF2-40B4-BE49-F238E27FC236}">
                  <a16:creationId xmlns:a16="http://schemas.microsoft.com/office/drawing/2014/main" id="{506A304D-0D80-EA3C-AAF1-5FE9963BC995}"/>
                </a:ext>
              </a:extLst>
            </p:cNvPr>
            <p:cNvSpPr txBox="1">
              <a:spLocks noChangeArrowheads="1"/>
            </p:cNvSpPr>
            <p:nvPr/>
          </p:nvSpPr>
          <p:spPr bwMode="auto">
            <a:xfrm>
              <a:off x="1681" y="661"/>
              <a:ext cx="671" cy="443"/>
            </a:xfrm>
            <a:prstGeom prst="rect">
              <a:avLst/>
            </a:prstGeom>
            <a:noFill/>
            <a:ln w="9525">
              <a:solidFill>
                <a:srgbClr val="3366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spcAft>
                  <a:spcPct val="15000"/>
                </a:spcAft>
              </a:pPr>
              <a:r>
                <a:rPr lang="en-US" altLang="en-US" sz="1200" b="1">
                  <a:latin typeface="Times" panose="02020603050405020304" pitchFamily="18" charset="0"/>
                </a:rPr>
                <a:t>Relationship:</a:t>
              </a:r>
            </a:p>
            <a:p>
              <a:pPr eaLnBrk="0" hangingPunct="0">
                <a:spcAft>
                  <a:spcPct val="15000"/>
                </a:spcAft>
              </a:pPr>
              <a:r>
                <a:rPr lang="en-US" altLang="en-US" sz="1200" b="1">
                  <a:latin typeface="Times" panose="02020603050405020304" pitchFamily="18" charset="0"/>
                </a:rPr>
                <a:t>Strong - </a:t>
              </a:r>
            </a:p>
            <a:p>
              <a:pPr eaLnBrk="0" hangingPunct="0">
                <a:spcAft>
                  <a:spcPct val="15000"/>
                </a:spcAft>
              </a:pPr>
              <a:r>
                <a:rPr lang="en-US" altLang="en-US" sz="1200" b="1">
                  <a:latin typeface="Times" panose="02020603050405020304" pitchFamily="18" charset="0"/>
                </a:rPr>
                <a:t>Moderate -</a:t>
              </a:r>
            </a:p>
          </p:txBody>
        </p:sp>
      </p:grpSp>
      <p:sp>
        <p:nvSpPr>
          <p:cNvPr id="724036" name="Oval 68">
            <a:extLst>
              <a:ext uri="{FF2B5EF4-FFF2-40B4-BE49-F238E27FC236}">
                <a16:creationId xmlns:a16="http://schemas.microsoft.com/office/drawing/2014/main" id="{3C228BE2-F92E-8F7E-9852-901C189CC0D0}"/>
              </a:ext>
            </a:extLst>
          </p:cNvPr>
          <p:cNvSpPr>
            <a:spLocks noChangeArrowheads="1"/>
          </p:cNvSpPr>
          <p:nvPr/>
        </p:nvSpPr>
        <p:spPr bwMode="auto">
          <a:xfrm>
            <a:off x="3886200" y="2506663"/>
            <a:ext cx="236538" cy="2365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37" name="Oval 69">
            <a:extLst>
              <a:ext uri="{FF2B5EF4-FFF2-40B4-BE49-F238E27FC236}">
                <a16:creationId xmlns:a16="http://schemas.microsoft.com/office/drawing/2014/main" id="{5065EFB9-861F-774A-93E3-478479E7CC18}"/>
              </a:ext>
            </a:extLst>
          </p:cNvPr>
          <p:cNvSpPr>
            <a:spLocks noChangeArrowheads="1"/>
          </p:cNvSpPr>
          <p:nvPr/>
        </p:nvSpPr>
        <p:spPr bwMode="auto">
          <a:xfrm>
            <a:off x="3886200" y="34210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38" name="Oval 70">
            <a:extLst>
              <a:ext uri="{FF2B5EF4-FFF2-40B4-BE49-F238E27FC236}">
                <a16:creationId xmlns:a16="http://schemas.microsoft.com/office/drawing/2014/main" id="{0700CD26-888A-8780-7643-2EDDEB3E615B}"/>
              </a:ext>
            </a:extLst>
          </p:cNvPr>
          <p:cNvSpPr>
            <a:spLocks noChangeArrowheads="1"/>
          </p:cNvSpPr>
          <p:nvPr/>
        </p:nvSpPr>
        <p:spPr bwMode="auto">
          <a:xfrm>
            <a:off x="3886200" y="38782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39" name="Oval 71">
            <a:extLst>
              <a:ext uri="{FF2B5EF4-FFF2-40B4-BE49-F238E27FC236}">
                <a16:creationId xmlns:a16="http://schemas.microsoft.com/office/drawing/2014/main" id="{97E7DBC8-CE01-F832-80BE-3C269D7B004E}"/>
              </a:ext>
            </a:extLst>
          </p:cNvPr>
          <p:cNvSpPr>
            <a:spLocks noChangeArrowheads="1"/>
          </p:cNvSpPr>
          <p:nvPr/>
        </p:nvSpPr>
        <p:spPr bwMode="auto">
          <a:xfrm>
            <a:off x="3886200" y="47926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40" name="Oval 72">
            <a:extLst>
              <a:ext uri="{FF2B5EF4-FFF2-40B4-BE49-F238E27FC236}">
                <a16:creationId xmlns:a16="http://schemas.microsoft.com/office/drawing/2014/main" id="{23256102-9143-51D3-1E63-3E8206E5B009}"/>
              </a:ext>
            </a:extLst>
          </p:cNvPr>
          <p:cNvSpPr>
            <a:spLocks noChangeArrowheads="1"/>
          </p:cNvSpPr>
          <p:nvPr/>
        </p:nvSpPr>
        <p:spPr bwMode="auto">
          <a:xfrm>
            <a:off x="3886200" y="52498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41" name="Oval 73">
            <a:extLst>
              <a:ext uri="{FF2B5EF4-FFF2-40B4-BE49-F238E27FC236}">
                <a16:creationId xmlns:a16="http://schemas.microsoft.com/office/drawing/2014/main" id="{659FD2FB-4A53-4066-2B6C-9CC2A5F9868D}"/>
              </a:ext>
            </a:extLst>
          </p:cNvPr>
          <p:cNvSpPr>
            <a:spLocks noChangeArrowheads="1"/>
          </p:cNvSpPr>
          <p:nvPr/>
        </p:nvSpPr>
        <p:spPr bwMode="auto">
          <a:xfrm>
            <a:off x="3886200" y="57070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42" name="Oval 74">
            <a:extLst>
              <a:ext uri="{FF2B5EF4-FFF2-40B4-BE49-F238E27FC236}">
                <a16:creationId xmlns:a16="http://schemas.microsoft.com/office/drawing/2014/main" id="{D16ACB43-BB61-9DF8-1C4B-724FF63A51C8}"/>
              </a:ext>
            </a:extLst>
          </p:cNvPr>
          <p:cNvSpPr>
            <a:spLocks noChangeArrowheads="1"/>
          </p:cNvSpPr>
          <p:nvPr/>
        </p:nvSpPr>
        <p:spPr bwMode="auto">
          <a:xfrm>
            <a:off x="3886200" y="61642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43" name="Oval 75">
            <a:extLst>
              <a:ext uri="{FF2B5EF4-FFF2-40B4-BE49-F238E27FC236}">
                <a16:creationId xmlns:a16="http://schemas.microsoft.com/office/drawing/2014/main" id="{67CC472E-3221-B407-2E51-5DB298C228A9}"/>
              </a:ext>
            </a:extLst>
          </p:cNvPr>
          <p:cNvSpPr>
            <a:spLocks noChangeArrowheads="1"/>
          </p:cNvSpPr>
          <p:nvPr/>
        </p:nvSpPr>
        <p:spPr bwMode="auto">
          <a:xfrm>
            <a:off x="3886200" y="2049463"/>
            <a:ext cx="236538" cy="2365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24044" name="Text Box 76">
            <a:extLst>
              <a:ext uri="{FF2B5EF4-FFF2-40B4-BE49-F238E27FC236}">
                <a16:creationId xmlns:a16="http://schemas.microsoft.com/office/drawing/2014/main" id="{CC72E3B8-D49F-BA13-DC44-724A01A7E1F3}"/>
              </a:ext>
            </a:extLst>
          </p:cNvPr>
          <p:cNvSpPr txBox="1">
            <a:spLocks noChangeArrowheads="1"/>
          </p:cNvSpPr>
          <p:nvPr/>
        </p:nvSpPr>
        <p:spPr bwMode="auto">
          <a:xfrm rot="-3708946">
            <a:off x="3565525" y="1063625"/>
            <a:ext cx="1695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400" b="1"/>
              <a:t>DIVISION IMPACT</a:t>
            </a:r>
          </a:p>
        </p:txBody>
      </p:sp>
      <p:sp>
        <p:nvSpPr>
          <p:cNvPr id="724045" name="Line 77">
            <a:extLst>
              <a:ext uri="{FF2B5EF4-FFF2-40B4-BE49-F238E27FC236}">
                <a16:creationId xmlns:a16="http://schemas.microsoft.com/office/drawing/2014/main" id="{7B1C2BF5-5CAD-599F-30DD-6FCB1F3F40D5}"/>
              </a:ext>
            </a:extLst>
          </p:cNvPr>
          <p:cNvSpPr>
            <a:spLocks noChangeShapeType="1"/>
          </p:cNvSpPr>
          <p:nvPr/>
        </p:nvSpPr>
        <p:spPr bwMode="auto">
          <a:xfrm>
            <a:off x="4267200" y="19812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24046" name="Text Box 78">
            <a:extLst>
              <a:ext uri="{FF2B5EF4-FFF2-40B4-BE49-F238E27FC236}">
                <a16:creationId xmlns:a16="http://schemas.microsoft.com/office/drawing/2014/main" id="{C7741EAE-E091-C692-F6CD-1B14FECC77F1}"/>
              </a:ext>
            </a:extLst>
          </p:cNvPr>
          <p:cNvSpPr txBox="1">
            <a:spLocks noChangeArrowheads="1"/>
          </p:cNvSpPr>
          <p:nvPr/>
        </p:nvSpPr>
        <p:spPr bwMode="auto">
          <a:xfrm rot="-1874298">
            <a:off x="633413" y="3108325"/>
            <a:ext cx="7591425" cy="3968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2000" b="1">
                <a:solidFill>
                  <a:srgbClr val="0000FF"/>
                </a:solidFill>
              </a:rPr>
              <a:t>Which of Our Core/Enabling Processes Impact Strategies?</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4994" name="Rectangle 2">
            <a:extLst>
              <a:ext uri="{FF2B5EF4-FFF2-40B4-BE49-F238E27FC236}">
                <a16:creationId xmlns:a16="http://schemas.microsoft.com/office/drawing/2014/main" id="{CD609A00-CD5C-A37B-0A09-7DA91C5FA1B3}"/>
              </a:ext>
            </a:extLst>
          </p:cNvPr>
          <p:cNvSpPr>
            <a:spLocks noGrp="1" noChangeArrowheads="1"/>
          </p:cNvSpPr>
          <p:nvPr>
            <p:ph type="title"/>
          </p:nvPr>
        </p:nvSpPr>
        <p:spPr/>
        <p:txBody>
          <a:bodyPr/>
          <a:lstStyle/>
          <a:p>
            <a:r>
              <a:rPr lang="en-US" altLang="en-US" sz="2000"/>
              <a:t>Business Unit Process Metrics &amp; Gap Analysis</a:t>
            </a:r>
          </a:p>
        </p:txBody>
      </p:sp>
      <p:graphicFrame>
        <p:nvGraphicFramePr>
          <p:cNvPr id="724995" name="Group 3">
            <a:extLst>
              <a:ext uri="{FF2B5EF4-FFF2-40B4-BE49-F238E27FC236}">
                <a16:creationId xmlns:a16="http://schemas.microsoft.com/office/drawing/2014/main" id="{4FD48080-93C8-9BC5-D628-F55F9B0DA81A}"/>
              </a:ext>
            </a:extLst>
          </p:cNvPr>
          <p:cNvGraphicFramePr>
            <a:graphicFrameLocks noGrp="1"/>
          </p:cNvGraphicFramePr>
          <p:nvPr/>
        </p:nvGraphicFramePr>
        <p:xfrm>
          <a:off x="381000" y="1219200"/>
          <a:ext cx="8382000" cy="5016500"/>
        </p:xfrm>
        <a:graphic>
          <a:graphicData uri="http://schemas.openxmlformats.org/drawingml/2006/table">
            <a:tbl>
              <a:tblPr/>
              <a:tblGrid>
                <a:gridCol w="1487488">
                  <a:extLst>
                    <a:ext uri="{9D8B030D-6E8A-4147-A177-3AD203B41FA5}">
                      <a16:colId xmlns:a16="http://schemas.microsoft.com/office/drawing/2014/main" val="1357138202"/>
                    </a:ext>
                  </a:extLst>
                </a:gridCol>
                <a:gridCol w="2170112">
                  <a:extLst>
                    <a:ext uri="{9D8B030D-6E8A-4147-A177-3AD203B41FA5}">
                      <a16:colId xmlns:a16="http://schemas.microsoft.com/office/drawing/2014/main" val="1123054579"/>
                    </a:ext>
                  </a:extLst>
                </a:gridCol>
                <a:gridCol w="1143000">
                  <a:extLst>
                    <a:ext uri="{9D8B030D-6E8A-4147-A177-3AD203B41FA5}">
                      <a16:colId xmlns:a16="http://schemas.microsoft.com/office/drawing/2014/main" val="3565554110"/>
                    </a:ext>
                  </a:extLst>
                </a:gridCol>
                <a:gridCol w="1143000">
                  <a:extLst>
                    <a:ext uri="{9D8B030D-6E8A-4147-A177-3AD203B41FA5}">
                      <a16:colId xmlns:a16="http://schemas.microsoft.com/office/drawing/2014/main" val="3709677281"/>
                    </a:ext>
                  </a:extLst>
                </a:gridCol>
                <a:gridCol w="1041400">
                  <a:extLst>
                    <a:ext uri="{9D8B030D-6E8A-4147-A177-3AD203B41FA5}">
                      <a16:colId xmlns:a16="http://schemas.microsoft.com/office/drawing/2014/main" val="1582699096"/>
                    </a:ext>
                  </a:extLst>
                </a:gridCol>
                <a:gridCol w="1397000">
                  <a:extLst>
                    <a:ext uri="{9D8B030D-6E8A-4147-A177-3AD203B41FA5}">
                      <a16:colId xmlns:a16="http://schemas.microsoft.com/office/drawing/2014/main" val="162085779"/>
                    </a:ext>
                  </a:extLst>
                </a:gridCol>
              </a:tblGrid>
              <a:tr h="4572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Strategic 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Process Metric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Target/Goal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Current Performance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Projected Trend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Gap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06241839"/>
                  </a:ext>
                </a:extLst>
              </a:tr>
              <a:tr h="8382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1" u="none" strike="noStrike" cap="none" normalizeH="0" baseline="0">
                          <a:ln>
                            <a:noFill/>
                          </a:ln>
                          <a:solidFill>
                            <a:schemeClr val="tx1"/>
                          </a:solidFill>
                          <a:effectLst/>
                          <a:latin typeface="Arial" panose="020B0604020202020204" pitchFamily="34" charset="0"/>
                        </a:rPr>
                        <a:t>Grow Existing Markets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Penetration into Adjacent Markets - $ Value of Contracts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$300M by 2003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Large!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626169728"/>
                  </a:ext>
                </a:extLst>
              </a:tr>
              <a:tr h="9906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83465043"/>
                  </a:ext>
                </a:extLst>
              </a:tr>
              <a:tr h="6731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590973443"/>
                  </a:ext>
                </a:extLst>
              </a:tr>
              <a:tr h="6858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755496559"/>
                  </a:ext>
                </a:extLst>
              </a:tr>
              <a:tr h="6858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03226450"/>
                  </a:ext>
                </a:extLst>
              </a:tr>
              <a:tr h="6858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69013116"/>
                  </a:ext>
                </a:extLst>
              </a:tr>
            </a:tbl>
          </a:graphicData>
        </a:graphic>
      </p:graphicFrame>
      <p:sp>
        <p:nvSpPr>
          <p:cNvPr id="725053" name="Text Box 61">
            <a:extLst>
              <a:ext uri="{FF2B5EF4-FFF2-40B4-BE49-F238E27FC236}">
                <a16:creationId xmlns:a16="http://schemas.microsoft.com/office/drawing/2014/main" id="{A464EF34-0A74-8838-F7D6-197F3E3E80FB}"/>
              </a:ext>
            </a:extLst>
          </p:cNvPr>
          <p:cNvSpPr txBox="1">
            <a:spLocks noChangeArrowheads="1"/>
          </p:cNvSpPr>
          <p:nvPr/>
        </p:nvSpPr>
        <p:spPr bwMode="auto">
          <a:xfrm rot="-1874298">
            <a:off x="-95250" y="3216275"/>
            <a:ext cx="9139238" cy="8223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2400" b="1">
                <a:solidFill>
                  <a:srgbClr val="0000FF"/>
                </a:solidFill>
              </a:rPr>
              <a:t>How Well Are Our Processes Performing, relative to the strategy, where are the gaps? </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8" name="Rectangle 2">
            <a:extLst>
              <a:ext uri="{FF2B5EF4-FFF2-40B4-BE49-F238E27FC236}">
                <a16:creationId xmlns:a16="http://schemas.microsoft.com/office/drawing/2014/main" id="{F5ED629C-71E8-944B-C831-DB2A8870102C}"/>
              </a:ext>
            </a:extLst>
          </p:cNvPr>
          <p:cNvSpPr>
            <a:spLocks noGrp="1" noChangeArrowheads="1"/>
          </p:cNvSpPr>
          <p:nvPr>
            <p:ph type="title"/>
          </p:nvPr>
        </p:nvSpPr>
        <p:spPr/>
        <p:txBody>
          <a:bodyPr/>
          <a:lstStyle/>
          <a:p>
            <a:r>
              <a:rPr lang="en-US" altLang="en-US"/>
              <a:t>Strategic Gap Analysis</a:t>
            </a:r>
          </a:p>
        </p:txBody>
      </p:sp>
      <p:graphicFrame>
        <p:nvGraphicFramePr>
          <p:cNvPr id="726019" name="Group 3">
            <a:extLst>
              <a:ext uri="{FF2B5EF4-FFF2-40B4-BE49-F238E27FC236}">
                <a16:creationId xmlns:a16="http://schemas.microsoft.com/office/drawing/2014/main" id="{A179ED73-63F8-68AC-BCEA-67BE7A320578}"/>
              </a:ext>
            </a:extLst>
          </p:cNvPr>
          <p:cNvGraphicFramePr>
            <a:graphicFrameLocks noGrp="1"/>
          </p:cNvGraphicFramePr>
          <p:nvPr/>
        </p:nvGraphicFramePr>
        <p:xfrm>
          <a:off x="381000" y="990600"/>
          <a:ext cx="8229600" cy="5334000"/>
        </p:xfrm>
        <a:graphic>
          <a:graphicData uri="http://schemas.openxmlformats.org/drawingml/2006/table">
            <a:tbl>
              <a:tblPr/>
              <a:tblGrid>
                <a:gridCol w="1290638">
                  <a:extLst>
                    <a:ext uri="{9D8B030D-6E8A-4147-A177-3AD203B41FA5}">
                      <a16:colId xmlns:a16="http://schemas.microsoft.com/office/drawing/2014/main" val="852137342"/>
                    </a:ext>
                  </a:extLst>
                </a:gridCol>
                <a:gridCol w="5338762">
                  <a:extLst>
                    <a:ext uri="{9D8B030D-6E8A-4147-A177-3AD203B41FA5}">
                      <a16:colId xmlns:a16="http://schemas.microsoft.com/office/drawing/2014/main" val="2089258160"/>
                    </a:ext>
                  </a:extLst>
                </a:gridCol>
                <a:gridCol w="1600200">
                  <a:extLst>
                    <a:ext uri="{9D8B030D-6E8A-4147-A177-3AD203B41FA5}">
                      <a16:colId xmlns:a16="http://schemas.microsoft.com/office/drawing/2014/main" val="1061441164"/>
                    </a:ext>
                  </a:extLst>
                </a:gridCol>
              </a:tblGrid>
              <a:tr h="3206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Gap</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Actions to Close Gap (Six Sigma Projects, Other)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 Value/Priority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271346887"/>
                  </a:ext>
                </a:extLst>
              </a:tr>
              <a:tr h="10033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Growth into Adjacent Markets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r>
                        <a:rPr kumimoji="0" lang="en-US" altLang="en-US" sz="1000" b="0" i="0" u="none" strike="noStrike" cap="none" normalizeH="0" baseline="0">
                          <a:ln>
                            <a:noFill/>
                          </a:ln>
                          <a:solidFill>
                            <a:schemeClr val="tx1"/>
                          </a:solidFill>
                          <a:effectLst/>
                          <a:latin typeface="Arial" panose="020B0604020202020204" pitchFamily="34" charset="0"/>
                        </a:rPr>
                        <a:t>Develop and implement Bus. Dev. plan to grow into markets (BD)</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r>
                        <a:rPr kumimoji="0" lang="en-US" altLang="en-US" sz="1000" b="0" i="0" u="none" strike="noStrike" cap="none" normalizeH="0" baseline="0">
                          <a:ln>
                            <a:noFill/>
                          </a:ln>
                          <a:solidFill>
                            <a:schemeClr val="tx1"/>
                          </a:solidFill>
                          <a:effectLst/>
                          <a:latin typeface="Arial" panose="020B0604020202020204" pitchFamily="34" charset="0"/>
                        </a:rPr>
                        <a:t>Assess and develop technology required to grow into markets (TD)</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r>
                        <a:rPr kumimoji="0" lang="en-US" altLang="en-US" sz="1000" b="0" i="0" u="none" strike="noStrike" cap="none" normalizeH="0" baseline="0">
                          <a:ln>
                            <a:noFill/>
                          </a:ln>
                          <a:solidFill>
                            <a:schemeClr val="tx1"/>
                          </a:solidFill>
                          <a:effectLst/>
                          <a:latin typeface="Arial" panose="020B0604020202020204" pitchFamily="34" charset="0"/>
                        </a:rPr>
                        <a:t>Assess and develop/acquire staff skills necessary to grow (EM)</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221496346"/>
                  </a:ext>
                </a:extLst>
              </a:tr>
              <a:tr h="100171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9335649"/>
                  </a:ext>
                </a:extLst>
              </a:tr>
              <a:tr h="10033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79217494"/>
                  </a:ext>
                </a:extLst>
              </a:tr>
              <a:tr h="100171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27460243"/>
                  </a:ext>
                </a:extLst>
              </a:tr>
              <a:tr h="10033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Char char="·"/>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7609995"/>
                  </a:ext>
                </a:extLst>
              </a:tr>
            </a:tbl>
          </a:graphicData>
        </a:graphic>
      </p:graphicFrame>
      <p:sp>
        <p:nvSpPr>
          <p:cNvPr id="726049" name="Text Box 33">
            <a:extLst>
              <a:ext uri="{FF2B5EF4-FFF2-40B4-BE49-F238E27FC236}">
                <a16:creationId xmlns:a16="http://schemas.microsoft.com/office/drawing/2014/main" id="{E8C45EAC-F28E-5885-33E6-5E5D3379E814}"/>
              </a:ext>
            </a:extLst>
          </p:cNvPr>
          <p:cNvSpPr txBox="1">
            <a:spLocks noChangeArrowheads="1"/>
          </p:cNvSpPr>
          <p:nvPr/>
        </p:nvSpPr>
        <p:spPr bwMode="auto">
          <a:xfrm rot="-1874298">
            <a:off x="-228600" y="3321050"/>
            <a:ext cx="9139238" cy="946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2800" b="1">
                <a:solidFill>
                  <a:srgbClr val="0000FF"/>
                </a:solidFill>
              </a:rPr>
              <a:t>What Six Sigma Projects or Other Actions are needed to close the process-level gaps?</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42" name="Rectangle 2">
            <a:extLst>
              <a:ext uri="{FF2B5EF4-FFF2-40B4-BE49-F238E27FC236}">
                <a16:creationId xmlns:a16="http://schemas.microsoft.com/office/drawing/2014/main" id="{B136FF79-2274-9D73-DDFA-7A3953CC0AA2}"/>
              </a:ext>
            </a:extLst>
          </p:cNvPr>
          <p:cNvSpPr>
            <a:spLocks noGrp="1" noChangeArrowheads="1"/>
          </p:cNvSpPr>
          <p:nvPr>
            <p:ph type="title"/>
          </p:nvPr>
        </p:nvSpPr>
        <p:spPr/>
        <p:txBody>
          <a:bodyPr/>
          <a:lstStyle/>
          <a:p>
            <a:r>
              <a:rPr lang="en-US" altLang="en-US"/>
              <a:t>Customer-Input to Strategy</a:t>
            </a:r>
          </a:p>
        </p:txBody>
      </p:sp>
      <p:sp>
        <p:nvSpPr>
          <p:cNvPr id="727043" name="Rectangle 3">
            <a:extLst>
              <a:ext uri="{FF2B5EF4-FFF2-40B4-BE49-F238E27FC236}">
                <a16:creationId xmlns:a16="http://schemas.microsoft.com/office/drawing/2014/main" id="{52110DD0-3A71-B3CD-8F67-1A945FDAE56E}"/>
              </a:ext>
            </a:extLst>
          </p:cNvPr>
          <p:cNvSpPr>
            <a:spLocks noGrp="1" noChangeArrowheads="1"/>
          </p:cNvSpPr>
          <p:nvPr>
            <p:ph type="body" idx="1"/>
          </p:nvPr>
        </p:nvSpPr>
        <p:spPr>
          <a:xfrm>
            <a:off x="425450" y="1362075"/>
            <a:ext cx="3384550" cy="4733925"/>
          </a:xfrm>
        </p:spPr>
        <p:txBody>
          <a:bodyPr/>
          <a:lstStyle/>
          <a:p>
            <a:pPr>
              <a:buFont typeface="Symbol" panose="05050102010706020507" pitchFamily="18" charset="2"/>
              <a:buNone/>
            </a:pPr>
            <a:r>
              <a:rPr lang="en-US" altLang="en-US"/>
              <a:t>Customer’s “Voice:</a:t>
            </a:r>
          </a:p>
          <a:p>
            <a:r>
              <a:rPr lang="en-US" altLang="en-US"/>
              <a:t>Problems</a:t>
            </a:r>
          </a:p>
          <a:p>
            <a:r>
              <a:rPr lang="en-US" altLang="en-US"/>
              <a:t>Opportunities</a:t>
            </a:r>
          </a:p>
          <a:p>
            <a:r>
              <a:rPr lang="en-US" altLang="en-US"/>
              <a:t>Response to Six Sigma Letter</a:t>
            </a:r>
          </a:p>
          <a:p>
            <a:r>
              <a:rPr lang="en-US" altLang="en-US"/>
              <a:t>Upcoming Bids/Rebids</a:t>
            </a:r>
          </a:p>
          <a:p>
            <a:r>
              <a:rPr lang="en-US" altLang="en-US"/>
              <a:t>Competition Performance</a:t>
            </a:r>
          </a:p>
          <a:p>
            <a:endParaRPr lang="en-US" altLang="en-US"/>
          </a:p>
        </p:txBody>
      </p:sp>
      <p:sp>
        <p:nvSpPr>
          <p:cNvPr id="727044" name="Rectangle 4">
            <a:extLst>
              <a:ext uri="{FF2B5EF4-FFF2-40B4-BE49-F238E27FC236}">
                <a16:creationId xmlns:a16="http://schemas.microsoft.com/office/drawing/2014/main" id="{1D8C3857-3355-0109-3376-DD5EEAD3C043}"/>
              </a:ext>
            </a:extLst>
          </p:cNvPr>
          <p:cNvSpPr>
            <a:spLocks noChangeArrowheads="1"/>
          </p:cNvSpPr>
          <p:nvPr/>
        </p:nvSpPr>
        <p:spPr bwMode="auto">
          <a:xfrm>
            <a:off x="4572000" y="1362075"/>
            <a:ext cx="3384550"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171450" indent="-171450" eaLnBrk="0" hangingPunct="0">
              <a:defRPr sz="2400">
                <a:solidFill>
                  <a:schemeClr val="tx1"/>
                </a:solidFill>
                <a:latin typeface="Times New Roman" panose="02020603050405020304" pitchFamily="18" charset="0"/>
              </a:defRPr>
            </a:lvl1pPr>
            <a:lvl2pPr marL="571500" indent="-285750" eaLnBrk="0" hangingPunct="0">
              <a:defRPr sz="2400">
                <a:solidFill>
                  <a:schemeClr val="tx1"/>
                </a:solidFill>
                <a:latin typeface="Times New Roman" panose="02020603050405020304" pitchFamily="18" charset="0"/>
              </a:defRPr>
            </a:lvl2pPr>
            <a:lvl3pPr marL="800100" indent="-114300" eaLnBrk="0" hangingPunct="0">
              <a:defRPr sz="2400">
                <a:solidFill>
                  <a:schemeClr val="tx1"/>
                </a:solidFill>
                <a:latin typeface="Times New Roman" panose="02020603050405020304" pitchFamily="18" charset="0"/>
              </a:defRPr>
            </a:lvl3pPr>
            <a:lvl4pPr marL="1025525" indent="-111125" eaLnBrk="0" hangingPunct="0">
              <a:defRPr sz="2400">
                <a:solidFill>
                  <a:schemeClr val="tx1"/>
                </a:solidFill>
                <a:latin typeface="Times New Roman" panose="02020603050405020304" pitchFamily="18" charset="0"/>
              </a:defRPr>
            </a:lvl4pPr>
            <a:lvl5pPr marL="1252538" indent="-112713" eaLnBrk="0" hangingPunct="0">
              <a:defRPr sz="2400">
                <a:solidFill>
                  <a:schemeClr val="tx1"/>
                </a:solidFill>
                <a:latin typeface="Times New Roman" panose="02020603050405020304" pitchFamily="18" charset="0"/>
              </a:defRPr>
            </a:lvl5pPr>
            <a:lvl6pPr marL="1709738" indent="-112713" eaLnBrk="0" fontAlgn="base" hangingPunct="0">
              <a:spcBef>
                <a:spcPct val="0"/>
              </a:spcBef>
              <a:spcAft>
                <a:spcPct val="0"/>
              </a:spcAft>
              <a:defRPr sz="2400">
                <a:solidFill>
                  <a:schemeClr val="tx1"/>
                </a:solidFill>
                <a:latin typeface="Times New Roman" panose="02020603050405020304" pitchFamily="18" charset="0"/>
              </a:defRPr>
            </a:lvl6pPr>
            <a:lvl7pPr marL="2166938" indent="-112713" eaLnBrk="0" fontAlgn="base" hangingPunct="0">
              <a:spcBef>
                <a:spcPct val="0"/>
              </a:spcBef>
              <a:spcAft>
                <a:spcPct val="0"/>
              </a:spcAft>
              <a:defRPr sz="2400">
                <a:solidFill>
                  <a:schemeClr val="tx1"/>
                </a:solidFill>
                <a:latin typeface="Times New Roman" panose="02020603050405020304" pitchFamily="18" charset="0"/>
              </a:defRPr>
            </a:lvl7pPr>
            <a:lvl8pPr marL="2624138" indent="-112713" eaLnBrk="0" fontAlgn="base" hangingPunct="0">
              <a:spcBef>
                <a:spcPct val="0"/>
              </a:spcBef>
              <a:spcAft>
                <a:spcPct val="0"/>
              </a:spcAft>
              <a:defRPr sz="2400">
                <a:solidFill>
                  <a:schemeClr val="tx1"/>
                </a:solidFill>
                <a:latin typeface="Times New Roman" panose="02020603050405020304" pitchFamily="18" charset="0"/>
              </a:defRPr>
            </a:lvl8pPr>
            <a:lvl9pPr marL="3081338" indent="-112713"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 typeface="Marlett" pitchFamily="2" charset="2"/>
              <a:buNone/>
            </a:pPr>
            <a:r>
              <a:rPr lang="en-US" altLang="en-US" b="1">
                <a:latin typeface="Arial" panose="020B0604020202020204" pitchFamily="34" charset="0"/>
              </a:rPr>
              <a:t>Business Unit “Response:”</a:t>
            </a:r>
          </a:p>
          <a:p>
            <a:pPr>
              <a:spcBef>
                <a:spcPct val="50000"/>
              </a:spcBef>
              <a:buFont typeface="Marlett" pitchFamily="2" charset="2"/>
              <a:buChar char="8"/>
            </a:pPr>
            <a:r>
              <a:rPr lang="en-US" altLang="en-US" b="1">
                <a:latin typeface="Arial" panose="020B0604020202020204" pitchFamily="34" charset="0"/>
              </a:rPr>
              <a:t>Root Cause Analysis (DMAIEC)</a:t>
            </a:r>
          </a:p>
          <a:p>
            <a:pPr>
              <a:spcBef>
                <a:spcPct val="50000"/>
              </a:spcBef>
              <a:buFont typeface="Marlett" pitchFamily="2" charset="2"/>
              <a:buChar char="8"/>
            </a:pPr>
            <a:r>
              <a:rPr lang="en-US" altLang="en-US" b="1">
                <a:latin typeface="Arial" panose="020B0604020202020204" pitchFamily="34" charset="0"/>
              </a:rPr>
              <a:t>New Products/ Services (DFSS)</a:t>
            </a:r>
          </a:p>
        </p:txBody>
      </p:sp>
      <p:sp>
        <p:nvSpPr>
          <p:cNvPr id="727045" name="Text Box 5">
            <a:extLst>
              <a:ext uri="{FF2B5EF4-FFF2-40B4-BE49-F238E27FC236}">
                <a16:creationId xmlns:a16="http://schemas.microsoft.com/office/drawing/2014/main" id="{09A9950B-DCEC-B5D7-D5D1-86FEC9669DA9}"/>
              </a:ext>
            </a:extLst>
          </p:cNvPr>
          <p:cNvSpPr txBox="1">
            <a:spLocks noChangeArrowheads="1"/>
          </p:cNvSpPr>
          <p:nvPr/>
        </p:nvSpPr>
        <p:spPr bwMode="auto">
          <a:xfrm rot="-1874298">
            <a:off x="-28575" y="3132138"/>
            <a:ext cx="9139238" cy="946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2800" b="1">
                <a:solidFill>
                  <a:srgbClr val="0000FF"/>
                </a:solidFill>
              </a:rPr>
              <a:t>What Are Our Customers Telling Us; What Six Sigma Project Opportunities Result?</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6" name="Rectangle 2">
            <a:extLst>
              <a:ext uri="{FF2B5EF4-FFF2-40B4-BE49-F238E27FC236}">
                <a16:creationId xmlns:a16="http://schemas.microsoft.com/office/drawing/2014/main" id="{04170941-BBF2-359A-D1A4-A3CE7D6F4678}"/>
              </a:ext>
            </a:extLst>
          </p:cNvPr>
          <p:cNvSpPr>
            <a:spLocks noGrp="1" noChangeArrowheads="1"/>
          </p:cNvSpPr>
          <p:nvPr>
            <p:ph type="title"/>
          </p:nvPr>
        </p:nvSpPr>
        <p:spPr/>
        <p:txBody>
          <a:bodyPr/>
          <a:lstStyle/>
          <a:p>
            <a:r>
              <a:rPr lang="en-US" altLang="en-US"/>
              <a:t>Six Sigma Governance Model</a:t>
            </a:r>
          </a:p>
        </p:txBody>
      </p:sp>
      <p:sp>
        <p:nvSpPr>
          <p:cNvPr id="728067" name="Rectangle 3">
            <a:extLst>
              <a:ext uri="{FF2B5EF4-FFF2-40B4-BE49-F238E27FC236}">
                <a16:creationId xmlns:a16="http://schemas.microsoft.com/office/drawing/2014/main" id="{15B1F8D9-64BB-9648-BECF-C67754AE2B0B}"/>
              </a:ext>
            </a:extLst>
          </p:cNvPr>
          <p:cNvSpPr>
            <a:spLocks noGrp="1" noChangeArrowheads="1"/>
          </p:cNvSpPr>
          <p:nvPr>
            <p:ph type="body" idx="1"/>
          </p:nvPr>
        </p:nvSpPr>
        <p:spPr/>
        <p:txBody>
          <a:bodyPr/>
          <a:lstStyle/>
          <a:p>
            <a:pPr marL="171450" indent="-171450">
              <a:buFont typeface="Symbol" panose="05050102010706020507" pitchFamily="18" charset="2"/>
              <a:buNone/>
            </a:pPr>
            <a:r>
              <a:rPr lang="en-US" altLang="en-US" sz="2400"/>
              <a:t>How is the business unit planning to govern the Six Sigma initiative and weave it into the fabric of the business?  Elements include:</a:t>
            </a:r>
          </a:p>
          <a:p>
            <a:pPr marL="171450" indent="-171450"/>
            <a:r>
              <a:rPr lang="en-US" altLang="en-US" sz="2400"/>
              <a:t>Planning (e.g. the analysis supporting this brief)</a:t>
            </a:r>
          </a:p>
          <a:p>
            <a:pPr marL="171450" indent="-171450"/>
            <a:r>
              <a:rPr lang="en-US" altLang="en-US" sz="2400"/>
              <a:t>Deployment (ongoing identification of Six Sigma opportunities, training to support)</a:t>
            </a:r>
          </a:p>
          <a:p>
            <a:pPr marL="171450" indent="-171450"/>
            <a:r>
              <a:rPr lang="en-US" altLang="en-US" sz="2400"/>
              <a:t>Execution (project assignment, project execution)</a:t>
            </a:r>
          </a:p>
          <a:p>
            <a:pPr marL="171450" indent="-171450"/>
            <a:r>
              <a:rPr lang="en-US" altLang="en-US" sz="2400"/>
              <a:t>Review &amp; Results (how business unit will review progress; track results toward business unit-specific strategies, DDEG and Cash Flow Growth)</a:t>
            </a:r>
          </a:p>
          <a:p>
            <a:pPr marL="171450" indent="-171450"/>
            <a:r>
              <a:rPr lang="en-US" altLang="en-US" sz="2400"/>
              <a:t>Learn (how the business unit will adapt Six Sigma to its specific business challenges)</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9090" name="Rectangle 2">
            <a:extLst>
              <a:ext uri="{FF2B5EF4-FFF2-40B4-BE49-F238E27FC236}">
                <a16:creationId xmlns:a16="http://schemas.microsoft.com/office/drawing/2014/main" id="{718CD470-2080-4CFB-0EB4-9CC7C14285E1}"/>
              </a:ext>
            </a:extLst>
          </p:cNvPr>
          <p:cNvSpPr>
            <a:spLocks noGrp="1" noChangeArrowheads="1"/>
          </p:cNvSpPr>
          <p:nvPr>
            <p:ph type="title"/>
          </p:nvPr>
        </p:nvSpPr>
        <p:spPr/>
        <p:txBody>
          <a:bodyPr/>
          <a:lstStyle/>
          <a:p>
            <a:r>
              <a:rPr lang="en-US" altLang="en-US"/>
              <a:t>“Our Business Unit Best Practices”</a:t>
            </a:r>
          </a:p>
        </p:txBody>
      </p:sp>
      <p:sp>
        <p:nvSpPr>
          <p:cNvPr id="729091" name="Rectangle 3">
            <a:extLst>
              <a:ext uri="{FF2B5EF4-FFF2-40B4-BE49-F238E27FC236}">
                <a16:creationId xmlns:a16="http://schemas.microsoft.com/office/drawing/2014/main" id="{720F0602-1DA2-3D13-C691-AA85ECBC2699}"/>
              </a:ext>
            </a:extLst>
          </p:cNvPr>
          <p:cNvSpPr>
            <a:spLocks noGrp="1" noChangeArrowheads="1"/>
          </p:cNvSpPr>
          <p:nvPr>
            <p:ph type="body" idx="1"/>
          </p:nvPr>
        </p:nvSpPr>
        <p:spPr/>
        <p:txBody>
          <a:bodyPr/>
          <a:lstStyle/>
          <a:p>
            <a:r>
              <a:rPr lang="en-US" altLang="en-US"/>
              <a:t>Discuss what good things the business unit is doing to accelerate Six Sigma (e.g. executive steering committee, program Six Sigma reviews, etc.)</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a:extLst>
              <a:ext uri="{FF2B5EF4-FFF2-40B4-BE49-F238E27FC236}">
                <a16:creationId xmlns:a16="http://schemas.microsoft.com/office/drawing/2014/main" id="{CEF8C223-DBA2-C7F1-63B9-86C1E5CC8BB8}"/>
              </a:ext>
            </a:extLst>
          </p:cNvPr>
          <p:cNvSpPr>
            <a:spLocks noGrp="1" noChangeArrowheads="1"/>
          </p:cNvSpPr>
          <p:nvPr>
            <p:ph type="title"/>
          </p:nvPr>
        </p:nvSpPr>
        <p:spPr>
          <a:xfrm>
            <a:off x="76200" y="95250"/>
            <a:ext cx="8293100" cy="666750"/>
          </a:xfrm>
        </p:spPr>
        <p:txBody>
          <a:bodyPr/>
          <a:lstStyle/>
          <a:p>
            <a:r>
              <a:rPr lang="en-US" altLang="en-US">
                <a:solidFill>
                  <a:srgbClr val="0000FF"/>
                </a:solidFill>
              </a:rPr>
              <a:t>“Our Division Best Practices”</a:t>
            </a:r>
          </a:p>
        </p:txBody>
      </p:sp>
      <p:sp>
        <p:nvSpPr>
          <p:cNvPr id="696323" name="Rectangle 3">
            <a:extLst>
              <a:ext uri="{FF2B5EF4-FFF2-40B4-BE49-F238E27FC236}">
                <a16:creationId xmlns:a16="http://schemas.microsoft.com/office/drawing/2014/main" id="{7E3AFCB7-46E6-5214-FB5B-E0E23B2DC05E}"/>
              </a:ext>
            </a:extLst>
          </p:cNvPr>
          <p:cNvSpPr>
            <a:spLocks noGrp="1" noChangeArrowheads="1"/>
          </p:cNvSpPr>
          <p:nvPr>
            <p:ph type="body" idx="1"/>
          </p:nvPr>
        </p:nvSpPr>
        <p:spPr>
          <a:xfrm>
            <a:off x="381000" y="838200"/>
            <a:ext cx="8293100" cy="5638800"/>
          </a:xfrm>
        </p:spPr>
        <p:txBody>
          <a:bodyPr/>
          <a:lstStyle/>
          <a:p>
            <a:pPr>
              <a:spcBef>
                <a:spcPct val="0"/>
              </a:spcBef>
              <a:spcAft>
                <a:spcPct val="30000"/>
              </a:spcAft>
              <a:buFont typeface="Wingdings" panose="05000000000000000000" pitchFamily="2" charset="2"/>
              <a:buChar char="§"/>
            </a:pPr>
            <a:r>
              <a:rPr lang="en-US" altLang="en-US" sz="1800"/>
              <a:t>Emphasize “bottoms up” approach to Six Sigma</a:t>
            </a:r>
          </a:p>
          <a:p>
            <a:pPr lvl="1">
              <a:spcBef>
                <a:spcPct val="0"/>
              </a:spcBef>
              <a:spcAft>
                <a:spcPct val="30000"/>
              </a:spcAft>
              <a:buClr>
                <a:schemeClr val="tx1"/>
              </a:buClr>
              <a:buFont typeface="Wingdings" panose="05000000000000000000" pitchFamily="2" charset="2"/>
              <a:buChar char="Ø"/>
            </a:pPr>
            <a:r>
              <a:rPr lang="en-US" altLang="en-US" sz="1800"/>
              <a:t>Projects/functional areas perform actual tasks using Six Sigma</a:t>
            </a:r>
          </a:p>
          <a:p>
            <a:pPr lvl="1">
              <a:spcBef>
                <a:spcPct val="0"/>
              </a:spcBef>
              <a:spcAft>
                <a:spcPct val="30000"/>
              </a:spcAft>
              <a:buClr>
                <a:schemeClr val="tx1"/>
              </a:buClr>
              <a:buFont typeface="Wingdings" panose="05000000000000000000" pitchFamily="2" charset="2"/>
              <a:buChar char="Ø"/>
            </a:pPr>
            <a:r>
              <a:rPr lang="en-US" altLang="en-US" sz="1800"/>
              <a:t>Engage &amp; energize employees to identify problems and understand linkage to Six Sigma implementation</a:t>
            </a:r>
          </a:p>
          <a:p>
            <a:pPr lvl="1">
              <a:spcBef>
                <a:spcPct val="0"/>
              </a:spcBef>
              <a:spcAft>
                <a:spcPct val="30000"/>
              </a:spcAft>
              <a:buClr>
                <a:schemeClr val="tx1"/>
              </a:buClr>
              <a:buFont typeface="Wingdings" panose="05000000000000000000" pitchFamily="2" charset="2"/>
              <a:buChar char="Ø"/>
            </a:pPr>
            <a:r>
              <a:rPr lang="en-US" altLang="en-US" sz="1800"/>
              <a:t>Benefits are easily identifiable cost savings (low hanging fruit), grass roots adoption and expansion of the Six Sigma way, which leads to true opportunity for culture change</a:t>
            </a:r>
          </a:p>
          <a:p>
            <a:pPr lvl="1">
              <a:spcBef>
                <a:spcPct val="0"/>
              </a:spcBef>
              <a:spcAft>
                <a:spcPct val="30000"/>
              </a:spcAft>
              <a:buClr>
                <a:schemeClr val="tx1"/>
              </a:buClr>
              <a:buFont typeface="Wingdings" panose="05000000000000000000" pitchFamily="2" charset="2"/>
              <a:buChar char="Ø"/>
            </a:pPr>
            <a:r>
              <a:rPr lang="en-US" altLang="en-US" sz="1800"/>
              <a:t>Involve customers when possible</a:t>
            </a:r>
          </a:p>
          <a:p>
            <a:pPr lvl="1">
              <a:spcBef>
                <a:spcPct val="0"/>
              </a:spcBef>
              <a:spcAft>
                <a:spcPct val="30000"/>
              </a:spcAft>
              <a:buClr>
                <a:schemeClr val="tx1"/>
              </a:buClr>
              <a:buFont typeface="Wingdings" panose="05000000000000000000" pitchFamily="2" charset="2"/>
              <a:buChar char="Ø"/>
            </a:pPr>
            <a:r>
              <a:rPr lang="en-US" altLang="en-US" sz="1800"/>
              <a:t>Maximize direct charge funding</a:t>
            </a:r>
          </a:p>
          <a:p>
            <a:pPr>
              <a:spcBef>
                <a:spcPct val="0"/>
              </a:spcBef>
              <a:spcAft>
                <a:spcPct val="30000"/>
              </a:spcAft>
              <a:buFont typeface="Wingdings" panose="05000000000000000000" pitchFamily="2" charset="2"/>
              <a:buChar char="§"/>
            </a:pPr>
            <a:r>
              <a:rPr lang="en-US" altLang="en-US" sz="1800"/>
              <a:t>Recompose Big Gaps into Workable Projects:  1) solve immediate problems first, 2) use lessons learned to develop organizational approach, and then 3) re-evaluate overall business model</a:t>
            </a:r>
          </a:p>
          <a:p>
            <a:pPr>
              <a:spcBef>
                <a:spcPct val="0"/>
              </a:spcBef>
              <a:spcAft>
                <a:spcPct val="30000"/>
              </a:spcAft>
              <a:buFont typeface="Wingdings" panose="05000000000000000000" pitchFamily="2" charset="2"/>
              <a:buChar char="§"/>
            </a:pPr>
            <a:r>
              <a:rPr lang="en-US" altLang="en-US" sz="1800"/>
              <a:t>Goaled Business Areas/Functional Organizations with specific hard savings and BB/GB training numbers</a:t>
            </a:r>
          </a:p>
          <a:p>
            <a:pPr>
              <a:spcBef>
                <a:spcPct val="0"/>
              </a:spcBef>
              <a:spcAft>
                <a:spcPct val="30000"/>
              </a:spcAft>
              <a:buFont typeface="Wingdings" panose="05000000000000000000" pitchFamily="2" charset="2"/>
              <a:buChar char="§"/>
            </a:pPr>
            <a:r>
              <a:rPr lang="en-US" altLang="en-US" sz="1800"/>
              <a:t>TSD Web site to communicate detailed Six Sigma information</a:t>
            </a:r>
          </a:p>
          <a:p>
            <a:pPr>
              <a:spcBef>
                <a:spcPct val="0"/>
              </a:spcBef>
              <a:spcAft>
                <a:spcPct val="30000"/>
              </a:spcAft>
              <a:buFont typeface="Wingdings" panose="05000000000000000000" pitchFamily="2" charset="2"/>
              <a:buChar char="§"/>
            </a:pPr>
            <a:r>
              <a:rPr lang="en-US" altLang="en-US" sz="1800"/>
              <a:t>Monthly Division Review of Six Sigma status &amp; manager goals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61A5BE2A-BA0F-313B-E340-031D7C817151}"/>
              </a:ext>
            </a:extLst>
          </p:cNvPr>
          <p:cNvSpPr>
            <a:spLocks noGrp="1" noChangeArrowheads="1"/>
          </p:cNvSpPr>
          <p:nvPr>
            <p:ph type="title"/>
          </p:nvPr>
        </p:nvSpPr>
        <p:spPr>
          <a:xfrm>
            <a:off x="76200" y="-20638"/>
            <a:ext cx="7989888" cy="819151"/>
          </a:xfrm>
        </p:spPr>
        <p:txBody>
          <a:bodyPr/>
          <a:lstStyle/>
          <a:p>
            <a:pPr>
              <a:lnSpc>
                <a:spcPct val="85000"/>
              </a:lnSpc>
            </a:pPr>
            <a:r>
              <a:rPr lang="en-US" altLang="en-US"/>
              <a:t>The Executive Leadership Role</a:t>
            </a:r>
          </a:p>
        </p:txBody>
      </p:sp>
      <p:sp>
        <p:nvSpPr>
          <p:cNvPr id="531459" name="Rectangle 3">
            <a:extLst>
              <a:ext uri="{FF2B5EF4-FFF2-40B4-BE49-F238E27FC236}">
                <a16:creationId xmlns:a16="http://schemas.microsoft.com/office/drawing/2014/main" id="{FDE31B85-1422-298C-C5E4-557ECD3EA449}"/>
              </a:ext>
            </a:extLst>
          </p:cNvPr>
          <p:cNvSpPr>
            <a:spLocks noGrp="1" noChangeArrowheads="1"/>
          </p:cNvSpPr>
          <p:nvPr>
            <p:ph type="body" idx="1"/>
          </p:nvPr>
        </p:nvSpPr>
        <p:spPr>
          <a:xfrm>
            <a:off x="425450" y="1066800"/>
            <a:ext cx="8293100" cy="4832350"/>
          </a:xfrm>
        </p:spPr>
        <p:txBody>
          <a:bodyPr/>
          <a:lstStyle/>
          <a:p>
            <a:pPr marL="228600" indent="-228600">
              <a:spcBef>
                <a:spcPct val="10000"/>
              </a:spcBef>
            </a:pPr>
            <a:r>
              <a:rPr lang="en-US" altLang="en-US" sz="1800"/>
              <a:t>Develop Six Sigma Strategy for their Division/staff function</a:t>
            </a:r>
          </a:p>
          <a:p>
            <a:pPr marL="228600" indent="-228600">
              <a:spcBef>
                <a:spcPct val="10000"/>
              </a:spcBef>
            </a:pPr>
            <a:r>
              <a:rPr lang="en-US" altLang="en-US" sz="1800"/>
              <a:t>Customer Interaction – Develop strategy to engage the customer in supporting Six Sigma projects (direct charge)</a:t>
            </a:r>
          </a:p>
          <a:p>
            <a:pPr marL="228600" indent="-228600">
              <a:spcBef>
                <a:spcPct val="10000"/>
              </a:spcBef>
            </a:pPr>
            <a:r>
              <a:rPr lang="en-US" altLang="en-US" sz="1800"/>
              <a:t>Review Six Sigma projects within their area</a:t>
            </a:r>
          </a:p>
          <a:p>
            <a:pPr marL="228600" indent="-228600">
              <a:spcBef>
                <a:spcPct val="10000"/>
              </a:spcBef>
            </a:pPr>
            <a:r>
              <a:rPr lang="en-US" altLang="en-US" sz="1800"/>
              <a:t>Identify </a:t>
            </a:r>
          </a:p>
          <a:p>
            <a:pPr marL="628650" lvl="1">
              <a:spcBef>
                <a:spcPct val="10000"/>
              </a:spcBef>
            </a:pPr>
            <a:r>
              <a:rPr lang="en-US" altLang="en-US" sz="1800"/>
              <a:t>Black Belts within their organization</a:t>
            </a:r>
          </a:p>
          <a:p>
            <a:pPr marL="628650" lvl="1">
              <a:spcBef>
                <a:spcPct val="10000"/>
              </a:spcBef>
            </a:pPr>
            <a:r>
              <a:rPr lang="en-US" altLang="en-US" sz="1800"/>
              <a:t>Six Sigma Projects (Strategy Gap Analysis)</a:t>
            </a:r>
          </a:p>
          <a:p>
            <a:pPr marL="228600" indent="-228600">
              <a:spcBef>
                <a:spcPct val="10000"/>
              </a:spcBef>
            </a:pPr>
            <a:r>
              <a:rPr lang="en-US" altLang="en-US" sz="1800"/>
              <a:t>Benefits from the projects</a:t>
            </a:r>
          </a:p>
          <a:p>
            <a:pPr marL="628650" lvl="1">
              <a:spcBef>
                <a:spcPct val="10000"/>
              </a:spcBef>
            </a:pPr>
            <a:r>
              <a:rPr lang="en-US" altLang="en-US" sz="1800"/>
              <a:t>Validation that Benefits are achieved</a:t>
            </a:r>
          </a:p>
          <a:p>
            <a:pPr marL="228600" indent="-228600">
              <a:spcBef>
                <a:spcPct val="10000"/>
              </a:spcBef>
            </a:pPr>
            <a:r>
              <a:rPr lang="en-US" altLang="en-US" sz="1800"/>
              <a:t>Communication of success stories and Six Sigma strategy for own area</a:t>
            </a:r>
          </a:p>
          <a:p>
            <a:pPr marL="228600" indent="-228600">
              <a:spcBef>
                <a:spcPct val="10000"/>
              </a:spcBef>
            </a:pPr>
            <a:r>
              <a:rPr lang="en-US" altLang="en-US" sz="1800"/>
              <a:t>Reporting of Six Sigma results</a:t>
            </a:r>
          </a:p>
          <a:p>
            <a:pPr marL="628650" lvl="1">
              <a:spcBef>
                <a:spcPct val="10000"/>
              </a:spcBef>
            </a:pPr>
            <a:r>
              <a:rPr lang="en-US" altLang="en-US" sz="1800"/>
              <a:t>Six Sigma to be incorporated in our standard business processes</a:t>
            </a:r>
          </a:p>
          <a:p>
            <a:pPr marL="228600" indent="-228600">
              <a:spcBef>
                <a:spcPct val="10000"/>
              </a:spcBef>
            </a:pPr>
            <a:r>
              <a:rPr lang="en-US" altLang="en-US" sz="1800"/>
              <a:t>Personal Participation</a:t>
            </a:r>
          </a:p>
          <a:p>
            <a:pPr marL="628650" lvl="1">
              <a:spcBef>
                <a:spcPct val="10000"/>
              </a:spcBef>
              <a:buClr>
                <a:schemeClr val="tx1"/>
              </a:buClr>
              <a:buFont typeface="Wingdings" panose="05000000000000000000" pitchFamily="2" charset="2"/>
              <a:buChar char="ü"/>
            </a:pPr>
            <a:r>
              <a:rPr lang="en-US" altLang="en-US" sz="1800"/>
              <a:t>Attendance at a GB training class, doing a project</a:t>
            </a:r>
          </a:p>
          <a:p>
            <a:pPr marL="228600" indent="-228600">
              <a:spcBef>
                <a:spcPct val="10000"/>
              </a:spcBef>
            </a:pPr>
            <a:r>
              <a:rPr lang="en-US" altLang="en-US" sz="1800"/>
              <a:t>Incentive Plans</a:t>
            </a:r>
          </a:p>
          <a:p>
            <a:pPr marL="628650" lvl="1">
              <a:spcBef>
                <a:spcPct val="10000"/>
              </a:spcBef>
            </a:pPr>
            <a:r>
              <a:rPr lang="en-US" altLang="en-US" sz="1800"/>
              <a:t>Reflected in OIP, MIP and TAP goals</a:t>
            </a:r>
            <a:endParaRPr lang="en-US" altLang="en-US" sz="160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7346" name="Rectangle 2">
            <a:extLst>
              <a:ext uri="{FF2B5EF4-FFF2-40B4-BE49-F238E27FC236}">
                <a16:creationId xmlns:a16="http://schemas.microsoft.com/office/drawing/2014/main" id="{A7184163-DABF-8FE2-BF80-363077908948}"/>
              </a:ext>
            </a:extLst>
          </p:cNvPr>
          <p:cNvSpPr>
            <a:spLocks noChangeArrowheads="1"/>
          </p:cNvSpPr>
          <p:nvPr/>
        </p:nvSpPr>
        <p:spPr bwMode="auto">
          <a:xfrm>
            <a:off x="304800" y="1447800"/>
            <a:ext cx="8686800" cy="3886200"/>
          </a:xfrm>
          <a:prstGeom prst="rect">
            <a:avLst/>
          </a:prstGeom>
          <a:solidFill>
            <a:srgbClr val="CCEC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7347" name="Rectangle 3">
            <a:extLst>
              <a:ext uri="{FF2B5EF4-FFF2-40B4-BE49-F238E27FC236}">
                <a16:creationId xmlns:a16="http://schemas.microsoft.com/office/drawing/2014/main" id="{BC100B5D-E2B6-8533-AB93-E5D9879F7A31}"/>
              </a:ext>
            </a:extLst>
          </p:cNvPr>
          <p:cNvSpPr>
            <a:spLocks noGrp="1" noChangeArrowheads="1"/>
          </p:cNvSpPr>
          <p:nvPr>
            <p:ph type="title"/>
          </p:nvPr>
        </p:nvSpPr>
        <p:spPr/>
        <p:txBody>
          <a:bodyPr/>
          <a:lstStyle/>
          <a:p>
            <a:r>
              <a:rPr lang="en-US" altLang="en-US">
                <a:solidFill>
                  <a:srgbClr val="3333CC"/>
                </a:solidFill>
              </a:rPr>
              <a:t>Employees are Changing</a:t>
            </a:r>
          </a:p>
        </p:txBody>
      </p:sp>
      <p:sp>
        <p:nvSpPr>
          <p:cNvPr id="697351" name="Rectangle 7">
            <a:extLst>
              <a:ext uri="{FF2B5EF4-FFF2-40B4-BE49-F238E27FC236}">
                <a16:creationId xmlns:a16="http://schemas.microsoft.com/office/drawing/2014/main" id="{B7C6DA77-AFA4-BCAF-D510-ADD395B1F21C}"/>
              </a:ext>
            </a:extLst>
          </p:cNvPr>
          <p:cNvSpPr>
            <a:spLocks noChangeArrowheads="1"/>
          </p:cNvSpPr>
          <p:nvPr/>
        </p:nvSpPr>
        <p:spPr bwMode="auto">
          <a:xfrm>
            <a:off x="465138" y="1673225"/>
            <a:ext cx="809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a:t>
            </a:r>
            <a:endParaRPr lang="en-US" altLang="en-US" sz="1300">
              <a:latin typeface="Arial" panose="020B0604020202020204" pitchFamily="34" charset="0"/>
            </a:endParaRPr>
          </a:p>
        </p:txBody>
      </p:sp>
      <p:sp>
        <p:nvSpPr>
          <p:cNvPr id="697352" name="Rectangle 8">
            <a:extLst>
              <a:ext uri="{FF2B5EF4-FFF2-40B4-BE49-F238E27FC236}">
                <a16:creationId xmlns:a16="http://schemas.microsoft.com/office/drawing/2014/main" id="{82E79729-8A0A-49D0-1BB8-86112F7E9A17}"/>
              </a:ext>
            </a:extLst>
          </p:cNvPr>
          <p:cNvSpPr>
            <a:spLocks noChangeArrowheads="1"/>
          </p:cNvSpPr>
          <p:nvPr/>
        </p:nvSpPr>
        <p:spPr bwMode="auto">
          <a:xfrm>
            <a:off x="546100" y="1673225"/>
            <a:ext cx="731361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This is great. We are now being given a ‘license’ to actually pursue </a:t>
            </a:r>
            <a:endParaRPr lang="en-US" altLang="en-US" sz="1300">
              <a:latin typeface="Arial" panose="020B0604020202020204" pitchFamily="34" charset="0"/>
            </a:endParaRPr>
          </a:p>
        </p:txBody>
      </p:sp>
      <p:sp>
        <p:nvSpPr>
          <p:cNvPr id="697353" name="Rectangle 9">
            <a:extLst>
              <a:ext uri="{FF2B5EF4-FFF2-40B4-BE49-F238E27FC236}">
                <a16:creationId xmlns:a16="http://schemas.microsoft.com/office/drawing/2014/main" id="{55142668-51B8-DA50-DB26-E76C98E6132C}"/>
              </a:ext>
            </a:extLst>
          </p:cNvPr>
          <p:cNvSpPr>
            <a:spLocks noChangeArrowheads="1"/>
          </p:cNvSpPr>
          <p:nvPr/>
        </p:nvSpPr>
        <p:spPr bwMode="auto">
          <a:xfrm>
            <a:off x="465138" y="1939925"/>
            <a:ext cx="81788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improvements in areas where before suggestions were often put off due to </a:t>
            </a:r>
            <a:endParaRPr lang="en-US" altLang="en-US" sz="1300">
              <a:latin typeface="Arial" panose="020B0604020202020204" pitchFamily="34" charset="0"/>
            </a:endParaRPr>
          </a:p>
        </p:txBody>
      </p:sp>
      <p:sp>
        <p:nvSpPr>
          <p:cNvPr id="697354" name="Rectangle 10">
            <a:extLst>
              <a:ext uri="{FF2B5EF4-FFF2-40B4-BE49-F238E27FC236}">
                <a16:creationId xmlns:a16="http://schemas.microsoft.com/office/drawing/2014/main" id="{DF84D973-83F2-F5F1-F407-8284181FA2C4}"/>
              </a:ext>
            </a:extLst>
          </p:cNvPr>
          <p:cNvSpPr>
            <a:spLocks noChangeArrowheads="1"/>
          </p:cNvSpPr>
          <p:nvPr/>
        </p:nvSpPr>
        <p:spPr bwMode="auto">
          <a:xfrm>
            <a:off x="465138" y="2206625"/>
            <a:ext cx="482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reso</a:t>
            </a:r>
            <a:endParaRPr lang="en-US" altLang="en-US" sz="1300">
              <a:latin typeface="Arial" panose="020B0604020202020204" pitchFamily="34" charset="0"/>
            </a:endParaRPr>
          </a:p>
        </p:txBody>
      </p:sp>
      <p:sp>
        <p:nvSpPr>
          <p:cNvPr id="697355" name="Rectangle 11">
            <a:extLst>
              <a:ext uri="{FF2B5EF4-FFF2-40B4-BE49-F238E27FC236}">
                <a16:creationId xmlns:a16="http://schemas.microsoft.com/office/drawing/2014/main" id="{6FAB420E-97FE-7754-EA47-F210DF48D71F}"/>
              </a:ext>
            </a:extLst>
          </p:cNvPr>
          <p:cNvSpPr>
            <a:spLocks noChangeArrowheads="1"/>
          </p:cNvSpPr>
          <p:nvPr/>
        </p:nvSpPr>
        <p:spPr bwMode="auto">
          <a:xfrm>
            <a:off x="950913" y="2206625"/>
            <a:ext cx="18796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urces, timing, etc</a:t>
            </a:r>
            <a:endParaRPr lang="en-US" altLang="en-US" sz="1300">
              <a:latin typeface="Arial" panose="020B0604020202020204" pitchFamily="34" charset="0"/>
            </a:endParaRPr>
          </a:p>
        </p:txBody>
      </p:sp>
      <p:sp>
        <p:nvSpPr>
          <p:cNvPr id="697356" name="Rectangle 12">
            <a:extLst>
              <a:ext uri="{FF2B5EF4-FFF2-40B4-BE49-F238E27FC236}">
                <a16:creationId xmlns:a16="http://schemas.microsoft.com/office/drawing/2014/main" id="{5663443A-9FDE-FDCD-8448-BF53AF9A17B4}"/>
              </a:ext>
            </a:extLst>
          </p:cNvPr>
          <p:cNvSpPr>
            <a:spLocks noChangeArrowheads="1"/>
          </p:cNvSpPr>
          <p:nvPr/>
        </p:nvSpPr>
        <p:spPr bwMode="auto">
          <a:xfrm>
            <a:off x="2852738" y="2206625"/>
            <a:ext cx="6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Helvetica" panose="020B0604020202020204" pitchFamily="34" charset="0"/>
              </a:rPr>
              <a:t>.</a:t>
            </a:r>
            <a:endParaRPr lang="en-US" altLang="en-US" sz="1300">
              <a:latin typeface="Arial" panose="020B0604020202020204" pitchFamily="34" charset="0"/>
            </a:endParaRPr>
          </a:p>
        </p:txBody>
      </p:sp>
      <p:sp>
        <p:nvSpPr>
          <p:cNvPr id="697357" name="Rectangle 13">
            <a:extLst>
              <a:ext uri="{FF2B5EF4-FFF2-40B4-BE49-F238E27FC236}">
                <a16:creationId xmlns:a16="http://schemas.microsoft.com/office/drawing/2014/main" id="{C8C19BAF-6743-9367-CC62-0250027F3BEA}"/>
              </a:ext>
            </a:extLst>
          </p:cNvPr>
          <p:cNvSpPr>
            <a:spLocks noChangeArrowheads="1"/>
          </p:cNvSpPr>
          <p:nvPr/>
        </p:nvSpPr>
        <p:spPr bwMode="auto">
          <a:xfrm>
            <a:off x="2916238" y="2206625"/>
            <a:ext cx="809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a:t>
            </a:r>
            <a:endParaRPr lang="en-US" altLang="en-US" sz="1300">
              <a:latin typeface="Arial" panose="020B0604020202020204" pitchFamily="34" charset="0"/>
            </a:endParaRPr>
          </a:p>
        </p:txBody>
      </p:sp>
      <p:sp>
        <p:nvSpPr>
          <p:cNvPr id="697358" name="Rectangle 14">
            <a:extLst>
              <a:ext uri="{FF2B5EF4-FFF2-40B4-BE49-F238E27FC236}">
                <a16:creationId xmlns:a16="http://schemas.microsoft.com/office/drawing/2014/main" id="{2F053C76-7AFB-22CE-0ED4-81FE23EC00FF}"/>
              </a:ext>
            </a:extLst>
          </p:cNvPr>
          <p:cNvSpPr>
            <a:spLocks noChangeArrowheads="1"/>
          </p:cNvSpPr>
          <p:nvPr/>
        </p:nvSpPr>
        <p:spPr bwMode="auto">
          <a:xfrm>
            <a:off x="2997200" y="2206625"/>
            <a:ext cx="6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59" name="Rectangle 15">
            <a:extLst>
              <a:ext uri="{FF2B5EF4-FFF2-40B4-BE49-F238E27FC236}">
                <a16:creationId xmlns:a16="http://schemas.microsoft.com/office/drawing/2014/main" id="{E80D71ED-6708-D134-A7BB-5BB803452494}"/>
              </a:ext>
            </a:extLst>
          </p:cNvPr>
          <p:cNvSpPr>
            <a:spLocks noChangeArrowheads="1"/>
          </p:cNvSpPr>
          <p:nvPr/>
        </p:nvSpPr>
        <p:spPr bwMode="auto">
          <a:xfrm>
            <a:off x="465138" y="2468563"/>
            <a:ext cx="63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60" name="Rectangle 16">
            <a:extLst>
              <a:ext uri="{FF2B5EF4-FFF2-40B4-BE49-F238E27FC236}">
                <a16:creationId xmlns:a16="http://schemas.microsoft.com/office/drawing/2014/main" id="{C38B1D30-F20E-83E5-12A0-189ECFDCBF73}"/>
              </a:ext>
            </a:extLst>
          </p:cNvPr>
          <p:cNvSpPr>
            <a:spLocks noChangeArrowheads="1"/>
          </p:cNvSpPr>
          <p:nvPr/>
        </p:nvSpPr>
        <p:spPr bwMode="auto">
          <a:xfrm>
            <a:off x="465138" y="2735263"/>
            <a:ext cx="565785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People taking the initiative to come to the BBs and ask "</a:t>
            </a:r>
            <a:endParaRPr lang="en-US" altLang="en-US" sz="1300">
              <a:latin typeface="Arial" panose="020B0604020202020204" pitchFamily="34" charset="0"/>
            </a:endParaRPr>
          </a:p>
        </p:txBody>
      </p:sp>
      <p:sp>
        <p:nvSpPr>
          <p:cNvPr id="697361" name="Rectangle 17">
            <a:extLst>
              <a:ext uri="{FF2B5EF4-FFF2-40B4-BE49-F238E27FC236}">
                <a16:creationId xmlns:a16="http://schemas.microsoft.com/office/drawing/2014/main" id="{3E8D6EE1-EA05-0DE4-6C0C-785C94393B02}"/>
              </a:ext>
            </a:extLst>
          </p:cNvPr>
          <p:cNvSpPr>
            <a:spLocks noChangeArrowheads="1"/>
          </p:cNvSpPr>
          <p:nvPr/>
        </p:nvSpPr>
        <p:spPr bwMode="auto">
          <a:xfrm>
            <a:off x="6184900" y="2735263"/>
            <a:ext cx="2197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Please consider me </a:t>
            </a:r>
            <a:endParaRPr lang="en-US" altLang="en-US" sz="1300">
              <a:latin typeface="Arial" panose="020B0604020202020204" pitchFamily="34" charset="0"/>
            </a:endParaRPr>
          </a:p>
        </p:txBody>
      </p:sp>
      <p:sp>
        <p:nvSpPr>
          <p:cNvPr id="697362" name="Rectangle 18">
            <a:extLst>
              <a:ext uri="{FF2B5EF4-FFF2-40B4-BE49-F238E27FC236}">
                <a16:creationId xmlns:a16="http://schemas.microsoft.com/office/drawing/2014/main" id="{02E1115A-3759-683C-CD1E-ADB958436CB3}"/>
              </a:ext>
            </a:extLst>
          </p:cNvPr>
          <p:cNvSpPr>
            <a:spLocks noChangeArrowheads="1"/>
          </p:cNvSpPr>
          <p:nvPr/>
        </p:nvSpPr>
        <p:spPr bwMode="auto">
          <a:xfrm>
            <a:off x="465138" y="3001963"/>
            <a:ext cx="7975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when you are putting together a project as I would really like to work this.</a:t>
            </a:r>
            <a:endParaRPr lang="en-US" altLang="en-US" sz="1300">
              <a:latin typeface="Arial" panose="020B0604020202020204" pitchFamily="34" charset="0"/>
            </a:endParaRPr>
          </a:p>
        </p:txBody>
      </p:sp>
      <p:sp>
        <p:nvSpPr>
          <p:cNvPr id="697363" name="Rectangle 19">
            <a:extLst>
              <a:ext uri="{FF2B5EF4-FFF2-40B4-BE49-F238E27FC236}">
                <a16:creationId xmlns:a16="http://schemas.microsoft.com/office/drawing/2014/main" id="{E133A71B-8A74-588E-3D80-78BB46AA4919}"/>
              </a:ext>
            </a:extLst>
          </p:cNvPr>
          <p:cNvSpPr>
            <a:spLocks noChangeArrowheads="1"/>
          </p:cNvSpPr>
          <p:nvPr/>
        </p:nvSpPr>
        <p:spPr bwMode="auto">
          <a:xfrm>
            <a:off x="8526463" y="3001963"/>
            <a:ext cx="809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a:t>
            </a:r>
            <a:endParaRPr lang="en-US" altLang="en-US" sz="1300">
              <a:latin typeface="Arial" panose="020B0604020202020204" pitchFamily="34" charset="0"/>
            </a:endParaRPr>
          </a:p>
        </p:txBody>
      </p:sp>
      <p:sp>
        <p:nvSpPr>
          <p:cNvPr id="697364" name="Rectangle 20">
            <a:extLst>
              <a:ext uri="{FF2B5EF4-FFF2-40B4-BE49-F238E27FC236}">
                <a16:creationId xmlns:a16="http://schemas.microsoft.com/office/drawing/2014/main" id="{92ADEB29-0F2E-E29B-86E1-2C59873C552B}"/>
              </a:ext>
            </a:extLst>
          </p:cNvPr>
          <p:cNvSpPr>
            <a:spLocks noChangeArrowheads="1"/>
          </p:cNvSpPr>
          <p:nvPr/>
        </p:nvSpPr>
        <p:spPr bwMode="auto">
          <a:xfrm>
            <a:off x="8605838" y="3001963"/>
            <a:ext cx="63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65" name="Rectangle 21">
            <a:extLst>
              <a:ext uri="{FF2B5EF4-FFF2-40B4-BE49-F238E27FC236}">
                <a16:creationId xmlns:a16="http://schemas.microsoft.com/office/drawing/2014/main" id="{78CED857-4F5A-E535-E053-62DDCE2148E3}"/>
              </a:ext>
            </a:extLst>
          </p:cNvPr>
          <p:cNvSpPr>
            <a:spLocks noChangeArrowheads="1"/>
          </p:cNvSpPr>
          <p:nvPr/>
        </p:nvSpPr>
        <p:spPr bwMode="auto">
          <a:xfrm>
            <a:off x="465138" y="3267075"/>
            <a:ext cx="6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66" name="Rectangle 22">
            <a:extLst>
              <a:ext uri="{FF2B5EF4-FFF2-40B4-BE49-F238E27FC236}">
                <a16:creationId xmlns:a16="http://schemas.microsoft.com/office/drawing/2014/main" id="{C62FC4C7-AEBC-23EB-7C86-CCEAC90D031B}"/>
              </a:ext>
            </a:extLst>
          </p:cNvPr>
          <p:cNvSpPr>
            <a:spLocks noChangeArrowheads="1"/>
          </p:cNvSpPr>
          <p:nvPr/>
        </p:nvSpPr>
        <p:spPr bwMode="auto">
          <a:xfrm>
            <a:off x="465138" y="3533775"/>
            <a:ext cx="3344862"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We are starting to hear a lot of:  "</a:t>
            </a:r>
            <a:endParaRPr lang="en-US" altLang="en-US" sz="1300">
              <a:latin typeface="Arial" panose="020B0604020202020204" pitchFamily="34" charset="0"/>
            </a:endParaRPr>
          </a:p>
        </p:txBody>
      </p:sp>
      <p:sp>
        <p:nvSpPr>
          <p:cNvPr id="697367" name="Rectangle 23">
            <a:extLst>
              <a:ext uri="{FF2B5EF4-FFF2-40B4-BE49-F238E27FC236}">
                <a16:creationId xmlns:a16="http://schemas.microsoft.com/office/drawing/2014/main" id="{C903147D-F5FF-27AE-7337-3EE805C011B7}"/>
              </a:ext>
            </a:extLst>
          </p:cNvPr>
          <p:cNvSpPr>
            <a:spLocks noChangeArrowheads="1"/>
          </p:cNvSpPr>
          <p:nvPr/>
        </p:nvSpPr>
        <p:spPr bwMode="auto">
          <a:xfrm>
            <a:off x="3848100" y="3533775"/>
            <a:ext cx="4470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We should make that a Six Sigma Project</a:t>
            </a:r>
            <a:endParaRPr lang="en-US" altLang="en-US" sz="1300">
              <a:latin typeface="Arial" panose="020B0604020202020204" pitchFamily="34" charset="0"/>
            </a:endParaRPr>
          </a:p>
        </p:txBody>
      </p:sp>
      <p:sp>
        <p:nvSpPr>
          <p:cNvPr id="697370" name="Rectangle 26">
            <a:extLst>
              <a:ext uri="{FF2B5EF4-FFF2-40B4-BE49-F238E27FC236}">
                <a16:creationId xmlns:a16="http://schemas.microsoft.com/office/drawing/2014/main" id="{F03C11CE-C9B9-2E19-B6C8-FA78F79A5BF0}"/>
              </a:ext>
            </a:extLst>
          </p:cNvPr>
          <p:cNvSpPr>
            <a:spLocks noChangeArrowheads="1"/>
          </p:cNvSpPr>
          <p:nvPr/>
        </p:nvSpPr>
        <p:spPr bwMode="auto">
          <a:xfrm>
            <a:off x="2003425" y="3800475"/>
            <a:ext cx="271463"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71" name="Rectangle 27">
            <a:extLst>
              <a:ext uri="{FF2B5EF4-FFF2-40B4-BE49-F238E27FC236}">
                <a16:creationId xmlns:a16="http://schemas.microsoft.com/office/drawing/2014/main" id="{5234B57E-ACE7-5B3C-04C2-CA2CCA1665CB}"/>
              </a:ext>
            </a:extLst>
          </p:cNvPr>
          <p:cNvSpPr>
            <a:spLocks noChangeArrowheads="1"/>
          </p:cNvSpPr>
          <p:nvPr/>
        </p:nvSpPr>
        <p:spPr bwMode="auto">
          <a:xfrm>
            <a:off x="2278063" y="3800475"/>
            <a:ext cx="6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72" name="Rectangle 28">
            <a:extLst>
              <a:ext uri="{FF2B5EF4-FFF2-40B4-BE49-F238E27FC236}">
                <a16:creationId xmlns:a16="http://schemas.microsoft.com/office/drawing/2014/main" id="{43AEC264-11C3-20DD-7CBD-E5CE2A51A6AF}"/>
              </a:ext>
            </a:extLst>
          </p:cNvPr>
          <p:cNvSpPr>
            <a:spLocks noChangeArrowheads="1"/>
          </p:cNvSpPr>
          <p:nvPr/>
        </p:nvSpPr>
        <p:spPr bwMode="auto">
          <a:xfrm>
            <a:off x="465138" y="4064000"/>
            <a:ext cx="63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
        <p:nvSpPr>
          <p:cNvPr id="697373" name="Rectangle 29">
            <a:extLst>
              <a:ext uri="{FF2B5EF4-FFF2-40B4-BE49-F238E27FC236}">
                <a16:creationId xmlns:a16="http://schemas.microsoft.com/office/drawing/2014/main" id="{6B51DAB5-B286-B4D8-54B0-621788627DB6}"/>
              </a:ext>
            </a:extLst>
          </p:cNvPr>
          <p:cNvSpPr>
            <a:spLocks noChangeArrowheads="1"/>
          </p:cNvSpPr>
          <p:nvPr/>
        </p:nvSpPr>
        <p:spPr bwMode="auto">
          <a:xfrm>
            <a:off x="465138" y="4329113"/>
            <a:ext cx="55927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Now when people talk to BBs about a project they say "</a:t>
            </a:r>
            <a:endParaRPr lang="en-US" altLang="en-US" sz="1300">
              <a:latin typeface="Arial" panose="020B0604020202020204" pitchFamily="34" charset="0"/>
            </a:endParaRPr>
          </a:p>
        </p:txBody>
      </p:sp>
      <p:sp>
        <p:nvSpPr>
          <p:cNvPr id="697374" name="Rectangle 30">
            <a:extLst>
              <a:ext uri="{FF2B5EF4-FFF2-40B4-BE49-F238E27FC236}">
                <a16:creationId xmlns:a16="http://schemas.microsoft.com/office/drawing/2014/main" id="{7A5A1267-CA20-2BA2-6792-07A86AE5CD3B}"/>
              </a:ext>
            </a:extLst>
          </p:cNvPr>
          <p:cNvSpPr>
            <a:spLocks noChangeArrowheads="1"/>
          </p:cNvSpPr>
          <p:nvPr/>
        </p:nvSpPr>
        <p:spPr bwMode="auto">
          <a:xfrm>
            <a:off x="6132513" y="4329113"/>
            <a:ext cx="2540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Oops!  Forget that part </a:t>
            </a:r>
            <a:endParaRPr lang="en-US" altLang="en-US" sz="1300">
              <a:latin typeface="Arial" panose="020B0604020202020204" pitchFamily="34" charset="0"/>
            </a:endParaRPr>
          </a:p>
        </p:txBody>
      </p:sp>
      <p:sp>
        <p:nvSpPr>
          <p:cNvPr id="697375" name="Rectangle 31">
            <a:extLst>
              <a:ext uri="{FF2B5EF4-FFF2-40B4-BE49-F238E27FC236}">
                <a16:creationId xmlns:a16="http://schemas.microsoft.com/office/drawing/2014/main" id="{EE8F23D5-4E60-9865-335E-945618356DFA}"/>
              </a:ext>
            </a:extLst>
          </p:cNvPr>
          <p:cNvSpPr>
            <a:spLocks noChangeArrowheads="1"/>
          </p:cNvSpPr>
          <p:nvPr/>
        </p:nvSpPr>
        <p:spPr bwMode="auto">
          <a:xfrm>
            <a:off x="465138" y="459581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about the solution!</a:t>
            </a:r>
            <a:endParaRPr lang="en-US" altLang="en-US" sz="1300">
              <a:latin typeface="Arial" panose="020B0604020202020204" pitchFamily="34" charset="0"/>
            </a:endParaRPr>
          </a:p>
        </p:txBody>
      </p:sp>
      <p:sp>
        <p:nvSpPr>
          <p:cNvPr id="697376" name="Rectangle 32">
            <a:extLst>
              <a:ext uri="{FF2B5EF4-FFF2-40B4-BE49-F238E27FC236}">
                <a16:creationId xmlns:a16="http://schemas.microsoft.com/office/drawing/2014/main" id="{71D4A2D9-1038-4798-F7F3-B37026D50EAA}"/>
              </a:ext>
            </a:extLst>
          </p:cNvPr>
          <p:cNvSpPr>
            <a:spLocks noChangeArrowheads="1"/>
          </p:cNvSpPr>
          <p:nvPr/>
        </p:nvSpPr>
        <p:spPr bwMode="auto">
          <a:xfrm>
            <a:off x="2544763" y="4595813"/>
            <a:ext cx="4921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or "</a:t>
            </a:r>
            <a:endParaRPr lang="en-US" altLang="en-US" sz="1300">
              <a:latin typeface="Arial" panose="020B0604020202020204" pitchFamily="34" charset="0"/>
            </a:endParaRPr>
          </a:p>
        </p:txBody>
      </p:sp>
      <p:sp>
        <p:nvSpPr>
          <p:cNvPr id="697377" name="Rectangle 33">
            <a:extLst>
              <a:ext uri="{FF2B5EF4-FFF2-40B4-BE49-F238E27FC236}">
                <a16:creationId xmlns:a16="http://schemas.microsoft.com/office/drawing/2014/main" id="{ED00964B-03B4-AA63-645A-6EB21AA2E44C}"/>
              </a:ext>
            </a:extLst>
          </p:cNvPr>
          <p:cNvSpPr>
            <a:spLocks noChangeArrowheads="1"/>
          </p:cNvSpPr>
          <p:nvPr/>
        </p:nvSpPr>
        <p:spPr bwMode="auto">
          <a:xfrm>
            <a:off x="3041650" y="4595813"/>
            <a:ext cx="58928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Now I know I can't already have decided on a solution </a:t>
            </a:r>
            <a:endParaRPr lang="en-US" altLang="en-US" sz="1300">
              <a:latin typeface="Arial" panose="020B0604020202020204" pitchFamily="34" charset="0"/>
            </a:endParaRPr>
          </a:p>
        </p:txBody>
      </p:sp>
      <p:sp>
        <p:nvSpPr>
          <p:cNvPr id="697378" name="Rectangle 34">
            <a:extLst>
              <a:ext uri="{FF2B5EF4-FFF2-40B4-BE49-F238E27FC236}">
                <a16:creationId xmlns:a16="http://schemas.microsoft.com/office/drawing/2014/main" id="{0A2D72C2-2BA6-0F44-2C23-FE60175E05CA}"/>
              </a:ext>
            </a:extLst>
          </p:cNvPr>
          <p:cNvSpPr>
            <a:spLocks noChangeArrowheads="1"/>
          </p:cNvSpPr>
          <p:nvPr/>
        </p:nvSpPr>
        <p:spPr bwMode="auto">
          <a:xfrm>
            <a:off x="465138" y="4862513"/>
            <a:ext cx="6096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Helvetica" panose="020B0604020202020204" pitchFamily="34" charset="0"/>
              </a:rPr>
              <a:t>but ...</a:t>
            </a:r>
            <a:endParaRPr lang="en-US" altLang="en-US" sz="1300">
              <a:latin typeface="Arial" panose="020B0604020202020204" pitchFamily="34" charset="0"/>
            </a:endParaRPr>
          </a:p>
        </p:txBody>
      </p:sp>
      <p:sp>
        <p:nvSpPr>
          <p:cNvPr id="697379" name="Rectangle 35">
            <a:extLst>
              <a:ext uri="{FF2B5EF4-FFF2-40B4-BE49-F238E27FC236}">
                <a16:creationId xmlns:a16="http://schemas.microsoft.com/office/drawing/2014/main" id="{BF0209EE-7EEA-9BFC-FD1E-D9FAC3D83FB8}"/>
              </a:ext>
            </a:extLst>
          </p:cNvPr>
          <p:cNvSpPr>
            <a:spLocks noChangeArrowheads="1"/>
          </p:cNvSpPr>
          <p:nvPr/>
        </p:nvSpPr>
        <p:spPr bwMode="auto">
          <a:xfrm>
            <a:off x="1081088" y="4862513"/>
            <a:ext cx="1444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a:t>
            </a:r>
            <a:endParaRPr lang="en-US" altLang="en-US" sz="1300">
              <a:latin typeface="Arial" panose="020B0604020202020204" pitchFamily="34" charset="0"/>
            </a:endParaRPr>
          </a:p>
        </p:txBody>
      </p:sp>
      <p:sp>
        <p:nvSpPr>
          <p:cNvPr id="697380" name="Rectangle 36">
            <a:extLst>
              <a:ext uri="{FF2B5EF4-FFF2-40B4-BE49-F238E27FC236}">
                <a16:creationId xmlns:a16="http://schemas.microsoft.com/office/drawing/2014/main" id="{1596D48D-E214-AD4F-5B44-2BCEE849B998}"/>
              </a:ext>
            </a:extLst>
          </p:cNvPr>
          <p:cNvSpPr>
            <a:spLocks noChangeArrowheads="1"/>
          </p:cNvSpPr>
          <p:nvPr/>
        </p:nvSpPr>
        <p:spPr bwMode="auto">
          <a:xfrm>
            <a:off x="1225550" y="4862513"/>
            <a:ext cx="635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Helvetica" panose="020B0604020202020204" pitchFamily="34" charset="0"/>
              </a:rPr>
              <a:t> </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A963C441-F06D-17B8-9CE5-721E2F4B34DC}"/>
              </a:ext>
            </a:extLst>
          </p:cNvPr>
          <p:cNvSpPr>
            <a:spLocks noGrp="1" noChangeArrowheads="1"/>
          </p:cNvSpPr>
          <p:nvPr>
            <p:ph type="title"/>
          </p:nvPr>
        </p:nvSpPr>
        <p:spPr>
          <a:xfrm>
            <a:off x="346075" y="204788"/>
            <a:ext cx="6442075" cy="601662"/>
          </a:xfrm>
        </p:spPr>
        <p:txBody>
          <a:bodyPr/>
          <a:lstStyle/>
          <a:p>
            <a:r>
              <a:rPr lang="en-US" altLang="en-US"/>
              <a:t>Six Sigma Champions</a:t>
            </a:r>
          </a:p>
        </p:txBody>
      </p:sp>
      <p:sp>
        <p:nvSpPr>
          <p:cNvPr id="532483" name="Rectangle 3">
            <a:extLst>
              <a:ext uri="{FF2B5EF4-FFF2-40B4-BE49-F238E27FC236}">
                <a16:creationId xmlns:a16="http://schemas.microsoft.com/office/drawing/2014/main" id="{195BC8BE-823A-0650-34B5-BBB6B9B0FAB2}"/>
              </a:ext>
            </a:extLst>
          </p:cNvPr>
          <p:cNvSpPr>
            <a:spLocks noChangeArrowheads="1"/>
          </p:cNvSpPr>
          <p:nvPr/>
        </p:nvSpPr>
        <p:spPr bwMode="auto">
          <a:xfrm>
            <a:off x="228600" y="1563688"/>
            <a:ext cx="5775325" cy="4183062"/>
          </a:xfrm>
          <a:prstGeom prst="rect">
            <a:avLst/>
          </a:prstGeom>
          <a:noFill/>
          <a:ln w="28575">
            <a:solidFill>
              <a:srgbClr val="000000"/>
            </a:solidFill>
            <a:prstDash val="sysDot"/>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lstStyle/>
          <a:p>
            <a:pPr algn="ctr" eaLnBrk="0" hangingPunct="0">
              <a:spcBef>
                <a:spcPct val="50000"/>
              </a:spcBef>
            </a:pPr>
            <a:r>
              <a:rPr lang="en-US" altLang="en-US" sz="2000" b="1"/>
              <a:t>Six Sigma Governance</a:t>
            </a:r>
          </a:p>
        </p:txBody>
      </p:sp>
      <p:sp>
        <p:nvSpPr>
          <p:cNvPr id="532484" name="Rectangle 4">
            <a:extLst>
              <a:ext uri="{FF2B5EF4-FFF2-40B4-BE49-F238E27FC236}">
                <a16:creationId xmlns:a16="http://schemas.microsoft.com/office/drawing/2014/main" id="{0F3F8D85-9151-C4EC-DB4E-8796CD63CD9D}"/>
              </a:ext>
            </a:extLst>
          </p:cNvPr>
          <p:cNvSpPr>
            <a:spLocks noChangeArrowheads="1"/>
          </p:cNvSpPr>
          <p:nvPr/>
        </p:nvSpPr>
        <p:spPr bwMode="auto">
          <a:xfrm>
            <a:off x="6246813" y="1919288"/>
            <a:ext cx="2678112" cy="3344862"/>
          </a:xfrm>
          <a:prstGeom prst="rect">
            <a:avLst/>
          </a:prstGeom>
          <a:solidFill>
            <a:schemeClr val="accent1"/>
          </a:solidFill>
          <a:ln w="9525">
            <a:solidFill>
              <a:schemeClr val="tx1"/>
            </a:solidFill>
            <a:miter lim="800000"/>
            <a:headEnd/>
            <a:tailEnd/>
          </a:ln>
          <a:effectLst>
            <a:outerShdw dist="107763" dir="2700000" algn="ctr" rotWithShape="0">
              <a:srgbClr val="808080">
                <a:alpha val="50000"/>
              </a:srgbClr>
            </a:outerShdw>
          </a:effectLst>
        </p:spPr>
        <p:txBody>
          <a:bodyPr anchor="ctr"/>
          <a:lstStyle/>
          <a:p>
            <a:pPr algn="ctr" eaLnBrk="0" hangingPunct="0">
              <a:spcBef>
                <a:spcPct val="50000"/>
              </a:spcBef>
            </a:pPr>
            <a:r>
              <a:rPr lang="en-US" altLang="en-US" sz="1800" b="1"/>
              <a:t>Critical players to shape Division/Staff Six Sigma program, identify MBB/BB/GBs, validate projects, and determine financial policies </a:t>
            </a:r>
            <a:endParaRPr lang="en-US" altLang="en-US" sz="2000"/>
          </a:p>
        </p:txBody>
      </p:sp>
      <p:sp>
        <p:nvSpPr>
          <p:cNvPr id="532485" name="Text Box 5">
            <a:extLst>
              <a:ext uri="{FF2B5EF4-FFF2-40B4-BE49-F238E27FC236}">
                <a16:creationId xmlns:a16="http://schemas.microsoft.com/office/drawing/2014/main" id="{4B927106-7586-C1ED-941B-16C95223EA3E}"/>
              </a:ext>
            </a:extLst>
          </p:cNvPr>
          <p:cNvSpPr txBox="1">
            <a:spLocks noChangeArrowheads="1"/>
          </p:cNvSpPr>
          <p:nvPr/>
        </p:nvSpPr>
        <p:spPr bwMode="auto">
          <a:xfrm>
            <a:off x="381000" y="2017713"/>
            <a:ext cx="2514600" cy="3503612"/>
          </a:xfrm>
          <a:prstGeom prst="rect">
            <a:avLst/>
          </a:prstGeom>
          <a:solidFill>
            <a:srgbClr val="33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400" b="1" i="1" u="sng">
                <a:latin typeface="Arial" panose="020B0604020202020204" pitchFamily="34" charset="0"/>
              </a:rPr>
              <a:t>Division Champions</a:t>
            </a:r>
          </a:p>
          <a:p>
            <a:pPr>
              <a:spcBef>
                <a:spcPct val="50000"/>
              </a:spcBef>
              <a:buFontTx/>
              <a:buChar char="•"/>
            </a:pPr>
            <a:r>
              <a:rPr lang="en-US" altLang="en-US" sz="1400" b="1">
                <a:latin typeface="Arial" panose="020B0604020202020204" pitchFamily="34" charset="0"/>
              </a:rPr>
              <a:t>Individuals reporting directly to Division President</a:t>
            </a:r>
          </a:p>
          <a:p>
            <a:pPr>
              <a:spcBef>
                <a:spcPct val="50000"/>
              </a:spcBef>
              <a:buFontTx/>
              <a:buChar char="•"/>
            </a:pPr>
            <a:r>
              <a:rPr lang="en-US" altLang="en-US" sz="1400" b="1">
                <a:latin typeface="Arial" panose="020B0604020202020204" pitchFamily="34" charset="0"/>
              </a:rPr>
              <a:t>Responsible for shaping Six Sigma program to fit division needs</a:t>
            </a:r>
          </a:p>
          <a:p>
            <a:pPr>
              <a:spcBef>
                <a:spcPct val="50000"/>
              </a:spcBef>
              <a:buFontTx/>
              <a:buChar char="•"/>
            </a:pPr>
            <a:r>
              <a:rPr lang="en-US" altLang="en-US" sz="1400" b="1">
                <a:latin typeface="Arial" panose="020B0604020202020204" pitchFamily="34" charset="0"/>
              </a:rPr>
              <a:t>Responsible for promoting Six Sigma within the division</a:t>
            </a:r>
          </a:p>
          <a:p>
            <a:pPr>
              <a:spcBef>
                <a:spcPct val="50000"/>
              </a:spcBef>
            </a:pPr>
            <a:endParaRPr lang="en-US" altLang="en-US" sz="1400" b="1">
              <a:latin typeface="Arial" panose="020B0604020202020204" pitchFamily="34" charset="0"/>
            </a:endParaRPr>
          </a:p>
        </p:txBody>
      </p:sp>
      <p:sp>
        <p:nvSpPr>
          <p:cNvPr id="532486" name="Text Box 6">
            <a:extLst>
              <a:ext uri="{FF2B5EF4-FFF2-40B4-BE49-F238E27FC236}">
                <a16:creationId xmlns:a16="http://schemas.microsoft.com/office/drawing/2014/main" id="{FBBB7B07-6C74-26A4-4392-2D60215CCBF5}"/>
              </a:ext>
            </a:extLst>
          </p:cNvPr>
          <p:cNvSpPr txBox="1">
            <a:spLocks noChangeArrowheads="1"/>
          </p:cNvSpPr>
          <p:nvPr/>
        </p:nvSpPr>
        <p:spPr bwMode="auto">
          <a:xfrm>
            <a:off x="3048000" y="2017713"/>
            <a:ext cx="2819400" cy="3503612"/>
          </a:xfrm>
          <a:prstGeom prst="rect">
            <a:avLst/>
          </a:prstGeom>
          <a:solidFill>
            <a:srgbClr val="33CCFF"/>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400" b="1" i="1" u="sng">
                <a:latin typeface="Arial" panose="020B0604020202020204" pitchFamily="34" charset="0"/>
              </a:rPr>
              <a:t>Staff Champions</a:t>
            </a:r>
          </a:p>
          <a:p>
            <a:pPr>
              <a:spcBef>
                <a:spcPct val="50000"/>
              </a:spcBef>
              <a:buFontTx/>
              <a:buChar char="•"/>
            </a:pPr>
            <a:r>
              <a:rPr lang="en-US" altLang="en-US" sz="1400" b="1">
                <a:latin typeface="Arial" panose="020B0604020202020204" pitchFamily="34" charset="0"/>
              </a:rPr>
              <a:t>Ditto – but for staff organizations (law, sales, HR, engineering, etc.)</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B05997D9-E082-F3AF-4E0F-884A2546DDF5}"/>
              </a:ext>
            </a:extLst>
          </p:cNvPr>
          <p:cNvSpPr>
            <a:spLocks noGrp="1" noChangeArrowheads="1"/>
          </p:cNvSpPr>
          <p:nvPr>
            <p:ph type="title"/>
          </p:nvPr>
        </p:nvSpPr>
        <p:spPr>
          <a:xfrm>
            <a:off x="346075" y="200025"/>
            <a:ext cx="6442075" cy="601663"/>
          </a:xfrm>
        </p:spPr>
        <p:txBody>
          <a:bodyPr/>
          <a:lstStyle/>
          <a:p>
            <a:r>
              <a:rPr lang="en-US" altLang="en-US"/>
              <a:t>The Project Sponsor Role</a:t>
            </a:r>
          </a:p>
        </p:txBody>
      </p:sp>
      <p:sp>
        <p:nvSpPr>
          <p:cNvPr id="533507" name="Rectangle 3">
            <a:extLst>
              <a:ext uri="{FF2B5EF4-FFF2-40B4-BE49-F238E27FC236}">
                <a16:creationId xmlns:a16="http://schemas.microsoft.com/office/drawing/2014/main" id="{F1B8D614-7B5E-C2A6-ECB7-4236F523AFB2}"/>
              </a:ext>
            </a:extLst>
          </p:cNvPr>
          <p:cNvSpPr>
            <a:spLocks noGrp="1" noChangeArrowheads="1"/>
          </p:cNvSpPr>
          <p:nvPr>
            <p:ph type="body" idx="1"/>
          </p:nvPr>
        </p:nvSpPr>
        <p:spPr/>
        <p:txBody>
          <a:bodyPr/>
          <a:lstStyle/>
          <a:p>
            <a:pPr marL="228600" indent="-228600"/>
            <a:r>
              <a:rPr lang="en-US" altLang="en-US"/>
              <a:t>Line or Staff Management who:</a:t>
            </a:r>
          </a:p>
          <a:p>
            <a:pPr marL="571500" lvl="1" indent="-228600"/>
            <a:r>
              <a:rPr lang="en-US" altLang="en-US"/>
              <a:t>Owns the Business Process</a:t>
            </a:r>
          </a:p>
          <a:p>
            <a:pPr marL="571500" lvl="1" indent="-228600"/>
            <a:r>
              <a:rPr lang="en-US" altLang="en-US"/>
              <a:t>Is Responsible for Improving Business Performance</a:t>
            </a:r>
          </a:p>
          <a:p>
            <a:pPr marL="228600" indent="-228600"/>
            <a:r>
              <a:rPr lang="en-US" altLang="en-US"/>
              <a:t>Identifies Process Improvement Opportunities – Six Sigma Projects</a:t>
            </a:r>
          </a:p>
          <a:p>
            <a:pPr marL="228600" indent="-228600"/>
            <a:r>
              <a:rPr lang="en-US" altLang="en-US"/>
              <a:t>Deploys Resources (BB, GB) for Six Sigma Project Teams</a:t>
            </a:r>
          </a:p>
          <a:p>
            <a:pPr marL="228600" indent="-228600"/>
            <a:r>
              <a:rPr lang="en-US" altLang="en-US"/>
              <a:t>Periodically Reviews the Project</a:t>
            </a:r>
          </a:p>
          <a:p>
            <a:pPr marL="228600" indent="-228600"/>
            <a:r>
              <a:rPr lang="en-US" altLang="en-US"/>
              <a:t>Approves Resources Required for Implementation of Project Recommendations </a:t>
            </a:r>
          </a:p>
          <a:p>
            <a:pPr marL="228600" indent="-228600"/>
            <a:r>
              <a:rPr lang="en-US" altLang="en-US"/>
              <a:t>Has “Skin in the Game”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24C4FCFC-685C-4AB2-4815-F5CABC59306A}"/>
              </a:ext>
            </a:extLst>
          </p:cNvPr>
          <p:cNvSpPr>
            <a:spLocks noGrp="1" noChangeArrowheads="1"/>
          </p:cNvSpPr>
          <p:nvPr>
            <p:ph type="title"/>
          </p:nvPr>
        </p:nvSpPr>
        <p:spPr/>
        <p:txBody>
          <a:bodyPr/>
          <a:lstStyle/>
          <a:p>
            <a:r>
              <a:rPr lang="en-US" altLang="en-US"/>
              <a:t>Money Belts</a:t>
            </a:r>
          </a:p>
        </p:txBody>
      </p:sp>
      <p:sp>
        <p:nvSpPr>
          <p:cNvPr id="534531" name="Rectangle 3">
            <a:extLst>
              <a:ext uri="{FF2B5EF4-FFF2-40B4-BE49-F238E27FC236}">
                <a16:creationId xmlns:a16="http://schemas.microsoft.com/office/drawing/2014/main" id="{184A8F61-C5EB-ECE3-DBEB-07760BA9E100}"/>
              </a:ext>
            </a:extLst>
          </p:cNvPr>
          <p:cNvSpPr>
            <a:spLocks noGrp="1" noChangeArrowheads="1"/>
          </p:cNvSpPr>
          <p:nvPr>
            <p:ph type="body" idx="1"/>
          </p:nvPr>
        </p:nvSpPr>
        <p:spPr>
          <a:xfrm>
            <a:off x="346075" y="1076325"/>
            <a:ext cx="4359275" cy="5513388"/>
          </a:xfrm>
        </p:spPr>
        <p:txBody>
          <a:bodyPr/>
          <a:lstStyle/>
          <a:p>
            <a:r>
              <a:rPr lang="en-US" altLang="en-US" i="1"/>
              <a:t>Consultants</a:t>
            </a:r>
            <a:r>
              <a:rPr lang="en-US" altLang="en-US"/>
              <a:t> to help Black and Green Belts shape their initial business case; validate financial benefits from projects</a:t>
            </a:r>
          </a:p>
        </p:txBody>
      </p:sp>
      <p:pic>
        <p:nvPicPr>
          <p:cNvPr id="534533" name="Picture 5">
            <a:extLst>
              <a:ext uri="{FF2B5EF4-FFF2-40B4-BE49-F238E27FC236}">
                <a16:creationId xmlns:a16="http://schemas.microsoft.com/office/drawing/2014/main" id="{C96EE9BC-44D3-4566-5DDB-6A2F1E82CE2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1676400"/>
            <a:ext cx="2028825" cy="41163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a:extLst>
              <a:ext uri="{FF2B5EF4-FFF2-40B4-BE49-F238E27FC236}">
                <a16:creationId xmlns:a16="http://schemas.microsoft.com/office/drawing/2014/main" id="{D6B105FE-7815-B36A-7CBB-F6E7B2F61E9D}"/>
              </a:ext>
            </a:extLst>
          </p:cNvPr>
          <p:cNvSpPr>
            <a:spLocks noGrp="1" noChangeArrowheads="1"/>
          </p:cNvSpPr>
          <p:nvPr>
            <p:ph type="title"/>
          </p:nvPr>
        </p:nvSpPr>
        <p:spPr>
          <a:xfrm>
            <a:off x="76200" y="7938"/>
            <a:ext cx="8293100" cy="819150"/>
          </a:xfrm>
        </p:spPr>
        <p:txBody>
          <a:bodyPr/>
          <a:lstStyle/>
          <a:p>
            <a:r>
              <a:rPr lang="en-US" altLang="en-US"/>
              <a:t>Black Belt Characteristics</a:t>
            </a:r>
          </a:p>
        </p:txBody>
      </p:sp>
      <p:sp>
        <p:nvSpPr>
          <p:cNvPr id="541699" name="Rectangle 3">
            <a:extLst>
              <a:ext uri="{FF2B5EF4-FFF2-40B4-BE49-F238E27FC236}">
                <a16:creationId xmlns:a16="http://schemas.microsoft.com/office/drawing/2014/main" id="{83CC8AED-7127-3D50-D5D0-FD43EDB3765A}"/>
              </a:ext>
            </a:extLst>
          </p:cNvPr>
          <p:cNvSpPr>
            <a:spLocks noGrp="1" noChangeArrowheads="1"/>
          </p:cNvSpPr>
          <p:nvPr>
            <p:ph type="body" idx="1"/>
          </p:nvPr>
        </p:nvSpPr>
        <p:spPr>
          <a:xfrm>
            <a:off x="425450" y="838200"/>
            <a:ext cx="8293100" cy="5940425"/>
          </a:xfrm>
        </p:spPr>
        <p:txBody>
          <a:bodyPr/>
          <a:lstStyle/>
          <a:p>
            <a:pPr marL="171450" indent="-171450" defTabSz="114300">
              <a:spcBef>
                <a:spcPct val="10000"/>
              </a:spcBef>
            </a:pPr>
            <a:r>
              <a:rPr lang="en-US" altLang="en-US" sz="1200">
                <a:cs typeface="Times New Roman" panose="02020603050405020304" pitchFamily="18" charset="0"/>
              </a:rPr>
              <a:t>Job Title:  					Black Belt</a:t>
            </a:r>
          </a:p>
          <a:p>
            <a:pPr marL="171450" indent="-171450" defTabSz="114300">
              <a:spcBef>
                <a:spcPct val="10000"/>
              </a:spcBef>
            </a:pPr>
            <a:r>
              <a:rPr lang="en-US" altLang="en-US" sz="1200">
                <a:cs typeface="Times New Roman" panose="02020603050405020304" pitchFamily="18" charset="0"/>
              </a:rPr>
              <a:t>Location:					Assigned company location</a:t>
            </a:r>
          </a:p>
          <a:p>
            <a:pPr marL="171450" indent="-171450" defTabSz="114300">
              <a:spcBef>
                <a:spcPct val="10000"/>
              </a:spcBef>
            </a:pPr>
            <a:r>
              <a:rPr lang="en-US" altLang="en-US" sz="1200">
                <a:cs typeface="Times New Roman" panose="02020603050405020304" pitchFamily="18" charset="0"/>
              </a:rPr>
              <a:t>Reporting to:				Functional VP/Director in current Division/Staff Function; dotted-line reporting to VP Six Sigma</a:t>
            </a:r>
          </a:p>
          <a:p>
            <a:pPr marL="171450" indent="-171450" defTabSz="114300">
              <a:spcBef>
                <a:spcPct val="10000"/>
              </a:spcBef>
            </a:pPr>
            <a:r>
              <a:rPr lang="en-US" altLang="en-US" sz="1200">
                <a:cs typeface="Times New Roman" panose="02020603050405020304" pitchFamily="18" charset="0"/>
              </a:rPr>
              <a:t>Grade/Job Level:   	Determined by Division; with concurrence from VP Six Sigma</a:t>
            </a:r>
          </a:p>
          <a:p>
            <a:pPr marL="171450" indent="-171450" defTabSz="114300">
              <a:spcBef>
                <a:spcPct val="10000"/>
              </a:spcBef>
            </a:pPr>
            <a:r>
              <a:rPr lang="en-US" altLang="en-US" sz="1200">
                <a:cs typeface="Times New Roman" panose="02020603050405020304" pitchFamily="18" charset="0"/>
              </a:rPr>
              <a:t>Job Duration:			Minimum of 18 months - 2 years, full time</a:t>
            </a:r>
          </a:p>
          <a:p>
            <a:pPr marL="171450" indent="-171450" defTabSz="114300">
              <a:spcBef>
                <a:spcPct val="10000"/>
              </a:spcBef>
              <a:buFont typeface="Symbol" panose="05050102010706020507" pitchFamily="18" charset="2"/>
              <a:buNone/>
            </a:pPr>
            <a:r>
              <a:rPr lang="en-US" altLang="en-US" sz="1200">
                <a:cs typeface="Times New Roman" panose="02020603050405020304" pitchFamily="18" charset="0"/>
              </a:rPr>
              <a:t> </a:t>
            </a:r>
          </a:p>
          <a:p>
            <a:pPr marL="171450" indent="-171450" defTabSz="114300">
              <a:spcBef>
                <a:spcPct val="10000"/>
              </a:spcBef>
              <a:buFont typeface="Symbol" panose="05050102010706020507" pitchFamily="18" charset="2"/>
              <a:buNone/>
            </a:pPr>
            <a:r>
              <a:rPr lang="en-US" altLang="en-US" sz="1200">
                <a:cs typeface="Times New Roman" panose="02020603050405020304" pitchFamily="18" charset="0"/>
              </a:rPr>
              <a:t>Job Description </a:t>
            </a:r>
          </a:p>
          <a:p>
            <a:pPr marL="171450" indent="-171450" defTabSz="114300">
              <a:spcBef>
                <a:spcPct val="10000"/>
              </a:spcBef>
              <a:buFont typeface="Symbol" panose="05050102010706020507" pitchFamily="18" charset="2"/>
              <a:buNone/>
            </a:pPr>
            <a:r>
              <a:rPr lang="en-US" altLang="en-US" sz="1200">
                <a:cs typeface="Times New Roman" panose="02020603050405020304" pitchFamily="18" charset="0"/>
              </a:rPr>
              <a:t> </a:t>
            </a:r>
          </a:p>
          <a:p>
            <a:pPr marL="171450" indent="-171450" defTabSz="114300">
              <a:spcBef>
                <a:spcPct val="10000"/>
              </a:spcBef>
              <a:buFont typeface="Symbol" panose="05050102010706020507" pitchFamily="18" charset="2"/>
              <a:buNone/>
            </a:pPr>
            <a:r>
              <a:rPr lang="en-US" altLang="en-US" sz="1200">
                <a:cs typeface="Times New Roman" panose="02020603050405020304" pitchFamily="18" charset="0"/>
              </a:rPr>
              <a:t>Job Profile:</a:t>
            </a:r>
          </a:p>
          <a:p>
            <a:pPr marL="171450" indent="-171450" defTabSz="114300">
              <a:spcBef>
                <a:spcPct val="10000"/>
              </a:spcBef>
            </a:pPr>
            <a:r>
              <a:rPr lang="en-US" altLang="en-US" sz="1200">
                <a:cs typeface="Times New Roman" panose="02020603050405020304" pitchFamily="18" charset="0"/>
              </a:rPr>
              <a:t>Lead multiple Six Sigma projects per year, each delivering an significant bottom-line improvement</a:t>
            </a:r>
          </a:p>
          <a:p>
            <a:pPr marL="171450" indent="-171450" defTabSz="114300">
              <a:spcBef>
                <a:spcPct val="10000"/>
              </a:spcBef>
            </a:pPr>
            <a:r>
              <a:rPr lang="en-US" altLang="en-US" sz="1200">
                <a:cs typeface="Times New Roman" panose="02020603050405020304" pitchFamily="18" charset="0"/>
              </a:rPr>
              <a:t>Lead, train and mentor Green Belts and network with peers in the use of Six Sigma tools and techniques</a:t>
            </a:r>
          </a:p>
          <a:p>
            <a:pPr marL="171450" indent="-171450" defTabSz="114300">
              <a:spcBef>
                <a:spcPct val="10000"/>
              </a:spcBef>
            </a:pPr>
            <a:r>
              <a:rPr lang="en-US" altLang="en-US" sz="1200">
                <a:cs typeface="Times New Roman" panose="02020603050405020304" pitchFamily="18" charset="0"/>
              </a:rPr>
              <a:t>Facilitate in the selection of Green Belt projects</a:t>
            </a:r>
          </a:p>
          <a:p>
            <a:pPr marL="171450" indent="-171450" defTabSz="114300">
              <a:spcBef>
                <a:spcPct val="10000"/>
              </a:spcBef>
            </a:pPr>
            <a:r>
              <a:rPr lang="en-US" altLang="en-US" sz="1200">
                <a:cs typeface="Times New Roman" panose="02020603050405020304" pitchFamily="18" charset="0"/>
              </a:rPr>
              <a:t>Support Six Sigma training activities, as required</a:t>
            </a:r>
          </a:p>
          <a:p>
            <a:pPr marL="171450" indent="-171450" defTabSz="114300">
              <a:spcBef>
                <a:spcPct val="10000"/>
              </a:spcBef>
            </a:pPr>
            <a:r>
              <a:rPr lang="en-US" altLang="en-US" sz="1200">
                <a:cs typeface="Times New Roman" panose="02020603050405020304" pitchFamily="18" charset="0"/>
              </a:rPr>
              <a:t>Carry out other duties and tasks, as requested, by the Functional VP/Director or VP Six Sigma. </a:t>
            </a:r>
          </a:p>
          <a:p>
            <a:pPr marL="171450" indent="-171450" defTabSz="114300">
              <a:spcBef>
                <a:spcPct val="10000"/>
              </a:spcBef>
            </a:pPr>
            <a:endParaRPr lang="en-US" altLang="en-US" sz="1200">
              <a:cs typeface="Times New Roman" panose="02020603050405020304" pitchFamily="18" charset="0"/>
            </a:endParaRPr>
          </a:p>
          <a:p>
            <a:pPr marL="171450" indent="-171450" defTabSz="114300">
              <a:spcBef>
                <a:spcPct val="10000"/>
              </a:spcBef>
              <a:buFont typeface="Symbol" panose="05050102010706020507" pitchFamily="18" charset="2"/>
              <a:buNone/>
            </a:pPr>
            <a:r>
              <a:rPr lang="en-US" altLang="en-US" sz="1200">
                <a:cs typeface="Times New Roman" panose="02020603050405020304" pitchFamily="18" charset="0"/>
              </a:rPr>
              <a:t>Personal Characteristics:</a:t>
            </a:r>
          </a:p>
          <a:p>
            <a:pPr marL="171450" indent="-171450" defTabSz="114300">
              <a:spcBef>
                <a:spcPct val="10000"/>
              </a:spcBef>
            </a:pPr>
            <a:r>
              <a:rPr lang="en-US" altLang="en-US" sz="1200">
                <a:cs typeface="Times New Roman" panose="02020603050405020304" pitchFamily="18" charset="0"/>
              </a:rPr>
              <a:t>Complete Black Belt training</a:t>
            </a:r>
          </a:p>
          <a:p>
            <a:pPr marL="171450" indent="-171450" defTabSz="114300">
              <a:spcBef>
                <a:spcPct val="10000"/>
              </a:spcBef>
            </a:pPr>
            <a:r>
              <a:rPr lang="en-US" altLang="en-US" sz="1200">
                <a:cs typeface="Times New Roman" panose="02020603050405020304" pitchFamily="18" charset="0"/>
              </a:rPr>
              <a:t>Achieve Black Belt certification as determined by Six Sigma project office – Black Belt certification requires the successful completion of one project</a:t>
            </a:r>
            <a:endParaRPr lang="en-GB" altLang="en-US" sz="1200">
              <a:cs typeface="Times New Roman" panose="02020603050405020304" pitchFamily="18" charset="0"/>
            </a:endParaRPr>
          </a:p>
          <a:p>
            <a:pPr marL="171450" indent="-171450" defTabSz="114300">
              <a:spcBef>
                <a:spcPct val="10000"/>
              </a:spcBef>
            </a:pPr>
            <a:r>
              <a:rPr lang="en-GB" altLang="en-US" sz="1200">
                <a:cs typeface="Times New Roman" panose="02020603050405020304" pitchFamily="18" charset="0"/>
              </a:rPr>
              <a:t>Self-starter who ca</a:t>
            </a:r>
            <a:r>
              <a:rPr lang="en-GB" altLang="en-US" sz="1200">
                <a:solidFill>
                  <a:srgbClr val="000000"/>
                </a:solidFill>
                <a:cs typeface="Times New Roman" panose="02020603050405020304" pitchFamily="18" charset="0"/>
              </a:rPr>
              <a:t>n work on own initiative with minimum supervision</a:t>
            </a:r>
          </a:p>
          <a:p>
            <a:pPr marL="171450" indent="-171450" defTabSz="114300">
              <a:spcBef>
                <a:spcPct val="10000"/>
              </a:spcBef>
            </a:pPr>
            <a:r>
              <a:rPr lang="en-GB" altLang="en-US" sz="1200">
                <a:solidFill>
                  <a:srgbClr val="000000"/>
                </a:solidFill>
                <a:cs typeface="Times New Roman" panose="02020603050405020304" pitchFamily="18" charset="0"/>
              </a:rPr>
              <a:t>Effective communicator, at all levels</a:t>
            </a:r>
          </a:p>
          <a:p>
            <a:pPr marL="171450" indent="-171450" defTabSz="114300">
              <a:spcBef>
                <a:spcPct val="10000"/>
              </a:spcBef>
            </a:pPr>
            <a:r>
              <a:rPr lang="en-GB" altLang="en-US" sz="1200">
                <a:solidFill>
                  <a:srgbClr val="000000"/>
                </a:solidFill>
                <a:cs typeface="Times New Roman" panose="02020603050405020304" pitchFamily="18" charset="0"/>
              </a:rPr>
              <a:t>Able to influence and lead teams; effectively able to work at multiple levels within the organization</a:t>
            </a:r>
          </a:p>
          <a:p>
            <a:pPr marL="171450" indent="-171450" defTabSz="114300">
              <a:spcBef>
                <a:spcPct val="10000"/>
              </a:spcBef>
            </a:pPr>
            <a:r>
              <a:rPr lang="en-GB" altLang="en-US" sz="1200">
                <a:solidFill>
                  <a:srgbClr val="000000"/>
                </a:solidFill>
                <a:cs typeface="Times New Roman" panose="02020603050405020304" pitchFamily="18" charset="0"/>
              </a:rPr>
              <a:t>Able to use the full range of Six Sigma tools – e.g., simple brainstorming, detailed statistical analysis of data, use of statistical software (e.g., Minitab)</a:t>
            </a:r>
          </a:p>
          <a:p>
            <a:pPr marL="171450" indent="-171450" defTabSz="114300">
              <a:spcBef>
                <a:spcPct val="10000"/>
              </a:spcBef>
            </a:pPr>
            <a:r>
              <a:rPr lang="en-GB" altLang="en-US" sz="1200">
                <a:solidFill>
                  <a:srgbClr val="000000"/>
                </a:solidFill>
                <a:cs typeface="Times New Roman" panose="02020603050405020304" pitchFamily="18" charset="0"/>
              </a:rPr>
              <a:t>Computer-literate and competent in mathematics and elementary statistics</a:t>
            </a:r>
          </a:p>
          <a:p>
            <a:pPr marL="171450" indent="-171450" defTabSz="114300">
              <a:spcBef>
                <a:spcPct val="10000"/>
              </a:spcBef>
            </a:pPr>
            <a:r>
              <a:rPr lang="en-GB" altLang="en-US" sz="1200">
                <a:solidFill>
                  <a:srgbClr val="000000"/>
                </a:solidFill>
                <a:cs typeface="Times New Roman" panose="02020603050405020304" pitchFamily="18" charset="0"/>
              </a:rPr>
              <a:t>Ability to lead, train, mentor, and work in a team</a:t>
            </a:r>
          </a:p>
          <a:p>
            <a:pPr marL="171450" indent="-171450" defTabSz="114300">
              <a:spcBef>
                <a:spcPct val="10000"/>
              </a:spcBef>
            </a:pPr>
            <a:r>
              <a:rPr lang="en-GB" altLang="en-US" sz="1200">
                <a:solidFill>
                  <a:srgbClr val="000000"/>
                </a:solidFill>
                <a:cs typeface="Times New Roman" panose="02020603050405020304" pitchFamily="18" charset="0"/>
              </a:rPr>
              <a:t>Energy, enthusiasm, with a passion for excellence</a:t>
            </a:r>
          </a:p>
          <a:p>
            <a:pPr marL="171450" indent="-171450" defTabSz="114300">
              <a:spcBef>
                <a:spcPct val="10000"/>
              </a:spcBef>
            </a:pPr>
            <a:r>
              <a:rPr lang="en-GB" altLang="en-US" sz="1200">
                <a:solidFill>
                  <a:srgbClr val="000000"/>
                </a:solidFill>
                <a:cs typeface="Times New Roman" panose="02020603050405020304" pitchFamily="18" charset="0"/>
              </a:rPr>
              <a:t>Potential to develop within Company</a:t>
            </a:r>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a:extLst>
              <a:ext uri="{FF2B5EF4-FFF2-40B4-BE49-F238E27FC236}">
                <a16:creationId xmlns:a16="http://schemas.microsoft.com/office/drawing/2014/main" id="{949F40C8-B245-DA10-1E2C-E28119C66E8D}"/>
              </a:ext>
            </a:extLst>
          </p:cNvPr>
          <p:cNvSpPr>
            <a:spLocks noGrp="1" noChangeArrowheads="1"/>
          </p:cNvSpPr>
          <p:nvPr>
            <p:ph type="title"/>
          </p:nvPr>
        </p:nvSpPr>
        <p:spPr>
          <a:xfrm>
            <a:off x="76200" y="-6350"/>
            <a:ext cx="8293100" cy="819150"/>
          </a:xfrm>
        </p:spPr>
        <p:txBody>
          <a:bodyPr/>
          <a:lstStyle/>
          <a:p>
            <a:r>
              <a:rPr lang="en-US" altLang="en-US"/>
              <a:t>Master Black Belt Characteristics</a:t>
            </a:r>
          </a:p>
        </p:txBody>
      </p:sp>
      <p:sp>
        <p:nvSpPr>
          <p:cNvPr id="542723" name="Rectangle 3">
            <a:extLst>
              <a:ext uri="{FF2B5EF4-FFF2-40B4-BE49-F238E27FC236}">
                <a16:creationId xmlns:a16="http://schemas.microsoft.com/office/drawing/2014/main" id="{FEC98401-A6DD-86F7-EC56-ED13CEE139A1}"/>
              </a:ext>
            </a:extLst>
          </p:cNvPr>
          <p:cNvSpPr>
            <a:spLocks noGrp="1" noChangeArrowheads="1"/>
          </p:cNvSpPr>
          <p:nvPr>
            <p:ph type="body" idx="1"/>
          </p:nvPr>
        </p:nvSpPr>
        <p:spPr>
          <a:xfrm>
            <a:off x="407988" y="838200"/>
            <a:ext cx="8293100" cy="5703888"/>
          </a:xfrm>
        </p:spPr>
        <p:txBody>
          <a:bodyPr/>
          <a:lstStyle/>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Job Title:  		Master Black Belt </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Location:		Per assigned Division</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Reporting to:		VP Six Sigma and/or VP/GM or Staff VP</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Grade/Job Level: 	Determined by Division</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Job Duration:		Minimum of 2 years, full time	</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 </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Job Profile:</a:t>
            </a:r>
          </a:p>
          <a:p>
            <a:pPr>
              <a:lnSpc>
                <a:spcPct val="90000"/>
              </a:lnSpc>
              <a:spcBef>
                <a:spcPct val="5000"/>
              </a:spcBef>
              <a:buClr>
                <a:schemeClr val="bg1"/>
              </a:buClr>
            </a:pPr>
            <a:r>
              <a:rPr lang="en-GB" altLang="en-US" sz="1200">
                <a:cs typeface="Times New Roman" panose="02020603050405020304" pitchFamily="18" charset="0"/>
              </a:rPr>
              <a:t>Support improvement activities at locations, and at suppliers &amp; customers, as required; work on overseas assignments for short periods </a:t>
            </a:r>
          </a:p>
          <a:p>
            <a:pPr>
              <a:lnSpc>
                <a:spcPct val="90000"/>
              </a:lnSpc>
              <a:spcBef>
                <a:spcPct val="5000"/>
              </a:spcBef>
              <a:buClr>
                <a:schemeClr val="bg1"/>
              </a:buClr>
            </a:pPr>
            <a:r>
              <a:rPr lang="en-GB" altLang="en-US" sz="1200">
                <a:cs typeface="Times New Roman" panose="02020603050405020304" pitchFamily="18" charset="0"/>
              </a:rPr>
              <a:t>Provide mentoring and support, as required, to Black Belts, Green Belts – coach local teams to use the improvement tools appropriate to the problem</a:t>
            </a:r>
          </a:p>
          <a:p>
            <a:pPr>
              <a:lnSpc>
                <a:spcPct val="90000"/>
              </a:lnSpc>
              <a:spcBef>
                <a:spcPct val="5000"/>
              </a:spcBef>
              <a:buClr>
                <a:schemeClr val="bg1"/>
              </a:buClr>
            </a:pPr>
            <a:r>
              <a:rPr lang="en-GB" altLang="en-US" sz="1200">
                <a:cs typeface="Times New Roman" panose="02020603050405020304" pitchFamily="18" charset="0"/>
              </a:rPr>
              <a:t>Master Six Sigma theory and application; able to train/coach others within TRW and with customers/suppliers, as required</a:t>
            </a:r>
          </a:p>
          <a:p>
            <a:pPr>
              <a:lnSpc>
                <a:spcPct val="90000"/>
              </a:lnSpc>
              <a:spcBef>
                <a:spcPct val="5000"/>
              </a:spcBef>
              <a:buClr>
                <a:schemeClr val="bg1"/>
              </a:buClr>
            </a:pPr>
            <a:r>
              <a:rPr lang="en-GB" altLang="en-US" sz="1200">
                <a:cs typeface="Times New Roman" panose="02020603050405020304" pitchFamily="18" charset="0"/>
              </a:rPr>
              <a:t>Liaison, as required, with external agencies in the delivery of Six Sigma training</a:t>
            </a:r>
          </a:p>
          <a:p>
            <a:pPr>
              <a:lnSpc>
                <a:spcPct val="90000"/>
              </a:lnSpc>
              <a:spcBef>
                <a:spcPct val="5000"/>
              </a:spcBef>
              <a:buClr>
                <a:schemeClr val="bg1"/>
              </a:buClr>
            </a:pPr>
            <a:r>
              <a:rPr lang="en-GB" altLang="en-US" sz="1200">
                <a:cs typeface="Times New Roman" panose="02020603050405020304" pitchFamily="18" charset="0"/>
              </a:rPr>
              <a:t>Promote and support improvement activities in all business areas – manufacturing, engineering, services, finance, PR, HR</a:t>
            </a:r>
          </a:p>
          <a:p>
            <a:pPr>
              <a:lnSpc>
                <a:spcPct val="90000"/>
              </a:lnSpc>
              <a:spcBef>
                <a:spcPct val="5000"/>
              </a:spcBef>
              <a:buClr>
                <a:schemeClr val="bg1"/>
              </a:buClr>
            </a:pPr>
            <a:r>
              <a:rPr lang="en-GB" altLang="en-US" sz="1200">
                <a:cs typeface="Times New Roman" panose="02020603050405020304" pitchFamily="18" charset="0"/>
              </a:rPr>
              <a:t>Network with other Master Black Belts</a:t>
            </a:r>
          </a:p>
          <a:p>
            <a:pPr>
              <a:lnSpc>
                <a:spcPct val="90000"/>
              </a:lnSpc>
              <a:spcBef>
                <a:spcPct val="5000"/>
              </a:spcBef>
              <a:buClr>
                <a:schemeClr val="bg1"/>
              </a:buClr>
            </a:pPr>
            <a:r>
              <a:rPr lang="en-GB" altLang="en-US" sz="1200">
                <a:cs typeface="Times New Roman" panose="02020603050405020304" pitchFamily="18" charset="0"/>
              </a:rPr>
              <a:t>Execute other duties and tasks, as defined by the VP Six Sigma</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 </a:t>
            </a:r>
          </a:p>
          <a:p>
            <a:pPr>
              <a:lnSpc>
                <a:spcPct val="90000"/>
              </a:lnSpc>
              <a:spcBef>
                <a:spcPct val="5000"/>
              </a:spcBef>
              <a:buClr>
                <a:schemeClr val="bg1"/>
              </a:buClr>
              <a:buFont typeface="Symbol" panose="05050102010706020507" pitchFamily="18" charset="2"/>
              <a:buNone/>
            </a:pPr>
            <a:r>
              <a:rPr lang="en-GB" altLang="en-US" sz="1200">
                <a:cs typeface="Times New Roman" panose="02020603050405020304" pitchFamily="18" charset="0"/>
              </a:rPr>
              <a:t>Personal characteristics:</a:t>
            </a:r>
          </a:p>
          <a:p>
            <a:pPr>
              <a:lnSpc>
                <a:spcPct val="90000"/>
              </a:lnSpc>
              <a:spcBef>
                <a:spcPct val="5000"/>
              </a:spcBef>
              <a:buClr>
                <a:schemeClr val="bg1"/>
              </a:buClr>
            </a:pPr>
            <a:r>
              <a:rPr lang="en-GB" altLang="en-US" sz="1200">
                <a:cs typeface="Times New Roman" panose="02020603050405020304" pitchFamily="18" charset="0"/>
              </a:rPr>
              <a:t>Certified Six Sigma Black Belt, and Complete Master Black Belt training, or demonstrate completion of a similarly structured program</a:t>
            </a:r>
          </a:p>
          <a:p>
            <a:pPr>
              <a:lnSpc>
                <a:spcPct val="90000"/>
              </a:lnSpc>
              <a:spcBef>
                <a:spcPct val="5000"/>
              </a:spcBef>
              <a:buClr>
                <a:schemeClr val="bg1"/>
              </a:buClr>
            </a:pPr>
            <a:r>
              <a:rPr lang="en-GB" altLang="en-US" sz="1200">
                <a:cs typeface="Times New Roman" panose="02020603050405020304" pitchFamily="18" charset="0"/>
              </a:rPr>
              <a:t>Educated to degree level or equivalent</a:t>
            </a:r>
          </a:p>
          <a:p>
            <a:pPr>
              <a:lnSpc>
                <a:spcPct val="90000"/>
              </a:lnSpc>
              <a:spcBef>
                <a:spcPct val="5000"/>
              </a:spcBef>
              <a:buClr>
                <a:schemeClr val="bg1"/>
              </a:buClr>
            </a:pPr>
            <a:r>
              <a:rPr lang="en-GB" altLang="en-US" sz="1200">
                <a:cs typeface="Times New Roman" panose="02020603050405020304" pitchFamily="18" charset="0"/>
              </a:rPr>
              <a:t>2+ years experience or thorough and proven working knowledge of Six Sigma</a:t>
            </a:r>
          </a:p>
          <a:p>
            <a:pPr>
              <a:lnSpc>
                <a:spcPct val="90000"/>
              </a:lnSpc>
              <a:spcBef>
                <a:spcPct val="5000"/>
              </a:spcBef>
              <a:buClr>
                <a:schemeClr val="bg1"/>
              </a:buClr>
            </a:pPr>
            <a:r>
              <a:rPr lang="en-GB" altLang="en-US" sz="1200">
                <a:cs typeface="Times New Roman" panose="02020603050405020304" pitchFamily="18" charset="0"/>
              </a:rPr>
              <a:t>Technically strong in mathematics, statistics and use of statistical software (e.g., Minitab) </a:t>
            </a:r>
          </a:p>
          <a:p>
            <a:pPr>
              <a:lnSpc>
                <a:spcPct val="90000"/>
              </a:lnSpc>
              <a:spcBef>
                <a:spcPct val="5000"/>
              </a:spcBef>
              <a:buClr>
                <a:schemeClr val="bg1"/>
              </a:buClr>
            </a:pPr>
            <a:r>
              <a:rPr lang="en-GB" altLang="en-US" sz="1200">
                <a:cs typeface="Times New Roman" panose="02020603050405020304" pitchFamily="18" charset="0"/>
              </a:rPr>
              <a:t>Willingness to embrace change and new ideas</a:t>
            </a:r>
          </a:p>
          <a:p>
            <a:pPr>
              <a:lnSpc>
                <a:spcPct val="90000"/>
              </a:lnSpc>
              <a:spcBef>
                <a:spcPct val="5000"/>
              </a:spcBef>
              <a:buClr>
                <a:schemeClr val="bg1"/>
              </a:buClr>
            </a:pPr>
            <a:r>
              <a:rPr lang="en-GB" altLang="en-US" sz="1200">
                <a:cs typeface="Times New Roman" panose="02020603050405020304" pitchFamily="18" charset="0"/>
              </a:rPr>
              <a:t>Tough, resilient, and able to persuade others</a:t>
            </a:r>
          </a:p>
          <a:p>
            <a:pPr>
              <a:lnSpc>
                <a:spcPct val="90000"/>
              </a:lnSpc>
              <a:spcBef>
                <a:spcPct val="5000"/>
              </a:spcBef>
              <a:buClr>
                <a:schemeClr val="bg1"/>
              </a:buClr>
            </a:pPr>
            <a:r>
              <a:rPr lang="en-GB" altLang="en-US" sz="1200">
                <a:cs typeface="Times New Roman" panose="02020603050405020304" pitchFamily="18" charset="0"/>
              </a:rPr>
              <a:t>Able to work at multiple levels within the organization; politically savvy</a:t>
            </a:r>
          </a:p>
          <a:p>
            <a:pPr>
              <a:lnSpc>
                <a:spcPct val="90000"/>
              </a:lnSpc>
              <a:spcBef>
                <a:spcPct val="5000"/>
              </a:spcBef>
              <a:buClr>
                <a:schemeClr val="bg1"/>
              </a:buClr>
            </a:pPr>
            <a:r>
              <a:rPr lang="en-GB" altLang="en-US" sz="1200">
                <a:cs typeface="Times New Roman" panose="02020603050405020304" pitchFamily="18" charset="0"/>
              </a:rPr>
              <a:t>Energy, enthusiasm, with a passion for excellence</a:t>
            </a:r>
          </a:p>
          <a:p>
            <a:pPr>
              <a:lnSpc>
                <a:spcPct val="90000"/>
              </a:lnSpc>
              <a:spcBef>
                <a:spcPct val="5000"/>
              </a:spcBef>
              <a:buClr>
                <a:schemeClr val="bg1"/>
              </a:buClr>
            </a:pPr>
            <a:r>
              <a:rPr lang="en-GB" altLang="en-US" sz="1200">
                <a:cs typeface="Times New Roman" panose="02020603050405020304" pitchFamily="18" charset="0"/>
              </a:rPr>
              <a:t>Proactive leadership style; able to communicate at all levels</a:t>
            </a:r>
          </a:p>
          <a:p>
            <a:pPr>
              <a:lnSpc>
                <a:spcPct val="90000"/>
              </a:lnSpc>
              <a:spcBef>
                <a:spcPct val="5000"/>
              </a:spcBef>
              <a:buClr>
                <a:schemeClr val="bg1"/>
              </a:buClr>
            </a:pPr>
            <a:r>
              <a:rPr lang="en-GB" altLang="en-US" sz="1200">
                <a:cs typeface="Times New Roman" panose="02020603050405020304" pitchFamily="18" charset="0"/>
              </a:rPr>
              <a:t>Ability to promote the key messages of pace, results and sustainability in all activities</a:t>
            </a:r>
          </a:p>
          <a:p>
            <a:pPr>
              <a:lnSpc>
                <a:spcPct val="90000"/>
              </a:lnSpc>
              <a:spcBef>
                <a:spcPct val="5000"/>
              </a:spcBef>
              <a:buClr>
                <a:schemeClr val="bg1"/>
              </a:buClr>
            </a:pPr>
            <a:r>
              <a:rPr lang="en-GB" altLang="en-US" sz="1200">
                <a:cs typeface="Times New Roman" panose="02020603050405020304" pitchFamily="18" charset="0"/>
              </a:rPr>
              <a:t>Able to quickly grasp the bigger picture of business drivers and infrastructure</a:t>
            </a:r>
          </a:p>
          <a:p>
            <a:pPr>
              <a:lnSpc>
                <a:spcPct val="90000"/>
              </a:lnSpc>
              <a:spcBef>
                <a:spcPct val="5000"/>
              </a:spcBef>
              <a:buClr>
                <a:schemeClr val="bg1"/>
              </a:buClr>
            </a:pPr>
            <a:r>
              <a:rPr lang="en-GB" altLang="en-US" sz="1200">
                <a:cs typeface="Times New Roman" panose="02020603050405020304" pitchFamily="18" charset="0"/>
              </a:rPr>
              <a:t>Ability to build consensus, and work collaboratively as part of the world-wide Six Sigma team</a:t>
            </a:r>
          </a:p>
          <a:p>
            <a:pPr>
              <a:lnSpc>
                <a:spcPct val="90000"/>
              </a:lnSpc>
              <a:spcBef>
                <a:spcPct val="5000"/>
              </a:spcBef>
              <a:buClr>
                <a:schemeClr val="bg1"/>
              </a:buClr>
            </a:pPr>
            <a:r>
              <a:rPr lang="en-GB" altLang="en-US" sz="1200">
                <a:cs typeface="Times New Roman" panose="02020603050405020304" pitchFamily="18" charset="0"/>
              </a:rPr>
              <a:t>Ability to travel as required depending on business needs</a:t>
            </a:r>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7" name="Text Box 3">
            <a:extLst>
              <a:ext uri="{FF2B5EF4-FFF2-40B4-BE49-F238E27FC236}">
                <a16:creationId xmlns:a16="http://schemas.microsoft.com/office/drawing/2014/main" id="{9043697A-0A9B-8281-5141-1F7DB5A9172E}"/>
              </a:ext>
            </a:extLst>
          </p:cNvPr>
          <p:cNvSpPr txBox="1">
            <a:spLocks noChangeArrowheads="1"/>
          </p:cNvSpPr>
          <p:nvPr/>
        </p:nvSpPr>
        <p:spPr bwMode="auto">
          <a:xfrm>
            <a:off x="277813" y="6643688"/>
            <a:ext cx="3279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800"/>
              <a:t>Black Belt Orientation_013002</a:t>
            </a:r>
          </a:p>
        </p:txBody>
      </p:sp>
      <p:sp>
        <p:nvSpPr>
          <p:cNvPr id="543760" name="Rectangle 16">
            <a:extLst>
              <a:ext uri="{FF2B5EF4-FFF2-40B4-BE49-F238E27FC236}">
                <a16:creationId xmlns:a16="http://schemas.microsoft.com/office/drawing/2014/main" id="{6DE4B123-3809-6AF8-0B30-AB157E8E5DDC}"/>
              </a:ext>
            </a:extLst>
          </p:cNvPr>
          <p:cNvSpPr>
            <a:spLocks noGrp="1" noChangeArrowheads="1"/>
          </p:cNvSpPr>
          <p:nvPr>
            <p:ph type="subTitle" idx="1"/>
          </p:nvPr>
        </p:nvSpPr>
        <p:spPr>
          <a:xfrm>
            <a:off x="1371600" y="3886200"/>
            <a:ext cx="6400800" cy="1752600"/>
          </a:xfrm>
        </p:spPr>
        <p:txBody>
          <a:bodyPr/>
          <a:lstStyle/>
          <a:p>
            <a:r>
              <a:rPr lang="en-US" altLang="en-US" sz="4000" b="1" i="1">
                <a:solidFill>
                  <a:schemeClr val="accent2"/>
                </a:solidFill>
                <a:effectLst>
                  <a:outerShdw blurRad="38100" dist="38100" dir="2700000" algn="tl">
                    <a:srgbClr val="C0C0C0"/>
                  </a:outerShdw>
                </a:effectLst>
              </a:rPr>
              <a:t>A Day in the Life of a Black Belt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a:extLst>
              <a:ext uri="{FF2B5EF4-FFF2-40B4-BE49-F238E27FC236}">
                <a16:creationId xmlns:a16="http://schemas.microsoft.com/office/drawing/2014/main" id="{236ED5BE-7E68-6C34-5B2D-EE8612141FF0}"/>
              </a:ext>
            </a:extLst>
          </p:cNvPr>
          <p:cNvSpPr>
            <a:spLocks noGrp="1" noChangeArrowheads="1"/>
          </p:cNvSpPr>
          <p:nvPr>
            <p:ph type="title"/>
          </p:nvPr>
        </p:nvSpPr>
        <p:spPr/>
        <p:txBody>
          <a:bodyPr/>
          <a:lstStyle/>
          <a:p>
            <a:r>
              <a:rPr lang="en-US" altLang="en-US"/>
              <a:t>A Typical Black Belt’s Day</a:t>
            </a:r>
          </a:p>
        </p:txBody>
      </p:sp>
      <p:sp>
        <p:nvSpPr>
          <p:cNvPr id="545795" name="Text Box 3">
            <a:extLst>
              <a:ext uri="{FF2B5EF4-FFF2-40B4-BE49-F238E27FC236}">
                <a16:creationId xmlns:a16="http://schemas.microsoft.com/office/drawing/2014/main" id="{4AF5D597-E274-002D-C4AC-6FFA4CCF15F7}"/>
              </a:ext>
            </a:extLst>
          </p:cNvPr>
          <p:cNvSpPr txBox="1">
            <a:spLocks noChangeArrowheads="1"/>
          </p:cNvSpPr>
          <p:nvPr/>
        </p:nvSpPr>
        <p:spPr bwMode="auto">
          <a:xfrm>
            <a:off x="3429000" y="5381625"/>
            <a:ext cx="5481638" cy="485775"/>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Prep for Next Week’s Green Belt Class</a:t>
            </a:r>
          </a:p>
        </p:txBody>
      </p:sp>
      <p:sp>
        <p:nvSpPr>
          <p:cNvPr id="545796" name="Text Box 4">
            <a:extLst>
              <a:ext uri="{FF2B5EF4-FFF2-40B4-BE49-F238E27FC236}">
                <a16:creationId xmlns:a16="http://schemas.microsoft.com/office/drawing/2014/main" id="{4A434091-8022-0DAB-9FD0-2684CF5552C4}"/>
              </a:ext>
            </a:extLst>
          </p:cNvPr>
          <p:cNvSpPr txBox="1">
            <a:spLocks noChangeArrowheads="1"/>
          </p:cNvSpPr>
          <p:nvPr/>
        </p:nvSpPr>
        <p:spPr bwMode="auto">
          <a:xfrm>
            <a:off x="3886200" y="2486025"/>
            <a:ext cx="5075238" cy="485775"/>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Brown-Bag Lunch – SIPOCs &amp; You!</a:t>
            </a:r>
          </a:p>
        </p:txBody>
      </p:sp>
      <p:grpSp>
        <p:nvGrpSpPr>
          <p:cNvPr id="545797" name="Group 5">
            <a:extLst>
              <a:ext uri="{FF2B5EF4-FFF2-40B4-BE49-F238E27FC236}">
                <a16:creationId xmlns:a16="http://schemas.microsoft.com/office/drawing/2014/main" id="{11681330-314A-0688-9BD3-9A7AC9274C3A}"/>
              </a:ext>
            </a:extLst>
          </p:cNvPr>
          <p:cNvGrpSpPr>
            <a:grpSpLocks/>
          </p:cNvGrpSpPr>
          <p:nvPr/>
        </p:nvGrpSpPr>
        <p:grpSpPr bwMode="auto">
          <a:xfrm>
            <a:off x="457200" y="3095625"/>
            <a:ext cx="8426450" cy="1704975"/>
            <a:chOff x="288" y="1950"/>
            <a:chExt cx="5308" cy="1074"/>
          </a:xfrm>
        </p:grpSpPr>
        <p:sp>
          <p:nvSpPr>
            <p:cNvPr id="545798" name="Text Box 6">
              <a:extLst>
                <a:ext uri="{FF2B5EF4-FFF2-40B4-BE49-F238E27FC236}">
                  <a16:creationId xmlns:a16="http://schemas.microsoft.com/office/drawing/2014/main" id="{37FE4756-E056-DE25-BC5D-B4B3153CE92A}"/>
                </a:ext>
              </a:extLst>
            </p:cNvPr>
            <p:cNvSpPr txBox="1">
              <a:spLocks noChangeArrowheads="1"/>
            </p:cNvSpPr>
            <p:nvPr/>
          </p:nvSpPr>
          <p:spPr bwMode="auto">
            <a:xfrm>
              <a:off x="288" y="1950"/>
              <a:ext cx="3264"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Discuss New Charter with Champion</a:t>
              </a:r>
            </a:p>
          </p:txBody>
        </p:sp>
        <p:sp>
          <p:nvSpPr>
            <p:cNvPr id="545799" name="Text Box 7">
              <a:extLst>
                <a:ext uri="{FF2B5EF4-FFF2-40B4-BE49-F238E27FC236}">
                  <a16:creationId xmlns:a16="http://schemas.microsoft.com/office/drawing/2014/main" id="{21256223-864F-3FF0-7C94-467465A1A982}"/>
                </a:ext>
              </a:extLst>
            </p:cNvPr>
            <p:cNvSpPr txBox="1">
              <a:spLocks noChangeArrowheads="1"/>
            </p:cNvSpPr>
            <p:nvPr/>
          </p:nvSpPr>
          <p:spPr bwMode="auto">
            <a:xfrm>
              <a:off x="2880" y="2718"/>
              <a:ext cx="2716"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MBB Project Review (AGAIN!)</a:t>
              </a:r>
            </a:p>
          </p:txBody>
        </p:sp>
      </p:grpSp>
      <p:grpSp>
        <p:nvGrpSpPr>
          <p:cNvPr id="545800" name="Group 8">
            <a:extLst>
              <a:ext uri="{FF2B5EF4-FFF2-40B4-BE49-F238E27FC236}">
                <a16:creationId xmlns:a16="http://schemas.microsoft.com/office/drawing/2014/main" id="{84C6F579-965C-572E-9753-A94A4A8CEAE8}"/>
              </a:ext>
            </a:extLst>
          </p:cNvPr>
          <p:cNvGrpSpPr>
            <a:grpSpLocks/>
          </p:cNvGrpSpPr>
          <p:nvPr/>
        </p:nvGrpSpPr>
        <p:grpSpPr bwMode="auto">
          <a:xfrm>
            <a:off x="190500" y="1266825"/>
            <a:ext cx="8496300" cy="4067175"/>
            <a:chOff x="120" y="798"/>
            <a:chExt cx="5352" cy="2562"/>
          </a:xfrm>
        </p:grpSpPr>
        <p:sp>
          <p:nvSpPr>
            <p:cNvPr id="545801" name="Text Box 9">
              <a:extLst>
                <a:ext uri="{FF2B5EF4-FFF2-40B4-BE49-F238E27FC236}">
                  <a16:creationId xmlns:a16="http://schemas.microsoft.com/office/drawing/2014/main" id="{E66877FE-FDEB-4221-5910-9BCF1FFDAE8F}"/>
                </a:ext>
              </a:extLst>
            </p:cNvPr>
            <p:cNvSpPr txBox="1">
              <a:spLocks noChangeArrowheads="1"/>
            </p:cNvSpPr>
            <p:nvPr/>
          </p:nvSpPr>
          <p:spPr bwMode="auto">
            <a:xfrm>
              <a:off x="120" y="1190"/>
              <a:ext cx="4296"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Meet with Green Belts – Cause &amp; Effect Diagram</a:t>
              </a:r>
            </a:p>
          </p:txBody>
        </p:sp>
        <p:sp>
          <p:nvSpPr>
            <p:cNvPr id="545802" name="Text Box 10">
              <a:extLst>
                <a:ext uri="{FF2B5EF4-FFF2-40B4-BE49-F238E27FC236}">
                  <a16:creationId xmlns:a16="http://schemas.microsoft.com/office/drawing/2014/main" id="{87FD7935-BE7A-475A-A04C-EF51F22651C4}"/>
                </a:ext>
              </a:extLst>
            </p:cNvPr>
            <p:cNvSpPr txBox="1">
              <a:spLocks noChangeArrowheads="1"/>
            </p:cNvSpPr>
            <p:nvPr/>
          </p:nvSpPr>
          <p:spPr bwMode="auto">
            <a:xfrm>
              <a:off x="192" y="3054"/>
              <a:ext cx="3294"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Analyze Project Data – Minitab Time!</a:t>
              </a:r>
            </a:p>
          </p:txBody>
        </p:sp>
        <p:sp>
          <p:nvSpPr>
            <p:cNvPr id="545803" name="Text Box 11">
              <a:extLst>
                <a:ext uri="{FF2B5EF4-FFF2-40B4-BE49-F238E27FC236}">
                  <a16:creationId xmlns:a16="http://schemas.microsoft.com/office/drawing/2014/main" id="{2D94BC6D-261B-23D1-2097-4F6B8B0240AD}"/>
                </a:ext>
              </a:extLst>
            </p:cNvPr>
            <p:cNvSpPr txBox="1">
              <a:spLocks noChangeArrowheads="1"/>
            </p:cNvSpPr>
            <p:nvPr/>
          </p:nvSpPr>
          <p:spPr bwMode="auto">
            <a:xfrm>
              <a:off x="2231" y="798"/>
              <a:ext cx="3241"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a:t>Stakeholder Analysis With HR Team</a:t>
              </a:r>
            </a:p>
          </p:txBody>
        </p:sp>
      </p:grpSp>
      <p:grpSp>
        <p:nvGrpSpPr>
          <p:cNvPr id="545804" name="Group 12">
            <a:extLst>
              <a:ext uri="{FF2B5EF4-FFF2-40B4-BE49-F238E27FC236}">
                <a16:creationId xmlns:a16="http://schemas.microsoft.com/office/drawing/2014/main" id="{1E542AB8-7DE3-504E-93F2-71E2813866F5}"/>
              </a:ext>
            </a:extLst>
          </p:cNvPr>
          <p:cNvGrpSpPr>
            <a:grpSpLocks/>
          </p:cNvGrpSpPr>
          <p:nvPr/>
        </p:nvGrpSpPr>
        <p:grpSpPr bwMode="auto">
          <a:xfrm>
            <a:off x="152400" y="3705225"/>
            <a:ext cx="8610600" cy="2771775"/>
            <a:chOff x="96" y="2334"/>
            <a:chExt cx="5424" cy="1746"/>
          </a:xfrm>
        </p:grpSpPr>
        <p:sp>
          <p:nvSpPr>
            <p:cNvPr id="545805" name="Text Box 13">
              <a:extLst>
                <a:ext uri="{FF2B5EF4-FFF2-40B4-BE49-F238E27FC236}">
                  <a16:creationId xmlns:a16="http://schemas.microsoft.com/office/drawing/2014/main" id="{7FBAFDF3-0F4C-3150-2EBC-61618FF589C3}"/>
                </a:ext>
              </a:extLst>
            </p:cNvPr>
            <p:cNvSpPr txBox="1">
              <a:spLocks noChangeArrowheads="1"/>
            </p:cNvSpPr>
            <p:nvPr/>
          </p:nvSpPr>
          <p:spPr bwMode="auto">
            <a:xfrm>
              <a:off x="288" y="3774"/>
              <a:ext cx="4211"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a:spAutoFit/>
            </a:bodyPr>
            <a:lstStyle/>
            <a:p>
              <a:pPr algn="ctr" eaLnBrk="0" hangingPunct="0"/>
              <a:r>
                <a:rPr lang="en-US" altLang="en-US" sz="2400"/>
                <a:t>Customer Discussion – Potential Project Ideas</a:t>
              </a:r>
            </a:p>
          </p:txBody>
        </p:sp>
        <p:sp>
          <p:nvSpPr>
            <p:cNvPr id="545806" name="Text Box 14">
              <a:extLst>
                <a:ext uri="{FF2B5EF4-FFF2-40B4-BE49-F238E27FC236}">
                  <a16:creationId xmlns:a16="http://schemas.microsoft.com/office/drawing/2014/main" id="{AD97BEC1-480B-F4D3-D2BC-5DBDDC523B4C}"/>
                </a:ext>
              </a:extLst>
            </p:cNvPr>
            <p:cNvSpPr txBox="1">
              <a:spLocks noChangeArrowheads="1"/>
            </p:cNvSpPr>
            <p:nvPr/>
          </p:nvSpPr>
          <p:spPr bwMode="auto">
            <a:xfrm>
              <a:off x="96" y="2334"/>
              <a:ext cx="5424" cy="306"/>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a:spAutoFit/>
            </a:bodyPr>
            <a:lstStyle/>
            <a:p>
              <a:pPr algn="ctr" eaLnBrk="0" hangingPunct="0"/>
              <a:r>
                <a:rPr lang="en-US" altLang="en-US" sz="2400"/>
                <a:t>Help DGM Understand Control Charts on Their Dashboard</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545800"/>
                                        </p:tgtEl>
                                        <p:attrNameLst>
                                          <p:attrName>style.visibility</p:attrName>
                                        </p:attrNameLst>
                                      </p:cBhvr>
                                      <p:to>
                                        <p:strVal val="visible"/>
                                      </p:to>
                                    </p:set>
                                    <p:anim calcmode="lin" valueType="num">
                                      <p:cBhvr additive="base">
                                        <p:cTn id="7" dur="500" fill="hold"/>
                                        <p:tgtEl>
                                          <p:spTgt spid="545800"/>
                                        </p:tgtEl>
                                        <p:attrNameLst>
                                          <p:attrName>ppt_x</p:attrName>
                                        </p:attrNameLst>
                                      </p:cBhvr>
                                      <p:tavLst>
                                        <p:tav tm="0">
                                          <p:val>
                                            <p:strVal val="0-#ppt_w/2"/>
                                          </p:val>
                                        </p:tav>
                                        <p:tav tm="100000">
                                          <p:val>
                                            <p:strVal val="#ppt_x"/>
                                          </p:val>
                                        </p:tav>
                                      </p:tavLst>
                                    </p:anim>
                                    <p:anim calcmode="lin" valueType="num">
                                      <p:cBhvr additive="base">
                                        <p:cTn id="8" dur="500" fill="hold"/>
                                        <p:tgtEl>
                                          <p:spTgt spid="54580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545797"/>
                                        </p:tgtEl>
                                        <p:attrNameLst>
                                          <p:attrName>style.visibility</p:attrName>
                                        </p:attrNameLst>
                                      </p:cBhvr>
                                      <p:to>
                                        <p:strVal val="visible"/>
                                      </p:to>
                                    </p:set>
                                    <p:anim calcmode="lin" valueType="num">
                                      <p:cBhvr additive="base">
                                        <p:cTn id="13" dur="500" fill="hold"/>
                                        <p:tgtEl>
                                          <p:spTgt spid="545797"/>
                                        </p:tgtEl>
                                        <p:attrNameLst>
                                          <p:attrName>ppt_x</p:attrName>
                                        </p:attrNameLst>
                                      </p:cBhvr>
                                      <p:tavLst>
                                        <p:tav tm="0">
                                          <p:val>
                                            <p:strVal val="1+#ppt_w/2"/>
                                          </p:val>
                                        </p:tav>
                                        <p:tav tm="100000">
                                          <p:val>
                                            <p:strVal val="#ppt_x"/>
                                          </p:val>
                                        </p:tav>
                                      </p:tavLst>
                                    </p:anim>
                                    <p:anim calcmode="lin" valueType="num">
                                      <p:cBhvr additive="base">
                                        <p:cTn id="14" dur="500" fill="hold"/>
                                        <p:tgtEl>
                                          <p:spTgt spid="545797"/>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1" fill="hold" nodeType="clickEffect">
                                  <p:stCondLst>
                                    <p:cond delay="0"/>
                                  </p:stCondLst>
                                  <p:childTnLst>
                                    <p:set>
                                      <p:cBhvr>
                                        <p:cTn id="18" dur="1" fill="hold">
                                          <p:stCondLst>
                                            <p:cond delay="0"/>
                                          </p:stCondLst>
                                        </p:cTn>
                                        <p:tgtEl>
                                          <p:spTgt spid="545804"/>
                                        </p:tgtEl>
                                        <p:attrNameLst>
                                          <p:attrName>style.visibility</p:attrName>
                                        </p:attrNameLst>
                                      </p:cBhvr>
                                      <p:to>
                                        <p:strVal val="visible"/>
                                      </p:to>
                                    </p:set>
                                    <p:anim calcmode="lin" valueType="num">
                                      <p:cBhvr additive="base">
                                        <p:cTn id="19" dur="500" fill="hold"/>
                                        <p:tgtEl>
                                          <p:spTgt spid="545804"/>
                                        </p:tgtEl>
                                        <p:attrNameLst>
                                          <p:attrName>ppt_x</p:attrName>
                                        </p:attrNameLst>
                                      </p:cBhvr>
                                      <p:tavLst>
                                        <p:tav tm="0">
                                          <p:val>
                                            <p:strVal val="#ppt_x"/>
                                          </p:val>
                                        </p:tav>
                                        <p:tav tm="100000">
                                          <p:val>
                                            <p:strVal val="#ppt_x"/>
                                          </p:val>
                                        </p:tav>
                                      </p:tavLst>
                                    </p:anim>
                                    <p:anim calcmode="lin" valueType="num">
                                      <p:cBhvr additive="base">
                                        <p:cTn id="20" dur="500" fill="hold"/>
                                        <p:tgtEl>
                                          <p:spTgt spid="545804"/>
                                        </p:tgtEl>
                                        <p:attrNameLst>
                                          <p:attrName>ppt_y</p:attrName>
                                        </p:attrNameLst>
                                      </p:cBhvr>
                                      <p:tavLst>
                                        <p:tav tm="0">
                                          <p:val>
                                            <p:strVal val="0-#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545796"/>
                                        </p:tgtEl>
                                        <p:attrNameLst>
                                          <p:attrName>style.visibility</p:attrName>
                                        </p:attrNameLst>
                                      </p:cBhvr>
                                      <p:to>
                                        <p:strVal val="visible"/>
                                      </p:to>
                                    </p:set>
                                    <p:anim calcmode="lin" valueType="num">
                                      <p:cBhvr additive="base">
                                        <p:cTn id="25" dur="500" fill="hold"/>
                                        <p:tgtEl>
                                          <p:spTgt spid="545796"/>
                                        </p:tgtEl>
                                        <p:attrNameLst>
                                          <p:attrName>ppt_x</p:attrName>
                                        </p:attrNameLst>
                                      </p:cBhvr>
                                      <p:tavLst>
                                        <p:tav tm="0">
                                          <p:val>
                                            <p:strVal val="1+#ppt_w/2"/>
                                          </p:val>
                                        </p:tav>
                                        <p:tav tm="100000">
                                          <p:val>
                                            <p:strVal val="#ppt_x"/>
                                          </p:val>
                                        </p:tav>
                                      </p:tavLst>
                                    </p:anim>
                                    <p:anim calcmode="lin" valueType="num">
                                      <p:cBhvr additive="base">
                                        <p:cTn id="26" dur="500" fill="hold"/>
                                        <p:tgtEl>
                                          <p:spTgt spid="545796"/>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12" fill="hold" grpId="0" nodeType="clickEffect">
                                  <p:stCondLst>
                                    <p:cond delay="0"/>
                                  </p:stCondLst>
                                  <p:childTnLst>
                                    <p:set>
                                      <p:cBhvr>
                                        <p:cTn id="30" dur="1" fill="hold">
                                          <p:stCondLst>
                                            <p:cond delay="0"/>
                                          </p:stCondLst>
                                        </p:cTn>
                                        <p:tgtEl>
                                          <p:spTgt spid="545795"/>
                                        </p:tgtEl>
                                        <p:attrNameLst>
                                          <p:attrName>style.visibility</p:attrName>
                                        </p:attrNameLst>
                                      </p:cBhvr>
                                      <p:to>
                                        <p:strVal val="visible"/>
                                      </p:to>
                                    </p:set>
                                    <p:anim calcmode="lin" valueType="num">
                                      <p:cBhvr additive="base">
                                        <p:cTn id="31" dur="500" fill="hold"/>
                                        <p:tgtEl>
                                          <p:spTgt spid="545795"/>
                                        </p:tgtEl>
                                        <p:attrNameLst>
                                          <p:attrName>ppt_x</p:attrName>
                                        </p:attrNameLst>
                                      </p:cBhvr>
                                      <p:tavLst>
                                        <p:tav tm="0">
                                          <p:val>
                                            <p:strVal val="0-#ppt_w/2"/>
                                          </p:val>
                                        </p:tav>
                                        <p:tav tm="100000">
                                          <p:val>
                                            <p:strVal val="#ppt_x"/>
                                          </p:val>
                                        </p:tav>
                                      </p:tavLst>
                                    </p:anim>
                                    <p:anim calcmode="lin" valueType="num">
                                      <p:cBhvr additive="base">
                                        <p:cTn id="32" dur="500" fill="hold"/>
                                        <p:tgtEl>
                                          <p:spTgt spid="5457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5795" grpId="0" animBg="1"/>
      <p:bldP spid="54579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a:extLst>
              <a:ext uri="{FF2B5EF4-FFF2-40B4-BE49-F238E27FC236}">
                <a16:creationId xmlns:a16="http://schemas.microsoft.com/office/drawing/2014/main" id="{569D07A0-CC3C-8F20-0C5F-A93E69224F10}"/>
              </a:ext>
            </a:extLst>
          </p:cNvPr>
          <p:cNvSpPr>
            <a:spLocks noGrp="1" noChangeArrowheads="1"/>
          </p:cNvSpPr>
          <p:nvPr>
            <p:ph type="title"/>
          </p:nvPr>
        </p:nvSpPr>
        <p:spPr>
          <a:xfrm>
            <a:off x="50800" y="6350"/>
            <a:ext cx="8293100" cy="819150"/>
          </a:xfrm>
        </p:spPr>
        <p:txBody>
          <a:bodyPr/>
          <a:lstStyle/>
          <a:p>
            <a:r>
              <a:rPr lang="en-US" altLang="en-US"/>
              <a:t>Your First Project(s) - Expectations</a:t>
            </a:r>
          </a:p>
        </p:txBody>
      </p:sp>
      <p:sp>
        <p:nvSpPr>
          <p:cNvPr id="546819" name="Rectangle 3">
            <a:extLst>
              <a:ext uri="{FF2B5EF4-FFF2-40B4-BE49-F238E27FC236}">
                <a16:creationId xmlns:a16="http://schemas.microsoft.com/office/drawing/2014/main" id="{5D66DDEC-5085-C85D-E997-F5F42DD4F3BF}"/>
              </a:ext>
            </a:extLst>
          </p:cNvPr>
          <p:cNvSpPr>
            <a:spLocks noGrp="1" noChangeArrowheads="1"/>
          </p:cNvSpPr>
          <p:nvPr>
            <p:ph type="body" idx="1"/>
          </p:nvPr>
        </p:nvSpPr>
        <p:spPr>
          <a:xfrm>
            <a:off x="425450" y="1362075"/>
            <a:ext cx="8293100" cy="5106988"/>
          </a:xfrm>
        </p:spPr>
        <p:txBody>
          <a:bodyPr/>
          <a:lstStyle/>
          <a:p>
            <a:pPr marL="292100" indent="-292100">
              <a:lnSpc>
                <a:spcPct val="90000"/>
              </a:lnSpc>
              <a:spcBef>
                <a:spcPct val="15000"/>
              </a:spcBef>
              <a:spcAft>
                <a:spcPct val="20000"/>
              </a:spcAft>
            </a:pPr>
            <a:r>
              <a:rPr lang="en-US" altLang="en-US" sz="2400"/>
              <a:t>First Project(s) - an opportunity for an “early win”</a:t>
            </a:r>
          </a:p>
          <a:p>
            <a:pPr marL="292100" indent="-292100">
              <a:lnSpc>
                <a:spcPct val="90000"/>
              </a:lnSpc>
              <a:spcBef>
                <a:spcPct val="15000"/>
              </a:spcBef>
              <a:spcAft>
                <a:spcPct val="20000"/>
              </a:spcAft>
            </a:pPr>
            <a:r>
              <a:rPr lang="en-US" altLang="en-US" sz="2400"/>
              <a:t>Your chance to learn and apply the Six Sigma methods &amp; tools</a:t>
            </a:r>
          </a:p>
          <a:p>
            <a:pPr marL="292100" indent="-292100">
              <a:lnSpc>
                <a:spcPct val="90000"/>
              </a:lnSpc>
              <a:spcBef>
                <a:spcPct val="15000"/>
              </a:spcBef>
              <a:spcAft>
                <a:spcPct val="20000"/>
              </a:spcAft>
            </a:pPr>
            <a:r>
              <a:rPr lang="en-US" altLang="en-US" sz="2400"/>
              <a:t>Your opportunity to lead a team of Green Belts to success</a:t>
            </a:r>
          </a:p>
          <a:p>
            <a:pPr marL="292100" indent="-292100">
              <a:lnSpc>
                <a:spcPct val="90000"/>
              </a:lnSpc>
              <a:spcBef>
                <a:spcPct val="15000"/>
              </a:spcBef>
              <a:spcAft>
                <a:spcPct val="20000"/>
              </a:spcAft>
            </a:pPr>
            <a:r>
              <a:rPr lang="en-US" altLang="en-US" sz="2400"/>
              <a:t>General project criteria:</a:t>
            </a:r>
          </a:p>
          <a:p>
            <a:pPr marL="692150" lvl="1">
              <a:lnSpc>
                <a:spcPct val="90000"/>
              </a:lnSpc>
              <a:spcBef>
                <a:spcPct val="15000"/>
              </a:spcBef>
              <a:spcAft>
                <a:spcPct val="20000"/>
              </a:spcAft>
            </a:pPr>
            <a:r>
              <a:rPr lang="en-US" altLang="en-US" sz="2400"/>
              <a:t>Narrow Scope</a:t>
            </a:r>
          </a:p>
          <a:p>
            <a:pPr marL="692150" lvl="1">
              <a:lnSpc>
                <a:spcPct val="90000"/>
              </a:lnSpc>
              <a:spcBef>
                <a:spcPct val="15000"/>
              </a:spcBef>
              <a:spcAft>
                <a:spcPct val="20000"/>
              </a:spcAft>
            </a:pPr>
            <a:r>
              <a:rPr lang="en-US" altLang="en-US" sz="2400"/>
              <a:t>“Single CTQ”</a:t>
            </a:r>
          </a:p>
          <a:p>
            <a:pPr marL="692150" lvl="1">
              <a:lnSpc>
                <a:spcPct val="90000"/>
              </a:lnSpc>
              <a:spcBef>
                <a:spcPct val="15000"/>
              </a:spcBef>
              <a:spcAft>
                <a:spcPct val="20000"/>
              </a:spcAft>
            </a:pPr>
            <a:r>
              <a:rPr lang="en-US" altLang="en-US" sz="2400"/>
              <a:t>Solution not pre-defined</a:t>
            </a:r>
          </a:p>
          <a:p>
            <a:pPr marL="692150" lvl="1">
              <a:lnSpc>
                <a:spcPct val="90000"/>
              </a:lnSpc>
              <a:spcBef>
                <a:spcPct val="15000"/>
              </a:spcBef>
              <a:spcAft>
                <a:spcPct val="20000"/>
              </a:spcAft>
            </a:pPr>
            <a:r>
              <a:rPr lang="en-US" altLang="en-US" sz="2400"/>
              <a:t>4 – 6 Months from Define to Improve</a:t>
            </a:r>
          </a:p>
          <a:p>
            <a:pPr marL="692150" lvl="1">
              <a:lnSpc>
                <a:spcPct val="90000"/>
              </a:lnSpc>
              <a:spcBef>
                <a:spcPct val="15000"/>
              </a:spcBef>
              <a:spcAft>
                <a:spcPct val="20000"/>
              </a:spcAft>
            </a:pPr>
            <a:r>
              <a:rPr lang="en-US" altLang="en-US" sz="2400"/>
              <a:t>Important (but not too!) financial benefit</a:t>
            </a:r>
          </a:p>
          <a:p>
            <a:pPr marL="692150" lvl="1">
              <a:lnSpc>
                <a:spcPct val="90000"/>
              </a:lnSpc>
              <a:spcBef>
                <a:spcPct val="15000"/>
              </a:spcBef>
              <a:spcAft>
                <a:spcPct val="20000"/>
              </a:spcAft>
            </a:pPr>
            <a:r>
              <a:rPr lang="en-US" altLang="en-US" sz="2400"/>
              <a:t>DMAIEC preferred to DFSS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1F7A0765-F31D-F0E1-3D35-E2E1970F791F}"/>
              </a:ext>
            </a:extLst>
          </p:cNvPr>
          <p:cNvSpPr>
            <a:spLocks noGrp="1" noChangeArrowheads="1"/>
          </p:cNvSpPr>
          <p:nvPr>
            <p:ph type="title"/>
          </p:nvPr>
        </p:nvSpPr>
        <p:spPr/>
        <p:txBody>
          <a:bodyPr/>
          <a:lstStyle/>
          <a:p>
            <a:r>
              <a:rPr lang="en-US" altLang="en-US"/>
              <a:t>Objectives</a:t>
            </a:r>
          </a:p>
        </p:txBody>
      </p:sp>
      <p:sp>
        <p:nvSpPr>
          <p:cNvPr id="514052" name="Rectangle 4">
            <a:extLst>
              <a:ext uri="{FF2B5EF4-FFF2-40B4-BE49-F238E27FC236}">
                <a16:creationId xmlns:a16="http://schemas.microsoft.com/office/drawing/2014/main" id="{BB5C16B3-9DE6-994B-CD54-817AE130A70F}"/>
              </a:ext>
            </a:extLst>
          </p:cNvPr>
          <p:cNvSpPr>
            <a:spLocks noGrp="1" noChangeArrowheads="1"/>
          </p:cNvSpPr>
          <p:nvPr>
            <p:ph type="body" idx="1"/>
          </p:nvPr>
        </p:nvSpPr>
        <p:spPr/>
        <p:txBody>
          <a:bodyPr/>
          <a:lstStyle/>
          <a:p>
            <a:r>
              <a:rPr lang="en-US" altLang="en-US"/>
              <a:t>Step Back and Provide the “Trained” Black Belt with the Big Picture on Six Sigma &amp; Their Role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a:extLst>
              <a:ext uri="{FF2B5EF4-FFF2-40B4-BE49-F238E27FC236}">
                <a16:creationId xmlns:a16="http://schemas.microsoft.com/office/drawing/2014/main" id="{311FB221-DF0F-7CAA-DDB6-DBBA9FF11055}"/>
              </a:ext>
            </a:extLst>
          </p:cNvPr>
          <p:cNvSpPr>
            <a:spLocks noGrp="1" noChangeArrowheads="1"/>
          </p:cNvSpPr>
          <p:nvPr>
            <p:ph type="title"/>
          </p:nvPr>
        </p:nvSpPr>
        <p:spPr>
          <a:xfrm>
            <a:off x="76200" y="-19050"/>
            <a:ext cx="8293100" cy="819150"/>
          </a:xfrm>
        </p:spPr>
        <p:txBody>
          <a:bodyPr/>
          <a:lstStyle/>
          <a:p>
            <a:r>
              <a:rPr lang="en-US" altLang="en-US"/>
              <a:t>“Production” Projects - Ongoing</a:t>
            </a:r>
          </a:p>
        </p:txBody>
      </p:sp>
      <p:sp>
        <p:nvSpPr>
          <p:cNvPr id="547843" name="Rectangle 3">
            <a:extLst>
              <a:ext uri="{FF2B5EF4-FFF2-40B4-BE49-F238E27FC236}">
                <a16:creationId xmlns:a16="http://schemas.microsoft.com/office/drawing/2014/main" id="{72AB8DF0-2974-6D36-6461-272C1B1FE60B}"/>
              </a:ext>
            </a:extLst>
          </p:cNvPr>
          <p:cNvSpPr>
            <a:spLocks noGrp="1" noChangeArrowheads="1"/>
          </p:cNvSpPr>
          <p:nvPr>
            <p:ph type="body" idx="1"/>
          </p:nvPr>
        </p:nvSpPr>
        <p:spPr>
          <a:xfrm>
            <a:off x="231775" y="1252538"/>
            <a:ext cx="8486775" cy="5445125"/>
          </a:xfrm>
        </p:spPr>
        <p:txBody>
          <a:bodyPr/>
          <a:lstStyle/>
          <a:p>
            <a:pPr marL="228600" indent="-228600">
              <a:lnSpc>
                <a:spcPct val="90000"/>
              </a:lnSpc>
              <a:spcBef>
                <a:spcPct val="10000"/>
              </a:spcBef>
              <a:spcAft>
                <a:spcPct val="155000"/>
              </a:spcAft>
            </a:pPr>
            <a:r>
              <a:rPr lang="en-US" altLang="en-US"/>
              <a:t>Projects should link to Company/Divisions Strategy and/or Improvement of Core or Enabling Processes (</a:t>
            </a:r>
            <a:r>
              <a:rPr lang="en-US" altLang="en-US" i="1">
                <a:solidFill>
                  <a:srgbClr val="0000FF"/>
                </a:solidFill>
              </a:rPr>
              <a:t>later</a:t>
            </a:r>
            <a:r>
              <a:rPr lang="en-US" altLang="en-US"/>
              <a:t>)</a:t>
            </a:r>
          </a:p>
          <a:p>
            <a:pPr marL="228600" indent="-228600">
              <a:lnSpc>
                <a:spcPct val="90000"/>
              </a:lnSpc>
              <a:spcBef>
                <a:spcPct val="10000"/>
              </a:spcBef>
              <a:spcAft>
                <a:spcPct val="155000"/>
              </a:spcAft>
            </a:pPr>
            <a:r>
              <a:rPr lang="en-US" altLang="en-US"/>
              <a:t>Most Projects should be direct charged to customer program</a:t>
            </a:r>
          </a:p>
          <a:p>
            <a:pPr marL="228600" indent="-228600">
              <a:lnSpc>
                <a:spcPct val="90000"/>
              </a:lnSpc>
              <a:spcBef>
                <a:spcPct val="10000"/>
              </a:spcBef>
              <a:spcAft>
                <a:spcPct val="155000"/>
              </a:spcAft>
            </a:pPr>
            <a:r>
              <a:rPr lang="en-US" altLang="en-US"/>
              <a:t>Project selection criteria will include a requirement to identify a 2 - 4:1 benefit to cost ratio prior to approval (results in a “significant” business case - $100K- $200K benefit/project)</a:t>
            </a:r>
          </a:p>
          <a:p>
            <a:pPr marL="228600" indent="-228600">
              <a:lnSpc>
                <a:spcPct val="90000"/>
              </a:lnSpc>
              <a:spcBef>
                <a:spcPct val="10000"/>
              </a:spcBef>
              <a:spcAft>
                <a:spcPct val="155000"/>
              </a:spcAft>
            </a:pPr>
            <a:r>
              <a:rPr lang="en-US" altLang="en-US"/>
              <a:t>Significant investments in Six Sigma projects and/or implementing Six Sigma project recommendations will be reviewed in the same way as current investment proposals</a:t>
            </a:r>
          </a:p>
          <a:p>
            <a:pPr marL="228600" indent="-228600">
              <a:lnSpc>
                <a:spcPct val="90000"/>
              </a:lnSpc>
              <a:spcBef>
                <a:spcPct val="10000"/>
              </a:spcBef>
              <a:spcAft>
                <a:spcPct val="155000"/>
              </a:spcAft>
            </a:pPr>
            <a:r>
              <a:rPr lang="en-US" altLang="en-US"/>
              <a:t>Financial definitions related to hard and soft savings, payback periods, indirect rate impacts, etc. are developed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a:extLst>
              <a:ext uri="{FF2B5EF4-FFF2-40B4-BE49-F238E27FC236}">
                <a16:creationId xmlns:a16="http://schemas.microsoft.com/office/drawing/2014/main" id="{595A6B80-DB46-D8F8-D6C5-21062F743920}"/>
              </a:ext>
            </a:extLst>
          </p:cNvPr>
          <p:cNvSpPr>
            <a:spLocks noGrp="1" noChangeArrowheads="1"/>
          </p:cNvSpPr>
          <p:nvPr>
            <p:ph type="title"/>
          </p:nvPr>
        </p:nvSpPr>
        <p:spPr>
          <a:xfrm>
            <a:off x="76200" y="-31750"/>
            <a:ext cx="8293100" cy="819150"/>
          </a:xfrm>
        </p:spPr>
        <p:txBody>
          <a:bodyPr/>
          <a:lstStyle/>
          <a:p>
            <a:r>
              <a:rPr lang="en-US" altLang="en-US"/>
              <a:t>Before the Project Starts</a:t>
            </a:r>
          </a:p>
        </p:txBody>
      </p:sp>
      <p:sp>
        <p:nvSpPr>
          <p:cNvPr id="548867" name="Rectangle 3">
            <a:extLst>
              <a:ext uri="{FF2B5EF4-FFF2-40B4-BE49-F238E27FC236}">
                <a16:creationId xmlns:a16="http://schemas.microsoft.com/office/drawing/2014/main" id="{5F4C431C-2675-D433-4175-3EECD7CBA622}"/>
              </a:ext>
            </a:extLst>
          </p:cNvPr>
          <p:cNvSpPr>
            <a:spLocks noGrp="1" noChangeArrowheads="1"/>
          </p:cNvSpPr>
          <p:nvPr>
            <p:ph type="body" idx="1"/>
          </p:nvPr>
        </p:nvSpPr>
        <p:spPr>
          <a:xfrm>
            <a:off x="425450" y="1241425"/>
            <a:ext cx="8718550" cy="5191125"/>
          </a:xfrm>
        </p:spPr>
        <p:txBody>
          <a:bodyPr/>
          <a:lstStyle/>
          <a:p>
            <a:r>
              <a:rPr lang="en-US" altLang="en-US" sz="1800"/>
              <a:t>Draft the Project Charter (work with Sponsor, Champion)</a:t>
            </a:r>
          </a:p>
          <a:p>
            <a:r>
              <a:rPr lang="en-US" altLang="en-US" sz="1800"/>
              <a:t>Meet with “Money Belt” to clarify business case – </a:t>
            </a:r>
            <a:r>
              <a:rPr lang="en-US" altLang="en-US" sz="1800" i="1"/>
              <a:t>You should be able to “show the money” by the end of Define Step!</a:t>
            </a:r>
            <a:endParaRPr lang="en-US" altLang="en-US" sz="1800"/>
          </a:p>
          <a:p>
            <a:r>
              <a:rPr lang="en-US" altLang="en-US" sz="1800"/>
              <a:t>Select Green Belts (trained? – if no, schedule)</a:t>
            </a:r>
          </a:p>
          <a:p>
            <a:r>
              <a:rPr lang="en-US" altLang="en-US" sz="1800"/>
              <a:t>Meet with Team to clarify, revise charter</a:t>
            </a:r>
          </a:p>
          <a:p>
            <a:r>
              <a:rPr lang="en-US" altLang="en-US" sz="1800"/>
              <a:t>Get to know your MBB</a:t>
            </a:r>
          </a:p>
          <a:p>
            <a:r>
              <a:rPr lang="en-US" altLang="en-US" sz="1800"/>
              <a:t>Develop your project strategy (DMAIEC, DFSS, “DMA-MA”, parent-child, normal, accelerated – </a:t>
            </a:r>
            <a:r>
              <a:rPr lang="en-US" altLang="en-US" sz="1800" i="1"/>
              <a:t>your MBB should help here</a:t>
            </a:r>
            <a:r>
              <a:rPr lang="en-US" altLang="en-US" sz="1800"/>
              <a:t>)</a:t>
            </a:r>
          </a:p>
          <a:p>
            <a:r>
              <a:rPr lang="en-US" altLang="en-US" sz="1800"/>
              <a:t>Gather early “useful” information:</a:t>
            </a:r>
          </a:p>
          <a:p>
            <a:pPr lvl="1"/>
            <a:r>
              <a:rPr lang="en-US" altLang="en-US" sz="1800"/>
              <a:t>Process definition (flowcharts, procedures)</a:t>
            </a:r>
          </a:p>
          <a:p>
            <a:pPr lvl="1"/>
            <a:r>
              <a:rPr lang="en-US" altLang="en-US" sz="1800"/>
              <a:t>Performance data</a:t>
            </a:r>
          </a:p>
          <a:p>
            <a:pPr lvl="1"/>
            <a:r>
              <a:rPr lang="en-US" altLang="en-US" sz="1800"/>
              <a:t>Previous analyses</a:t>
            </a:r>
          </a:p>
          <a:p>
            <a:pPr lvl="1"/>
            <a:r>
              <a:rPr lang="en-US" altLang="en-US" sz="1800"/>
              <a:t>“Inventory” recent and planned improvements/changes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a:extLst>
              <a:ext uri="{FF2B5EF4-FFF2-40B4-BE49-F238E27FC236}">
                <a16:creationId xmlns:a16="http://schemas.microsoft.com/office/drawing/2014/main" id="{258FF5C1-9B8A-58AB-AAD0-8D44171B5B7F}"/>
              </a:ext>
            </a:extLst>
          </p:cNvPr>
          <p:cNvSpPr>
            <a:spLocks noGrp="1" noChangeArrowheads="1"/>
          </p:cNvSpPr>
          <p:nvPr>
            <p:ph type="title"/>
          </p:nvPr>
        </p:nvSpPr>
        <p:spPr>
          <a:xfrm>
            <a:off x="76200" y="19050"/>
            <a:ext cx="8293100" cy="819150"/>
          </a:xfrm>
        </p:spPr>
        <p:txBody>
          <a:bodyPr/>
          <a:lstStyle/>
          <a:p>
            <a:r>
              <a:rPr lang="en-US" altLang="en-US"/>
              <a:t>Project Process Flow – Getting Started</a:t>
            </a:r>
          </a:p>
        </p:txBody>
      </p:sp>
      <p:sp>
        <p:nvSpPr>
          <p:cNvPr id="549891" name="AutoShape 3">
            <a:extLst>
              <a:ext uri="{FF2B5EF4-FFF2-40B4-BE49-F238E27FC236}">
                <a16:creationId xmlns:a16="http://schemas.microsoft.com/office/drawing/2014/main" id="{70E8FC45-6CF4-55B0-B3AD-C134BD627D00}"/>
              </a:ext>
            </a:extLst>
          </p:cNvPr>
          <p:cNvSpPr>
            <a:spLocks noChangeArrowheads="1"/>
          </p:cNvSpPr>
          <p:nvPr/>
        </p:nvSpPr>
        <p:spPr bwMode="auto">
          <a:xfrm>
            <a:off x="638175" y="13096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r>
              <a:rPr lang="en-US" altLang="en-US" sz="800"/>
              <a:t>Create Draft Project Charter</a:t>
            </a:r>
          </a:p>
          <a:p>
            <a:pPr algn="ctr" eaLnBrk="0" hangingPunct="0"/>
            <a:r>
              <a:rPr lang="en-US" altLang="en-US" sz="800"/>
              <a:t>(Initially)</a:t>
            </a:r>
          </a:p>
          <a:p>
            <a:pPr algn="ctr" eaLnBrk="0" hangingPunct="0"/>
            <a:r>
              <a:rPr lang="en-US" altLang="en-US" sz="800"/>
              <a:t>Assign BB</a:t>
            </a:r>
          </a:p>
        </p:txBody>
      </p:sp>
      <p:sp>
        <p:nvSpPr>
          <p:cNvPr id="549892" name="AutoShape 4">
            <a:extLst>
              <a:ext uri="{FF2B5EF4-FFF2-40B4-BE49-F238E27FC236}">
                <a16:creationId xmlns:a16="http://schemas.microsoft.com/office/drawing/2014/main" id="{221EEE5A-3DE4-B337-4527-E29AE84318A3}"/>
              </a:ext>
            </a:extLst>
          </p:cNvPr>
          <p:cNvSpPr>
            <a:spLocks noChangeArrowheads="1"/>
          </p:cNvSpPr>
          <p:nvPr/>
        </p:nvSpPr>
        <p:spPr bwMode="auto">
          <a:xfrm>
            <a:off x="1781175" y="32146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Review Project and Priority with VP Six Sigma</a:t>
            </a:r>
          </a:p>
        </p:txBody>
      </p:sp>
      <p:cxnSp>
        <p:nvCxnSpPr>
          <p:cNvPr id="549893" name="AutoShape 5">
            <a:extLst>
              <a:ext uri="{FF2B5EF4-FFF2-40B4-BE49-F238E27FC236}">
                <a16:creationId xmlns:a16="http://schemas.microsoft.com/office/drawing/2014/main" id="{D43DBB50-2FB4-3880-EF57-1FB7222ABB8E}"/>
              </a:ext>
            </a:extLst>
          </p:cNvPr>
          <p:cNvCxnSpPr>
            <a:cxnSpLocks noChangeShapeType="1"/>
            <a:stCxn id="549913" idx="1"/>
            <a:endCxn id="549891" idx="3"/>
          </p:cNvCxnSpPr>
          <p:nvPr/>
        </p:nvCxnSpPr>
        <p:spPr bwMode="auto">
          <a:xfrm flipV="1">
            <a:off x="1400175" y="1614488"/>
            <a:ext cx="0" cy="993775"/>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894" name="AutoShape 6">
            <a:extLst>
              <a:ext uri="{FF2B5EF4-FFF2-40B4-BE49-F238E27FC236}">
                <a16:creationId xmlns:a16="http://schemas.microsoft.com/office/drawing/2014/main" id="{3C2D865E-89B7-6520-5A5C-05E2F95561EE}"/>
              </a:ext>
            </a:extLst>
          </p:cNvPr>
          <p:cNvSpPr>
            <a:spLocks noChangeArrowheads="1"/>
          </p:cNvSpPr>
          <p:nvPr/>
        </p:nvSpPr>
        <p:spPr bwMode="auto">
          <a:xfrm>
            <a:off x="2162175" y="13096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Make Adjustments to Project Scope</a:t>
            </a:r>
          </a:p>
        </p:txBody>
      </p:sp>
      <p:cxnSp>
        <p:nvCxnSpPr>
          <p:cNvPr id="549895" name="AutoShape 7">
            <a:extLst>
              <a:ext uri="{FF2B5EF4-FFF2-40B4-BE49-F238E27FC236}">
                <a16:creationId xmlns:a16="http://schemas.microsoft.com/office/drawing/2014/main" id="{637FBF81-4680-98F3-CFE0-BE04C55A1DAB}"/>
              </a:ext>
            </a:extLst>
          </p:cNvPr>
          <p:cNvCxnSpPr>
            <a:cxnSpLocks noChangeShapeType="1"/>
            <a:stCxn id="549913" idx="2"/>
            <a:endCxn id="549892" idx="1"/>
          </p:cNvCxnSpPr>
          <p:nvPr/>
        </p:nvCxnSpPr>
        <p:spPr bwMode="auto">
          <a:xfrm>
            <a:off x="1781175" y="2913063"/>
            <a:ext cx="0" cy="606425"/>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896" name="AutoShape 8">
            <a:extLst>
              <a:ext uri="{FF2B5EF4-FFF2-40B4-BE49-F238E27FC236}">
                <a16:creationId xmlns:a16="http://schemas.microsoft.com/office/drawing/2014/main" id="{0CBCF75D-9CE8-B5EE-EF55-3AE478268870}"/>
              </a:ext>
            </a:extLst>
          </p:cNvPr>
          <p:cNvSpPr>
            <a:spLocks noChangeArrowheads="1"/>
          </p:cNvSpPr>
          <p:nvPr/>
        </p:nvSpPr>
        <p:spPr bwMode="auto">
          <a:xfrm>
            <a:off x="3000375" y="13096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Enter data into Project Tracking System</a:t>
            </a:r>
          </a:p>
        </p:txBody>
      </p:sp>
      <p:cxnSp>
        <p:nvCxnSpPr>
          <p:cNvPr id="549897" name="AutoShape 9">
            <a:extLst>
              <a:ext uri="{FF2B5EF4-FFF2-40B4-BE49-F238E27FC236}">
                <a16:creationId xmlns:a16="http://schemas.microsoft.com/office/drawing/2014/main" id="{4AC9368F-18F3-8018-007F-D1BE2401C5DF}"/>
              </a:ext>
            </a:extLst>
          </p:cNvPr>
          <p:cNvCxnSpPr>
            <a:cxnSpLocks noChangeShapeType="1"/>
            <a:stCxn id="549896" idx="1"/>
            <a:endCxn id="549894" idx="3"/>
          </p:cNvCxnSpPr>
          <p:nvPr/>
        </p:nvCxnSpPr>
        <p:spPr bwMode="auto">
          <a:xfrm flipH="1">
            <a:off x="2924175" y="1614488"/>
            <a:ext cx="7620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898" name="AutoShape 10">
            <a:extLst>
              <a:ext uri="{FF2B5EF4-FFF2-40B4-BE49-F238E27FC236}">
                <a16:creationId xmlns:a16="http://schemas.microsoft.com/office/drawing/2014/main" id="{FF4D01D3-7922-C60E-3F34-8A1677CA8D2C}"/>
              </a:ext>
            </a:extLst>
          </p:cNvPr>
          <p:cNvSpPr>
            <a:spLocks noChangeArrowheads="1"/>
          </p:cNvSpPr>
          <p:nvPr/>
        </p:nvSpPr>
        <p:spPr bwMode="auto">
          <a:xfrm>
            <a:off x="3000375" y="42814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Invite BB and GB to Training</a:t>
            </a:r>
          </a:p>
        </p:txBody>
      </p:sp>
      <p:cxnSp>
        <p:nvCxnSpPr>
          <p:cNvPr id="549899" name="AutoShape 11">
            <a:extLst>
              <a:ext uri="{FF2B5EF4-FFF2-40B4-BE49-F238E27FC236}">
                <a16:creationId xmlns:a16="http://schemas.microsoft.com/office/drawing/2014/main" id="{0EF93735-0C59-633A-4561-9887DAC0BE63}"/>
              </a:ext>
            </a:extLst>
          </p:cNvPr>
          <p:cNvCxnSpPr>
            <a:cxnSpLocks noChangeShapeType="1"/>
            <a:stCxn id="549898" idx="0"/>
            <a:endCxn id="549896" idx="2"/>
          </p:cNvCxnSpPr>
          <p:nvPr/>
        </p:nvCxnSpPr>
        <p:spPr bwMode="auto">
          <a:xfrm flipV="1">
            <a:off x="3381375" y="1919288"/>
            <a:ext cx="0" cy="236220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9900" name="AutoShape 12">
            <a:extLst>
              <a:ext uri="{FF2B5EF4-FFF2-40B4-BE49-F238E27FC236}">
                <a16:creationId xmlns:a16="http://schemas.microsoft.com/office/drawing/2014/main" id="{18EE29AE-B4F4-AD35-05D9-5A4D2EA63E37}"/>
              </a:ext>
            </a:extLst>
          </p:cNvPr>
          <p:cNvCxnSpPr>
            <a:cxnSpLocks noChangeShapeType="1"/>
            <a:stCxn id="549915" idx="1"/>
            <a:endCxn id="549898" idx="3"/>
          </p:cNvCxnSpPr>
          <p:nvPr/>
        </p:nvCxnSpPr>
        <p:spPr bwMode="auto">
          <a:xfrm flipH="1">
            <a:off x="3762375" y="4586288"/>
            <a:ext cx="7620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01" name="AutoShape 13">
            <a:extLst>
              <a:ext uri="{FF2B5EF4-FFF2-40B4-BE49-F238E27FC236}">
                <a16:creationId xmlns:a16="http://schemas.microsoft.com/office/drawing/2014/main" id="{30DE3F62-3624-8191-3365-F5659373E047}"/>
              </a:ext>
            </a:extLst>
          </p:cNvPr>
          <p:cNvSpPr>
            <a:spLocks noChangeArrowheads="1"/>
          </p:cNvSpPr>
          <p:nvPr/>
        </p:nvSpPr>
        <p:spPr bwMode="auto">
          <a:xfrm>
            <a:off x="4676775" y="42814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pPr algn="ctr" eaLnBrk="0" hangingPunct="0">
              <a:spcBef>
                <a:spcPct val="50000"/>
              </a:spcBef>
            </a:pPr>
            <a:r>
              <a:rPr lang="en-US" altLang="en-US" sz="800"/>
              <a:t>Train  Week 1 (Define/ Measure, Analyze)</a:t>
            </a:r>
          </a:p>
        </p:txBody>
      </p:sp>
      <p:sp>
        <p:nvSpPr>
          <p:cNvPr id="549902" name="AutoShape 14">
            <a:extLst>
              <a:ext uri="{FF2B5EF4-FFF2-40B4-BE49-F238E27FC236}">
                <a16:creationId xmlns:a16="http://schemas.microsoft.com/office/drawing/2014/main" id="{3ABE476F-F4D6-57DE-9E97-3451F8CCFFC1}"/>
              </a:ext>
            </a:extLst>
          </p:cNvPr>
          <p:cNvSpPr>
            <a:spLocks noChangeArrowheads="1"/>
          </p:cNvSpPr>
          <p:nvPr/>
        </p:nvSpPr>
        <p:spPr bwMode="auto">
          <a:xfrm>
            <a:off x="5514975" y="42814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Update Training Records</a:t>
            </a:r>
          </a:p>
        </p:txBody>
      </p:sp>
      <p:cxnSp>
        <p:nvCxnSpPr>
          <p:cNvPr id="549903" name="AutoShape 15">
            <a:extLst>
              <a:ext uri="{FF2B5EF4-FFF2-40B4-BE49-F238E27FC236}">
                <a16:creationId xmlns:a16="http://schemas.microsoft.com/office/drawing/2014/main" id="{A8AE944E-6B83-801D-B88C-19F08382EC81}"/>
              </a:ext>
            </a:extLst>
          </p:cNvPr>
          <p:cNvCxnSpPr>
            <a:cxnSpLocks noChangeShapeType="1"/>
            <a:stCxn id="549902" idx="1"/>
            <a:endCxn id="549901" idx="3"/>
          </p:cNvCxnSpPr>
          <p:nvPr/>
        </p:nvCxnSpPr>
        <p:spPr bwMode="auto">
          <a:xfrm flipH="1">
            <a:off x="5438775" y="4586288"/>
            <a:ext cx="7620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04" name="AutoShape 16">
            <a:extLst>
              <a:ext uri="{FF2B5EF4-FFF2-40B4-BE49-F238E27FC236}">
                <a16:creationId xmlns:a16="http://schemas.microsoft.com/office/drawing/2014/main" id="{1798DF7B-37DD-C41C-9ED0-64C167C5A3AA}"/>
              </a:ext>
            </a:extLst>
          </p:cNvPr>
          <p:cNvSpPr>
            <a:spLocks noChangeArrowheads="1"/>
          </p:cNvSpPr>
          <p:nvPr/>
        </p:nvSpPr>
        <p:spPr bwMode="auto">
          <a:xfrm>
            <a:off x="6581775" y="5195888"/>
            <a:ext cx="1905000" cy="609600"/>
          </a:xfrm>
          <a:prstGeom prst="flowChartProcess">
            <a:avLst/>
          </a:prstGeom>
          <a:noFill/>
          <a:ln w="28575">
            <a:solidFill>
              <a:schemeClr val="tx1"/>
            </a:solidFill>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pPr algn="ctr" eaLnBrk="0" hangingPunct="0">
              <a:spcBef>
                <a:spcPct val="50000"/>
              </a:spcBef>
            </a:pPr>
            <a:r>
              <a:rPr lang="en-US" altLang="en-US" sz="800"/>
              <a:t>Project Execution – See Following Slide</a:t>
            </a:r>
          </a:p>
        </p:txBody>
      </p:sp>
      <p:cxnSp>
        <p:nvCxnSpPr>
          <p:cNvPr id="549905" name="AutoShape 17">
            <a:extLst>
              <a:ext uri="{FF2B5EF4-FFF2-40B4-BE49-F238E27FC236}">
                <a16:creationId xmlns:a16="http://schemas.microsoft.com/office/drawing/2014/main" id="{9F668A4F-E748-115F-D74F-E6B4020072A3}"/>
              </a:ext>
            </a:extLst>
          </p:cNvPr>
          <p:cNvCxnSpPr>
            <a:cxnSpLocks noChangeShapeType="1"/>
            <a:stCxn id="549904" idx="1"/>
            <a:endCxn id="549920" idx="3"/>
          </p:cNvCxnSpPr>
          <p:nvPr/>
        </p:nvCxnSpPr>
        <p:spPr bwMode="auto">
          <a:xfrm flipH="1">
            <a:off x="5819775" y="5500688"/>
            <a:ext cx="747713"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06" name="Text Box 18">
            <a:extLst>
              <a:ext uri="{FF2B5EF4-FFF2-40B4-BE49-F238E27FC236}">
                <a16:creationId xmlns:a16="http://schemas.microsoft.com/office/drawing/2014/main" id="{F1276449-2922-1B0A-0B06-A30F89A44E13}"/>
              </a:ext>
            </a:extLst>
          </p:cNvPr>
          <p:cNvSpPr txBox="1">
            <a:spLocks noChangeArrowheads="1"/>
          </p:cNvSpPr>
          <p:nvPr/>
        </p:nvSpPr>
        <p:spPr bwMode="auto">
          <a:xfrm rot="-5400000">
            <a:off x="-247650" y="1447800"/>
            <a:ext cx="122237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1000" b="1"/>
              <a:t>Champion</a:t>
            </a:r>
          </a:p>
        </p:txBody>
      </p:sp>
      <p:sp>
        <p:nvSpPr>
          <p:cNvPr id="549907" name="Rectangle 19">
            <a:extLst>
              <a:ext uri="{FF2B5EF4-FFF2-40B4-BE49-F238E27FC236}">
                <a16:creationId xmlns:a16="http://schemas.microsoft.com/office/drawing/2014/main" id="{9EFFE108-058F-DD3B-451F-E69E6A1C141C}"/>
              </a:ext>
            </a:extLst>
          </p:cNvPr>
          <p:cNvSpPr>
            <a:spLocks noChangeArrowheads="1"/>
          </p:cNvSpPr>
          <p:nvPr/>
        </p:nvSpPr>
        <p:spPr bwMode="auto">
          <a:xfrm rot="-5400000">
            <a:off x="9525" y="3305175"/>
            <a:ext cx="838200" cy="501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Program Office or Sponsor</a:t>
            </a:r>
          </a:p>
        </p:txBody>
      </p:sp>
      <p:sp>
        <p:nvSpPr>
          <p:cNvPr id="549908" name="Rectangle 20">
            <a:extLst>
              <a:ext uri="{FF2B5EF4-FFF2-40B4-BE49-F238E27FC236}">
                <a16:creationId xmlns:a16="http://schemas.microsoft.com/office/drawing/2014/main" id="{BFA52DDA-B2FD-C5C9-F314-1AF93902C73A}"/>
              </a:ext>
            </a:extLst>
          </p:cNvPr>
          <p:cNvSpPr>
            <a:spLocks noChangeArrowheads="1"/>
          </p:cNvSpPr>
          <p:nvPr/>
        </p:nvSpPr>
        <p:spPr bwMode="auto">
          <a:xfrm rot="-5400000">
            <a:off x="50800" y="4405313"/>
            <a:ext cx="635000" cy="228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spcBef>
                <a:spcPct val="50000"/>
              </a:spcBef>
            </a:pPr>
            <a:r>
              <a:rPr lang="en-US" altLang="en-US" sz="900" b="1"/>
              <a:t>Training</a:t>
            </a:r>
          </a:p>
        </p:txBody>
      </p:sp>
      <p:sp>
        <p:nvSpPr>
          <p:cNvPr id="549909" name="Rectangle 21">
            <a:extLst>
              <a:ext uri="{FF2B5EF4-FFF2-40B4-BE49-F238E27FC236}">
                <a16:creationId xmlns:a16="http://schemas.microsoft.com/office/drawing/2014/main" id="{72ED6859-B79A-322A-8104-6EB475EB5DB6}"/>
              </a:ext>
            </a:extLst>
          </p:cNvPr>
          <p:cNvSpPr>
            <a:spLocks noChangeArrowheads="1"/>
          </p:cNvSpPr>
          <p:nvPr/>
        </p:nvSpPr>
        <p:spPr bwMode="auto">
          <a:xfrm rot="-5400000">
            <a:off x="-30162" y="2506662"/>
            <a:ext cx="78105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Money Belts</a:t>
            </a:r>
          </a:p>
        </p:txBody>
      </p:sp>
      <p:sp>
        <p:nvSpPr>
          <p:cNvPr id="549910" name="AutoShape 22">
            <a:extLst>
              <a:ext uri="{FF2B5EF4-FFF2-40B4-BE49-F238E27FC236}">
                <a16:creationId xmlns:a16="http://schemas.microsoft.com/office/drawing/2014/main" id="{442B5ADC-3BFB-0606-2CA3-8A258C662A7E}"/>
              </a:ext>
            </a:extLst>
          </p:cNvPr>
          <p:cNvSpPr>
            <a:spLocks noChangeArrowheads="1"/>
          </p:cNvSpPr>
          <p:nvPr/>
        </p:nvSpPr>
        <p:spPr bwMode="auto">
          <a:xfrm>
            <a:off x="638175" y="52720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Submit Project Idea</a:t>
            </a:r>
          </a:p>
        </p:txBody>
      </p:sp>
      <p:sp>
        <p:nvSpPr>
          <p:cNvPr id="549911" name="Text Box 23">
            <a:extLst>
              <a:ext uri="{FF2B5EF4-FFF2-40B4-BE49-F238E27FC236}">
                <a16:creationId xmlns:a16="http://schemas.microsoft.com/office/drawing/2014/main" id="{F314A864-A608-F05D-0D9F-6A6F76F511C0}"/>
              </a:ext>
            </a:extLst>
          </p:cNvPr>
          <p:cNvSpPr txBox="1">
            <a:spLocks noChangeArrowheads="1"/>
          </p:cNvSpPr>
          <p:nvPr/>
        </p:nvSpPr>
        <p:spPr bwMode="auto">
          <a:xfrm rot="-5400000">
            <a:off x="-230187" y="5375275"/>
            <a:ext cx="12192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1000" b="1"/>
              <a:t>BB-GB Employee</a:t>
            </a:r>
          </a:p>
        </p:txBody>
      </p:sp>
      <p:cxnSp>
        <p:nvCxnSpPr>
          <p:cNvPr id="549912" name="AutoShape 24">
            <a:extLst>
              <a:ext uri="{FF2B5EF4-FFF2-40B4-BE49-F238E27FC236}">
                <a16:creationId xmlns:a16="http://schemas.microsoft.com/office/drawing/2014/main" id="{AC744DA8-C388-1D8B-EE5D-101E164AC7D3}"/>
              </a:ext>
            </a:extLst>
          </p:cNvPr>
          <p:cNvCxnSpPr>
            <a:cxnSpLocks noChangeShapeType="1"/>
            <a:stCxn id="549891" idx="1"/>
            <a:endCxn id="549910" idx="1"/>
          </p:cNvCxnSpPr>
          <p:nvPr/>
        </p:nvCxnSpPr>
        <p:spPr bwMode="auto">
          <a:xfrm>
            <a:off x="638175" y="1614488"/>
            <a:ext cx="0" cy="3962400"/>
          </a:xfrm>
          <a:prstGeom prst="straightConnector1">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solidFill>
                  <a:schemeClr val="tx1"/>
                </a:solidFill>
                <a:round/>
                <a:headEnd type="triangle" w="med" len="me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13" name="AutoShape 25">
            <a:extLst>
              <a:ext uri="{FF2B5EF4-FFF2-40B4-BE49-F238E27FC236}">
                <a16:creationId xmlns:a16="http://schemas.microsoft.com/office/drawing/2014/main" id="{F880B3A3-A433-D7C4-A258-631DAEC22A60}"/>
              </a:ext>
            </a:extLst>
          </p:cNvPr>
          <p:cNvSpPr>
            <a:spLocks noChangeArrowheads="1"/>
          </p:cNvSpPr>
          <p:nvPr/>
        </p:nvSpPr>
        <p:spPr bwMode="auto">
          <a:xfrm>
            <a:off x="1400175" y="2303463"/>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Review Initial Business Case with Money Belts</a:t>
            </a:r>
          </a:p>
        </p:txBody>
      </p:sp>
      <p:cxnSp>
        <p:nvCxnSpPr>
          <p:cNvPr id="549914" name="AutoShape 26">
            <a:extLst>
              <a:ext uri="{FF2B5EF4-FFF2-40B4-BE49-F238E27FC236}">
                <a16:creationId xmlns:a16="http://schemas.microsoft.com/office/drawing/2014/main" id="{C9CF0B92-8EB1-B005-B779-DA50FD854E42}"/>
              </a:ext>
            </a:extLst>
          </p:cNvPr>
          <p:cNvCxnSpPr>
            <a:cxnSpLocks noChangeShapeType="1"/>
            <a:stCxn id="549892" idx="3"/>
            <a:endCxn id="549894" idx="2"/>
          </p:cNvCxnSpPr>
          <p:nvPr/>
        </p:nvCxnSpPr>
        <p:spPr bwMode="auto">
          <a:xfrm flipV="1">
            <a:off x="2543175" y="1919288"/>
            <a:ext cx="0" cy="1600200"/>
          </a:xfrm>
          <a:prstGeom prst="straightConnector1">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15" name="AutoShape 27">
            <a:extLst>
              <a:ext uri="{FF2B5EF4-FFF2-40B4-BE49-F238E27FC236}">
                <a16:creationId xmlns:a16="http://schemas.microsoft.com/office/drawing/2014/main" id="{8C3F405B-AD02-CB51-DBC9-A822F2FDD7CD}"/>
              </a:ext>
            </a:extLst>
          </p:cNvPr>
          <p:cNvSpPr>
            <a:spLocks noChangeArrowheads="1"/>
          </p:cNvSpPr>
          <p:nvPr/>
        </p:nvSpPr>
        <p:spPr bwMode="auto">
          <a:xfrm>
            <a:off x="3838575" y="42814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Adjust Training Based on Student Availability</a:t>
            </a:r>
          </a:p>
        </p:txBody>
      </p:sp>
      <p:cxnSp>
        <p:nvCxnSpPr>
          <p:cNvPr id="549916" name="AutoShape 28">
            <a:extLst>
              <a:ext uri="{FF2B5EF4-FFF2-40B4-BE49-F238E27FC236}">
                <a16:creationId xmlns:a16="http://schemas.microsoft.com/office/drawing/2014/main" id="{C1B0CC63-FE27-BBDC-7673-C521D4E304D2}"/>
              </a:ext>
            </a:extLst>
          </p:cNvPr>
          <p:cNvCxnSpPr>
            <a:cxnSpLocks noChangeShapeType="1"/>
            <a:stCxn id="549901" idx="1"/>
            <a:endCxn id="549915" idx="3"/>
          </p:cNvCxnSpPr>
          <p:nvPr/>
        </p:nvCxnSpPr>
        <p:spPr bwMode="auto">
          <a:xfrm flipH="1">
            <a:off x="4600575" y="4586288"/>
            <a:ext cx="7620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17" name="AutoShape 29">
            <a:extLst>
              <a:ext uri="{FF2B5EF4-FFF2-40B4-BE49-F238E27FC236}">
                <a16:creationId xmlns:a16="http://schemas.microsoft.com/office/drawing/2014/main" id="{41628F22-93CB-3934-EA64-29E9C9CAB695}"/>
              </a:ext>
            </a:extLst>
          </p:cNvPr>
          <p:cNvSpPr>
            <a:spLocks noChangeArrowheads="1"/>
          </p:cNvSpPr>
          <p:nvPr/>
        </p:nvSpPr>
        <p:spPr bwMode="auto">
          <a:xfrm>
            <a:off x="6353175" y="42814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pPr algn="ctr" eaLnBrk="0" hangingPunct="0">
              <a:spcBef>
                <a:spcPct val="50000"/>
              </a:spcBef>
            </a:pPr>
            <a:r>
              <a:rPr lang="en-US" altLang="en-US" sz="800"/>
              <a:t>Train Week 2 (Analyze, Improve, Control)</a:t>
            </a:r>
          </a:p>
        </p:txBody>
      </p:sp>
      <p:cxnSp>
        <p:nvCxnSpPr>
          <p:cNvPr id="549918" name="AutoShape 30">
            <a:extLst>
              <a:ext uri="{FF2B5EF4-FFF2-40B4-BE49-F238E27FC236}">
                <a16:creationId xmlns:a16="http://schemas.microsoft.com/office/drawing/2014/main" id="{DC8249E5-B6A5-582B-C17A-991AF1699763}"/>
              </a:ext>
            </a:extLst>
          </p:cNvPr>
          <p:cNvCxnSpPr>
            <a:cxnSpLocks noChangeShapeType="1"/>
            <a:stCxn id="549917" idx="1"/>
            <a:endCxn id="549902" idx="3"/>
          </p:cNvCxnSpPr>
          <p:nvPr/>
        </p:nvCxnSpPr>
        <p:spPr bwMode="auto">
          <a:xfrm flipH="1">
            <a:off x="6276975" y="4586288"/>
            <a:ext cx="76200" cy="0"/>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19" name="AutoShape 31">
            <a:extLst>
              <a:ext uri="{FF2B5EF4-FFF2-40B4-BE49-F238E27FC236}">
                <a16:creationId xmlns:a16="http://schemas.microsoft.com/office/drawing/2014/main" id="{559D99E3-236E-0208-7F3F-5697D6CC27ED}"/>
              </a:ext>
            </a:extLst>
          </p:cNvPr>
          <p:cNvSpPr>
            <a:spLocks noChangeArrowheads="1"/>
          </p:cNvSpPr>
          <p:nvPr/>
        </p:nvSpPr>
        <p:spPr bwMode="auto">
          <a:xfrm>
            <a:off x="1400175" y="4278313"/>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Develop Training Class Schedule</a:t>
            </a:r>
          </a:p>
        </p:txBody>
      </p:sp>
      <p:sp>
        <p:nvSpPr>
          <p:cNvPr id="549920" name="AutoShape 32">
            <a:extLst>
              <a:ext uri="{FF2B5EF4-FFF2-40B4-BE49-F238E27FC236}">
                <a16:creationId xmlns:a16="http://schemas.microsoft.com/office/drawing/2014/main" id="{8D2D1223-9FBF-8EE3-8B00-2FA70DFEC2AC}"/>
              </a:ext>
            </a:extLst>
          </p:cNvPr>
          <p:cNvSpPr>
            <a:spLocks noChangeArrowheads="1"/>
          </p:cNvSpPr>
          <p:nvPr/>
        </p:nvSpPr>
        <p:spPr bwMode="auto">
          <a:xfrm>
            <a:off x="5057775" y="51958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Complete Week 1 Training (Define/ Measure)</a:t>
            </a:r>
          </a:p>
        </p:txBody>
      </p:sp>
      <p:sp>
        <p:nvSpPr>
          <p:cNvPr id="549921" name="AutoShape 33">
            <a:extLst>
              <a:ext uri="{FF2B5EF4-FFF2-40B4-BE49-F238E27FC236}">
                <a16:creationId xmlns:a16="http://schemas.microsoft.com/office/drawing/2014/main" id="{4B962DE5-F79C-BBD8-BFA3-72C37FE97AAA}"/>
              </a:ext>
            </a:extLst>
          </p:cNvPr>
          <p:cNvSpPr>
            <a:spLocks noChangeArrowheads="1"/>
          </p:cNvSpPr>
          <p:nvPr/>
        </p:nvSpPr>
        <p:spPr bwMode="auto">
          <a:xfrm>
            <a:off x="7191375" y="4278313"/>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Update Training Records</a:t>
            </a:r>
          </a:p>
        </p:txBody>
      </p:sp>
      <p:cxnSp>
        <p:nvCxnSpPr>
          <p:cNvPr id="549922" name="AutoShape 34">
            <a:extLst>
              <a:ext uri="{FF2B5EF4-FFF2-40B4-BE49-F238E27FC236}">
                <a16:creationId xmlns:a16="http://schemas.microsoft.com/office/drawing/2014/main" id="{B209C130-1699-8DC8-B13B-B12D582B379D}"/>
              </a:ext>
            </a:extLst>
          </p:cNvPr>
          <p:cNvCxnSpPr>
            <a:cxnSpLocks noChangeShapeType="1"/>
            <a:stCxn id="549921" idx="1"/>
            <a:endCxn id="549917" idx="3"/>
          </p:cNvCxnSpPr>
          <p:nvPr/>
        </p:nvCxnSpPr>
        <p:spPr bwMode="auto">
          <a:xfrm flipH="1">
            <a:off x="7115175" y="4583113"/>
            <a:ext cx="76200" cy="3175"/>
          </a:xfrm>
          <a:prstGeom prst="straightConnector1">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23" name="AutoShape 35">
            <a:extLst>
              <a:ext uri="{FF2B5EF4-FFF2-40B4-BE49-F238E27FC236}">
                <a16:creationId xmlns:a16="http://schemas.microsoft.com/office/drawing/2014/main" id="{10B1EA9A-F0C0-D5C3-0D60-01D336468DE8}"/>
              </a:ext>
            </a:extLst>
          </p:cNvPr>
          <p:cNvSpPr>
            <a:spLocks noChangeArrowheads="1"/>
          </p:cNvSpPr>
          <p:nvPr/>
        </p:nvSpPr>
        <p:spPr bwMode="auto">
          <a:xfrm>
            <a:off x="866775" y="3214688"/>
            <a:ext cx="762000" cy="609600"/>
          </a:xfrm>
          <a:prstGeom prst="flowChartProcess">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800"/>
              <a:t>Core Process Gap Analysis</a:t>
            </a:r>
          </a:p>
        </p:txBody>
      </p:sp>
      <p:cxnSp>
        <p:nvCxnSpPr>
          <p:cNvPr id="549924" name="AutoShape 36">
            <a:extLst>
              <a:ext uri="{FF2B5EF4-FFF2-40B4-BE49-F238E27FC236}">
                <a16:creationId xmlns:a16="http://schemas.microsoft.com/office/drawing/2014/main" id="{6EDA713E-4E2E-F948-52AC-E41CE9A2061D}"/>
              </a:ext>
            </a:extLst>
          </p:cNvPr>
          <p:cNvCxnSpPr>
            <a:cxnSpLocks noChangeShapeType="1"/>
            <a:stCxn id="549955" idx="4"/>
            <a:endCxn id="549923" idx="0"/>
          </p:cNvCxnSpPr>
          <p:nvPr/>
        </p:nvCxnSpPr>
        <p:spPr bwMode="auto">
          <a:xfrm>
            <a:off x="1244600" y="1901825"/>
            <a:ext cx="3175" cy="1312863"/>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25" name="AutoShape 37">
            <a:extLst>
              <a:ext uri="{FF2B5EF4-FFF2-40B4-BE49-F238E27FC236}">
                <a16:creationId xmlns:a16="http://schemas.microsoft.com/office/drawing/2014/main" id="{11CC045E-49A4-50D7-EFD5-0A7FD6CBF558}"/>
              </a:ext>
            </a:extLst>
          </p:cNvPr>
          <p:cNvSpPr>
            <a:spLocks noChangeArrowheads="1"/>
          </p:cNvSpPr>
          <p:nvPr/>
        </p:nvSpPr>
        <p:spPr bwMode="auto">
          <a:xfrm flipH="1">
            <a:off x="3624263" y="4735513"/>
            <a:ext cx="138112"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26" name="AutoShape 38">
            <a:extLst>
              <a:ext uri="{FF2B5EF4-FFF2-40B4-BE49-F238E27FC236}">
                <a16:creationId xmlns:a16="http://schemas.microsoft.com/office/drawing/2014/main" id="{C38D61A2-34AD-A8EC-87A8-A0CC3985F71A}"/>
              </a:ext>
            </a:extLst>
          </p:cNvPr>
          <p:cNvSpPr>
            <a:spLocks noChangeArrowheads="1"/>
          </p:cNvSpPr>
          <p:nvPr/>
        </p:nvSpPr>
        <p:spPr bwMode="auto">
          <a:xfrm flipH="1">
            <a:off x="3609975" y="1763713"/>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27" name="AutoShape 39">
            <a:extLst>
              <a:ext uri="{FF2B5EF4-FFF2-40B4-BE49-F238E27FC236}">
                <a16:creationId xmlns:a16="http://schemas.microsoft.com/office/drawing/2014/main" id="{2669CA58-CF3C-9AFA-7F19-C6130712882C}"/>
              </a:ext>
            </a:extLst>
          </p:cNvPr>
          <p:cNvSpPr>
            <a:spLocks noChangeArrowheads="1"/>
          </p:cNvSpPr>
          <p:nvPr/>
        </p:nvSpPr>
        <p:spPr bwMode="auto">
          <a:xfrm flipH="1">
            <a:off x="4448175" y="4735513"/>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28" name="AutoShape 40">
            <a:extLst>
              <a:ext uri="{FF2B5EF4-FFF2-40B4-BE49-F238E27FC236}">
                <a16:creationId xmlns:a16="http://schemas.microsoft.com/office/drawing/2014/main" id="{49007966-3874-29B1-FC49-36DC510FD5FA}"/>
              </a:ext>
            </a:extLst>
          </p:cNvPr>
          <p:cNvSpPr>
            <a:spLocks noChangeArrowheads="1"/>
          </p:cNvSpPr>
          <p:nvPr/>
        </p:nvSpPr>
        <p:spPr bwMode="auto">
          <a:xfrm flipH="1">
            <a:off x="6124575" y="4735513"/>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29" name="AutoShape 41">
            <a:extLst>
              <a:ext uri="{FF2B5EF4-FFF2-40B4-BE49-F238E27FC236}">
                <a16:creationId xmlns:a16="http://schemas.microsoft.com/office/drawing/2014/main" id="{9E8847A1-F5F3-BD01-D432-547037EFFBA2}"/>
              </a:ext>
            </a:extLst>
          </p:cNvPr>
          <p:cNvSpPr>
            <a:spLocks noChangeArrowheads="1"/>
          </p:cNvSpPr>
          <p:nvPr/>
        </p:nvSpPr>
        <p:spPr bwMode="auto">
          <a:xfrm flipH="1">
            <a:off x="7800975" y="4735513"/>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0" name="AutoShape 42">
            <a:extLst>
              <a:ext uri="{FF2B5EF4-FFF2-40B4-BE49-F238E27FC236}">
                <a16:creationId xmlns:a16="http://schemas.microsoft.com/office/drawing/2014/main" id="{DD978098-86D4-D508-3040-7AB05F697084}"/>
              </a:ext>
            </a:extLst>
          </p:cNvPr>
          <p:cNvSpPr>
            <a:spLocks noChangeArrowheads="1"/>
          </p:cNvSpPr>
          <p:nvPr/>
        </p:nvSpPr>
        <p:spPr bwMode="auto">
          <a:xfrm flipH="1">
            <a:off x="2009775" y="4735513"/>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1" name="AutoShape 43">
            <a:extLst>
              <a:ext uri="{FF2B5EF4-FFF2-40B4-BE49-F238E27FC236}">
                <a16:creationId xmlns:a16="http://schemas.microsoft.com/office/drawing/2014/main" id="{B4B2AE15-AD10-C7B5-9975-5DA79B2C67D7}"/>
              </a:ext>
            </a:extLst>
          </p:cNvPr>
          <p:cNvSpPr>
            <a:spLocks noChangeArrowheads="1"/>
          </p:cNvSpPr>
          <p:nvPr/>
        </p:nvSpPr>
        <p:spPr bwMode="auto">
          <a:xfrm rot="16200000" flipH="1">
            <a:off x="1248570" y="5298281"/>
            <a:ext cx="138112" cy="136525"/>
          </a:xfrm>
          <a:prstGeom prst="rtTriangle">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2" name="AutoShape 44">
            <a:extLst>
              <a:ext uri="{FF2B5EF4-FFF2-40B4-BE49-F238E27FC236}">
                <a16:creationId xmlns:a16="http://schemas.microsoft.com/office/drawing/2014/main" id="{D1F3530E-73D5-E77A-3289-EA20ECE63D10}"/>
              </a:ext>
            </a:extLst>
          </p:cNvPr>
          <p:cNvSpPr>
            <a:spLocks noChangeArrowheads="1"/>
          </p:cNvSpPr>
          <p:nvPr/>
        </p:nvSpPr>
        <p:spPr bwMode="auto">
          <a:xfrm rot="16200000" flipH="1">
            <a:off x="1246981" y="1340644"/>
            <a:ext cx="138113"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3" name="AutoShape 45">
            <a:extLst>
              <a:ext uri="{FF2B5EF4-FFF2-40B4-BE49-F238E27FC236}">
                <a16:creationId xmlns:a16="http://schemas.microsoft.com/office/drawing/2014/main" id="{58D20857-DAE3-E7D7-0DE0-709D376593D8}"/>
              </a:ext>
            </a:extLst>
          </p:cNvPr>
          <p:cNvSpPr>
            <a:spLocks noChangeArrowheads="1"/>
          </p:cNvSpPr>
          <p:nvPr/>
        </p:nvSpPr>
        <p:spPr bwMode="auto">
          <a:xfrm rot="16200000" flipH="1">
            <a:off x="2770982" y="1335881"/>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4" name="AutoShape 46">
            <a:extLst>
              <a:ext uri="{FF2B5EF4-FFF2-40B4-BE49-F238E27FC236}">
                <a16:creationId xmlns:a16="http://schemas.microsoft.com/office/drawing/2014/main" id="{D395031A-638B-DA29-002E-D2AE372BAF82}"/>
              </a:ext>
            </a:extLst>
          </p:cNvPr>
          <p:cNvSpPr>
            <a:spLocks noChangeArrowheads="1"/>
          </p:cNvSpPr>
          <p:nvPr/>
        </p:nvSpPr>
        <p:spPr bwMode="auto">
          <a:xfrm rot="16200000" flipH="1">
            <a:off x="2008981" y="2334419"/>
            <a:ext cx="138113"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5" name="AutoShape 47">
            <a:extLst>
              <a:ext uri="{FF2B5EF4-FFF2-40B4-BE49-F238E27FC236}">
                <a16:creationId xmlns:a16="http://schemas.microsoft.com/office/drawing/2014/main" id="{B9EA398E-1D3A-E88A-AC21-35E11AA75815}"/>
              </a:ext>
            </a:extLst>
          </p:cNvPr>
          <p:cNvSpPr>
            <a:spLocks noChangeArrowheads="1"/>
          </p:cNvSpPr>
          <p:nvPr/>
        </p:nvSpPr>
        <p:spPr bwMode="auto">
          <a:xfrm rot="16200000" flipH="1">
            <a:off x="2380457" y="3244056"/>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6" name="AutoShape 48">
            <a:extLst>
              <a:ext uri="{FF2B5EF4-FFF2-40B4-BE49-F238E27FC236}">
                <a16:creationId xmlns:a16="http://schemas.microsoft.com/office/drawing/2014/main" id="{44199B9D-4CF6-72BF-6BA6-59F802456F85}"/>
              </a:ext>
            </a:extLst>
          </p:cNvPr>
          <p:cNvSpPr>
            <a:spLocks noChangeArrowheads="1"/>
          </p:cNvSpPr>
          <p:nvPr/>
        </p:nvSpPr>
        <p:spPr bwMode="auto">
          <a:xfrm rot="16200000" flipH="1">
            <a:off x="3609182" y="1335881"/>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7" name="AutoShape 49">
            <a:extLst>
              <a:ext uri="{FF2B5EF4-FFF2-40B4-BE49-F238E27FC236}">
                <a16:creationId xmlns:a16="http://schemas.microsoft.com/office/drawing/2014/main" id="{FA57AC27-D867-DB49-53AE-277B97D2A6DD}"/>
              </a:ext>
            </a:extLst>
          </p:cNvPr>
          <p:cNvSpPr>
            <a:spLocks noChangeArrowheads="1"/>
          </p:cNvSpPr>
          <p:nvPr/>
        </p:nvSpPr>
        <p:spPr bwMode="auto">
          <a:xfrm rot="16200000" flipH="1">
            <a:off x="6123781" y="4312444"/>
            <a:ext cx="138113"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8" name="AutoShape 50">
            <a:extLst>
              <a:ext uri="{FF2B5EF4-FFF2-40B4-BE49-F238E27FC236}">
                <a16:creationId xmlns:a16="http://schemas.microsoft.com/office/drawing/2014/main" id="{55E610C7-8781-5988-4C0C-B739451197B0}"/>
              </a:ext>
            </a:extLst>
          </p:cNvPr>
          <p:cNvSpPr>
            <a:spLocks noChangeArrowheads="1"/>
          </p:cNvSpPr>
          <p:nvPr/>
        </p:nvSpPr>
        <p:spPr bwMode="auto">
          <a:xfrm rot="16200000" flipH="1">
            <a:off x="7800182" y="4307681"/>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39" name="AutoShape 51">
            <a:extLst>
              <a:ext uri="{FF2B5EF4-FFF2-40B4-BE49-F238E27FC236}">
                <a16:creationId xmlns:a16="http://schemas.microsoft.com/office/drawing/2014/main" id="{DC6B6561-317C-D210-B81B-1BFFA7AFBBBB}"/>
              </a:ext>
            </a:extLst>
          </p:cNvPr>
          <p:cNvSpPr>
            <a:spLocks noChangeArrowheads="1"/>
          </p:cNvSpPr>
          <p:nvPr/>
        </p:nvSpPr>
        <p:spPr bwMode="auto">
          <a:xfrm rot="16200000" flipH="1">
            <a:off x="3609181" y="4312444"/>
            <a:ext cx="138113"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40" name="AutoShape 52">
            <a:extLst>
              <a:ext uri="{FF2B5EF4-FFF2-40B4-BE49-F238E27FC236}">
                <a16:creationId xmlns:a16="http://schemas.microsoft.com/office/drawing/2014/main" id="{C7E69272-ED24-FC87-D07B-8299731242B8}"/>
              </a:ext>
            </a:extLst>
          </p:cNvPr>
          <p:cNvSpPr>
            <a:spLocks noChangeArrowheads="1"/>
          </p:cNvSpPr>
          <p:nvPr/>
        </p:nvSpPr>
        <p:spPr bwMode="auto">
          <a:xfrm rot="16200000" flipH="1">
            <a:off x="4447382" y="4317206"/>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41" name="AutoShape 53">
            <a:extLst>
              <a:ext uri="{FF2B5EF4-FFF2-40B4-BE49-F238E27FC236}">
                <a16:creationId xmlns:a16="http://schemas.microsoft.com/office/drawing/2014/main" id="{1E50F3C2-B1C8-A984-9E54-575D9F3D70C8}"/>
              </a:ext>
            </a:extLst>
          </p:cNvPr>
          <p:cNvSpPr>
            <a:spLocks noChangeArrowheads="1"/>
          </p:cNvSpPr>
          <p:nvPr/>
        </p:nvSpPr>
        <p:spPr bwMode="auto">
          <a:xfrm rot="16200000" flipH="1">
            <a:off x="2406651" y="5599112"/>
            <a:ext cx="138112" cy="150813"/>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rIns="0" anchor="ctr"/>
          <a:lstStyle/>
          <a:p>
            <a:endParaRPr lang="en-US"/>
          </a:p>
        </p:txBody>
      </p:sp>
      <p:sp>
        <p:nvSpPr>
          <p:cNvPr id="549942" name="AutoShape 54">
            <a:extLst>
              <a:ext uri="{FF2B5EF4-FFF2-40B4-BE49-F238E27FC236}">
                <a16:creationId xmlns:a16="http://schemas.microsoft.com/office/drawing/2014/main" id="{5E65E332-48B3-9435-5CA2-6F5F954D8038}"/>
              </a:ext>
            </a:extLst>
          </p:cNvPr>
          <p:cNvSpPr>
            <a:spLocks noChangeArrowheads="1"/>
          </p:cNvSpPr>
          <p:nvPr/>
        </p:nvSpPr>
        <p:spPr bwMode="auto">
          <a:xfrm flipH="1">
            <a:off x="2400300" y="5805488"/>
            <a:ext cx="153988"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rIns="0" anchor="ctr"/>
          <a:lstStyle/>
          <a:p>
            <a:endParaRPr lang="en-US"/>
          </a:p>
        </p:txBody>
      </p:sp>
      <p:sp>
        <p:nvSpPr>
          <p:cNvPr id="549943" name="AutoShape 55">
            <a:extLst>
              <a:ext uri="{FF2B5EF4-FFF2-40B4-BE49-F238E27FC236}">
                <a16:creationId xmlns:a16="http://schemas.microsoft.com/office/drawing/2014/main" id="{4AEBAC7F-6766-07C1-7553-AFDC24E2ADD3}"/>
              </a:ext>
            </a:extLst>
          </p:cNvPr>
          <p:cNvSpPr>
            <a:spLocks noChangeArrowheads="1"/>
          </p:cNvSpPr>
          <p:nvPr/>
        </p:nvSpPr>
        <p:spPr bwMode="auto">
          <a:xfrm rot="16200000" flipH="1">
            <a:off x="2406650" y="6042025"/>
            <a:ext cx="138113" cy="150813"/>
          </a:xfrm>
          <a:prstGeom prst="rtTriangle">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rIns="0" anchor="ctr"/>
          <a:lstStyle/>
          <a:p>
            <a:endParaRPr lang="en-US"/>
          </a:p>
        </p:txBody>
      </p:sp>
      <p:sp>
        <p:nvSpPr>
          <p:cNvPr id="549944" name="AutoShape 56">
            <a:extLst>
              <a:ext uri="{FF2B5EF4-FFF2-40B4-BE49-F238E27FC236}">
                <a16:creationId xmlns:a16="http://schemas.microsoft.com/office/drawing/2014/main" id="{2B9661B1-920F-E36B-FE33-96E97C9730AD}"/>
              </a:ext>
            </a:extLst>
          </p:cNvPr>
          <p:cNvSpPr>
            <a:spLocks noChangeArrowheads="1"/>
          </p:cNvSpPr>
          <p:nvPr/>
        </p:nvSpPr>
        <p:spPr bwMode="auto">
          <a:xfrm>
            <a:off x="2654300" y="5576888"/>
            <a:ext cx="1870075" cy="6096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p>
            <a:pPr eaLnBrk="0" hangingPunct="0">
              <a:lnSpc>
                <a:spcPct val="135000"/>
              </a:lnSpc>
              <a:spcBef>
                <a:spcPct val="50000"/>
              </a:spcBef>
            </a:pPr>
            <a:r>
              <a:rPr lang="en-US" altLang="en-US" sz="800"/>
              <a:t>Project Tracking System</a:t>
            </a:r>
          </a:p>
          <a:p>
            <a:pPr eaLnBrk="0" hangingPunct="0">
              <a:lnSpc>
                <a:spcPct val="135000"/>
              </a:lnSpc>
              <a:spcBef>
                <a:spcPct val="50000"/>
              </a:spcBef>
            </a:pPr>
            <a:r>
              <a:rPr lang="en-US" altLang="en-US" sz="800"/>
              <a:t>Word/ Access DB (Existing Capability)</a:t>
            </a:r>
          </a:p>
          <a:p>
            <a:pPr eaLnBrk="0" hangingPunct="0">
              <a:lnSpc>
                <a:spcPct val="135000"/>
              </a:lnSpc>
              <a:spcBef>
                <a:spcPct val="50000"/>
              </a:spcBef>
            </a:pPr>
            <a:r>
              <a:rPr lang="en-US" altLang="en-US" sz="800"/>
              <a:t>Web New Ideas Form (TBD)</a:t>
            </a:r>
          </a:p>
        </p:txBody>
      </p:sp>
      <p:sp>
        <p:nvSpPr>
          <p:cNvPr id="549945" name="Rectangle 57">
            <a:extLst>
              <a:ext uri="{FF2B5EF4-FFF2-40B4-BE49-F238E27FC236}">
                <a16:creationId xmlns:a16="http://schemas.microsoft.com/office/drawing/2014/main" id="{65A005E5-C4E1-90E1-AC27-505631CCB495}"/>
              </a:ext>
            </a:extLst>
          </p:cNvPr>
          <p:cNvSpPr>
            <a:spLocks noChangeArrowheads="1"/>
          </p:cNvSpPr>
          <p:nvPr/>
        </p:nvSpPr>
        <p:spPr bwMode="auto">
          <a:xfrm>
            <a:off x="2397125" y="5348288"/>
            <a:ext cx="434975"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rIns="0">
            <a:spAutoFit/>
          </a:bodyPr>
          <a:lstStyle/>
          <a:p>
            <a:pPr algn="ctr" eaLnBrk="0" hangingPunct="0">
              <a:spcBef>
                <a:spcPct val="50000"/>
              </a:spcBef>
            </a:pPr>
            <a:r>
              <a:rPr lang="en-US" altLang="en-US" sz="800"/>
              <a:t>Legend</a:t>
            </a:r>
          </a:p>
        </p:txBody>
      </p:sp>
      <p:sp>
        <p:nvSpPr>
          <p:cNvPr id="549946" name="Rectangle 58">
            <a:extLst>
              <a:ext uri="{FF2B5EF4-FFF2-40B4-BE49-F238E27FC236}">
                <a16:creationId xmlns:a16="http://schemas.microsoft.com/office/drawing/2014/main" id="{6BE6B4BB-B8B5-0529-1F43-AB395A9FA674}"/>
              </a:ext>
            </a:extLst>
          </p:cNvPr>
          <p:cNvSpPr>
            <a:spLocks noChangeArrowheads="1"/>
          </p:cNvSpPr>
          <p:nvPr/>
        </p:nvSpPr>
        <p:spPr bwMode="auto">
          <a:xfrm>
            <a:off x="2314575" y="5348288"/>
            <a:ext cx="2209800" cy="9144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rIns="0" anchor="ctr"/>
          <a:lstStyle/>
          <a:p>
            <a:endParaRPr lang="en-US"/>
          </a:p>
        </p:txBody>
      </p:sp>
      <p:sp>
        <p:nvSpPr>
          <p:cNvPr id="549947" name="Line 59">
            <a:extLst>
              <a:ext uri="{FF2B5EF4-FFF2-40B4-BE49-F238E27FC236}">
                <a16:creationId xmlns:a16="http://schemas.microsoft.com/office/drawing/2014/main" id="{B15BD2C0-D354-1863-9D3B-6F47255ACE6B}"/>
              </a:ext>
            </a:extLst>
          </p:cNvPr>
          <p:cNvSpPr>
            <a:spLocks noChangeShapeType="1"/>
          </p:cNvSpPr>
          <p:nvPr/>
        </p:nvSpPr>
        <p:spPr bwMode="auto">
          <a:xfrm>
            <a:off x="2314575" y="5529263"/>
            <a:ext cx="2209800" cy="0"/>
          </a:xfrm>
          <a:prstGeom prst="line">
            <a:avLst/>
          </a:prstGeom>
          <a:noFill/>
          <a:ln w="952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Ins="0"/>
          <a:lstStyle/>
          <a:p>
            <a:endParaRPr lang="en-US"/>
          </a:p>
        </p:txBody>
      </p:sp>
      <p:sp>
        <p:nvSpPr>
          <p:cNvPr id="549948" name="Line 60">
            <a:extLst>
              <a:ext uri="{FF2B5EF4-FFF2-40B4-BE49-F238E27FC236}">
                <a16:creationId xmlns:a16="http://schemas.microsoft.com/office/drawing/2014/main" id="{4BE0740C-B8F0-E031-B509-25E01D0E8832}"/>
              </a:ext>
            </a:extLst>
          </p:cNvPr>
          <p:cNvSpPr>
            <a:spLocks noChangeShapeType="1"/>
          </p:cNvSpPr>
          <p:nvPr/>
        </p:nvSpPr>
        <p:spPr bwMode="auto">
          <a:xfrm>
            <a:off x="638175" y="2147888"/>
            <a:ext cx="83058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9949" name="Line 61">
            <a:extLst>
              <a:ext uri="{FF2B5EF4-FFF2-40B4-BE49-F238E27FC236}">
                <a16:creationId xmlns:a16="http://schemas.microsoft.com/office/drawing/2014/main" id="{10351109-6377-7837-2464-160BB34A7C00}"/>
              </a:ext>
            </a:extLst>
          </p:cNvPr>
          <p:cNvSpPr>
            <a:spLocks noChangeShapeType="1"/>
          </p:cNvSpPr>
          <p:nvPr/>
        </p:nvSpPr>
        <p:spPr bwMode="auto">
          <a:xfrm>
            <a:off x="638175" y="3062288"/>
            <a:ext cx="83058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9950" name="Line 62">
            <a:extLst>
              <a:ext uri="{FF2B5EF4-FFF2-40B4-BE49-F238E27FC236}">
                <a16:creationId xmlns:a16="http://schemas.microsoft.com/office/drawing/2014/main" id="{83201629-7055-A332-61F7-E02DD7A77B45}"/>
              </a:ext>
            </a:extLst>
          </p:cNvPr>
          <p:cNvSpPr>
            <a:spLocks noChangeShapeType="1"/>
          </p:cNvSpPr>
          <p:nvPr/>
        </p:nvSpPr>
        <p:spPr bwMode="auto">
          <a:xfrm>
            <a:off x="638175" y="4052888"/>
            <a:ext cx="83058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9951" name="Line 63">
            <a:extLst>
              <a:ext uri="{FF2B5EF4-FFF2-40B4-BE49-F238E27FC236}">
                <a16:creationId xmlns:a16="http://schemas.microsoft.com/office/drawing/2014/main" id="{52C1513E-8A8D-A2CD-49C4-1B7FFF7B5E26}"/>
              </a:ext>
            </a:extLst>
          </p:cNvPr>
          <p:cNvSpPr>
            <a:spLocks noChangeShapeType="1"/>
          </p:cNvSpPr>
          <p:nvPr/>
        </p:nvSpPr>
        <p:spPr bwMode="auto">
          <a:xfrm>
            <a:off x="638175" y="5043488"/>
            <a:ext cx="8305800" cy="0"/>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49952" name="AutoShape 64">
            <a:extLst>
              <a:ext uri="{FF2B5EF4-FFF2-40B4-BE49-F238E27FC236}">
                <a16:creationId xmlns:a16="http://schemas.microsoft.com/office/drawing/2014/main" id="{7777B2C9-49B9-0091-4EDB-AF1380972F4F}"/>
              </a:ext>
            </a:extLst>
          </p:cNvPr>
          <p:cNvSpPr>
            <a:spLocks noChangeArrowheads="1"/>
          </p:cNvSpPr>
          <p:nvPr/>
        </p:nvSpPr>
        <p:spPr bwMode="auto">
          <a:xfrm flipH="1">
            <a:off x="2009775" y="2757488"/>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53" name="AutoShape 65">
            <a:extLst>
              <a:ext uri="{FF2B5EF4-FFF2-40B4-BE49-F238E27FC236}">
                <a16:creationId xmlns:a16="http://schemas.microsoft.com/office/drawing/2014/main" id="{0FE9B79A-4105-CB38-A929-2FF191B82C40}"/>
              </a:ext>
            </a:extLst>
          </p:cNvPr>
          <p:cNvSpPr>
            <a:spLocks noChangeArrowheads="1"/>
          </p:cNvSpPr>
          <p:nvPr/>
        </p:nvSpPr>
        <p:spPr bwMode="auto">
          <a:xfrm flipH="1">
            <a:off x="2390775" y="3668713"/>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54" name="AutoShape 66">
            <a:extLst>
              <a:ext uri="{FF2B5EF4-FFF2-40B4-BE49-F238E27FC236}">
                <a16:creationId xmlns:a16="http://schemas.microsoft.com/office/drawing/2014/main" id="{801703F0-6CB8-7BCE-0B8F-438AEDCDBB34}"/>
              </a:ext>
            </a:extLst>
          </p:cNvPr>
          <p:cNvSpPr>
            <a:spLocks noChangeArrowheads="1"/>
          </p:cNvSpPr>
          <p:nvPr/>
        </p:nvSpPr>
        <p:spPr bwMode="auto">
          <a:xfrm flipH="1">
            <a:off x="2762250" y="1766888"/>
            <a:ext cx="138113"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55" name="AutoShape 67">
            <a:extLst>
              <a:ext uri="{FF2B5EF4-FFF2-40B4-BE49-F238E27FC236}">
                <a16:creationId xmlns:a16="http://schemas.microsoft.com/office/drawing/2014/main" id="{1761EF14-75B6-97F4-D1EF-66BD6D91CE68}"/>
              </a:ext>
            </a:extLst>
          </p:cNvPr>
          <p:cNvSpPr>
            <a:spLocks noChangeArrowheads="1"/>
          </p:cNvSpPr>
          <p:nvPr/>
        </p:nvSpPr>
        <p:spPr bwMode="auto">
          <a:xfrm flipH="1">
            <a:off x="1243013" y="1766888"/>
            <a:ext cx="138112" cy="136525"/>
          </a:xfrm>
          <a:prstGeom prst="rtTriangle">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56" name="AutoShape 68">
            <a:extLst>
              <a:ext uri="{FF2B5EF4-FFF2-40B4-BE49-F238E27FC236}">
                <a16:creationId xmlns:a16="http://schemas.microsoft.com/office/drawing/2014/main" id="{5F1E4680-44FE-7DB7-D66D-0157028BF3C6}"/>
              </a:ext>
            </a:extLst>
          </p:cNvPr>
          <p:cNvSpPr>
            <a:spLocks noChangeArrowheads="1"/>
          </p:cNvSpPr>
          <p:nvPr/>
        </p:nvSpPr>
        <p:spPr bwMode="auto">
          <a:xfrm rot="16200000" flipH="1">
            <a:off x="8333582" y="5225256"/>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57" name="Rectangle 69">
            <a:extLst>
              <a:ext uri="{FF2B5EF4-FFF2-40B4-BE49-F238E27FC236}">
                <a16:creationId xmlns:a16="http://schemas.microsoft.com/office/drawing/2014/main" id="{C9F166A9-65B0-51CA-98DE-32121FF2CD00}"/>
              </a:ext>
            </a:extLst>
          </p:cNvPr>
          <p:cNvSpPr>
            <a:spLocks noChangeArrowheads="1"/>
          </p:cNvSpPr>
          <p:nvPr/>
        </p:nvSpPr>
        <p:spPr bwMode="auto">
          <a:xfrm>
            <a:off x="6043613" y="5953125"/>
            <a:ext cx="1997075" cy="2238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spcBef>
                <a:spcPct val="50000"/>
              </a:spcBef>
            </a:pPr>
            <a:r>
              <a:rPr lang="en-US" altLang="en-US" sz="800"/>
              <a:t>Program Office includes MBB Resource</a:t>
            </a:r>
          </a:p>
        </p:txBody>
      </p:sp>
      <p:cxnSp>
        <p:nvCxnSpPr>
          <p:cNvPr id="549958" name="AutoShape 70">
            <a:extLst>
              <a:ext uri="{FF2B5EF4-FFF2-40B4-BE49-F238E27FC236}">
                <a16:creationId xmlns:a16="http://schemas.microsoft.com/office/drawing/2014/main" id="{F687CC4D-E17D-5753-C7E8-B21F6025BB3B}"/>
              </a:ext>
            </a:extLst>
          </p:cNvPr>
          <p:cNvCxnSpPr>
            <a:cxnSpLocks noChangeShapeType="1"/>
            <a:stCxn id="549920" idx="0"/>
            <a:endCxn id="549901" idx="3"/>
          </p:cNvCxnSpPr>
          <p:nvPr/>
        </p:nvCxnSpPr>
        <p:spPr bwMode="auto">
          <a:xfrm flipV="1">
            <a:off x="5438775" y="4586288"/>
            <a:ext cx="0" cy="60960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9959" name="AutoShape 71">
            <a:extLst>
              <a:ext uri="{FF2B5EF4-FFF2-40B4-BE49-F238E27FC236}">
                <a16:creationId xmlns:a16="http://schemas.microsoft.com/office/drawing/2014/main" id="{56C8A50E-7F24-45ED-5CF1-25B5482719F8}"/>
              </a:ext>
            </a:extLst>
          </p:cNvPr>
          <p:cNvSpPr>
            <a:spLocks noChangeArrowheads="1"/>
          </p:cNvSpPr>
          <p:nvPr/>
        </p:nvSpPr>
        <p:spPr bwMode="auto">
          <a:xfrm>
            <a:off x="6581775" y="3214688"/>
            <a:ext cx="1905000" cy="609600"/>
          </a:xfrm>
          <a:prstGeom prst="flowChartProcess">
            <a:avLst/>
          </a:prstGeom>
          <a:noFill/>
          <a:ln w="28575">
            <a:solidFill>
              <a:schemeClr val="tx1"/>
            </a:solidFill>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pPr algn="ctr" eaLnBrk="0" hangingPunct="0">
              <a:spcBef>
                <a:spcPct val="50000"/>
              </a:spcBef>
            </a:pPr>
            <a:r>
              <a:rPr lang="en-US" altLang="en-US" sz="800"/>
              <a:t>Project Tracking and Monitoring</a:t>
            </a:r>
          </a:p>
        </p:txBody>
      </p:sp>
      <p:sp>
        <p:nvSpPr>
          <p:cNvPr id="549960" name="AutoShape 72">
            <a:extLst>
              <a:ext uri="{FF2B5EF4-FFF2-40B4-BE49-F238E27FC236}">
                <a16:creationId xmlns:a16="http://schemas.microsoft.com/office/drawing/2014/main" id="{ACFA881E-56DE-229A-1164-0E6108B8913E}"/>
              </a:ext>
            </a:extLst>
          </p:cNvPr>
          <p:cNvSpPr>
            <a:spLocks noChangeArrowheads="1"/>
          </p:cNvSpPr>
          <p:nvPr/>
        </p:nvSpPr>
        <p:spPr bwMode="auto">
          <a:xfrm rot="16200000" flipH="1">
            <a:off x="8333582" y="3244056"/>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61" name="AutoShape 73">
            <a:extLst>
              <a:ext uri="{FF2B5EF4-FFF2-40B4-BE49-F238E27FC236}">
                <a16:creationId xmlns:a16="http://schemas.microsoft.com/office/drawing/2014/main" id="{12B1B855-D87E-32EB-854F-2771A181DEFD}"/>
              </a:ext>
            </a:extLst>
          </p:cNvPr>
          <p:cNvSpPr>
            <a:spLocks noChangeArrowheads="1"/>
          </p:cNvSpPr>
          <p:nvPr/>
        </p:nvSpPr>
        <p:spPr bwMode="auto">
          <a:xfrm>
            <a:off x="6581775" y="1309688"/>
            <a:ext cx="1905000" cy="609600"/>
          </a:xfrm>
          <a:prstGeom prst="flowChartProcess">
            <a:avLst/>
          </a:prstGeom>
          <a:noFill/>
          <a:ln w="28575">
            <a:solidFill>
              <a:schemeClr val="tx1"/>
            </a:solidFill>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pPr algn="ctr" eaLnBrk="0" hangingPunct="0">
              <a:spcBef>
                <a:spcPct val="50000"/>
              </a:spcBef>
            </a:pPr>
            <a:r>
              <a:rPr lang="en-US" altLang="en-US" sz="800"/>
              <a:t>Project Tracking and Monitoring</a:t>
            </a:r>
          </a:p>
        </p:txBody>
      </p:sp>
      <p:sp>
        <p:nvSpPr>
          <p:cNvPr id="549962" name="AutoShape 74">
            <a:extLst>
              <a:ext uri="{FF2B5EF4-FFF2-40B4-BE49-F238E27FC236}">
                <a16:creationId xmlns:a16="http://schemas.microsoft.com/office/drawing/2014/main" id="{C182932F-89EB-34AB-158D-434FF40EE0B4}"/>
              </a:ext>
            </a:extLst>
          </p:cNvPr>
          <p:cNvSpPr>
            <a:spLocks noChangeArrowheads="1"/>
          </p:cNvSpPr>
          <p:nvPr/>
        </p:nvSpPr>
        <p:spPr bwMode="auto">
          <a:xfrm rot="16200000" flipH="1">
            <a:off x="8333582" y="1339056"/>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49963" name="AutoShape 75">
            <a:extLst>
              <a:ext uri="{FF2B5EF4-FFF2-40B4-BE49-F238E27FC236}">
                <a16:creationId xmlns:a16="http://schemas.microsoft.com/office/drawing/2014/main" id="{D757DE44-C092-C11C-2867-DEC9BDA1A2FF}"/>
              </a:ext>
            </a:extLst>
          </p:cNvPr>
          <p:cNvSpPr>
            <a:spLocks noChangeArrowheads="1"/>
          </p:cNvSpPr>
          <p:nvPr/>
        </p:nvSpPr>
        <p:spPr bwMode="auto">
          <a:xfrm>
            <a:off x="6581775" y="2300288"/>
            <a:ext cx="1905000" cy="609600"/>
          </a:xfrm>
          <a:prstGeom prst="flowChartProcess">
            <a:avLst/>
          </a:prstGeom>
          <a:noFill/>
          <a:ln w="28575">
            <a:solidFill>
              <a:schemeClr val="tx1"/>
            </a:solidFill>
            <a:miter lim="800000"/>
            <a:headEnd/>
            <a:tailEnd/>
          </a:ln>
          <a:effectLst/>
          <a:extLst>
            <a:ext uri="{909E8E84-426E-40DD-AFC4-6F175D3DCCD1}">
              <a14:hiddenFill xmlns:a14="http://schemas.microsoft.com/office/drawing/2010/main">
                <a:solidFill>
                  <a:schemeClr val="accent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45720" rIns="45720" anchor="ctr"/>
          <a:lstStyle/>
          <a:p>
            <a:pPr algn="ctr" eaLnBrk="0" hangingPunct="0">
              <a:spcBef>
                <a:spcPct val="50000"/>
              </a:spcBef>
            </a:pPr>
            <a:r>
              <a:rPr lang="en-US" altLang="en-US" sz="800"/>
              <a:t>Project Tracking and Monitoring</a:t>
            </a:r>
          </a:p>
        </p:txBody>
      </p:sp>
      <p:sp>
        <p:nvSpPr>
          <p:cNvPr id="549964" name="AutoShape 76">
            <a:extLst>
              <a:ext uri="{FF2B5EF4-FFF2-40B4-BE49-F238E27FC236}">
                <a16:creationId xmlns:a16="http://schemas.microsoft.com/office/drawing/2014/main" id="{19152856-6D84-E11E-CB55-9E97C7A547A5}"/>
              </a:ext>
            </a:extLst>
          </p:cNvPr>
          <p:cNvSpPr>
            <a:spLocks noChangeArrowheads="1"/>
          </p:cNvSpPr>
          <p:nvPr/>
        </p:nvSpPr>
        <p:spPr bwMode="auto">
          <a:xfrm rot="16200000" flipH="1">
            <a:off x="8333582" y="2329656"/>
            <a:ext cx="138112" cy="136525"/>
          </a:xfrm>
          <a:prstGeom prst="rtTriangle">
            <a:avLst/>
          </a:prstGeom>
          <a:solidFill>
            <a:schemeClr val="hlink"/>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549965" name="Group 77">
            <a:extLst>
              <a:ext uri="{FF2B5EF4-FFF2-40B4-BE49-F238E27FC236}">
                <a16:creationId xmlns:a16="http://schemas.microsoft.com/office/drawing/2014/main" id="{1E81DC51-E74D-C834-30C1-32EDFC6C6441}"/>
              </a:ext>
            </a:extLst>
          </p:cNvPr>
          <p:cNvGrpSpPr>
            <a:grpSpLocks/>
          </p:cNvGrpSpPr>
          <p:nvPr/>
        </p:nvGrpSpPr>
        <p:grpSpPr bwMode="auto">
          <a:xfrm>
            <a:off x="714375" y="3138488"/>
            <a:ext cx="381000" cy="457200"/>
            <a:chOff x="188" y="2112"/>
            <a:chExt cx="292" cy="466"/>
          </a:xfrm>
        </p:grpSpPr>
        <p:sp>
          <p:nvSpPr>
            <p:cNvPr id="549966" name="Freeform 78">
              <a:extLst>
                <a:ext uri="{FF2B5EF4-FFF2-40B4-BE49-F238E27FC236}">
                  <a16:creationId xmlns:a16="http://schemas.microsoft.com/office/drawing/2014/main" id="{EA07A6BC-2149-F071-3B0F-E7AFE2E804F8}"/>
                </a:ext>
              </a:extLst>
            </p:cNvPr>
            <p:cNvSpPr>
              <a:spLocks/>
            </p:cNvSpPr>
            <p:nvPr/>
          </p:nvSpPr>
          <p:spPr bwMode="auto">
            <a:xfrm>
              <a:off x="188" y="2112"/>
              <a:ext cx="292" cy="466"/>
            </a:xfrm>
            <a:custGeom>
              <a:avLst/>
              <a:gdLst>
                <a:gd name="T0" fmla="*/ 1317 w 1460"/>
                <a:gd name="T1" fmla="*/ 1164 h 2330"/>
                <a:gd name="T2" fmla="*/ 1391 w 1460"/>
                <a:gd name="T3" fmla="*/ 1043 h 2330"/>
                <a:gd name="T4" fmla="*/ 1439 w 1460"/>
                <a:gd name="T5" fmla="*/ 909 h 2330"/>
                <a:gd name="T6" fmla="*/ 1459 w 1460"/>
                <a:gd name="T7" fmla="*/ 767 h 2330"/>
                <a:gd name="T8" fmla="*/ 1453 w 1460"/>
                <a:gd name="T9" fmla="*/ 628 h 2330"/>
                <a:gd name="T10" fmla="*/ 1423 w 1460"/>
                <a:gd name="T11" fmla="*/ 497 h 2330"/>
                <a:gd name="T12" fmla="*/ 1362 w 1460"/>
                <a:gd name="T13" fmla="*/ 364 h 2330"/>
                <a:gd name="T14" fmla="*/ 1273 w 1460"/>
                <a:gd name="T15" fmla="*/ 241 h 2330"/>
                <a:gd name="T16" fmla="*/ 1206 w 1460"/>
                <a:gd name="T17" fmla="*/ 177 h 2330"/>
                <a:gd name="T18" fmla="*/ 1150 w 1460"/>
                <a:gd name="T19" fmla="*/ 131 h 2330"/>
                <a:gd name="T20" fmla="*/ 1065 w 1460"/>
                <a:gd name="T21" fmla="*/ 81 h 2330"/>
                <a:gd name="T22" fmla="*/ 967 w 1460"/>
                <a:gd name="T23" fmla="*/ 39 h 2330"/>
                <a:gd name="T24" fmla="*/ 864 w 1460"/>
                <a:gd name="T25" fmla="*/ 12 h 2330"/>
                <a:gd name="T26" fmla="*/ 758 w 1460"/>
                <a:gd name="T27" fmla="*/ 0 h 2330"/>
                <a:gd name="T28" fmla="*/ 606 w 1460"/>
                <a:gd name="T29" fmla="*/ 11 h 2330"/>
                <a:gd name="T30" fmla="*/ 451 w 1460"/>
                <a:gd name="T31" fmla="*/ 55 h 2330"/>
                <a:gd name="T32" fmla="*/ 313 w 1460"/>
                <a:gd name="T33" fmla="*/ 131 h 2330"/>
                <a:gd name="T34" fmla="*/ 195 w 1460"/>
                <a:gd name="T35" fmla="*/ 234 h 2330"/>
                <a:gd name="T36" fmla="*/ 69 w 1460"/>
                <a:gd name="T37" fmla="*/ 420 h 2330"/>
                <a:gd name="T38" fmla="*/ 2 w 1460"/>
                <a:gd name="T39" fmla="*/ 665 h 2330"/>
                <a:gd name="T40" fmla="*/ 26 w 1460"/>
                <a:gd name="T41" fmla="*/ 924 h 2330"/>
                <a:gd name="T42" fmla="*/ 137 w 1460"/>
                <a:gd name="T43" fmla="*/ 1156 h 2330"/>
                <a:gd name="T44" fmla="*/ 224 w 1460"/>
                <a:gd name="T45" fmla="*/ 1256 h 2330"/>
                <a:gd name="T46" fmla="*/ 294 w 1460"/>
                <a:gd name="T47" fmla="*/ 1350 h 2330"/>
                <a:gd name="T48" fmla="*/ 343 w 1460"/>
                <a:gd name="T49" fmla="*/ 1451 h 2330"/>
                <a:gd name="T50" fmla="*/ 371 w 1460"/>
                <a:gd name="T51" fmla="*/ 1559 h 2330"/>
                <a:gd name="T52" fmla="*/ 352 w 1460"/>
                <a:gd name="T53" fmla="*/ 1633 h 2330"/>
                <a:gd name="T54" fmla="*/ 316 w 1460"/>
                <a:gd name="T55" fmla="*/ 1674 h 2330"/>
                <a:gd name="T56" fmla="*/ 310 w 1460"/>
                <a:gd name="T57" fmla="*/ 1778 h 2330"/>
                <a:gd name="T58" fmla="*/ 313 w 1460"/>
                <a:gd name="T59" fmla="*/ 1800 h 2330"/>
                <a:gd name="T60" fmla="*/ 310 w 1460"/>
                <a:gd name="T61" fmla="*/ 1891 h 2330"/>
                <a:gd name="T62" fmla="*/ 314 w 1460"/>
                <a:gd name="T63" fmla="*/ 1912 h 2330"/>
                <a:gd name="T64" fmla="*/ 310 w 1460"/>
                <a:gd name="T65" fmla="*/ 1934 h 2330"/>
                <a:gd name="T66" fmla="*/ 313 w 1460"/>
                <a:gd name="T67" fmla="*/ 2024 h 2330"/>
                <a:gd name="T68" fmla="*/ 310 w 1460"/>
                <a:gd name="T69" fmla="*/ 2046 h 2330"/>
                <a:gd name="T70" fmla="*/ 314 w 1460"/>
                <a:gd name="T71" fmla="*/ 2148 h 2330"/>
                <a:gd name="T72" fmla="*/ 355 w 1460"/>
                <a:gd name="T73" fmla="*/ 2193 h 2330"/>
                <a:gd name="T74" fmla="*/ 436 w 1460"/>
                <a:gd name="T75" fmla="*/ 2238 h 2330"/>
                <a:gd name="T76" fmla="*/ 525 w 1460"/>
                <a:gd name="T77" fmla="*/ 2251 h 2330"/>
                <a:gd name="T78" fmla="*/ 525 w 1460"/>
                <a:gd name="T79" fmla="*/ 2277 h 2330"/>
                <a:gd name="T80" fmla="*/ 553 w 1460"/>
                <a:gd name="T81" fmla="*/ 2319 h 2330"/>
                <a:gd name="T82" fmla="*/ 861 w 1460"/>
                <a:gd name="T83" fmla="*/ 2330 h 2330"/>
                <a:gd name="T84" fmla="*/ 907 w 1460"/>
                <a:gd name="T85" fmla="*/ 2311 h 2330"/>
                <a:gd name="T86" fmla="*/ 926 w 1460"/>
                <a:gd name="T87" fmla="*/ 2264 h 2330"/>
                <a:gd name="T88" fmla="*/ 924 w 1460"/>
                <a:gd name="T89" fmla="*/ 2248 h 2330"/>
                <a:gd name="T90" fmla="*/ 1042 w 1460"/>
                <a:gd name="T91" fmla="*/ 2228 h 2330"/>
                <a:gd name="T92" fmla="*/ 1115 w 1460"/>
                <a:gd name="T93" fmla="*/ 2183 h 2330"/>
                <a:gd name="T94" fmla="*/ 1145 w 1460"/>
                <a:gd name="T95" fmla="*/ 2137 h 2330"/>
                <a:gd name="T96" fmla="*/ 1145 w 1460"/>
                <a:gd name="T97" fmla="*/ 2040 h 2330"/>
                <a:gd name="T98" fmla="*/ 1145 w 1460"/>
                <a:gd name="T99" fmla="*/ 2019 h 2330"/>
                <a:gd name="T100" fmla="*/ 1146 w 1460"/>
                <a:gd name="T101" fmla="*/ 1928 h 2330"/>
                <a:gd name="T102" fmla="*/ 1142 w 1460"/>
                <a:gd name="T103" fmla="*/ 1907 h 2330"/>
                <a:gd name="T104" fmla="*/ 1146 w 1460"/>
                <a:gd name="T105" fmla="*/ 1816 h 2330"/>
                <a:gd name="T106" fmla="*/ 1141 w 1460"/>
                <a:gd name="T107" fmla="*/ 1795 h 2330"/>
                <a:gd name="T108" fmla="*/ 1146 w 1460"/>
                <a:gd name="T109" fmla="*/ 1772 h 2330"/>
                <a:gd name="T110" fmla="*/ 1134 w 1460"/>
                <a:gd name="T111" fmla="*/ 1661 h 2330"/>
                <a:gd name="T112" fmla="*/ 1114 w 1460"/>
                <a:gd name="T113" fmla="*/ 1640 h 2330"/>
                <a:gd name="T114" fmla="*/ 1089 w 1460"/>
                <a:gd name="T115" fmla="*/ 1623 h 2330"/>
                <a:gd name="T116" fmla="*/ 1120 w 1460"/>
                <a:gd name="T117" fmla="*/ 1446 h 2330"/>
                <a:gd name="T118" fmla="*/ 1220 w 1460"/>
                <a:gd name="T119" fmla="*/ 1275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0" h="2330">
                  <a:moveTo>
                    <a:pt x="1246" y="1247"/>
                  </a:moveTo>
                  <a:lnTo>
                    <a:pt x="1271" y="1221"/>
                  </a:lnTo>
                  <a:lnTo>
                    <a:pt x="1295" y="1193"/>
                  </a:lnTo>
                  <a:lnTo>
                    <a:pt x="1317" y="1164"/>
                  </a:lnTo>
                  <a:lnTo>
                    <a:pt x="1337" y="1136"/>
                  </a:lnTo>
                  <a:lnTo>
                    <a:pt x="1356" y="1106"/>
                  </a:lnTo>
                  <a:lnTo>
                    <a:pt x="1374" y="1075"/>
                  </a:lnTo>
                  <a:lnTo>
                    <a:pt x="1391" y="1043"/>
                  </a:lnTo>
                  <a:lnTo>
                    <a:pt x="1405" y="1010"/>
                  </a:lnTo>
                  <a:lnTo>
                    <a:pt x="1417" y="977"/>
                  </a:lnTo>
                  <a:lnTo>
                    <a:pt x="1429" y="943"/>
                  </a:lnTo>
                  <a:lnTo>
                    <a:pt x="1439" y="909"/>
                  </a:lnTo>
                  <a:lnTo>
                    <a:pt x="1446" y="874"/>
                  </a:lnTo>
                  <a:lnTo>
                    <a:pt x="1452" y="840"/>
                  </a:lnTo>
                  <a:lnTo>
                    <a:pt x="1456" y="804"/>
                  </a:lnTo>
                  <a:lnTo>
                    <a:pt x="1459" y="767"/>
                  </a:lnTo>
                  <a:lnTo>
                    <a:pt x="1460" y="731"/>
                  </a:lnTo>
                  <a:lnTo>
                    <a:pt x="1459" y="696"/>
                  </a:lnTo>
                  <a:lnTo>
                    <a:pt x="1456" y="663"/>
                  </a:lnTo>
                  <a:lnTo>
                    <a:pt x="1453" y="628"/>
                  </a:lnTo>
                  <a:lnTo>
                    <a:pt x="1448" y="595"/>
                  </a:lnTo>
                  <a:lnTo>
                    <a:pt x="1441" y="562"/>
                  </a:lnTo>
                  <a:lnTo>
                    <a:pt x="1433" y="529"/>
                  </a:lnTo>
                  <a:lnTo>
                    <a:pt x="1423" y="497"/>
                  </a:lnTo>
                  <a:lnTo>
                    <a:pt x="1411" y="466"/>
                  </a:lnTo>
                  <a:lnTo>
                    <a:pt x="1397" y="431"/>
                  </a:lnTo>
                  <a:lnTo>
                    <a:pt x="1380" y="398"/>
                  </a:lnTo>
                  <a:lnTo>
                    <a:pt x="1362" y="364"/>
                  </a:lnTo>
                  <a:lnTo>
                    <a:pt x="1343" y="332"/>
                  </a:lnTo>
                  <a:lnTo>
                    <a:pt x="1322" y="301"/>
                  </a:lnTo>
                  <a:lnTo>
                    <a:pt x="1298" y="271"/>
                  </a:lnTo>
                  <a:lnTo>
                    <a:pt x="1273" y="241"/>
                  </a:lnTo>
                  <a:lnTo>
                    <a:pt x="1246" y="214"/>
                  </a:lnTo>
                  <a:lnTo>
                    <a:pt x="1233" y="201"/>
                  </a:lnTo>
                  <a:lnTo>
                    <a:pt x="1220" y="189"/>
                  </a:lnTo>
                  <a:lnTo>
                    <a:pt x="1206" y="177"/>
                  </a:lnTo>
                  <a:lnTo>
                    <a:pt x="1193" y="165"/>
                  </a:lnTo>
                  <a:lnTo>
                    <a:pt x="1178" y="153"/>
                  </a:lnTo>
                  <a:lnTo>
                    <a:pt x="1164" y="142"/>
                  </a:lnTo>
                  <a:lnTo>
                    <a:pt x="1150" y="131"/>
                  </a:lnTo>
                  <a:lnTo>
                    <a:pt x="1134" y="122"/>
                  </a:lnTo>
                  <a:lnTo>
                    <a:pt x="1111" y="107"/>
                  </a:lnTo>
                  <a:lnTo>
                    <a:pt x="1089" y="93"/>
                  </a:lnTo>
                  <a:lnTo>
                    <a:pt x="1065" y="81"/>
                  </a:lnTo>
                  <a:lnTo>
                    <a:pt x="1041" y="69"/>
                  </a:lnTo>
                  <a:lnTo>
                    <a:pt x="1017" y="59"/>
                  </a:lnTo>
                  <a:lnTo>
                    <a:pt x="992" y="48"/>
                  </a:lnTo>
                  <a:lnTo>
                    <a:pt x="967" y="39"/>
                  </a:lnTo>
                  <a:lnTo>
                    <a:pt x="942" y="31"/>
                  </a:lnTo>
                  <a:lnTo>
                    <a:pt x="917" y="24"/>
                  </a:lnTo>
                  <a:lnTo>
                    <a:pt x="891" y="18"/>
                  </a:lnTo>
                  <a:lnTo>
                    <a:pt x="864" y="12"/>
                  </a:lnTo>
                  <a:lnTo>
                    <a:pt x="838" y="8"/>
                  </a:lnTo>
                  <a:lnTo>
                    <a:pt x="812" y="5"/>
                  </a:lnTo>
                  <a:lnTo>
                    <a:pt x="784" y="2"/>
                  </a:lnTo>
                  <a:lnTo>
                    <a:pt x="758" y="0"/>
                  </a:lnTo>
                  <a:lnTo>
                    <a:pt x="731" y="0"/>
                  </a:lnTo>
                  <a:lnTo>
                    <a:pt x="689" y="1"/>
                  </a:lnTo>
                  <a:lnTo>
                    <a:pt x="647" y="5"/>
                  </a:lnTo>
                  <a:lnTo>
                    <a:pt x="606" y="11"/>
                  </a:lnTo>
                  <a:lnTo>
                    <a:pt x="566" y="19"/>
                  </a:lnTo>
                  <a:lnTo>
                    <a:pt x="528" y="29"/>
                  </a:lnTo>
                  <a:lnTo>
                    <a:pt x="488" y="41"/>
                  </a:lnTo>
                  <a:lnTo>
                    <a:pt x="451" y="55"/>
                  </a:lnTo>
                  <a:lnTo>
                    <a:pt x="415" y="72"/>
                  </a:lnTo>
                  <a:lnTo>
                    <a:pt x="380" y="90"/>
                  </a:lnTo>
                  <a:lnTo>
                    <a:pt x="345" y="110"/>
                  </a:lnTo>
                  <a:lnTo>
                    <a:pt x="313" y="131"/>
                  </a:lnTo>
                  <a:lnTo>
                    <a:pt x="281" y="155"/>
                  </a:lnTo>
                  <a:lnTo>
                    <a:pt x="251" y="179"/>
                  </a:lnTo>
                  <a:lnTo>
                    <a:pt x="222" y="207"/>
                  </a:lnTo>
                  <a:lnTo>
                    <a:pt x="195" y="234"/>
                  </a:lnTo>
                  <a:lnTo>
                    <a:pt x="168" y="264"/>
                  </a:lnTo>
                  <a:lnTo>
                    <a:pt x="131" y="313"/>
                  </a:lnTo>
                  <a:lnTo>
                    <a:pt x="98" y="365"/>
                  </a:lnTo>
                  <a:lnTo>
                    <a:pt x="69" y="420"/>
                  </a:lnTo>
                  <a:lnTo>
                    <a:pt x="45" y="478"/>
                  </a:lnTo>
                  <a:lnTo>
                    <a:pt x="25" y="539"/>
                  </a:lnTo>
                  <a:lnTo>
                    <a:pt x="12" y="601"/>
                  </a:lnTo>
                  <a:lnTo>
                    <a:pt x="2" y="665"/>
                  </a:lnTo>
                  <a:lnTo>
                    <a:pt x="0" y="731"/>
                  </a:lnTo>
                  <a:lnTo>
                    <a:pt x="2" y="797"/>
                  </a:lnTo>
                  <a:lnTo>
                    <a:pt x="12" y="861"/>
                  </a:lnTo>
                  <a:lnTo>
                    <a:pt x="26" y="924"/>
                  </a:lnTo>
                  <a:lnTo>
                    <a:pt x="47" y="985"/>
                  </a:lnTo>
                  <a:lnTo>
                    <a:pt x="72" y="1045"/>
                  </a:lnTo>
                  <a:lnTo>
                    <a:pt x="101" y="1102"/>
                  </a:lnTo>
                  <a:lnTo>
                    <a:pt x="137" y="1156"/>
                  </a:lnTo>
                  <a:lnTo>
                    <a:pt x="178" y="1207"/>
                  </a:lnTo>
                  <a:lnTo>
                    <a:pt x="183" y="1213"/>
                  </a:lnTo>
                  <a:lnTo>
                    <a:pt x="204" y="1235"/>
                  </a:lnTo>
                  <a:lnTo>
                    <a:pt x="224" y="1256"/>
                  </a:lnTo>
                  <a:lnTo>
                    <a:pt x="244" y="1278"/>
                  </a:lnTo>
                  <a:lnTo>
                    <a:pt x="261" y="1302"/>
                  </a:lnTo>
                  <a:lnTo>
                    <a:pt x="278" y="1324"/>
                  </a:lnTo>
                  <a:lnTo>
                    <a:pt x="294" y="1350"/>
                  </a:lnTo>
                  <a:lnTo>
                    <a:pt x="308" y="1373"/>
                  </a:lnTo>
                  <a:lnTo>
                    <a:pt x="321" y="1398"/>
                  </a:lnTo>
                  <a:lnTo>
                    <a:pt x="333" y="1425"/>
                  </a:lnTo>
                  <a:lnTo>
                    <a:pt x="343" y="1451"/>
                  </a:lnTo>
                  <a:lnTo>
                    <a:pt x="352" y="1477"/>
                  </a:lnTo>
                  <a:lnTo>
                    <a:pt x="361" y="1504"/>
                  </a:lnTo>
                  <a:lnTo>
                    <a:pt x="366" y="1531"/>
                  </a:lnTo>
                  <a:lnTo>
                    <a:pt x="371" y="1559"/>
                  </a:lnTo>
                  <a:lnTo>
                    <a:pt x="375" y="1586"/>
                  </a:lnTo>
                  <a:lnTo>
                    <a:pt x="377" y="1615"/>
                  </a:lnTo>
                  <a:lnTo>
                    <a:pt x="364" y="1623"/>
                  </a:lnTo>
                  <a:lnTo>
                    <a:pt x="352" y="1633"/>
                  </a:lnTo>
                  <a:lnTo>
                    <a:pt x="340" y="1642"/>
                  </a:lnTo>
                  <a:lnTo>
                    <a:pt x="331" y="1652"/>
                  </a:lnTo>
                  <a:lnTo>
                    <a:pt x="322" y="1662"/>
                  </a:lnTo>
                  <a:lnTo>
                    <a:pt x="316" y="1674"/>
                  </a:lnTo>
                  <a:lnTo>
                    <a:pt x="312" y="1686"/>
                  </a:lnTo>
                  <a:lnTo>
                    <a:pt x="310" y="1698"/>
                  </a:lnTo>
                  <a:lnTo>
                    <a:pt x="310" y="1772"/>
                  </a:lnTo>
                  <a:lnTo>
                    <a:pt x="310" y="1778"/>
                  </a:lnTo>
                  <a:lnTo>
                    <a:pt x="312" y="1784"/>
                  </a:lnTo>
                  <a:lnTo>
                    <a:pt x="313" y="1789"/>
                  </a:lnTo>
                  <a:lnTo>
                    <a:pt x="314" y="1795"/>
                  </a:lnTo>
                  <a:lnTo>
                    <a:pt x="313" y="1800"/>
                  </a:lnTo>
                  <a:lnTo>
                    <a:pt x="312" y="1805"/>
                  </a:lnTo>
                  <a:lnTo>
                    <a:pt x="310" y="1810"/>
                  </a:lnTo>
                  <a:lnTo>
                    <a:pt x="310" y="1816"/>
                  </a:lnTo>
                  <a:lnTo>
                    <a:pt x="310" y="1891"/>
                  </a:lnTo>
                  <a:lnTo>
                    <a:pt x="310" y="1896"/>
                  </a:lnTo>
                  <a:lnTo>
                    <a:pt x="312" y="1902"/>
                  </a:lnTo>
                  <a:lnTo>
                    <a:pt x="313" y="1907"/>
                  </a:lnTo>
                  <a:lnTo>
                    <a:pt x="314" y="1912"/>
                  </a:lnTo>
                  <a:lnTo>
                    <a:pt x="313" y="1917"/>
                  </a:lnTo>
                  <a:lnTo>
                    <a:pt x="312" y="1923"/>
                  </a:lnTo>
                  <a:lnTo>
                    <a:pt x="310" y="1928"/>
                  </a:lnTo>
                  <a:lnTo>
                    <a:pt x="310" y="1934"/>
                  </a:lnTo>
                  <a:lnTo>
                    <a:pt x="310" y="2009"/>
                  </a:lnTo>
                  <a:lnTo>
                    <a:pt x="310" y="2014"/>
                  </a:lnTo>
                  <a:lnTo>
                    <a:pt x="312" y="2019"/>
                  </a:lnTo>
                  <a:lnTo>
                    <a:pt x="313" y="2024"/>
                  </a:lnTo>
                  <a:lnTo>
                    <a:pt x="314" y="2030"/>
                  </a:lnTo>
                  <a:lnTo>
                    <a:pt x="313" y="2035"/>
                  </a:lnTo>
                  <a:lnTo>
                    <a:pt x="312" y="2040"/>
                  </a:lnTo>
                  <a:lnTo>
                    <a:pt x="310" y="2046"/>
                  </a:lnTo>
                  <a:lnTo>
                    <a:pt x="310" y="2052"/>
                  </a:lnTo>
                  <a:lnTo>
                    <a:pt x="310" y="2126"/>
                  </a:lnTo>
                  <a:lnTo>
                    <a:pt x="312" y="2137"/>
                  </a:lnTo>
                  <a:lnTo>
                    <a:pt x="314" y="2148"/>
                  </a:lnTo>
                  <a:lnTo>
                    <a:pt x="321" y="2163"/>
                  </a:lnTo>
                  <a:lnTo>
                    <a:pt x="332" y="2176"/>
                  </a:lnTo>
                  <a:lnTo>
                    <a:pt x="340" y="2183"/>
                  </a:lnTo>
                  <a:lnTo>
                    <a:pt x="355" y="2193"/>
                  </a:lnTo>
                  <a:lnTo>
                    <a:pt x="372" y="2205"/>
                  </a:lnTo>
                  <a:lnTo>
                    <a:pt x="393" y="2217"/>
                  </a:lnTo>
                  <a:lnTo>
                    <a:pt x="414" y="2228"/>
                  </a:lnTo>
                  <a:lnTo>
                    <a:pt x="436" y="2238"/>
                  </a:lnTo>
                  <a:lnTo>
                    <a:pt x="456" y="2245"/>
                  </a:lnTo>
                  <a:lnTo>
                    <a:pt x="474" y="2248"/>
                  </a:lnTo>
                  <a:lnTo>
                    <a:pt x="526" y="2248"/>
                  </a:lnTo>
                  <a:lnTo>
                    <a:pt x="525" y="2251"/>
                  </a:lnTo>
                  <a:lnTo>
                    <a:pt x="525" y="2256"/>
                  </a:lnTo>
                  <a:lnTo>
                    <a:pt x="524" y="2260"/>
                  </a:lnTo>
                  <a:lnTo>
                    <a:pt x="524" y="2264"/>
                  </a:lnTo>
                  <a:lnTo>
                    <a:pt x="525" y="2277"/>
                  </a:lnTo>
                  <a:lnTo>
                    <a:pt x="529" y="2289"/>
                  </a:lnTo>
                  <a:lnTo>
                    <a:pt x="535" y="2301"/>
                  </a:lnTo>
                  <a:lnTo>
                    <a:pt x="543" y="2311"/>
                  </a:lnTo>
                  <a:lnTo>
                    <a:pt x="553" y="2319"/>
                  </a:lnTo>
                  <a:lnTo>
                    <a:pt x="565" y="2325"/>
                  </a:lnTo>
                  <a:lnTo>
                    <a:pt x="577" y="2329"/>
                  </a:lnTo>
                  <a:lnTo>
                    <a:pt x="590" y="2330"/>
                  </a:lnTo>
                  <a:lnTo>
                    <a:pt x="861" y="2330"/>
                  </a:lnTo>
                  <a:lnTo>
                    <a:pt x="874" y="2329"/>
                  </a:lnTo>
                  <a:lnTo>
                    <a:pt x="886" y="2325"/>
                  </a:lnTo>
                  <a:lnTo>
                    <a:pt x="898" y="2319"/>
                  </a:lnTo>
                  <a:lnTo>
                    <a:pt x="907" y="2311"/>
                  </a:lnTo>
                  <a:lnTo>
                    <a:pt x="916" y="2301"/>
                  </a:lnTo>
                  <a:lnTo>
                    <a:pt x="922" y="2289"/>
                  </a:lnTo>
                  <a:lnTo>
                    <a:pt x="925" y="2277"/>
                  </a:lnTo>
                  <a:lnTo>
                    <a:pt x="926" y="2264"/>
                  </a:lnTo>
                  <a:lnTo>
                    <a:pt x="926" y="2260"/>
                  </a:lnTo>
                  <a:lnTo>
                    <a:pt x="925" y="2256"/>
                  </a:lnTo>
                  <a:lnTo>
                    <a:pt x="925" y="2251"/>
                  </a:lnTo>
                  <a:lnTo>
                    <a:pt x="924" y="2248"/>
                  </a:lnTo>
                  <a:lnTo>
                    <a:pt x="982" y="2248"/>
                  </a:lnTo>
                  <a:lnTo>
                    <a:pt x="1000" y="2245"/>
                  </a:lnTo>
                  <a:lnTo>
                    <a:pt x="1021" y="2238"/>
                  </a:lnTo>
                  <a:lnTo>
                    <a:pt x="1042" y="2228"/>
                  </a:lnTo>
                  <a:lnTo>
                    <a:pt x="1064" y="2217"/>
                  </a:lnTo>
                  <a:lnTo>
                    <a:pt x="1084" y="2205"/>
                  </a:lnTo>
                  <a:lnTo>
                    <a:pt x="1102" y="2193"/>
                  </a:lnTo>
                  <a:lnTo>
                    <a:pt x="1115" y="2183"/>
                  </a:lnTo>
                  <a:lnTo>
                    <a:pt x="1123" y="2176"/>
                  </a:lnTo>
                  <a:lnTo>
                    <a:pt x="1134" y="2163"/>
                  </a:lnTo>
                  <a:lnTo>
                    <a:pt x="1141" y="2148"/>
                  </a:lnTo>
                  <a:lnTo>
                    <a:pt x="1145" y="2137"/>
                  </a:lnTo>
                  <a:lnTo>
                    <a:pt x="1146" y="2126"/>
                  </a:lnTo>
                  <a:lnTo>
                    <a:pt x="1146" y="2052"/>
                  </a:lnTo>
                  <a:lnTo>
                    <a:pt x="1146" y="2046"/>
                  </a:lnTo>
                  <a:lnTo>
                    <a:pt x="1145" y="2040"/>
                  </a:lnTo>
                  <a:lnTo>
                    <a:pt x="1142" y="2035"/>
                  </a:lnTo>
                  <a:lnTo>
                    <a:pt x="1141" y="2030"/>
                  </a:lnTo>
                  <a:lnTo>
                    <a:pt x="1142" y="2024"/>
                  </a:lnTo>
                  <a:lnTo>
                    <a:pt x="1145" y="2019"/>
                  </a:lnTo>
                  <a:lnTo>
                    <a:pt x="1146" y="2014"/>
                  </a:lnTo>
                  <a:lnTo>
                    <a:pt x="1146" y="2009"/>
                  </a:lnTo>
                  <a:lnTo>
                    <a:pt x="1146" y="1934"/>
                  </a:lnTo>
                  <a:lnTo>
                    <a:pt x="1146" y="1928"/>
                  </a:lnTo>
                  <a:lnTo>
                    <a:pt x="1145" y="1923"/>
                  </a:lnTo>
                  <a:lnTo>
                    <a:pt x="1142" y="1917"/>
                  </a:lnTo>
                  <a:lnTo>
                    <a:pt x="1141" y="1912"/>
                  </a:lnTo>
                  <a:lnTo>
                    <a:pt x="1142" y="1907"/>
                  </a:lnTo>
                  <a:lnTo>
                    <a:pt x="1145" y="1902"/>
                  </a:lnTo>
                  <a:lnTo>
                    <a:pt x="1146" y="1896"/>
                  </a:lnTo>
                  <a:lnTo>
                    <a:pt x="1146" y="1891"/>
                  </a:lnTo>
                  <a:lnTo>
                    <a:pt x="1146" y="1816"/>
                  </a:lnTo>
                  <a:lnTo>
                    <a:pt x="1146" y="1810"/>
                  </a:lnTo>
                  <a:lnTo>
                    <a:pt x="1145" y="1805"/>
                  </a:lnTo>
                  <a:lnTo>
                    <a:pt x="1142" y="1800"/>
                  </a:lnTo>
                  <a:lnTo>
                    <a:pt x="1141" y="1795"/>
                  </a:lnTo>
                  <a:lnTo>
                    <a:pt x="1142" y="1789"/>
                  </a:lnTo>
                  <a:lnTo>
                    <a:pt x="1145" y="1784"/>
                  </a:lnTo>
                  <a:lnTo>
                    <a:pt x="1146" y="1778"/>
                  </a:lnTo>
                  <a:lnTo>
                    <a:pt x="1146" y="1772"/>
                  </a:lnTo>
                  <a:lnTo>
                    <a:pt x="1146" y="1698"/>
                  </a:lnTo>
                  <a:lnTo>
                    <a:pt x="1145" y="1687"/>
                  </a:lnTo>
                  <a:lnTo>
                    <a:pt x="1141" y="1674"/>
                  </a:lnTo>
                  <a:lnTo>
                    <a:pt x="1134" y="1661"/>
                  </a:lnTo>
                  <a:lnTo>
                    <a:pt x="1123" y="1648"/>
                  </a:lnTo>
                  <a:lnTo>
                    <a:pt x="1121" y="1646"/>
                  </a:lnTo>
                  <a:lnTo>
                    <a:pt x="1117" y="1643"/>
                  </a:lnTo>
                  <a:lnTo>
                    <a:pt x="1114" y="1640"/>
                  </a:lnTo>
                  <a:lnTo>
                    <a:pt x="1108" y="1636"/>
                  </a:lnTo>
                  <a:lnTo>
                    <a:pt x="1102" y="1633"/>
                  </a:lnTo>
                  <a:lnTo>
                    <a:pt x="1096" y="1628"/>
                  </a:lnTo>
                  <a:lnTo>
                    <a:pt x="1089" y="1623"/>
                  </a:lnTo>
                  <a:lnTo>
                    <a:pt x="1082" y="1618"/>
                  </a:lnTo>
                  <a:lnTo>
                    <a:pt x="1089" y="1556"/>
                  </a:lnTo>
                  <a:lnTo>
                    <a:pt x="1102" y="1499"/>
                  </a:lnTo>
                  <a:lnTo>
                    <a:pt x="1120" y="1446"/>
                  </a:lnTo>
                  <a:lnTo>
                    <a:pt x="1141" y="1397"/>
                  </a:lnTo>
                  <a:lnTo>
                    <a:pt x="1166" y="1352"/>
                  </a:lnTo>
                  <a:lnTo>
                    <a:pt x="1193" y="1311"/>
                  </a:lnTo>
                  <a:lnTo>
                    <a:pt x="1220" y="1275"/>
                  </a:lnTo>
                  <a:lnTo>
                    <a:pt x="1248" y="1244"/>
                  </a:lnTo>
                  <a:lnTo>
                    <a:pt x="1246" y="1247"/>
                  </a:lnTo>
                  <a:close/>
                </a:path>
              </a:pathLst>
            </a:custGeom>
            <a:solidFill>
              <a:schemeClr val="bg2"/>
            </a:solidFill>
            <a:ln w="9525">
              <a:solidFill>
                <a:schemeClr val="tx1"/>
              </a:solidFill>
              <a:round/>
              <a:headEnd/>
              <a:tailEnd/>
            </a:ln>
          </p:spPr>
          <p:txBody>
            <a:bodyPr/>
            <a:lstStyle/>
            <a:p>
              <a:endParaRPr lang="en-US"/>
            </a:p>
          </p:txBody>
        </p:sp>
        <p:sp>
          <p:nvSpPr>
            <p:cNvPr id="549967" name="Freeform 79">
              <a:extLst>
                <a:ext uri="{FF2B5EF4-FFF2-40B4-BE49-F238E27FC236}">
                  <a16:creationId xmlns:a16="http://schemas.microsoft.com/office/drawing/2014/main" id="{79CB8D87-ED75-BB92-BB58-CAC13099A279}"/>
                </a:ext>
              </a:extLst>
            </p:cNvPr>
            <p:cNvSpPr>
              <a:spLocks/>
            </p:cNvSpPr>
            <p:nvPr/>
          </p:nvSpPr>
          <p:spPr bwMode="auto">
            <a:xfrm>
              <a:off x="276" y="2455"/>
              <a:ext cx="115" cy="80"/>
            </a:xfrm>
            <a:custGeom>
              <a:avLst/>
              <a:gdLst>
                <a:gd name="T0" fmla="*/ 0 w 573"/>
                <a:gd name="T1" fmla="*/ 380 h 402"/>
                <a:gd name="T2" fmla="*/ 0 w 573"/>
                <a:gd name="T3" fmla="*/ 370 h 402"/>
                <a:gd name="T4" fmla="*/ 87 w 573"/>
                <a:gd name="T5" fmla="*/ 316 h 402"/>
                <a:gd name="T6" fmla="*/ 0 w 573"/>
                <a:gd name="T7" fmla="*/ 262 h 402"/>
                <a:gd name="T8" fmla="*/ 0 w 573"/>
                <a:gd name="T9" fmla="*/ 252 h 402"/>
                <a:gd name="T10" fmla="*/ 87 w 573"/>
                <a:gd name="T11" fmla="*/ 198 h 402"/>
                <a:gd name="T12" fmla="*/ 0 w 573"/>
                <a:gd name="T13" fmla="*/ 144 h 402"/>
                <a:gd name="T14" fmla="*/ 0 w 573"/>
                <a:gd name="T15" fmla="*/ 135 h 402"/>
                <a:gd name="T16" fmla="*/ 87 w 573"/>
                <a:gd name="T17" fmla="*/ 81 h 402"/>
                <a:gd name="T18" fmla="*/ 0 w 573"/>
                <a:gd name="T19" fmla="*/ 27 h 402"/>
                <a:gd name="T20" fmla="*/ 0 w 573"/>
                <a:gd name="T21" fmla="*/ 16 h 402"/>
                <a:gd name="T22" fmla="*/ 7 w 573"/>
                <a:gd name="T23" fmla="*/ 12 h 402"/>
                <a:gd name="T24" fmla="*/ 15 w 573"/>
                <a:gd name="T25" fmla="*/ 8 h 402"/>
                <a:gd name="T26" fmla="*/ 24 w 573"/>
                <a:gd name="T27" fmla="*/ 3 h 402"/>
                <a:gd name="T28" fmla="*/ 31 w 573"/>
                <a:gd name="T29" fmla="*/ 0 h 402"/>
                <a:gd name="T30" fmla="*/ 540 w 573"/>
                <a:gd name="T31" fmla="*/ 0 h 402"/>
                <a:gd name="T32" fmla="*/ 548 w 573"/>
                <a:gd name="T33" fmla="*/ 3 h 402"/>
                <a:gd name="T34" fmla="*/ 556 w 573"/>
                <a:gd name="T35" fmla="*/ 8 h 402"/>
                <a:gd name="T36" fmla="*/ 564 w 573"/>
                <a:gd name="T37" fmla="*/ 12 h 402"/>
                <a:gd name="T38" fmla="*/ 573 w 573"/>
                <a:gd name="T39" fmla="*/ 16 h 402"/>
                <a:gd name="T40" fmla="*/ 573 w 573"/>
                <a:gd name="T41" fmla="*/ 27 h 402"/>
                <a:gd name="T42" fmla="*/ 240 w 573"/>
                <a:gd name="T43" fmla="*/ 46 h 402"/>
                <a:gd name="T44" fmla="*/ 573 w 573"/>
                <a:gd name="T45" fmla="*/ 135 h 402"/>
                <a:gd name="T46" fmla="*/ 573 w 573"/>
                <a:gd name="T47" fmla="*/ 144 h 402"/>
                <a:gd name="T48" fmla="*/ 240 w 573"/>
                <a:gd name="T49" fmla="*/ 165 h 402"/>
                <a:gd name="T50" fmla="*/ 573 w 573"/>
                <a:gd name="T51" fmla="*/ 252 h 402"/>
                <a:gd name="T52" fmla="*/ 573 w 573"/>
                <a:gd name="T53" fmla="*/ 262 h 402"/>
                <a:gd name="T54" fmla="*/ 240 w 573"/>
                <a:gd name="T55" fmla="*/ 282 h 402"/>
                <a:gd name="T56" fmla="*/ 573 w 573"/>
                <a:gd name="T57" fmla="*/ 370 h 402"/>
                <a:gd name="T58" fmla="*/ 573 w 573"/>
                <a:gd name="T59" fmla="*/ 380 h 402"/>
                <a:gd name="T60" fmla="*/ 567 w 573"/>
                <a:gd name="T61" fmla="*/ 383 h 402"/>
                <a:gd name="T62" fmla="*/ 562 w 573"/>
                <a:gd name="T63" fmla="*/ 386 h 402"/>
                <a:gd name="T64" fmla="*/ 556 w 573"/>
                <a:gd name="T65" fmla="*/ 389 h 402"/>
                <a:gd name="T66" fmla="*/ 550 w 573"/>
                <a:gd name="T67" fmla="*/ 393 h 402"/>
                <a:gd name="T68" fmla="*/ 544 w 573"/>
                <a:gd name="T69" fmla="*/ 395 h 402"/>
                <a:gd name="T70" fmla="*/ 539 w 573"/>
                <a:gd name="T71" fmla="*/ 397 h 402"/>
                <a:gd name="T72" fmla="*/ 535 w 573"/>
                <a:gd name="T73" fmla="*/ 400 h 402"/>
                <a:gd name="T74" fmla="*/ 531 w 573"/>
                <a:gd name="T75" fmla="*/ 402 h 402"/>
                <a:gd name="T76" fmla="*/ 41 w 573"/>
                <a:gd name="T77" fmla="*/ 402 h 402"/>
                <a:gd name="T78" fmla="*/ 37 w 573"/>
                <a:gd name="T79" fmla="*/ 400 h 402"/>
                <a:gd name="T80" fmla="*/ 32 w 573"/>
                <a:gd name="T81" fmla="*/ 397 h 402"/>
                <a:gd name="T82" fmla="*/ 27 w 573"/>
                <a:gd name="T83" fmla="*/ 395 h 402"/>
                <a:gd name="T84" fmla="*/ 22 w 573"/>
                <a:gd name="T85" fmla="*/ 393 h 402"/>
                <a:gd name="T86" fmla="*/ 16 w 573"/>
                <a:gd name="T87" fmla="*/ 389 h 402"/>
                <a:gd name="T88" fmla="*/ 10 w 573"/>
                <a:gd name="T89" fmla="*/ 386 h 402"/>
                <a:gd name="T90" fmla="*/ 6 w 573"/>
                <a:gd name="T91" fmla="*/ 383 h 402"/>
                <a:gd name="T92" fmla="*/ 0 w 573"/>
                <a:gd name="T93" fmla="*/ 38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3" h="402">
                  <a:moveTo>
                    <a:pt x="0" y="380"/>
                  </a:moveTo>
                  <a:lnTo>
                    <a:pt x="0" y="370"/>
                  </a:lnTo>
                  <a:lnTo>
                    <a:pt x="87" y="316"/>
                  </a:lnTo>
                  <a:lnTo>
                    <a:pt x="0" y="262"/>
                  </a:lnTo>
                  <a:lnTo>
                    <a:pt x="0" y="252"/>
                  </a:lnTo>
                  <a:lnTo>
                    <a:pt x="87" y="198"/>
                  </a:lnTo>
                  <a:lnTo>
                    <a:pt x="0" y="144"/>
                  </a:lnTo>
                  <a:lnTo>
                    <a:pt x="0" y="135"/>
                  </a:lnTo>
                  <a:lnTo>
                    <a:pt x="87" y="81"/>
                  </a:lnTo>
                  <a:lnTo>
                    <a:pt x="0" y="27"/>
                  </a:lnTo>
                  <a:lnTo>
                    <a:pt x="0" y="16"/>
                  </a:lnTo>
                  <a:lnTo>
                    <a:pt x="7" y="12"/>
                  </a:lnTo>
                  <a:lnTo>
                    <a:pt x="15" y="8"/>
                  </a:lnTo>
                  <a:lnTo>
                    <a:pt x="24" y="3"/>
                  </a:lnTo>
                  <a:lnTo>
                    <a:pt x="31" y="0"/>
                  </a:lnTo>
                  <a:lnTo>
                    <a:pt x="540" y="0"/>
                  </a:lnTo>
                  <a:lnTo>
                    <a:pt x="548" y="3"/>
                  </a:lnTo>
                  <a:lnTo>
                    <a:pt x="556" y="8"/>
                  </a:lnTo>
                  <a:lnTo>
                    <a:pt x="564" y="12"/>
                  </a:lnTo>
                  <a:lnTo>
                    <a:pt x="573" y="16"/>
                  </a:lnTo>
                  <a:lnTo>
                    <a:pt x="573" y="27"/>
                  </a:lnTo>
                  <a:lnTo>
                    <a:pt x="240" y="46"/>
                  </a:lnTo>
                  <a:lnTo>
                    <a:pt x="573" y="135"/>
                  </a:lnTo>
                  <a:lnTo>
                    <a:pt x="573" y="144"/>
                  </a:lnTo>
                  <a:lnTo>
                    <a:pt x="240" y="165"/>
                  </a:lnTo>
                  <a:lnTo>
                    <a:pt x="573" y="252"/>
                  </a:lnTo>
                  <a:lnTo>
                    <a:pt x="573" y="262"/>
                  </a:lnTo>
                  <a:lnTo>
                    <a:pt x="240" y="282"/>
                  </a:lnTo>
                  <a:lnTo>
                    <a:pt x="573" y="370"/>
                  </a:lnTo>
                  <a:lnTo>
                    <a:pt x="573" y="380"/>
                  </a:lnTo>
                  <a:lnTo>
                    <a:pt x="567" y="383"/>
                  </a:lnTo>
                  <a:lnTo>
                    <a:pt x="562" y="386"/>
                  </a:lnTo>
                  <a:lnTo>
                    <a:pt x="556" y="389"/>
                  </a:lnTo>
                  <a:lnTo>
                    <a:pt x="550" y="393"/>
                  </a:lnTo>
                  <a:lnTo>
                    <a:pt x="544" y="395"/>
                  </a:lnTo>
                  <a:lnTo>
                    <a:pt x="539" y="397"/>
                  </a:lnTo>
                  <a:lnTo>
                    <a:pt x="535" y="400"/>
                  </a:lnTo>
                  <a:lnTo>
                    <a:pt x="531" y="402"/>
                  </a:lnTo>
                  <a:lnTo>
                    <a:pt x="41" y="402"/>
                  </a:lnTo>
                  <a:lnTo>
                    <a:pt x="37" y="400"/>
                  </a:lnTo>
                  <a:lnTo>
                    <a:pt x="32" y="397"/>
                  </a:lnTo>
                  <a:lnTo>
                    <a:pt x="27" y="395"/>
                  </a:lnTo>
                  <a:lnTo>
                    <a:pt x="22" y="393"/>
                  </a:lnTo>
                  <a:lnTo>
                    <a:pt x="16" y="389"/>
                  </a:lnTo>
                  <a:lnTo>
                    <a:pt x="10" y="386"/>
                  </a:lnTo>
                  <a:lnTo>
                    <a:pt x="6" y="383"/>
                  </a:lnTo>
                  <a:lnTo>
                    <a:pt x="0" y="380"/>
                  </a:lnTo>
                  <a:close/>
                </a:path>
              </a:pathLst>
            </a:custGeom>
            <a:solidFill>
              <a:srgbClr val="C2C7BD"/>
            </a:solidFill>
            <a:ln w="9525">
              <a:solidFill>
                <a:schemeClr val="tx1"/>
              </a:solidFill>
              <a:round/>
              <a:headEnd/>
              <a:tailEnd/>
            </a:ln>
          </p:spPr>
          <p:txBody>
            <a:bodyPr/>
            <a:lstStyle/>
            <a:p>
              <a:endParaRPr lang="en-US"/>
            </a:p>
          </p:txBody>
        </p:sp>
        <p:sp>
          <p:nvSpPr>
            <p:cNvPr id="549968" name="Freeform 80">
              <a:extLst>
                <a:ext uri="{FF2B5EF4-FFF2-40B4-BE49-F238E27FC236}">
                  <a16:creationId xmlns:a16="http://schemas.microsoft.com/office/drawing/2014/main" id="{1CCB4AA4-BBB4-AC08-14D0-C0688132AC59}"/>
                </a:ext>
              </a:extLst>
            </p:cNvPr>
            <p:cNvSpPr>
              <a:spLocks/>
            </p:cNvSpPr>
            <p:nvPr/>
          </p:nvSpPr>
          <p:spPr bwMode="auto">
            <a:xfrm>
              <a:off x="214" y="2138"/>
              <a:ext cx="240" cy="290"/>
            </a:xfrm>
            <a:custGeom>
              <a:avLst/>
              <a:gdLst>
                <a:gd name="T0" fmla="*/ 1021 w 1198"/>
                <a:gd name="T1" fmla="*/ 1025 h 1451"/>
                <a:gd name="T2" fmla="*/ 980 w 1198"/>
                <a:gd name="T3" fmla="*/ 1073 h 1451"/>
                <a:gd name="T4" fmla="*/ 943 w 1198"/>
                <a:gd name="T5" fmla="*/ 1122 h 1451"/>
                <a:gd name="T6" fmla="*/ 911 w 1198"/>
                <a:gd name="T7" fmla="*/ 1173 h 1451"/>
                <a:gd name="T8" fmla="*/ 884 w 1198"/>
                <a:gd name="T9" fmla="*/ 1226 h 1451"/>
                <a:gd name="T10" fmla="*/ 861 w 1198"/>
                <a:gd name="T11" fmla="*/ 1281 h 1451"/>
                <a:gd name="T12" fmla="*/ 843 w 1198"/>
                <a:gd name="T13" fmla="*/ 1337 h 1451"/>
                <a:gd name="T14" fmla="*/ 830 w 1198"/>
                <a:gd name="T15" fmla="*/ 1393 h 1451"/>
                <a:gd name="T16" fmla="*/ 822 w 1198"/>
                <a:gd name="T17" fmla="*/ 1451 h 1451"/>
                <a:gd name="T18" fmla="*/ 713 w 1198"/>
                <a:gd name="T19" fmla="*/ 642 h 1451"/>
                <a:gd name="T20" fmla="*/ 670 w 1198"/>
                <a:gd name="T21" fmla="*/ 1451 h 1451"/>
                <a:gd name="T22" fmla="*/ 465 w 1198"/>
                <a:gd name="T23" fmla="*/ 639 h 1451"/>
                <a:gd name="T24" fmla="*/ 452 w 1198"/>
                <a:gd name="T25" fmla="*/ 1451 h 1451"/>
                <a:gd name="T26" fmla="*/ 372 w 1198"/>
                <a:gd name="T27" fmla="*/ 1419 h 1451"/>
                <a:gd name="T28" fmla="*/ 360 w 1198"/>
                <a:gd name="T29" fmla="*/ 1356 h 1451"/>
                <a:gd name="T30" fmla="*/ 342 w 1198"/>
                <a:gd name="T31" fmla="*/ 1293 h 1451"/>
                <a:gd name="T32" fmla="*/ 318 w 1198"/>
                <a:gd name="T33" fmla="*/ 1233 h 1451"/>
                <a:gd name="T34" fmla="*/ 289 w 1198"/>
                <a:gd name="T35" fmla="*/ 1174 h 1451"/>
                <a:gd name="T36" fmla="*/ 255 w 1198"/>
                <a:gd name="T37" fmla="*/ 1118 h 1451"/>
                <a:gd name="T38" fmla="*/ 214 w 1198"/>
                <a:gd name="T39" fmla="*/ 1064 h 1451"/>
                <a:gd name="T40" fmla="*/ 169 w 1198"/>
                <a:gd name="T41" fmla="*/ 1014 h 1451"/>
                <a:gd name="T42" fmla="*/ 111 w 1198"/>
                <a:gd name="T43" fmla="*/ 949 h 1451"/>
                <a:gd name="T44" fmla="*/ 58 w 1198"/>
                <a:gd name="T45" fmla="*/ 857 h 1451"/>
                <a:gd name="T46" fmla="*/ 22 w 1198"/>
                <a:gd name="T47" fmla="*/ 758 h 1451"/>
                <a:gd name="T48" fmla="*/ 3 w 1198"/>
                <a:gd name="T49" fmla="*/ 654 h 1451"/>
                <a:gd name="T50" fmla="*/ 3 w 1198"/>
                <a:gd name="T51" fmla="*/ 540 h 1451"/>
                <a:gd name="T52" fmla="*/ 25 w 1198"/>
                <a:gd name="T53" fmla="*/ 426 h 1451"/>
                <a:gd name="T54" fmla="*/ 71 w 1198"/>
                <a:gd name="T55" fmla="*/ 318 h 1451"/>
                <a:gd name="T56" fmla="*/ 135 w 1198"/>
                <a:gd name="T57" fmla="*/ 220 h 1451"/>
                <a:gd name="T58" fmla="*/ 197 w 1198"/>
                <a:gd name="T59" fmla="*/ 156 h 1451"/>
                <a:gd name="T60" fmla="*/ 244 w 1198"/>
                <a:gd name="T61" fmla="*/ 117 h 1451"/>
                <a:gd name="T62" fmla="*/ 292 w 1198"/>
                <a:gd name="T63" fmla="*/ 85 h 1451"/>
                <a:gd name="T64" fmla="*/ 344 w 1198"/>
                <a:gd name="T65" fmla="*/ 58 h 1451"/>
                <a:gd name="T66" fmla="*/ 398 w 1198"/>
                <a:gd name="T67" fmla="*/ 35 h 1451"/>
                <a:gd name="T68" fmla="*/ 453 w 1198"/>
                <a:gd name="T69" fmla="*/ 18 h 1451"/>
                <a:gd name="T70" fmla="*/ 511 w 1198"/>
                <a:gd name="T71" fmla="*/ 6 h 1451"/>
                <a:gd name="T72" fmla="*/ 570 w 1198"/>
                <a:gd name="T73" fmla="*/ 2 h 1451"/>
                <a:gd name="T74" fmla="*/ 629 w 1198"/>
                <a:gd name="T75" fmla="*/ 2 h 1451"/>
                <a:gd name="T76" fmla="*/ 688 w 1198"/>
                <a:gd name="T77" fmla="*/ 6 h 1451"/>
                <a:gd name="T78" fmla="*/ 745 w 1198"/>
                <a:gd name="T79" fmla="*/ 18 h 1451"/>
                <a:gd name="T80" fmla="*/ 801 w 1198"/>
                <a:gd name="T81" fmla="*/ 35 h 1451"/>
                <a:gd name="T82" fmla="*/ 855 w 1198"/>
                <a:gd name="T83" fmla="*/ 58 h 1451"/>
                <a:gd name="T84" fmla="*/ 906 w 1198"/>
                <a:gd name="T85" fmla="*/ 85 h 1451"/>
                <a:gd name="T86" fmla="*/ 954 w 1198"/>
                <a:gd name="T87" fmla="*/ 117 h 1451"/>
                <a:gd name="T88" fmla="*/ 1001 w 1198"/>
                <a:gd name="T89" fmla="*/ 156 h 1451"/>
                <a:gd name="T90" fmla="*/ 1063 w 1198"/>
                <a:gd name="T91" fmla="*/ 220 h 1451"/>
                <a:gd name="T92" fmla="*/ 1127 w 1198"/>
                <a:gd name="T93" fmla="*/ 318 h 1451"/>
                <a:gd name="T94" fmla="*/ 1173 w 1198"/>
                <a:gd name="T95" fmla="*/ 426 h 1451"/>
                <a:gd name="T96" fmla="*/ 1195 w 1198"/>
                <a:gd name="T97" fmla="*/ 540 h 1451"/>
                <a:gd name="T98" fmla="*/ 1195 w 1198"/>
                <a:gd name="T99" fmla="*/ 660 h 1451"/>
                <a:gd name="T100" fmla="*/ 1173 w 1198"/>
                <a:gd name="T101" fmla="*/ 774 h 1451"/>
                <a:gd name="T102" fmla="*/ 1127 w 1198"/>
                <a:gd name="T103" fmla="*/ 882 h 1451"/>
                <a:gd name="T104" fmla="*/ 1063 w 1198"/>
                <a:gd name="T105" fmla="*/ 980 h 1451"/>
                <a:gd name="T106" fmla="*/ 1021 w 1198"/>
                <a:gd name="T107" fmla="*/ 1025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8" h="1451">
                  <a:moveTo>
                    <a:pt x="1021" y="1025"/>
                  </a:moveTo>
                  <a:lnTo>
                    <a:pt x="1021" y="1025"/>
                  </a:lnTo>
                  <a:lnTo>
                    <a:pt x="1000" y="1049"/>
                  </a:lnTo>
                  <a:lnTo>
                    <a:pt x="980" y="1073"/>
                  </a:lnTo>
                  <a:lnTo>
                    <a:pt x="961" y="1097"/>
                  </a:lnTo>
                  <a:lnTo>
                    <a:pt x="943" y="1122"/>
                  </a:lnTo>
                  <a:lnTo>
                    <a:pt x="927" y="1147"/>
                  </a:lnTo>
                  <a:lnTo>
                    <a:pt x="911" y="1173"/>
                  </a:lnTo>
                  <a:lnTo>
                    <a:pt x="897" y="1199"/>
                  </a:lnTo>
                  <a:lnTo>
                    <a:pt x="884" y="1226"/>
                  </a:lnTo>
                  <a:lnTo>
                    <a:pt x="872" y="1253"/>
                  </a:lnTo>
                  <a:lnTo>
                    <a:pt x="861" y="1281"/>
                  </a:lnTo>
                  <a:lnTo>
                    <a:pt x="851" y="1308"/>
                  </a:lnTo>
                  <a:lnTo>
                    <a:pt x="843" y="1337"/>
                  </a:lnTo>
                  <a:lnTo>
                    <a:pt x="836" y="1364"/>
                  </a:lnTo>
                  <a:lnTo>
                    <a:pt x="830" y="1393"/>
                  </a:lnTo>
                  <a:lnTo>
                    <a:pt x="825" y="1423"/>
                  </a:lnTo>
                  <a:lnTo>
                    <a:pt x="822" y="1451"/>
                  </a:lnTo>
                  <a:lnTo>
                    <a:pt x="713" y="1451"/>
                  </a:lnTo>
                  <a:lnTo>
                    <a:pt x="713" y="642"/>
                  </a:lnTo>
                  <a:lnTo>
                    <a:pt x="699" y="639"/>
                  </a:lnTo>
                  <a:lnTo>
                    <a:pt x="670" y="1451"/>
                  </a:lnTo>
                  <a:lnTo>
                    <a:pt x="493" y="1451"/>
                  </a:lnTo>
                  <a:lnTo>
                    <a:pt x="465" y="639"/>
                  </a:lnTo>
                  <a:lnTo>
                    <a:pt x="452" y="642"/>
                  </a:lnTo>
                  <a:lnTo>
                    <a:pt x="452" y="1451"/>
                  </a:lnTo>
                  <a:lnTo>
                    <a:pt x="375" y="1451"/>
                  </a:lnTo>
                  <a:lnTo>
                    <a:pt x="372" y="1419"/>
                  </a:lnTo>
                  <a:lnTo>
                    <a:pt x="367" y="1387"/>
                  </a:lnTo>
                  <a:lnTo>
                    <a:pt x="360" y="1356"/>
                  </a:lnTo>
                  <a:lnTo>
                    <a:pt x="351" y="1324"/>
                  </a:lnTo>
                  <a:lnTo>
                    <a:pt x="342" y="1293"/>
                  </a:lnTo>
                  <a:lnTo>
                    <a:pt x="331" y="1263"/>
                  </a:lnTo>
                  <a:lnTo>
                    <a:pt x="318" y="1233"/>
                  </a:lnTo>
                  <a:lnTo>
                    <a:pt x="305" y="1203"/>
                  </a:lnTo>
                  <a:lnTo>
                    <a:pt x="289" y="1174"/>
                  </a:lnTo>
                  <a:lnTo>
                    <a:pt x="272" y="1146"/>
                  </a:lnTo>
                  <a:lnTo>
                    <a:pt x="255" y="1118"/>
                  </a:lnTo>
                  <a:lnTo>
                    <a:pt x="235" y="1091"/>
                  </a:lnTo>
                  <a:lnTo>
                    <a:pt x="214" y="1064"/>
                  </a:lnTo>
                  <a:lnTo>
                    <a:pt x="193" y="1039"/>
                  </a:lnTo>
                  <a:lnTo>
                    <a:pt x="169" y="1014"/>
                  </a:lnTo>
                  <a:lnTo>
                    <a:pt x="145" y="990"/>
                  </a:lnTo>
                  <a:lnTo>
                    <a:pt x="111" y="949"/>
                  </a:lnTo>
                  <a:lnTo>
                    <a:pt x="83" y="903"/>
                  </a:lnTo>
                  <a:lnTo>
                    <a:pt x="58" y="857"/>
                  </a:lnTo>
                  <a:lnTo>
                    <a:pt x="37" y="808"/>
                  </a:lnTo>
                  <a:lnTo>
                    <a:pt x="22" y="758"/>
                  </a:lnTo>
                  <a:lnTo>
                    <a:pt x="10" y="706"/>
                  </a:lnTo>
                  <a:lnTo>
                    <a:pt x="3" y="654"/>
                  </a:lnTo>
                  <a:lnTo>
                    <a:pt x="0" y="600"/>
                  </a:lnTo>
                  <a:lnTo>
                    <a:pt x="3" y="540"/>
                  </a:lnTo>
                  <a:lnTo>
                    <a:pt x="12" y="482"/>
                  </a:lnTo>
                  <a:lnTo>
                    <a:pt x="25" y="426"/>
                  </a:lnTo>
                  <a:lnTo>
                    <a:pt x="46" y="371"/>
                  </a:lnTo>
                  <a:lnTo>
                    <a:pt x="71" y="318"/>
                  </a:lnTo>
                  <a:lnTo>
                    <a:pt x="101" y="268"/>
                  </a:lnTo>
                  <a:lnTo>
                    <a:pt x="135" y="220"/>
                  </a:lnTo>
                  <a:lnTo>
                    <a:pt x="176" y="176"/>
                  </a:lnTo>
                  <a:lnTo>
                    <a:pt x="197" y="156"/>
                  </a:lnTo>
                  <a:lnTo>
                    <a:pt x="220" y="135"/>
                  </a:lnTo>
                  <a:lnTo>
                    <a:pt x="244" y="117"/>
                  </a:lnTo>
                  <a:lnTo>
                    <a:pt x="268" y="101"/>
                  </a:lnTo>
                  <a:lnTo>
                    <a:pt x="292" y="85"/>
                  </a:lnTo>
                  <a:lnTo>
                    <a:pt x="318" y="71"/>
                  </a:lnTo>
                  <a:lnTo>
                    <a:pt x="344" y="58"/>
                  </a:lnTo>
                  <a:lnTo>
                    <a:pt x="370" y="46"/>
                  </a:lnTo>
                  <a:lnTo>
                    <a:pt x="398" y="35"/>
                  </a:lnTo>
                  <a:lnTo>
                    <a:pt x="425" y="25"/>
                  </a:lnTo>
                  <a:lnTo>
                    <a:pt x="453" y="18"/>
                  </a:lnTo>
                  <a:lnTo>
                    <a:pt x="481" y="12"/>
                  </a:lnTo>
                  <a:lnTo>
                    <a:pt x="511" y="6"/>
                  </a:lnTo>
                  <a:lnTo>
                    <a:pt x="540" y="3"/>
                  </a:lnTo>
                  <a:lnTo>
                    <a:pt x="570" y="2"/>
                  </a:lnTo>
                  <a:lnTo>
                    <a:pt x="600" y="0"/>
                  </a:lnTo>
                  <a:lnTo>
                    <a:pt x="629" y="2"/>
                  </a:lnTo>
                  <a:lnTo>
                    <a:pt x="659" y="3"/>
                  </a:lnTo>
                  <a:lnTo>
                    <a:pt x="688" y="6"/>
                  </a:lnTo>
                  <a:lnTo>
                    <a:pt x="717" y="12"/>
                  </a:lnTo>
                  <a:lnTo>
                    <a:pt x="745" y="18"/>
                  </a:lnTo>
                  <a:lnTo>
                    <a:pt x="773" y="25"/>
                  </a:lnTo>
                  <a:lnTo>
                    <a:pt x="801" y="35"/>
                  </a:lnTo>
                  <a:lnTo>
                    <a:pt x="828" y="46"/>
                  </a:lnTo>
                  <a:lnTo>
                    <a:pt x="855" y="58"/>
                  </a:lnTo>
                  <a:lnTo>
                    <a:pt x="880" y="71"/>
                  </a:lnTo>
                  <a:lnTo>
                    <a:pt x="906" y="85"/>
                  </a:lnTo>
                  <a:lnTo>
                    <a:pt x="930" y="101"/>
                  </a:lnTo>
                  <a:lnTo>
                    <a:pt x="954" y="117"/>
                  </a:lnTo>
                  <a:lnTo>
                    <a:pt x="978" y="135"/>
                  </a:lnTo>
                  <a:lnTo>
                    <a:pt x="1001" y="156"/>
                  </a:lnTo>
                  <a:lnTo>
                    <a:pt x="1022" y="176"/>
                  </a:lnTo>
                  <a:lnTo>
                    <a:pt x="1063" y="220"/>
                  </a:lnTo>
                  <a:lnTo>
                    <a:pt x="1097" y="268"/>
                  </a:lnTo>
                  <a:lnTo>
                    <a:pt x="1127" y="318"/>
                  </a:lnTo>
                  <a:lnTo>
                    <a:pt x="1152" y="371"/>
                  </a:lnTo>
                  <a:lnTo>
                    <a:pt x="1173" y="426"/>
                  </a:lnTo>
                  <a:lnTo>
                    <a:pt x="1186" y="482"/>
                  </a:lnTo>
                  <a:lnTo>
                    <a:pt x="1195" y="540"/>
                  </a:lnTo>
                  <a:lnTo>
                    <a:pt x="1198" y="600"/>
                  </a:lnTo>
                  <a:lnTo>
                    <a:pt x="1195" y="660"/>
                  </a:lnTo>
                  <a:lnTo>
                    <a:pt x="1186" y="718"/>
                  </a:lnTo>
                  <a:lnTo>
                    <a:pt x="1173" y="774"/>
                  </a:lnTo>
                  <a:lnTo>
                    <a:pt x="1152" y="829"/>
                  </a:lnTo>
                  <a:lnTo>
                    <a:pt x="1127" y="882"/>
                  </a:lnTo>
                  <a:lnTo>
                    <a:pt x="1097" y="932"/>
                  </a:lnTo>
                  <a:lnTo>
                    <a:pt x="1063" y="980"/>
                  </a:lnTo>
                  <a:lnTo>
                    <a:pt x="1022" y="1024"/>
                  </a:lnTo>
                  <a:lnTo>
                    <a:pt x="1021" y="1025"/>
                  </a:lnTo>
                  <a:close/>
                </a:path>
              </a:pathLst>
            </a:custGeom>
            <a:solidFill>
              <a:schemeClr val="bg1"/>
            </a:solidFill>
            <a:ln w="9525">
              <a:solidFill>
                <a:schemeClr val="tx1"/>
              </a:solidFill>
              <a:round/>
              <a:headEnd/>
              <a:tailEnd/>
            </a:ln>
          </p:spPr>
          <p:txBody>
            <a:bodyPr/>
            <a:lstStyle/>
            <a:p>
              <a:endParaRPr lang="en-US"/>
            </a:p>
          </p:txBody>
        </p:sp>
        <p:sp>
          <p:nvSpPr>
            <p:cNvPr id="549969" name="Freeform 81">
              <a:extLst>
                <a:ext uri="{FF2B5EF4-FFF2-40B4-BE49-F238E27FC236}">
                  <a16:creationId xmlns:a16="http://schemas.microsoft.com/office/drawing/2014/main" id="{3507BE39-32FE-F1D5-962D-70E04954B6CC}"/>
                </a:ext>
              </a:extLst>
            </p:cNvPr>
            <p:cNvSpPr>
              <a:spLocks/>
            </p:cNvSpPr>
            <p:nvPr/>
          </p:nvSpPr>
          <p:spPr bwMode="auto">
            <a:xfrm>
              <a:off x="306" y="2257"/>
              <a:ext cx="10" cy="14"/>
            </a:xfrm>
            <a:custGeom>
              <a:avLst/>
              <a:gdLst>
                <a:gd name="T0" fmla="*/ 11 w 52"/>
                <a:gd name="T1" fmla="*/ 2 h 69"/>
                <a:gd name="T2" fmla="*/ 9 w 52"/>
                <a:gd name="T3" fmla="*/ 1 h 69"/>
                <a:gd name="T4" fmla="*/ 7 w 52"/>
                <a:gd name="T5" fmla="*/ 0 h 69"/>
                <a:gd name="T6" fmla="*/ 4 w 52"/>
                <a:gd name="T7" fmla="*/ 0 h 69"/>
                <a:gd name="T8" fmla="*/ 2 w 52"/>
                <a:gd name="T9" fmla="*/ 1 h 69"/>
                <a:gd name="T10" fmla="*/ 0 w 52"/>
                <a:gd name="T11" fmla="*/ 4 h 69"/>
                <a:gd name="T12" fmla="*/ 0 w 52"/>
                <a:gd name="T13" fmla="*/ 6 h 69"/>
                <a:gd name="T14" fmla="*/ 0 w 52"/>
                <a:gd name="T15" fmla="*/ 8 h 69"/>
                <a:gd name="T16" fmla="*/ 1 w 52"/>
                <a:gd name="T17" fmla="*/ 11 h 69"/>
                <a:gd name="T18" fmla="*/ 41 w 52"/>
                <a:gd name="T19" fmla="*/ 66 h 69"/>
                <a:gd name="T20" fmla="*/ 43 w 52"/>
                <a:gd name="T21" fmla="*/ 68 h 69"/>
                <a:gd name="T22" fmla="*/ 45 w 52"/>
                <a:gd name="T23" fmla="*/ 69 h 69"/>
                <a:gd name="T24" fmla="*/ 47 w 52"/>
                <a:gd name="T25" fmla="*/ 69 h 69"/>
                <a:gd name="T26" fmla="*/ 50 w 52"/>
                <a:gd name="T27" fmla="*/ 68 h 69"/>
                <a:gd name="T28" fmla="*/ 52 w 52"/>
                <a:gd name="T29" fmla="*/ 66 h 69"/>
                <a:gd name="T30" fmla="*/ 52 w 52"/>
                <a:gd name="T31" fmla="*/ 63 h 69"/>
                <a:gd name="T32" fmla="*/ 52 w 52"/>
                <a:gd name="T33" fmla="*/ 61 h 69"/>
                <a:gd name="T34" fmla="*/ 51 w 52"/>
                <a:gd name="T35" fmla="*/ 59 h 69"/>
                <a:gd name="T36" fmla="*/ 11 w 52"/>
                <a:gd name="T3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9">
                  <a:moveTo>
                    <a:pt x="11" y="2"/>
                  </a:moveTo>
                  <a:lnTo>
                    <a:pt x="9" y="1"/>
                  </a:lnTo>
                  <a:lnTo>
                    <a:pt x="7" y="0"/>
                  </a:lnTo>
                  <a:lnTo>
                    <a:pt x="4" y="0"/>
                  </a:lnTo>
                  <a:lnTo>
                    <a:pt x="2" y="1"/>
                  </a:lnTo>
                  <a:lnTo>
                    <a:pt x="0" y="4"/>
                  </a:lnTo>
                  <a:lnTo>
                    <a:pt x="0" y="6"/>
                  </a:lnTo>
                  <a:lnTo>
                    <a:pt x="0" y="8"/>
                  </a:lnTo>
                  <a:lnTo>
                    <a:pt x="1" y="11"/>
                  </a:lnTo>
                  <a:lnTo>
                    <a:pt x="41" y="66"/>
                  </a:lnTo>
                  <a:lnTo>
                    <a:pt x="43" y="68"/>
                  </a:lnTo>
                  <a:lnTo>
                    <a:pt x="45" y="69"/>
                  </a:lnTo>
                  <a:lnTo>
                    <a:pt x="47" y="69"/>
                  </a:lnTo>
                  <a:lnTo>
                    <a:pt x="50" y="68"/>
                  </a:lnTo>
                  <a:lnTo>
                    <a:pt x="52" y="66"/>
                  </a:lnTo>
                  <a:lnTo>
                    <a:pt x="52" y="63"/>
                  </a:lnTo>
                  <a:lnTo>
                    <a:pt x="52" y="61"/>
                  </a:lnTo>
                  <a:lnTo>
                    <a:pt x="51" y="59"/>
                  </a:lnTo>
                  <a:lnTo>
                    <a:pt x="11" y="2"/>
                  </a:lnTo>
                  <a:close/>
                </a:path>
              </a:pathLst>
            </a:custGeom>
            <a:solidFill>
              <a:srgbClr val="000000"/>
            </a:solidFill>
            <a:ln w="9525">
              <a:solidFill>
                <a:schemeClr val="tx1"/>
              </a:solidFill>
              <a:round/>
              <a:headEnd/>
              <a:tailEnd/>
            </a:ln>
          </p:spPr>
          <p:txBody>
            <a:bodyPr/>
            <a:lstStyle/>
            <a:p>
              <a:endParaRPr lang="en-US"/>
            </a:p>
          </p:txBody>
        </p:sp>
        <p:sp>
          <p:nvSpPr>
            <p:cNvPr id="549970" name="Freeform 82">
              <a:extLst>
                <a:ext uri="{FF2B5EF4-FFF2-40B4-BE49-F238E27FC236}">
                  <a16:creationId xmlns:a16="http://schemas.microsoft.com/office/drawing/2014/main" id="{1B9D1B08-51A2-3AD9-93D8-ABC7A06F3B64}"/>
                </a:ext>
              </a:extLst>
            </p:cNvPr>
            <p:cNvSpPr>
              <a:spLocks/>
            </p:cNvSpPr>
            <p:nvPr/>
          </p:nvSpPr>
          <p:spPr bwMode="auto">
            <a:xfrm>
              <a:off x="311" y="2255"/>
              <a:ext cx="9" cy="14"/>
            </a:xfrm>
            <a:custGeom>
              <a:avLst/>
              <a:gdLst>
                <a:gd name="T0" fmla="*/ 12 w 45"/>
                <a:gd name="T1" fmla="*/ 4 h 74"/>
                <a:gd name="T2" fmla="*/ 11 w 45"/>
                <a:gd name="T3" fmla="*/ 1 h 74"/>
                <a:gd name="T4" fmla="*/ 8 w 45"/>
                <a:gd name="T5" fmla="*/ 0 h 74"/>
                <a:gd name="T6" fmla="*/ 6 w 45"/>
                <a:gd name="T7" fmla="*/ 0 h 74"/>
                <a:gd name="T8" fmla="*/ 4 w 45"/>
                <a:gd name="T9" fmla="*/ 0 h 74"/>
                <a:gd name="T10" fmla="*/ 1 w 45"/>
                <a:gd name="T11" fmla="*/ 2 h 74"/>
                <a:gd name="T12" fmla="*/ 0 w 45"/>
                <a:gd name="T13" fmla="*/ 5 h 74"/>
                <a:gd name="T14" fmla="*/ 0 w 45"/>
                <a:gd name="T15" fmla="*/ 7 h 74"/>
                <a:gd name="T16" fmla="*/ 0 w 45"/>
                <a:gd name="T17" fmla="*/ 10 h 74"/>
                <a:gd name="T18" fmla="*/ 33 w 45"/>
                <a:gd name="T19" fmla="*/ 70 h 74"/>
                <a:gd name="T20" fmla="*/ 35 w 45"/>
                <a:gd name="T21" fmla="*/ 73 h 74"/>
                <a:gd name="T22" fmla="*/ 37 w 45"/>
                <a:gd name="T23" fmla="*/ 74 h 74"/>
                <a:gd name="T24" fmla="*/ 39 w 45"/>
                <a:gd name="T25" fmla="*/ 74 h 74"/>
                <a:gd name="T26" fmla="*/ 42 w 45"/>
                <a:gd name="T27" fmla="*/ 73 h 74"/>
                <a:gd name="T28" fmla="*/ 44 w 45"/>
                <a:gd name="T29" fmla="*/ 72 h 74"/>
                <a:gd name="T30" fmla="*/ 45 w 45"/>
                <a:gd name="T31" fmla="*/ 69 h 74"/>
                <a:gd name="T32" fmla="*/ 45 w 45"/>
                <a:gd name="T33" fmla="*/ 67 h 74"/>
                <a:gd name="T34" fmla="*/ 44 w 45"/>
                <a:gd name="T35" fmla="*/ 64 h 74"/>
                <a:gd name="T36" fmla="*/ 12 w 45"/>
                <a:gd name="T37"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74">
                  <a:moveTo>
                    <a:pt x="12" y="4"/>
                  </a:moveTo>
                  <a:lnTo>
                    <a:pt x="11" y="1"/>
                  </a:lnTo>
                  <a:lnTo>
                    <a:pt x="8" y="0"/>
                  </a:lnTo>
                  <a:lnTo>
                    <a:pt x="6" y="0"/>
                  </a:lnTo>
                  <a:lnTo>
                    <a:pt x="4" y="0"/>
                  </a:lnTo>
                  <a:lnTo>
                    <a:pt x="1" y="2"/>
                  </a:lnTo>
                  <a:lnTo>
                    <a:pt x="0" y="5"/>
                  </a:lnTo>
                  <a:lnTo>
                    <a:pt x="0" y="7"/>
                  </a:lnTo>
                  <a:lnTo>
                    <a:pt x="0" y="10"/>
                  </a:lnTo>
                  <a:lnTo>
                    <a:pt x="33" y="70"/>
                  </a:lnTo>
                  <a:lnTo>
                    <a:pt x="35" y="73"/>
                  </a:lnTo>
                  <a:lnTo>
                    <a:pt x="37" y="74"/>
                  </a:lnTo>
                  <a:lnTo>
                    <a:pt x="39" y="74"/>
                  </a:lnTo>
                  <a:lnTo>
                    <a:pt x="42" y="73"/>
                  </a:lnTo>
                  <a:lnTo>
                    <a:pt x="44" y="72"/>
                  </a:lnTo>
                  <a:lnTo>
                    <a:pt x="45" y="69"/>
                  </a:lnTo>
                  <a:lnTo>
                    <a:pt x="45" y="67"/>
                  </a:lnTo>
                  <a:lnTo>
                    <a:pt x="44" y="64"/>
                  </a:lnTo>
                  <a:lnTo>
                    <a:pt x="12" y="4"/>
                  </a:lnTo>
                  <a:close/>
                </a:path>
              </a:pathLst>
            </a:custGeom>
            <a:solidFill>
              <a:srgbClr val="000000"/>
            </a:solidFill>
            <a:ln w="9525">
              <a:solidFill>
                <a:schemeClr val="tx1"/>
              </a:solidFill>
              <a:round/>
              <a:headEnd/>
              <a:tailEnd/>
            </a:ln>
          </p:spPr>
          <p:txBody>
            <a:bodyPr/>
            <a:lstStyle/>
            <a:p>
              <a:endParaRPr lang="en-US"/>
            </a:p>
          </p:txBody>
        </p:sp>
        <p:sp>
          <p:nvSpPr>
            <p:cNvPr id="549971" name="Freeform 83">
              <a:extLst>
                <a:ext uri="{FF2B5EF4-FFF2-40B4-BE49-F238E27FC236}">
                  <a16:creationId xmlns:a16="http://schemas.microsoft.com/office/drawing/2014/main" id="{AF73C449-8DCE-1D62-21A9-F834CD5E8B0F}"/>
                </a:ext>
              </a:extLst>
            </p:cNvPr>
            <p:cNvSpPr>
              <a:spLocks/>
            </p:cNvSpPr>
            <p:nvPr/>
          </p:nvSpPr>
          <p:spPr bwMode="auto">
            <a:xfrm>
              <a:off x="317" y="2253"/>
              <a:ext cx="7" cy="15"/>
            </a:xfrm>
            <a:custGeom>
              <a:avLst/>
              <a:gdLst>
                <a:gd name="T0" fmla="*/ 12 w 36"/>
                <a:gd name="T1" fmla="*/ 5 h 78"/>
                <a:gd name="T2" fmla="*/ 11 w 36"/>
                <a:gd name="T3" fmla="*/ 3 h 78"/>
                <a:gd name="T4" fmla="*/ 8 w 36"/>
                <a:gd name="T5" fmla="*/ 0 h 78"/>
                <a:gd name="T6" fmla="*/ 6 w 36"/>
                <a:gd name="T7" fmla="*/ 0 h 78"/>
                <a:gd name="T8" fmla="*/ 3 w 36"/>
                <a:gd name="T9" fmla="*/ 0 h 78"/>
                <a:gd name="T10" fmla="*/ 1 w 36"/>
                <a:gd name="T11" fmla="*/ 3 h 78"/>
                <a:gd name="T12" fmla="*/ 0 w 36"/>
                <a:gd name="T13" fmla="*/ 5 h 78"/>
                <a:gd name="T14" fmla="*/ 0 w 36"/>
                <a:gd name="T15" fmla="*/ 8 h 78"/>
                <a:gd name="T16" fmla="*/ 0 w 36"/>
                <a:gd name="T17" fmla="*/ 10 h 78"/>
                <a:gd name="T18" fmla="*/ 23 w 36"/>
                <a:gd name="T19" fmla="*/ 74 h 78"/>
                <a:gd name="T20" fmla="*/ 24 w 36"/>
                <a:gd name="T21" fmla="*/ 77 h 78"/>
                <a:gd name="T22" fmla="*/ 26 w 36"/>
                <a:gd name="T23" fmla="*/ 78 h 78"/>
                <a:gd name="T24" fmla="*/ 28 w 36"/>
                <a:gd name="T25" fmla="*/ 78 h 78"/>
                <a:gd name="T26" fmla="*/ 31 w 36"/>
                <a:gd name="T27" fmla="*/ 78 h 78"/>
                <a:gd name="T28" fmla="*/ 33 w 36"/>
                <a:gd name="T29" fmla="*/ 77 h 78"/>
                <a:gd name="T30" fmla="*/ 36 w 36"/>
                <a:gd name="T31" fmla="*/ 74 h 78"/>
                <a:gd name="T32" fmla="*/ 36 w 36"/>
                <a:gd name="T33" fmla="*/ 72 h 78"/>
                <a:gd name="T34" fmla="*/ 36 w 36"/>
                <a:gd name="T35" fmla="*/ 70 h 78"/>
                <a:gd name="T36" fmla="*/ 12 w 36"/>
                <a:gd name="T37" fmla="*/ 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78">
                  <a:moveTo>
                    <a:pt x="12" y="5"/>
                  </a:moveTo>
                  <a:lnTo>
                    <a:pt x="11" y="3"/>
                  </a:lnTo>
                  <a:lnTo>
                    <a:pt x="8" y="0"/>
                  </a:lnTo>
                  <a:lnTo>
                    <a:pt x="6" y="0"/>
                  </a:lnTo>
                  <a:lnTo>
                    <a:pt x="3" y="0"/>
                  </a:lnTo>
                  <a:lnTo>
                    <a:pt x="1" y="3"/>
                  </a:lnTo>
                  <a:lnTo>
                    <a:pt x="0" y="5"/>
                  </a:lnTo>
                  <a:lnTo>
                    <a:pt x="0" y="8"/>
                  </a:lnTo>
                  <a:lnTo>
                    <a:pt x="0" y="10"/>
                  </a:lnTo>
                  <a:lnTo>
                    <a:pt x="23" y="74"/>
                  </a:lnTo>
                  <a:lnTo>
                    <a:pt x="24" y="77"/>
                  </a:lnTo>
                  <a:lnTo>
                    <a:pt x="26" y="78"/>
                  </a:lnTo>
                  <a:lnTo>
                    <a:pt x="28" y="78"/>
                  </a:lnTo>
                  <a:lnTo>
                    <a:pt x="31" y="78"/>
                  </a:lnTo>
                  <a:lnTo>
                    <a:pt x="33" y="77"/>
                  </a:lnTo>
                  <a:lnTo>
                    <a:pt x="36" y="74"/>
                  </a:lnTo>
                  <a:lnTo>
                    <a:pt x="36" y="72"/>
                  </a:lnTo>
                  <a:lnTo>
                    <a:pt x="36" y="70"/>
                  </a:lnTo>
                  <a:lnTo>
                    <a:pt x="12" y="5"/>
                  </a:lnTo>
                  <a:close/>
                </a:path>
              </a:pathLst>
            </a:custGeom>
            <a:solidFill>
              <a:srgbClr val="000000"/>
            </a:solidFill>
            <a:ln w="9525">
              <a:solidFill>
                <a:schemeClr val="tx1"/>
              </a:solidFill>
              <a:round/>
              <a:headEnd/>
              <a:tailEnd/>
            </a:ln>
          </p:spPr>
          <p:txBody>
            <a:bodyPr/>
            <a:lstStyle/>
            <a:p>
              <a:endParaRPr lang="en-US"/>
            </a:p>
          </p:txBody>
        </p:sp>
        <p:sp>
          <p:nvSpPr>
            <p:cNvPr id="549972" name="Freeform 84">
              <a:extLst>
                <a:ext uri="{FF2B5EF4-FFF2-40B4-BE49-F238E27FC236}">
                  <a16:creationId xmlns:a16="http://schemas.microsoft.com/office/drawing/2014/main" id="{C4E810A9-3044-2655-5FCF-BFB04117B840}"/>
                </a:ext>
              </a:extLst>
            </p:cNvPr>
            <p:cNvSpPr>
              <a:spLocks/>
            </p:cNvSpPr>
            <p:nvPr/>
          </p:nvSpPr>
          <p:spPr bwMode="auto">
            <a:xfrm>
              <a:off x="323" y="2252"/>
              <a:ext cx="5" cy="16"/>
            </a:xfrm>
            <a:custGeom>
              <a:avLst/>
              <a:gdLst>
                <a:gd name="T0" fmla="*/ 13 w 26"/>
                <a:gd name="T1" fmla="*/ 4 h 81"/>
                <a:gd name="T2" fmla="*/ 12 w 26"/>
                <a:gd name="T3" fmla="*/ 2 h 81"/>
                <a:gd name="T4" fmla="*/ 9 w 26"/>
                <a:gd name="T5" fmla="*/ 0 h 81"/>
                <a:gd name="T6" fmla="*/ 7 w 26"/>
                <a:gd name="T7" fmla="*/ 0 h 81"/>
                <a:gd name="T8" fmla="*/ 4 w 26"/>
                <a:gd name="T9" fmla="*/ 0 h 81"/>
                <a:gd name="T10" fmla="*/ 2 w 26"/>
                <a:gd name="T11" fmla="*/ 1 h 81"/>
                <a:gd name="T12" fmla="*/ 1 w 26"/>
                <a:gd name="T13" fmla="*/ 3 h 81"/>
                <a:gd name="T14" fmla="*/ 0 w 26"/>
                <a:gd name="T15" fmla="*/ 6 h 81"/>
                <a:gd name="T16" fmla="*/ 0 w 26"/>
                <a:gd name="T17" fmla="*/ 8 h 81"/>
                <a:gd name="T18" fmla="*/ 14 w 26"/>
                <a:gd name="T19" fmla="*/ 75 h 81"/>
                <a:gd name="T20" fmla="*/ 15 w 26"/>
                <a:gd name="T21" fmla="*/ 77 h 81"/>
                <a:gd name="T22" fmla="*/ 16 w 26"/>
                <a:gd name="T23" fmla="*/ 80 h 81"/>
                <a:gd name="T24" fmla="*/ 19 w 26"/>
                <a:gd name="T25" fmla="*/ 81 h 81"/>
                <a:gd name="T26" fmla="*/ 21 w 26"/>
                <a:gd name="T27" fmla="*/ 81 h 81"/>
                <a:gd name="T28" fmla="*/ 24 w 26"/>
                <a:gd name="T29" fmla="*/ 80 h 81"/>
                <a:gd name="T30" fmla="*/ 26 w 26"/>
                <a:gd name="T31" fmla="*/ 77 h 81"/>
                <a:gd name="T32" fmla="*/ 26 w 26"/>
                <a:gd name="T33" fmla="*/ 75 h 81"/>
                <a:gd name="T34" fmla="*/ 26 w 26"/>
                <a:gd name="T35" fmla="*/ 72 h 81"/>
                <a:gd name="T36" fmla="*/ 13 w 26"/>
                <a:gd name="T3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81">
                  <a:moveTo>
                    <a:pt x="13" y="4"/>
                  </a:moveTo>
                  <a:lnTo>
                    <a:pt x="12" y="2"/>
                  </a:lnTo>
                  <a:lnTo>
                    <a:pt x="9" y="0"/>
                  </a:lnTo>
                  <a:lnTo>
                    <a:pt x="7" y="0"/>
                  </a:lnTo>
                  <a:lnTo>
                    <a:pt x="4" y="0"/>
                  </a:lnTo>
                  <a:lnTo>
                    <a:pt x="2" y="1"/>
                  </a:lnTo>
                  <a:lnTo>
                    <a:pt x="1" y="3"/>
                  </a:lnTo>
                  <a:lnTo>
                    <a:pt x="0" y="6"/>
                  </a:lnTo>
                  <a:lnTo>
                    <a:pt x="0" y="8"/>
                  </a:lnTo>
                  <a:lnTo>
                    <a:pt x="14" y="75"/>
                  </a:lnTo>
                  <a:lnTo>
                    <a:pt x="15" y="77"/>
                  </a:lnTo>
                  <a:lnTo>
                    <a:pt x="16" y="80"/>
                  </a:lnTo>
                  <a:lnTo>
                    <a:pt x="19" y="81"/>
                  </a:lnTo>
                  <a:lnTo>
                    <a:pt x="21" y="81"/>
                  </a:lnTo>
                  <a:lnTo>
                    <a:pt x="24" y="80"/>
                  </a:lnTo>
                  <a:lnTo>
                    <a:pt x="26" y="77"/>
                  </a:lnTo>
                  <a:lnTo>
                    <a:pt x="26" y="75"/>
                  </a:lnTo>
                  <a:lnTo>
                    <a:pt x="26" y="72"/>
                  </a:lnTo>
                  <a:lnTo>
                    <a:pt x="13" y="4"/>
                  </a:lnTo>
                  <a:close/>
                </a:path>
              </a:pathLst>
            </a:custGeom>
            <a:solidFill>
              <a:srgbClr val="000000"/>
            </a:solidFill>
            <a:ln w="9525">
              <a:solidFill>
                <a:schemeClr val="tx1"/>
              </a:solidFill>
              <a:round/>
              <a:headEnd/>
              <a:tailEnd/>
            </a:ln>
          </p:spPr>
          <p:txBody>
            <a:bodyPr/>
            <a:lstStyle/>
            <a:p>
              <a:endParaRPr lang="en-US"/>
            </a:p>
          </p:txBody>
        </p:sp>
        <p:sp>
          <p:nvSpPr>
            <p:cNvPr id="549973" name="Freeform 85">
              <a:extLst>
                <a:ext uri="{FF2B5EF4-FFF2-40B4-BE49-F238E27FC236}">
                  <a16:creationId xmlns:a16="http://schemas.microsoft.com/office/drawing/2014/main" id="{C27636DB-9118-F462-4106-7689E2879316}"/>
                </a:ext>
              </a:extLst>
            </p:cNvPr>
            <p:cNvSpPr>
              <a:spLocks/>
            </p:cNvSpPr>
            <p:nvPr/>
          </p:nvSpPr>
          <p:spPr bwMode="auto">
            <a:xfrm>
              <a:off x="329" y="2251"/>
              <a:ext cx="4" cy="17"/>
            </a:xfrm>
            <a:custGeom>
              <a:avLst/>
              <a:gdLst>
                <a:gd name="T0" fmla="*/ 5 w 17"/>
                <a:gd name="T1" fmla="*/ 0 h 83"/>
                <a:gd name="T2" fmla="*/ 3 w 17"/>
                <a:gd name="T3" fmla="*/ 2 h 83"/>
                <a:gd name="T4" fmla="*/ 1 w 17"/>
                <a:gd name="T5" fmla="*/ 4 h 83"/>
                <a:gd name="T6" fmla="*/ 0 w 17"/>
                <a:gd name="T7" fmla="*/ 6 h 83"/>
                <a:gd name="T8" fmla="*/ 0 w 17"/>
                <a:gd name="T9" fmla="*/ 9 h 83"/>
                <a:gd name="T10" fmla="*/ 4 w 17"/>
                <a:gd name="T11" fmla="*/ 77 h 83"/>
                <a:gd name="T12" fmla="*/ 5 w 17"/>
                <a:gd name="T13" fmla="*/ 79 h 83"/>
                <a:gd name="T14" fmla="*/ 7 w 17"/>
                <a:gd name="T15" fmla="*/ 82 h 83"/>
                <a:gd name="T16" fmla="*/ 9 w 17"/>
                <a:gd name="T17" fmla="*/ 83 h 83"/>
                <a:gd name="T18" fmla="*/ 11 w 17"/>
                <a:gd name="T19" fmla="*/ 83 h 83"/>
                <a:gd name="T20" fmla="*/ 14 w 17"/>
                <a:gd name="T21" fmla="*/ 82 h 83"/>
                <a:gd name="T22" fmla="*/ 16 w 17"/>
                <a:gd name="T23" fmla="*/ 80 h 83"/>
                <a:gd name="T24" fmla="*/ 17 w 17"/>
                <a:gd name="T25" fmla="*/ 78 h 83"/>
                <a:gd name="T26" fmla="*/ 17 w 17"/>
                <a:gd name="T27" fmla="*/ 76 h 83"/>
                <a:gd name="T28" fmla="*/ 13 w 17"/>
                <a:gd name="T29" fmla="*/ 8 h 83"/>
                <a:gd name="T30" fmla="*/ 13 w 17"/>
                <a:gd name="T31" fmla="*/ 4 h 83"/>
                <a:gd name="T32" fmla="*/ 11 w 17"/>
                <a:gd name="T33" fmla="*/ 2 h 83"/>
                <a:gd name="T34" fmla="*/ 9 w 17"/>
                <a:gd name="T35" fmla="*/ 0 h 83"/>
                <a:gd name="T36" fmla="*/ 5 w 17"/>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83">
                  <a:moveTo>
                    <a:pt x="5" y="0"/>
                  </a:moveTo>
                  <a:lnTo>
                    <a:pt x="3" y="2"/>
                  </a:lnTo>
                  <a:lnTo>
                    <a:pt x="1" y="4"/>
                  </a:lnTo>
                  <a:lnTo>
                    <a:pt x="0" y="6"/>
                  </a:lnTo>
                  <a:lnTo>
                    <a:pt x="0" y="9"/>
                  </a:lnTo>
                  <a:lnTo>
                    <a:pt x="4" y="77"/>
                  </a:lnTo>
                  <a:lnTo>
                    <a:pt x="5" y="79"/>
                  </a:lnTo>
                  <a:lnTo>
                    <a:pt x="7" y="82"/>
                  </a:lnTo>
                  <a:lnTo>
                    <a:pt x="9" y="83"/>
                  </a:lnTo>
                  <a:lnTo>
                    <a:pt x="11" y="83"/>
                  </a:lnTo>
                  <a:lnTo>
                    <a:pt x="14" y="82"/>
                  </a:lnTo>
                  <a:lnTo>
                    <a:pt x="16" y="80"/>
                  </a:lnTo>
                  <a:lnTo>
                    <a:pt x="17" y="78"/>
                  </a:lnTo>
                  <a:lnTo>
                    <a:pt x="17" y="76"/>
                  </a:lnTo>
                  <a:lnTo>
                    <a:pt x="13" y="8"/>
                  </a:lnTo>
                  <a:lnTo>
                    <a:pt x="13" y="4"/>
                  </a:lnTo>
                  <a:lnTo>
                    <a:pt x="11" y="2"/>
                  </a:lnTo>
                  <a:lnTo>
                    <a:pt x="9" y="0"/>
                  </a:lnTo>
                  <a:lnTo>
                    <a:pt x="5" y="0"/>
                  </a:lnTo>
                  <a:close/>
                </a:path>
              </a:pathLst>
            </a:custGeom>
            <a:solidFill>
              <a:srgbClr val="000000"/>
            </a:solidFill>
            <a:ln w="9525">
              <a:solidFill>
                <a:schemeClr val="tx1"/>
              </a:solidFill>
              <a:round/>
              <a:headEnd/>
              <a:tailEnd/>
            </a:ln>
          </p:spPr>
          <p:txBody>
            <a:bodyPr/>
            <a:lstStyle/>
            <a:p>
              <a:endParaRPr lang="en-US"/>
            </a:p>
          </p:txBody>
        </p:sp>
        <p:sp>
          <p:nvSpPr>
            <p:cNvPr id="549974" name="Freeform 86">
              <a:extLst>
                <a:ext uri="{FF2B5EF4-FFF2-40B4-BE49-F238E27FC236}">
                  <a16:creationId xmlns:a16="http://schemas.microsoft.com/office/drawing/2014/main" id="{40618769-9033-4A7A-E581-C62DA9A230D1}"/>
                </a:ext>
              </a:extLst>
            </p:cNvPr>
            <p:cNvSpPr>
              <a:spLocks/>
            </p:cNvSpPr>
            <p:nvPr/>
          </p:nvSpPr>
          <p:spPr bwMode="auto">
            <a:xfrm>
              <a:off x="334" y="2252"/>
              <a:ext cx="4" cy="17"/>
            </a:xfrm>
            <a:custGeom>
              <a:avLst/>
              <a:gdLst>
                <a:gd name="T0" fmla="*/ 13 w 19"/>
                <a:gd name="T1" fmla="*/ 0 h 81"/>
                <a:gd name="T2" fmla="*/ 10 w 19"/>
                <a:gd name="T3" fmla="*/ 0 h 81"/>
                <a:gd name="T4" fmla="*/ 8 w 19"/>
                <a:gd name="T5" fmla="*/ 1 h 81"/>
                <a:gd name="T6" fmla="*/ 7 w 19"/>
                <a:gd name="T7" fmla="*/ 4 h 81"/>
                <a:gd name="T8" fmla="*/ 6 w 19"/>
                <a:gd name="T9" fmla="*/ 6 h 81"/>
                <a:gd name="T10" fmla="*/ 0 w 19"/>
                <a:gd name="T11" fmla="*/ 74 h 81"/>
                <a:gd name="T12" fmla="*/ 1 w 19"/>
                <a:gd name="T13" fmla="*/ 77 h 81"/>
                <a:gd name="T14" fmla="*/ 2 w 19"/>
                <a:gd name="T15" fmla="*/ 79 h 81"/>
                <a:gd name="T16" fmla="*/ 4 w 19"/>
                <a:gd name="T17" fmla="*/ 80 h 81"/>
                <a:gd name="T18" fmla="*/ 7 w 19"/>
                <a:gd name="T19" fmla="*/ 81 h 81"/>
                <a:gd name="T20" fmla="*/ 9 w 19"/>
                <a:gd name="T21" fmla="*/ 81 h 81"/>
                <a:gd name="T22" fmla="*/ 12 w 19"/>
                <a:gd name="T23" fmla="*/ 80 h 81"/>
                <a:gd name="T24" fmla="*/ 13 w 19"/>
                <a:gd name="T25" fmla="*/ 78 h 81"/>
                <a:gd name="T26" fmla="*/ 14 w 19"/>
                <a:gd name="T27" fmla="*/ 75 h 81"/>
                <a:gd name="T28" fmla="*/ 19 w 19"/>
                <a:gd name="T29" fmla="*/ 6 h 81"/>
                <a:gd name="T30" fmla="*/ 19 w 19"/>
                <a:gd name="T31" fmla="*/ 4 h 81"/>
                <a:gd name="T32" fmla="*/ 18 w 19"/>
                <a:gd name="T33" fmla="*/ 1 h 81"/>
                <a:gd name="T34" fmla="*/ 15 w 19"/>
                <a:gd name="T35" fmla="*/ 0 h 81"/>
                <a:gd name="T36" fmla="*/ 13 w 19"/>
                <a:gd name="T3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81">
                  <a:moveTo>
                    <a:pt x="13" y="0"/>
                  </a:moveTo>
                  <a:lnTo>
                    <a:pt x="10" y="0"/>
                  </a:lnTo>
                  <a:lnTo>
                    <a:pt x="8" y="1"/>
                  </a:lnTo>
                  <a:lnTo>
                    <a:pt x="7" y="4"/>
                  </a:lnTo>
                  <a:lnTo>
                    <a:pt x="6" y="6"/>
                  </a:lnTo>
                  <a:lnTo>
                    <a:pt x="0" y="74"/>
                  </a:lnTo>
                  <a:lnTo>
                    <a:pt x="1" y="77"/>
                  </a:lnTo>
                  <a:lnTo>
                    <a:pt x="2" y="79"/>
                  </a:lnTo>
                  <a:lnTo>
                    <a:pt x="4" y="80"/>
                  </a:lnTo>
                  <a:lnTo>
                    <a:pt x="7" y="81"/>
                  </a:lnTo>
                  <a:lnTo>
                    <a:pt x="9" y="81"/>
                  </a:lnTo>
                  <a:lnTo>
                    <a:pt x="12" y="80"/>
                  </a:lnTo>
                  <a:lnTo>
                    <a:pt x="13" y="78"/>
                  </a:lnTo>
                  <a:lnTo>
                    <a:pt x="14" y="75"/>
                  </a:lnTo>
                  <a:lnTo>
                    <a:pt x="19" y="6"/>
                  </a:lnTo>
                  <a:lnTo>
                    <a:pt x="19" y="4"/>
                  </a:lnTo>
                  <a:lnTo>
                    <a:pt x="18" y="1"/>
                  </a:lnTo>
                  <a:lnTo>
                    <a:pt x="15" y="0"/>
                  </a:lnTo>
                  <a:lnTo>
                    <a:pt x="13" y="0"/>
                  </a:lnTo>
                  <a:close/>
                </a:path>
              </a:pathLst>
            </a:custGeom>
            <a:solidFill>
              <a:srgbClr val="000000"/>
            </a:solidFill>
            <a:ln w="9525">
              <a:solidFill>
                <a:schemeClr val="tx1"/>
              </a:solidFill>
              <a:round/>
              <a:headEnd/>
              <a:tailEnd/>
            </a:ln>
          </p:spPr>
          <p:txBody>
            <a:bodyPr/>
            <a:lstStyle/>
            <a:p>
              <a:endParaRPr lang="en-US"/>
            </a:p>
          </p:txBody>
        </p:sp>
        <p:sp>
          <p:nvSpPr>
            <p:cNvPr id="549975" name="Freeform 87">
              <a:extLst>
                <a:ext uri="{FF2B5EF4-FFF2-40B4-BE49-F238E27FC236}">
                  <a16:creationId xmlns:a16="http://schemas.microsoft.com/office/drawing/2014/main" id="{0D3B31A0-0757-3CD9-EB19-98663337E681}"/>
                </a:ext>
              </a:extLst>
            </p:cNvPr>
            <p:cNvSpPr>
              <a:spLocks/>
            </p:cNvSpPr>
            <p:nvPr/>
          </p:nvSpPr>
          <p:spPr bwMode="auto">
            <a:xfrm>
              <a:off x="338" y="2254"/>
              <a:ext cx="6" cy="16"/>
            </a:xfrm>
            <a:custGeom>
              <a:avLst/>
              <a:gdLst>
                <a:gd name="T0" fmla="*/ 21 w 27"/>
                <a:gd name="T1" fmla="*/ 0 h 82"/>
                <a:gd name="T2" fmla="*/ 19 w 27"/>
                <a:gd name="T3" fmla="*/ 0 h 82"/>
                <a:gd name="T4" fmla="*/ 17 w 27"/>
                <a:gd name="T5" fmla="*/ 2 h 82"/>
                <a:gd name="T6" fmla="*/ 15 w 27"/>
                <a:gd name="T7" fmla="*/ 4 h 82"/>
                <a:gd name="T8" fmla="*/ 14 w 27"/>
                <a:gd name="T9" fmla="*/ 6 h 82"/>
                <a:gd name="T10" fmla="*/ 0 w 27"/>
                <a:gd name="T11" fmla="*/ 73 h 82"/>
                <a:gd name="T12" fmla="*/ 0 w 27"/>
                <a:gd name="T13" fmla="*/ 76 h 82"/>
                <a:gd name="T14" fmla="*/ 1 w 27"/>
                <a:gd name="T15" fmla="*/ 78 h 82"/>
                <a:gd name="T16" fmla="*/ 3 w 27"/>
                <a:gd name="T17" fmla="*/ 80 h 82"/>
                <a:gd name="T18" fmla="*/ 6 w 27"/>
                <a:gd name="T19" fmla="*/ 82 h 82"/>
                <a:gd name="T20" fmla="*/ 8 w 27"/>
                <a:gd name="T21" fmla="*/ 82 h 82"/>
                <a:gd name="T22" fmla="*/ 9 w 27"/>
                <a:gd name="T23" fmla="*/ 80 h 82"/>
                <a:gd name="T24" fmla="*/ 12 w 27"/>
                <a:gd name="T25" fmla="*/ 78 h 82"/>
                <a:gd name="T26" fmla="*/ 12 w 27"/>
                <a:gd name="T27" fmla="*/ 76 h 82"/>
                <a:gd name="T28" fmla="*/ 27 w 27"/>
                <a:gd name="T29" fmla="*/ 9 h 82"/>
                <a:gd name="T30" fmla="*/ 27 w 27"/>
                <a:gd name="T31" fmla="*/ 6 h 82"/>
                <a:gd name="T32" fmla="*/ 26 w 27"/>
                <a:gd name="T33" fmla="*/ 4 h 82"/>
                <a:gd name="T34" fmla="*/ 24 w 27"/>
                <a:gd name="T35" fmla="*/ 2 h 82"/>
                <a:gd name="T36" fmla="*/ 21 w 27"/>
                <a:gd name="T3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82">
                  <a:moveTo>
                    <a:pt x="21" y="0"/>
                  </a:moveTo>
                  <a:lnTo>
                    <a:pt x="19" y="0"/>
                  </a:lnTo>
                  <a:lnTo>
                    <a:pt x="17" y="2"/>
                  </a:lnTo>
                  <a:lnTo>
                    <a:pt x="15" y="4"/>
                  </a:lnTo>
                  <a:lnTo>
                    <a:pt x="14" y="6"/>
                  </a:lnTo>
                  <a:lnTo>
                    <a:pt x="0" y="73"/>
                  </a:lnTo>
                  <a:lnTo>
                    <a:pt x="0" y="76"/>
                  </a:lnTo>
                  <a:lnTo>
                    <a:pt x="1" y="78"/>
                  </a:lnTo>
                  <a:lnTo>
                    <a:pt x="3" y="80"/>
                  </a:lnTo>
                  <a:lnTo>
                    <a:pt x="6" y="82"/>
                  </a:lnTo>
                  <a:lnTo>
                    <a:pt x="8" y="82"/>
                  </a:lnTo>
                  <a:lnTo>
                    <a:pt x="9" y="80"/>
                  </a:lnTo>
                  <a:lnTo>
                    <a:pt x="12" y="78"/>
                  </a:lnTo>
                  <a:lnTo>
                    <a:pt x="12" y="76"/>
                  </a:lnTo>
                  <a:lnTo>
                    <a:pt x="27" y="9"/>
                  </a:lnTo>
                  <a:lnTo>
                    <a:pt x="27" y="6"/>
                  </a:lnTo>
                  <a:lnTo>
                    <a:pt x="26" y="4"/>
                  </a:lnTo>
                  <a:lnTo>
                    <a:pt x="24" y="2"/>
                  </a:lnTo>
                  <a:lnTo>
                    <a:pt x="21" y="0"/>
                  </a:lnTo>
                  <a:close/>
                </a:path>
              </a:pathLst>
            </a:custGeom>
            <a:solidFill>
              <a:srgbClr val="000000"/>
            </a:solidFill>
            <a:ln w="9525">
              <a:solidFill>
                <a:schemeClr val="tx1"/>
              </a:solidFill>
              <a:round/>
              <a:headEnd/>
              <a:tailEnd/>
            </a:ln>
          </p:spPr>
          <p:txBody>
            <a:bodyPr/>
            <a:lstStyle/>
            <a:p>
              <a:endParaRPr lang="en-US"/>
            </a:p>
          </p:txBody>
        </p:sp>
        <p:sp>
          <p:nvSpPr>
            <p:cNvPr id="549976" name="Freeform 88">
              <a:extLst>
                <a:ext uri="{FF2B5EF4-FFF2-40B4-BE49-F238E27FC236}">
                  <a16:creationId xmlns:a16="http://schemas.microsoft.com/office/drawing/2014/main" id="{797F5CBD-ECA5-DF33-6D3D-29EC2BCD72DD}"/>
                </a:ext>
              </a:extLst>
            </p:cNvPr>
            <p:cNvSpPr>
              <a:spLocks/>
            </p:cNvSpPr>
            <p:nvPr/>
          </p:nvSpPr>
          <p:spPr bwMode="auto">
            <a:xfrm>
              <a:off x="342" y="2257"/>
              <a:ext cx="7" cy="15"/>
            </a:xfrm>
            <a:custGeom>
              <a:avLst/>
              <a:gdLst>
                <a:gd name="T0" fmla="*/ 33 w 37"/>
                <a:gd name="T1" fmla="*/ 0 h 76"/>
                <a:gd name="T2" fmla="*/ 31 w 37"/>
                <a:gd name="T3" fmla="*/ 0 h 76"/>
                <a:gd name="T4" fmla="*/ 28 w 37"/>
                <a:gd name="T5" fmla="*/ 0 h 76"/>
                <a:gd name="T6" fmla="*/ 26 w 37"/>
                <a:gd name="T7" fmla="*/ 1 h 76"/>
                <a:gd name="T8" fmla="*/ 25 w 37"/>
                <a:gd name="T9" fmla="*/ 3 h 76"/>
                <a:gd name="T10" fmla="*/ 0 w 37"/>
                <a:gd name="T11" fmla="*/ 68 h 76"/>
                <a:gd name="T12" fmla="*/ 0 w 37"/>
                <a:gd name="T13" fmla="*/ 70 h 76"/>
                <a:gd name="T14" fmla="*/ 1 w 37"/>
                <a:gd name="T15" fmla="*/ 72 h 76"/>
                <a:gd name="T16" fmla="*/ 2 w 37"/>
                <a:gd name="T17" fmla="*/ 75 h 76"/>
                <a:gd name="T18" fmla="*/ 5 w 37"/>
                <a:gd name="T19" fmla="*/ 76 h 76"/>
                <a:gd name="T20" fmla="*/ 7 w 37"/>
                <a:gd name="T21" fmla="*/ 76 h 76"/>
                <a:gd name="T22" fmla="*/ 9 w 37"/>
                <a:gd name="T23" fmla="*/ 76 h 76"/>
                <a:gd name="T24" fmla="*/ 12 w 37"/>
                <a:gd name="T25" fmla="*/ 75 h 76"/>
                <a:gd name="T26" fmla="*/ 13 w 37"/>
                <a:gd name="T27" fmla="*/ 72 h 76"/>
                <a:gd name="T28" fmla="*/ 37 w 37"/>
                <a:gd name="T29" fmla="*/ 8 h 76"/>
                <a:gd name="T30" fmla="*/ 37 w 37"/>
                <a:gd name="T31" fmla="*/ 5 h 76"/>
                <a:gd name="T32" fmla="*/ 37 w 37"/>
                <a:gd name="T33" fmla="*/ 2 h 76"/>
                <a:gd name="T34" fmla="*/ 36 w 37"/>
                <a:gd name="T35" fmla="*/ 1 h 76"/>
                <a:gd name="T36" fmla="*/ 33 w 37"/>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76">
                  <a:moveTo>
                    <a:pt x="33" y="0"/>
                  </a:moveTo>
                  <a:lnTo>
                    <a:pt x="31" y="0"/>
                  </a:lnTo>
                  <a:lnTo>
                    <a:pt x="28" y="0"/>
                  </a:lnTo>
                  <a:lnTo>
                    <a:pt x="26" y="1"/>
                  </a:lnTo>
                  <a:lnTo>
                    <a:pt x="25" y="3"/>
                  </a:lnTo>
                  <a:lnTo>
                    <a:pt x="0" y="68"/>
                  </a:lnTo>
                  <a:lnTo>
                    <a:pt x="0" y="70"/>
                  </a:lnTo>
                  <a:lnTo>
                    <a:pt x="1" y="72"/>
                  </a:lnTo>
                  <a:lnTo>
                    <a:pt x="2" y="75"/>
                  </a:lnTo>
                  <a:lnTo>
                    <a:pt x="5" y="76"/>
                  </a:lnTo>
                  <a:lnTo>
                    <a:pt x="7" y="76"/>
                  </a:lnTo>
                  <a:lnTo>
                    <a:pt x="9" y="76"/>
                  </a:lnTo>
                  <a:lnTo>
                    <a:pt x="12" y="75"/>
                  </a:lnTo>
                  <a:lnTo>
                    <a:pt x="13" y="72"/>
                  </a:lnTo>
                  <a:lnTo>
                    <a:pt x="37" y="8"/>
                  </a:lnTo>
                  <a:lnTo>
                    <a:pt x="37" y="5"/>
                  </a:lnTo>
                  <a:lnTo>
                    <a:pt x="37" y="2"/>
                  </a:lnTo>
                  <a:lnTo>
                    <a:pt x="36" y="1"/>
                  </a:lnTo>
                  <a:lnTo>
                    <a:pt x="33" y="0"/>
                  </a:lnTo>
                  <a:close/>
                </a:path>
              </a:pathLst>
            </a:custGeom>
            <a:solidFill>
              <a:srgbClr val="000000"/>
            </a:solidFill>
            <a:ln w="9525">
              <a:solidFill>
                <a:schemeClr val="tx1"/>
              </a:solidFill>
              <a:round/>
              <a:headEnd/>
              <a:tailEnd/>
            </a:ln>
          </p:spPr>
          <p:txBody>
            <a:bodyPr/>
            <a:lstStyle/>
            <a:p>
              <a:endParaRPr lang="en-US"/>
            </a:p>
          </p:txBody>
        </p:sp>
        <p:sp>
          <p:nvSpPr>
            <p:cNvPr id="549977" name="Freeform 89">
              <a:extLst>
                <a:ext uri="{FF2B5EF4-FFF2-40B4-BE49-F238E27FC236}">
                  <a16:creationId xmlns:a16="http://schemas.microsoft.com/office/drawing/2014/main" id="{FE2695E6-858D-70A6-25E8-32EF93AC2B41}"/>
                </a:ext>
              </a:extLst>
            </p:cNvPr>
            <p:cNvSpPr>
              <a:spLocks/>
            </p:cNvSpPr>
            <p:nvPr/>
          </p:nvSpPr>
          <p:spPr bwMode="auto">
            <a:xfrm>
              <a:off x="345" y="2260"/>
              <a:ext cx="9" cy="14"/>
            </a:xfrm>
            <a:custGeom>
              <a:avLst/>
              <a:gdLst>
                <a:gd name="T0" fmla="*/ 43 w 45"/>
                <a:gd name="T1" fmla="*/ 0 h 73"/>
                <a:gd name="T2" fmla="*/ 40 w 45"/>
                <a:gd name="T3" fmla="*/ 0 h 73"/>
                <a:gd name="T4" fmla="*/ 37 w 45"/>
                <a:gd name="T5" fmla="*/ 0 h 73"/>
                <a:gd name="T6" fmla="*/ 34 w 45"/>
                <a:gd name="T7" fmla="*/ 1 h 73"/>
                <a:gd name="T8" fmla="*/ 33 w 45"/>
                <a:gd name="T9" fmla="*/ 4 h 73"/>
                <a:gd name="T10" fmla="*/ 0 w 45"/>
                <a:gd name="T11" fmla="*/ 63 h 73"/>
                <a:gd name="T12" fmla="*/ 0 w 45"/>
                <a:gd name="T13" fmla="*/ 66 h 73"/>
                <a:gd name="T14" fmla="*/ 0 w 45"/>
                <a:gd name="T15" fmla="*/ 68 h 73"/>
                <a:gd name="T16" fmla="*/ 1 w 45"/>
                <a:gd name="T17" fmla="*/ 71 h 73"/>
                <a:gd name="T18" fmla="*/ 3 w 45"/>
                <a:gd name="T19" fmla="*/ 73 h 73"/>
                <a:gd name="T20" fmla="*/ 6 w 45"/>
                <a:gd name="T21" fmla="*/ 73 h 73"/>
                <a:gd name="T22" fmla="*/ 8 w 45"/>
                <a:gd name="T23" fmla="*/ 73 h 73"/>
                <a:gd name="T24" fmla="*/ 10 w 45"/>
                <a:gd name="T25" fmla="*/ 72 h 73"/>
                <a:gd name="T26" fmla="*/ 12 w 45"/>
                <a:gd name="T27" fmla="*/ 69 h 73"/>
                <a:gd name="T28" fmla="*/ 45 w 45"/>
                <a:gd name="T29" fmla="*/ 10 h 73"/>
                <a:gd name="T30" fmla="*/ 45 w 45"/>
                <a:gd name="T31" fmla="*/ 7 h 73"/>
                <a:gd name="T32" fmla="*/ 45 w 45"/>
                <a:gd name="T33" fmla="*/ 4 h 73"/>
                <a:gd name="T34" fmla="*/ 44 w 45"/>
                <a:gd name="T35" fmla="*/ 1 h 73"/>
                <a:gd name="T36" fmla="*/ 43 w 45"/>
                <a:gd name="T3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73">
                  <a:moveTo>
                    <a:pt x="43" y="0"/>
                  </a:moveTo>
                  <a:lnTo>
                    <a:pt x="40" y="0"/>
                  </a:lnTo>
                  <a:lnTo>
                    <a:pt x="37" y="0"/>
                  </a:lnTo>
                  <a:lnTo>
                    <a:pt x="34" y="1"/>
                  </a:lnTo>
                  <a:lnTo>
                    <a:pt x="33" y="4"/>
                  </a:lnTo>
                  <a:lnTo>
                    <a:pt x="0" y="63"/>
                  </a:lnTo>
                  <a:lnTo>
                    <a:pt x="0" y="66"/>
                  </a:lnTo>
                  <a:lnTo>
                    <a:pt x="0" y="68"/>
                  </a:lnTo>
                  <a:lnTo>
                    <a:pt x="1" y="71"/>
                  </a:lnTo>
                  <a:lnTo>
                    <a:pt x="3" y="73"/>
                  </a:lnTo>
                  <a:lnTo>
                    <a:pt x="6" y="73"/>
                  </a:lnTo>
                  <a:lnTo>
                    <a:pt x="8" y="73"/>
                  </a:lnTo>
                  <a:lnTo>
                    <a:pt x="10" y="72"/>
                  </a:lnTo>
                  <a:lnTo>
                    <a:pt x="12" y="69"/>
                  </a:lnTo>
                  <a:lnTo>
                    <a:pt x="45" y="10"/>
                  </a:lnTo>
                  <a:lnTo>
                    <a:pt x="45" y="7"/>
                  </a:lnTo>
                  <a:lnTo>
                    <a:pt x="45" y="4"/>
                  </a:lnTo>
                  <a:lnTo>
                    <a:pt x="44" y="1"/>
                  </a:lnTo>
                  <a:lnTo>
                    <a:pt x="43" y="0"/>
                  </a:lnTo>
                  <a:close/>
                </a:path>
              </a:pathLst>
            </a:custGeom>
            <a:solidFill>
              <a:srgbClr val="000000"/>
            </a:solidFill>
            <a:ln w="9525">
              <a:solidFill>
                <a:schemeClr val="tx1"/>
              </a:solidFill>
              <a:round/>
              <a:headEnd/>
              <a:tailEnd/>
            </a:ln>
          </p:spPr>
          <p:txBody>
            <a:bodyPr/>
            <a:lstStyle/>
            <a:p>
              <a:endParaRPr lang="en-US"/>
            </a:p>
          </p:txBody>
        </p:sp>
      </p:grpSp>
      <p:grpSp>
        <p:nvGrpSpPr>
          <p:cNvPr id="549978" name="Group 90">
            <a:extLst>
              <a:ext uri="{FF2B5EF4-FFF2-40B4-BE49-F238E27FC236}">
                <a16:creationId xmlns:a16="http://schemas.microsoft.com/office/drawing/2014/main" id="{0538E861-5927-B07A-8596-4B591550FD64}"/>
              </a:ext>
            </a:extLst>
          </p:cNvPr>
          <p:cNvGrpSpPr>
            <a:grpSpLocks/>
          </p:cNvGrpSpPr>
          <p:nvPr/>
        </p:nvGrpSpPr>
        <p:grpSpPr bwMode="auto">
          <a:xfrm>
            <a:off x="485775" y="5119688"/>
            <a:ext cx="381000" cy="457200"/>
            <a:chOff x="188" y="2112"/>
            <a:chExt cx="292" cy="466"/>
          </a:xfrm>
        </p:grpSpPr>
        <p:sp>
          <p:nvSpPr>
            <p:cNvPr id="549979" name="Freeform 91">
              <a:extLst>
                <a:ext uri="{FF2B5EF4-FFF2-40B4-BE49-F238E27FC236}">
                  <a16:creationId xmlns:a16="http://schemas.microsoft.com/office/drawing/2014/main" id="{734CFE3C-AC69-4755-19DC-BB41007FF934}"/>
                </a:ext>
              </a:extLst>
            </p:cNvPr>
            <p:cNvSpPr>
              <a:spLocks/>
            </p:cNvSpPr>
            <p:nvPr/>
          </p:nvSpPr>
          <p:spPr bwMode="auto">
            <a:xfrm>
              <a:off x="188" y="2112"/>
              <a:ext cx="292" cy="466"/>
            </a:xfrm>
            <a:custGeom>
              <a:avLst/>
              <a:gdLst>
                <a:gd name="T0" fmla="*/ 1317 w 1460"/>
                <a:gd name="T1" fmla="*/ 1164 h 2330"/>
                <a:gd name="T2" fmla="*/ 1391 w 1460"/>
                <a:gd name="T3" fmla="*/ 1043 h 2330"/>
                <a:gd name="T4" fmla="*/ 1439 w 1460"/>
                <a:gd name="T5" fmla="*/ 909 h 2330"/>
                <a:gd name="T6" fmla="*/ 1459 w 1460"/>
                <a:gd name="T7" fmla="*/ 767 h 2330"/>
                <a:gd name="T8" fmla="*/ 1453 w 1460"/>
                <a:gd name="T9" fmla="*/ 628 h 2330"/>
                <a:gd name="T10" fmla="*/ 1423 w 1460"/>
                <a:gd name="T11" fmla="*/ 497 h 2330"/>
                <a:gd name="T12" fmla="*/ 1362 w 1460"/>
                <a:gd name="T13" fmla="*/ 364 h 2330"/>
                <a:gd name="T14" fmla="*/ 1273 w 1460"/>
                <a:gd name="T15" fmla="*/ 241 h 2330"/>
                <a:gd name="T16" fmla="*/ 1206 w 1460"/>
                <a:gd name="T17" fmla="*/ 177 h 2330"/>
                <a:gd name="T18" fmla="*/ 1150 w 1460"/>
                <a:gd name="T19" fmla="*/ 131 h 2330"/>
                <a:gd name="T20" fmla="*/ 1065 w 1460"/>
                <a:gd name="T21" fmla="*/ 81 h 2330"/>
                <a:gd name="T22" fmla="*/ 967 w 1460"/>
                <a:gd name="T23" fmla="*/ 39 h 2330"/>
                <a:gd name="T24" fmla="*/ 864 w 1460"/>
                <a:gd name="T25" fmla="*/ 12 h 2330"/>
                <a:gd name="T26" fmla="*/ 758 w 1460"/>
                <a:gd name="T27" fmla="*/ 0 h 2330"/>
                <a:gd name="T28" fmla="*/ 606 w 1460"/>
                <a:gd name="T29" fmla="*/ 11 h 2330"/>
                <a:gd name="T30" fmla="*/ 451 w 1460"/>
                <a:gd name="T31" fmla="*/ 55 h 2330"/>
                <a:gd name="T32" fmla="*/ 313 w 1460"/>
                <a:gd name="T33" fmla="*/ 131 h 2330"/>
                <a:gd name="T34" fmla="*/ 195 w 1460"/>
                <a:gd name="T35" fmla="*/ 234 h 2330"/>
                <a:gd name="T36" fmla="*/ 69 w 1460"/>
                <a:gd name="T37" fmla="*/ 420 h 2330"/>
                <a:gd name="T38" fmla="*/ 2 w 1460"/>
                <a:gd name="T39" fmla="*/ 665 h 2330"/>
                <a:gd name="T40" fmla="*/ 26 w 1460"/>
                <a:gd name="T41" fmla="*/ 924 h 2330"/>
                <a:gd name="T42" fmla="*/ 137 w 1460"/>
                <a:gd name="T43" fmla="*/ 1156 h 2330"/>
                <a:gd name="T44" fmla="*/ 224 w 1460"/>
                <a:gd name="T45" fmla="*/ 1256 h 2330"/>
                <a:gd name="T46" fmla="*/ 294 w 1460"/>
                <a:gd name="T47" fmla="*/ 1350 h 2330"/>
                <a:gd name="T48" fmla="*/ 343 w 1460"/>
                <a:gd name="T49" fmla="*/ 1451 h 2330"/>
                <a:gd name="T50" fmla="*/ 371 w 1460"/>
                <a:gd name="T51" fmla="*/ 1559 h 2330"/>
                <a:gd name="T52" fmla="*/ 352 w 1460"/>
                <a:gd name="T53" fmla="*/ 1633 h 2330"/>
                <a:gd name="T54" fmla="*/ 316 w 1460"/>
                <a:gd name="T55" fmla="*/ 1674 h 2330"/>
                <a:gd name="T56" fmla="*/ 310 w 1460"/>
                <a:gd name="T57" fmla="*/ 1778 h 2330"/>
                <a:gd name="T58" fmla="*/ 313 w 1460"/>
                <a:gd name="T59" fmla="*/ 1800 h 2330"/>
                <a:gd name="T60" fmla="*/ 310 w 1460"/>
                <a:gd name="T61" fmla="*/ 1891 h 2330"/>
                <a:gd name="T62" fmla="*/ 314 w 1460"/>
                <a:gd name="T63" fmla="*/ 1912 h 2330"/>
                <a:gd name="T64" fmla="*/ 310 w 1460"/>
                <a:gd name="T65" fmla="*/ 1934 h 2330"/>
                <a:gd name="T66" fmla="*/ 313 w 1460"/>
                <a:gd name="T67" fmla="*/ 2024 h 2330"/>
                <a:gd name="T68" fmla="*/ 310 w 1460"/>
                <a:gd name="T69" fmla="*/ 2046 h 2330"/>
                <a:gd name="T70" fmla="*/ 314 w 1460"/>
                <a:gd name="T71" fmla="*/ 2148 h 2330"/>
                <a:gd name="T72" fmla="*/ 355 w 1460"/>
                <a:gd name="T73" fmla="*/ 2193 h 2330"/>
                <a:gd name="T74" fmla="*/ 436 w 1460"/>
                <a:gd name="T75" fmla="*/ 2238 h 2330"/>
                <a:gd name="T76" fmla="*/ 525 w 1460"/>
                <a:gd name="T77" fmla="*/ 2251 h 2330"/>
                <a:gd name="T78" fmla="*/ 525 w 1460"/>
                <a:gd name="T79" fmla="*/ 2277 h 2330"/>
                <a:gd name="T80" fmla="*/ 553 w 1460"/>
                <a:gd name="T81" fmla="*/ 2319 h 2330"/>
                <a:gd name="T82" fmla="*/ 861 w 1460"/>
                <a:gd name="T83" fmla="*/ 2330 h 2330"/>
                <a:gd name="T84" fmla="*/ 907 w 1460"/>
                <a:gd name="T85" fmla="*/ 2311 h 2330"/>
                <a:gd name="T86" fmla="*/ 926 w 1460"/>
                <a:gd name="T87" fmla="*/ 2264 h 2330"/>
                <a:gd name="T88" fmla="*/ 924 w 1460"/>
                <a:gd name="T89" fmla="*/ 2248 h 2330"/>
                <a:gd name="T90" fmla="*/ 1042 w 1460"/>
                <a:gd name="T91" fmla="*/ 2228 h 2330"/>
                <a:gd name="T92" fmla="*/ 1115 w 1460"/>
                <a:gd name="T93" fmla="*/ 2183 h 2330"/>
                <a:gd name="T94" fmla="*/ 1145 w 1460"/>
                <a:gd name="T95" fmla="*/ 2137 h 2330"/>
                <a:gd name="T96" fmla="*/ 1145 w 1460"/>
                <a:gd name="T97" fmla="*/ 2040 h 2330"/>
                <a:gd name="T98" fmla="*/ 1145 w 1460"/>
                <a:gd name="T99" fmla="*/ 2019 h 2330"/>
                <a:gd name="T100" fmla="*/ 1146 w 1460"/>
                <a:gd name="T101" fmla="*/ 1928 h 2330"/>
                <a:gd name="T102" fmla="*/ 1142 w 1460"/>
                <a:gd name="T103" fmla="*/ 1907 h 2330"/>
                <a:gd name="T104" fmla="*/ 1146 w 1460"/>
                <a:gd name="T105" fmla="*/ 1816 h 2330"/>
                <a:gd name="T106" fmla="*/ 1141 w 1460"/>
                <a:gd name="T107" fmla="*/ 1795 h 2330"/>
                <a:gd name="T108" fmla="*/ 1146 w 1460"/>
                <a:gd name="T109" fmla="*/ 1772 h 2330"/>
                <a:gd name="T110" fmla="*/ 1134 w 1460"/>
                <a:gd name="T111" fmla="*/ 1661 h 2330"/>
                <a:gd name="T112" fmla="*/ 1114 w 1460"/>
                <a:gd name="T113" fmla="*/ 1640 h 2330"/>
                <a:gd name="T114" fmla="*/ 1089 w 1460"/>
                <a:gd name="T115" fmla="*/ 1623 h 2330"/>
                <a:gd name="T116" fmla="*/ 1120 w 1460"/>
                <a:gd name="T117" fmla="*/ 1446 h 2330"/>
                <a:gd name="T118" fmla="*/ 1220 w 1460"/>
                <a:gd name="T119" fmla="*/ 1275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60" h="2330">
                  <a:moveTo>
                    <a:pt x="1246" y="1247"/>
                  </a:moveTo>
                  <a:lnTo>
                    <a:pt x="1271" y="1221"/>
                  </a:lnTo>
                  <a:lnTo>
                    <a:pt x="1295" y="1193"/>
                  </a:lnTo>
                  <a:lnTo>
                    <a:pt x="1317" y="1164"/>
                  </a:lnTo>
                  <a:lnTo>
                    <a:pt x="1337" y="1136"/>
                  </a:lnTo>
                  <a:lnTo>
                    <a:pt x="1356" y="1106"/>
                  </a:lnTo>
                  <a:lnTo>
                    <a:pt x="1374" y="1075"/>
                  </a:lnTo>
                  <a:lnTo>
                    <a:pt x="1391" y="1043"/>
                  </a:lnTo>
                  <a:lnTo>
                    <a:pt x="1405" y="1010"/>
                  </a:lnTo>
                  <a:lnTo>
                    <a:pt x="1417" y="977"/>
                  </a:lnTo>
                  <a:lnTo>
                    <a:pt x="1429" y="943"/>
                  </a:lnTo>
                  <a:lnTo>
                    <a:pt x="1439" y="909"/>
                  </a:lnTo>
                  <a:lnTo>
                    <a:pt x="1446" y="874"/>
                  </a:lnTo>
                  <a:lnTo>
                    <a:pt x="1452" y="840"/>
                  </a:lnTo>
                  <a:lnTo>
                    <a:pt x="1456" y="804"/>
                  </a:lnTo>
                  <a:lnTo>
                    <a:pt x="1459" y="767"/>
                  </a:lnTo>
                  <a:lnTo>
                    <a:pt x="1460" y="731"/>
                  </a:lnTo>
                  <a:lnTo>
                    <a:pt x="1459" y="696"/>
                  </a:lnTo>
                  <a:lnTo>
                    <a:pt x="1456" y="663"/>
                  </a:lnTo>
                  <a:lnTo>
                    <a:pt x="1453" y="628"/>
                  </a:lnTo>
                  <a:lnTo>
                    <a:pt x="1448" y="595"/>
                  </a:lnTo>
                  <a:lnTo>
                    <a:pt x="1441" y="562"/>
                  </a:lnTo>
                  <a:lnTo>
                    <a:pt x="1433" y="529"/>
                  </a:lnTo>
                  <a:lnTo>
                    <a:pt x="1423" y="497"/>
                  </a:lnTo>
                  <a:lnTo>
                    <a:pt x="1411" y="466"/>
                  </a:lnTo>
                  <a:lnTo>
                    <a:pt x="1397" y="431"/>
                  </a:lnTo>
                  <a:lnTo>
                    <a:pt x="1380" y="398"/>
                  </a:lnTo>
                  <a:lnTo>
                    <a:pt x="1362" y="364"/>
                  </a:lnTo>
                  <a:lnTo>
                    <a:pt x="1343" y="332"/>
                  </a:lnTo>
                  <a:lnTo>
                    <a:pt x="1322" y="301"/>
                  </a:lnTo>
                  <a:lnTo>
                    <a:pt x="1298" y="271"/>
                  </a:lnTo>
                  <a:lnTo>
                    <a:pt x="1273" y="241"/>
                  </a:lnTo>
                  <a:lnTo>
                    <a:pt x="1246" y="214"/>
                  </a:lnTo>
                  <a:lnTo>
                    <a:pt x="1233" y="201"/>
                  </a:lnTo>
                  <a:lnTo>
                    <a:pt x="1220" y="189"/>
                  </a:lnTo>
                  <a:lnTo>
                    <a:pt x="1206" y="177"/>
                  </a:lnTo>
                  <a:lnTo>
                    <a:pt x="1193" y="165"/>
                  </a:lnTo>
                  <a:lnTo>
                    <a:pt x="1178" y="153"/>
                  </a:lnTo>
                  <a:lnTo>
                    <a:pt x="1164" y="142"/>
                  </a:lnTo>
                  <a:lnTo>
                    <a:pt x="1150" y="131"/>
                  </a:lnTo>
                  <a:lnTo>
                    <a:pt x="1134" y="122"/>
                  </a:lnTo>
                  <a:lnTo>
                    <a:pt x="1111" y="107"/>
                  </a:lnTo>
                  <a:lnTo>
                    <a:pt x="1089" y="93"/>
                  </a:lnTo>
                  <a:lnTo>
                    <a:pt x="1065" y="81"/>
                  </a:lnTo>
                  <a:lnTo>
                    <a:pt x="1041" y="69"/>
                  </a:lnTo>
                  <a:lnTo>
                    <a:pt x="1017" y="59"/>
                  </a:lnTo>
                  <a:lnTo>
                    <a:pt x="992" y="48"/>
                  </a:lnTo>
                  <a:lnTo>
                    <a:pt x="967" y="39"/>
                  </a:lnTo>
                  <a:lnTo>
                    <a:pt x="942" y="31"/>
                  </a:lnTo>
                  <a:lnTo>
                    <a:pt x="917" y="24"/>
                  </a:lnTo>
                  <a:lnTo>
                    <a:pt x="891" y="18"/>
                  </a:lnTo>
                  <a:lnTo>
                    <a:pt x="864" y="12"/>
                  </a:lnTo>
                  <a:lnTo>
                    <a:pt x="838" y="8"/>
                  </a:lnTo>
                  <a:lnTo>
                    <a:pt x="812" y="5"/>
                  </a:lnTo>
                  <a:lnTo>
                    <a:pt x="784" y="2"/>
                  </a:lnTo>
                  <a:lnTo>
                    <a:pt x="758" y="0"/>
                  </a:lnTo>
                  <a:lnTo>
                    <a:pt x="731" y="0"/>
                  </a:lnTo>
                  <a:lnTo>
                    <a:pt x="689" y="1"/>
                  </a:lnTo>
                  <a:lnTo>
                    <a:pt x="647" y="5"/>
                  </a:lnTo>
                  <a:lnTo>
                    <a:pt x="606" y="11"/>
                  </a:lnTo>
                  <a:lnTo>
                    <a:pt x="566" y="19"/>
                  </a:lnTo>
                  <a:lnTo>
                    <a:pt x="528" y="29"/>
                  </a:lnTo>
                  <a:lnTo>
                    <a:pt x="488" y="41"/>
                  </a:lnTo>
                  <a:lnTo>
                    <a:pt x="451" y="55"/>
                  </a:lnTo>
                  <a:lnTo>
                    <a:pt x="415" y="72"/>
                  </a:lnTo>
                  <a:lnTo>
                    <a:pt x="380" y="90"/>
                  </a:lnTo>
                  <a:lnTo>
                    <a:pt x="345" y="110"/>
                  </a:lnTo>
                  <a:lnTo>
                    <a:pt x="313" y="131"/>
                  </a:lnTo>
                  <a:lnTo>
                    <a:pt x="281" y="155"/>
                  </a:lnTo>
                  <a:lnTo>
                    <a:pt x="251" y="179"/>
                  </a:lnTo>
                  <a:lnTo>
                    <a:pt x="222" y="207"/>
                  </a:lnTo>
                  <a:lnTo>
                    <a:pt x="195" y="234"/>
                  </a:lnTo>
                  <a:lnTo>
                    <a:pt x="168" y="264"/>
                  </a:lnTo>
                  <a:lnTo>
                    <a:pt x="131" y="313"/>
                  </a:lnTo>
                  <a:lnTo>
                    <a:pt x="98" y="365"/>
                  </a:lnTo>
                  <a:lnTo>
                    <a:pt x="69" y="420"/>
                  </a:lnTo>
                  <a:lnTo>
                    <a:pt x="45" y="478"/>
                  </a:lnTo>
                  <a:lnTo>
                    <a:pt x="25" y="539"/>
                  </a:lnTo>
                  <a:lnTo>
                    <a:pt x="12" y="601"/>
                  </a:lnTo>
                  <a:lnTo>
                    <a:pt x="2" y="665"/>
                  </a:lnTo>
                  <a:lnTo>
                    <a:pt x="0" y="731"/>
                  </a:lnTo>
                  <a:lnTo>
                    <a:pt x="2" y="797"/>
                  </a:lnTo>
                  <a:lnTo>
                    <a:pt x="12" y="861"/>
                  </a:lnTo>
                  <a:lnTo>
                    <a:pt x="26" y="924"/>
                  </a:lnTo>
                  <a:lnTo>
                    <a:pt x="47" y="985"/>
                  </a:lnTo>
                  <a:lnTo>
                    <a:pt x="72" y="1045"/>
                  </a:lnTo>
                  <a:lnTo>
                    <a:pt x="101" y="1102"/>
                  </a:lnTo>
                  <a:lnTo>
                    <a:pt x="137" y="1156"/>
                  </a:lnTo>
                  <a:lnTo>
                    <a:pt x="178" y="1207"/>
                  </a:lnTo>
                  <a:lnTo>
                    <a:pt x="183" y="1213"/>
                  </a:lnTo>
                  <a:lnTo>
                    <a:pt x="204" y="1235"/>
                  </a:lnTo>
                  <a:lnTo>
                    <a:pt x="224" y="1256"/>
                  </a:lnTo>
                  <a:lnTo>
                    <a:pt x="244" y="1278"/>
                  </a:lnTo>
                  <a:lnTo>
                    <a:pt x="261" y="1302"/>
                  </a:lnTo>
                  <a:lnTo>
                    <a:pt x="278" y="1324"/>
                  </a:lnTo>
                  <a:lnTo>
                    <a:pt x="294" y="1350"/>
                  </a:lnTo>
                  <a:lnTo>
                    <a:pt x="308" y="1373"/>
                  </a:lnTo>
                  <a:lnTo>
                    <a:pt x="321" y="1398"/>
                  </a:lnTo>
                  <a:lnTo>
                    <a:pt x="333" y="1425"/>
                  </a:lnTo>
                  <a:lnTo>
                    <a:pt x="343" y="1451"/>
                  </a:lnTo>
                  <a:lnTo>
                    <a:pt x="352" y="1477"/>
                  </a:lnTo>
                  <a:lnTo>
                    <a:pt x="361" y="1504"/>
                  </a:lnTo>
                  <a:lnTo>
                    <a:pt x="366" y="1531"/>
                  </a:lnTo>
                  <a:lnTo>
                    <a:pt x="371" y="1559"/>
                  </a:lnTo>
                  <a:lnTo>
                    <a:pt x="375" y="1586"/>
                  </a:lnTo>
                  <a:lnTo>
                    <a:pt x="377" y="1615"/>
                  </a:lnTo>
                  <a:lnTo>
                    <a:pt x="364" y="1623"/>
                  </a:lnTo>
                  <a:lnTo>
                    <a:pt x="352" y="1633"/>
                  </a:lnTo>
                  <a:lnTo>
                    <a:pt x="340" y="1642"/>
                  </a:lnTo>
                  <a:lnTo>
                    <a:pt x="331" y="1652"/>
                  </a:lnTo>
                  <a:lnTo>
                    <a:pt x="322" y="1662"/>
                  </a:lnTo>
                  <a:lnTo>
                    <a:pt x="316" y="1674"/>
                  </a:lnTo>
                  <a:lnTo>
                    <a:pt x="312" y="1686"/>
                  </a:lnTo>
                  <a:lnTo>
                    <a:pt x="310" y="1698"/>
                  </a:lnTo>
                  <a:lnTo>
                    <a:pt x="310" y="1772"/>
                  </a:lnTo>
                  <a:lnTo>
                    <a:pt x="310" y="1778"/>
                  </a:lnTo>
                  <a:lnTo>
                    <a:pt x="312" y="1784"/>
                  </a:lnTo>
                  <a:lnTo>
                    <a:pt x="313" y="1789"/>
                  </a:lnTo>
                  <a:lnTo>
                    <a:pt x="314" y="1795"/>
                  </a:lnTo>
                  <a:lnTo>
                    <a:pt x="313" y="1800"/>
                  </a:lnTo>
                  <a:lnTo>
                    <a:pt x="312" y="1805"/>
                  </a:lnTo>
                  <a:lnTo>
                    <a:pt x="310" y="1810"/>
                  </a:lnTo>
                  <a:lnTo>
                    <a:pt x="310" y="1816"/>
                  </a:lnTo>
                  <a:lnTo>
                    <a:pt x="310" y="1891"/>
                  </a:lnTo>
                  <a:lnTo>
                    <a:pt x="310" y="1896"/>
                  </a:lnTo>
                  <a:lnTo>
                    <a:pt x="312" y="1902"/>
                  </a:lnTo>
                  <a:lnTo>
                    <a:pt x="313" y="1907"/>
                  </a:lnTo>
                  <a:lnTo>
                    <a:pt x="314" y="1912"/>
                  </a:lnTo>
                  <a:lnTo>
                    <a:pt x="313" y="1917"/>
                  </a:lnTo>
                  <a:lnTo>
                    <a:pt x="312" y="1923"/>
                  </a:lnTo>
                  <a:lnTo>
                    <a:pt x="310" y="1928"/>
                  </a:lnTo>
                  <a:lnTo>
                    <a:pt x="310" y="1934"/>
                  </a:lnTo>
                  <a:lnTo>
                    <a:pt x="310" y="2009"/>
                  </a:lnTo>
                  <a:lnTo>
                    <a:pt x="310" y="2014"/>
                  </a:lnTo>
                  <a:lnTo>
                    <a:pt x="312" y="2019"/>
                  </a:lnTo>
                  <a:lnTo>
                    <a:pt x="313" y="2024"/>
                  </a:lnTo>
                  <a:lnTo>
                    <a:pt x="314" y="2030"/>
                  </a:lnTo>
                  <a:lnTo>
                    <a:pt x="313" y="2035"/>
                  </a:lnTo>
                  <a:lnTo>
                    <a:pt x="312" y="2040"/>
                  </a:lnTo>
                  <a:lnTo>
                    <a:pt x="310" y="2046"/>
                  </a:lnTo>
                  <a:lnTo>
                    <a:pt x="310" y="2052"/>
                  </a:lnTo>
                  <a:lnTo>
                    <a:pt x="310" y="2126"/>
                  </a:lnTo>
                  <a:lnTo>
                    <a:pt x="312" y="2137"/>
                  </a:lnTo>
                  <a:lnTo>
                    <a:pt x="314" y="2148"/>
                  </a:lnTo>
                  <a:lnTo>
                    <a:pt x="321" y="2163"/>
                  </a:lnTo>
                  <a:lnTo>
                    <a:pt x="332" y="2176"/>
                  </a:lnTo>
                  <a:lnTo>
                    <a:pt x="340" y="2183"/>
                  </a:lnTo>
                  <a:lnTo>
                    <a:pt x="355" y="2193"/>
                  </a:lnTo>
                  <a:lnTo>
                    <a:pt x="372" y="2205"/>
                  </a:lnTo>
                  <a:lnTo>
                    <a:pt x="393" y="2217"/>
                  </a:lnTo>
                  <a:lnTo>
                    <a:pt x="414" y="2228"/>
                  </a:lnTo>
                  <a:lnTo>
                    <a:pt x="436" y="2238"/>
                  </a:lnTo>
                  <a:lnTo>
                    <a:pt x="456" y="2245"/>
                  </a:lnTo>
                  <a:lnTo>
                    <a:pt x="474" y="2248"/>
                  </a:lnTo>
                  <a:lnTo>
                    <a:pt x="526" y="2248"/>
                  </a:lnTo>
                  <a:lnTo>
                    <a:pt x="525" y="2251"/>
                  </a:lnTo>
                  <a:lnTo>
                    <a:pt x="525" y="2256"/>
                  </a:lnTo>
                  <a:lnTo>
                    <a:pt x="524" y="2260"/>
                  </a:lnTo>
                  <a:lnTo>
                    <a:pt x="524" y="2264"/>
                  </a:lnTo>
                  <a:lnTo>
                    <a:pt x="525" y="2277"/>
                  </a:lnTo>
                  <a:lnTo>
                    <a:pt x="529" y="2289"/>
                  </a:lnTo>
                  <a:lnTo>
                    <a:pt x="535" y="2301"/>
                  </a:lnTo>
                  <a:lnTo>
                    <a:pt x="543" y="2311"/>
                  </a:lnTo>
                  <a:lnTo>
                    <a:pt x="553" y="2319"/>
                  </a:lnTo>
                  <a:lnTo>
                    <a:pt x="565" y="2325"/>
                  </a:lnTo>
                  <a:lnTo>
                    <a:pt x="577" y="2329"/>
                  </a:lnTo>
                  <a:lnTo>
                    <a:pt x="590" y="2330"/>
                  </a:lnTo>
                  <a:lnTo>
                    <a:pt x="861" y="2330"/>
                  </a:lnTo>
                  <a:lnTo>
                    <a:pt x="874" y="2329"/>
                  </a:lnTo>
                  <a:lnTo>
                    <a:pt x="886" y="2325"/>
                  </a:lnTo>
                  <a:lnTo>
                    <a:pt x="898" y="2319"/>
                  </a:lnTo>
                  <a:lnTo>
                    <a:pt x="907" y="2311"/>
                  </a:lnTo>
                  <a:lnTo>
                    <a:pt x="916" y="2301"/>
                  </a:lnTo>
                  <a:lnTo>
                    <a:pt x="922" y="2289"/>
                  </a:lnTo>
                  <a:lnTo>
                    <a:pt x="925" y="2277"/>
                  </a:lnTo>
                  <a:lnTo>
                    <a:pt x="926" y="2264"/>
                  </a:lnTo>
                  <a:lnTo>
                    <a:pt x="926" y="2260"/>
                  </a:lnTo>
                  <a:lnTo>
                    <a:pt x="925" y="2256"/>
                  </a:lnTo>
                  <a:lnTo>
                    <a:pt x="925" y="2251"/>
                  </a:lnTo>
                  <a:lnTo>
                    <a:pt x="924" y="2248"/>
                  </a:lnTo>
                  <a:lnTo>
                    <a:pt x="982" y="2248"/>
                  </a:lnTo>
                  <a:lnTo>
                    <a:pt x="1000" y="2245"/>
                  </a:lnTo>
                  <a:lnTo>
                    <a:pt x="1021" y="2238"/>
                  </a:lnTo>
                  <a:lnTo>
                    <a:pt x="1042" y="2228"/>
                  </a:lnTo>
                  <a:lnTo>
                    <a:pt x="1064" y="2217"/>
                  </a:lnTo>
                  <a:lnTo>
                    <a:pt x="1084" y="2205"/>
                  </a:lnTo>
                  <a:lnTo>
                    <a:pt x="1102" y="2193"/>
                  </a:lnTo>
                  <a:lnTo>
                    <a:pt x="1115" y="2183"/>
                  </a:lnTo>
                  <a:lnTo>
                    <a:pt x="1123" y="2176"/>
                  </a:lnTo>
                  <a:lnTo>
                    <a:pt x="1134" y="2163"/>
                  </a:lnTo>
                  <a:lnTo>
                    <a:pt x="1141" y="2148"/>
                  </a:lnTo>
                  <a:lnTo>
                    <a:pt x="1145" y="2137"/>
                  </a:lnTo>
                  <a:lnTo>
                    <a:pt x="1146" y="2126"/>
                  </a:lnTo>
                  <a:lnTo>
                    <a:pt x="1146" y="2052"/>
                  </a:lnTo>
                  <a:lnTo>
                    <a:pt x="1146" y="2046"/>
                  </a:lnTo>
                  <a:lnTo>
                    <a:pt x="1145" y="2040"/>
                  </a:lnTo>
                  <a:lnTo>
                    <a:pt x="1142" y="2035"/>
                  </a:lnTo>
                  <a:lnTo>
                    <a:pt x="1141" y="2030"/>
                  </a:lnTo>
                  <a:lnTo>
                    <a:pt x="1142" y="2024"/>
                  </a:lnTo>
                  <a:lnTo>
                    <a:pt x="1145" y="2019"/>
                  </a:lnTo>
                  <a:lnTo>
                    <a:pt x="1146" y="2014"/>
                  </a:lnTo>
                  <a:lnTo>
                    <a:pt x="1146" y="2009"/>
                  </a:lnTo>
                  <a:lnTo>
                    <a:pt x="1146" y="1934"/>
                  </a:lnTo>
                  <a:lnTo>
                    <a:pt x="1146" y="1928"/>
                  </a:lnTo>
                  <a:lnTo>
                    <a:pt x="1145" y="1923"/>
                  </a:lnTo>
                  <a:lnTo>
                    <a:pt x="1142" y="1917"/>
                  </a:lnTo>
                  <a:lnTo>
                    <a:pt x="1141" y="1912"/>
                  </a:lnTo>
                  <a:lnTo>
                    <a:pt x="1142" y="1907"/>
                  </a:lnTo>
                  <a:lnTo>
                    <a:pt x="1145" y="1902"/>
                  </a:lnTo>
                  <a:lnTo>
                    <a:pt x="1146" y="1896"/>
                  </a:lnTo>
                  <a:lnTo>
                    <a:pt x="1146" y="1891"/>
                  </a:lnTo>
                  <a:lnTo>
                    <a:pt x="1146" y="1816"/>
                  </a:lnTo>
                  <a:lnTo>
                    <a:pt x="1146" y="1810"/>
                  </a:lnTo>
                  <a:lnTo>
                    <a:pt x="1145" y="1805"/>
                  </a:lnTo>
                  <a:lnTo>
                    <a:pt x="1142" y="1800"/>
                  </a:lnTo>
                  <a:lnTo>
                    <a:pt x="1141" y="1795"/>
                  </a:lnTo>
                  <a:lnTo>
                    <a:pt x="1142" y="1789"/>
                  </a:lnTo>
                  <a:lnTo>
                    <a:pt x="1145" y="1784"/>
                  </a:lnTo>
                  <a:lnTo>
                    <a:pt x="1146" y="1778"/>
                  </a:lnTo>
                  <a:lnTo>
                    <a:pt x="1146" y="1772"/>
                  </a:lnTo>
                  <a:lnTo>
                    <a:pt x="1146" y="1698"/>
                  </a:lnTo>
                  <a:lnTo>
                    <a:pt x="1145" y="1687"/>
                  </a:lnTo>
                  <a:lnTo>
                    <a:pt x="1141" y="1674"/>
                  </a:lnTo>
                  <a:lnTo>
                    <a:pt x="1134" y="1661"/>
                  </a:lnTo>
                  <a:lnTo>
                    <a:pt x="1123" y="1648"/>
                  </a:lnTo>
                  <a:lnTo>
                    <a:pt x="1121" y="1646"/>
                  </a:lnTo>
                  <a:lnTo>
                    <a:pt x="1117" y="1643"/>
                  </a:lnTo>
                  <a:lnTo>
                    <a:pt x="1114" y="1640"/>
                  </a:lnTo>
                  <a:lnTo>
                    <a:pt x="1108" y="1636"/>
                  </a:lnTo>
                  <a:lnTo>
                    <a:pt x="1102" y="1633"/>
                  </a:lnTo>
                  <a:lnTo>
                    <a:pt x="1096" y="1628"/>
                  </a:lnTo>
                  <a:lnTo>
                    <a:pt x="1089" y="1623"/>
                  </a:lnTo>
                  <a:lnTo>
                    <a:pt x="1082" y="1618"/>
                  </a:lnTo>
                  <a:lnTo>
                    <a:pt x="1089" y="1556"/>
                  </a:lnTo>
                  <a:lnTo>
                    <a:pt x="1102" y="1499"/>
                  </a:lnTo>
                  <a:lnTo>
                    <a:pt x="1120" y="1446"/>
                  </a:lnTo>
                  <a:lnTo>
                    <a:pt x="1141" y="1397"/>
                  </a:lnTo>
                  <a:lnTo>
                    <a:pt x="1166" y="1352"/>
                  </a:lnTo>
                  <a:lnTo>
                    <a:pt x="1193" y="1311"/>
                  </a:lnTo>
                  <a:lnTo>
                    <a:pt x="1220" y="1275"/>
                  </a:lnTo>
                  <a:lnTo>
                    <a:pt x="1248" y="1244"/>
                  </a:lnTo>
                  <a:lnTo>
                    <a:pt x="1246" y="1247"/>
                  </a:lnTo>
                  <a:close/>
                </a:path>
              </a:pathLst>
            </a:custGeom>
            <a:solidFill>
              <a:schemeClr val="bg2"/>
            </a:solidFill>
            <a:ln w="9525">
              <a:solidFill>
                <a:schemeClr val="tx1"/>
              </a:solidFill>
              <a:round/>
              <a:headEnd/>
              <a:tailEnd/>
            </a:ln>
          </p:spPr>
          <p:txBody>
            <a:bodyPr/>
            <a:lstStyle/>
            <a:p>
              <a:endParaRPr lang="en-US"/>
            </a:p>
          </p:txBody>
        </p:sp>
        <p:sp>
          <p:nvSpPr>
            <p:cNvPr id="549980" name="Freeform 92">
              <a:extLst>
                <a:ext uri="{FF2B5EF4-FFF2-40B4-BE49-F238E27FC236}">
                  <a16:creationId xmlns:a16="http://schemas.microsoft.com/office/drawing/2014/main" id="{8985C034-0659-CAE3-F478-9A6229D5592D}"/>
                </a:ext>
              </a:extLst>
            </p:cNvPr>
            <p:cNvSpPr>
              <a:spLocks/>
            </p:cNvSpPr>
            <p:nvPr/>
          </p:nvSpPr>
          <p:spPr bwMode="auto">
            <a:xfrm>
              <a:off x="276" y="2455"/>
              <a:ext cx="115" cy="80"/>
            </a:xfrm>
            <a:custGeom>
              <a:avLst/>
              <a:gdLst>
                <a:gd name="T0" fmla="*/ 0 w 573"/>
                <a:gd name="T1" fmla="*/ 380 h 402"/>
                <a:gd name="T2" fmla="*/ 0 w 573"/>
                <a:gd name="T3" fmla="*/ 370 h 402"/>
                <a:gd name="T4" fmla="*/ 87 w 573"/>
                <a:gd name="T5" fmla="*/ 316 h 402"/>
                <a:gd name="T6" fmla="*/ 0 w 573"/>
                <a:gd name="T7" fmla="*/ 262 h 402"/>
                <a:gd name="T8" fmla="*/ 0 w 573"/>
                <a:gd name="T9" fmla="*/ 252 h 402"/>
                <a:gd name="T10" fmla="*/ 87 w 573"/>
                <a:gd name="T11" fmla="*/ 198 h 402"/>
                <a:gd name="T12" fmla="*/ 0 w 573"/>
                <a:gd name="T13" fmla="*/ 144 h 402"/>
                <a:gd name="T14" fmla="*/ 0 w 573"/>
                <a:gd name="T15" fmla="*/ 135 h 402"/>
                <a:gd name="T16" fmla="*/ 87 w 573"/>
                <a:gd name="T17" fmla="*/ 81 h 402"/>
                <a:gd name="T18" fmla="*/ 0 w 573"/>
                <a:gd name="T19" fmla="*/ 27 h 402"/>
                <a:gd name="T20" fmla="*/ 0 w 573"/>
                <a:gd name="T21" fmla="*/ 16 h 402"/>
                <a:gd name="T22" fmla="*/ 7 w 573"/>
                <a:gd name="T23" fmla="*/ 12 h 402"/>
                <a:gd name="T24" fmla="*/ 15 w 573"/>
                <a:gd name="T25" fmla="*/ 8 h 402"/>
                <a:gd name="T26" fmla="*/ 24 w 573"/>
                <a:gd name="T27" fmla="*/ 3 h 402"/>
                <a:gd name="T28" fmla="*/ 31 w 573"/>
                <a:gd name="T29" fmla="*/ 0 h 402"/>
                <a:gd name="T30" fmla="*/ 540 w 573"/>
                <a:gd name="T31" fmla="*/ 0 h 402"/>
                <a:gd name="T32" fmla="*/ 548 w 573"/>
                <a:gd name="T33" fmla="*/ 3 h 402"/>
                <a:gd name="T34" fmla="*/ 556 w 573"/>
                <a:gd name="T35" fmla="*/ 8 h 402"/>
                <a:gd name="T36" fmla="*/ 564 w 573"/>
                <a:gd name="T37" fmla="*/ 12 h 402"/>
                <a:gd name="T38" fmla="*/ 573 w 573"/>
                <a:gd name="T39" fmla="*/ 16 h 402"/>
                <a:gd name="T40" fmla="*/ 573 w 573"/>
                <a:gd name="T41" fmla="*/ 27 h 402"/>
                <a:gd name="T42" fmla="*/ 240 w 573"/>
                <a:gd name="T43" fmla="*/ 46 h 402"/>
                <a:gd name="T44" fmla="*/ 573 w 573"/>
                <a:gd name="T45" fmla="*/ 135 h 402"/>
                <a:gd name="T46" fmla="*/ 573 w 573"/>
                <a:gd name="T47" fmla="*/ 144 h 402"/>
                <a:gd name="T48" fmla="*/ 240 w 573"/>
                <a:gd name="T49" fmla="*/ 165 h 402"/>
                <a:gd name="T50" fmla="*/ 573 w 573"/>
                <a:gd name="T51" fmla="*/ 252 h 402"/>
                <a:gd name="T52" fmla="*/ 573 w 573"/>
                <a:gd name="T53" fmla="*/ 262 h 402"/>
                <a:gd name="T54" fmla="*/ 240 w 573"/>
                <a:gd name="T55" fmla="*/ 282 h 402"/>
                <a:gd name="T56" fmla="*/ 573 w 573"/>
                <a:gd name="T57" fmla="*/ 370 h 402"/>
                <a:gd name="T58" fmla="*/ 573 w 573"/>
                <a:gd name="T59" fmla="*/ 380 h 402"/>
                <a:gd name="T60" fmla="*/ 567 w 573"/>
                <a:gd name="T61" fmla="*/ 383 h 402"/>
                <a:gd name="T62" fmla="*/ 562 w 573"/>
                <a:gd name="T63" fmla="*/ 386 h 402"/>
                <a:gd name="T64" fmla="*/ 556 w 573"/>
                <a:gd name="T65" fmla="*/ 389 h 402"/>
                <a:gd name="T66" fmla="*/ 550 w 573"/>
                <a:gd name="T67" fmla="*/ 393 h 402"/>
                <a:gd name="T68" fmla="*/ 544 w 573"/>
                <a:gd name="T69" fmla="*/ 395 h 402"/>
                <a:gd name="T70" fmla="*/ 539 w 573"/>
                <a:gd name="T71" fmla="*/ 397 h 402"/>
                <a:gd name="T72" fmla="*/ 535 w 573"/>
                <a:gd name="T73" fmla="*/ 400 h 402"/>
                <a:gd name="T74" fmla="*/ 531 w 573"/>
                <a:gd name="T75" fmla="*/ 402 h 402"/>
                <a:gd name="T76" fmla="*/ 41 w 573"/>
                <a:gd name="T77" fmla="*/ 402 h 402"/>
                <a:gd name="T78" fmla="*/ 37 w 573"/>
                <a:gd name="T79" fmla="*/ 400 h 402"/>
                <a:gd name="T80" fmla="*/ 32 w 573"/>
                <a:gd name="T81" fmla="*/ 397 h 402"/>
                <a:gd name="T82" fmla="*/ 27 w 573"/>
                <a:gd name="T83" fmla="*/ 395 h 402"/>
                <a:gd name="T84" fmla="*/ 22 w 573"/>
                <a:gd name="T85" fmla="*/ 393 h 402"/>
                <a:gd name="T86" fmla="*/ 16 w 573"/>
                <a:gd name="T87" fmla="*/ 389 h 402"/>
                <a:gd name="T88" fmla="*/ 10 w 573"/>
                <a:gd name="T89" fmla="*/ 386 h 402"/>
                <a:gd name="T90" fmla="*/ 6 w 573"/>
                <a:gd name="T91" fmla="*/ 383 h 402"/>
                <a:gd name="T92" fmla="*/ 0 w 573"/>
                <a:gd name="T93" fmla="*/ 38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3" h="402">
                  <a:moveTo>
                    <a:pt x="0" y="380"/>
                  </a:moveTo>
                  <a:lnTo>
                    <a:pt x="0" y="370"/>
                  </a:lnTo>
                  <a:lnTo>
                    <a:pt x="87" y="316"/>
                  </a:lnTo>
                  <a:lnTo>
                    <a:pt x="0" y="262"/>
                  </a:lnTo>
                  <a:lnTo>
                    <a:pt x="0" y="252"/>
                  </a:lnTo>
                  <a:lnTo>
                    <a:pt x="87" y="198"/>
                  </a:lnTo>
                  <a:lnTo>
                    <a:pt x="0" y="144"/>
                  </a:lnTo>
                  <a:lnTo>
                    <a:pt x="0" y="135"/>
                  </a:lnTo>
                  <a:lnTo>
                    <a:pt x="87" y="81"/>
                  </a:lnTo>
                  <a:lnTo>
                    <a:pt x="0" y="27"/>
                  </a:lnTo>
                  <a:lnTo>
                    <a:pt x="0" y="16"/>
                  </a:lnTo>
                  <a:lnTo>
                    <a:pt x="7" y="12"/>
                  </a:lnTo>
                  <a:lnTo>
                    <a:pt x="15" y="8"/>
                  </a:lnTo>
                  <a:lnTo>
                    <a:pt x="24" y="3"/>
                  </a:lnTo>
                  <a:lnTo>
                    <a:pt x="31" y="0"/>
                  </a:lnTo>
                  <a:lnTo>
                    <a:pt x="540" y="0"/>
                  </a:lnTo>
                  <a:lnTo>
                    <a:pt x="548" y="3"/>
                  </a:lnTo>
                  <a:lnTo>
                    <a:pt x="556" y="8"/>
                  </a:lnTo>
                  <a:lnTo>
                    <a:pt x="564" y="12"/>
                  </a:lnTo>
                  <a:lnTo>
                    <a:pt x="573" y="16"/>
                  </a:lnTo>
                  <a:lnTo>
                    <a:pt x="573" y="27"/>
                  </a:lnTo>
                  <a:lnTo>
                    <a:pt x="240" y="46"/>
                  </a:lnTo>
                  <a:lnTo>
                    <a:pt x="573" y="135"/>
                  </a:lnTo>
                  <a:lnTo>
                    <a:pt x="573" y="144"/>
                  </a:lnTo>
                  <a:lnTo>
                    <a:pt x="240" y="165"/>
                  </a:lnTo>
                  <a:lnTo>
                    <a:pt x="573" y="252"/>
                  </a:lnTo>
                  <a:lnTo>
                    <a:pt x="573" y="262"/>
                  </a:lnTo>
                  <a:lnTo>
                    <a:pt x="240" y="282"/>
                  </a:lnTo>
                  <a:lnTo>
                    <a:pt x="573" y="370"/>
                  </a:lnTo>
                  <a:lnTo>
                    <a:pt x="573" y="380"/>
                  </a:lnTo>
                  <a:lnTo>
                    <a:pt x="567" y="383"/>
                  </a:lnTo>
                  <a:lnTo>
                    <a:pt x="562" y="386"/>
                  </a:lnTo>
                  <a:lnTo>
                    <a:pt x="556" y="389"/>
                  </a:lnTo>
                  <a:lnTo>
                    <a:pt x="550" y="393"/>
                  </a:lnTo>
                  <a:lnTo>
                    <a:pt x="544" y="395"/>
                  </a:lnTo>
                  <a:lnTo>
                    <a:pt x="539" y="397"/>
                  </a:lnTo>
                  <a:lnTo>
                    <a:pt x="535" y="400"/>
                  </a:lnTo>
                  <a:lnTo>
                    <a:pt x="531" y="402"/>
                  </a:lnTo>
                  <a:lnTo>
                    <a:pt x="41" y="402"/>
                  </a:lnTo>
                  <a:lnTo>
                    <a:pt x="37" y="400"/>
                  </a:lnTo>
                  <a:lnTo>
                    <a:pt x="32" y="397"/>
                  </a:lnTo>
                  <a:lnTo>
                    <a:pt x="27" y="395"/>
                  </a:lnTo>
                  <a:lnTo>
                    <a:pt x="22" y="393"/>
                  </a:lnTo>
                  <a:lnTo>
                    <a:pt x="16" y="389"/>
                  </a:lnTo>
                  <a:lnTo>
                    <a:pt x="10" y="386"/>
                  </a:lnTo>
                  <a:lnTo>
                    <a:pt x="6" y="383"/>
                  </a:lnTo>
                  <a:lnTo>
                    <a:pt x="0" y="380"/>
                  </a:lnTo>
                  <a:close/>
                </a:path>
              </a:pathLst>
            </a:custGeom>
            <a:solidFill>
              <a:srgbClr val="C2C7BD"/>
            </a:solidFill>
            <a:ln w="9525">
              <a:solidFill>
                <a:schemeClr val="tx1"/>
              </a:solidFill>
              <a:round/>
              <a:headEnd/>
              <a:tailEnd/>
            </a:ln>
          </p:spPr>
          <p:txBody>
            <a:bodyPr/>
            <a:lstStyle/>
            <a:p>
              <a:endParaRPr lang="en-US"/>
            </a:p>
          </p:txBody>
        </p:sp>
        <p:sp>
          <p:nvSpPr>
            <p:cNvPr id="549981" name="Freeform 93">
              <a:extLst>
                <a:ext uri="{FF2B5EF4-FFF2-40B4-BE49-F238E27FC236}">
                  <a16:creationId xmlns:a16="http://schemas.microsoft.com/office/drawing/2014/main" id="{541EE821-68D6-998E-35FB-728E09EF901D}"/>
                </a:ext>
              </a:extLst>
            </p:cNvPr>
            <p:cNvSpPr>
              <a:spLocks/>
            </p:cNvSpPr>
            <p:nvPr/>
          </p:nvSpPr>
          <p:spPr bwMode="auto">
            <a:xfrm>
              <a:off x="214" y="2138"/>
              <a:ext cx="240" cy="290"/>
            </a:xfrm>
            <a:custGeom>
              <a:avLst/>
              <a:gdLst>
                <a:gd name="T0" fmla="*/ 1021 w 1198"/>
                <a:gd name="T1" fmla="*/ 1025 h 1451"/>
                <a:gd name="T2" fmla="*/ 980 w 1198"/>
                <a:gd name="T3" fmla="*/ 1073 h 1451"/>
                <a:gd name="T4" fmla="*/ 943 w 1198"/>
                <a:gd name="T5" fmla="*/ 1122 h 1451"/>
                <a:gd name="T6" fmla="*/ 911 w 1198"/>
                <a:gd name="T7" fmla="*/ 1173 h 1451"/>
                <a:gd name="T8" fmla="*/ 884 w 1198"/>
                <a:gd name="T9" fmla="*/ 1226 h 1451"/>
                <a:gd name="T10" fmla="*/ 861 w 1198"/>
                <a:gd name="T11" fmla="*/ 1281 h 1451"/>
                <a:gd name="T12" fmla="*/ 843 w 1198"/>
                <a:gd name="T13" fmla="*/ 1337 h 1451"/>
                <a:gd name="T14" fmla="*/ 830 w 1198"/>
                <a:gd name="T15" fmla="*/ 1393 h 1451"/>
                <a:gd name="T16" fmla="*/ 822 w 1198"/>
                <a:gd name="T17" fmla="*/ 1451 h 1451"/>
                <a:gd name="T18" fmla="*/ 713 w 1198"/>
                <a:gd name="T19" fmla="*/ 642 h 1451"/>
                <a:gd name="T20" fmla="*/ 670 w 1198"/>
                <a:gd name="T21" fmla="*/ 1451 h 1451"/>
                <a:gd name="T22" fmla="*/ 465 w 1198"/>
                <a:gd name="T23" fmla="*/ 639 h 1451"/>
                <a:gd name="T24" fmla="*/ 452 w 1198"/>
                <a:gd name="T25" fmla="*/ 1451 h 1451"/>
                <a:gd name="T26" fmla="*/ 372 w 1198"/>
                <a:gd name="T27" fmla="*/ 1419 h 1451"/>
                <a:gd name="T28" fmla="*/ 360 w 1198"/>
                <a:gd name="T29" fmla="*/ 1356 h 1451"/>
                <a:gd name="T30" fmla="*/ 342 w 1198"/>
                <a:gd name="T31" fmla="*/ 1293 h 1451"/>
                <a:gd name="T32" fmla="*/ 318 w 1198"/>
                <a:gd name="T33" fmla="*/ 1233 h 1451"/>
                <a:gd name="T34" fmla="*/ 289 w 1198"/>
                <a:gd name="T35" fmla="*/ 1174 h 1451"/>
                <a:gd name="T36" fmla="*/ 255 w 1198"/>
                <a:gd name="T37" fmla="*/ 1118 h 1451"/>
                <a:gd name="T38" fmla="*/ 214 w 1198"/>
                <a:gd name="T39" fmla="*/ 1064 h 1451"/>
                <a:gd name="T40" fmla="*/ 169 w 1198"/>
                <a:gd name="T41" fmla="*/ 1014 h 1451"/>
                <a:gd name="T42" fmla="*/ 111 w 1198"/>
                <a:gd name="T43" fmla="*/ 949 h 1451"/>
                <a:gd name="T44" fmla="*/ 58 w 1198"/>
                <a:gd name="T45" fmla="*/ 857 h 1451"/>
                <a:gd name="T46" fmla="*/ 22 w 1198"/>
                <a:gd name="T47" fmla="*/ 758 h 1451"/>
                <a:gd name="T48" fmla="*/ 3 w 1198"/>
                <a:gd name="T49" fmla="*/ 654 h 1451"/>
                <a:gd name="T50" fmla="*/ 3 w 1198"/>
                <a:gd name="T51" fmla="*/ 540 h 1451"/>
                <a:gd name="T52" fmla="*/ 25 w 1198"/>
                <a:gd name="T53" fmla="*/ 426 h 1451"/>
                <a:gd name="T54" fmla="*/ 71 w 1198"/>
                <a:gd name="T55" fmla="*/ 318 h 1451"/>
                <a:gd name="T56" fmla="*/ 135 w 1198"/>
                <a:gd name="T57" fmla="*/ 220 h 1451"/>
                <a:gd name="T58" fmla="*/ 197 w 1198"/>
                <a:gd name="T59" fmla="*/ 156 h 1451"/>
                <a:gd name="T60" fmla="*/ 244 w 1198"/>
                <a:gd name="T61" fmla="*/ 117 h 1451"/>
                <a:gd name="T62" fmla="*/ 292 w 1198"/>
                <a:gd name="T63" fmla="*/ 85 h 1451"/>
                <a:gd name="T64" fmla="*/ 344 w 1198"/>
                <a:gd name="T65" fmla="*/ 58 h 1451"/>
                <a:gd name="T66" fmla="*/ 398 w 1198"/>
                <a:gd name="T67" fmla="*/ 35 h 1451"/>
                <a:gd name="T68" fmla="*/ 453 w 1198"/>
                <a:gd name="T69" fmla="*/ 18 h 1451"/>
                <a:gd name="T70" fmla="*/ 511 w 1198"/>
                <a:gd name="T71" fmla="*/ 6 h 1451"/>
                <a:gd name="T72" fmla="*/ 570 w 1198"/>
                <a:gd name="T73" fmla="*/ 2 h 1451"/>
                <a:gd name="T74" fmla="*/ 629 w 1198"/>
                <a:gd name="T75" fmla="*/ 2 h 1451"/>
                <a:gd name="T76" fmla="*/ 688 w 1198"/>
                <a:gd name="T77" fmla="*/ 6 h 1451"/>
                <a:gd name="T78" fmla="*/ 745 w 1198"/>
                <a:gd name="T79" fmla="*/ 18 h 1451"/>
                <a:gd name="T80" fmla="*/ 801 w 1198"/>
                <a:gd name="T81" fmla="*/ 35 h 1451"/>
                <a:gd name="T82" fmla="*/ 855 w 1198"/>
                <a:gd name="T83" fmla="*/ 58 h 1451"/>
                <a:gd name="T84" fmla="*/ 906 w 1198"/>
                <a:gd name="T85" fmla="*/ 85 h 1451"/>
                <a:gd name="T86" fmla="*/ 954 w 1198"/>
                <a:gd name="T87" fmla="*/ 117 h 1451"/>
                <a:gd name="T88" fmla="*/ 1001 w 1198"/>
                <a:gd name="T89" fmla="*/ 156 h 1451"/>
                <a:gd name="T90" fmla="*/ 1063 w 1198"/>
                <a:gd name="T91" fmla="*/ 220 h 1451"/>
                <a:gd name="T92" fmla="*/ 1127 w 1198"/>
                <a:gd name="T93" fmla="*/ 318 h 1451"/>
                <a:gd name="T94" fmla="*/ 1173 w 1198"/>
                <a:gd name="T95" fmla="*/ 426 h 1451"/>
                <a:gd name="T96" fmla="*/ 1195 w 1198"/>
                <a:gd name="T97" fmla="*/ 540 h 1451"/>
                <a:gd name="T98" fmla="*/ 1195 w 1198"/>
                <a:gd name="T99" fmla="*/ 660 h 1451"/>
                <a:gd name="T100" fmla="*/ 1173 w 1198"/>
                <a:gd name="T101" fmla="*/ 774 h 1451"/>
                <a:gd name="T102" fmla="*/ 1127 w 1198"/>
                <a:gd name="T103" fmla="*/ 882 h 1451"/>
                <a:gd name="T104" fmla="*/ 1063 w 1198"/>
                <a:gd name="T105" fmla="*/ 980 h 1451"/>
                <a:gd name="T106" fmla="*/ 1021 w 1198"/>
                <a:gd name="T107" fmla="*/ 1025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98" h="1451">
                  <a:moveTo>
                    <a:pt x="1021" y="1025"/>
                  </a:moveTo>
                  <a:lnTo>
                    <a:pt x="1021" y="1025"/>
                  </a:lnTo>
                  <a:lnTo>
                    <a:pt x="1000" y="1049"/>
                  </a:lnTo>
                  <a:lnTo>
                    <a:pt x="980" y="1073"/>
                  </a:lnTo>
                  <a:lnTo>
                    <a:pt x="961" y="1097"/>
                  </a:lnTo>
                  <a:lnTo>
                    <a:pt x="943" y="1122"/>
                  </a:lnTo>
                  <a:lnTo>
                    <a:pt x="927" y="1147"/>
                  </a:lnTo>
                  <a:lnTo>
                    <a:pt x="911" y="1173"/>
                  </a:lnTo>
                  <a:lnTo>
                    <a:pt x="897" y="1199"/>
                  </a:lnTo>
                  <a:lnTo>
                    <a:pt x="884" y="1226"/>
                  </a:lnTo>
                  <a:lnTo>
                    <a:pt x="872" y="1253"/>
                  </a:lnTo>
                  <a:lnTo>
                    <a:pt x="861" y="1281"/>
                  </a:lnTo>
                  <a:lnTo>
                    <a:pt x="851" y="1308"/>
                  </a:lnTo>
                  <a:lnTo>
                    <a:pt x="843" y="1337"/>
                  </a:lnTo>
                  <a:lnTo>
                    <a:pt x="836" y="1364"/>
                  </a:lnTo>
                  <a:lnTo>
                    <a:pt x="830" y="1393"/>
                  </a:lnTo>
                  <a:lnTo>
                    <a:pt x="825" y="1423"/>
                  </a:lnTo>
                  <a:lnTo>
                    <a:pt x="822" y="1451"/>
                  </a:lnTo>
                  <a:lnTo>
                    <a:pt x="713" y="1451"/>
                  </a:lnTo>
                  <a:lnTo>
                    <a:pt x="713" y="642"/>
                  </a:lnTo>
                  <a:lnTo>
                    <a:pt x="699" y="639"/>
                  </a:lnTo>
                  <a:lnTo>
                    <a:pt x="670" y="1451"/>
                  </a:lnTo>
                  <a:lnTo>
                    <a:pt x="493" y="1451"/>
                  </a:lnTo>
                  <a:lnTo>
                    <a:pt x="465" y="639"/>
                  </a:lnTo>
                  <a:lnTo>
                    <a:pt x="452" y="642"/>
                  </a:lnTo>
                  <a:lnTo>
                    <a:pt x="452" y="1451"/>
                  </a:lnTo>
                  <a:lnTo>
                    <a:pt x="375" y="1451"/>
                  </a:lnTo>
                  <a:lnTo>
                    <a:pt x="372" y="1419"/>
                  </a:lnTo>
                  <a:lnTo>
                    <a:pt x="367" y="1387"/>
                  </a:lnTo>
                  <a:lnTo>
                    <a:pt x="360" y="1356"/>
                  </a:lnTo>
                  <a:lnTo>
                    <a:pt x="351" y="1324"/>
                  </a:lnTo>
                  <a:lnTo>
                    <a:pt x="342" y="1293"/>
                  </a:lnTo>
                  <a:lnTo>
                    <a:pt x="331" y="1263"/>
                  </a:lnTo>
                  <a:lnTo>
                    <a:pt x="318" y="1233"/>
                  </a:lnTo>
                  <a:lnTo>
                    <a:pt x="305" y="1203"/>
                  </a:lnTo>
                  <a:lnTo>
                    <a:pt x="289" y="1174"/>
                  </a:lnTo>
                  <a:lnTo>
                    <a:pt x="272" y="1146"/>
                  </a:lnTo>
                  <a:lnTo>
                    <a:pt x="255" y="1118"/>
                  </a:lnTo>
                  <a:lnTo>
                    <a:pt x="235" y="1091"/>
                  </a:lnTo>
                  <a:lnTo>
                    <a:pt x="214" y="1064"/>
                  </a:lnTo>
                  <a:lnTo>
                    <a:pt x="193" y="1039"/>
                  </a:lnTo>
                  <a:lnTo>
                    <a:pt x="169" y="1014"/>
                  </a:lnTo>
                  <a:lnTo>
                    <a:pt x="145" y="990"/>
                  </a:lnTo>
                  <a:lnTo>
                    <a:pt x="111" y="949"/>
                  </a:lnTo>
                  <a:lnTo>
                    <a:pt x="83" y="903"/>
                  </a:lnTo>
                  <a:lnTo>
                    <a:pt x="58" y="857"/>
                  </a:lnTo>
                  <a:lnTo>
                    <a:pt x="37" y="808"/>
                  </a:lnTo>
                  <a:lnTo>
                    <a:pt x="22" y="758"/>
                  </a:lnTo>
                  <a:lnTo>
                    <a:pt x="10" y="706"/>
                  </a:lnTo>
                  <a:lnTo>
                    <a:pt x="3" y="654"/>
                  </a:lnTo>
                  <a:lnTo>
                    <a:pt x="0" y="600"/>
                  </a:lnTo>
                  <a:lnTo>
                    <a:pt x="3" y="540"/>
                  </a:lnTo>
                  <a:lnTo>
                    <a:pt x="12" y="482"/>
                  </a:lnTo>
                  <a:lnTo>
                    <a:pt x="25" y="426"/>
                  </a:lnTo>
                  <a:lnTo>
                    <a:pt x="46" y="371"/>
                  </a:lnTo>
                  <a:lnTo>
                    <a:pt x="71" y="318"/>
                  </a:lnTo>
                  <a:lnTo>
                    <a:pt x="101" y="268"/>
                  </a:lnTo>
                  <a:lnTo>
                    <a:pt x="135" y="220"/>
                  </a:lnTo>
                  <a:lnTo>
                    <a:pt x="176" y="176"/>
                  </a:lnTo>
                  <a:lnTo>
                    <a:pt x="197" y="156"/>
                  </a:lnTo>
                  <a:lnTo>
                    <a:pt x="220" y="135"/>
                  </a:lnTo>
                  <a:lnTo>
                    <a:pt x="244" y="117"/>
                  </a:lnTo>
                  <a:lnTo>
                    <a:pt x="268" y="101"/>
                  </a:lnTo>
                  <a:lnTo>
                    <a:pt x="292" y="85"/>
                  </a:lnTo>
                  <a:lnTo>
                    <a:pt x="318" y="71"/>
                  </a:lnTo>
                  <a:lnTo>
                    <a:pt x="344" y="58"/>
                  </a:lnTo>
                  <a:lnTo>
                    <a:pt x="370" y="46"/>
                  </a:lnTo>
                  <a:lnTo>
                    <a:pt x="398" y="35"/>
                  </a:lnTo>
                  <a:lnTo>
                    <a:pt x="425" y="25"/>
                  </a:lnTo>
                  <a:lnTo>
                    <a:pt x="453" y="18"/>
                  </a:lnTo>
                  <a:lnTo>
                    <a:pt x="481" y="12"/>
                  </a:lnTo>
                  <a:lnTo>
                    <a:pt x="511" y="6"/>
                  </a:lnTo>
                  <a:lnTo>
                    <a:pt x="540" y="3"/>
                  </a:lnTo>
                  <a:lnTo>
                    <a:pt x="570" y="2"/>
                  </a:lnTo>
                  <a:lnTo>
                    <a:pt x="600" y="0"/>
                  </a:lnTo>
                  <a:lnTo>
                    <a:pt x="629" y="2"/>
                  </a:lnTo>
                  <a:lnTo>
                    <a:pt x="659" y="3"/>
                  </a:lnTo>
                  <a:lnTo>
                    <a:pt x="688" y="6"/>
                  </a:lnTo>
                  <a:lnTo>
                    <a:pt x="717" y="12"/>
                  </a:lnTo>
                  <a:lnTo>
                    <a:pt x="745" y="18"/>
                  </a:lnTo>
                  <a:lnTo>
                    <a:pt x="773" y="25"/>
                  </a:lnTo>
                  <a:lnTo>
                    <a:pt x="801" y="35"/>
                  </a:lnTo>
                  <a:lnTo>
                    <a:pt x="828" y="46"/>
                  </a:lnTo>
                  <a:lnTo>
                    <a:pt x="855" y="58"/>
                  </a:lnTo>
                  <a:lnTo>
                    <a:pt x="880" y="71"/>
                  </a:lnTo>
                  <a:lnTo>
                    <a:pt x="906" y="85"/>
                  </a:lnTo>
                  <a:lnTo>
                    <a:pt x="930" y="101"/>
                  </a:lnTo>
                  <a:lnTo>
                    <a:pt x="954" y="117"/>
                  </a:lnTo>
                  <a:lnTo>
                    <a:pt x="978" y="135"/>
                  </a:lnTo>
                  <a:lnTo>
                    <a:pt x="1001" y="156"/>
                  </a:lnTo>
                  <a:lnTo>
                    <a:pt x="1022" y="176"/>
                  </a:lnTo>
                  <a:lnTo>
                    <a:pt x="1063" y="220"/>
                  </a:lnTo>
                  <a:lnTo>
                    <a:pt x="1097" y="268"/>
                  </a:lnTo>
                  <a:lnTo>
                    <a:pt x="1127" y="318"/>
                  </a:lnTo>
                  <a:lnTo>
                    <a:pt x="1152" y="371"/>
                  </a:lnTo>
                  <a:lnTo>
                    <a:pt x="1173" y="426"/>
                  </a:lnTo>
                  <a:lnTo>
                    <a:pt x="1186" y="482"/>
                  </a:lnTo>
                  <a:lnTo>
                    <a:pt x="1195" y="540"/>
                  </a:lnTo>
                  <a:lnTo>
                    <a:pt x="1198" y="600"/>
                  </a:lnTo>
                  <a:lnTo>
                    <a:pt x="1195" y="660"/>
                  </a:lnTo>
                  <a:lnTo>
                    <a:pt x="1186" y="718"/>
                  </a:lnTo>
                  <a:lnTo>
                    <a:pt x="1173" y="774"/>
                  </a:lnTo>
                  <a:lnTo>
                    <a:pt x="1152" y="829"/>
                  </a:lnTo>
                  <a:lnTo>
                    <a:pt x="1127" y="882"/>
                  </a:lnTo>
                  <a:lnTo>
                    <a:pt x="1097" y="932"/>
                  </a:lnTo>
                  <a:lnTo>
                    <a:pt x="1063" y="980"/>
                  </a:lnTo>
                  <a:lnTo>
                    <a:pt x="1022" y="1024"/>
                  </a:lnTo>
                  <a:lnTo>
                    <a:pt x="1021" y="1025"/>
                  </a:lnTo>
                  <a:close/>
                </a:path>
              </a:pathLst>
            </a:custGeom>
            <a:solidFill>
              <a:schemeClr val="bg1"/>
            </a:solidFill>
            <a:ln w="9525">
              <a:solidFill>
                <a:schemeClr val="tx1"/>
              </a:solidFill>
              <a:round/>
              <a:headEnd/>
              <a:tailEnd/>
            </a:ln>
          </p:spPr>
          <p:txBody>
            <a:bodyPr/>
            <a:lstStyle/>
            <a:p>
              <a:endParaRPr lang="en-US"/>
            </a:p>
          </p:txBody>
        </p:sp>
        <p:sp>
          <p:nvSpPr>
            <p:cNvPr id="549982" name="Freeform 94">
              <a:extLst>
                <a:ext uri="{FF2B5EF4-FFF2-40B4-BE49-F238E27FC236}">
                  <a16:creationId xmlns:a16="http://schemas.microsoft.com/office/drawing/2014/main" id="{FF922D1D-9FA3-AF58-1C69-526DCE78D537}"/>
                </a:ext>
              </a:extLst>
            </p:cNvPr>
            <p:cNvSpPr>
              <a:spLocks/>
            </p:cNvSpPr>
            <p:nvPr/>
          </p:nvSpPr>
          <p:spPr bwMode="auto">
            <a:xfrm>
              <a:off x="306" y="2257"/>
              <a:ext cx="10" cy="14"/>
            </a:xfrm>
            <a:custGeom>
              <a:avLst/>
              <a:gdLst>
                <a:gd name="T0" fmla="*/ 11 w 52"/>
                <a:gd name="T1" fmla="*/ 2 h 69"/>
                <a:gd name="T2" fmla="*/ 9 w 52"/>
                <a:gd name="T3" fmla="*/ 1 h 69"/>
                <a:gd name="T4" fmla="*/ 7 w 52"/>
                <a:gd name="T5" fmla="*/ 0 h 69"/>
                <a:gd name="T6" fmla="*/ 4 w 52"/>
                <a:gd name="T7" fmla="*/ 0 h 69"/>
                <a:gd name="T8" fmla="*/ 2 w 52"/>
                <a:gd name="T9" fmla="*/ 1 h 69"/>
                <a:gd name="T10" fmla="*/ 0 w 52"/>
                <a:gd name="T11" fmla="*/ 4 h 69"/>
                <a:gd name="T12" fmla="*/ 0 w 52"/>
                <a:gd name="T13" fmla="*/ 6 h 69"/>
                <a:gd name="T14" fmla="*/ 0 w 52"/>
                <a:gd name="T15" fmla="*/ 8 h 69"/>
                <a:gd name="T16" fmla="*/ 1 w 52"/>
                <a:gd name="T17" fmla="*/ 11 h 69"/>
                <a:gd name="T18" fmla="*/ 41 w 52"/>
                <a:gd name="T19" fmla="*/ 66 h 69"/>
                <a:gd name="T20" fmla="*/ 43 w 52"/>
                <a:gd name="T21" fmla="*/ 68 h 69"/>
                <a:gd name="T22" fmla="*/ 45 w 52"/>
                <a:gd name="T23" fmla="*/ 69 h 69"/>
                <a:gd name="T24" fmla="*/ 47 w 52"/>
                <a:gd name="T25" fmla="*/ 69 h 69"/>
                <a:gd name="T26" fmla="*/ 50 w 52"/>
                <a:gd name="T27" fmla="*/ 68 h 69"/>
                <a:gd name="T28" fmla="*/ 52 w 52"/>
                <a:gd name="T29" fmla="*/ 66 h 69"/>
                <a:gd name="T30" fmla="*/ 52 w 52"/>
                <a:gd name="T31" fmla="*/ 63 h 69"/>
                <a:gd name="T32" fmla="*/ 52 w 52"/>
                <a:gd name="T33" fmla="*/ 61 h 69"/>
                <a:gd name="T34" fmla="*/ 51 w 52"/>
                <a:gd name="T35" fmla="*/ 59 h 69"/>
                <a:gd name="T36" fmla="*/ 11 w 52"/>
                <a:gd name="T37"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69">
                  <a:moveTo>
                    <a:pt x="11" y="2"/>
                  </a:moveTo>
                  <a:lnTo>
                    <a:pt x="9" y="1"/>
                  </a:lnTo>
                  <a:lnTo>
                    <a:pt x="7" y="0"/>
                  </a:lnTo>
                  <a:lnTo>
                    <a:pt x="4" y="0"/>
                  </a:lnTo>
                  <a:lnTo>
                    <a:pt x="2" y="1"/>
                  </a:lnTo>
                  <a:lnTo>
                    <a:pt x="0" y="4"/>
                  </a:lnTo>
                  <a:lnTo>
                    <a:pt x="0" y="6"/>
                  </a:lnTo>
                  <a:lnTo>
                    <a:pt x="0" y="8"/>
                  </a:lnTo>
                  <a:lnTo>
                    <a:pt x="1" y="11"/>
                  </a:lnTo>
                  <a:lnTo>
                    <a:pt x="41" y="66"/>
                  </a:lnTo>
                  <a:lnTo>
                    <a:pt x="43" y="68"/>
                  </a:lnTo>
                  <a:lnTo>
                    <a:pt x="45" y="69"/>
                  </a:lnTo>
                  <a:lnTo>
                    <a:pt x="47" y="69"/>
                  </a:lnTo>
                  <a:lnTo>
                    <a:pt x="50" y="68"/>
                  </a:lnTo>
                  <a:lnTo>
                    <a:pt x="52" y="66"/>
                  </a:lnTo>
                  <a:lnTo>
                    <a:pt x="52" y="63"/>
                  </a:lnTo>
                  <a:lnTo>
                    <a:pt x="52" y="61"/>
                  </a:lnTo>
                  <a:lnTo>
                    <a:pt x="51" y="59"/>
                  </a:lnTo>
                  <a:lnTo>
                    <a:pt x="11" y="2"/>
                  </a:lnTo>
                  <a:close/>
                </a:path>
              </a:pathLst>
            </a:custGeom>
            <a:solidFill>
              <a:srgbClr val="000000"/>
            </a:solidFill>
            <a:ln w="9525">
              <a:solidFill>
                <a:schemeClr val="tx1"/>
              </a:solidFill>
              <a:round/>
              <a:headEnd/>
              <a:tailEnd/>
            </a:ln>
          </p:spPr>
          <p:txBody>
            <a:bodyPr/>
            <a:lstStyle/>
            <a:p>
              <a:endParaRPr lang="en-US"/>
            </a:p>
          </p:txBody>
        </p:sp>
        <p:sp>
          <p:nvSpPr>
            <p:cNvPr id="549983" name="Freeform 95">
              <a:extLst>
                <a:ext uri="{FF2B5EF4-FFF2-40B4-BE49-F238E27FC236}">
                  <a16:creationId xmlns:a16="http://schemas.microsoft.com/office/drawing/2014/main" id="{73EE0FE2-02B4-C086-5AC4-AB2506F109F1}"/>
                </a:ext>
              </a:extLst>
            </p:cNvPr>
            <p:cNvSpPr>
              <a:spLocks/>
            </p:cNvSpPr>
            <p:nvPr/>
          </p:nvSpPr>
          <p:spPr bwMode="auto">
            <a:xfrm>
              <a:off x="311" y="2255"/>
              <a:ext cx="9" cy="14"/>
            </a:xfrm>
            <a:custGeom>
              <a:avLst/>
              <a:gdLst>
                <a:gd name="T0" fmla="*/ 12 w 45"/>
                <a:gd name="T1" fmla="*/ 4 h 74"/>
                <a:gd name="T2" fmla="*/ 11 w 45"/>
                <a:gd name="T3" fmla="*/ 1 h 74"/>
                <a:gd name="T4" fmla="*/ 8 w 45"/>
                <a:gd name="T5" fmla="*/ 0 h 74"/>
                <a:gd name="T6" fmla="*/ 6 w 45"/>
                <a:gd name="T7" fmla="*/ 0 h 74"/>
                <a:gd name="T8" fmla="*/ 4 w 45"/>
                <a:gd name="T9" fmla="*/ 0 h 74"/>
                <a:gd name="T10" fmla="*/ 1 w 45"/>
                <a:gd name="T11" fmla="*/ 2 h 74"/>
                <a:gd name="T12" fmla="*/ 0 w 45"/>
                <a:gd name="T13" fmla="*/ 5 h 74"/>
                <a:gd name="T14" fmla="*/ 0 w 45"/>
                <a:gd name="T15" fmla="*/ 7 h 74"/>
                <a:gd name="T16" fmla="*/ 0 w 45"/>
                <a:gd name="T17" fmla="*/ 10 h 74"/>
                <a:gd name="T18" fmla="*/ 33 w 45"/>
                <a:gd name="T19" fmla="*/ 70 h 74"/>
                <a:gd name="T20" fmla="*/ 35 w 45"/>
                <a:gd name="T21" fmla="*/ 73 h 74"/>
                <a:gd name="T22" fmla="*/ 37 w 45"/>
                <a:gd name="T23" fmla="*/ 74 h 74"/>
                <a:gd name="T24" fmla="*/ 39 w 45"/>
                <a:gd name="T25" fmla="*/ 74 h 74"/>
                <a:gd name="T26" fmla="*/ 42 w 45"/>
                <a:gd name="T27" fmla="*/ 73 h 74"/>
                <a:gd name="T28" fmla="*/ 44 w 45"/>
                <a:gd name="T29" fmla="*/ 72 h 74"/>
                <a:gd name="T30" fmla="*/ 45 w 45"/>
                <a:gd name="T31" fmla="*/ 69 h 74"/>
                <a:gd name="T32" fmla="*/ 45 w 45"/>
                <a:gd name="T33" fmla="*/ 67 h 74"/>
                <a:gd name="T34" fmla="*/ 44 w 45"/>
                <a:gd name="T35" fmla="*/ 64 h 74"/>
                <a:gd name="T36" fmla="*/ 12 w 45"/>
                <a:gd name="T37"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74">
                  <a:moveTo>
                    <a:pt x="12" y="4"/>
                  </a:moveTo>
                  <a:lnTo>
                    <a:pt x="11" y="1"/>
                  </a:lnTo>
                  <a:lnTo>
                    <a:pt x="8" y="0"/>
                  </a:lnTo>
                  <a:lnTo>
                    <a:pt x="6" y="0"/>
                  </a:lnTo>
                  <a:lnTo>
                    <a:pt x="4" y="0"/>
                  </a:lnTo>
                  <a:lnTo>
                    <a:pt x="1" y="2"/>
                  </a:lnTo>
                  <a:lnTo>
                    <a:pt x="0" y="5"/>
                  </a:lnTo>
                  <a:lnTo>
                    <a:pt x="0" y="7"/>
                  </a:lnTo>
                  <a:lnTo>
                    <a:pt x="0" y="10"/>
                  </a:lnTo>
                  <a:lnTo>
                    <a:pt x="33" y="70"/>
                  </a:lnTo>
                  <a:lnTo>
                    <a:pt x="35" y="73"/>
                  </a:lnTo>
                  <a:lnTo>
                    <a:pt x="37" y="74"/>
                  </a:lnTo>
                  <a:lnTo>
                    <a:pt x="39" y="74"/>
                  </a:lnTo>
                  <a:lnTo>
                    <a:pt x="42" y="73"/>
                  </a:lnTo>
                  <a:lnTo>
                    <a:pt x="44" y="72"/>
                  </a:lnTo>
                  <a:lnTo>
                    <a:pt x="45" y="69"/>
                  </a:lnTo>
                  <a:lnTo>
                    <a:pt x="45" y="67"/>
                  </a:lnTo>
                  <a:lnTo>
                    <a:pt x="44" y="64"/>
                  </a:lnTo>
                  <a:lnTo>
                    <a:pt x="12" y="4"/>
                  </a:lnTo>
                  <a:close/>
                </a:path>
              </a:pathLst>
            </a:custGeom>
            <a:solidFill>
              <a:srgbClr val="000000"/>
            </a:solidFill>
            <a:ln w="9525">
              <a:solidFill>
                <a:schemeClr val="tx1"/>
              </a:solidFill>
              <a:round/>
              <a:headEnd/>
              <a:tailEnd/>
            </a:ln>
          </p:spPr>
          <p:txBody>
            <a:bodyPr/>
            <a:lstStyle/>
            <a:p>
              <a:endParaRPr lang="en-US"/>
            </a:p>
          </p:txBody>
        </p:sp>
        <p:sp>
          <p:nvSpPr>
            <p:cNvPr id="549984" name="Freeform 96">
              <a:extLst>
                <a:ext uri="{FF2B5EF4-FFF2-40B4-BE49-F238E27FC236}">
                  <a16:creationId xmlns:a16="http://schemas.microsoft.com/office/drawing/2014/main" id="{D74B53F8-B4B7-CB22-C180-65D3AAE55D5B}"/>
                </a:ext>
              </a:extLst>
            </p:cNvPr>
            <p:cNvSpPr>
              <a:spLocks/>
            </p:cNvSpPr>
            <p:nvPr/>
          </p:nvSpPr>
          <p:spPr bwMode="auto">
            <a:xfrm>
              <a:off x="317" y="2253"/>
              <a:ext cx="7" cy="15"/>
            </a:xfrm>
            <a:custGeom>
              <a:avLst/>
              <a:gdLst>
                <a:gd name="T0" fmla="*/ 12 w 36"/>
                <a:gd name="T1" fmla="*/ 5 h 78"/>
                <a:gd name="T2" fmla="*/ 11 w 36"/>
                <a:gd name="T3" fmla="*/ 3 h 78"/>
                <a:gd name="T4" fmla="*/ 8 w 36"/>
                <a:gd name="T5" fmla="*/ 0 h 78"/>
                <a:gd name="T6" fmla="*/ 6 w 36"/>
                <a:gd name="T7" fmla="*/ 0 h 78"/>
                <a:gd name="T8" fmla="*/ 3 w 36"/>
                <a:gd name="T9" fmla="*/ 0 h 78"/>
                <a:gd name="T10" fmla="*/ 1 w 36"/>
                <a:gd name="T11" fmla="*/ 3 h 78"/>
                <a:gd name="T12" fmla="*/ 0 w 36"/>
                <a:gd name="T13" fmla="*/ 5 h 78"/>
                <a:gd name="T14" fmla="*/ 0 w 36"/>
                <a:gd name="T15" fmla="*/ 8 h 78"/>
                <a:gd name="T16" fmla="*/ 0 w 36"/>
                <a:gd name="T17" fmla="*/ 10 h 78"/>
                <a:gd name="T18" fmla="*/ 23 w 36"/>
                <a:gd name="T19" fmla="*/ 74 h 78"/>
                <a:gd name="T20" fmla="*/ 24 w 36"/>
                <a:gd name="T21" fmla="*/ 77 h 78"/>
                <a:gd name="T22" fmla="*/ 26 w 36"/>
                <a:gd name="T23" fmla="*/ 78 h 78"/>
                <a:gd name="T24" fmla="*/ 28 w 36"/>
                <a:gd name="T25" fmla="*/ 78 h 78"/>
                <a:gd name="T26" fmla="*/ 31 w 36"/>
                <a:gd name="T27" fmla="*/ 78 h 78"/>
                <a:gd name="T28" fmla="*/ 33 w 36"/>
                <a:gd name="T29" fmla="*/ 77 h 78"/>
                <a:gd name="T30" fmla="*/ 36 w 36"/>
                <a:gd name="T31" fmla="*/ 74 h 78"/>
                <a:gd name="T32" fmla="*/ 36 w 36"/>
                <a:gd name="T33" fmla="*/ 72 h 78"/>
                <a:gd name="T34" fmla="*/ 36 w 36"/>
                <a:gd name="T35" fmla="*/ 70 h 78"/>
                <a:gd name="T36" fmla="*/ 12 w 36"/>
                <a:gd name="T37" fmla="*/ 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 h="78">
                  <a:moveTo>
                    <a:pt x="12" y="5"/>
                  </a:moveTo>
                  <a:lnTo>
                    <a:pt x="11" y="3"/>
                  </a:lnTo>
                  <a:lnTo>
                    <a:pt x="8" y="0"/>
                  </a:lnTo>
                  <a:lnTo>
                    <a:pt x="6" y="0"/>
                  </a:lnTo>
                  <a:lnTo>
                    <a:pt x="3" y="0"/>
                  </a:lnTo>
                  <a:lnTo>
                    <a:pt x="1" y="3"/>
                  </a:lnTo>
                  <a:lnTo>
                    <a:pt x="0" y="5"/>
                  </a:lnTo>
                  <a:lnTo>
                    <a:pt x="0" y="8"/>
                  </a:lnTo>
                  <a:lnTo>
                    <a:pt x="0" y="10"/>
                  </a:lnTo>
                  <a:lnTo>
                    <a:pt x="23" y="74"/>
                  </a:lnTo>
                  <a:lnTo>
                    <a:pt x="24" y="77"/>
                  </a:lnTo>
                  <a:lnTo>
                    <a:pt x="26" y="78"/>
                  </a:lnTo>
                  <a:lnTo>
                    <a:pt x="28" y="78"/>
                  </a:lnTo>
                  <a:lnTo>
                    <a:pt x="31" y="78"/>
                  </a:lnTo>
                  <a:lnTo>
                    <a:pt x="33" y="77"/>
                  </a:lnTo>
                  <a:lnTo>
                    <a:pt x="36" y="74"/>
                  </a:lnTo>
                  <a:lnTo>
                    <a:pt x="36" y="72"/>
                  </a:lnTo>
                  <a:lnTo>
                    <a:pt x="36" y="70"/>
                  </a:lnTo>
                  <a:lnTo>
                    <a:pt x="12" y="5"/>
                  </a:lnTo>
                  <a:close/>
                </a:path>
              </a:pathLst>
            </a:custGeom>
            <a:solidFill>
              <a:srgbClr val="000000"/>
            </a:solidFill>
            <a:ln w="9525">
              <a:solidFill>
                <a:schemeClr val="tx1"/>
              </a:solidFill>
              <a:round/>
              <a:headEnd/>
              <a:tailEnd/>
            </a:ln>
          </p:spPr>
          <p:txBody>
            <a:bodyPr/>
            <a:lstStyle/>
            <a:p>
              <a:endParaRPr lang="en-US"/>
            </a:p>
          </p:txBody>
        </p:sp>
        <p:sp>
          <p:nvSpPr>
            <p:cNvPr id="549985" name="Freeform 97">
              <a:extLst>
                <a:ext uri="{FF2B5EF4-FFF2-40B4-BE49-F238E27FC236}">
                  <a16:creationId xmlns:a16="http://schemas.microsoft.com/office/drawing/2014/main" id="{61C2B577-27E6-854D-F073-80599A78745B}"/>
                </a:ext>
              </a:extLst>
            </p:cNvPr>
            <p:cNvSpPr>
              <a:spLocks/>
            </p:cNvSpPr>
            <p:nvPr/>
          </p:nvSpPr>
          <p:spPr bwMode="auto">
            <a:xfrm>
              <a:off x="323" y="2252"/>
              <a:ext cx="5" cy="16"/>
            </a:xfrm>
            <a:custGeom>
              <a:avLst/>
              <a:gdLst>
                <a:gd name="T0" fmla="*/ 13 w 26"/>
                <a:gd name="T1" fmla="*/ 4 h 81"/>
                <a:gd name="T2" fmla="*/ 12 w 26"/>
                <a:gd name="T3" fmla="*/ 2 h 81"/>
                <a:gd name="T4" fmla="*/ 9 w 26"/>
                <a:gd name="T5" fmla="*/ 0 h 81"/>
                <a:gd name="T6" fmla="*/ 7 w 26"/>
                <a:gd name="T7" fmla="*/ 0 h 81"/>
                <a:gd name="T8" fmla="*/ 4 w 26"/>
                <a:gd name="T9" fmla="*/ 0 h 81"/>
                <a:gd name="T10" fmla="*/ 2 w 26"/>
                <a:gd name="T11" fmla="*/ 1 h 81"/>
                <a:gd name="T12" fmla="*/ 1 w 26"/>
                <a:gd name="T13" fmla="*/ 3 h 81"/>
                <a:gd name="T14" fmla="*/ 0 w 26"/>
                <a:gd name="T15" fmla="*/ 6 h 81"/>
                <a:gd name="T16" fmla="*/ 0 w 26"/>
                <a:gd name="T17" fmla="*/ 8 h 81"/>
                <a:gd name="T18" fmla="*/ 14 w 26"/>
                <a:gd name="T19" fmla="*/ 75 h 81"/>
                <a:gd name="T20" fmla="*/ 15 w 26"/>
                <a:gd name="T21" fmla="*/ 77 h 81"/>
                <a:gd name="T22" fmla="*/ 16 w 26"/>
                <a:gd name="T23" fmla="*/ 80 h 81"/>
                <a:gd name="T24" fmla="*/ 19 w 26"/>
                <a:gd name="T25" fmla="*/ 81 h 81"/>
                <a:gd name="T26" fmla="*/ 21 w 26"/>
                <a:gd name="T27" fmla="*/ 81 h 81"/>
                <a:gd name="T28" fmla="*/ 24 w 26"/>
                <a:gd name="T29" fmla="*/ 80 h 81"/>
                <a:gd name="T30" fmla="*/ 26 w 26"/>
                <a:gd name="T31" fmla="*/ 77 h 81"/>
                <a:gd name="T32" fmla="*/ 26 w 26"/>
                <a:gd name="T33" fmla="*/ 75 h 81"/>
                <a:gd name="T34" fmla="*/ 26 w 26"/>
                <a:gd name="T35" fmla="*/ 72 h 81"/>
                <a:gd name="T36" fmla="*/ 13 w 26"/>
                <a:gd name="T3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81">
                  <a:moveTo>
                    <a:pt x="13" y="4"/>
                  </a:moveTo>
                  <a:lnTo>
                    <a:pt x="12" y="2"/>
                  </a:lnTo>
                  <a:lnTo>
                    <a:pt x="9" y="0"/>
                  </a:lnTo>
                  <a:lnTo>
                    <a:pt x="7" y="0"/>
                  </a:lnTo>
                  <a:lnTo>
                    <a:pt x="4" y="0"/>
                  </a:lnTo>
                  <a:lnTo>
                    <a:pt x="2" y="1"/>
                  </a:lnTo>
                  <a:lnTo>
                    <a:pt x="1" y="3"/>
                  </a:lnTo>
                  <a:lnTo>
                    <a:pt x="0" y="6"/>
                  </a:lnTo>
                  <a:lnTo>
                    <a:pt x="0" y="8"/>
                  </a:lnTo>
                  <a:lnTo>
                    <a:pt x="14" y="75"/>
                  </a:lnTo>
                  <a:lnTo>
                    <a:pt x="15" y="77"/>
                  </a:lnTo>
                  <a:lnTo>
                    <a:pt x="16" y="80"/>
                  </a:lnTo>
                  <a:lnTo>
                    <a:pt x="19" y="81"/>
                  </a:lnTo>
                  <a:lnTo>
                    <a:pt x="21" y="81"/>
                  </a:lnTo>
                  <a:lnTo>
                    <a:pt x="24" y="80"/>
                  </a:lnTo>
                  <a:lnTo>
                    <a:pt x="26" y="77"/>
                  </a:lnTo>
                  <a:lnTo>
                    <a:pt x="26" y="75"/>
                  </a:lnTo>
                  <a:lnTo>
                    <a:pt x="26" y="72"/>
                  </a:lnTo>
                  <a:lnTo>
                    <a:pt x="13" y="4"/>
                  </a:lnTo>
                  <a:close/>
                </a:path>
              </a:pathLst>
            </a:custGeom>
            <a:solidFill>
              <a:srgbClr val="000000"/>
            </a:solidFill>
            <a:ln w="9525">
              <a:solidFill>
                <a:schemeClr val="tx1"/>
              </a:solidFill>
              <a:round/>
              <a:headEnd/>
              <a:tailEnd/>
            </a:ln>
          </p:spPr>
          <p:txBody>
            <a:bodyPr/>
            <a:lstStyle/>
            <a:p>
              <a:endParaRPr lang="en-US"/>
            </a:p>
          </p:txBody>
        </p:sp>
        <p:sp>
          <p:nvSpPr>
            <p:cNvPr id="549986" name="Freeform 98">
              <a:extLst>
                <a:ext uri="{FF2B5EF4-FFF2-40B4-BE49-F238E27FC236}">
                  <a16:creationId xmlns:a16="http://schemas.microsoft.com/office/drawing/2014/main" id="{FFA1D108-62F5-FAE1-EC55-9CE3F2CB9A59}"/>
                </a:ext>
              </a:extLst>
            </p:cNvPr>
            <p:cNvSpPr>
              <a:spLocks/>
            </p:cNvSpPr>
            <p:nvPr/>
          </p:nvSpPr>
          <p:spPr bwMode="auto">
            <a:xfrm>
              <a:off x="329" y="2251"/>
              <a:ext cx="4" cy="17"/>
            </a:xfrm>
            <a:custGeom>
              <a:avLst/>
              <a:gdLst>
                <a:gd name="T0" fmla="*/ 5 w 17"/>
                <a:gd name="T1" fmla="*/ 0 h 83"/>
                <a:gd name="T2" fmla="*/ 3 w 17"/>
                <a:gd name="T3" fmla="*/ 2 h 83"/>
                <a:gd name="T4" fmla="*/ 1 w 17"/>
                <a:gd name="T5" fmla="*/ 4 h 83"/>
                <a:gd name="T6" fmla="*/ 0 w 17"/>
                <a:gd name="T7" fmla="*/ 6 h 83"/>
                <a:gd name="T8" fmla="*/ 0 w 17"/>
                <a:gd name="T9" fmla="*/ 9 h 83"/>
                <a:gd name="T10" fmla="*/ 4 w 17"/>
                <a:gd name="T11" fmla="*/ 77 h 83"/>
                <a:gd name="T12" fmla="*/ 5 w 17"/>
                <a:gd name="T13" fmla="*/ 79 h 83"/>
                <a:gd name="T14" fmla="*/ 7 w 17"/>
                <a:gd name="T15" fmla="*/ 82 h 83"/>
                <a:gd name="T16" fmla="*/ 9 w 17"/>
                <a:gd name="T17" fmla="*/ 83 h 83"/>
                <a:gd name="T18" fmla="*/ 11 w 17"/>
                <a:gd name="T19" fmla="*/ 83 h 83"/>
                <a:gd name="T20" fmla="*/ 14 w 17"/>
                <a:gd name="T21" fmla="*/ 82 h 83"/>
                <a:gd name="T22" fmla="*/ 16 w 17"/>
                <a:gd name="T23" fmla="*/ 80 h 83"/>
                <a:gd name="T24" fmla="*/ 17 w 17"/>
                <a:gd name="T25" fmla="*/ 78 h 83"/>
                <a:gd name="T26" fmla="*/ 17 w 17"/>
                <a:gd name="T27" fmla="*/ 76 h 83"/>
                <a:gd name="T28" fmla="*/ 13 w 17"/>
                <a:gd name="T29" fmla="*/ 8 h 83"/>
                <a:gd name="T30" fmla="*/ 13 w 17"/>
                <a:gd name="T31" fmla="*/ 4 h 83"/>
                <a:gd name="T32" fmla="*/ 11 w 17"/>
                <a:gd name="T33" fmla="*/ 2 h 83"/>
                <a:gd name="T34" fmla="*/ 9 w 17"/>
                <a:gd name="T35" fmla="*/ 0 h 83"/>
                <a:gd name="T36" fmla="*/ 5 w 17"/>
                <a:gd name="T3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 h="83">
                  <a:moveTo>
                    <a:pt x="5" y="0"/>
                  </a:moveTo>
                  <a:lnTo>
                    <a:pt x="3" y="2"/>
                  </a:lnTo>
                  <a:lnTo>
                    <a:pt x="1" y="4"/>
                  </a:lnTo>
                  <a:lnTo>
                    <a:pt x="0" y="6"/>
                  </a:lnTo>
                  <a:lnTo>
                    <a:pt x="0" y="9"/>
                  </a:lnTo>
                  <a:lnTo>
                    <a:pt x="4" y="77"/>
                  </a:lnTo>
                  <a:lnTo>
                    <a:pt x="5" y="79"/>
                  </a:lnTo>
                  <a:lnTo>
                    <a:pt x="7" y="82"/>
                  </a:lnTo>
                  <a:lnTo>
                    <a:pt x="9" y="83"/>
                  </a:lnTo>
                  <a:lnTo>
                    <a:pt x="11" y="83"/>
                  </a:lnTo>
                  <a:lnTo>
                    <a:pt x="14" y="82"/>
                  </a:lnTo>
                  <a:lnTo>
                    <a:pt x="16" y="80"/>
                  </a:lnTo>
                  <a:lnTo>
                    <a:pt x="17" y="78"/>
                  </a:lnTo>
                  <a:lnTo>
                    <a:pt x="17" y="76"/>
                  </a:lnTo>
                  <a:lnTo>
                    <a:pt x="13" y="8"/>
                  </a:lnTo>
                  <a:lnTo>
                    <a:pt x="13" y="4"/>
                  </a:lnTo>
                  <a:lnTo>
                    <a:pt x="11" y="2"/>
                  </a:lnTo>
                  <a:lnTo>
                    <a:pt x="9" y="0"/>
                  </a:lnTo>
                  <a:lnTo>
                    <a:pt x="5" y="0"/>
                  </a:lnTo>
                  <a:close/>
                </a:path>
              </a:pathLst>
            </a:custGeom>
            <a:solidFill>
              <a:srgbClr val="000000"/>
            </a:solidFill>
            <a:ln w="9525">
              <a:solidFill>
                <a:schemeClr val="tx1"/>
              </a:solidFill>
              <a:round/>
              <a:headEnd/>
              <a:tailEnd/>
            </a:ln>
          </p:spPr>
          <p:txBody>
            <a:bodyPr/>
            <a:lstStyle/>
            <a:p>
              <a:endParaRPr lang="en-US"/>
            </a:p>
          </p:txBody>
        </p:sp>
        <p:sp>
          <p:nvSpPr>
            <p:cNvPr id="549987" name="Freeform 99">
              <a:extLst>
                <a:ext uri="{FF2B5EF4-FFF2-40B4-BE49-F238E27FC236}">
                  <a16:creationId xmlns:a16="http://schemas.microsoft.com/office/drawing/2014/main" id="{F25DD588-AE04-94F4-959F-7D2A48DE4A91}"/>
                </a:ext>
              </a:extLst>
            </p:cNvPr>
            <p:cNvSpPr>
              <a:spLocks/>
            </p:cNvSpPr>
            <p:nvPr/>
          </p:nvSpPr>
          <p:spPr bwMode="auto">
            <a:xfrm>
              <a:off x="334" y="2252"/>
              <a:ext cx="4" cy="17"/>
            </a:xfrm>
            <a:custGeom>
              <a:avLst/>
              <a:gdLst>
                <a:gd name="T0" fmla="*/ 13 w 19"/>
                <a:gd name="T1" fmla="*/ 0 h 81"/>
                <a:gd name="T2" fmla="*/ 10 w 19"/>
                <a:gd name="T3" fmla="*/ 0 h 81"/>
                <a:gd name="T4" fmla="*/ 8 w 19"/>
                <a:gd name="T5" fmla="*/ 1 h 81"/>
                <a:gd name="T6" fmla="*/ 7 w 19"/>
                <a:gd name="T7" fmla="*/ 4 h 81"/>
                <a:gd name="T8" fmla="*/ 6 w 19"/>
                <a:gd name="T9" fmla="*/ 6 h 81"/>
                <a:gd name="T10" fmla="*/ 0 w 19"/>
                <a:gd name="T11" fmla="*/ 74 h 81"/>
                <a:gd name="T12" fmla="*/ 1 w 19"/>
                <a:gd name="T13" fmla="*/ 77 h 81"/>
                <a:gd name="T14" fmla="*/ 2 w 19"/>
                <a:gd name="T15" fmla="*/ 79 h 81"/>
                <a:gd name="T16" fmla="*/ 4 w 19"/>
                <a:gd name="T17" fmla="*/ 80 h 81"/>
                <a:gd name="T18" fmla="*/ 7 w 19"/>
                <a:gd name="T19" fmla="*/ 81 h 81"/>
                <a:gd name="T20" fmla="*/ 9 w 19"/>
                <a:gd name="T21" fmla="*/ 81 h 81"/>
                <a:gd name="T22" fmla="*/ 12 w 19"/>
                <a:gd name="T23" fmla="*/ 80 h 81"/>
                <a:gd name="T24" fmla="*/ 13 w 19"/>
                <a:gd name="T25" fmla="*/ 78 h 81"/>
                <a:gd name="T26" fmla="*/ 14 w 19"/>
                <a:gd name="T27" fmla="*/ 75 h 81"/>
                <a:gd name="T28" fmla="*/ 19 w 19"/>
                <a:gd name="T29" fmla="*/ 6 h 81"/>
                <a:gd name="T30" fmla="*/ 19 w 19"/>
                <a:gd name="T31" fmla="*/ 4 h 81"/>
                <a:gd name="T32" fmla="*/ 18 w 19"/>
                <a:gd name="T33" fmla="*/ 1 h 81"/>
                <a:gd name="T34" fmla="*/ 15 w 19"/>
                <a:gd name="T35" fmla="*/ 0 h 81"/>
                <a:gd name="T36" fmla="*/ 13 w 19"/>
                <a:gd name="T3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81">
                  <a:moveTo>
                    <a:pt x="13" y="0"/>
                  </a:moveTo>
                  <a:lnTo>
                    <a:pt x="10" y="0"/>
                  </a:lnTo>
                  <a:lnTo>
                    <a:pt x="8" y="1"/>
                  </a:lnTo>
                  <a:lnTo>
                    <a:pt x="7" y="4"/>
                  </a:lnTo>
                  <a:lnTo>
                    <a:pt x="6" y="6"/>
                  </a:lnTo>
                  <a:lnTo>
                    <a:pt x="0" y="74"/>
                  </a:lnTo>
                  <a:lnTo>
                    <a:pt x="1" y="77"/>
                  </a:lnTo>
                  <a:lnTo>
                    <a:pt x="2" y="79"/>
                  </a:lnTo>
                  <a:lnTo>
                    <a:pt x="4" y="80"/>
                  </a:lnTo>
                  <a:lnTo>
                    <a:pt x="7" y="81"/>
                  </a:lnTo>
                  <a:lnTo>
                    <a:pt x="9" y="81"/>
                  </a:lnTo>
                  <a:lnTo>
                    <a:pt x="12" y="80"/>
                  </a:lnTo>
                  <a:lnTo>
                    <a:pt x="13" y="78"/>
                  </a:lnTo>
                  <a:lnTo>
                    <a:pt x="14" y="75"/>
                  </a:lnTo>
                  <a:lnTo>
                    <a:pt x="19" y="6"/>
                  </a:lnTo>
                  <a:lnTo>
                    <a:pt x="19" y="4"/>
                  </a:lnTo>
                  <a:lnTo>
                    <a:pt x="18" y="1"/>
                  </a:lnTo>
                  <a:lnTo>
                    <a:pt x="15" y="0"/>
                  </a:lnTo>
                  <a:lnTo>
                    <a:pt x="13" y="0"/>
                  </a:lnTo>
                  <a:close/>
                </a:path>
              </a:pathLst>
            </a:custGeom>
            <a:solidFill>
              <a:srgbClr val="000000"/>
            </a:solidFill>
            <a:ln w="9525">
              <a:solidFill>
                <a:schemeClr val="tx1"/>
              </a:solidFill>
              <a:round/>
              <a:headEnd/>
              <a:tailEnd/>
            </a:ln>
          </p:spPr>
          <p:txBody>
            <a:bodyPr/>
            <a:lstStyle/>
            <a:p>
              <a:endParaRPr lang="en-US"/>
            </a:p>
          </p:txBody>
        </p:sp>
        <p:sp>
          <p:nvSpPr>
            <p:cNvPr id="549988" name="Freeform 100">
              <a:extLst>
                <a:ext uri="{FF2B5EF4-FFF2-40B4-BE49-F238E27FC236}">
                  <a16:creationId xmlns:a16="http://schemas.microsoft.com/office/drawing/2014/main" id="{DB27B825-9C3D-D233-5B79-E7C2168A6DBE}"/>
                </a:ext>
              </a:extLst>
            </p:cNvPr>
            <p:cNvSpPr>
              <a:spLocks/>
            </p:cNvSpPr>
            <p:nvPr/>
          </p:nvSpPr>
          <p:spPr bwMode="auto">
            <a:xfrm>
              <a:off x="338" y="2254"/>
              <a:ext cx="6" cy="16"/>
            </a:xfrm>
            <a:custGeom>
              <a:avLst/>
              <a:gdLst>
                <a:gd name="T0" fmla="*/ 21 w 27"/>
                <a:gd name="T1" fmla="*/ 0 h 82"/>
                <a:gd name="T2" fmla="*/ 19 w 27"/>
                <a:gd name="T3" fmla="*/ 0 h 82"/>
                <a:gd name="T4" fmla="*/ 17 w 27"/>
                <a:gd name="T5" fmla="*/ 2 h 82"/>
                <a:gd name="T6" fmla="*/ 15 w 27"/>
                <a:gd name="T7" fmla="*/ 4 h 82"/>
                <a:gd name="T8" fmla="*/ 14 w 27"/>
                <a:gd name="T9" fmla="*/ 6 h 82"/>
                <a:gd name="T10" fmla="*/ 0 w 27"/>
                <a:gd name="T11" fmla="*/ 73 h 82"/>
                <a:gd name="T12" fmla="*/ 0 w 27"/>
                <a:gd name="T13" fmla="*/ 76 h 82"/>
                <a:gd name="T14" fmla="*/ 1 w 27"/>
                <a:gd name="T15" fmla="*/ 78 h 82"/>
                <a:gd name="T16" fmla="*/ 3 w 27"/>
                <a:gd name="T17" fmla="*/ 80 h 82"/>
                <a:gd name="T18" fmla="*/ 6 w 27"/>
                <a:gd name="T19" fmla="*/ 82 h 82"/>
                <a:gd name="T20" fmla="*/ 8 w 27"/>
                <a:gd name="T21" fmla="*/ 82 h 82"/>
                <a:gd name="T22" fmla="*/ 9 w 27"/>
                <a:gd name="T23" fmla="*/ 80 h 82"/>
                <a:gd name="T24" fmla="*/ 12 w 27"/>
                <a:gd name="T25" fmla="*/ 78 h 82"/>
                <a:gd name="T26" fmla="*/ 12 w 27"/>
                <a:gd name="T27" fmla="*/ 76 h 82"/>
                <a:gd name="T28" fmla="*/ 27 w 27"/>
                <a:gd name="T29" fmla="*/ 9 h 82"/>
                <a:gd name="T30" fmla="*/ 27 w 27"/>
                <a:gd name="T31" fmla="*/ 6 h 82"/>
                <a:gd name="T32" fmla="*/ 26 w 27"/>
                <a:gd name="T33" fmla="*/ 4 h 82"/>
                <a:gd name="T34" fmla="*/ 24 w 27"/>
                <a:gd name="T35" fmla="*/ 2 h 82"/>
                <a:gd name="T36" fmla="*/ 21 w 27"/>
                <a:gd name="T3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82">
                  <a:moveTo>
                    <a:pt x="21" y="0"/>
                  </a:moveTo>
                  <a:lnTo>
                    <a:pt x="19" y="0"/>
                  </a:lnTo>
                  <a:lnTo>
                    <a:pt x="17" y="2"/>
                  </a:lnTo>
                  <a:lnTo>
                    <a:pt x="15" y="4"/>
                  </a:lnTo>
                  <a:lnTo>
                    <a:pt x="14" y="6"/>
                  </a:lnTo>
                  <a:lnTo>
                    <a:pt x="0" y="73"/>
                  </a:lnTo>
                  <a:lnTo>
                    <a:pt x="0" y="76"/>
                  </a:lnTo>
                  <a:lnTo>
                    <a:pt x="1" y="78"/>
                  </a:lnTo>
                  <a:lnTo>
                    <a:pt x="3" y="80"/>
                  </a:lnTo>
                  <a:lnTo>
                    <a:pt x="6" y="82"/>
                  </a:lnTo>
                  <a:lnTo>
                    <a:pt x="8" y="82"/>
                  </a:lnTo>
                  <a:lnTo>
                    <a:pt x="9" y="80"/>
                  </a:lnTo>
                  <a:lnTo>
                    <a:pt x="12" y="78"/>
                  </a:lnTo>
                  <a:lnTo>
                    <a:pt x="12" y="76"/>
                  </a:lnTo>
                  <a:lnTo>
                    <a:pt x="27" y="9"/>
                  </a:lnTo>
                  <a:lnTo>
                    <a:pt x="27" y="6"/>
                  </a:lnTo>
                  <a:lnTo>
                    <a:pt x="26" y="4"/>
                  </a:lnTo>
                  <a:lnTo>
                    <a:pt x="24" y="2"/>
                  </a:lnTo>
                  <a:lnTo>
                    <a:pt x="21" y="0"/>
                  </a:lnTo>
                  <a:close/>
                </a:path>
              </a:pathLst>
            </a:custGeom>
            <a:solidFill>
              <a:srgbClr val="000000"/>
            </a:solidFill>
            <a:ln w="9525">
              <a:solidFill>
                <a:schemeClr val="tx1"/>
              </a:solidFill>
              <a:round/>
              <a:headEnd/>
              <a:tailEnd/>
            </a:ln>
          </p:spPr>
          <p:txBody>
            <a:bodyPr/>
            <a:lstStyle/>
            <a:p>
              <a:endParaRPr lang="en-US"/>
            </a:p>
          </p:txBody>
        </p:sp>
        <p:sp>
          <p:nvSpPr>
            <p:cNvPr id="549989" name="Freeform 101">
              <a:extLst>
                <a:ext uri="{FF2B5EF4-FFF2-40B4-BE49-F238E27FC236}">
                  <a16:creationId xmlns:a16="http://schemas.microsoft.com/office/drawing/2014/main" id="{873D2DC7-C7FE-79D5-E934-EBFE3AD2AB87}"/>
                </a:ext>
              </a:extLst>
            </p:cNvPr>
            <p:cNvSpPr>
              <a:spLocks/>
            </p:cNvSpPr>
            <p:nvPr/>
          </p:nvSpPr>
          <p:spPr bwMode="auto">
            <a:xfrm>
              <a:off x="342" y="2257"/>
              <a:ext cx="7" cy="15"/>
            </a:xfrm>
            <a:custGeom>
              <a:avLst/>
              <a:gdLst>
                <a:gd name="T0" fmla="*/ 33 w 37"/>
                <a:gd name="T1" fmla="*/ 0 h 76"/>
                <a:gd name="T2" fmla="*/ 31 w 37"/>
                <a:gd name="T3" fmla="*/ 0 h 76"/>
                <a:gd name="T4" fmla="*/ 28 w 37"/>
                <a:gd name="T5" fmla="*/ 0 h 76"/>
                <a:gd name="T6" fmla="*/ 26 w 37"/>
                <a:gd name="T7" fmla="*/ 1 h 76"/>
                <a:gd name="T8" fmla="*/ 25 w 37"/>
                <a:gd name="T9" fmla="*/ 3 h 76"/>
                <a:gd name="T10" fmla="*/ 0 w 37"/>
                <a:gd name="T11" fmla="*/ 68 h 76"/>
                <a:gd name="T12" fmla="*/ 0 w 37"/>
                <a:gd name="T13" fmla="*/ 70 h 76"/>
                <a:gd name="T14" fmla="*/ 1 w 37"/>
                <a:gd name="T15" fmla="*/ 72 h 76"/>
                <a:gd name="T16" fmla="*/ 2 w 37"/>
                <a:gd name="T17" fmla="*/ 75 h 76"/>
                <a:gd name="T18" fmla="*/ 5 w 37"/>
                <a:gd name="T19" fmla="*/ 76 h 76"/>
                <a:gd name="T20" fmla="*/ 7 w 37"/>
                <a:gd name="T21" fmla="*/ 76 h 76"/>
                <a:gd name="T22" fmla="*/ 9 w 37"/>
                <a:gd name="T23" fmla="*/ 76 h 76"/>
                <a:gd name="T24" fmla="*/ 12 w 37"/>
                <a:gd name="T25" fmla="*/ 75 h 76"/>
                <a:gd name="T26" fmla="*/ 13 w 37"/>
                <a:gd name="T27" fmla="*/ 72 h 76"/>
                <a:gd name="T28" fmla="*/ 37 w 37"/>
                <a:gd name="T29" fmla="*/ 8 h 76"/>
                <a:gd name="T30" fmla="*/ 37 w 37"/>
                <a:gd name="T31" fmla="*/ 5 h 76"/>
                <a:gd name="T32" fmla="*/ 37 w 37"/>
                <a:gd name="T33" fmla="*/ 2 h 76"/>
                <a:gd name="T34" fmla="*/ 36 w 37"/>
                <a:gd name="T35" fmla="*/ 1 h 76"/>
                <a:gd name="T36" fmla="*/ 33 w 37"/>
                <a:gd name="T3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76">
                  <a:moveTo>
                    <a:pt x="33" y="0"/>
                  </a:moveTo>
                  <a:lnTo>
                    <a:pt x="31" y="0"/>
                  </a:lnTo>
                  <a:lnTo>
                    <a:pt x="28" y="0"/>
                  </a:lnTo>
                  <a:lnTo>
                    <a:pt x="26" y="1"/>
                  </a:lnTo>
                  <a:lnTo>
                    <a:pt x="25" y="3"/>
                  </a:lnTo>
                  <a:lnTo>
                    <a:pt x="0" y="68"/>
                  </a:lnTo>
                  <a:lnTo>
                    <a:pt x="0" y="70"/>
                  </a:lnTo>
                  <a:lnTo>
                    <a:pt x="1" y="72"/>
                  </a:lnTo>
                  <a:lnTo>
                    <a:pt x="2" y="75"/>
                  </a:lnTo>
                  <a:lnTo>
                    <a:pt x="5" y="76"/>
                  </a:lnTo>
                  <a:lnTo>
                    <a:pt x="7" y="76"/>
                  </a:lnTo>
                  <a:lnTo>
                    <a:pt x="9" y="76"/>
                  </a:lnTo>
                  <a:lnTo>
                    <a:pt x="12" y="75"/>
                  </a:lnTo>
                  <a:lnTo>
                    <a:pt x="13" y="72"/>
                  </a:lnTo>
                  <a:lnTo>
                    <a:pt x="37" y="8"/>
                  </a:lnTo>
                  <a:lnTo>
                    <a:pt x="37" y="5"/>
                  </a:lnTo>
                  <a:lnTo>
                    <a:pt x="37" y="2"/>
                  </a:lnTo>
                  <a:lnTo>
                    <a:pt x="36" y="1"/>
                  </a:lnTo>
                  <a:lnTo>
                    <a:pt x="33" y="0"/>
                  </a:lnTo>
                  <a:close/>
                </a:path>
              </a:pathLst>
            </a:custGeom>
            <a:solidFill>
              <a:srgbClr val="000000"/>
            </a:solidFill>
            <a:ln w="9525">
              <a:solidFill>
                <a:schemeClr val="tx1"/>
              </a:solidFill>
              <a:round/>
              <a:headEnd/>
              <a:tailEnd/>
            </a:ln>
          </p:spPr>
          <p:txBody>
            <a:bodyPr/>
            <a:lstStyle/>
            <a:p>
              <a:endParaRPr lang="en-US"/>
            </a:p>
          </p:txBody>
        </p:sp>
        <p:sp>
          <p:nvSpPr>
            <p:cNvPr id="549990" name="Freeform 102">
              <a:extLst>
                <a:ext uri="{FF2B5EF4-FFF2-40B4-BE49-F238E27FC236}">
                  <a16:creationId xmlns:a16="http://schemas.microsoft.com/office/drawing/2014/main" id="{1C0F5083-2C9E-67FA-BB55-C61D69DC703A}"/>
                </a:ext>
              </a:extLst>
            </p:cNvPr>
            <p:cNvSpPr>
              <a:spLocks/>
            </p:cNvSpPr>
            <p:nvPr/>
          </p:nvSpPr>
          <p:spPr bwMode="auto">
            <a:xfrm>
              <a:off x="345" y="2260"/>
              <a:ext cx="9" cy="14"/>
            </a:xfrm>
            <a:custGeom>
              <a:avLst/>
              <a:gdLst>
                <a:gd name="T0" fmla="*/ 43 w 45"/>
                <a:gd name="T1" fmla="*/ 0 h 73"/>
                <a:gd name="T2" fmla="*/ 40 w 45"/>
                <a:gd name="T3" fmla="*/ 0 h 73"/>
                <a:gd name="T4" fmla="*/ 37 w 45"/>
                <a:gd name="T5" fmla="*/ 0 h 73"/>
                <a:gd name="T6" fmla="*/ 34 w 45"/>
                <a:gd name="T7" fmla="*/ 1 h 73"/>
                <a:gd name="T8" fmla="*/ 33 w 45"/>
                <a:gd name="T9" fmla="*/ 4 h 73"/>
                <a:gd name="T10" fmla="*/ 0 w 45"/>
                <a:gd name="T11" fmla="*/ 63 h 73"/>
                <a:gd name="T12" fmla="*/ 0 w 45"/>
                <a:gd name="T13" fmla="*/ 66 h 73"/>
                <a:gd name="T14" fmla="*/ 0 w 45"/>
                <a:gd name="T15" fmla="*/ 68 h 73"/>
                <a:gd name="T16" fmla="*/ 1 w 45"/>
                <a:gd name="T17" fmla="*/ 71 h 73"/>
                <a:gd name="T18" fmla="*/ 3 w 45"/>
                <a:gd name="T19" fmla="*/ 73 h 73"/>
                <a:gd name="T20" fmla="*/ 6 w 45"/>
                <a:gd name="T21" fmla="*/ 73 h 73"/>
                <a:gd name="T22" fmla="*/ 8 w 45"/>
                <a:gd name="T23" fmla="*/ 73 h 73"/>
                <a:gd name="T24" fmla="*/ 10 w 45"/>
                <a:gd name="T25" fmla="*/ 72 h 73"/>
                <a:gd name="T26" fmla="*/ 12 w 45"/>
                <a:gd name="T27" fmla="*/ 69 h 73"/>
                <a:gd name="T28" fmla="*/ 45 w 45"/>
                <a:gd name="T29" fmla="*/ 10 h 73"/>
                <a:gd name="T30" fmla="*/ 45 w 45"/>
                <a:gd name="T31" fmla="*/ 7 h 73"/>
                <a:gd name="T32" fmla="*/ 45 w 45"/>
                <a:gd name="T33" fmla="*/ 4 h 73"/>
                <a:gd name="T34" fmla="*/ 44 w 45"/>
                <a:gd name="T35" fmla="*/ 1 h 73"/>
                <a:gd name="T36" fmla="*/ 43 w 45"/>
                <a:gd name="T3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73">
                  <a:moveTo>
                    <a:pt x="43" y="0"/>
                  </a:moveTo>
                  <a:lnTo>
                    <a:pt x="40" y="0"/>
                  </a:lnTo>
                  <a:lnTo>
                    <a:pt x="37" y="0"/>
                  </a:lnTo>
                  <a:lnTo>
                    <a:pt x="34" y="1"/>
                  </a:lnTo>
                  <a:lnTo>
                    <a:pt x="33" y="4"/>
                  </a:lnTo>
                  <a:lnTo>
                    <a:pt x="0" y="63"/>
                  </a:lnTo>
                  <a:lnTo>
                    <a:pt x="0" y="66"/>
                  </a:lnTo>
                  <a:lnTo>
                    <a:pt x="0" y="68"/>
                  </a:lnTo>
                  <a:lnTo>
                    <a:pt x="1" y="71"/>
                  </a:lnTo>
                  <a:lnTo>
                    <a:pt x="3" y="73"/>
                  </a:lnTo>
                  <a:lnTo>
                    <a:pt x="6" y="73"/>
                  </a:lnTo>
                  <a:lnTo>
                    <a:pt x="8" y="73"/>
                  </a:lnTo>
                  <a:lnTo>
                    <a:pt x="10" y="72"/>
                  </a:lnTo>
                  <a:lnTo>
                    <a:pt x="12" y="69"/>
                  </a:lnTo>
                  <a:lnTo>
                    <a:pt x="45" y="10"/>
                  </a:lnTo>
                  <a:lnTo>
                    <a:pt x="45" y="7"/>
                  </a:lnTo>
                  <a:lnTo>
                    <a:pt x="45" y="4"/>
                  </a:lnTo>
                  <a:lnTo>
                    <a:pt x="44" y="1"/>
                  </a:lnTo>
                  <a:lnTo>
                    <a:pt x="43" y="0"/>
                  </a:lnTo>
                  <a:close/>
                </a:path>
              </a:pathLst>
            </a:custGeom>
            <a:solidFill>
              <a:srgbClr val="000000"/>
            </a:solidFill>
            <a:ln w="9525">
              <a:solidFill>
                <a:schemeClr val="tx1"/>
              </a:solidFill>
              <a:round/>
              <a:headEnd/>
              <a:tailEnd/>
            </a:ln>
          </p:spPr>
          <p:txBody>
            <a:bodyPr/>
            <a:lstStyle/>
            <a:p>
              <a:endParaRPr lang="en-US"/>
            </a:p>
          </p:txBody>
        </p:sp>
      </p:grpSp>
      <p:cxnSp>
        <p:nvCxnSpPr>
          <p:cNvPr id="549991" name="AutoShape 103">
            <a:extLst>
              <a:ext uri="{FF2B5EF4-FFF2-40B4-BE49-F238E27FC236}">
                <a16:creationId xmlns:a16="http://schemas.microsoft.com/office/drawing/2014/main" id="{880267AC-DDE4-A576-285A-53D172771DEE}"/>
              </a:ext>
            </a:extLst>
          </p:cNvPr>
          <p:cNvCxnSpPr>
            <a:cxnSpLocks noChangeShapeType="1"/>
            <a:endCxn id="549904" idx="3"/>
          </p:cNvCxnSpPr>
          <p:nvPr/>
        </p:nvCxnSpPr>
        <p:spPr bwMode="auto">
          <a:xfrm flipH="1">
            <a:off x="8501063" y="5500688"/>
            <a:ext cx="366712"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a:extLst>
              <a:ext uri="{FF2B5EF4-FFF2-40B4-BE49-F238E27FC236}">
                <a16:creationId xmlns:a16="http://schemas.microsoft.com/office/drawing/2014/main" id="{24F87E45-853D-6525-6884-E92EDDC2868E}"/>
              </a:ext>
            </a:extLst>
          </p:cNvPr>
          <p:cNvSpPr>
            <a:spLocks noGrp="1" noChangeArrowheads="1"/>
          </p:cNvSpPr>
          <p:nvPr>
            <p:ph type="title"/>
          </p:nvPr>
        </p:nvSpPr>
        <p:spPr>
          <a:xfrm>
            <a:off x="76200" y="-6350"/>
            <a:ext cx="8293100" cy="819150"/>
          </a:xfrm>
        </p:spPr>
        <p:txBody>
          <a:bodyPr/>
          <a:lstStyle/>
          <a:p>
            <a:r>
              <a:rPr lang="en-US" altLang="en-US"/>
              <a:t>Chartering – The Business Case</a:t>
            </a:r>
          </a:p>
        </p:txBody>
      </p:sp>
      <p:sp>
        <p:nvSpPr>
          <p:cNvPr id="550915" name="Rectangle 3">
            <a:extLst>
              <a:ext uri="{FF2B5EF4-FFF2-40B4-BE49-F238E27FC236}">
                <a16:creationId xmlns:a16="http://schemas.microsoft.com/office/drawing/2014/main" id="{25F841A5-ED97-2773-F02D-C752185D578B}"/>
              </a:ext>
            </a:extLst>
          </p:cNvPr>
          <p:cNvSpPr>
            <a:spLocks noGrp="1" noChangeArrowheads="1"/>
          </p:cNvSpPr>
          <p:nvPr>
            <p:ph type="body" idx="1"/>
          </p:nvPr>
        </p:nvSpPr>
        <p:spPr>
          <a:xfrm>
            <a:off x="425450" y="1362075"/>
            <a:ext cx="8293100" cy="5213350"/>
          </a:xfrm>
        </p:spPr>
        <p:txBody>
          <a:bodyPr/>
          <a:lstStyle/>
          <a:p>
            <a:pPr>
              <a:lnSpc>
                <a:spcPct val="90000"/>
              </a:lnSpc>
            </a:pPr>
            <a:r>
              <a:rPr lang="en-US" altLang="en-US"/>
              <a:t>Key Reasons for Business Case Development:</a:t>
            </a:r>
          </a:p>
          <a:p>
            <a:pPr lvl="1">
              <a:lnSpc>
                <a:spcPct val="90000"/>
              </a:lnSpc>
            </a:pPr>
            <a:r>
              <a:rPr lang="en-US" altLang="en-US"/>
              <a:t>Ensure YOUR valuable resources are being employed to the best advantage</a:t>
            </a:r>
          </a:p>
          <a:p>
            <a:pPr lvl="1">
              <a:lnSpc>
                <a:spcPct val="90000"/>
              </a:lnSpc>
            </a:pPr>
            <a:r>
              <a:rPr lang="en-US" altLang="en-US"/>
              <a:t>Communicate importance of project to management (Dr. Juran – “Management speaks in the language of money”)</a:t>
            </a:r>
          </a:p>
          <a:p>
            <a:pPr>
              <a:lnSpc>
                <a:spcPct val="90000"/>
              </a:lnSpc>
            </a:pPr>
            <a:r>
              <a:rPr lang="en-US" altLang="en-US"/>
              <a:t>How:</a:t>
            </a:r>
          </a:p>
          <a:p>
            <a:pPr lvl="1">
              <a:lnSpc>
                <a:spcPct val="90000"/>
              </a:lnSpc>
            </a:pPr>
            <a:r>
              <a:rPr lang="en-US" altLang="en-US"/>
              <a:t>Identify the Finance “Money Belt” for your Division</a:t>
            </a:r>
          </a:p>
          <a:p>
            <a:pPr lvl="1">
              <a:lnSpc>
                <a:spcPct val="90000"/>
              </a:lnSpc>
            </a:pPr>
            <a:r>
              <a:rPr lang="en-US" altLang="en-US"/>
              <a:t> Identify Dollar Savings, Cost Avoidance, Revenue Enhancement opportunities and quantify (not always easy!)</a:t>
            </a:r>
          </a:p>
          <a:p>
            <a:pPr>
              <a:lnSpc>
                <a:spcPct val="90000"/>
              </a:lnSpc>
            </a:pPr>
            <a:r>
              <a:rPr lang="en-US" altLang="en-US"/>
              <a:t>Some Business Case “Myths”</a:t>
            </a:r>
          </a:p>
          <a:p>
            <a:pPr lvl="1">
              <a:lnSpc>
                <a:spcPct val="90000"/>
              </a:lnSpc>
            </a:pPr>
            <a:r>
              <a:rPr lang="en-US" altLang="en-US"/>
              <a:t>The Benefit has to be a </a:t>
            </a:r>
            <a:r>
              <a:rPr lang="en-US" altLang="en-US" i="1"/>
              <a:t>Savings to the Company</a:t>
            </a:r>
          </a:p>
          <a:p>
            <a:pPr lvl="1">
              <a:lnSpc>
                <a:spcPct val="90000"/>
              </a:lnSpc>
            </a:pPr>
            <a:r>
              <a:rPr lang="en-US" altLang="en-US"/>
              <a:t>The Project has to be worth </a:t>
            </a:r>
            <a:r>
              <a:rPr lang="en-US" altLang="en-US" i="1"/>
              <a:t>at least $150K</a:t>
            </a:r>
          </a:p>
          <a:p>
            <a:pPr lvl="1">
              <a:lnSpc>
                <a:spcPct val="90000"/>
              </a:lnSpc>
            </a:pPr>
            <a:r>
              <a:rPr lang="en-US" altLang="en-US"/>
              <a:t>If I do a Design for Six Sigma project, I don’t need a Business Case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a:extLst>
              <a:ext uri="{FF2B5EF4-FFF2-40B4-BE49-F238E27FC236}">
                <a16:creationId xmlns:a16="http://schemas.microsoft.com/office/drawing/2014/main" id="{AB1E2221-28C7-26CF-FC76-5F85B8E94BC7}"/>
              </a:ext>
            </a:extLst>
          </p:cNvPr>
          <p:cNvSpPr>
            <a:spLocks noGrp="1" noChangeArrowheads="1"/>
          </p:cNvSpPr>
          <p:nvPr>
            <p:ph type="title"/>
          </p:nvPr>
        </p:nvSpPr>
        <p:spPr/>
        <p:txBody>
          <a:bodyPr/>
          <a:lstStyle/>
          <a:p>
            <a:r>
              <a:rPr lang="en-US" altLang="en-US"/>
              <a:t>Project Charter Lookup</a:t>
            </a:r>
          </a:p>
        </p:txBody>
      </p:sp>
      <p:sp>
        <p:nvSpPr>
          <p:cNvPr id="551941" name="Text Box 5">
            <a:extLst>
              <a:ext uri="{FF2B5EF4-FFF2-40B4-BE49-F238E27FC236}">
                <a16:creationId xmlns:a16="http://schemas.microsoft.com/office/drawing/2014/main" id="{6B813BD9-0214-426D-5F16-039B6E39D87F}"/>
              </a:ext>
            </a:extLst>
          </p:cNvPr>
          <p:cNvSpPr txBox="1">
            <a:spLocks noChangeArrowheads="1"/>
          </p:cNvSpPr>
          <p:nvPr/>
        </p:nvSpPr>
        <p:spPr bwMode="auto">
          <a:xfrm>
            <a:off x="304800" y="990600"/>
            <a:ext cx="7864475" cy="733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100" b="1">
                <a:latin typeface="Arial" panose="020B0604020202020204" pitchFamily="34" charset="0"/>
              </a:rPr>
              <a:t>Create a Six Sigma Project Data Base (or “Piggyback” onto Existing Project Management System:</a:t>
            </a:r>
          </a:p>
        </p:txBody>
      </p:sp>
      <p:graphicFrame>
        <p:nvGraphicFramePr>
          <p:cNvPr id="551987" name="Group 51">
            <a:extLst>
              <a:ext uri="{FF2B5EF4-FFF2-40B4-BE49-F238E27FC236}">
                <a16:creationId xmlns:a16="http://schemas.microsoft.com/office/drawing/2014/main" id="{CCD28EB5-6E80-026D-CDDD-BA4B47E1A617}"/>
              </a:ext>
            </a:extLst>
          </p:cNvPr>
          <p:cNvGraphicFramePr>
            <a:graphicFrameLocks noGrp="1"/>
          </p:cNvGraphicFramePr>
          <p:nvPr>
            <p:ph idx="1"/>
          </p:nvPr>
        </p:nvGraphicFramePr>
        <p:xfrm>
          <a:off x="346075" y="2133600"/>
          <a:ext cx="8451850" cy="3951288"/>
        </p:xfrm>
        <a:graphic>
          <a:graphicData uri="http://schemas.openxmlformats.org/drawingml/2006/table">
            <a:tbl>
              <a:tblPr/>
              <a:tblGrid>
                <a:gridCol w="1208088">
                  <a:extLst>
                    <a:ext uri="{9D8B030D-6E8A-4147-A177-3AD203B41FA5}">
                      <a16:colId xmlns:a16="http://schemas.microsoft.com/office/drawing/2014/main" val="581606936"/>
                    </a:ext>
                  </a:extLst>
                </a:gridCol>
                <a:gridCol w="1206500">
                  <a:extLst>
                    <a:ext uri="{9D8B030D-6E8A-4147-A177-3AD203B41FA5}">
                      <a16:colId xmlns:a16="http://schemas.microsoft.com/office/drawing/2014/main" val="2846783618"/>
                    </a:ext>
                  </a:extLst>
                </a:gridCol>
                <a:gridCol w="1208087">
                  <a:extLst>
                    <a:ext uri="{9D8B030D-6E8A-4147-A177-3AD203B41FA5}">
                      <a16:colId xmlns:a16="http://schemas.microsoft.com/office/drawing/2014/main" val="1287780437"/>
                    </a:ext>
                  </a:extLst>
                </a:gridCol>
                <a:gridCol w="1206500">
                  <a:extLst>
                    <a:ext uri="{9D8B030D-6E8A-4147-A177-3AD203B41FA5}">
                      <a16:colId xmlns:a16="http://schemas.microsoft.com/office/drawing/2014/main" val="2584798280"/>
                    </a:ext>
                  </a:extLst>
                </a:gridCol>
                <a:gridCol w="1208088">
                  <a:extLst>
                    <a:ext uri="{9D8B030D-6E8A-4147-A177-3AD203B41FA5}">
                      <a16:colId xmlns:a16="http://schemas.microsoft.com/office/drawing/2014/main" val="970086104"/>
                    </a:ext>
                  </a:extLst>
                </a:gridCol>
                <a:gridCol w="1206500">
                  <a:extLst>
                    <a:ext uri="{9D8B030D-6E8A-4147-A177-3AD203B41FA5}">
                      <a16:colId xmlns:a16="http://schemas.microsoft.com/office/drawing/2014/main" val="1304011119"/>
                    </a:ext>
                  </a:extLst>
                </a:gridCol>
                <a:gridCol w="1208087">
                  <a:extLst>
                    <a:ext uri="{9D8B030D-6E8A-4147-A177-3AD203B41FA5}">
                      <a16:colId xmlns:a16="http://schemas.microsoft.com/office/drawing/2014/main" val="2511612086"/>
                    </a:ext>
                  </a:extLst>
                </a:gridCol>
              </a:tblGrid>
              <a:tr h="6096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Project Name</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Description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Division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Sponsor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Team Leader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Benefit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1" i="0" u="none" strike="noStrike" cap="none" normalizeH="0" baseline="0">
                          <a:ln>
                            <a:noFill/>
                          </a:ln>
                          <a:solidFill>
                            <a:schemeClr val="tx1"/>
                          </a:solidFill>
                          <a:effectLst/>
                          <a:latin typeface="Arial" panose="020B0604020202020204" pitchFamily="34" charset="0"/>
                        </a:rPr>
                        <a:t>Status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rgbClr val="FFFF99"/>
                    </a:solidFill>
                  </a:tcPr>
                </a:tc>
                <a:extLst>
                  <a:ext uri="{0D108BD9-81ED-4DB2-BD59-A6C34878D82A}">
                    <a16:rowId xmlns:a16="http://schemas.microsoft.com/office/drawing/2014/main" val="3319884623"/>
                  </a:ext>
                </a:extLst>
              </a:tr>
              <a:tr h="111442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0" i="0" u="none" strike="noStrike" cap="none" normalizeH="0" baseline="0">
                          <a:ln>
                            <a:noFill/>
                          </a:ln>
                          <a:solidFill>
                            <a:schemeClr val="tx1"/>
                          </a:solidFill>
                          <a:effectLst/>
                          <a:latin typeface="Arial" panose="020B0604020202020204" pitchFamily="34" charset="0"/>
                        </a:rPr>
                        <a:t>Leakers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0" i="0" u="none" strike="noStrike" cap="none" normalizeH="0" baseline="0">
                          <a:ln>
                            <a:noFill/>
                          </a:ln>
                          <a:solidFill>
                            <a:schemeClr val="tx1"/>
                          </a:solidFill>
                          <a:effectLst/>
                          <a:latin typeface="Arial" panose="020B0604020202020204" pitchFamily="34" charset="0"/>
                        </a:rPr>
                        <a:t>Reduce Braze Leaks at Final Inspection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0" i="0" u="none" strike="noStrike" cap="none" normalizeH="0" baseline="0">
                          <a:ln>
                            <a:noFill/>
                          </a:ln>
                          <a:solidFill>
                            <a:schemeClr val="tx1"/>
                          </a:solidFill>
                          <a:effectLst/>
                          <a:latin typeface="Arial" panose="020B0604020202020204" pitchFamily="34" charset="0"/>
                        </a:rPr>
                        <a:t>Chillers</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800100" indent="-342900">
                        <a:spcBef>
                          <a:spcPct val="20000"/>
                        </a:spcBef>
                        <a:buClr>
                          <a:schemeClr val="accent2"/>
                        </a:buClr>
                        <a:defRPr>
                          <a:solidFill>
                            <a:schemeClr val="tx1"/>
                          </a:solidFill>
                          <a:latin typeface="Arial" panose="020B0604020202020204" pitchFamily="34" charset="0"/>
                        </a:defRPr>
                      </a:lvl2pPr>
                      <a:lvl3pPr marL="1257300" indent="-342900">
                        <a:spcBef>
                          <a:spcPct val="20000"/>
                        </a:spcBef>
                        <a:buClr>
                          <a:schemeClr val="accent2"/>
                        </a:buClr>
                        <a:defRPr>
                          <a:solidFill>
                            <a:schemeClr val="tx1"/>
                          </a:solidFill>
                          <a:latin typeface="Arial" panose="020B0604020202020204" pitchFamily="34" charset="0"/>
                        </a:defRPr>
                      </a:lvl3pPr>
                      <a:lvl4pPr marL="1714500" indent="-342900">
                        <a:spcBef>
                          <a:spcPct val="20000"/>
                        </a:spcBef>
                        <a:buClr>
                          <a:schemeClr val="accent2"/>
                        </a:buClr>
                        <a:defRPr>
                          <a:solidFill>
                            <a:schemeClr val="tx1"/>
                          </a:solidFill>
                          <a:latin typeface="Arial" panose="020B0604020202020204" pitchFamily="34" charset="0"/>
                        </a:defRPr>
                      </a:lvl4pPr>
                      <a:lvl5pPr marL="2171700" indent="-342900">
                        <a:spcBef>
                          <a:spcPct val="20000"/>
                        </a:spcBef>
                        <a:buClr>
                          <a:schemeClr val="accent2"/>
                        </a:buClr>
                        <a:defRPr>
                          <a:solidFill>
                            <a:schemeClr val="tx1"/>
                          </a:solidFill>
                          <a:latin typeface="Arial" panose="020B0604020202020204" pitchFamily="34" charset="0"/>
                        </a:defRPr>
                      </a:lvl5pPr>
                      <a:lvl6pPr marL="2628900" indent="-342900" fontAlgn="base">
                        <a:spcBef>
                          <a:spcPct val="20000"/>
                        </a:spcBef>
                        <a:spcAft>
                          <a:spcPct val="0"/>
                        </a:spcAft>
                        <a:buClr>
                          <a:schemeClr val="accent2"/>
                        </a:buClr>
                        <a:defRPr>
                          <a:solidFill>
                            <a:schemeClr val="tx1"/>
                          </a:solidFill>
                          <a:latin typeface="Arial" panose="020B0604020202020204" pitchFamily="34" charset="0"/>
                        </a:defRPr>
                      </a:lvl6pPr>
                      <a:lvl7pPr marL="3086100" indent="-342900" fontAlgn="base">
                        <a:spcBef>
                          <a:spcPct val="20000"/>
                        </a:spcBef>
                        <a:spcAft>
                          <a:spcPct val="0"/>
                        </a:spcAft>
                        <a:buClr>
                          <a:schemeClr val="accent2"/>
                        </a:buClr>
                        <a:defRPr>
                          <a:solidFill>
                            <a:schemeClr val="tx1"/>
                          </a:solidFill>
                          <a:latin typeface="Arial" panose="020B0604020202020204" pitchFamily="34" charset="0"/>
                        </a:defRPr>
                      </a:lvl7pPr>
                      <a:lvl8pPr marL="3543300" indent="-342900" fontAlgn="base">
                        <a:spcBef>
                          <a:spcPct val="20000"/>
                        </a:spcBef>
                        <a:spcAft>
                          <a:spcPct val="0"/>
                        </a:spcAft>
                        <a:buClr>
                          <a:schemeClr val="accent2"/>
                        </a:buClr>
                        <a:defRPr>
                          <a:solidFill>
                            <a:schemeClr val="tx1"/>
                          </a:solidFill>
                          <a:latin typeface="Arial" panose="020B0604020202020204" pitchFamily="34" charset="0"/>
                        </a:defRPr>
                      </a:lvl8pPr>
                      <a:lvl9pPr marL="4000500" indent="-3429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AutoNum type="alphaUcPeriod"/>
                        <a:tabLst/>
                      </a:pPr>
                      <a:r>
                        <a:rPr kumimoji="0" lang="en-US" altLang="en-US" sz="1400" b="0" i="0" u="none" strike="noStrike" cap="none" normalizeH="0" baseline="0">
                          <a:ln>
                            <a:noFill/>
                          </a:ln>
                          <a:solidFill>
                            <a:schemeClr val="tx1"/>
                          </a:solidFill>
                          <a:effectLst/>
                          <a:latin typeface="Arial" panose="020B0604020202020204" pitchFamily="34" charset="0"/>
                        </a:rPr>
                        <a:t>Ruben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0" i="0" u="none" strike="noStrike" cap="none" normalizeH="0" baseline="0">
                          <a:ln>
                            <a:noFill/>
                          </a:ln>
                          <a:solidFill>
                            <a:schemeClr val="tx1"/>
                          </a:solidFill>
                          <a:effectLst/>
                          <a:latin typeface="Arial" panose="020B0604020202020204" pitchFamily="34" charset="0"/>
                        </a:rPr>
                        <a:t>F. Mathas</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0" i="0" u="none" strike="noStrike" cap="none" normalizeH="0" baseline="0">
                          <a:ln>
                            <a:noFill/>
                          </a:ln>
                          <a:solidFill>
                            <a:schemeClr val="tx1"/>
                          </a:solidFill>
                          <a:effectLst/>
                          <a:latin typeface="Arial" panose="020B0604020202020204" pitchFamily="34" charset="0"/>
                        </a:rPr>
                        <a:t>$175k/Year</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400" b="0" i="0" u="none" strike="noStrike" cap="none" normalizeH="0" baseline="0">
                          <a:ln>
                            <a:noFill/>
                          </a:ln>
                          <a:solidFill>
                            <a:schemeClr val="tx1"/>
                          </a:solidFill>
                          <a:effectLst/>
                          <a:latin typeface="Arial" panose="020B0604020202020204" pitchFamily="34" charset="0"/>
                        </a:rPr>
                        <a:t>In Analysis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356701025"/>
                  </a:ext>
                </a:extLst>
              </a:tr>
              <a:tr h="11128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4082358"/>
                  </a:ext>
                </a:extLst>
              </a:tr>
              <a:tr h="111442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144096177"/>
                  </a:ext>
                </a:extLst>
              </a:tr>
            </a:tbl>
          </a:graphicData>
        </a:graphic>
      </p:graphicFrame>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a:extLst>
              <a:ext uri="{FF2B5EF4-FFF2-40B4-BE49-F238E27FC236}">
                <a16:creationId xmlns:a16="http://schemas.microsoft.com/office/drawing/2014/main" id="{C2D73062-0ECA-B083-CA93-9BA59E5AB783}"/>
              </a:ext>
            </a:extLst>
          </p:cNvPr>
          <p:cNvSpPr>
            <a:spLocks noGrp="1" noChangeArrowheads="1"/>
          </p:cNvSpPr>
          <p:nvPr>
            <p:ph type="title"/>
          </p:nvPr>
        </p:nvSpPr>
        <p:spPr>
          <a:xfrm>
            <a:off x="76200" y="-6350"/>
            <a:ext cx="8293100" cy="819150"/>
          </a:xfrm>
        </p:spPr>
        <p:txBody>
          <a:bodyPr/>
          <a:lstStyle/>
          <a:p>
            <a:r>
              <a:rPr lang="en-US" altLang="en-US"/>
              <a:t>Working with Finance (Money Belts)</a:t>
            </a:r>
          </a:p>
        </p:txBody>
      </p:sp>
      <p:sp>
        <p:nvSpPr>
          <p:cNvPr id="552963" name="Rectangle 3">
            <a:extLst>
              <a:ext uri="{FF2B5EF4-FFF2-40B4-BE49-F238E27FC236}">
                <a16:creationId xmlns:a16="http://schemas.microsoft.com/office/drawing/2014/main" id="{429F8D47-C93E-08DF-B680-72FBBF75FA03}"/>
              </a:ext>
            </a:extLst>
          </p:cNvPr>
          <p:cNvSpPr>
            <a:spLocks noGrp="1" noChangeArrowheads="1"/>
          </p:cNvSpPr>
          <p:nvPr>
            <p:ph type="body" idx="1"/>
          </p:nvPr>
        </p:nvSpPr>
        <p:spPr>
          <a:xfrm>
            <a:off x="425450" y="1311275"/>
            <a:ext cx="8293100" cy="4860925"/>
          </a:xfrm>
        </p:spPr>
        <p:txBody>
          <a:bodyPr/>
          <a:lstStyle/>
          <a:p>
            <a:pPr marL="228600" indent="-228600">
              <a:spcAft>
                <a:spcPct val="55000"/>
              </a:spcAft>
            </a:pPr>
            <a:r>
              <a:rPr lang="en-US" altLang="en-US"/>
              <a:t>Key Interaction Points During the Project (see </a:t>
            </a:r>
            <a:r>
              <a:rPr lang="en-US" altLang="en-US" i="1"/>
              <a:t>Tracking, Reporting, &amp; Reviews</a:t>
            </a:r>
            <a:r>
              <a:rPr lang="en-US" altLang="en-US"/>
              <a:t>):</a:t>
            </a:r>
          </a:p>
          <a:p>
            <a:pPr marL="628650" lvl="1">
              <a:spcAft>
                <a:spcPct val="55000"/>
              </a:spcAft>
            </a:pPr>
            <a:r>
              <a:rPr lang="en-US" altLang="en-US"/>
              <a:t>DEFINE Step: Building the Business Case (previous slide)</a:t>
            </a:r>
          </a:p>
          <a:p>
            <a:pPr marL="628650" lvl="1">
              <a:spcAft>
                <a:spcPct val="55000"/>
              </a:spcAft>
            </a:pPr>
            <a:r>
              <a:rPr lang="en-US" altLang="en-US"/>
              <a:t>MEASURE Step: Revisit the Business Case after developing “Focused Problem Statement”</a:t>
            </a:r>
          </a:p>
          <a:p>
            <a:pPr marL="628650" lvl="1">
              <a:spcAft>
                <a:spcPct val="55000"/>
              </a:spcAft>
            </a:pPr>
            <a:r>
              <a:rPr lang="en-US" altLang="en-US"/>
              <a:t>IMPROVE Step: Trade-Study, Cost-Benefit Analysis for Proposed Changes</a:t>
            </a:r>
          </a:p>
          <a:p>
            <a:pPr marL="628650" lvl="1">
              <a:spcAft>
                <a:spcPct val="55000"/>
              </a:spcAft>
            </a:pPr>
            <a:r>
              <a:rPr lang="en-US" altLang="en-US"/>
              <a:t>CONTROL Step: Measuring and Validating the Project Benefits</a:t>
            </a:r>
          </a:p>
          <a:p>
            <a:pPr marL="228600" indent="-228600">
              <a:spcAft>
                <a:spcPct val="55000"/>
              </a:spcAft>
            </a:pPr>
            <a:r>
              <a:rPr lang="en-US" altLang="en-US"/>
              <a:t>Finance provides the support; you are responsible for the “DO.”</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a:extLst>
              <a:ext uri="{FF2B5EF4-FFF2-40B4-BE49-F238E27FC236}">
                <a16:creationId xmlns:a16="http://schemas.microsoft.com/office/drawing/2014/main" id="{83A928D5-583D-61A3-E35D-7E542944FB73}"/>
              </a:ext>
            </a:extLst>
          </p:cNvPr>
          <p:cNvSpPr>
            <a:spLocks noGrp="1" noChangeArrowheads="1"/>
          </p:cNvSpPr>
          <p:nvPr>
            <p:ph type="title"/>
          </p:nvPr>
        </p:nvSpPr>
        <p:spPr>
          <a:xfrm>
            <a:off x="50800" y="19050"/>
            <a:ext cx="8293100" cy="819150"/>
          </a:xfrm>
        </p:spPr>
        <p:txBody>
          <a:bodyPr/>
          <a:lstStyle/>
          <a:p>
            <a:r>
              <a:rPr lang="en-US" altLang="en-US"/>
              <a:t>Working with Green Belts</a:t>
            </a:r>
          </a:p>
        </p:txBody>
      </p:sp>
      <p:sp>
        <p:nvSpPr>
          <p:cNvPr id="553987" name="Rectangle 3">
            <a:extLst>
              <a:ext uri="{FF2B5EF4-FFF2-40B4-BE49-F238E27FC236}">
                <a16:creationId xmlns:a16="http://schemas.microsoft.com/office/drawing/2014/main" id="{8E9254C0-6854-A452-30D8-E9164C501067}"/>
              </a:ext>
            </a:extLst>
          </p:cNvPr>
          <p:cNvSpPr>
            <a:spLocks noGrp="1" noChangeArrowheads="1"/>
          </p:cNvSpPr>
          <p:nvPr>
            <p:ph type="body" idx="1"/>
          </p:nvPr>
        </p:nvSpPr>
        <p:spPr>
          <a:xfrm>
            <a:off x="317500" y="990600"/>
            <a:ext cx="8293100" cy="5260975"/>
          </a:xfrm>
        </p:spPr>
        <p:txBody>
          <a:bodyPr/>
          <a:lstStyle/>
          <a:p>
            <a:pPr marL="228600" indent="-228600">
              <a:spcBef>
                <a:spcPct val="40000"/>
              </a:spcBef>
              <a:spcAft>
                <a:spcPct val="15000"/>
              </a:spcAft>
            </a:pPr>
            <a:r>
              <a:rPr lang="en-US" altLang="en-US"/>
              <a:t>Share the Vision – Why is This Project Important? (Charter “Buy-in” – Before Training)</a:t>
            </a:r>
          </a:p>
          <a:p>
            <a:pPr marL="228600" indent="-228600">
              <a:spcBef>
                <a:spcPct val="40000"/>
              </a:spcBef>
              <a:spcAft>
                <a:spcPct val="15000"/>
              </a:spcAft>
            </a:pPr>
            <a:r>
              <a:rPr lang="en-US" altLang="en-US"/>
              <a:t>During Their Training – Check-in, Make Sure They Don’t Go to Mars If The Charter Says Venus (</a:t>
            </a:r>
            <a:r>
              <a:rPr lang="en-US" altLang="en-US" i="1"/>
              <a:t>1</a:t>
            </a:r>
            <a:r>
              <a:rPr lang="en-US" altLang="en-US" i="1" baseline="30000"/>
              <a:t>st</a:t>
            </a:r>
            <a:r>
              <a:rPr lang="en-US" altLang="en-US" i="1"/>
              <a:t> Day Training Presence</a:t>
            </a:r>
            <a:r>
              <a:rPr lang="en-US" altLang="en-US"/>
              <a:t>)</a:t>
            </a:r>
          </a:p>
          <a:p>
            <a:pPr marL="228600" indent="-228600">
              <a:spcBef>
                <a:spcPct val="40000"/>
              </a:spcBef>
              <a:spcAft>
                <a:spcPct val="15000"/>
              </a:spcAft>
            </a:pPr>
            <a:r>
              <a:rPr lang="en-US" altLang="en-US"/>
              <a:t>Use their Subject Matter Expertise (You may not be the SME!)</a:t>
            </a:r>
          </a:p>
          <a:p>
            <a:pPr marL="228600" indent="-228600">
              <a:spcBef>
                <a:spcPct val="40000"/>
              </a:spcBef>
              <a:spcAft>
                <a:spcPct val="15000"/>
              </a:spcAft>
            </a:pPr>
            <a:r>
              <a:rPr lang="en-US" altLang="en-US"/>
              <a:t>Delegate Project Work As Much As Possible (GE BB Mistake – Doing 80% of the Work)</a:t>
            </a:r>
          </a:p>
          <a:p>
            <a:pPr marL="228600" indent="-228600">
              <a:spcBef>
                <a:spcPct val="40000"/>
              </a:spcBef>
              <a:spcAft>
                <a:spcPct val="15000"/>
              </a:spcAft>
            </a:pPr>
            <a:r>
              <a:rPr lang="en-US" altLang="en-US"/>
              <a:t>Use Team Meetings to Review Work, Make Decisions, Plan Next Steps</a:t>
            </a:r>
          </a:p>
          <a:p>
            <a:pPr marL="228600" indent="-228600">
              <a:spcBef>
                <a:spcPct val="40000"/>
              </a:spcBef>
              <a:spcAft>
                <a:spcPct val="15000"/>
              </a:spcAft>
            </a:pPr>
            <a:r>
              <a:rPr lang="en-US" altLang="en-US"/>
              <a:t>Help Them Learn DMAIEC Method/Tools – They will Lead a Team Next</a:t>
            </a:r>
          </a:p>
          <a:p>
            <a:pPr marL="228600" indent="-228600">
              <a:spcBef>
                <a:spcPct val="40000"/>
              </a:spcBef>
              <a:spcAft>
                <a:spcPct val="15000"/>
              </a:spcAft>
            </a:pPr>
            <a:r>
              <a:rPr lang="en-US" altLang="en-US"/>
              <a:t>Dealing with Remote/Geographically Dispersed Teams – Ideas?</a:t>
            </a:r>
          </a:p>
          <a:p>
            <a:pPr marL="228600" indent="-228600">
              <a:spcBef>
                <a:spcPct val="40000"/>
              </a:spcBef>
              <a:spcAft>
                <a:spcPct val="15000"/>
              </a:spcAft>
            </a:pPr>
            <a:r>
              <a:rPr lang="en-US" altLang="en-US"/>
              <a:t>Share the Glory!</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2">
            <a:extLst>
              <a:ext uri="{FF2B5EF4-FFF2-40B4-BE49-F238E27FC236}">
                <a16:creationId xmlns:a16="http://schemas.microsoft.com/office/drawing/2014/main" id="{63057604-F366-0113-5DA0-873491DEF742}"/>
              </a:ext>
            </a:extLst>
          </p:cNvPr>
          <p:cNvSpPr>
            <a:spLocks noGrp="1" noChangeArrowheads="1"/>
          </p:cNvSpPr>
          <p:nvPr>
            <p:ph type="title"/>
          </p:nvPr>
        </p:nvSpPr>
        <p:spPr>
          <a:xfrm>
            <a:off x="76200" y="19050"/>
            <a:ext cx="8293100" cy="819150"/>
          </a:xfrm>
        </p:spPr>
        <p:txBody>
          <a:bodyPr/>
          <a:lstStyle/>
          <a:p>
            <a:r>
              <a:rPr lang="en-US" altLang="en-US"/>
              <a:t>Mentoring Green Belts</a:t>
            </a:r>
          </a:p>
        </p:txBody>
      </p:sp>
      <p:sp>
        <p:nvSpPr>
          <p:cNvPr id="555011" name="Rectangle 3">
            <a:extLst>
              <a:ext uri="{FF2B5EF4-FFF2-40B4-BE49-F238E27FC236}">
                <a16:creationId xmlns:a16="http://schemas.microsoft.com/office/drawing/2014/main" id="{1AE17FDD-A002-5AA8-DC28-710B82D93DE0}"/>
              </a:ext>
            </a:extLst>
          </p:cNvPr>
          <p:cNvSpPr>
            <a:spLocks noGrp="1" noChangeArrowheads="1"/>
          </p:cNvSpPr>
          <p:nvPr>
            <p:ph type="body" idx="1"/>
          </p:nvPr>
        </p:nvSpPr>
        <p:spPr>
          <a:xfrm>
            <a:off x="425450" y="1362075"/>
            <a:ext cx="8293100" cy="5014913"/>
          </a:xfrm>
        </p:spPr>
        <p:txBody>
          <a:bodyPr/>
          <a:lstStyle/>
          <a:p>
            <a:pPr marL="228600" indent="-228600">
              <a:spcAft>
                <a:spcPct val="45000"/>
              </a:spcAft>
            </a:pPr>
            <a:r>
              <a:rPr lang="en-US" altLang="en-US"/>
              <a:t>“The Next Generation” – Green Belts leading/doing Six Sigma projects; Next Group of Black Belts (</a:t>
            </a:r>
            <a:r>
              <a:rPr lang="en-US" altLang="en-US" i="1"/>
              <a:t>Bridging</a:t>
            </a:r>
            <a:r>
              <a:rPr lang="en-US" altLang="en-US"/>
              <a:t>)</a:t>
            </a:r>
          </a:p>
          <a:p>
            <a:pPr marL="228600" indent="-228600">
              <a:spcAft>
                <a:spcPct val="45000"/>
              </a:spcAft>
            </a:pPr>
            <a:r>
              <a:rPr lang="en-US" altLang="en-US"/>
              <a:t>INSIST on a Project Plan; Update Frequently</a:t>
            </a:r>
          </a:p>
          <a:p>
            <a:pPr marL="228600" indent="-228600">
              <a:spcAft>
                <a:spcPct val="45000"/>
              </a:spcAft>
            </a:pPr>
            <a:r>
              <a:rPr lang="en-US" altLang="en-US"/>
              <a:t>Periodic “Pulsing” of their Efforts</a:t>
            </a:r>
          </a:p>
          <a:p>
            <a:pPr marL="228600" indent="-228600">
              <a:spcAft>
                <a:spcPct val="45000"/>
              </a:spcAft>
            </a:pPr>
            <a:r>
              <a:rPr lang="en-US" altLang="en-US"/>
              <a:t>Reviewing Green Belt Project Output</a:t>
            </a:r>
          </a:p>
          <a:p>
            <a:pPr marL="228600" indent="-228600">
              <a:spcAft>
                <a:spcPct val="45000"/>
              </a:spcAft>
            </a:pPr>
            <a:r>
              <a:rPr lang="en-US" altLang="en-US"/>
              <a:t>Help Them Grow in Tools, Methods Use (Don’t Hog All the Minitab Fun!)</a:t>
            </a:r>
          </a:p>
          <a:p>
            <a:pPr marL="228600" indent="-228600">
              <a:spcAft>
                <a:spcPct val="45000"/>
              </a:spcAft>
            </a:pPr>
            <a:r>
              <a:rPr lang="en-US" altLang="en-US"/>
              <a:t>What if the Green Belt is Not Helping the Team Progress?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a:extLst>
              <a:ext uri="{FF2B5EF4-FFF2-40B4-BE49-F238E27FC236}">
                <a16:creationId xmlns:a16="http://schemas.microsoft.com/office/drawing/2014/main" id="{078DE9BB-4DAE-ADA4-EC64-189EA9AC46A3}"/>
              </a:ext>
            </a:extLst>
          </p:cNvPr>
          <p:cNvSpPr>
            <a:spLocks noGrp="1" noChangeArrowheads="1"/>
          </p:cNvSpPr>
          <p:nvPr>
            <p:ph type="title"/>
          </p:nvPr>
        </p:nvSpPr>
        <p:spPr>
          <a:xfrm>
            <a:off x="76200" y="-6350"/>
            <a:ext cx="8293100" cy="819150"/>
          </a:xfrm>
        </p:spPr>
        <p:txBody>
          <a:bodyPr/>
          <a:lstStyle/>
          <a:p>
            <a:r>
              <a:rPr lang="en-US" altLang="en-US"/>
              <a:t>Communicating the Project</a:t>
            </a:r>
          </a:p>
        </p:txBody>
      </p:sp>
      <p:sp>
        <p:nvSpPr>
          <p:cNvPr id="556035" name="Rectangle 3">
            <a:extLst>
              <a:ext uri="{FF2B5EF4-FFF2-40B4-BE49-F238E27FC236}">
                <a16:creationId xmlns:a16="http://schemas.microsoft.com/office/drawing/2014/main" id="{F2950CD6-C531-3906-B951-D34A12C1664F}"/>
              </a:ext>
            </a:extLst>
          </p:cNvPr>
          <p:cNvSpPr>
            <a:spLocks noGrp="1" noChangeArrowheads="1"/>
          </p:cNvSpPr>
          <p:nvPr>
            <p:ph type="body" idx="1"/>
          </p:nvPr>
        </p:nvSpPr>
        <p:spPr/>
        <p:txBody>
          <a:bodyPr/>
          <a:lstStyle/>
          <a:p>
            <a:pPr marL="228600" indent="-228600"/>
            <a:r>
              <a:rPr lang="en-US" altLang="en-US"/>
              <a:t>Stakeholder Analysis – Do Upfront in DEFINE Step, Update Often</a:t>
            </a:r>
          </a:p>
          <a:p>
            <a:pPr marL="228600" indent="-228600"/>
            <a:r>
              <a:rPr lang="en-US" altLang="en-US"/>
              <a:t>Selling Your Project</a:t>
            </a:r>
          </a:p>
          <a:p>
            <a:pPr marL="228600" indent="-228600"/>
            <a:r>
              <a:rPr lang="en-US" altLang="en-US"/>
              <a:t>War Rooms</a:t>
            </a:r>
          </a:p>
          <a:p>
            <a:pPr marL="228600" indent="-228600"/>
            <a:r>
              <a:rPr lang="en-US" altLang="en-US"/>
              <a:t>“All the People in the Process are on the Team; It’s Just that a Few Get to Attend the Meetings”</a:t>
            </a:r>
          </a:p>
          <a:p>
            <a:pPr marL="228600" indent="-228600"/>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7058" name="Rectangle 2">
            <a:extLst>
              <a:ext uri="{FF2B5EF4-FFF2-40B4-BE49-F238E27FC236}">
                <a16:creationId xmlns:a16="http://schemas.microsoft.com/office/drawing/2014/main" id="{DEC03E81-952E-93F4-209D-EAFB7715926D}"/>
              </a:ext>
            </a:extLst>
          </p:cNvPr>
          <p:cNvSpPr>
            <a:spLocks noGrp="1" noChangeArrowheads="1"/>
          </p:cNvSpPr>
          <p:nvPr>
            <p:ph type="title"/>
          </p:nvPr>
        </p:nvSpPr>
        <p:spPr>
          <a:xfrm>
            <a:off x="346075" y="201613"/>
            <a:ext cx="6053138" cy="601662"/>
          </a:xfrm>
        </p:spPr>
        <p:txBody>
          <a:bodyPr/>
          <a:lstStyle/>
          <a:p>
            <a:r>
              <a:rPr lang="en-US" altLang="en-US"/>
              <a:t>DMAIEC Project Flow &amp; </a:t>
            </a:r>
            <a:r>
              <a:rPr lang="en-US" altLang="en-US" sz="2000"/>
              <a:t>Reviews</a:t>
            </a:r>
          </a:p>
        </p:txBody>
      </p:sp>
      <p:sp>
        <p:nvSpPr>
          <p:cNvPr id="557059" name="AutoShape 3">
            <a:extLst>
              <a:ext uri="{FF2B5EF4-FFF2-40B4-BE49-F238E27FC236}">
                <a16:creationId xmlns:a16="http://schemas.microsoft.com/office/drawing/2014/main" id="{9013258E-F751-0D5E-D0ED-E26B7A9BD13F}"/>
              </a:ext>
            </a:extLst>
          </p:cNvPr>
          <p:cNvSpPr>
            <a:spLocks noChangeArrowheads="1"/>
          </p:cNvSpPr>
          <p:nvPr/>
        </p:nvSpPr>
        <p:spPr bwMode="auto">
          <a:xfrm>
            <a:off x="5943600" y="5675313"/>
            <a:ext cx="2438400" cy="3048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pPr>
            <a:r>
              <a:rPr lang="en-US" altLang="en-US" sz="800">
                <a:latin typeface="Arial" panose="020B0604020202020204" pitchFamily="34" charset="0"/>
              </a:rPr>
              <a:t>- Reviews Arranged and Scheduled by Black Belt</a:t>
            </a:r>
          </a:p>
          <a:p>
            <a:pPr>
              <a:spcBef>
                <a:spcPct val="15000"/>
              </a:spcBef>
            </a:pPr>
            <a:r>
              <a:rPr lang="en-US" altLang="en-US" sz="800">
                <a:latin typeface="Arial" panose="020B0604020202020204" pitchFamily="34" charset="0"/>
              </a:rPr>
              <a:t>	Separate Reviews are not recommended</a:t>
            </a:r>
          </a:p>
          <a:p>
            <a:pPr>
              <a:spcBef>
                <a:spcPct val="15000"/>
              </a:spcBef>
              <a:buFontTx/>
              <a:buChar char="-"/>
            </a:pPr>
            <a:endParaRPr lang="en-US" altLang="en-US" sz="800">
              <a:latin typeface="Arial" panose="020B0604020202020204" pitchFamily="34" charset="0"/>
            </a:endParaRPr>
          </a:p>
          <a:p>
            <a:pPr>
              <a:spcBef>
                <a:spcPct val="15000"/>
              </a:spcBef>
              <a:buFontTx/>
              <a:buChar char="-"/>
            </a:pPr>
            <a:r>
              <a:rPr lang="en-US" altLang="en-US" sz="800">
                <a:latin typeface="Arial" panose="020B0604020202020204" pitchFamily="34" charset="0"/>
              </a:rPr>
              <a:t>Completed Activity</a:t>
            </a:r>
          </a:p>
        </p:txBody>
      </p:sp>
      <p:sp>
        <p:nvSpPr>
          <p:cNvPr id="557060" name="Text Box 4">
            <a:extLst>
              <a:ext uri="{FF2B5EF4-FFF2-40B4-BE49-F238E27FC236}">
                <a16:creationId xmlns:a16="http://schemas.microsoft.com/office/drawing/2014/main" id="{12F827D8-8BE3-079D-77B5-BF3177D381D3}"/>
              </a:ext>
            </a:extLst>
          </p:cNvPr>
          <p:cNvSpPr txBox="1">
            <a:spLocks noChangeArrowheads="1"/>
          </p:cNvSpPr>
          <p:nvPr/>
        </p:nvSpPr>
        <p:spPr bwMode="auto">
          <a:xfrm>
            <a:off x="5851525" y="6064250"/>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r>
              <a:rPr lang="en-US" altLang="en-US" sz="500" b="1">
                <a:latin typeface="Times New Roman" panose="02020603050405020304" pitchFamily="18" charset="0"/>
              </a:rPr>
              <a:t>X</a:t>
            </a:r>
          </a:p>
        </p:txBody>
      </p:sp>
      <p:sp>
        <p:nvSpPr>
          <p:cNvPr id="557061" name="Rectangle 5">
            <a:extLst>
              <a:ext uri="{FF2B5EF4-FFF2-40B4-BE49-F238E27FC236}">
                <a16:creationId xmlns:a16="http://schemas.microsoft.com/office/drawing/2014/main" id="{49D460B8-B572-2400-BEC7-5EE2A1F2FD15}"/>
              </a:ext>
            </a:extLst>
          </p:cNvPr>
          <p:cNvSpPr>
            <a:spLocks noChangeArrowheads="1"/>
          </p:cNvSpPr>
          <p:nvPr/>
        </p:nvSpPr>
        <p:spPr bwMode="auto">
          <a:xfrm rot="-5400000">
            <a:off x="-160337" y="4064000"/>
            <a:ext cx="8382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Champion/ Sponsor</a:t>
            </a:r>
          </a:p>
        </p:txBody>
      </p:sp>
      <p:sp>
        <p:nvSpPr>
          <p:cNvPr id="557062" name="Rectangle 6">
            <a:extLst>
              <a:ext uri="{FF2B5EF4-FFF2-40B4-BE49-F238E27FC236}">
                <a16:creationId xmlns:a16="http://schemas.microsoft.com/office/drawing/2014/main" id="{E7D628E4-7105-1B35-90EC-05DFD20F9234}"/>
              </a:ext>
            </a:extLst>
          </p:cNvPr>
          <p:cNvSpPr>
            <a:spLocks noChangeArrowheads="1"/>
          </p:cNvSpPr>
          <p:nvPr/>
        </p:nvSpPr>
        <p:spPr bwMode="auto">
          <a:xfrm rot="-5400000">
            <a:off x="-131762" y="3197225"/>
            <a:ext cx="78105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Money Belts</a:t>
            </a:r>
          </a:p>
        </p:txBody>
      </p:sp>
      <p:sp>
        <p:nvSpPr>
          <p:cNvPr id="557063" name="Text Box 7">
            <a:extLst>
              <a:ext uri="{FF2B5EF4-FFF2-40B4-BE49-F238E27FC236}">
                <a16:creationId xmlns:a16="http://schemas.microsoft.com/office/drawing/2014/main" id="{72383872-E3AB-187C-9D4E-81FD34A4A062}"/>
              </a:ext>
            </a:extLst>
          </p:cNvPr>
          <p:cNvSpPr txBox="1">
            <a:spLocks noChangeArrowheads="1"/>
          </p:cNvSpPr>
          <p:nvPr/>
        </p:nvSpPr>
        <p:spPr bwMode="auto">
          <a:xfrm rot="-5400000">
            <a:off x="-171450" y="2182813"/>
            <a:ext cx="8604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1000" b="1"/>
              <a:t>BB-GB</a:t>
            </a:r>
          </a:p>
        </p:txBody>
      </p:sp>
      <p:sp>
        <p:nvSpPr>
          <p:cNvPr id="557064" name="Line 8">
            <a:extLst>
              <a:ext uri="{FF2B5EF4-FFF2-40B4-BE49-F238E27FC236}">
                <a16:creationId xmlns:a16="http://schemas.microsoft.com/office/drawing/2014/main" id="{A2BBC646-79EA-371B-745D-16EC1DF20BB5}"/>
              </a:ext>
            </a:extLst>
          </p:cNvPr>
          <p:cNvSpPr>
            <a:spLocks noChangeShapeType="1"/>
          </p:cNvSpPr>
          <p:nvPr/>
        </p:nvSpPr>
        <p:spPr bwMode="auto">
          <a:xfrm>
            <a:off x="457200" y="1731963"/>
            <a:ext cx="8305800" cy="15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7065" name="Line 9">
            <a:extLst>
              <a:ext uri="{FF2B5EF4-FFF2-40B4-BE49-F238E27FC236}">
                <a16:creationId xmlns:a16="http://schemas.microsoft.com/office/drawing/2014/main" id="{28F65E58-A87C-1830-05EA-B0B2BDB6B928}"/>
              </a:ext>
            </a:extLst>
          </p:cNvPr>
          <p:cNvSpPr>
            <a:spLocks noChangeShapeType="1"/>
          </p:cNvSpPr>
          <p:nvPr/>
        </p:nvSpPr>
        <p:spPr bwMode="auto">
          <a:xfrm>
            <a:off x="561975" y="36750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7066" name="Line 10">
            <a:extLst>
              <a:ext uri="{FF2B5EF4-FFF2-40B4-BE49-F238E27FC236}">
                <a16:creationId xmlns:a16="http://schemas.microsoft.com/office/drawing/2014/main" id="{F7AADF36-87F1-E5C9-96E4-00203FE62C9D}"/>
              </a:ext>
            </a:extLst>
          </p:cNvPr>
          <p:cNvSpPr>
            <a:spLocks noChangeShapeType="1"/>
          </p:cNvSpPr>
          <p:nvPr/>
        </p:nvSpPr>
        <p:spPr bwMode="auto">
          <a:xfrm>
            <a:off x="561975" y="46656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7067" name="Rectangle 11">
            <a:extLst>
              <a:ext uri="{FF2B5EF4-FFF2-40B4-BE49-F238E27FC236}">
                <a16:creationId xmlns:a16="http://schemas.microsoft.com/office/drawing/2014/main" id="{2DE2B520-0060-3471-496C-9B658BB6B83E}"/>
              </a:ext>
            </a:extLst>
          </p:cNvPr>
          <p:cNvSpPr>
            <a:spLocks noChangeArrowheads="1"/>
          </p:cNvSpPr>
          <p:nvPr/>
        </p:nvSpPr>
        <p:spPr bwMode="auto">
          <a:xfrm rot="-5400000">
            <a:off x="-161924" y="4978400"/>
            <a:ext cx="8382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Project Office/MBB</a:t>
            </a:r>
          </a:p>
        </p:txBody>
      </p:sp>
      <p:sp>
        <p:nvSpPr>
          <p:cNvPr id="557068" name="AutoShape 12">
            <a:extLst>
              <a:ext uri="{FF2B5EF4-FFF2-40B4-BE49-F238E27FC236}">
                <a16:creationId xmlns:a16="http://schemas.microsoft.com/office/drawing/2014/main" id="{4B10E4E6-6294-7AE8-EE21-283AD2159F2B}"/>
              </a:ext>
            </a:extLst>
          </p:cNvPr>
          <p:cNvSpPr>
            <a:spLocks noChangeArrowheads="1"/>
          </p:cNvSpPr>
          <p:nvPr/>
        </p:nvSpPr>
        <p:spPr bwMode="auto">
          <a:xfrm>
            <a:off x="638175" y="1838325"/>
            <a:ext cx="1447800" cy="9032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Team Charter (including Business Case)</a:t>
            </a:r>
          </a:p>
          <a:p>
            <a:pPr>
              <a:spcBef>
                <a:spcPct val="15000"/>
              </a:spcBef>
              <a:buSzPct val="155000"/>
              <a:buFont typeface="Wingdings" panose="05000000000000000000" pitchFamily="2" charset="2"/>
              <a:buNone/>
            </a:pPr>
            <a:r>
              <a:rPr lang="en-US" altLang="en-US" sz="800">
                <a:latin typeface="Arial" panose="020B0604020202020204" pitchFamily="34" charset="0"/>
              </a:rPr>
              <a:t>Map Process</a:t>
            </a:r>
          </a:p>
          <a:p>
            <a:pPr>
              <a:spcBef>
                <a:spcPct val="15000"/>
              </a:spcBef>
              <a:buSzPct val="155000"/>
              <a:buFont typeface="Wingdings" panose="05000000000000000000" pitchFamily="2" charset="2"/>
              <a:buNone/>
            </a:pPr>
            <a:r>
              <a:rPr lang="en-US" altLang="en-US" sz="800">
                <a:latin typeface="Arial" panose="020B0604020202020204" pitchFamily="34" charset="0"/>
              </a:rPr>
              <a:t>VOC Data Collection</a:t>
            </a:r>
          </a:p>
          <a:p>
            <a:pPr>
              <a:spcBef>
                <a:spcPct val="15000"/>
              </a:spcBef>
              <a:buSzPct val="155000"/>
              <a:buFont typeface="Wingdings" panose="05000000000000000000" pitchFamily="2" charset="2"/>
              <a:buNone/>
            </a:pPr>
            <a:r>
              <a:rPr lang="en-US" altLang="en-US" sz="800">
                <a:latin typeface="Arial" panose="020B0604020202020204" pitchFamily="34" charset="0"/>
              </a:rPr>
              <a:t>Specify CTQs</a:t>
            </a:r>
          </a:p>
        </p:txBody>
      </p:sp>
      <p:sp>
        <p:nvSpPr>
          <p:cNvPr id="557069" name="AutoShape 13">
            <a:extLst>
              <a:ext uri="{FF2B5EF4-FFF2-40B4-BE49-F238E27FC236}">
                <a16:creationId xmlns:a16="http://schemas.microsoft.com/office/drawing/2014/main" id="{5631CF8B-A59F-A0CF-2E9D-DCA2F817AFD0}"/>
              </a:ext>
            </a:extLst>
          </p:cNvPr>
          <p:cNvSpPr>
            <a:spLocks noChangeArrowheads="1"/>
          </p:cNvSpPr>
          <p:nvPr/>
        </p:nvSpPr>
        <p:spPr bwMode="auto">
          <a:xfrm>
            <a:off x="638175" y="38274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Approve Initial Charter</a:t>
            </a: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Define Step</a:t>
            </a:r>
          </a:p>
        </p:txBody>
      </p:sp>
      <p:sp>
        <p:nvSpPr>
          <p:cNvPr id="557070" name="AutoShape 14">
            <a:extLst>
              <a:ext uri="{FF2B5EF4-FFF2-40B4-BE49-F238E27FC236}">
                <a16:creationId xmlns:a16="http://schemas.microsoft.com/office/drawing/2014/main" id="{7239EC85-3927-734D-B2F5-4574191E8617}"/>
              </a:ext>
            </a:extLst>
          </p:cNvPr>
          <p:cNvSpPr>
            <a:spLocks noChangeArrowheads="1"/>
          </p:cNvSpPr>
          <p:nvPr/>
        </p:nvSpPr>
        <p:spPr bwMode="auto">
          <a:xfrm>
            <a:off x="638175" y="47418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Define Step</a:t>
            </a:r>
          </a:p>
        </p:txBody>
      </p:sp>
      <p:sp>
        <p:nvSpPr>
          <p:cNvPr id="557071" name="Line 15">
            <a:extLst>
              <a:ext uri="{FF2B5EF4-FFF2-40B4-BE49-F238E27FC236}">
                <a16:creationId xmlns:a16="http://schemas.microsoft.com/office/drawing/2014/main" id="{3A62285F-3133-F888-A688-CCBF0DD7EC22}"/>
              </a:ext>
            </a:extLst>
          </p:cNvPr>
          <p:cNvSpPr>
            <a:spLocks noChangeShapeType="1"/>
          </p:cNvSpPr>
          <p:nvPr/>
        </p:nvSpPr>
        <p:spPr bwMode="auto">
          <a:xfrm>
            <a:off x="561975" y="28368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7072" name="AutoShape 16">
            <a:extLst>
              <a:ext uri="{FF2B5EF4-FFF2-40B4-BE49-F238E27FC236}">
                <a16:creationId xmlns:a16="http://schemas.microsoft.com/office/drawing/2014/main" id="{90889A62-6C0A-EE10-1CFA-8F483D82BD7B}"/>
              </a:ext>
            </a:extLst>
          </p:cNvPr>
          <p:cNvSpPr>
            <a:spLocks noChangeArrowheads="1"/>
          </p:cNvSpPr>
          <p:nvPr/>
        </p:nvSpPr>
        <p:spPr bwMode="auto">
          <a:xfrm>
            <a:off x="2314575" y="1874838"/>
            <a:ext cx="1447800" cy="950912"/>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CTQs Measured</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Process Stability</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Process Capability</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Baseline Sigma Calc</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Focused Problem Statement</a:t>
            </a:r>
          </a:p>
        </p:txBody>
      </p:sp>
      <p:sp>
        <p:nvSpPr>
          <p:cNvPr id="557073" name="AutoShape 17">
            <a:extLst>
              <a:ext uri="{FF2B5EF4-FFF2-40B4-BE49-F238E27FC236}">
                <a16:creationId xmlns:a16="http://schemas.microsoft.com/office/drawing/2014/main" id="{0232E112-250D-D729-5678-5DF313A0444A}"/>
              </a:ext>
            </a:extLst>
          </p:cNvPr>
          <p:cNvSpPr>
            <a:spLocks noChangeArrowheads="1"/>
          </p:cNvSpPr>
          <p:nvPr/>
        </p:nvSpPr>
        <p:spPr bwMode="auto">
          <a:xfrm>
            <a:off x="2314575" y="38274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Measure Step</a:t>
            </a:r>
          </a:p>
        </p:txBody>
      </p:sp>
      <p:sp>
        <p:nvSpPr>
          <p:cNvPr id="557074" name="AutoShape 18">
            <a:extLst>
              <a:ext uri="{FF2B5EF4-FFF2-40B4-BE49-F238E27FC236}">
                <a16:creationId xmlns:a16="http://schemas.microsoft.com/office/drawing/2014/main" id="{9827D03A-874D-9FEC-D67A-4AF732BB7A78}"/>
              </a:ext>
            </a:extLst>
          </p:cNvPr>
          <p:cNvSpPr>
            <a:spLocks noChangeArrowheads="1"/>
          </p:cNvSpPr>
          <p:nvPr/>
        </p:nvSpPr>
        <p:spPr bwMode="auto">
          <a:xfrm>
            <a:off x="2314575" y="47418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Measure Step</a:t>
            </a:r>
          </a:p>
        </p:txBody>
      </p:sp>
      <p:sp>
        <p:nvSpPr>
          <p:cNvPr id="557075" name="AutoShape 19">
            <a:extLst>
              <a:ext uri="{FF2B5EF4-FFF2-40B4-BE49-F238E27FC236}">
                <a16:creationId xmlns:a16="http://schemas.microsoft.com/office/drawing/2014/main" id="{957295DC-C792-5975-C73D-20D065AA1AE0}"/>
              </a:ext>
            </a:extLst>
          </p:cNvPr>
          <p:cNvSpPr>
            <a:spLocks noChangeArrowheads="1"/>
          </p:cNvSpPr>
          <p:nvPr/>
        </p:nvSpPr>
        <p:spPr bwMode="auto">
          <a:xfrm>
            <a:off x="3876675" y="1838325"/>
            <a:ext cx="1651000" cy="544513"/>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Identify Root Causes</a:t>
            </a:r>
          </a:p>
          <a:p>
            <a:pPr>
              <a:spcBef>
                <a:spcPct val="15000"/>
              </a:spcBef>
              <a:buSzPct val="155000"/>
              <a:buFont typeface="Wingdings" panose="05000000000000000000" pitchFamily="2" charset="2"/>
              <a:buNone/>
            </a:pPr>
            <a:r>
              <a:rPr lang="en-US" altLang="en-US" sz="800">
                <a:latin typeface="Arial" panose="020B0604020202020204" pitchFamily="34" charset="0"/>
              </a:rPr>
              <a:t>Quantify Root Causes</a:t>
            </a:r>
          </a:p>
          <a:p>
            <a:pPr>
              <a:spcBef>
                <a:spcPct val="15000"/>
              </a:spcBef>
              <a:buSzPct val="155000"/>
              <a:buFont typeface="Wingdings" panose="05000000000000000000" pitchFamily="2" charset="2"/>
              <a:buNone/>
            </a:pPr>
            <a:r>
              <a:rPr lang="en-US" altLang="en-US" sz="800">
                <a:latin typeface="Arial" panose="020B0604020202020204" pitchFamily="34" charset="0"/>
              </a:rPr>
              <a:t>Verify Root Causes</a:t>
            </a:r>
          </a:p>
        </p:txBody>
      </p:sp>
      <p:sp>
        <p:nvSpPr>
          <p:cNvPr id="557076" name="AutoShape 20">
            <a:extLst>
              <a:ext uri="{FF2B5EF4-FFF2-40B4-BE49-F238E27FC236}">
                <a16:creationId xmlns:a16="http://schemas.microsoft.com/office/drawing/2014/main" id="{58D1156A-C9CC-1ABE-915A-24510683FE13}"/>
              </a:ext>
            </a:extLst>
          </p:cNvPr>
          <p:cNvSpPr>
            <a:spLocks noChangeArrowheads="1"/>
          </p:cNvSpPr>
          <p:nvPr/>
        </p:nvSpPr>
        <p:spPr bwMode="auto">
          <a:xfrm>
            <a:off x="2314575" y="2903538"/>
            <a:ext cx="1470025"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eaLnBrk="0" hangingPunct="0">
              <a:spcBef>
                <a:spcPct val="15000"/>
              </a:spcBef>
              <a:buSzPct val="155000"/>
              <a:buFont typeface="Wingdings" panose="05000000000000000000" pitchFamily="2" charset="2"/>
              <a:buNone/>
            </a:pPr>
            <a:r>
              <a:rPr lang="en-US" altLang="en-US" sz="800"/>
              <a:t>Review and Approve Focused Problem Statement &amp; Updated Business Case</a:t>
            </a:r>
          </a:p>
        </p:txBody>
      </p:sp>
      <p:sp>
        <p:nvSpPr>
          <p:cNvPr id="557077" name="AutoShape 21">
            <a:extLst>
              <a:ext uri="{FF2B5EF4-FFF2-40B4-BE49-F238E27FC236}">
                <a16:creationId xmlns:a16="http://schemas.microsoft.com/office/drawing/2014/main" id="{FBA45D21-294A-1C72-014A-E2A5585104B4}"/>
              </a:ext>
            </a:extLst>
          </p:cNvPr>
          <p:cNvSpPr>
            <a:spLocks noChangeArrowheads="1"/>
          </p:cNvSpPr>
          <p:nvPr/>
        </p:nvSpPr>
        <p:spPr bwMode="auto">
          <a:xfrm>
            <a:off x="3876675" y="3751263"/>
            <a:ext cx="15192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Analyze Step</a:t>
            </a:r>
          </a:p>
        </p:txBody>
      </p:sp>
      <p:sp>
        <p:nvSpPr>
          <p:cNvPr id="557078" name="AutoShape 22">
            <a:extLst>
              <a:ext uri="{FF2B5EF4-FFF2-40B4-BE49-F238E27FC236}">
                <a16:creationId xmlns:a16="http://schemas.microsoft.com/office/drawing/2014/main" id="{C1BE0806-2A1C-02C5-20BE-42FA7CB0A625}"/>
              </a:ext>
            </a:extLst>
          </p:cNvPr>
          <p:cNvSpPr>
            <a:spLocks noChangeArrowheads="1"/>
          </p:cNvSpPr>
          <p:nvPr/>
        </p:nvSpPr>
        <p:spPr bwMode="auto">
          <a:xfrm>
            <a:off x="3876675" y="4665663"/>
            <a:ext cx="15192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Analyze Step</a:t>
            </a:r>
          </a:p>
        </p:txBody>
      </p:sp>
      <p:sp>
        <p:nvSpPr>
          <p:cNvPr id="557079" name="AutoShape 23">
            <a:extLst>
              <a:ext uri="{FF2B5EF4-FFF2-40B4-BE49-F238E27FC236}">
                <a16:creationId xmlns:a16="http://schemas.microsoft.com/office/drawing/2014/main" id="{C0F4433A-90CC-8E6C-3E41-2503165C5AAF}"/>
              </a:ext>
            </a:extLst>
          </p:cNvPr>
          <p:cNvSpPr>
            <a:spLocks noChangeArrowheads="1"/>
          </p:cNvSpPr>
          <p:nvPr/>
        </p:nvSpPr>
        <p:spPr bwMode="auto">
          <a:xfrm>
            <a:off x="5514975" y="1838325"/>
            <a:ext cx="1658938" cy="9032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Select Solution (Including Trade Studies, Cost/Benefit Analysis)</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Design Solution </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Pilot Solution</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Implement Solution</a:t>
            </a:r>
          </a:p>
        </p:txBody>
      </p:sp>
      <p:sp>
        <p:nvSpPr>
          <p:cNvPr id="557080" name="AutoShape 24">
            <a:extLst>
              <a:ext uri="{FF2B5EF4-FFF2-40B4-BE49-F238E27FC236}">
                <a16:creationId xmlns:a16="http://schemas.microsoft.com/office/drawing/2014/main" id="{05C99605-A3D0-115A-EB11-3F7E96A9084B}"/>
              </a:ext>
            </a:extLst>
          </p:cNvPr>
          <p:cNvSpPr>
            <a:spLocks noChangeArrowheads="1"/>
          </p:cNvSpPr>
          <p:nvPr/>
        </p:nvSpPr>
        <p:spPr bwMode="auto">
          <a:xfrm>
            <a:off x="5514975" y="3751263"/>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&amp; Approve Selected Solution(s)</a:t>
            </a:r>
          </a:p>
          <a:p>
            <a:pPr>
              <a:spcBef>
                <a:spcPct val="15000"/>
              </a:spcBef>
              <a:buSzPct val="155000"/>
              <a:buFont typeface="Wingdings" panose="05000000000000000000" pitchFamily="2" charset="2"/>
              <a:buNone/>
            </a:pPr>
            <a:r>
              <a:rPr lang="en-US" altLang="en-US" sz="800">
                <a:latin typeface="Arial" panose="020B0604020202020204" pitchFamily="34" charset="0"/>
              </a:rPr>
              <a:t>Review Implementation Progress</a:t>
            </a:r>
          </a:p>
        </p:txBody>
      </p:sp>
      <p:sp>
        <p:nvSpPr>
          <p:cNvPr id="557081" name="AutoShape 25">
            <a:extLst>
              <a:ext uri="{FF2B5EF4-FFF2-40B4-BE49-F238E27FC236}">
                <a16:creationId xmlns:a16="http://schemas.microsoft.com/office/drawing/2014/main" id="{6609B47C-E490-B799-3B11-AFD56779ED57}"/>
              </a:ext>
            </a:extLst>
          </p:cNvPr>
          <p:cNvSpPr>
            <a:spLocks noChangeArrowheads="1"/>
          </p:cNvSpPr>
          <p:nvPr/>
        </p:nvSpPr>
        <p:spPr bwMode="auto">
          <a:xfrm>
            <a:off x="5514975" y="2836863"/>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Support Trade Study, Cost/Benefit Analysis</a:t>
            </a:r>
          </a:p>
        </p:txBody>
      </p:sp>
      <p:sp>
        <p:nvSpPr>
          <p:cNvPr id="557082" name="AutoShape 26">
            <a:extLst>
              <a:ext uri="{FF2B5EF4-FFF2-40B4-BE49-F238E27FC236}">
                <a16:creationId xmlns:a16="http://schemas.microsoft.com/office/drawing/2014/main" id="{12F60816-D6F6-E953-12B0-A7461775C034}"/>
              </a:ext>
            </a:extLst>
          </p:cNvPr>
          <p:cNvSpPr>
            <a:spLocks noChangeArrowheads="1"/>
          </p:cNvSpPr>
          <p:nvPr/>
        </p:nvSpPr>
        <p:spPr bwMode="auto">
          <a:xfrm>
            <a:off x="5514975" y="4741863"/>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Recommended Solutions</a:t>
            </a:r>
          </a:p>
          <a:p>
            <a:pPr>
              <a:spcBef>
                <a:spcPct val="15000"/>
              </a:spcBef>
              <a:buSzPct val="155000"/>
              <a:buFont typeface="Wingdings" panose="05000000000000000000" pitchFamily="2" charset="2"/>
              <a:buNone/>
            </a:pPr>
            <a:r>
              <a:rPr lang="en-US" altLang="en-US" sz="800">
                <a:latin typeface="Arial" panose="020B0604020202020204" pitchFamily="34" charset="0"/>
              </a:rPr>
              <a:t>Review Implementation Progress</a:t>
            </a:r>
          </a:p>
        </p:txBody>
      </p:sp>
      <p:sp>
        <p:nvSpPr>
          <p:cNvPr id="557083" name="AutoShape 27">
            <a:extLst>
              <a:ext uri="{FF2B5EF4-FFF2-40B4-BE49-F238E27FC236}">
                <a16:creationId xmlns:a16="http://schemas.microsoft.com/office/drawing/2014/main" id="{C35DF215-50BA-8AA9-19BB-3CBBE271B3F4}"/>
              </a:ext>
            </a:extLst>
          </p:cNvPr>
          <p:cNvSpPr>
            <a:spLocks noChangeArrowheads="1"/>
          </p:cNvSpPr>
          <p:nvPr/>
        </p:nvSpPr>
        <p:spPr bwMode="auto">
          <a:xfrm>
            <a:off x="7315200" y="1790700"/>
            <a:ext cx="1752600" cy="9794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Institutionalize Improvement</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Ongoing Control</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Quantify Financial Results</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Present Final Project Results, Lessons Learned</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Project Closure</a:t>
            </a:r>
          </a:p>
        </p:txBody>
      </p:sp>
      <p:sp>
        <p:nvSpPr>
          <p:cNvPr id="557084" name="AutoShape 28">
            <a:extLst>
              <a:ext uri="{FF2B5EF4-FFF2-40B4-BE49-F238E27FC236}">
                <a16:creationId xmlns:a16="http://schemas.microsoft.com/office/drawing/2014/main" id="{49CAE944-8F47-4A94-6EF7-B7E25B5B26F6}"/>
              </a:ext>
            </a:extLst>
          </p:cNvPr>
          <p:cNvSpPr>
            <a:spLocks noChangeArrowheads="1"/>
          </p:cNvSpPr>
          <p:nvPr/>
        </p:nvSpPr>
        <p:spPr bwMode="auto">
          <a:xfrm>
            <a:off x="7315200" y="2836863"/>
            <a:ext cx="1752600" cy="638175"/>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Validate Financial Results</a:t>
            </a:r>
          </a:p>
        </p:txBody>
      </p:sp>
      <p:sp>
        <p:nvSpPr>
          <p:cNvPr id="557085" name="AutoShape 29">
            <a:extLst>
              <a:ext uri="{FF2B5EF4-FFF2-40B4-BE49-F238E27FC236}">
                <a16:creationId xmlns:a16="http://schemas.microsoft.com/office/drawing/2014/main" id="{A30AD526-3572-26A0-EBAE-F06814B6E037}"/>
              </a:ext>
            </a:extLst>
          </p:cNvPr>
          <p:cNvSpPr>
            <a:spLocks noChangeArrowheads="1"/>
          </p:cNvSpPr>
          <p:nvPr/>
        </p:nvSpPr>
        <p:spPr bwMode="auto">
          <a:xfrm>
            <a:off x="7315200" y="37512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Financial Results</a:t>
            </a:r>
          </a:p>
          <a:p>
            <a:pPr>
              <a:spcBef>
                <a:spcPct val="15000"/>
              </a:spcBef>
              <a:buSzPct val="155000"/>
              <a:buFont typeface="Wingdings" panose="05000000000000000000" pitchFamily="2" charset="2"/>
              <a:buNone/>
            </a:pPr>
            <a:r>
              <a:rPr lang="en-US" altLang="en-US" sz="800">
                <a:latin typeface="Arial" panose="020B0604020202020204" pitchFamily="34" charset="0"/>
              </a:rPr>
              <a:t>Review Final Project Results, Lessons Learned</a:t>
            </a:r>
          </a:p>
        </p:txBody>
      </p:sp>
      <p:sp>
        <p:nvSpPr>
          <p:cNvPr id="557086" name="AutoShape 30">
            <a:extLst>
              <a:ext uri="{FF2B5EF4-FFF2-40B4-BE49-F238E27FC236}">
                <a16:creationId xmlns:a16="http://schemas.microsoft.com/office/drawing/2014/main" id="{FA578DBB-04B3-0256-35B7-7DCF694AB6A0}"/>
              </a:ext>
            </a:extLst>
          </p:cNvPr>
          <p:cNvSpPr>
            <a:spLocks noChangeArrowheads="1"/>
          </p:cNvSpPr>
          <p:nvPr/>
        </p:nvSpPr>
        <p:spPr bwMode="auto">
          <a:xfrm>
            <a:off x="7315200" y="46656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Financial Results</a:t>
            </a:r>
          </a:p>
          <a:p>
            <a:pPr>
              <a:spcBef>
                <a:spcPct val="15000"/>
              </a:spcBef>
              <a:buSzPct val="155000"/>
              <a:buFont typeface="Wingdings" panose="05000000000000000000" pitchFamily="2" charset="2"/>
              <a:buNone/>
            </a:pPr>
            <a:r>
              <a:rPr lang="en-US" altLang="en-US" sz="800">
                <a:latin typeface="Arial" panose="020B0604020202020204" pitchFamily="34" charset="0"/>
              </a:rPr>
              <a:t>Review Final Project Results, Lessons Learned</a:t>
            </a:r>
          </a:p>
        </p:txBody>
      </p:sp>
      <p:sp>
        <p:nvSpPr>
          <p:cNvPr id="557087" name="AutoShape 31">
            <a:extLst>
              <a:ext uri="{FF2B5EF4-FFF2-40B4-BE49-F238E27FC236}">
                <a16:creationId xmlns:a16="http://schemas.microsoft.com/office/drawing/2014/main" id="{10BF83DB-89E0-6CB3-0725-57410BEE1B66}"/>
              </a:ext>
            </a:extLst>
          </p:cNvPr>
          <p:cNvSpPr>
            <a:spLocks noChangeArrowheads="1"/>
          </p:cNvSpPr>
          <p:nvPr/>
        </p:nvSpPr>
        <p:spPr bwMode="auto">
          <a:xfrm>
            <a:off x="582613" y="1146175"/>
            <a:ext cx="1441450"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Define</a:t>
            </a:r>
          </a:p>
        </p:txBody>
      </p:sp>
      <p:cxnSp>
        <p:nvCxnSpPr>
          <p:cNvPr id="557088" name="AutoShape 32">
            <a:extLst>
              <a:ext uri="{FF2B5EF4-FFF2-40B4-BE49-F238E27FC236}">
                <a16:creationId xmlns:a16="http://schemas.microsoft.com/office/drawing/2014/main" id="{C068D0C7-D3E6-B613-F343-938AFBBF9C62}"/>
              </a:ext>
            </a:extLst>
          </p:cNvPr>
          <p:cNvCxnSpPr>
            <a:cxnSpLocks noChangeShapeType="1"/>
            <a:stCxn id="557090" idx="1"/>
            <a:endCxn id="557087" idx="3"/>
          </p:cNvCxnSpPr>
          <p:nvPr/>
        </p:nvCxnSpPr>
        <p:spPr bwMode="auto">
          <a:xfrm flipH="1">
            <a:off x="2038350" y="1358900"/>
            <a:ext cx="284163" cy="3175"/>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57089" name="AutoShape 33">
            <a:extLst>
              <a:ext uri="{FF2B5EF4-FFF2-40B4-BE49-F238E27FC236}">
                <a16:creationId xmlns:a16="http://schemas.microsoft.com/office/drawing/2014/main" id="{898E3D64-EE55-AE6A-F648-0B93DE3D270B}"/>
              </a:ext>
            </a:extLst>
          </p:cNvPr>
          <p:cNvSpPr>
            <a:spLocks noChangeArrowheads="1"/>
          </p:cNvSpPr>
          <p:nvPr/>
        </p:nvSpPr>
        <p:spPr bwMode="auto">
          <a:xfrm>
            <a:off x="3863975" y="1143000"/>
            <a:ext cx="1298575"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Analyze</a:t>
            </a:r>
          </a:p>
        </p:txBody>
      </p:sp>
      <p:sp>
        <p:nvSpPr>
          <p:cNvPr id="557090" name="AutoShape 34">
            <a:extLst>
              <a:ext uri="{FF2B5EF4-FFF2-40B4-BE49-F238E27FC236}">
                <a16:creationId xmlns:a16="http://schemas.microsoft.com/office/drawing/2014/main" id="{13D78CB5-60EC-4E50-DF74-1AAC91E8241A}"/>
              </a:ext>
            </a:extLst>
          </p:cNvPr>
          <p:cNvSpPr>
            <a:spLocks noChangeArrowheads="1"/>
          </p:cNvSpPr>
          <p:nvPr/>
        </p:nvSpPr>
        <p:spPr bwMode="auto">
          <a:xfrm>
            <a:off x="2336800" y="1143000"/>
            <a:ext cx="1109663"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Measure</a:t>
            </a:r>
          </a:p>
        </p:txBody>
      </p:sp>
      <p:sp>
        <p:nvSpPr>
          <p:cNvPr id="557091" name="AutoShape 35">
            <a:extLst>
              <a:ext uri="{FF2B5EF4-FFF2-40B4-BE49-F238E27FC236}">
                <a16:creationId xmlns:a16="http://schemas.microsoft.com/office/drawing/2014/main" id="{FDD2F73E-F175-4CDD-8E5A-3C9085D43D9B}"/>
              </a:ext>
            </a:extLst>
          </p:cNvPr>
          <p:cNvSpPr>
            <a:spLocks noChangeArrowheads="1"/>
          </p:cNvSpPr>
          <p:nvPr/>
        </p:nvSpPr>
        <p:spPr bwMode="auto">
          <a:xfrm>
            <a:off x="5503863" y="1143000"/>
            <a:ext cx="1420812"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buSzPct val="155000"/>
              <a:buFont typeface="Wingdings" panose="05000000000000000000" pitchFamily="2" charset="2"/>
              <a:buNone/>
            </a:pPr>
            <a:r>
              <a:rPr lang="en-US" altLang="en-US" sz="1400" b="1">
                <a:latin typeface="Arial" panose="020B0604020202020204" pitchFamily="34" charset="0"/>
              </a:rPr>
              <a:t>Identify/</a:t>
            </a:r>
          </a:p>
          <a:p>
            <a:pPr algn="ctr">
              <a:buSzPct val="155000"/>
              <a:buFont typeface="Wingdings" panose="05000000000000000000" pitchFamily="2" charset="2"/>
              <a:buNone/>
            </a:pPr>
            <a:r>
              <a:rPr lang="en-US" altLang="en-US" sz="1400" b="1">
                <a:latin typeface="Arial" panose="020B0604020202020204" pitchFamily="34" charset="0"/>
              </a:rPr>
              <a:t>Execute</a:t>
            </a:r>
          </a:p>
        </p:txBody>
      </p:sp>
      <p:sp>
        <p:nvSpPr>
          <p:cNvPr id="557092" name="AutoShape 36">
            <a:extLst>
              <a:ext uri="{FF2B5EF4-FFF2-40B4-BE49-F238E27FC236}">
                <a16:creationId xmlns:a16="http://schemas.microsoft.com/office/drawing/2014/main" id="{1DE3015B-4E1B-A10F-618C-18AB1571A5C9}"/>
              </a:ext>
            </a:extLst>
          </p:cNvPr>
          <p:cNvSpPr>
            <a:spLocks noChangeArrowheads="1"/>
          </p:cNvSpPr>
          <p:nvPr/>
        </p:nvSpPr>
        <p:spPr bwMode="auto">
          <a:xfrm>
            <a:off x="7329488" y="1143000"/>
            <a:ext cx="1449387"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Control</a:t>
            </a:r>
          </a:p>
        </p:txBody>
      </p:sp>
      <p:cxnSp>
        <p:nvCxnSpPr>
          <p:cNvPr id="557093" name="AutoShape 37">
            <a:extLst>
              <a:ext uri="{FF2B5EF4-FFF2-40B4-BE49-F238E27FC236}">
                <a16:creationId xmlns:a16="http://schemas.microsoft.com/office/drawing/2014/main" id="{933C0F40-78C9-05E0-9795-BBCA23FFC84E}"/>
              </a:ext>
            </a:extLst>
          </p:cNvPr>
          <p:cNvCxnSpPr>
            <a:cxnSpLocks noChangeShapeType="1"/>
            <a:stCxn id="557089" idx="1"/>
            <a:endCxn id="557090" idx="3"/>
          </p:cNvCxnSpPr>
          <p:nvPr/>
        </p:nvCxnSpPr>
        <p:spPr bwMode="auto">
          <a:xfrm flipH="1">
            <a:off x="3460750" y="1358900"/>
            <a:ext cx="388938"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7094" name="AutoShape 38">
            <a:extLst>
              <a:ext uri="{FF2B5EF4-FFF2-40B4-BE49-F238E27FC236}">
                <a16:creationId xmlns:a16="http://schemas.microsoft.com/office/drawing/2014/main" id="{FDEC3EAB-4EBA-4286-A70B-3E0A0E077C52}"/>
              </a:ext>
            </a:extLst>
          </p:cNvPr>
          <p:cNvCxnSpPr>
            <a:cxnSpLocks noChangeShapeType="1"/>
            <a:endCxn id="557089" idx="3"/>
          </p:cNvCxnSpPr>
          <p:nvPr/>
        </p:nvCxnSpPr>
        <p:spPr bwMode="auto">
          <a:xfrm flipH="1">
            <a:off x="5176838" y="1358900"/>
            <a:ext cx="282575"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7095" name="AutoShape 39">
            <a:extLst>
              <a:ext uri="{FF2B5EF4-FFF2-40B4-BE49-F238E27FC236}">
                <a16:creationId xmlns:a16="http://schemas.microsoft.com/office/drawing/2014/main" id="{28D7CE04-9BDA-6C80-35F2-8DA6D695D7CD}"/>
              </a:ext>
            </a:extLst>
          </p:cNvPr>
          <p:cNvCxnSpPr>
            <a:cxnSpLocks noChangeShapeType="1"/>
            <a:stCxn id="557092" idx="1"/>
            <a:endCxn id="557091" idx="3"/>
          </p:cNvCxnSpPr>
          <p:nvPr/>
        </p:nvCxnSpPr>
        <p:spPr bwMode="auto">
          <a:xfrm flipH="1">
            <a:off x="6938963" y="1358900"/>
            <a:ext cx="376237"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57096" name="AutoShape 40">
            <a:extLst>
              <a:ext uri="{FF2B5EF4-FFF2-40B4-BE49-F238E27FC236}">
                <a16:creationId xmlns:a16="http://schemas.microsoft.com/office/drawing/2014/main" id="{B47DC322-0B30-D11A-A397-003B03BEE5B5}"/>
              </a:ext>
            </a:extLst>
          </p:cNvPr>
          <p:cNvSpPr>
            <a:spLocks noChangeArrowheads="1"/>
          </p:cNvSpPr>
          <p:nvPr/>
        </p:nvSpPr>
        <p:spPr bwMode="auto">
          <a:xfrm>
            <a:off x="638175" y="28368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Initial  Business Case</a:t>
            </a:r>
          </a:p>
        </p:txBody>
      </p:sp>
      <p:sp>
        <p:nvSpPr>
          <p:cNvPr id="557097" name="AutoShape 41">
            <a:extLst>
              <a:ext uri="{FF2B5EF4-FFF2-40B4-BE49-F238E27FC236}">
                <a16:creationId xmlns:a16="http://schemas.microsoft.com/office/drawing/2014/main" id="{7D6D2D44-732A-25EB-B1D9-2D8F8D09E8A5}"/>
              </a:ext>
            </a:extLst>
          </p:cNvPr>
          <p:cNvSpPr>
            <a:spLocks noChangeArrowheads="1"/>
          </p:cNvSpPr>
          <p:nvPr/>
        </p:nvSpPr>
        <p:spPr bwMode="auto">
          <a:xfrm>
            <a:off x="533400" y="30940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098" name="AutoShape 42">
            <a:extLst>
              <a:ext uri="{FF2B5EF4-FFF2-40B4-BE49-F238E27FC236}">
                <a16:creationId xmlns:a16="http://schemas.microsoft.com/office/drawing/2014/main" id="{83C1D1FE-1C4B-177F-D029-6EC1A52DFFAD}"/>
              </a:ext>
            </a:extLst>
          </p:cNvPr>
          <p:cNvSpPr>
            <a:spLocks noChangeArrowheads="1"/>
          </p:cNvSpPr>
          <p:nvPr/>
        </p:nvSpPr>
        <p:spPr bwMode="auto">
          <a:xfrm>
            <a:off x="561975" y="39798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099" name="AutoShape 43">
            <a:extLst>
              <a:ext uri="{FF2B5EF4-FFF2-40B4-BE49-F238E27FC236}">
                <a16:creationId xmlns:a16="http://schemas.microsoft.com/office/drawing/2014/main" id="{9A0E95BE-A397-5CFE-0CD9-15F71B1C668A}"/>
              </a:ext>
            </a:extLst>
          </p:cNvPr>
          <p:cNvSpPr>
            <a:spLocks noChangeArrowheads="1"/>
          </p:cNvSpPr>
          <p:nvPr/>
        </p:nvSpPr>
        <p:spPr bwMode="auto">
          <a:xfrm>
            <a:off x="561975" y="49514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0" name="AutoShape 44">
            <a:extLst>
              <a:ext uri="{FF2B5EF4-FFF2-40B4-BE49-F238E27FC236}">
                <a16:creationId xmlns:a16="http://schemas.microsoft.com/office/drawing/2014/main" id="{AADE0A21-F011-1398-0954-03EFF40263D5}"/>
              </a:ext>
            </a:extLst>
          </p:cNvPr>
          <p:cNvSpPr>
            <a:spLocks noChangeArrowheads="1"/>
          </p:cNvSpPr>
          <p:nvPr/>
        </p:nvSpPr>
        <p:spPr bwMode="auto">
          <a:xfrm>
            <a:off x="2227263" y="39814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1" name="AutoShape 45">
            <a:extLst>
              <a:ext uri="{FF2B5EF4-FFF2-40B4-BE49-F238E27FC236}">
                <a16:creationId xmlns:a16="http://schemas.microsoft.com/office/drawing/2014/main" id="{D6597235-824C-342E-40A6-5B98A1F3463E}"/>
              </a:ext>
            </a:extLst>
          </p:cNvPr>
          <p:cNvSpPr>
            <a:spLocks noChangeArrowheads="1"/>
          </p:cNvSpPr>
          <p:nvPr/>
        </p:nvSpPr>
        <p:spPr bwMode="auto">
          <a:xfrm>
            <a:off x="2227263" y="48958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2" name="AutoShape 46">
            <a:extLst>
              <a:ext uri="{FF2B5EF4-FFF2-40B4-BE49-F238E27FC236}">
                <a16:creationId xmlns:a16="http://schemas.microsoft.com/office/drawing/2014/main" id="{198AEB68-44CB-9EC1-4BB8-8CE8CEE8AB85}"/>
              </a:ext>
            </a:extLst>
          </p:cNvPr>
          <p:cNvSpPr>
            <a:spLocks noChangeArrowheads="1"/>
          </p:cNvSpPr>
          <p:nvPr/>
        </p:nvSpPr>
        <p:spPr bwMode="auto">
          <a:xfrm>
            <a:off x="2227263" y="30178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3" name="AutoShape 47">
            <a:extLst>
              <a:ext uri="{FF2B5EF4-FFF2-40B4-BE49-F238E27FC236}">
                <a16:creationId xmlns:a16="http://schemas.microsoft.com/office/drawing/2014/main" id="{6DC3CDA3-04A4-6EB0-77AC-DCE43E8B27E4}"/>
              </a:ext>
            </a:extLst>
          </p:cNvPr>
          <p:cNvSpPr>
            <a:spLocks noChangeArrowheads="1"/>
          </p:cNvSpPr>
          <p:nvPr/>
        </p:nvSpPr>
        <p:spPr bwMode="auto">
          <a:xfrm>
            <a:off x="3800475" y="40179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4" name="AutoShape 48">
            <a:extLst>
              <a:ext uri="{FF2B5EF4-FFF2-40B4-BE49-F238E27FC236}">
                <a16:creationId xmlns:a16="http://schemas.microsoft.com/office/drawing/2014/main" id="{0A05E4F2-4302-4246-A42B-05D222807432}"/>
              </a:ext>
            </a:extLst>
          </p:cNvPr>
          <p:cNvSpPr>
            <a:spLocks noChangeArrowheads="1"/>
          </p:cNvSpPr>
          <p:nvPr/>
        </p:nvSpPr>
        <p:spPr bwMode="auto">
          <a:xfrm>
            <a:off x="3790950" y="49418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5" name="AutoShape 49">
            <a:extLst>
              <a:ext uri="{FF2B5EF4-FFF2-40B4-BE49-F238E27FC236}">
                <a16:creationId xmlns:a16="http://schemas.microsoft.com/office/drawing/2014/main" id="{E0F182D4-A781-C6B9-98CC-6918F91998DF}"/>
              </a:ext>
            </a:extLst>
          </p:cNvPr>
          <p:cNvSpPr>
            <a:spLocks noChangeArrowheads="1"/>
          </p:cNvSpPr>
          <p:nvPr/>
        </p:nvSpPr>
        <p:spPr bwMode="auto">
          <a:xfrm>
            <a:off x="5448300" y="39131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6" name="AutoShape 50">
            <a:extLst>
              <a:ext uri="{FF2B5EF4-FFF2-40B4-BE49-F238E27FC236}">
                <a16:creationId xmlns:a16="http://schemas.microsoft.com/office/drawing/2014/main" id="{9B7F3BAA-085E-2899-26CF-975966DB251D}"/>
              </a:ext>
            </a:extLst>
          </p:cNvPr>
          <p:cNvSpPr>
            <a:spLocks noChangeArrowheads="1"/>
          </p:cNvSpPr>
          <p:nvPr/>
        </p:nvSpPr>
        <p:spPr bwMode="auto">
          <a:xfrm>
            <a:off x="5438775" y="41417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7" name="AutoShape 51">
            <a:extLst>
              <a:ext uri="{FF2B5EF4-FFF2-40B4-BE49-F238E27FC236}">
                <a16:creationId xmlns:a16="http://schemas.microsoft.com/office/drawing/2014/main" id="{245FBA0A-AC8A-A9D9-2670-7ABE2AD48653}"/>
              </a:ext>
            </a:extLst>
          </p:cNvPr>
          <p:cNvSpPr>
            <a:spLocks noChangeArrowheads="1"/>
          </p:cNvSpPr>
          <p:nvPr/>
        </p:nvSpPr>
        <p:spPr bwMode="auto">
          <a:xfrm>
            <a:off x="5438775" y="48942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8" name="AutoShape 52">
            <a:extLst>
              <a:ext uri="{FF2B5EF4-FFF2-40B4-BE49-F238E27FC236}">
                <a16:creationId xmlns:a16="http://schemas.microsoft.com/office/drawing/2014/main" id="{3D606A50-C582-F290-F173-0B89DBD6FA33}"/>
              </a:ext>
            </a:extLst>
          </p:cNvPr>
          <p:cNvSpPr>
            <a:spLocks noChangeArrowheads="1"/>
          </p:cNvSpPr>
          <p:nvPr/>
        </p:nvSpPr>
        <p:spPr bwMode="auto">
          <a:xfrm>
            <a:off x="5438775" y="51419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09" name="AutoShape 53">
            <a:extLst>
              <a:ext uri="{FF2B5EF4-FFF2-40B4-BE49-F238E27FC236}">
                <a16:creationId xmlns:a16="http://schemas.microsoft.com/office/drawing/2014/main" id="{08362228-A88C-176A-7F63-0BEC92AD9286}"/>
              </a:ext>
            </a:extLst>
          </p:cNvPr>
          <p:cNvSpPr>
            <a:spLocks noChangeArrowheads="1"/>
          </p:cNvSpPr>
          <p:nvPr/>
        </p:nvSpPr>
        <p:spPr bwMode="auto">
          <a:xfrm>
            <a:off x="7219950" y="48656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10" name="AutoShape 54">
            <a:extLst>
              <a:ext uri="{FF2B5EF4-FFF2-40B4-BE49-F238E27FC236}">
                <a16:creationId xmlns:a16="http://schemas.microsoft.com/office/drawing/2014/main" id="{64E8FCC1-0344-9A9A-1E52-925D3C24488B}"/>
              </a:ext>
            </a:extLst>
          </p:cNvPr>
          <p:cNvSpPr>
            <a:spLocks noChangeArrowheads="1"/>
          </p:cNvSpPr>
          <p:nvPr/>
        </p:nvSpPr>
        <p:spPr bwMode="auto">
          <a:xfrm>
            <a:off x="7219950" y="50180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11" name="AutoShape 55">
            <a:extLst>
              <a:ext uri="{FF2B5EF4-FFF2-40B4-BE49-F238E27FC236}">
                <a16:creationId xmlns:a16="http://schemas.microsoft.com/office/drawing/2014/main" id="{A075A1EF-1CE0-1AE0-6C06-6EE9BC735F77}"/>
              </a:ext>
            </a:extLst>
          </p:cNvPr>
          <p:cNvSpPr>
            <a:spLocks noChangeArrowheads="1"/>
          </p:cNvSpPr>
          <p:nvPr/>
        </p:nvSpPr>
        <p:spPr bwMode="auto">
          <a:xfrm>
            <a:off x="7219950" y="39512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12" name="AutoShape 56">
            <a:extLst>
              <a:ext uri="{FF2B5EF4-FFF2-40B4-BE49-F238E27FC236}">
                <a16:creationId xmlns:a16="http://schemas.microsoft.com/office/drawing/2014/main" id="{987F8D75-503E-D3E0-D36D-326147D9484E}"/>
              </a:ext>
            </a:extLst>
          </p:cNvPr>
          <p:cNvSpPr>
            <a:spLocks noChangeArrowheads="1"/>
          </p:cNvSpPr>
          <p:nvPr/>
        </p:nvSpPr>
        <p:spPr bwMode="auto">
          <a:xfrm>
            <a:off x="7219950" y="41036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13" name="AutoShape 57">
            <a:extLst>
              <a:ext uri="{FF2B5EF4-FFF2-40B4-BE49-F238E27FC236}">
                <a16:creationId xmlns:a16="http://schemas.microsoft.com/office/drawing/2014/main" id="{9B0FDBFD-EC79-4408-98E3-43444B6735DA}"/>
              </a:ext>
            </a:extLst>
          </p:cNvPr>
          <p:cNvSpPr>
            <a:spLocks noChangeArrowheads="1"/>
          </p:cNvSpPr>
          <p:nvPr/>
        </p:nvSpPr>
        <p:spPr bwMode="auto">
          <a:xfrm>
            <a:off x="561975" y="41417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7114" name="Text Box 58">
            <a:extLst>
              <a:ext uri="{FF2B5EF4-FFF2-40B4-BE49-F238E27FC236}">
                <a16:creationId xmlns:a16="http://schemas.microsoft.com/office/drawing/2014/main" id="{F308D77F-7821-BD35-952F-7E34FFEA6D74}"/>
              </a:ext>
            </a:extLst>
          </p:cNvPr>
          <p:cNvSpPr txBox="1">
            <a:spLocks noChangeArrowheads="1"/>
          </p:cNvSpPr>
          <p:nvPr/>
        </p:nvSpPr>
        <p:spPr bwMode="auto">
          <a:xfrm>
            <a:off x="561975" y="1965325"/>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15" name="Text Box 59">
            <a:extLst>
              <a:ext uri="{FF2B5EF4-FFF2-40B4-BE49-F238E27FC236}">
                <a16:creationId xmlns:a16="http://schemas.microsoft.com/office/drawing/2014/main" id="{4621AA42-403D-E41E-4B8E-2B000A7EA0B4}"/>
              </a:ext>
            </a:extLst>
          </p:cNvPr>
          <p:cNvSpPr txBox="1">
            <a:spLocks noChangeArrowheads="1"/>
          </p:cNvSpPr>
          <p:nvPr/>
        </p:nvSpPr>
        <p:spPr bwMode="auto">
          <a:xfrm>
            <a:off x="561975" y="2227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16" name="Text Box 60">
            <a:extLst>
              <a:ext uri="{FF2B5EF4-FFF2-40B4-BE49-F238E27FC236}">
                <a16:creationId xmlns:a16="http://schemas.microsoft.com/office/drawing/2014/main" id="{ED913989-26C0-9858-EEA8-80DDDA74E79B}"/>
              </a:ext>
            </a:extLst>
          </p:cNvPr>
          <p:cNvSpPr txBox="1">
            <a:spLocks noChangeArrowheads="1"/>
          </p:cNvSpPr>
          <p:nvPr/>
        </p:nvSpPr>
        <p:spPr bwMode="auto">
          <a:xfrm>
            <a:off x="561975" y="23796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17" name="Text Box 61">
            <a:extLst>
              <a:ext uri="{FF2B5EF4-FFF2-40B4-BE49-F238E27FC236}">
                <a16:creationId xmlns:a16="http://schemas.microsoft.com/office/drawing/2014/main" id="{EFFC267C-7918-721E-909D-C86AC9EB554C}"/>
              </a:ext>
            </a:extLst>
          </p:cNvPr>
          <p:cNvSpPr txBox="1">
            <a:spLocks noChangeArrowheads="1"/>
          </p:cNvSpPr>
          <p:nvPr/>
        </p:nvSpPr>
        <p:spPr bwMode="auto">
          <a:xfrm>
            <a:off x="2238375" y="19224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18" name="Text Box 62">
            <a:extLst>
              <a:ext uri="{FF2B5EF4-FFF2-40B4-BE49-F238E27FC236}">
                <a16:creationId xmlns:a16="http://schemas.microsoft.com/office/drawing/2014/main" id="{72C5277F-6F62-9474-DE6E-C33E28FC3111}"/>
              </a:ext>
            </a:extLst>
          </p:cNvPr>
          <p:cNvSpPr txBox="1">
            <a:spLocks noChangeArrowheads="1"/>
          </p:cNvSpPr>
          <p:nvPr/>
        </p:nvSpPr>
        <p:spPr bwMode="auto">
          <a:xfrm>
            <a:off x="2238375" y="20748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19" name="Text Box 63">
            <a:extLst>
              <a:ext uri="{FF2B5EF4-FFF2-40B4-BE49-F238E27FC236}">
                <a16:creationId xmlns:a16="http://schemas.microsoft.com/office/drawing/2014/main" id="{C4CF4E5A-23FC-A2FB-9752-E6654CC7A825}"/>
              </a:ext>
            </a:extLst>
          </p:cNvPr>
          <p:cNvSpPr txBox="1">
            <a:spLocks noChangeArrowheads="1"/>
          </p:cNvSpPr>
          <p:nvPr/>
        </p:nvSpPr>
        <p:spPr bwMode="auto">
          <a:xfrm>
            <a:off x="2238375" y="2227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0" name="Text Box 64">
            <a:extLst>
              <a:ext uri="{FF2B5EF4-FFF2-40B4-BE49-F238E27FC236}">
                <a16:creationId xmlns:a16="http://schemas.microsoft.com/office/drawing/2014/main" id="{9DED169B-BA8E-29F7-A2CC-C342B7898FEC}"/>
              </a:ext>
            </a:extLst>
          </p:cNvPr>
          <p:cNvSpPr txBox="1">
            <a:spLocks noChangeArrowheads="1"/>
          </p:cNvSpPr>
          <p:nvPr/>
        </p:nvSpPr>
        <p:spPr bwMode="auto">
          <a:xfrm>
            <a:off x="2238375" y="23796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1" name="Text Box 65">
            <a:extLst>
              <a:ext uri="{FF2B5EF4-FFF2-40B4-BE49-F238E27FC236}">
                <a16:creationId xmlns:a16="http://schemas.microsoft.com/office/drawing/2014/main" id="{85553D5D-9CCF-BC4B-9088-CFC04E2DDED3}"/>
              </a:ext>
            </a:extLst>
          </p:cNvPr>
          <p:cNvSpPr txBox="1">
            <a:spLocks noChangeArrowheads="1"/>
          </p:cNvSpPr>
          <p:nvPr/>
        </p:nvSpPr>
        <p:spPr bwMode="auto">
          <a:xfrm>
            <a:off x="2238375" y="25320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2" name="Text Box 66">
            <a:extLst>
              <a:ext uri="{FF2B5EF4-FFF2-40B4-BE49-F238E27FC236}">
                <a16:creationId xmlns:a16="http://schemas.microsoft.com/office/drawing/2014/main" id="{EE4F8E3A-99C4-C944-A7E0-B77CEB9867ED}"/>
              </a:ext>
            </a:extLst>
          </p:cNvPr>
          <p:cNvSpPr txBox="1">
            <a:spLocks noChangeArrowheads="1"/>
          </p:cNvSpPr>
          <p:nvPr/>
        </p:nvSpPr>
        <p:spPr bwMode="auto">
          <a:xfrm>
            <a:off x="3822700" y="19224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3" name="Text Box 67">
            <a:extLst>
              <a:ext uri="{FF2B5EF4-FFF2-40B4-BE49-F238E27FC236}">
                <a16:creationId xmlns:a16="http://schemas.microsoft.com/office/drawing/2014/main" id="{ED2E9C3B-798F-505C-F2FD-BA830C6E34BE}"/>
              </a:ext>
            </a:extLst>
          </p:cNvPr>
          <p:cNvSpPr txBox="1">
            <a:spLocks noChangeArrowheads="1"/>
          </p:cNvSpPr>
          <p:nvPr/>
        </p:nvSpPr>
        <p:spPr bwMode="auto">
          <a:xfrm>
            <a:off x="3822700" y="20748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4" name="Text Box 68">
            <a:extLst>
              <a:ext uri="{FF2B5EF4-FFF2-40B4-BE49-F238E27FC236}">
                <a16:creationId xmlns:a16="http://schemas.microsoft.com/office/drawing/2014/main" id="{2D7EF410-7654-F0C2-4094-8DEAE228273B}"/>
              </a:ext>
            </a:extLst>
          </p:cNvPr>
          <p:cNvSpPr txBox="1">
            <a:spLocks noChangeArrowheads="1"/>
          </p:cNvSpPr>
          <p:nvPr/>
        </p:nvSpPr>
        <p:spPr bwMode="auto">
          <a:xfrm>
            <a:off x="3822700" y="2227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5" name="Text Box 69">
            <a:extLst>
              <a:ext uri="{FF2B5EF4-FFF2-40B4-BE49-F238E27FC236}">
                <a16:creationId xmlns:a16="http://schemas.microsoft.com/office/drawing/2014/main" id="{5B7A241D-DA63-7879-EEE6-A59054CE3B30}"/>
              </a:ext>
            </a:extLst>
          </p:cNvPr>
          <p:cNvSpPr txBox="1">
            <a:spLocks noChangeArrowheads="1"/>
          </p:cNvSpPr>
          <p:nvPr/>
        </p:nvSpPr>
        <p:spPr bwMode="auto">
          <a:xfrm>
            <a:off x="5438775" y="18748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6" name="Text Box 70">
            <a:extLst>
              <a:ext uri="{FF2B5EF4-FFF2-40B4-BE49-F238E27FC236}">
                <a16:creationId xmlns:a16="http://schemas.microsoft.com/office/drawing/2014/main" id="{ED7B28B6-6A23-9573-A23A-B3CA554953F3}"/>
              </a:ext>
            </a:extLst>
          </p:cNvPr>
          <p:cNvSpPr txBox="1">
            <a:spLocks noChangeArrowheads="1"/>
          </p:cNvSpPr>
          <p:nvPr/>
        </p:nvSpPr>
        <p:spPr bwMode="auto">
          <a:xfrm>
            <a:off x="5438775" y="22558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7" name="Text Box 71">
            <a:extLst>
              <a:ext uri="{FF2B5EF4-FFF2-40B4-BE49-F238E27FC236}">
                <a16:creationId xmlns:a16="http://schemas.microsoft.com/office/drawing/2014/main" id="{7846BC4B-41DE-069D-4D25-B5564F0FE731}"/>
              </a:ext>
            </a:extLst>
          </p:cNvPr>
          <p:cNvSpPr txBox="1">
            <a:spLocks noChangeArrowheads="1"/>
          </p:cNvSpPr>
          <p:nvPr/>
        </p:nvSpPr>
        <p:spPr bwMode="auto">
          <a:xfrm>
            <a:off x="5438775" y="24082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8" name="Text Box 72">
            <a:extLst>
              <a:ext uri="{FF2B5EF4-FFF2-40B4-BE49-F238E27FC236}">
                <a16:creationId xmlns:a16="http://schemas.microsoft.com/office/drawing/2014/main" id="{7553F027-A7FB-3A2C-8C93-6DA3C0410493}"/>
              </a:ext>
            </a:extLst>
          </p:cNvPr>
          <p:cNvSpPr txBox="1">
            <a:spLocks noChangeArrowheads="1"/>
          </p:cNvSpPr>
          <p:nvPr/>
        </p:nvSpPr>
        <p:spPr bwMode="auto">
          <a:xfrm>
            <a:off x="5438775" y="25606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29" name="Text Box 73">
            <a:extLst>
              <a:ext uri="{FF2B5EF4-FFF2-40B4-BE49-F238E27FC236}">
                <a16:creationId xmlns:a16="http://schemas.microsoft.com/office/drawing/2014/main" id="{70C6F9F0-0D83-3E3B-1DF3-5EFAE826D292}"/>
              </a:ext>
            </a:extLst>
          </p:cNvPr>
          <p:cNvSpPr txBox="1">
            <a:spLocks noChangeArrowheads="1"/>
          </p:cNvSpPr>
          <p:nvPr/>
        </p:nvSpPr>
        <p:spPr bwMode="auto">
          <a:xfrm>
            <a:off x="7267575" y="1846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30" name="Text Box 74">
            <a:extLst>
              <a:ext uri="{FF2B5EF4-FFF2-40B4-BE49-F238E27FC236}">
                <a16:creationId xmlns:a16="http://schemas.microsoft.com/office/drawing/2014/main" id="{FB580AD0-45A6-6D34-07ED-AE833BBF1DB5}"/>
              </a:ext>
            </a:extLst>
          </p:cNvPr>
          <p:cNvSpPr txBox="1">
            <a:spLocks noChangeArrowheads="1"/>
          </p:cNvSpPr>
          <p:nvPr/>
        </p:nvSpPr>
        <p:spPr bwMode="auto">
          <a:xfrm>
            <a:off x="7267575" y="21510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31" name="Text Box 75">
            <a:extLst>
              <a:ext uri="{FF2B5EF4-FFF2-40B4-BE49-F238E27FC236}">
                <a16:creationId xmlns:a16="http://schemas.microsoft.com/office/drawing/2014/main" id="{01B19BFA-F4B2-B79D-0BAD-835672C2351E}"/>
              </a:ext>
            </a:extLst>
          </p:cNvPr>
          <p:cNvSpPr txBox="1">
            <a:spLocks noChangeArrowheads="1"/>
          </p:cNvSpPr>
          <p:nvPr/>
        </p:nvSpPr>
        <p:spPr bwMode="auto">
          <a:xfrm>
            <a:off x="7267575" y="19986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32" name="Text Box 76">
            <a:extLst>
              <a:ext uri="{FF2B5EF4-FFF2-40B4-BE49-F238E27FC236}">
                <a16:creationId xmlns:a16="http://schemas.microsoft.com/office/drawing/2014/main" id="{9D76389B-6FE0-8848-BE06-D9A8A27F7BB8}"/>
              </a:ext>
            </a:extLst>
          </p:cNvPr>
          <p:cNvSpPr txBox="1">
            <a:spLocks noChangeArrowheads="1"/>
          </p:cNvSpPr>
          <p:nvPr/>
        </p:nvSpPr>
        <p:spPr bwMode="auto">
          <a:xfrm>
            <a:off x="7267575" y="2608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33" name="Text Box 77">
            <a:extLst>
              <a:ext uri="{FF2B5EF4-FFF2-40B4-BE49-F238E27FC236}">
                <a16:creationId xmlns:a16="http://schemas.microsoft.com/office/drawing/2014/main" id="{04014FB6-7661-D035-B789-F720A35DA919}"/>
              </a:ext>
            </a:extLst>
          </p:cNvPr>
          <p:cNvSpPr txBox="1">
            <a:spLocks noChangeArrowheads="1"/>
          </p:cNvSpPr>
          <p:nvPr/>
        </p:nvSpPr>
        <p:spPr bwMode="auto">
          <a:xfrm>
            <a:off x="7267575" y="23320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557134" name="AutoShape 78">
            <a:extLst>
              <a:ext uri="{FF2B5EF4-FFF2-40B4-BE49-F238E27FC236}">
                <a16:creationId xmlns:a16="http://schemas.microsoft.com/office/drawing/2014/main" id="{E6447E23-AD26-A1D9-7202-0059242B6C90}"/>
              </a:ext>
            </a:extLst>
          </p:cNvPr>
          <p:cNvSpPr>
            <a:spLocks noChangeArrowheads="1"/>
          </p:cNvSpPr>
          <p:nvPr/>
        </p:nvSpPr>
        <p:spPr bwMode="auto">
          <a:xfrm>
            <a:off x="5791200" y="56086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F015A25C-9FCE-FD6A-AAFC-EFE8C57C4FD0}"/>
              </a:ext>
            </a:extLst>
          </p:cNvPr>
          <p:cNvSpPr>
            <a:spLocks noGrp="1" noChangeArrowheads="1"/>
          </p:cNvSpPr>
          <p:nvPr>
            <p:ph type="ctrTitle"/>
          </p:nvPr>
        </p:nvSpPr>
        <p:spPr>
          <a:xfrm>
            <a:off x="42863" y="800100"/>
            <a:ext cx="4508500" cy="952500"/>
          </a:xfrm>
        </p:spPr>
        <p:txBody>
          <a:bodyPr anchor="ctr"/>
          <a:lstStyle/>
          <a:p>
            <a:pPr algn="l"/>
            <a:r>
              <a:rPr lang="en-US" altLang="en-US" sz="2400"/>
              <a:t>Six Sigma Roles &amp; Responsibilities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a:extLst>
              <a:ext uri="{FF2B5EF4-FFF2-40B4-BE49-F238E27FC236}">
                <a16:creationId xmlns:a16="http://schemas.microsoft.com/office/drawing/2014/main" id="{BDD2A9F0-AE37-B23B-9AD7-C1FEF69BB9B4}"/>
              </a:ext>
            </a:extLst>
          </p:cNvPr>
          <p:cNvSpPr>
            <a:spLocks noGrp="1" noChangeArrowheads="1"/>
          </p:cNvSpPr>
          <p:nvPr>
            <p:ph type="title"/>
          </p:nvPr>
        </p:nvSpPr>
        <p:spPr>
          <a:xfrm>
            <a:off x="346075" y="201613"/>
            <a:ext cx="6053138" cy="601662"/>
          </a:xfrm>
        </p:spPr>
        <p:txBody>
          <a:bodyPr/>
          <a:lstStyle/>
          <a:p>
            <a:r>
              <a:rPr lang="en-US" altLang="en-US"/>
              <a:t>DFSS Project Flow &amp; </a:t>
            </a:r>
            <a:r>
              <a:rPr lang="en-US" altLang="en-US" sz="2000"/>
              <a:t>Reviews</a:t>
            </a:r>
          </a:p>
        </p:txBody>
      </p:sp>
      <p:sp>
        <p:nvSpPr>
          <p:cNvPr id="558083" name="Rectangle 3">
            <a:extLst>
              <a:ext uri="{FF2B5EF4-FFF2-40B4-BE49-F238E27FC236}">
                <a16:creationId xmlns:a16="http://schemas.microsoft.com/office/drawing/2014/main" id="{1CE4C5AD-8BE4-95B8-8754-99815E719F4D}"/>
              </a:ext>
            </a:extLst>
          </p:cNvPr>
          <p:cNvSpPr>
            <a:spLocks noChangeArrowheads="1"/>
          </p:cNvSpPr>
          <p:nvPr/>
        </p:nvSpPr>
        <p:spPr bwMode="auto">
          <a:xfrm rot="-5400000">
            <a:off x="-158749" y="3987800"/>
            <a:ext cx="8382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Champion/ Sponsor</a:t>
            </a:r>
          </a:p>
        </p:txBody>
      </p:sp>
      <p:sp>
        <p:nvSpPr>
          <p:cNvPr id="558084" name="Rectangle 4">
            <a:extLst>
              <a:ext uri="{FF2B5EF4-FFF2-40B4-BE49-F238E27FC236}">
                <a16:creationId xmlns:a16="http://schemas.microsoft.com/office/drawing/2014/main" id="{3B3621B6-A1E0-8C99-772A-B96953CE49CD}"/>
              </a:ext>
            </a:extLst>
          </p:cNvPr>
          <p:cNvSpPr>
            <a:spLocks noChangeArrowheads="1"/>
          </p:cNvSpPr>
          <p:nvPr/>
        </p:nvSpPr>
        <p:spPr bwMode="auto">
          <a:xfrm rot="-5400000">
            <a:off x="-130174" y="3121025"/>
            <a:ext cx="78105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Money Belts</a:t>
            </a:r>
          </a:p>
        </p:txBody>
      </p:sp>
      <p:sp>
        <p:nvSpPr>
          <p:cNvPr id="558085" name="Text Box 5">
            <a:extLst>
              <a:ext uri="{FF2B5EF4-FFF2-40B4-BE49-F238E27FC236}">
                <a16:creationId xmlns:a16="http://schemas.microsoft.com/office/drawing/2014/main" id="{695AAA1C-8E37-0ADE-847D-EFE382DB5625}"/>
              </a:ext>
            </a:extLst>
          </p:cNvPr>
          <p:cNvSpPr txBox="1">
            <a:spLocks noChangeArrowheads="1"/>
          </p:cNvSpPr>
          <p:nvPr/>
        </p:nvSpPr>
        <p:spPr bwMode="auto">
          <a:xfrm rot="-5400000">
            <a:off x="-169862" y="2106613"/>
            <a:ext cx="8604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1000" b="1"/>
              <a:t>BB-GB</a:t>
            </a:r>
          </a:p>
        </p:txBody>
      </p:sp>
      <p:sp>
        <p:nvSpPr>
          <p:cNvPr id="558086" name="Line 6">
            <a:extLst>
              <a:ext uri="{FF2B5EF4-FFF2-40B4-BE49-F238E27FC236}">
                <a16:creationId xmlns:a16="http://schemas.microsoft.com/office/drawing/2014/main" id="{6B16BC4F-4290-2090-7113-61597F8E6B1C}"/>
              </a:ext>
            </a:extLst>
          </p:cNvPr>
          <p:cNvSpPr>
            <a:spLocks noChangeShapeType="1"/>
          </p:cNvSpPr>
          <p:nvPr/>
        </p:nvSpPr>
        <p:spPr bwMode="auto">
          <a:xfrm>
            <a:off x="458788" y="1655763"/>
            <a:ext cx="8305800" cy="1587"/>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8087" name="Line 7">
            <a:extLst>
              <a:ext uri="{FF2B5EF4-FFF2-40B4-BE49-F238E27FC236}">
                <a16:creationId xmlns:a16="http://schemas.microsoft.com/office/drawing/2014/main" id="{B417D333-FFF9-C10A-CF31-FE853E86C420}"/>
              </a:ext>
            </a:extLst>
          </p:cNvPr>
          <p:cNvSpPr>
            <a:spLocks noChangeShapeType="1"/>
          </p:cNvSpPr>
          <p:nvPr/>
        </p:nvSpPr>
        <p:spPr bwMode="auto">
          <a:xfrm>
            <a:off x="458788" y="35988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8088" name="Line 8">
            <a:extLst>
              <a:ext uri="{FF2B5EF4-FFF2-40B4-BE49-F238E27FC236}">
                <a16:creationId xmlns:a16="http://schemas.microsoft.com/office/drawing/2014/main" id="{4B28DD13-D486-DE72-C174-4AB9D21C4CD4}"/>
              </a:ext>
            </a:extLst>
          </p:cNvPr>
          <p:cNvSpPr>
            <a:spLocks noChangeShapeType="1"/>
          </p:cNvSpPr>
          <p:nvPr/>
        </p:nvSpPr>
        <p:spPr bwMode="auto">
          <a:xfrm>
            <a:off x="458788" y="45894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8089" name="Rectangle 9">
            <a:extLst>
              <a:ext uri="{FF2B5EF4-FFF2-40B4-BE49-F238E27FC236}">
                <a16:creationId xmlns:a16="http://schemas.microsoft.com/office/drawing/2014/main" id="{4E77327B-CFC5-CDFE-83A6-0A7EB99864CE}"/>
              </a:ext>
            </a:extLst>
          </p:cNvPr>
          <p:cNvSpPr>
            <a:spLocks noChangeArrowheads="1"/>
          </p:cNvSpPr>
          <p:nvPr/>
        </p:nvSpPr>
        <p:spPr bwMode="auto">
          <a:xfrm rot="-5400000">
            <a:off x="-160337" y="4902200"/>
            <a:ext cx="8382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Project Office/MBB</a:t>
            </a:r>
          </a:p>
        </p:txBody>
      </p:sp>
      <p:sp>
        <p:nvSpPr>
          <p:cNvPr id="558090" name="AutoShape 10">
            <a:extLst>
              <a:ext uri="{FF2B5EF4-FFF2-40B4-BE49-F238E27FC236}">
                <a16:creationId xmlns:a16="http://schemas.microsoft.com/office/drawing/2014/main" id="{EEA308E7-74E9-131B-7CB0-AB0D2D16ED31}"/>
              </a:ext>
            </a:extLst>
          </p:cNvPr>
          <p:cNvSpPr>
            <a:spLocks noChangeArrowheads="1"/>
          </p:cNvSpPr>
          <p:nvPr/>
        </p:nvSpPr>
        <p:spPr bwMode="auto">
          <a:xfrm>
            <a:off x="534988" y="1738313"/>
            <a:ext cx="1566862" cy="974725"/>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Team Charter (including Business Case)</a:t>
            </a:r>
          </a:p>
          <a:p>
            <a:pPr>
              <a:spcBef>
                <a:spcPct val="15000"/>
              </a:spcBef>
              <a:buSzPct val="155000"/>
              <a:buFont typeface="Wingdings" panose="05000000000000000000" pitchFamily="2" charset="2"/>
              <a:buChar char="q"/>
            </a:pPr>
            <a:r>
              <a:rPr lang="en-US" altLang="en-US" sz="800">
                <a:latin typeface="Arial" panose="020B0604020202020204" pitchFamily="34" charset="0"/>
              </a:rPr>
              <a:t>Project Plan</a:t>
            </a:r>
          </a:p>
          <a:p>
            <a:pPr>
              <a:spcBef>
                <a:spcPct val="15000"/>
              </a:spcBef>
              <a:buSzPct val="155000"/>
              <a:buFont typeface="Wingdings" panose="05000000000000000000" pitchFamily="2" charset="2"/>
              <a:buChar char="q"/>
            </a:pPr>
            <a:r>
              <a:rPr lang="en-US" altLang="en-US" sz="800">
                <a:latin typeface="Arial" panose="020B0604020202020204" pitchFamily="34" charset="0"/>
              </a:rPr>
              <a:t>Multi-Generation Plan</a:t>
            </a:r>
          </a:p>
          <a:p>
            <a:pPr>
              <a:spcBef>
                <a:spcPct val="15000"/>
              </a:spcBef>
              <a:buSzPct val="155000"/>
              <a:buFont typeface="Wingdings" panose="05000000000000000000" pitchFamily="2" charset="2"/>
              <a:buChar char="q"/>
            </a:pPr>
            <a:r>
              <a:rPr lang="en-US" altLang="en-US" sz="800">
                <a:latin typeface="Arial" panose="020B0604020202020204" pitchFamily="34" charset="0"/>
              </a:rPr>
              <a:t>Map Process (Redesign)</a:t>
            </a:r>
          </a:p>
          <a:p>
            <a:pPr>
              <a:spcBef>
                <a:spcPct val="15000"/>
              </a:spcBef>
              <a:buSzPct val="155000"/>
              <a:buFont typeface="Wingdings" panose="05000000000000000000" pitchFamily="2" charset="2"/>
              <a:buChar char="q"/>
            </a:pPr>
            <a:r>
              <a:rPr lang="en-US" altLang="en-US" sz="800">
                <a:latin typeface="Arial" panose="020B0604020202020204" pitchFamily="34" charset="0"/>
              </a:rPr>
              <a:t>Baseline Performance (Redesign)</a:t>
            </a:r>
          </a:p>
        </p:txBody>
      </p:sp>
      <p:sp>
        <p:nvSpPr>
          <p:cNvPr id="558091" name="AutoShape 11">
            <a:extLst>
              <a:ext uri="{FF2B5EF4-FFF2-40B4-BE49-F238E27FC236}">
                <a16:creationId xmlns:a16="http://schemas.microsoft.com/office/drawing/2014/main" id="{FC9A769F-FF33-3004-7562-7DC937221234}"/>
              </a:ext>
            </a:extLst>
          </p:cNvPr>
          <p:cNvSpPr>
            <a:spLocks noChangeArrowheads="1"/>
          </p:cNvSpPr>
          <p:nvPr/>
        </p:nvSpPr>
        <p:spPr bwMode="auto">
          <a:xfrm>
            <a:off x="534988" y="37512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Approve Initial Charter</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Define Step</a:t>
            </a:r>
          </a:p>
        </p:txBody>
      </p:sp>
      <p:sp>
        <p:nvSpPr>
          <p:cNvPr id="558092" name="AutoShape 12">
            <a:extLst>
              <a:ext uri="{FF2B5EF4-FFF2-40B4-BE49-F238E27FC236}">
                <a16:creationId xmlns:a16="http://schemas.microsoft.com/office/drawing/2014/main" id="{0D9CACB0-13C6-B1BE-91BC-69EFB99CE9E9}"/>
              </a:ext>
            </a:extLst>
          </p:cNvPr>
          <p:cNvSpPr>
            <a:spLocks noChangeArrowheads="1"/>
          </p:cNvSpPr>
          <p:nvPr/>
        </p:nvSpPr>
        <p:spPr bwMode="auto">
          <a:xfrm>
            <a:off x="534988" y="46656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Define Step</a:t>
            </a:r>
          </a:p>
        </p:txBody>
      </p:sp>
      <p:sp>
        <p:nvSpPr>
          <p:cNvPr id="558093" name="Line 13">
            <a:extLst>
              <a:ext uri="{FF2B5EF4-FFF2-40B4-BE49-F238E27FC236}">
                <a16:creationId xmlns:a16="http://schemas.microsoft.com/office/drawing/2014/main" id="{46EF2F02-92E6-2D5F-304A-59CE057564FC}"/>
              </a:ext>
            </a:extLst>
          </p:cNvPr>
          <p:cNvSpPr>
            <a:spLocks noChangeShapeType="1"/>
          </p:cNvSpPr>
          <p:nvPr/>
        </p:nvSpPr>
        <p:spPr bwMode="auto">
          <a:xfrm>
            <a:off x="458788" y="27606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58094" name="AutoShape 14">
            <a:extLst>
              <a:ext uri="{FF2B5EF4-FFF2-40B4-BE49-F238E27FC236}">
                <a16:creationId xmlns:a16="http://schemas.microsoft.com/office/drawing/2014/main" id="{AF13C7C3-FEAA-A157-0512-B08DD32C5B09}"/>
              </a:ext>
            </a:extLst>
          </p:cNvPr>
          <p:cNvSpPr>
            <a:spLocks noChangeArrowheads="1"/>
          </p:cNvSpPr>
          <p:nvPr/>
        </p:nvSpPr>
        <p:spPr bwMode="auto">
          <a:xfrm>
            <a:off x="2211388" y="1762125"/>
            <a:ext cx="1555750" cy="950913"/>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Customers Identified, Segmented</a:t>
            </a:r>
          </a:p>
          <a:p>
            <a:pPr>
              <a:spcBef>
                <a:spcPct val="15000"/>
              </a:spcBef>
              <a:buSzPct val="155000"/>
              <a:buFont typeface="Wingdings" panose="05000000000000000000" pitchFamily="2" charset="2"/>
              <a:buChar char="q"/>
            </a:pPr>
            <a:r>
              <a:rPr lang="en-US" altLang="en-US" sz="800">
                <a:latin typeface="Arial" panose="020B0604020202020204" pitchFamily="34" charset="0"/>
              </a:rPr>
              <a:t>Voice of Customer Researched</a:t>
            </a:r>
          </a:p>
          <a:p>
            <a:pPr>
              <a:spcBef>
                <a:spcPct val="15000"/>
              </a:spcBef>
              <a:buSzPct val="155000"/>
              <a:buFont typeface="Wingdings" panose="05000000000000000000" pitchFamily="2" charset="2"/>
              <a:buChar char="q"/>
            </a:pPr>
            <a:r>
              <a:rPr lang="en-US" altLang="en-US" sz="800">
                <a:latin typeface="Arial" panose="020B0604020202020204" pitchFamily="34" charset="0"/>
              </a:rPr>
              <a:t>Competitive Benchmarks</a:t>
            </a:r>
          </a:p>
          <a:p>
            <a:pPr>
              <a:spcBef>
                <a:spcPct val="15000"/>
              </a:spcBef>
              <a:buSzPct val="155000"/>
              <a:buFont typeface="Wingdings" panose="05000000000000000000" pitchFamily="2" charset="2"/>
              <a:buChar char="q"/>
            </a:pPr>
            <a:r>
              <a:rPr lang="en-US" altLang="en-US" sz="800">
                <a:latin typeface="Arial" panose="020B0604020202020204" pitchFamily="34" charset="0"/>
              </a:rPr>
              <a:t>CTQs Defined, Quantified</a:t>
            </a:r>
          </a:p>
        </p:txBody>
      </p:sp>
      <p:sp>
        <p:nvSpPr>
          <p:cNvPr id="558095" name="AutoShape 15">
            <a:extLst>
              <a:ext uri="{FF2B5EF4-FFF2-40B4-BE49-F238E27FC236}">
                <a16:creationId xmlns:a16="http://schemas.microsoft.com/office/drawing/2014/main" id="{424B1886-7A14-09C4-B5CD-5DA54E759C50}"/>
              </a:ext>
            </a:extLst>
          </p:cNvPr>
          <p:cNvSpPr>
            <a:spLocks noChangeArrowheads="1"/>
          </p:cNvSpPr>
          <p:nvPr/>
        </p:nvSpPr>
        <p:spPr bwMode="auto">
          <a:xfrm>
            <a:off x="2211388" y="37512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Measure Step</a:t>
            </a:r>
          </a:p>
        </p:txBody>
      </p:sp>
      <p:sp>
        <p:nvSpPr>
          <p:cNvPr id="558096" name="AutoShape 16">
            <a:extLst>
              <a:ext uri="{FF2B5EF4-FFF2-40B4-BE49-F238E27FC236}">
                <a16:creationId xmlns:a16="http://schemas.microsoft.com/office/drawing/2014/main" id="{D1A5CCDE-02A7-07B4-E11F-286E8C9886EA}"/>
              </a:ext>
            </a:extLst>
          </p:cNvPr>
          <p:cNvSpPr>
            <a:spLocks noChangeArrowheads="1"/>
          </p:cNvSpPr>
          <p:nvPr/>
        </p:nvSpPr>
        <p:spPr bwMode="auto">
          <a:xfrm>
            <a:off x="2211388" y="472281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Measure Step</a:t>
            </a:r>
          </a:p>
        </p:txBody>
      </p:sp>
      <p:sp>
        <p:nvSpPr>
          <p:cNvPr id="558097" name="AutoShape 17">
            <a:extLst>
              <a:ext uri="{FF2B5EF4-FFF2-40B4-BE49-F238E27FC236}">
                <a16:creationId xmlns:a16="http://schemas.microsoft.com/office/drawing/2014/main" id="{05EF8E94-A396-C75E-76EE-5A6583823BA9}"/>
              </a:ext>
            </a:extLst>
          </p:cNvPr>
          <p:cNvSpPr>
            <a:spLocks noChangeArrowheads="1"/>
          </p:cNvSpPr>
          <p:nvPr/>
        </p:nvSpPr>
        <p:spPr bwMode="auto">
          <a:xfrm>
            <a:off x="3773488" y="1766888"/>
            <a:ext cx="1651000" cy="995362"/>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Design Concepts Identified</a:t>
            </a:r>
          </a:p>
          <a:p>
            <a:pPr>
              <a:spcBef>
                <a:spcPct val="15000"/>
              </a:spcBef>
              <a:buSzPct val="155000"/>
              <a:buFont typeface="Wingdings" panose="05000000000000000000" pitchFamily="2" charset="2"/>
              <a:buChar char="q"/>
            </a:pPr>
            <a:r>
              <a:rPr lang="en-US" altLang="en-US" sz="800">
                <a:latin typeface="Arial" panose="020B0604020202020204" pitchFamily="34" charset="0"/>
              </a:rPr>
              <a:t>“Best” Design Concept Selected</a:t>
            </a:r>
          </a:p>
          <a:p>
            <a:pPr>
              <a:spcBef>
                <a:spcPct val="15000"/>
              </a:spcBef>
              <a:buSzPct val="155000"/>
              <a:buFont typeface="Wingdings" panose="05000000000000000000" pitchFamily="2" charset="2"/>
              <a:buChar char="q"/>
            </a:pPr>
            <a:r>
              <a:rPr lang="en-US" altLang="en-US" sz="800">
                <a:latin typeface="Arial" panose="020B0604020202020204" pitchFamily="34" charset="0"/>
              </a:rPr>
              <a:t>High-Level Design Complete</a:t>
            </a:r>
          </a:p>
          <a:p>
            <a:pPr>
              <a:spcBef>
                <a:spcPct val="15000"/>
              </a:spcBef>
              <a:buSzPct val="155000"/>
              <a:buFont typeface="Wingdings" panose="05000000000000000000" pitchFamily="2" charset="2"/>
              <a:buChar char="q"/>
            </a:pPr>
            <a:r>
              <a:rPr lang="en-US" altLang="en-US" sz="800">
                <a:latin typeface="Arial" panose="020B0604020202020204" pitchFamily="34" charset="0"/>
              </a:rPr>
              <a:t>Functional &amp; Performance Capability Prediction</a:t>
            </a:r>
          </a:p>
        </p:txBody>
      </p:sp>
      <p:sp>
        <p:nvSpPr>
          <p:cNvPr id="558098" name="AutoShape 18">
            <a:extLst>
              <a:ext uri="{FF2B5EF4-FFF2-40B4-BE49-F238E27FC236}">
                <a16:creationId xmlns:a16="http://schemas.microsoft.com/office/drawing/2014/main" id="{E1833E5E-CC63-1765-53C5-4C7239295B9C}"/>
              </a:ext>
            </a:extLst>
          </p:cNvPr>
          <p:cNvSpPr>
            <a:spLocks noChangeArrowheads="1"/>
          </p:cNvSpPr>
          <p:nvPr/>
        </p:nvSpPr>
        <p:spPr bwMode="auto">
          <a:xfrm>
            <a:off x="3773488" y="3675063"/>
            <a:ext cx="1519237"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&amp; Approve Selected Design Concept</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Analyze Step</a:t>
            </a:r>
          </a:p>
        </p:txBody>
      </p:sp>
      <p:sp>
        <p:nvSpPr>
          <p:cNvPr id="558099" name="AutoShape 19">
            <a:extLst>
              <a:ext uri="{FF2B5EF4-FFF2-40B4-BE49-F238E27FC236}">
                <a16:creationId xmlns:a16="http://schemas.microsoft.com/office/drawing/2014/main" id="{1765491A-5459-9BD8-CF4C-34E6B9FD0D3A}"/>
              </a:ext>
            </a:extLst>
          </p:cNvPr>
          <p:cNvSpPr>
            <a:spLocks noChangeArrowheads="1"/>
          </p:cNvSpPr>
          <p:nvPr/>
        </p:nvSpPr>
        <p:spPr bwMode="auto">
          <a:xfrm>
            <a:off x="3773488" y="4589463"/>
            <a:ext cx="1519237"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Analyze Step</a:t>
            </a:r>
          </a:p>
        </p:txBody>
      </p:sp>
      <p:sp>
        <p:nvSpPr>
          <p:cNvPr id="558100" name="AutoShape 20">
            <a:extLst>
              <a:ext uri="{FF2B5EF4-FFF2-40B4-BE49-F238E27FC236}">
                <a16:creationId xmlns:a16="http://schemas.microsoft.com/office/drawing/2014/main" id="{F9AE0B42-C672-5215-837E-7AEA6382F446}"/>
              </a:ext>
            </a:extLst>
          </p:cNvPr>
          <p:cNvSpPr>
            <a:spLocks noChangeArrowheads="1"/>
          </p:cNvSpPr>
          <p:nvPr/>
        </p:nvSpPr>
        <p:spPr bwMode="auto">
          <a:xfrm>
            <a:off x="5411788" y="1762125"/>
            <a:ext cx="1768475" cy="9032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Detailed Design Complete</a:t>
            </a:r>
          </a:p>
          <a:p>
            <a:pPr>
              <a:spcBef>
                <a:spcPct val="15000"/>
              </a:spcBef>
              <a:buSzPct val="155000"/>
              <a:buFont typeface="Wingdings" panose="05000000000000000000" pitchFamily="2" charset="2"/>
              <a:buChar char="q"/>
            </a:pPr>
            <a:r>
              <a:rPr lang="en-US" altLang="en-US" sz="800">
                <a:latin typeface="Arial" panose="020B0604020202020204" pitchFamily="34" charset="0"/>
              </a:rPr>
              <a:t>Functional &amp; Performance Capability Prediction-Refined</a:t>
            </a:r>
          </a:p>
          <a:p>
            <a:pPr>
              <a:spcBef>
                <a:spcPct val="15000"/>
              </a:spcBef>
              <a:buSzPct val="155000"/>
              <a:buFont typeface="Wingdings" panose="05000000000000000000" pitchFamily="2" charset="2"/>
              <a:buChar char="q"/>
            </a:pPr>
            <a:r>
              <a:rPr lang="en-US" altLang="en-US" sz="800">
                <a:latin typeface="Arial" panose="020B0604020202020204" pitchFamily="34" charset="0"/>
              </a:rPr>
              <a:t>Pilot Control Plan Developed</a:t>
            </a:r>
          </a:p>
          <a:p>
            <a:pPr>
              <a:spcBef>
                <a:spcPct val="15000"/>
              </a:spcBef>
              <a:buSzPct val="155000"/>
              <a:buFont typeface="Wingdings" panose="05000000000000000000" pitchFamily="2" charset="2"/>
              <a:buChar char="q"/>
            </a:pPr>
            <a:r>
              <a:rPr lang="en-US" altLang="en-US" sz="800">
                <a:latin typeface="Arial" panose="020B0604020202020204" pitchFamily="34" charset="0"/>
              </a:rPr>
              <a:t>Pilot Test Plan Developed</a:t>
            </a:r>
          </a:p>
        </p:txBody>
      </p:sp>
      <p:sp>
        <p:nvSpPr>
          <p:cNvPr id="558101" name="AutoShape 21">
            <a:extLst>
              <a:ext uri="{FF2B5EF4-FFF2-40B4-BE49-F238E27FC236}">
                <a16:creationId xmlns:a16="http://schemas.microsoft.com/office/drawing/2014/main" id="{5D6FEFDC-8CF7-2F66-A1A1-8C5335AB3B9C}"/>
              </a:ext>
            </a:extLst>
          </p:cNvPr>
          <p:cNvSpPr>
            <a:spLocks noChangeArrowheads="1"/>
          </p:cNvSpPr>
          <p:nvPr/>
        </p:nvSpPr>
        <p:spPr bwMode="auto">
          <a:xfrm>
            <a:off x="5411788" y="3675063"/>
            <a:ext cx="1658937"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&amp; Approve Outputs of Design Step</a:t>
            </a:r>
          </a:p>
        </p:txBody>
      </p:sp>
      <p:sp>
        <p:nvSpPr>
          <p:cNvPr id="558102" name="AutoShape 22">
            <a:extLst>
              <a:ext uri="{FF2B5EF4-FFF2-40B4-BE49-F238E27FC236}">
                <a16:creationId xmlns:a16="http://schemas.microsoft.com/office/drawing/2014/main" id="{F1B8528B-62D5-423A-2461-A85437BA1C4A}"/>
              </a:ext>
            </a:extLst>
          </p:cNvPr>
          <p:cNvSpPr>
            <a:spLocks noChangeArrowheads="1"/>
          </p:cNvSpPr>
          <p:nvPr/>
        </p:nvSpPr>
        <p:spPr bwMode="auto">
          <a:xfrm>
            <a:off x="5411788" y="2760663"/>
            <a:ext cx="1658937"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Support Trade Study, Cost/Benefit Analysis</a:t>
            </a:r>
          </a:p>
        </p:txBody>
      </p:sp>
      <p:sp>
        <p:nvSpPr>
          <p:cNvPr id="558103" name="AutoShape 23">
            <a:extLst>
              <a:ext uri="{FF2B5EF4-FFF2-40B4-BE49-F238E27FC236}">
                <a16:creationId xmlns:a16="http://schemas.microsoft.com/office/drawing/2014/main" id="{5A2778D5-F7C3-640B-6978-09B0384C5904}"/>
              </a:ext>
            </a:extLst>
          </p:cNvPr>
          <p:cNvSpPr>
            <a:spLocks noChangeArrowheads="1"/>
          </p:cNvSpPr>
          <p:nvPr/>
        </p:nvSpPr>
        <p:spPr bwMode="auto">
          <a:xfrm>
            <a:off x="5411788" y="4570413"/>
            <a:ext cx="1658937"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Outputs of Design Step</a:t>
            </a:r>
          </a:p>
        </p:txBody>
      </p:sp>
      <p:sp>
        <p:nvSpPr>
          <p:cNvPr id="558104" name="AutoShape 24">
            <a:extLst>
              <a:ext uri="{FF2B5EF4-FFF2-40B4-BE49-F238E27FC236}">
                <a16:creationId xmlns:a16="http://schemas.microsoft.com/office/drawing/2014/main" id="{C44F7999-905B-D135-D40D-B88BFD7BED46}"/>
              </a:ext>
            </a:extLst>
          </p:cNvPr>
          <p:cNvSpPr>
            <a:spLocks noChangeArrowheads="1"/>
          </p:cNvSpPr>
          <p:nvPr/>
        </p:nvSpPr>
        <p:spPr bwMode="auto">
          <a:xfrm>
            <a:off x="7212013" y="1714500"/>
            <a:ext cx="1752600" cy="1069975"/>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r>
              <a:rPr lang="en-US" altLang="en-US" sz="800">
                <a:latin typeface="Arial" panose="020B0604020202020204" pitchFamily="34" charset="0"/>
              </a:rPr>
              <a:t>Pilot Testing Complete</a:t>
            </a:r>
          </a:p>
          <a:p>
            <a:pPr>
              <a:spcBef>
                <a:spcPct val="15000"/>
              </a:spcBef>
              <a:buSzPct val="155000"/>
              <a:buFont typeface="Wingdings" panose="05000000000000000000" pitchFamily="2" charset="2"/>
              <a:buChar char="q"/>
            </a:pPr>
            <a:r>
              <a:rPr lang="en-US" altLang="en-US" sz="800">
                <a:latin typeface="Arial" panose="020B0604020202020204" pitchFamily="34" charset="0"/>
              </a:rPr>
              <a:t>Scale-up Decision</a:t>
            </a:r>
          </a:p>
          <a:p>
            <a:pPr>
              <a:spcBef>
                <a:spcPct val="15000"/>
              </a:spcBef>
              <a:buSzPct val="155000"/>
              <a:buFont typeface="Wingdings" panose="05000000000000000000" pitchFamily="2" charset="2"/>
              <a:buChar char="q"/>
            </a:pPr>
            <a:r>
              <a:rPr lang="en-US" altLang="en-US" sz="800">
                <a:latin typeface="Arial" panose="020B0604020202020204" pitchFamily="34" charset="0"/>
              </a:rPr>
              <a:t>Process Implementation</a:t>
            </a:r>
          </a:p>
          <a:p>
            <a:pPr>
              <a:spcBef>
                <a:spcPct val="15000"/>
              </a:spcBef>
              <a:buSzPct val="155000"/>
              <a:buFont typeface="Wingdings" panose="05000000000000000000" pitchFamily="2" charset="2"/>
              <a:buChar char="q"/>
            </a:pPr>
            <a:r>
              <a:rPr lang="en-US" altLang="en-US" sz="800">
                <a:latin typeface="Arial" panose="020B0604020202020204" pitchFamily="34" charset="0"/>
              </a:rPr>
              <a:t>Quantify Financial Results</a:t>
            </a:r>
          </a:p>
          <a:p>
            <a:pPr>
              <a:spcBef>
                <a:spcPct val="15000"/>
              </a:spcBef>
              <a:buSzPct val="155000"/>
              <a:buFont typeface="Wingdings" panose="05000000000000000000" pitchFamily="2" charset="2"/>
              <a:buChar char="q"/>
            </a:pPr>
            <a:r>
              <a:rPr lang="en-US" altLang="en-US" sz="800">
                <a:latin typeface="Arial" panose="020B0604020202020204" pitchFamily="34" charset="0"/>
              </a:rPr>
              <a:t>Present Final Project Results, Lessons Learned</a:t>
            </a:r>
          </a:p>
          <a:p>
            <a:pPr>
              <a:spcBef>
                <a:spcPct val="15000"/>
              </a:spcBef>
              <a:buSzPct val="155000"/>
              <a:buFont typeface="Wingdings" panose="05000000000000000000" pitchFamily="2" charset="2"/>
              <a:buChar char="q"/>
            </a:pPr>
            <a:r>
              <a:rPr lang="en-US" altLang="en-US" sz="800">
                <a:latin typeface="Arial" panose="020B0604020202020204" pitchFamily="34" charset="0"/>
              </a:rPr>
              <a:t>Project Closure</a:t>
            </a:r>
          </a:p>
        </p:txBody>
      </p:sp>
      <p:sp>
        <p:nvSpPr>
          <p:cNvPr id="558105" name="AutoShape 25">
            <a:extLst>
              <a:ext uri="{FF2B5EF4-FFF2-40B4-BE49-F238E27FC236}">
                <a16:creationId xmlns:a16="http://schemas.microsoft.com/office/drawing/2014/main" id="{823069C2-D88A-D17E-7688-204FCEC05496}"/>
              </a:ext>
            </a:extLst>
          </p:cNvPr>
          <p:cNvSpPr>
            <a:spLocks noChangeArrowheads="1"/>
          </p:cNvSpPr>
          <p:nvPr/>
        </p:nvSpPr>
        <p:spPr bwMode="auto">
          <a:xfrm>
            <a:off x="7212013" y="27606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Validate Financial Results</a:t>
            </a:r>
          </a:p>
        </p:txBody>
      </p:sp>
      <p:sp>
        <p:nvSpPr>
          <p:cNvPr id="558106" name="AutoShape 26">
            <a:extLst>
              <a:ext uri="{FF2B5EF4-FFF2-40B4-BE49-F238E27FC236}">
                <a16:creationId xmlns:a16="http://schemas.microsoft.com/office/drawing/2014/main" id="{84391A6C-E701-576A-9AF1-7E0B16DB0EA5}"/>
              </a:ext>
            </a:extLst>
          </p:cNvPr>
          <p:cNvSpPr>
            <a:spLocks noChangeArrowheads="1"/>
          </p:cNvSpPr>
          <p:nvPr/>
        </p:nvSpPr>
        <p:spPr bwMode="auto">
          <a:xfrm>
            <a:off x="7212013" y="3675063"/>
            <a:ext cx="1857375"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Pilot Results, Scale-up</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Implementation Progress</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Financial Results</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Final Project Results, Lessons Learned</a:t>
            </a:r>
          </a:p>
        </p:txBody>
      </p:sp>
      <p:sp>
        <p:nvSpPr>
          <p:cNvPr id="558107" name="AutoShape 27">
            <a:extLst>
              <a:ext uri="{FF2B5EF4-FFF2-40B4-BE49-F238E27FC236}">
                <a16:creationId xmlns:a16="http://schemas.microsoft.com/office/drawing/2014/main" id="{7311A1EA-D788-5B09-6DBA-8CF1DCD8BE68}"/>
              </a:ext>
            </a:extLst>
          </p:cNvPr>
          <p:cNvSpPr>
            <a:spLocks noChangeArrowheads="1"/>
          </p:cNvSpPr>
          <p:nvPr/>
        </p:nvSpPr>
        <p:spPr bwMode="auto">
          <a:xfrm>
            <a:off x="7167563" y="4589463"/>
            <a:ext cx="1901825"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Pilot Results, Scale-up</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Implementation Progress</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Financial Results</a:t>
            </a:r>
          </a:p>
          <a:p>
            <a:pPr>
              <a:spcBef>
                <a:spcPct val="15000"/>
              </a:spcBef>
              <a:buSzPct val="155000"/>
              <a:buFont typeface="Wingdings" panose="05000000000000000000" pitchFamily="2" charset="2"/>
              <a:buChar char="q"/>
            </a:pPr>
            <a:r>
              <a:rPr lang="en-US" altLang="en-US" sz="800">
                <a:latin typeface="Arial" panose="020B0604020202020204" pitchFamily="34" charset="0"/>
              </a:rPr>
              <a:t>Review Final Project Results, Lessons Learned</a:t>
            </a:r>
          </a:p>
        </p:txBody>
      </p:sp>
      <p:sp>
        <p:nvSpPr>
          <p:cNvPr id="558108" name="AutoShape 28">
            <a:extLst>
              <a:ext uri="{FF2B5EF4-FFF2-40B4-BE49-F238E27FC236}">
                <a16:creationId xmlns:a16="http://schemas.microsoft.com/office/drawing/2014/main" id="{C722E921-82A1-46D8-8C1C-5ECEAA9A93BB}"/>
              </a:ext>
            </a:extLst>
          </p:cNvPr>
          <p:cNvSpPr>
            <a:spLocks noChangeArrowheads="1"/>
          </p:cNvSpPr>
          <p:nvPr/>
        </p:nvSpPr>
        <p:spPr bwMode="auto">
          <a:xfrm>
            <a:off x="584200" y="1069975"/>
            <a:ext cx="1441450"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Define</a:t>
            </a:r>
          </a:p>
        </p:txBody>
      </p:sp>
      <p:cxnSp>
        <p:nvCxnSpPr>
          <p:cNvPr id="558109" name="AutoShape 29">
            <a:extLst>
              <a:ext uri="{FF2B5EF4-FFF2-40B4-BE49-F238E27FC236}">
                <a16:creationId xmlns:a16="http://schemas.microsoft.com/office/drawing/2014/main" id="{6EC081A4-4226-64EC-B17C-58E634CE9426}"/>
              </a:ext>
            </a:extLst>
          </p:cNvPr>
          <p:cNvCxnSpPr>
            <a:cxnSpLocks noChangeShapeType="1"/>
            <a:stCxn id="558111" idx="1"/>
            <a:endCxn id="558108" idx="3"/>
          </p:cNvCxnSpPr>
          <p:nvPr/>
        </p:nvCxnSpPr>
        <p:spPr bwMode="auto">
          <a:xfrm flipH="1">
            <a:off x="2039938" y="1282700"/>
            <a:ext cx="284162" cy="3175"/>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58110" name="AutoShape 30">
            <a:extLst>
              <a:ext uri="{FF2B5EF4-FFF2-40B4-BE49-F238E27FC236}">
                <a16:creationId xmlns:a16="http://schemas.microsoft.com/office/drawing/2014/main" id="{DB2FE2E8-946B-F5FD-A9F3-6265CC55167A}"/>
              </a:ext>
            </a:extLst>
          </p:cNvPr>
          <p:cNvSpPr>
            <a:spLocks noChangeArrowheads="1"/>
          </p:cNvSpPr>
          <p:nvPr/>
        </p:nvSpPr>
        <p:spPr bwMode="auto">
          <a:xfrm>
            <a:off x="3865563" y="1066800"/>
            <a:ext cx="1298575"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Explore</a:t>
            </a:r>
          </a:p>
        </p:txBody>
      </p:sp>
      <p:sp>
        <p:nvSpPr>
          <p:cNvPr id="558111" name="AutoShape 31">
            <a:extLst>
              <a:ext uri="{FF2B5EF4-FFF2-40B4-BE49-F238E27FC236}">
                <a16:creationId xmlns:a16="http://schemas.microsoft.com/office/drawing/2014/main" id="{B455CD6B-1AF1-452F-D9A4-C0C793165CBC}"/>
              </a:ext>
            </a:extLst>
          </p:cNvPr>
          <p:cNvSpPr>
            <a:spLocks noChangeArrowheads="1"/>
          </p:cNvSpPr>
          <p:nvPr/>
        </p:nvSpPr>
        <p:spPr bwMode="auto">
          <a:xfrm>
            <a:off x="2338388" y="1066800"/>
            <a:ext cx="1109662"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Measure</a:t>
            </a:r>
          </a:p>
        </p:txBody>
      </p:sp>
      <p:sp>
        <p:nvSpPr>
          <p:cNvPr id="558112" name="AutoShape 32">
            <a:extLst>
              <a:ext uri="{FF2B5EF4-FFF2-40B4-BE49-F238E27FC236}">
                <a16:creationId xmlns:a16="http://schemas.microsoft.com/office/drawing/2014/main" id="{C195FE6F-3652-E606-DB04-2D257EF46DE5}"/>
              </a:ext>
            </a:extLst>
          </p:cNvPr>
          <p:cNvSpPr>
            <a:spLocks noChangeArrowheads="1"/>
          </p:cNvSpPr>
          <p:nvPr/>
        </p:nvSpPr>
        <p:spPr bwMode="auto">
          <a:xfrm>
            <a:off x="5505450" y="1066800"/>
            <a:ext cx="1420813"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Design</a:t>
            </a:r>
          </a:p>
        </p:txBody>
      </p:sp>
      <p:sp>
        <p:nvSpPr>
          <p:cNvPr id="558113" name="AutoShape 33">
            <a:extLst>
              <a:ext uri="{FF2B5EF4-FFF2-40B4-BE49-F238E27FC236}">
                <a16:creationId xmlns:a16="http://schemas.microsoft.com/office/drawing/2014/main" id="{D413E430-F85A-428C-D2FB-AB2D091238D9}"/>
              </a:ext>
            </a:extLst>
          </p:cNvPr>
          <p:cNvSpPr>
            <a:spLocks noChangeArrowheads="1"/>
          </p:cNvSpPr>
          <p:nvPr/>
        </p:nvSpPr>
        <p:spPr bwMode="auto">
          <a:xfrm>
            <a:off x="7194550" y="1066800"/>
            <a:ext cx="1612900"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b="1">
                <a:latin typeface="Arial" panose="020B0604020202020204" pitchFamily="34" charset="0"/>
              </a:rPr>
              <a:t>Verify/Implement</a:t>
            </a:r>
          </a:p>
        </p:txBody>
      </p:sp>
      <p:cxnSp>
        <p:nvCxnSpPr>
          <p:cNvPr id="558114" name="AutoShape 34">
            <a:extLst>
              <a:ext uri="{FF2B5EF4-FFF2-40B4-BE49-F238E27FC236}">
                <a16:creationId xmlns:a16="http://schemas.microsoft.com/office/drawing/2014/main" id="{45505736-FA19-C7EA-B048-9490DC470D4C}"/>
              </a:ext>
            </a:extLst>
          </p:cNvPr>
          <p:cNvCxnSpPr>
            <a:cxnSpLocks noChangeShapeType="1"/>
            <a:stCxn id="558110" idx="1"/>
            <a:endCxn id="558111" idx="3"/>
          </p:cNvCxnSpPr>
          <p:nvPr/>
        </p:nvCxnSpPr>
        <p:spPr bwMode="auto">
          <a:xfrm flipH="1">
            <a:off x="3462338" y="1282700"/>
            <a:ext cx="388937"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8115" name="AutoShape 35">
            <a:extLst>
              <a:ext uri="{FF2B5EF4-FFF2-40B4-BE49-F238E27FC236}">
                <a16:creationId xmlns:a16="http://schemas.microsoft.com/office/drawing/2014/main" id="{147CC58A-D078-E663-D6B2-94584F0AF9D1}"/>
              </a:ext>
            </a:extLst>
          </p:cNvPr>
          <p:cNvCxnSpPr>
            <a:cxnSpLocks noChangeShapeType="1"/>
            <a:endCxn id="558110" idx="3"/>
          </p:cNvCxnSpPr>
          <p:nvPr/>
        </p:nvCxnSpPr>
        <p:spPr bwMode="auto">
          <a:xfrm flipH="1">
            <a:off x="5178425" y="1282700"/>
            <a:ext cx="282575"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8116" name="AutoShape 36">
            <a:extLst>
              <a:ext uri="{FF2B5EF4-FFF2-40B4-BE49-F238E27FC236}">
                <a16:creationId xmlns:a16="http://schemas.microsoft.com/office/drawing/2014/main" id="{C10391C8-746D-FA9E-D9D0-0B4D90547C6D}"/>
              </a:ext>
            </a:extLst>
          </p:cNvPr>
          <p:cNvCxnSpPr>
            <a:cxnSpLocks noChangeShapeType="1"/>
            <a:stCxn id="558113" idx="1"/>
            <a:endCxn id="558112" idx="3"/>
          </p:cNvCxnSpPr>
          <p:nvPr/>
        </p:nvCxnSpPr>
        <p:spPr bwMode="auto">
          <a:xfrm flipH="1">
            <a:off x="6940550" y="1282700"/>
            <a:ext cx="239713"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58117" name="AutoShape 37">
            <a:extLst>
              <a:ext uri="{FF2B5EF4-FFF2-40B4-BE49-F238E27FC236}">
                <a16:creationId xmlns:a16="http://schemas.microsoft.com/office/drawing/2014/main" id="{2B3726CF-0D2D-E471-4626-CF43651014F3}"/>
              </a:ext>
            </a:extLst>
          </p:cNvPr>
          <p:cNvSpPr>
            <a:spLocks noChangeArrowheads="1"/>
          </p:cNvSpPr>
          <p:nvPr/>
        </p:nvSpPr>
        <p:spPr bwMode="auto">
          <a:xfrm>
            <a:off x="534988" y="27606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Initial  Business Case</a:t>
            </a:r>
          </a:p>
        </p:txBody>
      </p:sp>
      <p:sp>
        <p:nvSpPr>
          <p:cNvPr id="558118" name="AutoShape 38">
            <a:extLst>
              <a:ext uri="{FF2B5EF4-FFF2-40B4-BE49-F238E27FC236}">
                <a16:creationId xmlns:a16="http://schemas.microsoft.com/office/drawing/2014/main" id="{CC5E9578-F0C1-5464-DC9A-59181AE87AA2}"/>
              </a:ext>
            </a:extLst>
          </p:cNvPr>
          <p:cNvSpPr>
            <a:spLocks noChangeArrowheads="1"/>
          </p:cNvSpPr>
          <p:nvPr/>
        </p:nvSpPr>
        <p:spPr bwMode="auto">
          <a:xfrm>
            <a:off x="5945188" y="5503863"/>
            <a:ext cx="2438400" cy="3048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pPr>
            <a:r>
              <a:rPr lang="en-US" altLang="en-US" sz="800">
                <a:latin typeface="Arial" panose="020B0604020202020204" pitchFamily="34" charset="0"/>
              </a:rPr>
              <a:t>= Reviews Arranged and Scheduled by Black Belt</a:t>
            </a:r>
          </a:p>
          <a:p>
            <a:pPr>
              <a:spcBef>
                <a:spcPct val="15000"/>
              </a:spcBef>
            </a:pPr>
            <a:r>
              <a:rPr lang="en-US" altLang="en-US" sz="800">
                <a:latin typeface="Arial" panose="020B0604020202020204" pitchFamily="34" charset="0"/>
              </a:rPr>
              <a:t>	Separate Reviews are not recommended</a:t>
            </a:r>
          </a:p>
        </p:txBody>
      </p:sp>
      <p:sp>
        <p:nvSpPr>
          <p:cNvPr id="558119" name="AutoShape 39">
            <a:extLst>
              <a:ext uri="{FF2B5EF4-FFF2-40B4-BE49-F238E27FC236}">
                <a16:creationId xmlns:a16="http://schemas.microsoft.com/office/drawing/2014/main" id="{FA4C9556-AE98-FA31-D4C4-A63C614B9767}"/>
              </a:ext>
            </a:extLst>
          </p:cNvPr>
          <p:cNvSpPr>
            <a:spLocks noChangeArrowheads="1"/>
          </p:cNvSpPr>
          <p:nvPr/>
        </p:nvSpPr>
        <p:spPr bwMode="auto">
          <a:xfrm>
            <a:off x="5792788" y="5503863"/>
            <a:ext cx="228600" cy="2286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0" name="AutoShape 40">
            <a:extLst>
              <a:ext uri="{FF2B5EF4-FFF2-40B4-BE49-F238E27FC236}">
                <a16:creationId xmlns:a16="http://schemas.microsoft.com/office/drawing/2014/main" id="{5114DA1F-AE90-0DA4-9C90-1B2E171884D6}"/>
              </a:ext>
            </a:extLst>
          </p:cNvPr>
          <p:cNvSpPr>
            <a:spLocks noChangeArrowheads="1"/>
          </p:cNvSpPr>
          <p:nvPr/>
        </p:nvSpPr>
        <p:spPr bwMode="auto">
          <a:xfrm>
            <a:off x="458788" y="30797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1" name="AutoShape 41">
            <a:extLst>
              <a:ext uri="{FF2B5EF4-FFF2-40B4-BE49-F238E27FC236}">
                <a16:creationId xmlns:a16="http://schemas.microsoft.com/office/drawing/2014/main" id="{284A4CA8-37F9-A69B-0601-78EAE21735B5}"/>
              </a:ext>
            </a:extLst>
          </p:cNvPr>
          <p:cNvSpPr>
            <a:spLocks noChangeArrowheads="1"/>
          </p:cNvSpPr>
          <p:nvPr/>
        </p:nvSpPr>
        <p:spPr bwMode="auto">
          <a:xfrm>
            <a:off x="458788" y="39036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2" name="AutoShape 42">
            <a:extLst>
              <a:ext uri="{FF2B5EF4-FFF2-40B4-BE49-F238E27FC236}">
                <a16:creationId xmlns:a16="http://schemas.microsoft.com/office/drawing/2014/main" id="{CE30DE2C-F755-3BF5-AB23-007DC7D5DF05}"/>
              </a:ext>
            </a:extLst>
          </p:cNvPr>
          <p:cNvSpPr>
            <a:spLocks noChangeArrowheads="1"/>
          </p:cNvSpPr>
          <p:nvPr/>
        </p:nvSpPr>
        <p:spPr bwMode="auto">
          <a:xfrm>
            <a:off x="458788" y="48752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3" name="AutoShape 43">
            <a:extLst>
              <a:ext uri="{FF2B5EF4-FFF2-40B4-BE49-F238E27FC236}">
                <a16:creationId xmlns:a16="http://schemas.microsoft.com/office/drawing/2014/main" id="{35EB925B-299E-3DBB-AB46-905E79A636BC}"/>
              </a:ext>
            </a:extLst>
          </p:cNvPr>
          <p:cNvSpPr>
            <a:spLocks noChangeArrowheads="1"/>
          </p:cNvSpPr>
          <p:nvPr/>
        </p:nvSpPr>
        <p:spPr bwMode="auto">
          <a:xfrm>
            <a:off x="2124075" y="39052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4" name="AutoShape 44">
            <a:extLst>
              <a:ext uri="{FF2B5EF4-FFF2-40B4-BE49-F238E27FC236}">
                <a16:creationId xmlns:a16="http://schemas.microsoft.com/office/drawing/2014/main" id="{91E92FE0-7323-2D91-B675-33DD9C0429D8}"/>
              </a:ext>
            </a:extLst>
          </p:cNvPr>
          <p:cNvSpPr>
            <a:spLocks noChangeArrowheads="1"/>
          </p:cNvSpPr>
          <p:nvPr/>
        </p:nvSpPr>
        <p:spPr bwMode="auto">
          <a:xfrm>
            <a:off x="2124075" y="4848225"/>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5" name="AutoShape 45">
            <a:extLst>
              <a:ext uri="{FF2B5EF4-FFF2-40B4-BE49-F238E27FC236}">
                <a16:creationId xmlns:a16="http://schemas.microsoft.com/office/drawing/2014/main" id="{372897BA-B64D-8B2F-D8AD-232178E654D6}"/>
              </a:ext>
            </a:extLst>
          </p:cNvPr>
          <p:cNvSpPr>
            <a:spLocks noChangeArrowheads="1"/>
          </p:cNvSpPr>
          <p:nvPr/>
        </p:nvSpPr>
        <p:spPr bwMode="auto">
          <a:xfrm>
            <a:off x="3697288" y="40370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6" name="AutoShape 46">
            <a:extLst>
              <a:ext uri="{FF2B5EF4-FFF2-40B4-BE49-F238E27FC236}">
                <a16:creationId xmlns:a16="http://schemas.microsoft.com/office/drawing/2014/main" id="{B3FBC328-6E93-7A82-BB8E-0ED735F0D636}"/>
              </a:ext>
            </a:extLst>
          </p:cNvPr>
          <p:cNvSpPr>
            <a:spLocks noChangeArrowheads="1"/>
          </p:cNvSpPr>
          <p:nvPr/>
        </p:nvSpPr>
        <p:spPr bwMode="auto">
          <a:xfrm>
            <a:off x="3687763" y="48275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7" name="AutoShape 47">
            <a:extLst>
              <a:ext uri="{FF2B5EF4-FFF2-40B4-BE49-F238E27FC236}">
                <a16:creationId xmlns:a16="http://schemas.microsoft.com/office/drawing/2014/main" id="{DD43BE71-C8E3-1BFF-F49B-E8AFEDCCEE2A}"/>
              </a:ext>
            </a:extLst>
          </p:cNvPr>
          <p:cNvSpPr>
            <a:spLocks noChangeArrowheads="1"/>
          </p:cNvSpPr>
          <p:nvPr/>
        </p:nvSpPr>
        <p:spPr bwMode="auto">
          <a:xfrm>
            <a:off x="5345113" y="39131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8" name="AutoShape 48">
            <a:extLst>
              <a:ext uri="{FF2B5EF4-FFF2-40B4-BE49-F238E27FC236}">
                <a16:creationId xmlns:a16="http://schemas.microsoft.com/office/drawing/2014/main" id="{D476B485-7717-B9C4-907F-B4429CCD6200}"/>
              </a:ext>
            </a:extLst>
          </p:cNvPr>
          <p:cNvSpPr>
            <a:spLocks noChangeArrowheads="1"/>
          </p:cNvSpPr>
          <p:nvPr/>
        </p:nvSpPr>
        <p:spPr bwMode="auto">
          <a:xfrm>
            <a:off x="7118350" y="38798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29" name="AutoShape 49">
            <a:extLst>
              <a:ext uri="{FF2B5EF4-FFF2-40B4-BE49-F238E27FC236}">
                <a16:creationId xmlns:a16="http://schemas.microsoft.com/office/drawing/2014/main" id="{56265990-5464-9276-EA5A-4DC3277DCE20}"/>
              </a:ext>
            </a:extLst>
          </p:cNvPr>
          <p:cNvSpPr>
            <a:spLocks noChangeArrowheads="1"/>
          </p:cNvSpPr>
          <p:nvPr/>
        </p:nvSpPr>
        <p:spPr bwMode="auto">
          <a:xfrm>
            <a:off x="5335588" y="48180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0" name="AutoShape 50">
            <a:extLst>
              <a:ext uri="{FF2B5EF4-FFF2-40B4-BE49-F238E27FC236}">
                <a16:creationId xmlns:a16="http://schemas.microsoft.com/office/drawing/2014/main" id="{2BF1FCDA-65C3-B6EE-819A-216C51E887B3}"/>
              </a:ext>
            </a:extLst>
          </p:cNvPr>
          <p:cNvSpPr>
            <a:spLocks noChangeArrowheads="1"/>
          </p:cNvSpPr>
          <p:nvPr/>
        </p:nvSpPr>
        <p:spPr bwMode="auto">
          <a:xfrm>
            <a:off x="7116763" y="47894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1" name="AutoShape 51">
            <a:extLst>
              <a:ext uri="{FF2B5EF4-FFF2-40B4-BE49-F238E27FC236}">
                <a16:creationId xmlns:a16="http://schemas.microsoft.com/office/drawing/2014/main" id="{0686048D-63BE-3103-1842-98FC1DF4D8B2}"/>
              </a:ext>
            </a:extLst>
          </p:cNvPr>
          <p:cNvSpPr>
            <a:spLocks noChangeArrowheads="1"/>
          </p:cNvSpPr>
          <p:nvPr/>
        </p:nvSpPr>
        <p:spPr bwMode="auto">
          <a:xfrm>
            <a:off x="7116763" y="49418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2" name="AutoShape 52">
            <a:extLst>
              <a:ext uri="{FF2B5EF4-FFF2-40B4-BE49-F238E27FC236}">
                <a16:creationId xmlns:a16="http://schemas.microsoft.com/office/drawing/2014/main" id="{47B603FD-C1F4-F6CB-E54A-0DF6ABC2FF57}"/>
              </a:ext>
            </a:extLst>
          </p:cNvPr>
          <p:cNvSpPr>
            <a:spLocks noChangeArrowheads="1"/>
          </p:cNvSpPr>
          <p:nvPr/>
        </p:nvSpPr>
        <p:spPr bwMode="auto">
          <a:xfrm>
            <a:off x="7116763" y="40370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3" name="AutoShape 53">
            <a:extLst>
              <a:ext uri="{FF2B5EF4-FFF2-40B4-BE49-F238E27FC236}">
                <a16:creationId xmlns:a16="http://schemas.microsoft.com/office/drawing/2014/main" id="{5E8747A4-D34B-8AB0-E1BE-D23C39A40D08}"/>
              </a:ext>
            </a:extLst>
          </p:cNvPr>
          <p:cNvSpPr>
            <a:spLocks noChangeArrowheads="1"/>
          </p:cNvSpPr>
          <p:nvPr/>
        </p:nvSpPr>
        <p:spPr bwMode="auto">
          <a:xfrm>
            <a:off x="7116763" y="41894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4" name="AutoShape 54">
            <a:extLst>
              <a:ext uri="{FF2B5EF4-FFF2-40B4-BE49-F238E27FC236}">
                <a16:creationId xmlns:a16="http://schemas.microsoft.com/office/drawing/2014/main" id="{9ECEED66-B668-608E-0F1D-465366AF2C47}"/>
              </a:ext>
            </a:extLst>
          </p:cNvPr>
          <p:cNvSpPr>
            <a:spLocks noChangeArrowheads="1"/>
          </p:cNvSpPr>
          <p:nvPr/>
        </p:nvSpPr>
        <p:spPr bwMode="auto">
          <a:xfrm>
            <a:off x="458788" y="40655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5" name="AutoShape 55">
            <a:extLst>
              <a:ext uri="{FF2B5EF4-FFF2-40B4-BE49-F238E27FC236}">
                <a16:creationId xmlns:a16="http://schemas.microsoft.com/office/drawing/2014/main" id="{752A1B90-7BE5-B355-9030-9F014CFD9CFB}"/>
              </a:ext>
            </a:extLst>
          </p:cNvPr>
          <p:cNvSpPr>
            <a:spLocks noChangeArrowheads="1"/>
          </p:cNvSpPr>
          <p:nvPr/>
        </p:nvSpPr>
        <p:spPr bwMode="auto">
          <a:xfrm>
            <a:off x="3749675" y="2776538"/>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Char char="q"/>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Support Trade Study, Cost/Benefit Analysis</a:t>
            </a:r>
          </a:p>
        </p:txBody>
      </p:sp>
      <p:sp>
        <p:nvSpPr>
          <p:cNvPr id="558136" name="AutoShape 56">
            <a:extLst>
              <a:ext uri="{FF2B5EF4-FFF2-40B4-BE49-F238E27FC236}">
                <a16:creationId xmlns:a16="http://schemas.microsoft.com/office/drawing/2014/main" id="{CCD518FA-4886-0E27-632C-ECE4F91EDED6}"/>
              </a:ext>
            </a:extLst>
          </p:cNvPr>
          <p:cNvSpPr>
            <a:spLocks noChangeArrowheads="1"/>
          </p:cNvSpPr>
          <p:nvPr/>
        </p:nvSpPr>
        <p:spPr bwMode="auto">
          <a:xfrm>
            <a:off x="3695700" y="3781425"/>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7" name="AutoShape 57">
            <a:extLst>
              <a:ext uri="{FF2B5EF4-FFF2-40B4-BE49-F238E27FC236}">
                <a16:creationId xmlns:a16="http://schemas.microsoft.com/office/drawing/2014/main" id="{1FE97F1E-17C4-5B34-7330-3AC66D6CEB85}"/>
              </a:ext>
            </a:extLst>
          </p:cNvPr>
          <p:cNvSpPr>
            <a:spLocks noChangeArrowheads="1"/>
          </p:cNvSpPr>
          <p:nvPr/>
        </p:nvSpPr>
        <p:spPr bwMode="auto">
          <a:xfrm>
            <a:off x="7116763" y="46656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8" name="AutoShape 58">
            <a:extLst>
              <a:ext uri="{FF2B5EF4-FFF2-40B4-BE49-F238E27FC236}">
                <a16:creationId xmlns:a16="http://schemas.microsoft.com/office/drawing/2014/main" id="{236FF938-281C-7813-B6D9-3934A4546A92}"/>
              </a:ext>
            </a:extLst>
          </p:cNvPr>
          <p:cNvSpPr>
            <a:spLocks noChangeArrowheads="1"/>
          </p:cNvSpPr>
          <p:nvPr/>
        </p:nvSpPr>
        <p:spPr bwMode="auto">
          <a:xfrm>
            <a:off x="7116763" y="50942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39" name="AutoShape 59">
            <a:extLst>
              <a:ext uri="{FF2B5EF4-FFF2-40B4-BE49-F238E27FC236}">
                <a16:creationId xmlns:a16="http://schemas.microsoft.com/office/drawing/2014/main" id="{7219D8DC-A24A-1FCF-389B-5599F8386D79}"/>
              </a:ext>
            </a:extLst>
          </p:cNvPr>
          <p:cNvSpPr>
            <a:spLocks noChangeArrowheads="1"/>
          </p:cNvSpPr>
          <p:nvPr/>
        </p:nvSpPr>
        <p:spPr bwMode="auto">
          <a:xfrm>
            <a:off x="7127875" y="37274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40" name="AutoShape 60">
            <a:extLst>
              <a:ext uri="{FF2B5EF4-FFF2-40B4-BE49-F238E27FC236}">
                <a16:creationId xmlns:a16="http://schemas.microsoft.com/office/drawing/2014/main" id="{F29EC9D5-ADB5-77E4-B4C0-0B475ECF9979}"/>
              </a:ext>
            </a:extLst>
          </p:cNvPr>
          <p:cNvSpPr>
            <a:spLocks noChangeArrowheads="1"/>
          </p:cNvSpPr>
          <p:nvPr/>
        </p:nvSpPr>
        <p:spPr bwMode="auto">
          <a:xfrm>
            <a:off x="7164388" y="30178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58141" name="AutoShape 61">
            <a:extLst>
              <a:ext uri="{FF2B5EF4-FFF2-40B4-BE49-F238E27FC236}">
                <a16:creationId xmlns:a16="http://schemas.microsoft.com/office/drawing/2014/main" id="{22E02B8E-EF2C-1D48-3FB5-539FE0D75C45}"/>
              </a:ext>
            </a:extLst>
          </p:cNvPr>
          <p:cNvSpPr>
            <a:spLocks noChangeArrowheads="1"/>
          </p:cNvSpPr>
          <p:nvPr/>
        </p:nvSpPr>
        <p:spPr bwMode="auto">
          <a:xfrm>
            <a:off x="2211388" y="2760663"/>
            <a:ext cx="16002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buSzPct val="155000"/>
              <a:buFont typeface="Wingdings" panose="05000000000000000000" pitchFamily="2" charset="2"/>
              <a:buChar char="q"/>
            </a:pPr>
            <a:r>
              <a:rPr lang="en-US" altLang="en-US" sz="800">
                <a:latin typeface="Arial" panose="020B0604020202020204" pitchFamily="34" charset="0"/>
              </a:rPr>
              <a:t>Review and Approve Updated  Business Case</a:t>
            </a:r>
          </a:p>
        </p:txBody>
      </p:sp>
      <p:sp>
        <p:nvSpPr>
          <p:cNvPr id="558142" name="AutoShape 62">
            <a:extLst>
              <a:ext uri="{FF2B5EF4-FFF2-40B4-BE49-F238E27FC236}">
                <a16:creationId xmlns:a16="http://schemas.microsoft.com/office/drawing/2014/main" id="{3A7058F4-673F-44D7-9CBA-9F19CE1C04F8}"/>
              </a:ext>
            </a:extLst>
          </p:cNvPr>
          <p:cNvSpPr>
            <a:spLocks noChangeArrowheads="1"/>
          </p:cNvSpPr>
          <p:nvPr/>
        </p:nvSpPr>
        <p:spPr bwMode="auto">
          <a:xfrm>
            <a:off x="2135188" y="30797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9111" name="Picture 7">
            <a:extLst>
              <a:ext uri="{FF2B5EF4-FFF2-40B4-BE49-F238E27FC236}">
                <a16:creationId xmlns:a16="http://schemas.microsoft.com/office/drawing/2014/main" id="{164583C1-8F79-0AF6-DDB0-6539583455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3124200"/>
            <a:ext cx="4614863" cy="3462338"/>
          </a:xfrm>
          <a:prstGeom prst="rect">
            <a:avLst/>
          </a:prstGeom>
          <a:noFill/>
          <a:ln w="12700">
            <a:solidFill>
              <a:schemeClr val="tx1"/>
            </a:solidFill>
            <a:miter lim="800000"/>
            <a:headEnd type="none" w="sm" len="sm"/>
            <a:tailEnd type="none" w="sm" len="sm"/>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Lst>
        </p:spPr>
      </p:pic>
      <p:sp>
        <p:nvSpPr>
          <p:cNvPr id="559106" name="Rectangle 2">
            <a:extLst>
              <a:ext uri="{FF2B5EF4-FFF2-40B4-BE49-F238E27FC236}">
                <a16:creationId xmlns:a16="http://schemas.microsoft.com/office/drawing/2014/main" id="{3F87D058-0F88-038E-EE2B-62D29FF1683E}"/>
              </a:ext>
            </a:extLst>
          </p:cNvPr>
          <p:cNvSpPr>
            <a:spLocks noGrp="1" noChangeArrowheads="1"/>
          </p:cNvSpPr>
          <p:nvPr>
            <p:ph type="title"/>
          </p:nvPr>
        </p:nvSpPr>
        <p:spPr/>
        <p:txBody>
          <a:bodyPr/>
          <a:lstStyle/>
          <a:p>
            <a:r>
              <a:rPr lang="en-US" altLang="en-US"/>
              <a:t>Project Review Templates</a:t>
            </a:r>
          </a:p>
        </p:txBody>
      </p:sp>
      <p:sp>
        <p:nvSpPr>
          <p:cNvPr id="559107" name="Rectangle 3">
            <a:extLst>
              <a:ext uri="{FF2B5EF4-FFF2-40B4-BE49-F238E27FC236}">
                <a16:creationId xmlns:a16="http://schemas.microsoft.com/office/drawing/2014/main" id="{22C2F443-1519-5C29-25FD-6382D75EC142}"/>
              </a:ext>
            </a:extLst>
          </p:cNvPr>
          <p:cNvSpPr>
            <a:spLocks noGrp="1" noChangeArrowheads="1"/>
          </p:cNvSpPr>
          <p:nvPr>
            <p:ph type="body" idx="1"/>
          </p:nvPr>
        </p:nvSpPr>
        <p:spPr/>
        <p:txBody>
          <a:bodyPr/>
          <a:lstStyle/>
          <a:p>
            <a:r>
              <a:rPr lang="en-US" altLang="en-US"/>
              <a:t>Review templates are available for both DMAIEC and DFSS projects.  Use these to present your projects to Champions, MBBs, Process Owners:</a:t>
            </a:r>
          </a:p>
          <a:p>
            <a:endParaRPr lang="en-US" altLang="en-US"/>
          </a:p>
        </p:txBody>
      </p:sp>
      <p:pic>
        <p:nvPicPr>
          <p:cNvPr id="559110" name="Picture 6">
            <a:extLst>
              <a:ext uri="{FF2B5EF4-FFF2-40B4-BE49-F238E27FC236}">
                <a16:creationId xmlns:a16="http://schemas.microsoft.com/office/drawing/2014/main" id="{B28A9CDD-7CA8-0935-8458-798B374C6A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209800"/>
            <a:ext cx="4543425" cy="3411538"/>
          </a:xfrm>
          <a:prstGeom prst="rect">
            <a:avLst/>
          </a:prstGeom>
          <a:noFill/>
          <a:ln>
            <a:noFill/>
          </a:ln>
          <a:effectLst>
            <a:outerShdw dist="107763" dir="2700000" algn="ctr" rotWithShape="0">
              <a:schemeClr val="bg2">
                <a:alpha val="50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a:extLst>
              <a:ext uri="{FF2B5EF4-FFF2-40B4-BE49-F238E27FC236}">
                <a16:creationId xmlns:a16="http://schemas.microsoft.com/office/drawing/2014/main" id="{74BAFD8C-0670-F52B-B576-A1C8AB6A5CAF}"/>
              </a:ext>
            </a:extLst>
          </p:cNvPr>
          <p:cNvSpPr>
            <a:spLocks noGrp="1" noChangeArrowheads="1"/>
          </p:cNvSpPr>
          <p:nvPr>
            <p:ph type="title"/>
          </p:nvPr>
        </p:nvSpPr>
        <p:spPr/>
        <p:txBody>
          <a:bodyPr/>
          <a:lstStyle/>
          <a:p>
            <a:r>
              <a:rPr lang="en-US" altLang="en-US"/>
              <a:t>Keep Your Eye on the Business Case</a:t>
            </a:r>
          </a:p>
        </p:txBody>
      </p:sp>
      <p:sp>
        <p:nvSpPr>
          <p:cNvPr id="560131" name="Rectangle 3">
            <a:extLst>
              <a:ext uri="{FF2B5EF4-FFF2-40B4-BE49-F238E27FC236}">
                <a16:creationId xmlns:a16="http://schemas.microsoft.com/office/drawing/2014/main" id="{C9AB4A30-FF73-BE83-21D4-AA1C3629CA27}"/>
              </a:ext>
            </a:extLst>
          </p:cNvPr>
          <p:cNvSpPr>
            <a:spLocks noGrp="1" noChangeArrowheads="1"/>
          </p:cNvSpPr>
          <p:nvPr>
            <p:ph type="body" idx="1"/>
          </p:nvPr>
        </p:nvSpPr>
        <p:spPr/>
        <p:txBody>
          <a:bodyPr/>
          <a:lstStyle/>
          <a:p>
            <a:r>
              <a:rPr lang="en-US" altLang="en-US" sz="2800"/>
              <a:t>When to Consider Re-scoping or Killing a Project:</a:t>
            </a:r>
          </a:p>
          <a:p>
            <a:pPr lvl="1"/>
            <a:r>
              <a:rPr lang="en-US" altLang="en-US" sz="2800"/>
              <a:t>Evaluation of the Business Case Says It’s Not Worth It!</a:t>
            </a:r>
          </a:p>
          <a:p>
            <a:pPr lvl="1"/>
            <a:r>
              <a:rPr lang="en-US" altLang="en-US" sz="2800"/>
              <a:t>Another Effort will Supercede Your Project</a:t>
            </a:r>
          </a:p>
          <a:p>
            <a:pPr lvl="1"/>
            <a:r>
              <a:rPr lang="en-US" altLang="en-US" sz="2800"/>
              <a:t>Your Champion/Executive Leadership/Sponsor Changes</a:t>
            </a:r>
          </a:p>
          <a:p>
            <a:pPr lvl="1"/>
            <a:r>
              <a:rPr lang="en-US" altLang="en-US" sz="2800"/>
              <a:t>Killing a Project Is </a:t>
            </a:r>
            <a:r>
              <a:rPr lang="en-US" altLang="en-US" sz="2800" i="1"/>
              <a:t>NOT</a:t>
            </a:r>
            <a:r>
              <a:rPr lang="en-US" altLang="en-US" sz="2800"/>
              <a:t> a Bad Thing!</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a:extLst>
              <a:ext uri="{FF2B5EF4-FFF2-40B4-BE49-F238E27FC236}">
                <a16:creationId xmlns:a16="http://schemas.microsoft.com/office/drawing/2014/main" id="{418AA9AE-69EB-CCDA-A4D5-F32668281895}"/>
              </a:ext>
            </a:extLst>
          </p:cNvPr>
          <p:cNvSpPr>
            <a:spLocks noGrp="1" noChangeArrowheads="1"/>
          </p:cNvSpPr>
          <p:nvPr>
            <p:ph type="title"/>
          </p:nvPr>
        </p:nvSpPr>
        <p:spPr/>
        <p:txBody>
          <a:bodyPr/>
          <a:lstStyle/>
          <a:p>
            <a:r>
              <a:rPr lang="en-US" altLang="en-US"/>
              <a:t>Promoting Six Sigma</a:t>
            </a:r>
          </a:p>
        </p:txBody>
      </p:sp>
      <p:sp>
        <p:nvSpPr>
          <p:cNvPr id="561155" name="Rectangle 3">
            <a:extLst>
              <a:ext uri="{FF2B5EF4-FFF2-40B4-BE49-F238E27FC236}">
                <a16:creationId xmlns:a16="http://schemas.microsoft.com/office/drawing/2014/main" id="{68200A43-8E94-107E-7F0C-21628079ABCE}"/>
              </a:ext>
            </a:extLst>
          </p:cNvPr>
          <p:cNvSpPr>
            <a:spLocks noGrp="1" noChangeArrowheads="1"/>
          </p:cNvSpPr>
          <p:nvPr>
            <p:ph type="body" idx="1"/>
          </p:nvPr>
        </p:nvSpPr>
        <p:spPr/>
        <p:txBody>
          <a:bodyPr/>
          <a:lstStyle/>
          <a:p>
            <a:pPr marL="228600" indent="-228600"/>
            <a:r>
              <a:rPr lang="en-US" altLang="en-US" sz="2400"/>
              <a:t>Tom Sawyer and Painting the Picket Fence</a:t>
            </a:r>
          </a:p>
          <a:p>
            <a:pPr marL="228600" indent="-228600"/>
            <a:r>
              <a:rPr lang="en-US" altLang="en-US" sz="2400"/>
              <a:t>Sharing Your Project (Completed Review Templates, Speaking Opportunities, Beware the “Six Sigma Poster Project”)</a:t>
            </a:r>
          </a:p>
          <a:p>
            <a:pPr marL="228600" indent="-228600"/>
            <a:r>
              <a:rPr lang="en-US" altLang="en-US" sz="2400"/>
              <a:t>Actions vs. Words</a:t>
            </a:r>
          </a:p>
          <a:p>
            <a:pPr marL="228600" indent="-228600"/>
            <a:r>
              <a:rPr lang="en-US" altLang="en-US" sz="2400"/>
              <a:t>Working with Champion/Process Owner – Strategy, Metrics, Gap Analysis, Project Identification</a:t>
            </a:r>
          </a:p>
          <a:p>
            <a:pPr marL="228600" indent="-228600"/>
            <a:r>
              <a:rPr lang="en-US" altLang="en-US" sz="2400"/>
              <a:t>Sign-up to Teach “Belt” Classes (Your Stories will Go 1000X Farther than the Expensive Consultant’s)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a:extLst>
              <a:ext uri="{FF2B5EF4-FFF2-40B4-BE49-F238E27FC236}">
                <a16:creationId xmlns:a16="http://schemas.microsoft.com/office/drawing/2014/main" id="{FBA22D34-A5B8-9363-2237-C68CDB05C873}"/>
              </a:ext>
            </a:extLst>
          </p:cNvPr>
          <p:cNvSpPr>
            <a:spLocks noGrp="1" noChangeArrowheads="1"/>
          </p:cNvSpPr>
          <p:nvPr>
            <p:ph type="title"/>
          </p:nvPr>
        </p:nvSpPr>
        <p:spPr>
          <a:xfrm>
            <a:off x="76200" y="6350"/>
            <a:ext cx="8293100" cy="819150"/>
          </a:xfrm>
        </p:spPr>
        <p:txBody>
          <a:bodyPr/>
          <a:lstStyle/>
          <a:p>
            <a:r>
              <a:rPr lang="en-US" altLang="en-US"/>
              <a:t>MBB Support</a:t>
            </a:r>
          </a:p>
        </p:txBody>
      </p:sp>
      <p:sp>
        <p:nvSpPr>
          <p:cNvPr id="562179" name="Rectangle 3">
            <a:extLst>
              <a:ext uri="{FF2B5EF4-FFF2-40B4-BE49-F238E27FC236}">
                <a16:creationId xmlns:a16="http://schemas.microsoft.com/office/drawing/2014/main" id="{981BAB1F-C52B-C06F-9A6B-576E31DF98F5}"/>
              </a:ext>
            </a:extLst>
          </p:cNvPr>
          <p:cNvSpPr>
            <a:spLocks noGrp="1" noChangeArrowheads="1"/>
          </p:cNvSpPr>
          <p:nvPr>
            <p:ph type="body" idx="1"/>
          </p:nvPr>
        </p:nvSpPr>
        <p:spPr>
          <a:xfrm>
            <a:off x="425450" y="1362075"/>
            <a:ext cx="8293100" cy="5091113"/>
          </a:xfrm>
        </p:spPr>
        <p:txBody>
          <a:bodyPr/>
          <a:lstStyle/>
          <a:p>
            <a:pPr marL="228600" indent="-228600">
              <a:tabLst>
                <a:tab pos="228600" algn="l"/>
              </a:tabLst>
            </a:pPr>
            <a:r>
              <a:rPr lang="en-US" altLang="en-US"/>
              <a:t>MBB’s Assigned to Each BB (see Assignment List)</a:t>
            </a:r>
          </a:p>
          <a:p>
            <a:pPr marL="228600" indent="-228600">
              <a:spcAft>
                <a:spcPct val="20000"/>
              </a:spcAft>
              <a:tabLst>
                <a:tab pos="228600" algn="l"/>
              </a:tabLst>
            </a:pPr>
            <a:r>
              <a:rPr lang="en-US" altLang="en-US"/>
              <a:t>Support to Plan Your Specific Project (Adapting DMAIEC, DFSS)</a:t>
            </a:r>
          </a:p>
          <a:p>
            <a:pPr marL="228600" indent="-228600">
              <a:spcAft>
                <a:spcPct val="20000"/>
              </a:spcAft>
              <a:tabLst>
                <a:tab pos="228600" algn="l"/>
              </a:tabLst>
            </a:pPr>
            <a:r>
              <a:rPr lang="en-US" altLang="en-US"/>
              <a:t>Who to “Go-To” When You have a Technical Problem (“I’m not sure how to set up a Logistical Regression Analysis”, “So, really, why </a:t>
            </a:r>
            <a:r>
              <a:rPr lang="en-US" altLang="en-US" i="1"/>
              <a:t>is</a:t>
            </a:r>
            <a:r>
              <a:rPr lang="en-US" altLang="en-US"/>
              <a:t> Curling an Olympic Sport?”)</a:t>
            </a:r>
          </a:p>
          <a:p>
            <a:pPr marL="228600" indent="-228600">
              <a:tabLst>
                <a:tab pos="228600" algn="l"/>
              </a:tabLst>
            </a:pPr>
            <a:r>
              <a:rPr lang="en-US" altLang="en-US"/>
              <a:t>Help when various forms of resistance are observed – technical, political, cultural</a:t>
            </a:r>
          </a:p>
          <a:p>
            <a:pPr marL="228600" indent="-228600">
              <a:tabLst>
                <a:tab pos="228600" algn="l"/>
              </a:tabLst>
            </a:pPr>
            <a:r>
              <a:rPr lang="en-US" altLang="en-US"/>
              <a:t>Expect the MBB to actively mentor you</a:t>
            </a:r>
          </a:p>
          <a:p>
            <a:pPr marL="228600" indent="-228600">
              <a:tabLst>
                <a:tab pos="228600" algn="l"/>
              </a:tabLst>
            </a:pPr>
            <a:r>
              <a:rPr lang="en-US" altLang="en-US"/>
              <a:t>Role initially performed by external consultants &amp; hires; need to grow Company expertise</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a:extLst>
              <a:ext uri="{FF2B5EF4-FFF2-40B4-BE49-F238E27FC236}">
                <a16:creationId xmlns:a16="http://schemas.microsoft.com/office/drawing/2014/main" id="{3B6DF9CF-BF46-6CD0-C359-9F56AE372625}"/>
              </a:ext>
            </a:extLst>
          </p:cNvPr>
          <p:cNvSpPr>
            <a:spLocks noGrp="1" noChangeArrowheads="1"/>
          </p:cNvSpPr>
          <p:nvPr>
            <p:ph type="title"/>
          </p:nvPr>
        </p:nvSpPr>
        <p:spPr>
          <a:xfrm>
            <a:off x="76200" y="6350"/>
            <a:ext cx="8293100" cy="819150"/>
          </a:xfrm>
        </p:spPr>
        <p:txBody>
          <a:bodyPr/>
          <a:lstStyle/>
          <a:p>
            <a:r>
              <a:rPr lang="en-US" altLang="en-US"/>
              <a:t>Resolving Problems</a:t>
            </a:r>
          </a:p>
        </p:txBody>
      </p:sp>
      <p:sp>
        <p:nvSpPr>
          <p:cNvPr id="563203" name="Rectangle 3">
            <a:extLst>
              <a:ext uri="{FF2B5EF4-FFF2-40B4-BE49-F238E27FC236}">
                <a16:creationId xmlns:a16="http://schemas.microsoft.com/office/drawing/2014/main" id="{3D046745-C1A5-2770-F395-A5CEEE1051F8}"/>
              </a:ext>
            </a:extLst>
          </p:cNvPr>
          <p:cNvSpPr>
            <a:spLocks noGrp="1" noChangeArrowheads="1"/>
          </p:cNvSpPr>
          <p:nvPr>
            <p:ph type="body" idx="1"/>
          </p:nvPr>
        </p:nvSpPr>
        <p:spPr/>
        <p:txBody>
          <a:bodyPr/>
          <a:lstStyle/>
          <a:p>
            <a:r>
              <a:rPr lang="en-US" altLang="en-US"/>
              <a:t>Strategize with Your Team, Your MBB</a:t>
            </a:r>
          </a:p>
          <a:p>
            <a:r>
              <a:rPr lang="en-US" altLang="en-US"/>
              <a:t>Use Chain of Command – BB to Project Sponsor, Champion</a:t>
            </a:r>
          </a:p>
          <a:p>
            <a:r>
              <a:rPr lang="en-US" altLang="en-US"/>
              <a:t>The Six Sigma Program Office will also help!</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a:extLst>
              <a:ext uri="{FF2B5EF4-FFF2-40B4-BE49-F238E27FC236}">
                <a16:creationId xmlns:a16="http://schemas.microsoft.com/office/drawing/2014/main" id="{8A7FF897-CEDB-D1C1-B32D-FF00865629E8}"/>
              </a:ext>
            </a:extLst>
          </p:cNvPr>
          <p:cNvSpPr>
            <a:spLocks noGrp="1" noChangeArrowheads="1"/>
          </p:cNvSpPr>
          <p:nvPr>
            <p:ph type="title"/>
          </p:nvPr>
        </p:nvSpPr>
        <p:spPr>
          <a:xfrm>
            <a:off x="76200" y="-19050"/>
            <a:ext cx="8293100" cy="819150"/>
          </a:xfrm>
        </p:spPr>
        <p:txBody>
          <a:bodyPr/>
          <a:lstStyle/>
          <a:p>
            <a:r>
              <a:rPr lang="en-US" altLang="en-US"/>
              <a:t>Finishing the Project</a:t>
            </a:r>
          </a:p>
        </p:txBody>
      </p:sp>
      <p:sp>
        <p:nvSpPr>
          <p:cNvPr id="564227" name="Rectangle 3">
            <a:extLst>
              <a:ext uri="{FF2B5EF4-FFF2-40B4-BE49-F238E27FC236}">
                <a16:creationId xmlns:a16="http://schemas.microsoft.com/office/drawing/2014/main" id="{FC784510-6429-B796-DBC8-ECCC2BD07B06}"/>
              </a:ext>
            </a:extLst>
          </p:cNvPr>
          <p:cNvSpPr>
            <a:spLocks noGrp="1" noChangeArrowheads="1"/>
          </p:cNvSpPr>
          <p:nvPr>
            <p:ph type="body" idx="1"/>
          </p:nvPr>
        </p:nvSpPr>
        <p:spPr>
          <a:xfrm>
            <a:off x="425450" y="1200150"/>
            <a:ext cx="8293100" cy="4945063"/>
          </a:xfrm>
        </p:spPr>
        <p:txBody>
          <a:bodyPr/>
          <a:lstStyle/>
          <a:p>
            <a:pPr marL="457200" indent="-457200">
              <a:lnSpc>
                <a:spcPct val="90000"/>
              </a:lnSpc>
              <a:buFont typeface="Symbol" panose="05050102010706020507" pitchFamily="18" charset="2"/>
              <a:buNone/>
            </a:pPr>
            <a:r>
              <a:rPr lang="en-US" altLang="en-US"/>
              <a:t>Multiple Choice Question - Projects are completed when:</a:t>
            </a:r>
          </a:p>
          <a:p>
            <a:pPr marL="666750" lvl="1" indent="-381000">
              <a:lnSpc>
                <a:spcPct val="90000"/>
              </a:lnSpc>
              <a:buFontTx/>
              <a:buAutoNum type="arabicPeriod"/>
            </a:pPr>
            <a:r>
              <a:rPr lang="en-US" altLang="en-US"/>
              <a:t>The Process Changes are identified and funding issues are resolved</a:t>
            </a:r>
          </a:p>
          <a:p>
            <a:pPr marL="666750" lvl="1" indent="-381000">
              <a:lnSpc>
                <a:spcPct val="90000"/>
              </a:lnSpc>
              <a:buFontTx/>
              <a:buAutoNum type="arabicPeriod"/>
            </a:pPr>
            <a:r>
              <a:rPr lang="en-US" altLang="en-US"/>
              <a:t>The IT organization has accepted responsibility to make the changes</a:t>
            </a:r>
          </a:p>
          <a:p>
            <a:pPr marL="666750" lvl="1" indent="-381000">
              <a:lnSpc>
                <a:spcPct val="90000"/>
              </a:lnSpc>
              <a:buFontTx/>
              <a:buAutoNum type="arabicPeriod"/>
            </a:pPr>
            <a:r>
              <a:rPr lang="en-US" altLang="en-US"/>
              <a:t>The Process Changes are implemented</a:t>
            </a:r>
          </a:p>
          <a:p>
            <a:pPr marL="666750" lvl="1" indent="-381000">
              <a:lnSpc>
                <a:spcPct val="90000"/>
              </a:lnSpc>
              <a:buFontTx/>
              <a:buAutoNum type="arabicPeriod"/>
            </a:pPr>
            <a:r>
              <a:rPr lang="en-US" altLang="en-US"/>
              <a:t>I can’t charge to the project anymore</a:t>
            </a:r>
          </a:p>
          <a:p>
            <a:pPr marL="666750" lvl="1" indent="-381000">
              <a:lnSpc>
                <a:spcPct val="90000"/>
              </a:lnSpc>
              <a:buFontTx/>
              <a:buAutoNum type="arabicPeriod"/>
            </a:pPr>
            <a:r>
              <a:rPr lang="en-US" altLang="en-US"/>
              <a:t>After the change, the first data point is lower/higher than the last pre-change data point</a:t>
            </a:r>
          </a:p>
          <a:p>
            <a:pPr marL="666750" lvl="1" indent="-381000">
              <a:lnSpc>
                <a:spcPct val="90000"/>
              </a:lnSpc>
              <a:buFontTx/>
              <a:buAutoNum type="arabicPeriod"/>
            </a:pPr>
            <a:r>
              <a:rPr lang="en-US" altLang="en-US"/>
              <a:t>The Process has shown measurable, sustained improvement</a:t>
            </a:r>
          </a:p>
          <a:p>
            <a:pPr marL="666750" lvl="1" indent="-381000">
              <a:lnSpc>
                <a:spcPct val="90000"/>
              </a:lnSpc>
              <a:buFontTx/>
              <a:buAutoNum type="arabicPeriod"/>
            </a:pPr>
            <a:r>
              <a:rPr lang="en-US" altLang="en-US"/>
              <a:t>The projected savings/revenue enhancement from the project have been realized</a:t>
            </a:r>
          </a:p>
          <a:p>
            <a:pPr marL="666750" lvl="1" indent="-381000">
              <a:lnSpc>
                <a:spcPct val="90000"/>
              </a:lnSpc>
              <a:buFontTx/>
              <a:buAutoNum type="arabicPeriod"/>
            </a:pPr>
            <a:r>
              <a:rPr lang="en-US" altLang="en-US"/>
              <a:t>My VP or Process Owner says it is done</a:t>
            </a:r>
          </a:p>
          <a:p>
            <a:pPr marL="666750" lvl="1" indent="-381000">
              <a:lnSpc>
                <a:spcPct val="90000"/>
              </a:lnSpc>
              <a:buFontTx/>
              <a:buAutoNum type="arabicPeriod"/>
            </a:pPr>
            <a:r>
              <a:rPr lang="en-US" altLang="en-US"/>
              <a:t>All of the above</a:t>
            </a:r>
          </a:p>
        </p:txBody>
      </p:sp>
      <p:sp>
        <p:nvSpPr>
          <p:cNvPr id="564228" name="Text Box 4">
            <a:extLst>
              <a:ext uri="{FF2B5EF4-FFF2-40B4-BE49-F238E27FC236}">
                <a16:creationId xmlns:a16="http://schemas.microsoft.com/office/drawing/2014/main" id="{4EA60BF2-4B25-E80A-30E7-E1095F8552CF}"/>
              </a:ext>
            </a:extLst>
          </p:cNvPr>
          <p:cNvSpPr txBox="1">
            <a:spLocks noChangeArrowheads="1"/>
          </p:cNvSpPr>
          <p:nvPr/>
        </p:nvSpPr>
        <p:spPr bwMode="auto">
          <a:xfrm>
            <a:off x="700088" y="5880100"/>
            <a:ext cx="7721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b="1" i="1">
                <a:solidFill>
                  <a:srgbClr val="0000FF"/>
                </a:solidFill>
              </a:rPr>
              <a:t>Define “Exit/Success” Criteria in the Project Charter</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5250" name="Picture 2">
            <a:extLst>
              <a:ext uri="{FF2B5EF4-FFF2-40B4-BE49-F238E27FC236}">
                <a16:creationId xmlns:a16="http://schemas.microsoft.com/office/drawing/2014/main" id="{8E07DD73-335A-C8FA-8875-872FAD18FC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8" y="4643438"/>
            <a:ext cx="8683625" cy="1741487"/>
          </a:xfrm>
          <a:prstGeom prst="rect">
            <a:avLst/>
          </a:prstGeom>
          <a:noFill/>
          <a:extLst>
            <a:ext uri="{909E8E84-426E-40DD-AFC4-6F175D3DCCD1}">
              <a14:hiddenFill xmlns:a14="http://schemas.microsoft.com/office/drawing/2010/main">
                <a:solidFill>
                  <a:srgbClr val="FFFFFF"/>
                </a:solidFill>
              </a14:hiddenFill>
            </a:ext>
          </a:extLst>
        </p:spPr>
      </p:pic>
      <p:sp>
        <p:nvSpPr>
          <p:cNvPr id="565251" name="Rectangle 3">
            <a:extLst>
              <a:ext uri="{FF2B5EF4-FFF2-40B4-BE49-F238E27FC236}">
                <a16:creationId xmlns:a16="http://schemas.microsoft.com/office/drawing/2014/main" id="{EDB95864-1970-F834-70B1-71BECD3ABF2C}"/>
              </a:ext>
            </a:extLst>
          </p:cNvPr>
          <p:cNvSpPr>
            <a:spLocks noChangeArrowheads="1"/>
          </p:cNvSpPr>
          <p:nvPr/>
        </p:nvSpPr>
        <p:spPr bwMode="auto">
          <a:xfrm>
            <a:off x="536575" y="4949825"/>
            <a:ext cx="7877175" cy="13700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lgn="ctr" eaLnBrk="0" hangingPunct="0">
              <a:spcBef>
                <a:spcPct val="50000"/>
              </a:spcBef>
            </a:pPr>
            <a:r>
              <a:rPr lang="en-US" altLang="en-US" sz="2200" b="1"/>
              <a:t>Tools to develop and reinforce a Six Sigma “culture” across our geographically dispersed organization.</a:t>
            </a:r>
          </a:p>
        </p:txBody>
      </p:sp>
      <p:sp>
        <p:nvSpPr>
          <p:cNvPr id="565252" name="Rectangle 4">
            <a:extLst>
              <a:ext uri="{FF2B5EF4-FFF2-40B4-BE49-F238E27FC236}">
                <a16:creationId xmlns:a16="http://schemas.microsoft.com/office/drawing/2014/main" id="{8C287BF1-2FA9-B507-5E96-3AFD546A703A}"/>
              </a:ext>
            </a:extLst>
          </p:cNvPr>
          <p:cNvSpPr>
            <a:spLocks noGrp="1" noChangeArrowheads="1"/>
          </p:cNvSpPr>
          <p:nvPr>
            <p:ph type="title"/>
          </p:nvPr>
        </p:nvSpPr>
        <p:spPr>
          <a:xfrm>
            <a:off x="53975" y="17463"/>
            <a:ext cx="5399088" cy="896937"/>
          </a:xfrm>
        </p:spPr>
        <p:txBody>
          <a:bodyPr/>
          <a:lstStyle/>
          <a:p>
            <a:r>
              <a:rPr lang="en-US" altLang="en-US"/>
              <a:t>There’s Lot’s Out There</a:t>
            </a:r>
          </a:p>
        </p:txBody>
      </p:sp>
      <p:pic>
        <p:nvPicPr>
          <p:cNvPr id="565253" name="Picture 5">
            <a:extLst>
              <a:ext uri="{FF2B5EF4-FFF2-40B4-BE49-F238E27FC236}">
                <a16:creationId xmlns:a16="http://schemas.microsoft.com/office/drawing/2014/main" id="{19F54833-C924-22F7-F8CF-DE196C93AC34}"/>
              </a:ext>
            </a:extLst>
          </p:cNvPr>
          <p:cNvPicPr preferRelativeResize="0">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90713" y="1330325"/>
            <a:ext cx="1755775" cy="2632075"/>
          </a:xfrm>
          <a:prstGeom prst="rect">
            <a:avLst/>
          </a:prstGeom>
          <a:noFill/>
          <a:extLst>
            <a:ext uri="{909E8E84-426E-40DD-AFC4-6F175D3DCCD1}">
              <a14:hiddenFill xmlns:a14="http://schemas.microsoft.com/office/drawing/2010/main">
                <a:solidFill>
                  <a:srgbClr val="FFFFFF"/>
                </a:solidFill>
              </a14:hiddenFill>
            </a:ext>
          </a:extLst>
        </p:spPr>
      </p:pic>
      <p:pic>
        <p:nvPicPr>
          <p:cNvPr id="565254" name="Picture 6">
            <a:extLst>
              <a:ext uri="{FF2B5EF4-FFF2-40B4-BE49-F238E27FC236}">
                <a16:creationId xmlns:a16="http://schemas.microsoft.com/office/drawing/2014/main" id="{28D77E61-5BF8-37F8-1893-0A65DA0152B2}"/>
              </a:ext>
            </a:extLst>
          </p:cNvPr>
          <p:cNvPicPr preferRelativeResize="0">
            <a:picLocks noChangeArrowheads="1"/>
          </p:cNvPicPr>
          <p:nvPr/>
        </p:nvPicPr>
        <p:blipFill>
          <a:blip r:embed="rId4">
            <a:extLst>
              <a:ext uri="{28A0092B-C50C-407E-A947-70E740481C1C}">
                <a14:useLocalDpi xmlns:a14="http://schemas.microsoft.com/office/drawing/2010/main" val="0"/>
              </a:ext>
            </a:extLst>
          </a:blip>
          <a:srcRect r="17815" b="6252"/>
          <a:stretch>
            <a:fillRect/>
          </a:stretch>
        </p:blipFill>
        <p:spPr bwMode="auto">
          <a:xfrm>
            <a:off x="152400" y="1333500"/>
            <a:ext cx="1755775" cy="2628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65255" name="Picture 7">
            <a:extLst>
              <a:ext uri="{FF2B5EF4-FFF2-40B4-BE49-F238E27FC236}">
                <a16:creationId xmlns:a16="http://schemas.microsoft.com/office/drawing/2014/main" id="{102E3C06-FE28-98E5-992C-CC3CC501C3AD}"/>
              </a:ext>
            </a:extLst>
          </p:cNvPr>
          <p:cNvPicPr preferRelativeResize="0">
            <a:picLocks noChangeArrowheads="1"/>
          </p:cNvPicPr>
          <p:nvPr>
            <p:ph type="body" idx="1"/>
          </p:nvPr>
        </p:nvPicPr>
        <p:blipFill>
          <a:blip r:embed="rId5">
            <a:extLst>
              <a:ext uri="{28A0092B-C50C-407E-A947-70E740481C1C}">
                <a14:useLocalDpi xmlns:a14="http://schemas.microsoft.com/office/drawing/2010/main" val="0"/>
              </a:ext>
            </a:extLst>
          </a:blip>
          <a:srcRect/>
          <a:stretch>
            <a:fillRect/>
          </a:stretch>
        </p:blipFill>
        <p:spPr>
          <a:xfrm>
            <a:off x="5483225" y="1330325"/>
            <a:ext cx="1755775" cy="2632075"/>
          </a:xfrm>
          <a:noFill/>
          <a:ln/>
        </p:spPr>
      </p:pic>
      <p:sp>
        <p:nvSpPr>
          <p:cNvPr id="565256" name="Text Box 8">
            <a:extLst>
              <a:ext uri="{FF2B5EF4-FFF2-40B4-BE49-F238E27FC236}">
                <a16:creationId xmlns:a16="http://schemas.microsoft.com/office/drawing/2014/main" id="{A06953D4-CEFE-7543-DC79-B627BBF1C5E7}"/>
              </a:ext>
            </a:extLst>
          </p:cNvPr>
          <p:cNvSpPr txBox="1">
            <a:spLocks noChangeArrowheads="1"/>
          </p:cNvSpPr>
          <p:nvPr/>
        </p:nvSpPr>
        <p:spPr bwMode="auto">
          <a:xfrm>
            <a:off x="228600" y="4052888"/>
            <a:ext cx="8915400" cy="55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tabLst>
                <a:tab pos="2168525" algn="l"/>
                <a:tab pos="4519613" algn="l"/>
                <a:tab pos="6232525" algn="l"/>
              </a:tabLst>
              <a:defRPr sz="2400">
                <a:solidFill>
                  <a:schemeClr val="tx1"/>
                </a:solidFill>
                <a:latin typeface="Times New Roman" panose="02020603050405020304" pitchFamily="18" charset="0"/>
              </a:defRPr>
            </a:lvl1pPr>
            <a:lvl2pPr eaLnBrk="0" hangingPunct="0">
              <a:tabLst>
                <a:tab pos="2168525" algn="l"/>
                <a:tab pos="4519613" algn="l"/>
                <a:tab pos="6232525" algn="l"/>
              </a:tabLst>
              <a:defRPr sz="2400">
                <a:solidFill>
                  <a:schemeClr val="tx1"/>
                </a:solidFill>
                <a:latin typeface="Times New Roman" panose="02020603050405020304" pitchFamily="18" charset="0"/>
              </a:defRPr>
            </a:lvl2pPr>
            <a:lvl3pPr eaLnBrk="0" hangingPunct="0">
              <a:tabLst>
                <a:tab pos="2168525" algn="l"/>
                <a:tab pos="4519613" algn="l"/>
                <a:tab pos="6232525" algn="l"/>
              </a:tabLst>
              <a:defRPr sz="2400">
                <a:solidFill>
                  <a:schemeClr val="tx1"/>
                </a:solidFill>
                <a:latin typeface="Times New Roman" panose="02020603050405020304" pitchFamily="18" charset="0"/>
              </a:defRPr>
            </a:lvl3pPr>
            <a:lvl4pPr eaLnBrk="0" hangingPunct="0">
              <a:tabLst>
                <a:tab pos="2168525" algn="l"/>
                <a:tab pos="4519613" algn="l"/>
                <a:tab pos="6232525" algn="l"/>
              </a:tabLst>
              <a:defRPr sz="2400">
                <a:solidFill>
                  <a:schemeClr val="tx1"/>
                </a:solidFill>
                <a:latin typeface="Times New Roman" panose="02020603050405020304" pitchFamily="18" charset="0"/>
              </a:defRPr>
            </a:lvl4pPr>
            <a:lvl5pPr eaLnBrk="0" hangingPunct="0">
              <a:tabLst>
                <a:tab pos="2168525" algn="l"/>
                <a:tab pos="4519613" algn="l"/>
                <a:tab pos="6232525"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2168525" algn="l"/>
                <a:tab pos="4519613" algn="l"/>
                <a:tab pos="6232525"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2168525" algn="l"/>
                <a:tab pos="4519613" algn="l"/>
                <a:tab pos="6232525"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2168525" algn="l"/>
                <a:tab pos="4519613" algn="l"/>
                <a:tab pos="6232525"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2168525" algn="l"/>
                <a:tab pos="4519613" algn="l"/>
                <a:tab pos="6232525" algn="l"/>
              </a:tabLst>
              <a:defRPr sz="2400">
                <a:solidFill>
                  <a:schemeClr val="tx1"/>
                </a:solidFill>
                <a:latin typeface="Times New Roman" panose="02020603050405020304" pitchFamily="18" charset="0"/>
              </a:defRPr>
            </a:lvl9pPr>
          </a:lstStyle>
          <a:p>
            <a:pPr>
              <a:lnSpc>
                <a:spcPct val="70000"/>
              </a:lnSpc>
              <a:spcBef>
                <a:spcPct val="30000"/>
              </a:spcBef>
            </a:pPr>
            <a:r>
              <a:rPr lang="en-US" altLang="en-US" sz="1800" i="1">
                <a:latin typeface="Arial" panose="020B0604020202020204" pitchFamily="34" charset="0"/>
              </a:rPr>
              <a:t>Web site                      BB                    GB Primer            Monthly              Awareness</a:t>
            </a:r>
          </a:p>
          <a:p>
            <a:pPr>
              <a:lnSpc>
                <a:spcPct val="70000"/>
              </a:lnSpc>
              <a:spcBef>
                <a:spcPct val="30000"/>
              </a:spcBef>
            </a:pPr>
            <a:r>
              <a:rPr lang="en-US" altLang="en-US" sz="1800" i="1">
                <a:latin typeface="Arial" panose="020B0604020202020204" pitchFamily="34" charset="0"/>
              </a:rPr>
              <a:t>                              Handbook	                Newsletter             Training</a:t>
            </a:r>
          </a:p>
        </p:txBody>
      </p:sp>
      <p:sp>
        <p:nvSpPr>
          <p:cNvPr id="565257" name="Text Box 9">
            <a:extLst>
              <a:ext uri="{FF2B5EF4-FFF2-40B4-BE49-F238E27FC236}">
                <a16:creationId xmlns:a16="http://schemas.microsoft.com/office/drawing/2014/main" id="{A6A481ED-E746-8F98-C10C-D57427D45076}"/>
              </a:ext>
            </a:extLst>
          </p:cNvPr>
          <p:cNvSpPr txBox="1">
            <a:spLocks noChangeArrowheads="1"/>
          </p:cNvSpPr>
          <p:nvPr/>
        </p:nvSpPr>
        <p:spPr bwMode="auto">
          <a:xfrm>
            <a:off x="0" y="3810000"/>
            <a:ext cx="9601200"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endParaRPr lang="en-US" altLang="en-US" sz="2000">
              <a:solidFill>
                <a:schemeClr val="accent2"/>
              </a:solidFill>
            </a:endParaRPr>
          </a:p>
        </p:txBody>
      </p:sp>
      <p:pic>
        <p:nvPicPr>
          <p:cNvPr id="565258" name="Picture 10">
            <a:extLst>
              <a:ext uri="{FF2B5EF4-FFF2-40B4-BE49-F238E27FC236}">
                <a16:creationId xmlns:a16="http://schemas.microsoft.com/office/drawing/2014/main" id="{9293C50D-5947-4343-585A-BD2F124364F1}"/>
              </a:ext>
            </a:extLst>
          </p:cNvPr>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98875" y="1330325"/>
            <a:ext cx="1755775" cy="2632075"/>
          </a:xfrm>
          <a:prstGeom prst="rect">
            <a:avLst/>
          </a:prstGeom>
          <a:noFill/>
          <a:extLst>
            <a:ext uri="{909E8E84-426E-40DD-AFC4-6F175D3DCCD1}">
              <a14:hiddenFill xmlns:a14="http://schemas.microsoft.com/office/drawing/2010/main">
                <a:solidFill>
                  <a:srgbClr val="FFFFFF"/>
                </a:solidFill>
              </a14:hiddenFill>
            </a:ext>
          </a:extLst>
        </p:spPr>
      </p:pic>
      <p:pic>
        <p:nvPicPr>
          <p:cNvPr id="565259" name="Picture 11">
            <a:extLst>
              <a:ext uri="{FF2B5EF4-FFF2-40B4-BE49-F238E27FC236}">
                <a16:creationId xmlns:a16="http://schemas.microsoft.com/office/drawing/2014/main" id="{8EF32734-2734-FC5F-3278-67DDE771F80F}"/>
              </a:ext>
            </a:extLst>
          </p:cNvPr>
          <p:cNvPicPr preferRelativeResize="0">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12025" y="1330325"/>
            <a:ext cx="1755775" cy="26320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a:extLst>
              <a:ext uri="{FF2B5EF4-FFF2-40B4-BE49-F238E27FC236}">
                <a16:creationId xmlns:a16="http://schemas.microsoft.com/office/drawing/2014/main" id="{E43E8F8F-441E-E67E-CEAC-C4E06A97E7F0}"/>
              </a:ext>
            </a:extLst>
          </p:cNvPr>
          <p:cNvSpPr>
            <a:spLocks noGrp="1" noChangeArrowheads="1"/>
          </p:cNvSpPr>
          <p:nvPr>
            <p:ph type="title"/>
          </p:nvPr>
        </p:nvSpPr>
        <p:spPr/>
        <p:txBody>
          <a:bodyPr/>
          <a:lstStyle/>
          <a:p>
            <a:r>
              <a:rPr lang="en-US" altLang="en-US"/>
              <a:t>Allocating Your Time</a:t>
            </a:r>
          </a:p>
        </p:txBody>
      </p:sp>
      <p:sp>
        <p:nvSpPr>
          <p:cNvPr id="566275" name="Freeform 3">
            <a:extLst>
              <a:ext uri="{FF2B5EF4-FFF2-40B4-BE49-F238E27FC236}">
                <a16:creationId xmlns:a16="http://schemas.microsoft.com/office/drawing/2014/main" id="{78AF89B4-B509-9897-6CFC-F42ADF0192B5}"/>
              </a:ext>
            </a:extLst>
          </p:cNvPr>
          <p:cNvSpPr>
            <a:spLocks/>
          </p:cNvSpPr>
          <p:nvPr/>
        </p:nvSpPr>
        <p:spPr bwMode="auto">
          <a:xfrm>
            <a:off x="787400" y="1731963"/>
            <a:ext cx="2825750" cy="1841500"/>
          </a:xfrm>
          <a:custGeom>
            <a:avLst/>
            <a:gdLst>
              <a:gd name="T0" fmla="*/ 27 w 1318"/>
              <a:gd name="T1" fmla="*/ 844 h 859"/>
              <a:gd name="T2" fmla="*/ 19 w 1318"/>
              <a:gd name="T3" fmla="*/ 805 h 859"/>
              <a:gd name="T4" fmla="*/ 11 w 1318"/>
              <a:gd name="T5" fmla="*/ 766 h 859"/>
              <a:gd name="T6" fmla="*/ 4 w 1318"/>
              <a:gd name="T7" fmla="*/ 727 h 859"/>
              <a:gd name="T8" fmla="*/ 4 w 1318"/>
              <a:gd name="T9" fmla="*/ 684 h 859"/>
              <a:gd name="T10" fmla="*/ 0 w 1318"/>
              <a:gd name="T11" fmla="*/ 645 h 859"/>
              <a:gd name="T12" fmla="*/ 4 w 1318"/>
              <a:gd name="T13" fmla="*/ 606 h 859"/>
              <a:gd name="T14" fmla="*/ 7 w 1318"/>
              <a:gd name="T15" fmla="*/ 564 h 859"/>
              <a:gd name="T16" fmla="*/ 15 w 1318"/>
              <a:gd name="T17" fmla="*/ 525 h 859"/>
              <a:gd name="T18" fmla="*/ 23 w 1318"/>
              <a:gd name="T19" fmla="*/ 486 h 859"/>
              <a:gd name="T20" fmla="*/ 35 w 1318"/>
              <a:gd name="T21" fmla="*/ 447 h 859"/>
              <a:gd name="T22" fmla="*/ 50 w 1318"/>
              <a:gd name="T23" fmla="*/ 412 h 859"/>
              <a:gd name="T24" fmla="*/ 66 w 1318"/>
              <a:gd name="T25" fmla="*/ 373 h 859"/>
              <a:gd name="T26" fmla="*/ 85 w 1318"/>
              <a:gd name="T27" fmla="*/ 338 h 859"/>
              <a:gd name="T28" fmla="*/ 105 w 1318"/>
              <a:gd name="T29" fmla="*/ 303 h 859"/>
              <a:gd name="T30" fmla="*/ 128 w 1318"/>
              <a:gd name="T31" fmla="*/ 272 h 859"/>
              <a:gd name="T32" fmla="*/ 151 w 1318"/>
              <a:gd name="T33" fmla="*/ 237 h 859"/>
              <a:gd name="T34" fmla="*/ 179 w 1318"/>
              <a:gd name="T35" fmla="*/ 210 h 859"/>
              <a:gd name="T36" fmla="*/ 206 w 1318"/>
              <a:gd name="T37" fmla="*/ 179 h 859"/>
              <a:gd name="T38" fmla="*/ 237 w 1318"/>
              <a:gd name="T39" fmla="*/ 155 h 859"/>
              <a:gd name="T40" fmla="*/ 268 w 1318"/>
              <a:gd name="T41" fmla="*/ 128 h 859"/>
              <a:gd name="T42" fmla="*/ 299 w 1318"/>
              <a:gd name="T43" fmla="*/ 105 h 859"/>
              <a:gd name="T44" fmla="*/ 334 w 1318"/>
              <a:gd name="T45" fmla="*/ 85 h 859"/>
              <a:gd name="T46" fmla="*/ 369 w 1318"/>
              <a:gd name="T47" fmla="*/ 66 h 859"/>
              <a:gd name="T48" fmla="*/ 408 w 1318"/>
              <a:gd name="T49" fmla="*/ 50 h 859"/>
              <a:gd name="T50" fmla="*/ 443 w 1318"/>
              <a:gd name="T51" fmla="*/ 35 h 859"/>
              <a:gd name="T52" fmla="*/ 482 w 1318"/>
              <a:gd name="T53" fmla="*/ 23 h 859"/>
              <a:gd name="T54" fmla="*/ 521 w 1318"/>
              <a:gd name="T55" fmla="*/ 15 h 859"/>
              <a:gd name="T56" fmla="*/ 564 w 1318"/>
              <a:gd name="T57" fmla="*/ 7 h 859"/>
              <a:gd name="T58" fmla="*/ 603 w 1318"/>
              <a:gd name="T59" fmla="*/ 4 h 859"/>
              <a:gd name="T60" fmla="*/ 642 w 1318"/>
              <a:gd name="T61" fmla="*/ 0 h 859"/>
              <a:gd name="T62" fmla="*/ 680 w 1318"/>
              <a:gd name="T63" fmla="*/ 0 h 859"/>
              <a:gd name="T64" fmla="*/ 723 w 1318"/>
              <a:gd name="T65" fmla="*/ 4 h 859"/>
              <a:gd name="T66" fmla="*/ 762 w 1318"/>
              <a:gd name="T67" fmla="*/ 7 h 859"/>
              <a:gd name="T68" fmla="*/ 801 w 1318"/>
              <a:gd name="T69" fmla="*/ 15 h 859"/>
              <a:gd name="T70" fmla="*/ 840 w 1318"/>
              <a:gd name="T71" fmla="*/ 27 h 859"/>
              <a:gd name="T72" fmla="*/ 879 w 1318"/>
              <a:gd name="T73" fmla="*/ 39 h 859"/>
              <a:gd name="T74" fmla="*/ 918 w 1318"/>
              <a:gd name="T75" fmla="*/ 50 h 859"/>
              <a:gd name="T76" fmla="*/ 953 w 1318"/>
              <a:gd name="T77" fmla="*/ 70 h 859"/>
              <a:gd name="T78" fmla="*/ 988 w 1318"/>
              <a:gd name="T79" fmla="*/ 89 h 859"/>
              <a:gd name="T80" fmla="*/ 1023 w 1318"/>
              <a:gd name="T81" fmla="*/ 109 h 859"/>
              <a:gd name="T82" fmla="*/ 1054 w 1318"/>
              <a:gd name="T83" fmla="*/ 132 h 859"/>
              <a:gd name="T84" fmla="*/ 1085 w 1318"/>
              <a:gd name="T85" fmla="*/ 155 h 859"/>
              <a:gd name="T86" fmla="*/ 1116 w 1318"/>
              <a:gd name="T87" fmla="*/ 182 h 859"/>
              <a:gd name="T88" fmla="*/ 1143 w 1318"/>
              <a:gd name="T89" fmla="*/ 214 h 859"/>
              <a:gd name="T90" fmla="*/ 1171 w 1318"/>
              <a:gd name="T91" fmla="*/ 245 h 859"/>
              <a:gd name="T92" fmla="*/ 1194 w 1318"/>
              <a:gd name="T93" fmla="*/ 276 h 859"/>
              <a:gd name="T94" fmla="*/ 1217 w 1318"/>
              <a:gd name="T95" fmla="*/ 307 h 859"/>
              <a:gd name="T96" fmla="*/ 1237 w 1318"/>
              <a:gd name="T97" fmla="*/ 342 h 859"/>
              <a:gd name="T98" fmla="*/ 1256 w 1318"/>
              <a:gd name="T99" fmla="*/ 381 h 859"/>
              <a:gd name="T100" fmla="*/ 1272 w 1318"/>
              <a:gd name="T101" fmla="*/ 416 h 859"/>
              <a:gd name="T102" fmla="*/ 1283 w 1318"/>
              <a:gd name="T103" fmla="*/ 455 h 859"/>
              <a:gd name="T104" fmla="*/ 1295 w 1318"/>
              <a:gd name="T105" fmla="*/ 494 h 859"/>
              <a:gd name="T106" fmla="*/ 1303 w 1318"/>
              <a:gd name="T107" fmla="*/ 533 h 859"/>
              <a:gd name="T108" fmla="*/ 1311 w 1318"/>
              <a:gd name="T109" fmla="*/ 571 h 859"/>
              <a:gd name="T110" fmla="*/ 1315 w 1318"/>
              <a:gd name="T111" fmla="*/ 610 h 859"/>
              <a:gd name="T112" fmla="*/ 1318 w 1318"/>
              <a:gd name="T113" fmla="*/ 653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18" h="859">
                <a:moveTo>
                  <a:pt x="1318" y="657"/>
                </a:moveTo>
                <a:lnTo>
                  <a:pt x="661" y="657"/>
                </a:lnTo>
                <a:lnTo>
                  <a:pt x="35" y="859"/>
                </a:lnTo>
                <a:lnTo>
                  <a:pt x="35" y="859"/>
                </a:lnTo>
                <a:lnTo>
                  <a:pt x="31" y="855"/>
                </a:lnTo>
                <a:lnTo>
                  <a:pt x="31" y="848"/>
                </a:lnTo>
                <a:lnTo>
                  <a:pt x="27" y="844"/>
                </a:lnTo>
                <a:lnTo>
                  <a:pt x="27" y="840"/>
                </a:lnTo>
                <a:lnTo>
                  <a:pt x="27" y="832"/>
                </a:lnTo>
                <a:lnTo>
                  <a:pt x="23" y="828"/>
                </a:lnTo>
                <a:lnTo>
                  <a:pt x="23" y="820"/>
                </a:lnTo>
                <a:lnTo>
                  <a:pt x="19" y="817"/>
                </a:lnTo>
                <a:lnTo>
                  <a:pt x="19" y="809"/>
                </a:lnTo>
                <a:lnTo>
                  <a:pt x="19" y="805"/>
                </a:lnTo>
                <a:lnTo>
                  <a:pt x="15" y="801"/>
                </a:lnTo>
                <a:lnTo>
                  <a:pt x="15" y="793"/>
                </a:lnTo>
                <a:lnTo>
                  <a:pt x="15" y="789"/>
                </a:lnTo>
                <a:lnTo>
                  <a:pt x="15" y="782"/>
                </a:lnTo>
                <a:lnTo>
                  <a:pt x="11" y="778"/>
                </a:lnTo>
                <a:lnTo>
                  <a:pt x="11" y="770"/>
                </a:lnTo>
                <a:lnTo>
                  <a:pt x="11" y="766"/>
                </a:lnTo>
                <a:lnTo>
                  <a:pt x="11" y="758"/>
                </a:lnTo>
                <a:lnTo>
                  <a:pt x="7" y="754"/>
                </a:lnTo>
                <a:lnTo>
                  <a:pt x="7" y="750"/>
                </a:lnTo>
                <a:lnTo>
                  <a:pt x="7" y="743"/>
                </a:lnTo>
                <a:lnTo>
                  <a:pt x="7" y="739"/>
                </a:lnTo>
                <a:lnTo>
                  <a:pt x="7" y="731"/>
                </a:lnTo>
                <a:lnTo>
                  <a:pt x="4" y="727"/>
                </a:lnTo>
                <a:lnTo>
                  <a:pt x="4" y="719"/>
                </a:lnTo>
                <a:lnTo>
                  <a:pt x="4" y="715"/>
                </a:lnTo>
                <a:lnTo>
                  <a:pt x="4" y="708"/>
                </a:lnTo>
                <a:lnTo>
                  <a:pt x="4" y="704"/>
                </a:lnTo>
                <a:lnTo>
                  <a:pt x="4" y="696"/>
                </a:lnTo>
                <a:lnTo>
                  <a:pt x="4" y="692"/>
                </a:lnTo>
                <a:lnTo>
                  <a:pt x="4" y="684"/>
                </a:lnTo>
                <a:lnTo>
                  <a:pt x="4" y="680"/>
                </a:lnTo>
                <a:lnTo>
                  <a:pt x="4" y="673"/>
                </a:lnTo>
                <a:lnTo>
                  <a:pt x="0" y="669"/>
                </a:lnTo>
                <a:lnTo>
                  <a:pt x="0" y="661"/>
                </a:lnTo>
                <a:lnTo>
                  <a:pt x="0" y="657"/>
                </a:lnTo>
                <a:lnTo>
                  <a:pt x="0" y="653"/>
                </a:lnTo>
                <a:lnTo>
                  <a:pt x="0" y="645"/>
                </a:lnTo>
                <a:lnTo>
                  <a:pt x="4" y="641"/>
                </a:lnTo>
                <a:lnTo>
                  <a:pt x="4" y="634"/>
                </a:lnTo>
                <a:lnTo>
                  <a:pt x="4" y="630"/>
                </a:lnTo>
                <a:lnTo>
                  <a:pt x="4" y="622"/>
                </a:lnTo>
                <a:lnTo>
                  <a:pt x="4" y="618"/>
                </a:lnTo>
                <a:lnTo>
                  <a:pt x="4" y="610"/>
                </a:lnTo>
                <a:lnTo>
                  <a:pt x="4" y="606"/>
                </a:lnTo>
                <a:lnTo>
                  <a:pt x="4" y="599"/>
                </a:lnTo>
                <a:lnTo>
                  <a:pt x="4" y="595"/>
                </a:lnTo>
                <a:lnTo>
                  <a:pt x="4" y="587"/>
                </a:lnTo>
                <a:lnTo>
                  <a:pt x="7" y="583"/>
                </a:lnTo>
                <a:lnTo>
                  <a:pt x="7" y="575"/>
                </a:lnTo>
                <a:lnTo>
                  <a:pt x="7" y="571"/>
                </a:lnTo>
                <a:lnTo>
                  <a:pt x="7" y="564"/>
                </a:lnTo>
                <a:lnTo>
                  <a:pt x="7" y="560"/>
                </a:lnTo>
                <a:lnTo>
                  <a:pt x="11" y="556"/>
                </a:lnTo>
                <a:lnTo>
                  <a:pt x="11" y="548"/>
                </a:lnTo>
                <a:lnTo>
                  <a:pt x="11" y="544"/>
                </a:lnTo>
                <a:lnTo>
                  <a:pt x="11" y="536"/>
                </a:lnTo>
                <a:lnTo>
                  <a:pt x="15" y="533"/>
                </a:lnTo>
                <a:lnTo>
                  <a:pt x="15" y="525"/>
                </a:lnTo>
                <a:lnTo>
                  <a:pt x="15" y="521"/>
                </a:lnTo>
                <a:lnTo>
                  <a:pt x="15" y="513"/>
                </a:lnTo>
                <a:lnTo>
                  <a:pt x="19" y="509"/>
                </a:lnTo>
                <a:lnTo>
                  <a:pt x="19" y="505"/>
                </a:lnTo>
                <a:lnTo>
                  <a:pt x="19" y="498"/>
                </a:lnTo>
                <a:lnTo>
                  <a:pt x="23" y="494"/>
                </a:lnTo>
                <a:lnTo>
                  <a:pt x="23" y="486"/>
                </a:lnTo>
                <a:lnTo>
                  <a:pt x="27" y="482"/>
                </a:lnTo>
                <a:lnTo>
                  <a:pt x="27" y="474"/>
                </a:lnTo>
                <a:lnTo>
                  <a:pt x="27" y="470"/>
                </a:lnTo>
                <a:lnTo>
                  <a:pt x="31" y="466"/>
                </a:lnTo>
                <a:lnTo>
                  <a:pt x="31" y="459"/>
                </a:lnTo>
                <a:lnTo>
                  <a:pt x="35" y="455"/>
                </a:lnTo>
                <a:lnTo>
                  <a:pt x="35" y="447"/>
                </a:lnTo>
                <a:lnTo>
                  <a:pt x="39" y="443"/>
                </a:lnTo>
                <a:lnTo>
                  <a:pt x="39" y="439"/>
                </a:lnTo>
                <a:lnTo>
                  <a:pt x="42" y="431"/>
                </a:lnTo>
                <a:lnTo>
                  <a:pt x="42" y="428"/>
                </a:lnTo>
                <a:lnTo>
                  <a:pt x="46" y="420"/>
                </a:lnTo>
                <a:lnTo>
                  <a:pt x="46" y="416"/>
                </a:lnTo>
                <a:lnTo>
                  <a:pt x="50" y="412"/>
                </a:lnTo>
                <a:lnTo>
                  <a:pt x="50" y="404"/>
                </a:lnTo>
                <a:lnTo>
                  <a:pt x="54" y="400"/>
                </a:lnTo>
                <a:lnTo>
                  <a:pt x="54" y="396"/>
                </a:lnTo>
                <a:lnTo>
                  <a:pt x="58" y="389"/>
                </a:lnTo>
                <a:lnTo>
                  <a:pt x="62" y="385"/>
                </a:lnTo>
                <a:lnTo>
                  <a:pt x="62" y="381"/>
                </a:lnTo>
                <a:lnTo>
                  <a:pt x="66" y="373"/>
                </a:lnTo>
                <a:lnTo>
                  <a:pt x="70" y="369"/>
                </a:lnTo>
                <a:lnTo>
                  <a:pt x="70" y="365"/>
                </a:lnTo>
                <a:lnTo>
                  <a:pt x="74" y="358"/>
                </a:lnTo>
                <a:lnTo>
                  <a:pt x="78" y="354"/>
                </a:lnTo>
                <a:lnTo>
                  <a:pt x="78" y="350"/>
                </a:lnTo>
                <a:lnTo>
                  <a:pt x="81" y="342"/>
                </a:lnTo>
                <a:lnTo>
                  <a:pt x="85" y="338"/>
                </a:lnTo>
                <a:lnTo>
                  <a:pt x="85" y="334"/>
                </a:lnTo>
                <a:lnTo>
                  <a:pt x="89" y="326"/>
                </a:lnTo>
                <a:lnTo>
                  <a:pt x="93" y="323"/>
                </a:lnTo>
                <a:lnTo>
                  <a:pt x="97" y="319"/>
                </a:lnTo>
                <a:lnTo>
                  <a:pt x="97" y="315"/>
                </a:lnTo>
                <a:lnTo>
                  <a:pt x="101" y="307"/>
                </a:lnTo>
                <a:lnTo>
                  <a:pt x="105" y="303"/>
                </a:lnTo>
                <a:lnTo>
                  <a:pt x="109" y="299"/>
                </a:lnTo>
                <a:lnTo>
                  <a:pt x="113" y="295"/>
                </a:lnTo>
                <a:lnTo>
                  <a:pt x="113" y="288"/>
                </a:lnTo>
                <a:lnTo>
                  <a:pt x="116" y="284"/>
                </a:lnTo>
                <a:lnTo>
                  <a:pt x="120" y="280"/>
                </a:lnTo>
                <a:lnTo>
                  <a:pt x="124" y="276"/>
                </a:lnTo>
                <a:lnTo>
                  <a:pt x="128" y="272"/>
                </a:lnTo>
                <a:lnTo>
                  <a:pt x="132" y="264"/>
                </a:lnTo>
                <a:lnTo>
                  <a:pt x="132" y="260"/>
                </a:lnTo>
                <a:lnTo>
                  <a:pt x="136" y="256"/>
                </a:lnTo>
                <a:lnTo>
                  <a:pt x="140" y="252"/>
                </a:lnTo>
                <a:lnTo>
                  <a:pt x="144" y="249"/>
                </a:lnTo>
                <a:lnTo>
                  <a:pt x="148" y="245"/>
                </a:lnTo>
                <a:lnTo>
                  <a:pt x="151" y="237"/>
                </a:lnTo>
                <a:lnTo>
                  <a:pt x="155" y="233"/>
                </a:lnTo>
                <a:lnTo>
                  <a:pt x="159" y="229"/>
                </a:lnTo>
                <a:lnTo>
                  <a:pt x="163" y="225"/>
                </a:lnTo>
                <a:lnTo>
                  <a:pt x="167" y="221"/>
                </a:lnTo>
                <a:lnTo>
                  <a:pt x="171" y="217"/>
                </a:lnTo>
                <a:lnTo>
                  <a:pt x="175" y="214"/>
                </a:lnTo>
                <a:lnTo>
                  <a:pt x="179" y="210"/>
                </a:lnTo>
                <a:lnTo>
                  <a:pt x="183" y="206"/>
                </a:lnTo>
                <a:lnTo>
                  <a:pt x="186" y="202"/>
                </a:lnTo>
                <a:lnTo>
                  <a:pt x="190" y="198"/>
                </a:lnTo>
                <a:lnTo>
                  <a:pt x="194" y="190"/>
                </a:lnTo>
                <a:lnTo>
                  <a:pt x="198" y="186"/>
                </a:lnTo>
                <a:lnTo>
                  <a:pt x="202" y="182"/>
                </a:lnTo>
                <a:lnTo>
                  <a:pt x="206" y="179"/>
                </a:lnTo>
                <a:lnTo>
                  <a:pt x="210" y="175"/>
                </a:lnTo>
                <a:lnTo>
                  <a:pt x="214" y="171"/>
                </a:lnTo>
                <a:lnTo>
                  <a:pt x="218" y="167"/>
                </a:lnTo>
                <a:lnTo>
                  <a:pt x="221" y="163"/>
                </a:lnTo>
                <a:lnTo>
                  <a:pt x="229" y="159"/>
                </a:lnTo>
                <a:lnTo>
                  <a:pt x="233" y="155"/>
                </a:lnTo>
                <a:lnTo>
                  <a:pt x="237" y="155"/>
                </a:lnTo>
                <a:lnTo>
                  <a:pt x="241" y="151"/>
                </a:lnTo>
                <a:lnTo>
                  <a:pt x="245" y="147"/>
                </a:lnTo>
                <a:lnTo>
                  <a:pt x="249" y="144"/>
                </a:lnTo>
                <a:lnTo>
                  <a:pt x="253" y="140"/>
                </a:lnTo>
                <a:lnTo>
                  <a:pt x="260" y="136"/>
                </a:lnTo>
                <a:lnTo>
                  <a:pt x="264" y="132"/>
                </a:lnTo>
                <a:lnTo>
                  <a:pt x="268" y="128"/>
                </a:lnTo>
                <a:lnTo>
                  <a:pt x="272" y="124"/>
                </a:lnTo>
                <a:lnTo>
                  <a:pt x="276" y="120"/>
                </a:lnTo>
                <a:lnTo>
                  <a:pt x="284" y="120"/>
                </a:lnTo>
                <a:lnTo>
                  <a:pt x="288" y="116"/>
                </a:lnTo>
                <a:lnTo>
                  <a:pt x="291" y="112"/>
                </a:lnTo>
                <a:lnTo>
                  <a:pt x="295" y="109"/>
                </a:lnTo>
                <a:lnTo>
                  <a:pt x="299" y="105"/>
                </a:lnTo>
                <a:lnTo>
                  <a:pt x="307" y="101"/>
                </a:lnTo>
                <a:lnTo>
                  <a:pt x="311" y="101"/>
                </a:lnTo>
                <a:lnTo>
                  <a:pt x="315" y="97"/>
                </a:lnTo>
                <a:lnTo>
                  <a:pt x="319" y="93"/>
                </a:lnTo>
                <a:lnTo>
                  <a:pt x="326" y="89"/>
                </a:lnTo>
                <a:lnTo>
                  <a:pt x="330" y="89"/>
                </a:lnTo>
                <a:lnTo>
                  <a:pt x="334" y="85"/>
                </a:lnTo>
                <a:lnTo>
                  <a:pt x="342" y="81"/>
                </a:lnTo>
                <a:lnTo>
                  <a:pt x="346" y="77"/>
                </a:lnTo>
                <a:lnTo>
                  <a:pt x="350" y="77"/>
                </a:lnTo>
                <a:lnTo>
                  <a:pt x="354" y="74"/>
                </a:lnTo>
                <a:lnTo>
                  <a:pt x="361" y="70"/>
                </a:lnTo>
                <a:lnTo>
                  <a:pt x="365" y="70"/>
                </a:lnTo>
                <a:lnTo>
                  <a:pt x="369" y="66"/>
                </a:lnTo>
                <a:lnTo>
                  <a:pt x="377" y="62"/>
                </a:lnTo>
                <a:lnTo>
                  <a:pt x="381" y="62"/>
                </a:lnTo>
                <a:lnTo>
                  <a:pt x="385" y="58"/>
                </a:lnTo>
                <a:lnTo>
                  <a:pt x="393" y="58"/>
                </a:lnTo>
                <a:lnTo>
                  <a:pt x="396" y="54"/>
                </a:lnTo>
                <a:lnTo>
                  <a:pt x="400" y="50"/>
                </a:lnTo>
                <a:lnTo>
                  <a:pt x="408" y="50"/>
                </a:lnTo>
                <a:lnTo>
                  <a:pt x="412" y="46"/>
                </a:lnTo>
                <a:lnTo>
                  <a:pt x="420" y="46"/>
                </a:lnTo>
                <a:lnTo>
                  <a:pt x="424" y="42"/>
                </a:lnTo>
                <a:lnTo>
                  <a:pt x="428" y="42"/>
                </a:lnTo>
                <a:lnTo>
                  <a:pt x="435" y="39"/>
                </a:lnTo>
                <a:lnTo>
                  <a:pt x="439" y="39"/>
                </a:lnTo>
                <a:lnTo>
                  <a:pt x="443" y="35"/>
                </a:lnTo>
                <a:lnTo>
                  <a:pt x="451" y="35"/>
                </a:lnTo>
                <a:lnTo>
                  <a:pt x="455" y="31"/>
                </a:lnTo>
                <a:lnTo>
                  <a:pt x="463" y="31"/>
                </a:lnTo>
                <a:lnTo>
                  <a:pt x="467" y="27"/>
                </a:lnTo>
                <a:lnTo>
                  <a:pt x="470" y="27"/>
                </a:lnTo>
                <a:lnTo>
                  <a:pt x="478" y="27"/>
                </a:lnTo>
                <a:lnTo>
                  <a:pt x="482" y="23"/>
                </a:lnTo>
                <a:lnTo>
                  <a:pt x="490" y="23"/>
                </a:lnTo>
                <a:lnTo>
                  <a:pt x="494" y="19"/>
                </a:lnTo>
                <a:lnTo>
                  <a:pt x="502" y="19"/>
                </a:lnTo>
                <a:lnTo>
                  <a:pt x="505" y="19"/>
                </a:lnTo>
                <a:lnTo>
                  <a:pt x="509" y="15"/>
                </a:lnTo>
                <a:lnTo>
                  <a:pt x="517" y="15"/>
                </a:lnTo>
                <a:lnTo>
                  <a:pt x="521" y="15"/>
                </a:lnTo>
                <a:lnTo>
                  <a:pt x="529" y="11"/>
                </a:lnTo>
                <a:lnTo>
                  <a:pt x="533" y="11"/>
                </a:lnTo>
                <a:lnTo>
                  <a:pt x="540" y="11"/>
                </a:lnTo>
                <a:lnTo>
                  <a:pt x="544" y="11"/>
                </a:lnTo>
                <a:lnTo>
                  <a:pt x="552" y="7"/>
                </a:lnTo>
                <a:lnTo>
                  <a:pt x="556" y="7"/>
                </a:lnTo>
                <a:lnTo>
                  <a:pt x="564" y="7"/>
                </a:lnTo>
                <a:lnTo>
                  <a:pt x="568" y="7"/>
                </a:lnTo>
                <a:lnTo>
                  <a:pt x="572" y="4"/>
                </a:lnTo>
                <a:lnTo>
                  <a:pt x="579" y="4"/>
                </a:lnTo>
                <a:lnTo>
                  <a:pt x="583" y="4"/>
                </a:lnTo>
                <a:lnTo>
                  <a:pt x="591" y="4"/>
                </a:lnTo>
                <a:lnTo>
                  <a:pt x="595" y="4"/>
                </a:lnTo>
                <a:lnTo>
                  <a:pt x="603" y="4"/>
                </a:lnTo>
                <a:lnTo>
                  <a:pt x="607" y="0"/>
                </a:lnTo>
                <a:lnTo>
                  <a:pt x="614" y="0"/>
                </a:lnTo>
                <a:lnTo>
                  <a:pt x="618" y="0"/>
                </a:lnTo>
                <a:lnTo>
                  <a:pt x="626" y="0"/>
                </a:lnTo>
                <a:lnTo>
                  <a:pt x="630" y="0"/>
                </a:lnTo>
                <a:lnTo>
                  <a:pt x="638" y="0"/>
                </a:lnTo>
                <a:lnTo>
                  <a:pt x="642" y="0"/>
                </a:lnTo>
                <a:lnTo>
                  <a:pt x="649" y="0"/>
                </a:lnTo>
                <a:lnTo>
                  <a:pt x="653" y="0"/>
                </a:lnTo>
                <a:lnTo>
                  <a:pt x="661" y="0"/>
                </a:lnTo>
                <a:lnTo>
                  <a:pt x="665" y="0"/>
                </a:lnTo>
                <a:lnTo>
                  <a:pt x="669" y="0"/>
                </a:lnTo>
                <a:lnTo>
                  <a:pt x="677" y="0"/>
                </a:lnTo>
                <a:lnTo>
                  <a:pt x="680" y="0"/>
                </a:lnTo>
                <a:lnTo>
                  <a:pt x="688" y="0"/>
                </a:lnTo>
                <a:lnTo>
                  <a:pt x="692" y="0"/>
                </a:lnTo>
                <a:lnTo>
                  <a:pt x="700" y="0"/>
                </a:lnTo>
                <a:lnTo>
                  <a:pt x="704" y="0"/>
                </a:lnTo>
                <a:lnTo>
                  <a:pt x="712" y="0"/>
                </a:lnTo>
                <a:lnTo>
                  <a:pt x="715" y="4"/>
                </a:lnTo>
                <a:lnTo>
                  <a:pt x="723" y="4"/>
                </a:lnTo>
                <a:lnTo>
                  <a:pt x="727" y="4"/>
                </a:lnTo>
                <a:lnTo>
                  <a:pt x="735" y="4"/>
                </a:lnTo>
                <a:lnTo>
                  <a:pt x="739" y="4"/>
                </a:lnTo>
                <a:lnTo>
                  <a:pt x="747" y="4"/>
                </a:lnTo>
                <a:lnTo>
                  <a:pt x="750" y="7"/>
                </a:lnTo>
                <a:lnTo>
                  <a:pt x="754" y="7"/>
                </a:lnTo>
                <a:lnTo>
                  <a:pt x="762" y="7"/>
                </a:lnTo>
                <a:lnTo>
                  <a:pt x="766" y="7"/>
                </a:lnTo>
                <a:lnTo>
                  <a:pt x="774" y="11"/>
                </a:lnTo>
                <a:lnTo>
                  <a:pt x="778" y="11"/>
                </a:lnTo>
                <a:lnTo>
                  <a:pt x="785" y="11"/>
                </a:lnTo>
                <a:lnTo>
                  <a:pt x="789" y="11"/>
                </a:lnTo>
                <a:lnTo>
                  <a:pt x="797" y="15"/>
                </a:lnTo>
                <a:lnTo>
                  <a:pt x="801" y="15"/>
                </a:lnTo>
                <a:lnTo>
                  <a:pt x="809" y="15"/>
                </a:lnTo>
                <a:lnTo>
                  <a:pt x="813" y="19"/>
                </a:lnTo>
                <a:lnTo>
                  <a:pt x="817" y="19"/>
                </a:lnTo>
                <a:lnTo>
                  <a:pt x="824" y="19"/>
                </a:lnTo>
                <a:lnTo>
                  <a:pt x="828" y="23"/>
                </a:lnTo>
                <a:lnTo>
                  <a:pt x="836" y="23"/>
                </a:lnTo>
                <a:lnTo>
                  <a:pt x="840" y="27"/>
                </a:lnTo>
                <a:lnTo>
                  <a:pt x="848" y="27"/>
                </a:lnTo>
                <a:lnTo>
                  <a:pt x="852" y="27"/>
                </a:lnTo>
                <a:lnTo>
                  <a:pt x="855" y="31"/>
                </a:lnTo>
                <a:lnTo>
                  <a:pt x="863" y="31"/>
                </a:lnTo>
                <a:lnTo>
                  <a:pt x="867" y="35"/>
                </a:lnTo>
                <a:lnTo>
                  <a:pt x="875" y="35"/>
                </a:lnTo>
                <a:lnTo>
                  <a:pt x="879" y="39"/>
                </a:lnTo>
                <a:lnTo>
                  <a:pt x="883" y="39"/>
                </a:lnTo>
                <a:lnTo>
                  <a:pt x="891" y="42"/>
                </a:lnTo>
                <a:lnTo>
                  <a:pt x="894" y="42"/>
                </a:lnTo>
                <a:lnTo>
                  <a:pt x="898" y="46"/>
                </a:lnTo>
                <a:lnTo>
                  <a:pt x="906" y="46"/>
                </a:lnTo>
                <a:lnTo>
                  <a:pt x="910" y="50"/>
                </a:lnTo>
                <a:lnTo>
                  <a:pt x="918" y="50"/>
                </a:lnTo>
                <a:lnTo>
                  <a:pt x="922" y="54"/>
                </a:lnTo>
                <a:lnTo>
                  <a:pt x="926" y="58"/>
                </a:lnTo>
                <a:lnTo>
                  <a:pt x="933" y="58"/>
                </a:lnTo>
                <a:lnTo>
                  <a:pt x="937" y="62"/>
                </a:lnTo>
                <a:lnTo>
                  <a:pt x="941" y="62"/>
                </a:lnTo>
                <a:lnTo>
                  <a:pt x="949" y="66"/>
                </a:lnTo>
                <a:lnTo>
                  <a:pt x="953" y="70"/>
                </a:lnTo>
                <a:lnTo>
                  <a:pt x="957" y="70"/>
                </a:lnTo>
                <a:lnTo>
                  <a:pt x="964" y="74"/>
                </a:lnTo>
                <a:lnTo>
                  <a:pt x="968" y="77"/>
                </a:lnTo>
                <a:lnTo>
                  <a:pt x="972" y="77"/>
                </a:lnTo>
                <a:lnTo>
                  <a:pt x="976" y="81"/>
                </a:lnTo>
                <a:lnTo>
                  <a:pt x="984" y="85"/>
                </a:lnTo>
                <a:lnTo>
                  <a:pt x="988" y="89"/>
                </a:lnTo>
                <a:lnTo>
                  <a:pt x="992" y="89"/>
                </a:lnTo>
                <a:lnTo>
                  <a:pt x="999" y="93"/>
                </a:lnTo>
                <a:lnTo>
                  <a:pt x="1003" y="97"/>
                </a:lnTo>
                <a:lnTo>
                  <a:pt x="1007" y="101"/>
                </a:lnTo>
                <a:lnTo>
                  <a:pt x="1011" y="101"/>
                </a:lnTo>
                <a:lnTo>
                  <a:pt x="1019" y="105"/>
                </a:lnTo>
                <a:lnTo>
                  <a:pt x="1023" y="109"/>
                </a:lnTo>
                <a:lnTo>
                  <a:pt x="1027" y="112"/>
                </a:lnTo>
                <a:lnTo>
                  <a:pt x="1031" y="116"/>
                </a:lnTo>
                <a:lnTo>
                  <a:pt x="1034" y="120"/>
                </a:lnTo>
                <a:lnTo>
                  <a:pt x="1042" y="120"/>
                </a:lnTo>
                <a:lnTo>
                  <a:pt x="1046" y="124"/>
                </a:lnTo>
                <a:lnTo>
                  <a:pt x="1050" y="128"/>
                </a:lnTo>
                <a:lnTo>
                  <a:pt x="1054" y="132"/>
                </a:lnTo>
                <a:lnTo>
                  <a:pt x="1058" y="136"/>
                </a:lnTo>
                <a:lnTo>
                  <a:pt x="1066" y="140"/>
                </a:lnTo>
                <a:lnTo>
                  <a:pt x="1069" y="144"/>
                </a:lnTo>
                <a:lnTo>
                  <a:pt x="1073" y="147"/>
                </a:lnTo>
                <a:lnTo>
                  <a:pt x="1077" y="151"/>
                </a:lnTo>
                <a:lnTo>
                  <a:pt x="1081" y="155"/>
                </a:lnTo>
                <a:lnTo>
                  <a:pt x="1085" y="155"/>
                </a:lnTo>
                <a:lnTo>
                  <a:pt x="1089" y="159"/>
                </a:lnTo>
                <a:lnTo>
                  <a:pt x="1097" y="163"/>
                </a:lnTo>
                <a:lnTo>
                  <a:pt x="1101" y="167"/>
                </a:lnTo>
                <a:lnTo>
                  <a:pt x="1104" y="171"/>
                </a:lnTo>
                <a:lnTo>
                  <a:pt x="1108" y="175"/>
                </a:lnTo>
                <a:lnTo>
                  <a:pt x="1112" y="179"/>
                </a:lnTo>
                <a:lnTo>
                  <a:pt x="1116" y="182"/>
                </a:lnTo>
                <a:lnTo>
                  <a:pt x="1120" y="186"/>
                </a:lnTo>
                <a:lnTo>
                  <a:pt x="1124" y="190"/>
                </a:lnTo>
                <a:lnTo>
                  <a:pt x="1128" y="198"/>
                </a:lnTo>
                <a:lnTo>
                  <a:pt x="1132" y="202"/>
                </a:lnTo>
                <a:lnTo>
                  <a:pt x="1136" y="206"/>
                </a:lnTo>
                <a:lnTo>
                  <a:pt x="1139" y="210"/>
                </a:lnTo>
                <a:lnTo>
                  <a:pt x="1143" y="214"/>
                </a:lnTo>
                <a:lnTo>
                  <a:pt x="1147" y="217"/>
                </a:lnTo>
                <a:lnTo>
                  <a:pt x="1151" y="221"/>
                </a:lnTo>
                <a:lnTo>
                  <a:pt x="1155" y="225"/>
                </a:lnTo>
                <a:lnTo>
                  <a:pt x="1159" y="229"/>
                </a:lnTo>
                <a:lnTo>
                  <a:pt x="1163" y="233"/>
                </a:lnTo>
                <a:lnTo>
                  <a:pt x="1167" y="237"/>
                </a:lnTo>
                <a:lnTo>
                  <a:pt x="1171" y="245"/>
                </a:lnTo>
                <a:lnTo>
                  <a:pt x="1174" y="249"/>
                </a:lnTo>
                <a:lnTo>
                  <a:pt x="1178" y="252"/>
                </a:lnTo>
                <a:lnTo>
                  <a:pt x="1182" y="256"/>
                </a:lnTo>
                <a:lnTo>
                  <a:pt x="1186" y="260"/>
                </a:lnTo>
                <a:lnTo>
                  <a:pt x="1186" y="264"/>
                </a:lnTo>
                <a:lnTo>
                  <a:pt x="1190" y="272"/>
                </a:lnTo>
                <a:lnTo>
                  <a:pt x="1194" y="276"/>
                </a:lnTo>
                <a:lnTo>
                  <a:pt x="1198" y="280"/>
                </a:lnTo>
                <a:lnTo>
                  <a:pt x="1202" y="284"/>
                </a:lnTo>
                <a:lnTo>
                  <a:pt x="1206" y="288"/>
                </a:lnTo>
                <a:lnTo>
                  <a:pt x="1206" y="295"/>
                </a:lnTo>
                <a:lnTo>
                  <a:pt x="1209" y="299"/>
                </a:lnTo>
                <a:lnTo>
                  <a:pt x="1213" y="303"/>
                </a:lnTo>
                <a:lnTo>
                  <a:pt x="1217" y="307"/>
                </a:lnTo>
                <a:lnTo>
                  <a:pt x="1221" y="315"/>
                </a:lnTo>
                <a:lnTo>
                  <a:pt x="1221" y="319"/>
                </a:lnTo>
                <a:lnTo>
                  <a:pt x="1225" y="323"/>
                </a:lnTo>
                <a:lnTo>
                  <a:pt x="1229" y="326"/>
                </a:lnTo>
                <a:lnTo>
                  <a:pt x="1233" y="334"/>
                </a:lnTo>
                <a:lnTo>
                  <a:pt x="1233" y="338"/>
                </a:lnTo>
                <a:lnTo>
                  <a:pt x="1237" y="342"/>
                </a:lnTo>
                <a:lnTo>
                  <a:pt x="1241" y="350"/>
                </a:lnTo>
                <a:lnTo>
                  <a:pt x="1241" y="354"/>
                </a:lnTo>
                <a:lnTo>
                  <a:pt x="1244" y="358"/>
                </a:lnTo>
                <a:lnTo>
                  <a:pt x="1248" y="365"/>
                </a:lnTo>
                <a:lnTo>
                  <a:pt x="1248" y="369"/>
                </a:lnTo>
                <a:lnTo>
                  <a:pt x="1252" y="373"/>
                </a:lnTo>
                <a:lnTo>
                  <a:pt x="1256" y="381"/>
                </a:lnTo>
                <a:lnTo>
                  <a:pt x="1256" y="385"/>
                </a:lnTo>
                <a:lnTo>
                  <a:pt x="1260" y="389"/>
                </a:lnTo>
                <a:lnTo>
                  <a:pt x="1264" y="396"/>
                </a:lnTo>
                <a:lnTo>
                  <a:pt x="1264" y="400"/>
                </a:lnTo>
                <a:lnTo>
                  <a:pt x="1268" y="404"/>
                </a:lnTo>
                <a:lnTo>
                  <a:pt x="1268" y="412"/>
                </a:lnTo>
                <a:lnTo>
                  <a:pt x="1272" y="416"/>
                </a:lnTo>
                <a:lnTo>
                  <a:pt x="1272" y="420"/>
                </a:lnTo>
                <a:lnTo>
                  <a:pt x="1276" y="428"/>
                </a:lnTo>
                <a:lnTo>
                  <a:pt x="1276" y="431"/>
                </a:lnTo>
                <a:lnTo>
                  <a:pt x="1280" y="439"/>
                </a:lnTo>
                <a:lnTo>
                  <a:pt x="1280" y="443"/>
                </a:lnTo>
                <a:lnTo>
                  <a:pt x="1283" y="447"/>
                </a:lnTo>
                <a:lnTo>
                  <a:pt x="1283" y="455"/>
                </a:lnTo>
                <a:lnTo>
                  <a:pt x="1287" y="459"/>
                </a:lnTo>
                <a:lnTo>
                  <a:pt x="1287" y="466"/>
                </a:lnTo>
                <a:lnTo>
                  <a:pt x="1291" y="470"/>
                </a:lnTo>
                <a:lnTo>
                  <a:pt x="1291" y="474"/>
                </a:lnTo>
                <a:lnTo>
                  <a:pt x="1291" y="482"/>
                </a:lnTo>
                <a:lnTo>
                  <a:pt x="1295" y="486"/>
                </a:lnTo>
                <a:lnTo>
                  <a:pt x="1295" y="494"/>
                </a:lnTo>
                <a:lnTo>
                  <a:pt x="1299" y="498"/>
                </a:lnTo>
                <a:lnTo>
                  <a:pt x="1299" y="505"/>
                </a:lnTo>
                <a:lnTo>
                  <a:pt x="1299" y="509"/>
                </a:lnTo>
                <a:lnTo>
                  <a:pt x="1303" y="513"/>
                </a:lnTo>
                <a:lnTo>
                  <a:pt x="1303" y="521"/>
                </a:lnTo>
                <a:lnTo>
                  <a:pt x="1303" y="525"/>
                </a:lnTo>
                <a:lnTo>
                  <a:pt x="1303" y="533"/>
                </a:lnTo>
                <a:lnTo>
                  <a:pt x="1307" y="536"/>
                </a:lnTo>
                <a:lnTo>
                  <a:pt x="1307" y="544"/>
                </a:lnTo>
                <a:lnTo>
                  <a:pt x="1307" y="548"/>
                </a:lnTo>
                <a:lnTo>
                  <a:pt x="1307" y="556"/>
                </a:lnTo>
                <a:lnTo>
                  <a:pt x="1311" y="560"/>
                </a:lnTo>
                <a:lnTo>
                  <a:pt x="1311" y="564"/>
                </a:lnTo>
                <a:lnTo>
                  <a:pt x="1311" y="571"/>
                </a:lnTo>
                <a:lnTo>
                  <a:pt x="1311" y="575"/>
                </a:lnTo>
                <a:lnTo>
                  <a:pt x="1311" y="583"/>
                </a:lnTo>
                <a:lnTo>
                  <a:pt x="1315" y="587"/>
                </a:lnTo>
                <a:lnTo>
                  <a:pt x="1315" y="595"/>
                </a:lnTo>
                <a:lnTo>
                  <a:pt x="1315" y="599"/>
                </a:lnTo>
                <a:lnTo>
                  <a:pt x="1315" y="606"/>
                </a:lnTo>
                <a:lnTo>
                  <a:pt x="1315" y="610"/>
                </a:lnTo>
                <a:lnTo>
                  <a:pt x="1315" y="618"/>
                </a:lnTo>
                <a:lnTo>
                  <a:pt x="1315" y="622"/>
                </a:lnTo>
                <a:lnTo>
                  <a:pt x="1315" y="630"/>
                </a:lnTo>
                <a:lnTo>
                  <a:pt x="1315" y="634"/>
                </a:lnTo>
                <a:lnTo>
                  <a:pt x="1315" y="641"/>
                </a:lnTo>
                <a:lnTo>
                  <a:pt x="1318" y="645"/>
                </a:lnTo>
                <a:lnTo>
                  <a:pt x="1318" y="653"/>
                </a:lnTo>
                <a:lnTo>
                  <a:pt x="1318" y="657"/>
                </a:lnTo>
                <a:lnTo>
                  <a:pt x="1318" y="65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76" name="Freeform 4">
            <a:extLst>
              <a:ext uri="{FF2B5EF4-FFF2-40B4-BE49-F238E27FC236}">
                <a16:creationId xmlns:a16="http://schemas.microsoft.com/office/drawing/2014/main" id="{EFFEE66F-C661-D004-E2A2-C8D4E9E2B527}"/>
              </a:ext>
            </a:extLst>
          </p:cNvPr>
          <p:cNvSpPr>
            <a:spLocks/>
          </p:cNvSpPr>
          <p:nvPr/>
        </p:nvSpPr>
        <p:spPr bwMode="auto">
          <a:xfrm>
            <a:off x="787400" y="1731963"/>
            <a:ext cx="2825750" cy="1841500"/>
          </a:xfrm>
          <a:custGeom>
            <a:avLst/>
            <a:gdLst>
              <a:gd name="T0" fmla="*/ 1315 w 1318"/>
              <a:gd name="T1" fmla="*/ 630 h 859"/>
              <a:gd name="T2" fmla="*/ 1315 w 1318"/>
              <a:gd name="T3" fmla="*/ 587 h 859"/>
              <a:gd name="T4" fmla="*/ 1307 w 1318"/>
              <a:gd name="T5" fmla="*/ 548 h 859"/>
              <a:gd name="T6" fmla="*/ 1299 w 1318"/>
              <a:gd name="T7" fmla="*/ 509 h 859"/>
              <a:gd name="T8" fmla="*/ 1291 w 1318"/>
              <a:gd name="T9" fmla="*/ 470 h 859"/>
              <a:gd name="T10" fmla="*/ 1276 w 1318"/>
              <a:gd name="T11" fmla="*/ 431 h 859"/>
              <a:gd name="T12" fmla="*/ 1264 w 1318"/>
              <a:gd name="T13" fmla="*/ 396 h 859"/>
              <a:gd name="T14" fmla="*/ 1244 w 1318"/>
              <a:gd name="T15" fmla="*/ 358 h 859"/>
              <a:gd name="T16" fmla="*/ 1225 w 1318"/>
              <a:gd name="T17" fmla="*/ 323 h 859"/>
              <a:gd name="T18" fmla="*/ 1206 w 1318"/>
              <a:gd name="T19" fmla="*/ 288 h 859"/>
              <a:gd name="T20" fmla="*/ 1182 w 1318"/>
              <a:gd name="T21" fmla="*/ 256 h 859"/>
              <a:gd name="T22" fmla="*/ 1155 w 1318"/>
              <a:gd name="T23" fmla="*/ 225 h 859"/>
              <a:gd name="T24" fmla="*/ 1128 w 1318"/>
              <a:gd name="T25" fmla="*/ 198 h 859"/>
              <a:gd name="T26" fmla="*/ 1101 w 1318"/>
              <a:gd name="T27" fmla="*/ 167 h 859"/>
              <a:gd name="T28" fmla="*/ 1069 w 1318"/>
              <a:gd name="T29" fmla="*/ 144 h 859"/>
              <a:gd name="T30" fmla="*/ 1034 w 1318"/>
              <a:gd name="T31" fmla="*/ 120 h 859"/>
              <a:gd name="T32" fmla="*/ 1003 w 1318"/>
              <a:gd name="T33" fmla="*/ 97 h 859"/>
              <a:gd name="T34" fmla="*/ 968 w 1318"/>
              <a:gd name="T35" fmla="*/ 77 h 859"/>
              <a:gd name="T36" fmla="*/ 933 w 1318"/>
              <a:gd name="T37" fmla="*/ 58 h 859"/>
              <a:gd name="T38" fmla="*/ 894 w 1318"/>
              <a:gd name="T39" fmla="*/ 42 h 859"/>
              <a:gd name="T40" fmla="*/ 855 w 1318"/>
              <a:gd name="T41" fmla="*/ 31 h 859"/>
              <a:gd name="T42" fmla="*/ 817 w 1318"/>
              <a:gd name="T43" fmla="*/ 19 h 859"/>
              <a:gd name="T44" fmla="*/ 778 w 1318"/>
              <a:gd name="T45" fmla="*/ 11 h 859"/>
              <a:gd name="T46" fmla="*/ 739 w 1318"/>
              <a:gd name="T47" fmla="*/ 4 h 859"/>
              <a:gd name="T48" fmla="*/ 700 w 1318"/>
              <a:gd name="T49" fmla="*/ 0 h 859"/>
              <a:gd name="T50" fmla="*/ 661 w 1318"/>
              <a:gd name="T51" fmla="*/ 0 h 859"/>
              <a:gd name="T52" fmla="*/ 618 w 1318"/>
              <a:gd name="T53" fmla="*/ 0 h 859"/>
              <a:gd name="T54" fmla="*/ 579 w 1318"/>
              <a:gd name="T55" fmla="*/ 4 h 859"/>
              <a:gd name="T56" fmla="*/ 540 w 1318"/>
              <a:gd name="T57" fmla="*/ 11 h 859"/>
              <a:gd name="T58" fmla="*/ 502 w 1318"/>
              <a:gd name="T59" fmla="*/ 19 h 859"/>
              <a:gd name="T60" fmla="*/ 463 w 1318"/>
              <a:gd name="T61" fmla="*/ 31 h 859"/>
              <a:gd name="T62" fmla="*/ 424 w 1318"/>
              <a:gd name="T63" fmla="*/ 42 h 859"/>
              <a:gd name="T64" fmla="*/ 385 w 1318"/>
              <a:gd name="T65" fmla="*/ 58 h 859"/>
              <a:gd name="T66" fmla="*/ 350 w 1318"/>
              <a:gd name="T67" fmla="*/ 77 h 859"/>
              <a:gd name="T68" fmla="*/ 315 w 1318"/>
              <a:gd name="T69" fmla="*/ 97 h 859"/>
              <a:gd name="T70" fmla="*/ 284 w 1318"/>
              <a:gd name="T71" fmla="*/ 120 h 859"/>
              <a:gd name="T72" fmla="*/ 249 w 1318"/>
              <a:gd name="T73" fmla="*/ 144 h 859"/>
              <a:gd name="T74" fmla="*/ 218 w 1318"/>
              <a:gd name="T75" fmla="*/ 167 h 859"/>
              <a:gd name="T76" fmla="*/ 190 w 1318"/>
              <a:gd name="T77" fmla="*/ 198 h 859"/>
              <a:gd name="T78" fmla="*/ 163 w 1318"/>
              <a:gd name="T79" fmla="*/ 225 h 859"/>
              <a:gd name="T80" fmla="*/ 136 w 1318"/>
              <a:gd name="T81" fmla="*/ 256 h 859"/>
              <a:gd name="T82" fmla="*/ 113 w 1318"/>
              <a:gd name="T83" fmla="*/ 288 h 859"/>
              <a:gd name="T84" fmla="*/ 93 w 1318"/>
              <a:gd name="T85" fmla="*/ 323 h 859"/>
              <a:gd name="T86" fmla="*/ 74 w 1318"/>
              <a:gd name="T87" fmla="*/ 358 h 859"/>
              <a:gd name="T88" fmla="*/ 54 w 1318"/>
              <a:gd name="T89" fmla="*/ 396 h 859"/>
              <a:gd name="T90" fmla="*/ 42 w 1318"/>
              <a:gd name="T91" fmla="*/ 431 h 859"/>
              <a:gd name="T92" fmla="*/ 27 w 1318"/>
              <a:gd name="T93" fmla="*/ 470 h 859"/>
              <a:gd name="T94" fmla="*/ 19 w 1318"/>
              <a:gd name="T95" fmla="*/ 509 h 859"/>
              <a:gd name="T96" fmla="*/ 11 w 1318"/>
              <a:gd name="T97" fmla="*/ 548 h 859"/>
              <a:gd name="T98" fmla="*/ 4 w 1318"/>
              <a:gd name="T99" fmla="*/ 587 h 859"/>
              <a:gd name="T100" fmla="*/ 4 w 1318"/>
              <a:gd name="T101" fmla="*/ 630 h 859"/>
              <a:gd name="T102" fmla="*/ 0 w 1318"/>
              <a:gd name="T103" fmla="*/ 669 h 859"/>
              <a:gd name="T104" fmla="*/ 4 w 1318"/>
              <a:gd name="T105" fmla="*/ 708 h 859"/>
              <a:gd name="T106" fmla="*/ 7 w 1318"/>
              <a:gd name="T107" fmla="*/ 750 h 859"/>
              <a:gd name="T108" fmla="*/ 15 w 1318"/>
              <a:gd name="T109" fmla="*/ 789 h 859"/>
              <a:gd name="T110" fmla="*/ 23 w 1318"/>
              <a:gd name="T111" fmla="*/ 828 h 859"/>
              <a:gd name="T112" fmla="*/ 35 w 1318"/>
              <a:gd name="T113" fmla="*/ 859 h 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18" h="859">
                <a:moveTo>
                  <a:pt x="1318" y="657"/>
                </a:moveTo>
                <a:lnTo>
                  <a:pt x="1318" y="657"/>
                </a:lnTo>
                <a:lnTo>
                  <a:pt x="1318" y="653"/>
                </a:lnTo>
                <a:lnTo>
                  <a:pt x="1318" y="645"/>
                </a:lnTo>
                <a:lnTo>
                  <a:pt x="1315" y="641"/>
                </a:lnTo>
                <a:lnTo>
                  <a:pt x="1315" y="634"/>
                </a:lnTo>
                <a:lnTo>
                  <a:pt x="1315" y="630"/>
                </a:lnTo>
                <a:lnTo>
                  <a:pt x="1315" y="622"/>
                </a:lnTo>
                <a:lnTo>
                  <a:pt x="1315" y="618"/>
                </a:lnTo>
                <a:lnTo>
                  <a:pt x="1315" y="610"/>
                </a:lnTo>
                <a:lnTo>
                  <a:pt x="1315" y="606"/>
                </a:lnTo>
                <a:lnTo>
                  <a:pt x="1315" y="599"/>
                </a:lnTo>
                <a:lnTo>
                  <a:pt x="1315" y="595"/>
                </a:lnTo>
                <a:lnTo>
                  <a:pt x="1315" y="587"/>
                </a:lnTo>
                <a:lnTo>
                  <a:pt x="1311" y="583"/>
                </a:lnTo>
                <a:lnTo>
                  <a:pt x="1311" y="575"/>
                </a:lnTo>
                <a:lnTo>
                  <a:pt x="1311" y="571"/>
                </a:lnTo>
                <a:lnTo>
                  <a:pt x="1311" y="564"/>
                </a:lnTo>
                <a:lnTo>
                  <a:pt x="1311" y="560"/>
                </a:lnTo>
                <a:lnTo>
                  <a:pt x="1307" y="556"/>
                </a:lnTo>
                <a:lnTo>
                  <a:pt x="1307" y="548"/>
                </a:lnTo>
                <a:lnTo>
                  <a:pt x="1307" y="544"/>
                </a:lnTo>
                <a:lnTo>
                  <a:pt x="1307" y="536"/>
                </a:lnTo>
                <a:lnTo>
                  <a:pt x="1303" y="533"/>
                </a:lnTo>
                <a:lnTo>
                  <a:pt x="1303" y="525"/>
                </a:lnTo>
                <a:lnTo>
                  <a:pt x="1303" y="521"/>
                </a:lnTo>
                <a:lnTo>
                  <a:pt x="1303" y="513"/>
                </a:lnTo>
                <a:lnTo>
                  <a:pt x="1299" y="509"/>
                </a:lnTo>
                <a:lnTo>
                  <a:pt x="1299" y="505"/>
                </a:lnTo>
                <a:lnTo>
                  <a:pt x="1299" y="498"/>
                </a:lnTo>
                <a:lnTo>
                  <a:pt x="1295" y="494"/>
                </a:lnTo>
                <a:lnTo>
                  <a:pt x="1295" y="486"/>
                </a:lnTo>
                <a:lnTo>
                  <a:pt x="1291" y="482"/>
                </a:lnTo>
                <a:lnTo>
                  <a:pt x="1291" y="474"/>
                </a:lnTo>
                <a:lnTo>
                  <a:pt x="1291" y="470"/>
                </a:lnTo>
                <a:lnTo>
                  <a:pt x="1287" y="466"/>
                </a:lnTo>
                <a:lnTo>
                  <a:pt x="1287" y="459"/>
                </a:lnTo>
                <a:lnTo>
                  <a:pt x="1283" y="455"/>
                </a:lnTo>
                <a:lnTo>
                  <a:pt x="1283" y="447"/>
                </a:lnTo>
                <a:lnTo>
                  <a:pt x="1280" y="443"/>
                </a:lnTo>
                <a:lnTo>
                  <a:pt x="1280" y="439"/>
                </a:lnTo>
                <a:lnTo>
                  <a:pt x="1276" y="431"/>
                </a:lnTo>
                <a:lnTo>
                  <a:pt x="1276" y="428"/>
                </a:lnTo>
                <a:lnTo>
                  <a:pt x="1272" y="420"/>
                </a:lnTo>
                <a:lnTo>
                  <a:pt x="1272" y="416"/>
                </a:lnTo>
                <a:lnTo>
                  <a:pt x="1268" y="412"/>
                </a:lnTo>
                <a:lnTo>
                  <a:pt x="1268" y="404"/>
                </a:lnTo>
                <a:lnTo>
                  <a:pt x="1264" y="400"/>
                </a:lnTo>
                <a:lnTo>
                  <a:pt x="1264" y="396"/>
                </a:lnTo>
                <a:lnTo>
                  <a:pt x="1260" y="389"/>
                </a:lnTo>
                <a:lnTo>
                  <a:pt x="1256" y="385"/>
                </a:lnTo>
                <a:lnTo>
                  <a:pt x="1256" y="381"/>
                </a:lnTo>
                <a:lnTo>
                  <a:pt x="1252" y="373"/>
                </a:lnTo>
                <a:lnTo>
                  <a:pt x="1248" y="369"/>
                </a:lnTo>
                <a:lnTo>
                  <a:pt x="1248" y="365"/>
                </a:lnTo>
                <a:lnTo>
                  <a:pt x="1244" y="358"/>
                </a:lnTo>
                <a:lnTo>
                  <a:pt x="1241" y="354"/>
                </a:lnTo>
                <a:lnTo>
                  <a:pt x="1241" y="350"/>
                </a:lnTo>
                <a:lnTo>
                  <a:pt x="1237" y="342"/>
                </a:lnTo>
                <a:lnTo>
                  <a:pt x="1233" y="338"/>
                </a:lnTo>
                <a:lnTo>
                  <a:pt x="1233" y="334"/>
                </a:lnTo>
                <a:lnTo>
                  <a:pt x="1229" y="326"/>
                </a:lnTo>
                <a:lnTo>
                  <a:pt x="1225" y="323"/>
                </a:lnTo>
                <a:lnTo>
                  <a:pt x="1221" y="319"/>
                </a:lnTo>
                <a:lnTo>
                  <a:pt x="1221" y="315"/>
                </a:lnTo>
                <a:lnTo>
                  <a:pt x="1217" y="307"/>
                </a:lnTo>
                <a:lnTo>
                  <a:pt x="1213" y="303"/>
                </a:lnTo>
                <a:lnTo>
                  <a:pt x="1209" y="299"/>
                </a:lnTo>
                <a:lnTo>
                  <a:pt x="1206" y="295"/>
                </a:lnTo>
                <a:lnTo>
                  <a:pt x="1206" y="288"/>
                </a:lnTo>
                <a:lnTo>
                  <a:pt x="1202" y="284"/>
                </a:lnTo>
                <a:lnTo>
                  <a:pt x="1198" y="280"/>
                </a:lnTo>
                <a:lnTo>
                  <a:pt x="1194" y="276"/>
                </a:lnTo>
                <a:lnTo>
                  <a:pt x="1190" y="272"/>
                </a:lnTo>
                <a:lnTo>
                  <a:pt x="1186" y="264"/>
                </a:lnTo>
                <a:lnTo>
                  <a:pt x="1186" y="260"/>
                </a:lnTo>
                <a:lnTo>
                  <a:pt x="1182" y="256"/>
                </a:lnTo>
                <a:lnTo>
                  <a:pt x="1178" y="252"/>
                </a:lnTo>
                <a:lnTo>
                  <a:pt x="1174" y="249"/>
                </a:lnTo>
                <a:lnTo>
                  <a:pt x="1171" y="245"/>
                </a:lnTo>
                <a:lnTo>
                  <a:pt x="1167" y="237"/>
                </a:lnTo>
                <a:lnTo>
                  <a:pt x="1163" y="233"/>
                </a:lnTo>
                <a:lnTo>
                  <a:pt x="1159" y="229"/>
                </a:lnTo>
                <a:lnTo>
                  <a:pt x="1155" y="225"/>
                </a:lnTo>
                <a:lnTo>
                  <a:pt x="1151" y="221"/>
                </a:lnTo>
                <a:lnTo>
                  <a:pt x="1147" y="217"/>
                </a:lnTo>
                <a:lnTo>
                  <a:pt x="1143" y="214"/>
                </a:lnTo>
                <a:lnTo>
                  <a:pt x="1139" y="210"/>
                </a:lnTo>
                <a:lnTo>
                  <a:pt x="1136" y="206"/>
                </a:lnTo>
                <a:lnTo>
                  <a:pt x="1132" y="202"/>
                </a:lnTo>
                <a:lnTo>
                  <a:pt x="1128" y="198"/>
                </a:lnTo>
                <a:lnTo>
                  <a:pt x="1124" y="190"/>
                </a:lnTo>
                <a:lnTo>
                  <a:pt x="1120" y="186"/>
                </a:lnTo>
                <a:lnTo>
                  <a:pt x="1116" y="182"/>
                </a:lnTo>
                <a:lnTo>
                  <a:pt x="1112" y="179"/>
                </a:lnTo>
                <a:lnTo>
                  <a:pt x="1108" y="175"/>
                </a:lnTo>
                <a:lnTo>
                  <a:pt x="1104" y="171"/>
                </a:lnTo>
                <a:lnTo>
                  <a:pt x="1101" y="167"/>
                </a:lnTo>
                <a:lnTo>
                  <a:pt x="1097" y="163"/>
                </a:lnTo>
                <a:lnTo>
                  <a:pt x="1089" y="159"/>
                </a:lnTo>
                <a:lnTo>
                  <a:pt x="1085" y="155"/>
                </a:lnTo>
                <a:lnTo>
                  <a:pt x="1081" y="155"/>
                </a:lnTo>
                <a:lnTo>
                  <a:pt x="1077" y="151"/>
                </a:lnTo>
                <a:lnTo>
                  <a:pt x="1073" y="147"/>
                </a:lnTo>
                <a:lnTo>
                  <a:pt x="1069" y="144"/>
                </a:lnTo>
                <a:lnTo>
                  <a:pt x="1066" y="140"/>
                </a:lnTo>
                <a:lnTo>
                  <a:pt x="1058" y="136"/>
                </a:lnTo>
                <a:lnTo>
                  <a:pt x="1054" y="132"/>
                </a:lnTo>
                <a:lnTo>
                  <a:pt x="1050" y="128"/>
                </a:lnTo>
                <a:lnTo>
                  <a:pt x="1046" y="124"/>
                </a:lnTo>
                <a:lnTo>
                  <a:pt x="1042" y="120"/>
                </a:lnTo>
                <a:lnTo>
                  <a:pt x="1034" y="120"/>
                </a:lnTo>
                <a:lnTo>
                  <a:pt x="1031" y="116"/>
                </a:lnTo>
                <a:lnTo>
                  <a:pt x="1027" y="112"/>
                </a:lnTo>
                <a:lnTo>
                  <a:pt x="1023" y="109"/>
                </a:lnTo>
                <a:lnTo>
                  <a:pt x="1019" y="105"/>
                </a:lnTo>
                <a:lnTo>
                  <a:pt x="1011" y="101"/>
                </a:lnTo>
                <a:lnTo>
                  <a:pt x="1007" y="101"/>
                </a:lnTo>
                <a:lnTo>
                  <a:pt x="1003" y="97"/>
                </a:lnTo>
                <a:lnTo>
                  <a:pt x="999" y="93"/>
                </a:lnTo>
                <a:lnTo>
                  <a:pt x="992" y="89"/>
                </a:lnTo>
                <a:lnTo>
                  <a:pt x="988" y="89"/>
                </a:lnTo>
                <a:lnTo>
                  <a:pt x="984" y="85"/>
                </a:lnTo>
                <a:lnTo>
                  <a:pt x="976" y="81"/>
                </a:lnTo>
                <a:lnTo>
                  <a:pt x="972" y="77"/>
                </a:lnTo>
                <a:lnTo>
                  <a:pt x="968" y="77"/>
                </a:lnTo>
                <a:lnTo>
                  <a:pt x="964" y="74"/>
                </a:lnTo>
                <a:lnTo>
                  <a:pt x="957" y="70"/>
                </a:lnTo>
                <a:lnTo>
                  <a:pt x="953" y="70"/>
                </a:lnTo>
                <a:lnTo>
                  <a:pt x="949" y="66"/>
                </a:lnTo>
                <a:lnTo>
                  <a:pt x="941" y="62"/>
                </a:lnTo>
                <a:lnTo>
                  <a:pt x="937" y="62"/>
                </a:lnTo>
                <a:lnTo>
                  <a:pt x="933" y="58"/>
                </a:lnTo>
                <a:lnTo>
                  <a:pt x="926" y="58"/>
                </a:lnTo>
                <a:lnTo>
                  <a:pt x="922" y="54"/>
                </a:lnTo>
                <a:lnTo>
                  <a:pt x="918" y="50"/>
                </a:lnTo>
                <a:lnTo>
                  <a:pt x="910" y="50"/>
                </a:lnTo>
                <a:lnTo>
                  <a:pt x="906" y="46"/>
                </a:lnTo>
                <a:lnTo>
                  <a:pt x="898" y="46"/>
                </a:lnTo>
                <a:lnTo>
                  <a:pt x="894" y="42"/>
                </a:lnTo>
                <a:lnTo>
                  <a:pt x="891" y="42"/>
                </a:lnTo>
                <a:lnTo>
                  <a:pt x="883" y="39"/>
                </a:lnTo>
                <a:lnTo>
                  <a:pt x="879" y="39"/>
                </a:lnTo>
                <a:lnTo>
                  <a:pt x="875" y="35"/>
                </a:lnTo>
                <a:lnTo>
                  <a:pt x="867" y="35"/>
                </a:lnTo>
                <a:lnTo>
                  <a:pt x="863" y="31"/>
                </a:lnTo>
                <a:lnTo>
                  <a:pt x="855" y="31"/>
                </a:lnTo>
                <a:lnTo>
                  <a:pt x="852" y="27"/>
                </a:lnTo>
                <a:lnTo>
                  <a:pt x="848" y="27"/>
                </a:lnTo>
                <a:lnTo>
                  <a:pt x="840" y="27"/>
                </a:lnTo>
                <a:lnTo>
                  <a:pt x="836" y="23"/>
                </a:lnTo>
                <a:lnTo>
                  <a:pt x="828" y="23"/>
                </a:lnTo>
                <a:lnTo>
                  <a:pt x="824" y="19"/>
                </a:lnTo>
                <a:lnTo>
                  <a:pt x="817" y="19"/>
                </a:lnTo>
                <a:lnTo>
                  <a:pt x="813" y="19"/>
                </a:lnTo>
                <a:lnTo>
                  <a:pt x="809" y="15"/>
                </a:lnTo>
                <a:lnTo>
                  <a:pt x="801" y="15"/>
                </a:lnTo>
                <a:lnTo>
                  <a:pt x="797" y="15"/>
                </a:lnTo>
                <a:lnTo>
                  <a:pt x="789" y="11"/>
                </a:lnTo>
                <a:lnTo>
                  <a:pt x="785" y="11"/>
                </a:lnTo>
                <a:lnTo>
                  <a:pt x="778" y="11"/>
                </a:lnTo>
                <a:lnTo>
                  <a:pt x="774" y="11"/>
                </a:lnTo>
                <a:lnTo>
                  <a:pt x="766" y="7"/>
                </a:lnTo>
                <a:lnTo>
                  <a:pt x="762" y="7"/>
                </a:lnTo>
                <a:lnTo>
                  <a:pt x="754" y="7"/>
                </a:lnTo>
                <a:lnTo>
                  <a:pt x="750" y="7"/>
                </a:lnTo>
                <a:lnTo>
                  <a:pt x="747" y="4"/>
                </a:lnTo>
                <a:lnTo>
                  <a:pt x="739" y="4"/>
                </a:lnTo>
                <a:lnTo>
                  <a:pt x="735" y="4"/>
                </a:lnTo>
                <a:lnTo>
                  <a:pt x="727" y="4"/>
                </a:lnTo>
                <a:lnTo>
                  <a:pt x="723" y="4"/>
                </a:lnTo>
                <a:lnTo>
                  <a:pt x="715" y="4"/>
                </a:lnTo>
                <a:lnTo>
                  <a:pt x="712" y="0"/>
                </a:lnTo>
                <a:lnTo>
                  <a:pt x="704" y="0"/>
                </a:lnTo>
                <a:lnTo>
                  <a:pt x="700" y="0"/>
                </a:lnTo>
                <a:lnTo>
                  <a:pt x="692" y="0"/>
                </a:lnTo>
                <a:lnTo>
                  <a:pt x="688" y="0"/>
                </a:lnTo>
                <a:lnTo>
                  <a:pt x="680" y="0"/>
                </a:lnTo>
                <a:lnTo>
                  <a:pt x="677" y="0"/>
                </a:lnTo>
                <a:lnTo>
                  <a:pt x="669" y="0"/>
                </a:lnTo>
                <a:lnTo>
                  <a:pt x="665" y="0"/>
                </a:lnTo>
                <a:lnTo>
                  <a:pt x="661" y="0"/>
                </a:lnTo>
                <a:lnTo>
                  <a:pt x="653" y="0"/>
                </a:lnTo>
                <a:lnTo>
                  <a:pt x="649" y="0"/>
                </a:lnTo>
                <a:lnTo>
                  <a:pt x="642" y="0"/>
                </a:lnTo>
                <a:lnTo>
                  <a:pt x="638" y="0"/>
                </a:lnTo>
                <a:lnTo>
                  <a:pt x="630" y="0"/>
                </a:lnTo>
                <a:lnTo>
                  <a:pt x="626" y="0"/>
                </a:lnTo>
                <a:lnTo>
                  <a:pt x="618" y="0"/>
                </a:lnTo>
                <a:lnTo>
                  <a:pt x="614" y="0"/>
                </a:lnTo>
                <a:lnTo>
                  <a:pt x="607" y="0"/>
                </a:lnTo>
                <a:lnTo>
                  <a:pt x="603" y="4"/>
                </a:lnTo>
                <a:lnTo>
                  <a:pt x="595" y="4"/>
                </a:lnTo>
                <a:lnTo>
                  <a:pt x="591" y="4"/>
                </a:lnTo>
                <a:lnTo>
                  <a:pt x="583" y="4"/>
                </a:lnTo>
                <a:lnTo>
                  <a:pt x="579" y="4"/>
                </a:lnTo>
                <a:lnTo>
                  <a:pt x="572" y="4"/>
                </a:lnTo>
                <a:lnTo>
                  <a:pt x="568" y="7"/>
                </a:lnTo>
                <a:lnTo>
                  <a:pt x="564" y="7"/>
                </a:lnTo>
                <a:lnTo>
                  <a:pt x="556" y="7"/>
                </a:lnTo>
                <a:lnTo>
                  <a:pt x="552" y="7"/>
                </a:lnTo>
                <a:lnTo>
                  <a:pt x="544" y="11"/>
                </a:lnTo>
                <a:lnTo>
                  <a:pt x="540" y="11"/>
                </a:lnTo>
                <a:lnTo>
                  <a:pt x="533" y="11"/>
                </a:lnTo>
                <a:lnTo>
                  <a:pt x="529" y="11"/>
                </a:lnTo>
                <a:lnTo>
                  <a:pt x="521" y="15"/>
                </a:lnTo>
                <a:lnTo>
                  <a:pt x="517" y="15"/>
                </a:lnTo>
                <a:lnTo>
                  <a:pt x="509" y="15"/>
                </a:lnTo>
                <a:lnTo>
                  <a:pt x="505" y="19"/>
                </a:lnTo>
                <a:lnTo>
                  <a:pt x="502" y="19"/>
                </a:lnTo>
                <a:lnTo>
                  <a:pt x="494" y="19"/>
                </a:lnTo>
                <a:lnTo>
                  <a:pt x="490" y="23"/>
                </a:lnTo>
                <a:lnTo>
                  <a:pt x="482" y="23"/>
                </a:lnTo>
                <a:lnTo>
                  <a:pt x="478" y="27"/>
                </a:lnTo>
                <a:lnTo>
                  <a:pt x="470" y="27"/>
                </a:lnTo>
                <a:lnTo>
                  <a:pt x="467" y="27"/>
                </a:lnTo>
                <a:lnTo>
                  <a:pt x="463" y="31"/>
                </a:lnTo>
                <a:lnTo>
                  <a:pt x="455" y="31"/>
                </a:lnTo>
                <a:lnTo>
                  <a:pt x="451" y="35"/>
                </a:lnTo>
                <a:lnTo>
                  <a:pt x="443" y="35"/>
                </a:lnTo>
                <a:lnTo>
                  <a:pt x="439" y="39"/>
                </a:lnTo>
                <a:lnTo>
                  <a:pt x="435" y="39"/>
                </a:lnTo>
                <a:lnTo>
                  <a:pt x="428" y="42"/>
                </a:lnTo>
                <a:lnTo>
                  <a:pt x="424" y="42"/>
                </a:lnTo>
                <a:lnTo>
                  <a:pt x="420" y="46"/>
                </a:lnTo>
                <a:lnTo>
                  <a:pt x="412" y="46"/>
                </a:lnTo>
                <a:lnTo>
                  <a:pt x="408" y="50"/>
                </a:lnTo>
                <a:lnTo>
                  <a:pt x="400" y="50"/>
                </a:lnTo>
                <a:lnTo>
                  <a:pt x="396" y="54"/>
                </a:lnTo>
                <a:lnTo>
                  <a:pt x="393" y="58"/>
                </a:lnTo>
                <a:lnTo>
                  <a:pt x="385" y="58"/>
                </a:lnTo>
                <a:lnTo>
                  <a:pt x="381" y="62"/>
                </a:lnTo>
                <a:lnTo>
                  <a:pt x="377" y="62"/>
                </a:lnTo>
                <a:lnTo>
                  <a:pt x="369" y="66"/>
                </a:lnTo>
                <a:lnTo>
                  <a:pt x="365" y="70"/>
                </a:lnTo>
                <a:lnTo>
                  <a:pt x="361" y="70"/>
                </a:lnTo>
                <a:lnTo>
                  <a:pt x="354" y="74"/>
                </a:lnTo>
                <a:lnTo>
                  <a:pt x="350" y="77"/>
                </a:lnTo>
                <a:lnTo>
                  <a:pt x="346" y="77"/>
                </a:lnTo>
                <a:lnTo>
                  <a:pt x="342" y="81"/>
                </a:lnTo>
                <a:lnTo>
                  <a:pt x="334" y="85"/>
                </a:lnTo>
                <a:lnTo>
                  <a:pt x="330" y="89"/>
                </a:lnTo>
                <a:lnTo>
                  <a:pt x="326" y="89"/>
                </a:lnTo>
                <a:lnTo>
                  <a:pt x="319" y="93"/>
                </a:lnTo>
                <a:lnTo>
                  <a:pt x="315" y="97"/>
                </a:lnTo>
                <a:lnTo>
                  <a:pt x="311" y="101"/>
                </a:lnTo>
                <a:lnTo>
                  <a:pt x="307" y="101"/>
                </a:lnTo>
                <a:lnTo>
                  <a:pt x="299" y="105"/>
                </a:lnTo>
                <a:lnTo>
                  <a:pt x="295" y="109"/>
                </a:lnTo>
                <a:lnTo>
                  <a:pt x="291" y="112"/>
                </a:lnTo>
                <a:lnTo>
                  <a:pt x="288" y="116"/>
                </a:lnTo>
                <a:lnTo>
                  <a:pt x="284" y="120"/>
                </a:lnTo>
                <a:lnTo>
                  <a:pt x="276" y="120"/>
                </a:lnTo>
                <a:lnTo>
                  <a:pt x="272" y="124"/>
                </a:lnTo>
                <a:lnTo>
                  <a:pt x="268" y="128"/>
                </a:lnTo>
                <a:lnTo>
                  <a:pt x="264" y="132"/>
                </a:lnTo>
                <a:lnTo>
                  <a:pt x="260" y="136"/>
                </a:lnTo>
                <a:lnTo>
                  <a:pt x="253" y="140"/>
                </a:lnTo>
                <a:lnTo>
                  <a:pt x="249" y="144"/>
                </a:lnTo>
                <a:lnTo>
                  <a:pt x="245" y="147"/>
                </a:lnTo>
                <a:lnTo>
                  <a:pt x="241" y="151"/>
                </a:lnTo>
                <a:lnTo>
                  <a:pt x="237" y="155"/>
                </a:lnTo>
                <a:lnTo>
                  <a:pt x="233" y="155"/>
                </a:lnTo>
                <a:lnTo>
                  <a:pt x="229" y="159"/>
                </a:lnTo>
                <a:lnTo>
                  <a:pt x="221" y="163"/>
                </a:lnTo>
                <a:lnTo>
                  <a:pt x="218" y="167"/>
                </a:lnTo>
                <a:lnTo>
                  <a:pt x="214" y="171"/>
                </a:lnTo>
                <a:lnTo>
                  <a:pt x="210" y="175"/>
                </a:lnTo>
                <a:lnTo>
                  <a:pt x="206" y="179"/>
                </a:lnTo>
                <a:lnTo>
                  <a:pt x="202" y="182"/>
                </a:lnTo>
                <a:lnTo>
                  <a:pt x="198" y="186"/>
                </a:lnTo>
                <a:lnTo>
                  <a:pt x="194" y="190"/>
                </a:lnTo>
                <a:lnTo>
                  <a:pt x="190" y="198"/>
                </a:lnTo>
                <a:lnTo>
                  <a:pt x="186" y="202"/>
                </a:lnTo>
                <a:lnTo>
                  <a:pt x="183" y="206"/>
                </a:lnTo>
                <a:lnTo>
                  <a:pt x="179" y="210"/>
                </a:lnTo>
                <a:lnTo>
                  <a:pt x="175" y="214"/>
                </a:lnTo>
                <a:lnTo>
                  <a:pt x="171" y="217"/>
                </a:lnTo>
                <a:lnTo>
                  <a:pt x="167" y="221"/>
                </a:lnTo>
                <a:lnTo>
                  <a:pt x="163" y="225"/>
                </a:lnTo>
                <a:lnTo>
                  <a:pt x="159" y="229"/>
                </a:lnTo>
                <a:lnTo>
                  <a:pt x="155" y="233"/>
                </a:lnTo>
                <a:lnTo>
                  <a:pt x="151" y="237"/>
                </a:lnTo>
                <a:lnTo>
                  <a:pt x="148" y="245"/>
                </a:lnTo>
                <a:lnTo>
                  <a:pt x="144" y="249"/>
                </a:lnTo>
                <a:lnTo>
                  <a:pt x="140" y="252"/>
                </a:lnTo>
                <a:lnTo>
                  <a:pt x="136" y="256"/>
                </a:lnTo>
                <a:lnTo>
                  <a:pt x="132" y="260"/>
                </a:lnTo>
                <a:lnTo>
                  <a:pt x="132" y="264"/>
                </a:lnTo>
                <a:lnTo>
                  <a:pt x="128" y="272"/>
                </a:lnTo>
                <a:lnTo>
                  <a:pt x="124" y="276"/>
                </a:lnTo>
                <a:lnTo>
                  <a:pt x="120" y="280"/>
                </a:lnTo>
                <a:lnTo>
                  <a:pt x="116" y="284"/>
                </a:lnTo>
                <a:lnTo>
                  <a:pt x="113" y="288"/>
                </a:lnTo>
                <a:lnTo>
                  <a:pt x="113" y="295"/>
                </a:lnTo>
                <a:lnTo>
                  <a:pt x="109" y="299"/>
                </a:lnTo>
                <a:lnTo>
                  <a:pt x="105" y="303"/>
                </a:lnTo>
                <a:lnTo>
                  <a:pt x="101" y="307"/>
                </a:lnTo>
                <a:lnTo>
                  <a:pt x="97" y="315"/>
                </a:lnTo>
                <a:lnTo>
                  <a:pt x="97" y="319"/>
                </a:lnTo>
                <a:lnTo>
                  <a:pt x="93" y="323"/>
                </a:lnTo>
                <a:lnTo>
                  <a:pt x="89" y="326"/>
                </a:lnTo>
                <a:lnTo>
                  <a:pt x="85" y="334"/>
                </a:lnTo>
                <a:lnTo>
                  <a:pt x="85" y="338"/>
                </a:lnTo>
                <a:lnTo>
                  <a:pt x="81" y="342"/>
                </a:lnTo>
                <a:lnTo>
                  <a:pt x="78" y="350"/>
                </a:lnTo>
                <a:lnTo>
                  <a:pt x="78" y="354"/>
                </a:lnTo>
                <a:lnTo>
                  <a:pt x="74" y="358"/>
                </a:lnTo>
                <a:lnTo>
                  <a:pt x="70" y="365"/>
                </a:lnTo>
                <a:lnTo>
                  <a:pt x="70" y="369"/>
                </a:lnTo>
                <a:lnTo>
                  <a:pt x="66" y="373"/>
                </a:lnTo>
                <a:lnTo>
                  <a:pt x="62" y="381"/>
                </a:lnTo>
                <a:lnTo>
                  <a:pt x="62" y="385"/>
                </a:lnTo>
                <a:lnTo>
                  <a:pt x="58" y="389"/>
                </a:lnTo>
                <a:lnTo>
                  <a:pt x="54" y="396"/>
                </a:lnTo>
                <a:lnTo>
                  <a:pt x="54" y="400"/>
                </a:lnTo>
                <a:lnTo>
                  <a:pt x="50" y="404"/>
                </a:lnTo>
                <a:lnTo>
                  <a:pt x="50" y="412"/>
                </a:lnTo>
                <a:lnTo>
                  <a:pt x="46" y="416"/>
                </a:lnTo>
                <a:lnTo>
                  <a:pt x="46" y="420"/>
                </a:lnTo>
                <a:lnTo>
                  <a:pt x="42" y="428"/>
                </a:lnTo>
                <a:lnTo>
                  <a:pt x="42" y="431"/>
                </a:lnTo>
                <a:lnTo>
                  <a:pt x="39" y="439"/>
                </a:lnTo>
                <a:lnTo>
                  <a:pt x="39" y="443"/>
                </a:lnTo>
                <a:lnTo>
                  <a:pt x="35" y="447"/>
                </a:lnTo>
                <a:lnTo>
                  <a:pt x="35" y="455"/>
                </a:lnTo>
                <a:lnTo>
                  <a:pt x="31" y="459"/>
                </a:lnTo>
                <a:lnTo>
                  <a:pt x="31" y="466"/>
                </a:lnTo>
                <a:lnTo>
                  <a:pt x="27" y="470"/>
                </a:lnTo>
                <a:lnTo>
                  <a:pt x="27" y="474"/>
                </a:lnTo>
                <a:lnTo>
                  <a:pt x="27" y="482"/>
                </a:lnTo>
                <a:lnTo>
                  <a:pt x="23" y="486"/>
                </a:lnTo>
                <a:lnTo>
                  <a:pt x="23" y="494"/>
                </a:lnTo>
                <a:lnTo>
                  <a:pt x="19" y="498"/>
                </a:lnTo>
                <a:lnTo>
                  <a:pt x="19" y="505"/>
                </a:lnTo>
                <a:lnTo>
                  <a:pt x="19" y="509"/>
                </a:lnTo>
                <a:lnTo>
                  <a:pt x="15" y="513"/>
                </a:lnTo>
                <a:lnTo>
                  <a:pt x="15" y="521"/>
                </a:lnTo>
                <a:lnTo>
                  <a:pt x="15" y="525"/>
                </a:lnTo>
                <a:lnTo>
                  <a:pt x="15" y="533"/>
                </a:lnTo>
                <a:lnTo>
                  <a:pt x="11" y="536"/>
                </a:lnTo>
                <a:lnTo>
                  <a:pt x="11" y="544"/>
                </a:lnTo>
                <a:lnTo>
                  <a:pt x="11" y="548"/>
                </a:lnTo>
                <a:lnTo>
                  <a:pt x="11" y="556"/>
                </a:lnTo>
                <a:lnTo>
                  <a:pt x="7" y="560"/>
                </a:lnTo>
                <a:lnTo>
                  <a:pt x="7" y="564"/>
                </a:lnTo>
                <a:lnTo>
                  <a:pt x="7" y="571"/>
                </a:lnTo>
                <a:lnTo>
                  <a:pt x="7" y="575"/>
                </a:lnTo>
                <a:lnTo>
                  <a:pt x="7" y="583"/>
                </a:lnTo>
                <a:lnTo>
                  <a:pt x="4" y="587"/>
                </a:lnTo>
                <a:lnTo>
                  <a:pt x="4" y="595"/>
                </a:lnTo>
                <a:lnTo>
                  <a:pt x="4" y="599"/>
                </a:lnTo>
                <a:lnTo>
                  <a:pt x="4" y="606"/>
                </a:lnTo>
                <a:lnTo>
                  <a:pt x="4" y="610"/>
                </a:lnTo>
                <a:lnTo>
                  <a:pt x="4" y="618"/>
                </a:lnTo>
                <a:lnTo>
                  <a:pt x="4" y="622"/>
                </a:lnTo>
                <a:lnTo>
                  <a:pt x="4" y="630"/>
                </a:lnTo>
                <a:lnTo>
                  <a:pt x="4" y="634"/>
                </a:lnTo>
                <a:lnTo>
                  <a:pt x="4" y="641"/>
                </a:lnTo>
                <a:lnTo>
                  <a:pt x="0" y="645"/>
                </a:lnTo>
                <a:lnTo>
                  <a:pt x="0" y="653"/>
                </a:lnTo>
                <a:lnTo>
                  <a:pt x="0" y="657"/>
                </a:lnTo>
                <a:lnTo>
                  <a:pt x="0" y="661"/>
                </a:lnTo>
                <a:lnTo>
                  <a:pt x="0" y="669"/>
                </a:lnTo>
                <a:lnTo>
                  <a:pt x="4" y="673"/>
                </a:lnTo>
                <a:lnTo>
                  <a:pt x="4" y="680"/>
                </a:lnTo>
                <a:lnTo>
                  <a:pt x="4" y="684"/>
                </a:lnTo>
                <a:lnTo>
                  <a:pt x="4" y="692"/>
                </a:lnTo>
                <a:lnTo>
                  <a:pt x="4" y="696"/>
                </a:lnTo>
                <a:lnTo>
                  <a:pt x="4" y="704"/>
                </a:lnTo>
                <a:lnTo>
                  <a:pt x="4" y="708"/>
                </a:lnTo>
                <a:lnTo>
                  <a:pt x="4" y="715"/>
                </a:lnTo>
                <a:lnTo>
                  <a:pt x="4" y="719"/>
                </a:lnTo>
                <a:lnTo>
                  <a:pt x="4" y="727"/>
                </a:lnTo>
                <a:lnTo>
                  <a:pt x="7" y="731"/>
                </a:lnTo>
                <a:lnTo>
                  <a:pt x="7" y="739"/>
                </a:lnTo>
                <a:lnTo>
                  <a:pt x="7" y="743"/>
                </a:lnTo>
                <a:lnTo>
                  <a:pt x="7" y="750"/>
                </a:lnTo>
                <a:lnTo>
                  <a:pt x="7" y="754"/>
                </a:lnTo>
                <a:lnTo>
                  <a:pt x="11" y="758"/>
                </a:lnTo>
                <a:lnTo>
                  <a:pt x="11" y="766"/>
                </a:lnTo>
                <a:lnTo>
                  <a:pt x="11" y="770"/>
                </a:lnTo>
                <a:lnTo>
                  <a:pt x="11" y="778"/>
                </a:lnTo>
                <a:lnTo>
                  <a:pt x="15" y="782"/>
                </a:lnTo>
                <a:lnTo>
                  <a:pt x="15" y="789"/>
                </a:lnTo>
                <a:lnTo>
                  <a:pt x="15" y="793"/>
                </a:lnTo>
                <a:lnTo>
                  <a:pt x="15" y="801"/>
                </a:lnTo>
                <a:lnTo>
                  <a:pt x="19" y="805"/>
                </a:lnTo>
                <a:lnTo>
                  <a:pt x="19" y="809"/>
                </a:lnTo>
                <a:lnTo>
                  <a:pt x="19" y="817"/>
                </a:lnTo>
                <a:lnTo>
                  <a:pt x="23" y="820"/>
                </a:lnTo>
                <a:lnTo>
                  <a:pt x="23" y="828"/>
                </a:lnTo>
                <a:lnTo>
                  <a:pt x="27" y="832"/>
                </a:lnTo>
                <a:lnTo>
                  <a:pt x="27" y="840"/>
                </a:lnTo>
                <a:lnTo>
                  <a:pt x="27" y="844"/>
                </a:lnTo>
                <a:lnTo>
                  <a:pt x="31" y="848"/>
                </a:lnTo>
                <a:lnTo>
                  <a:pt x="31" y="855"/>
                </a:lnTo>
                <a:lnTo>
                  <a:pt x="35" y="859"/>
                </a:lnTo>
                <a:lnTo>
                  <a:pt x="35" y="859"/>
                </a:lnTo>
                <a:lnTo>
                  <a:pt x="661" y="657"/>
                </a:lnTo>
                <a:lnTo>
                  <a:pt x="1318" y="657"/>
                </a:lnTo>
                <a:lnTo>
                  <a:pt x="1318" y="657"/>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77" name="Freeform 5">
            <a:extLst>
              <a:ext uri="{FF2B5EF4-FFF2-40B4-BE49-F238E27FC236}">
                <a16:creationId xmlns:a16="http://schemas.microsoft.com/office/drawing/2014/main" id="{E7D595CC-06E2-514B-9E0E-F8ECC89BE344}"/>
              </a:ext>
            </a:extLst>
          </p:cNvPr>
          <p:cNvSpPr>
            <a:spLocks/>
          </p:cNvSpPr>
          <p:nvPr/>
        </p:nvSpPr>
        <p:spPr bwMode="auto">
          <a:xfrm>
            <a:off x="862013" y="3140075"/>
            <a:ext cx="2166937" cy="1408113"/>
          </a:xfrm>
          <a:custGeom>
            <a:avLst/>
            <a:gdLst>
              <a:gd name="T0" fmla="*/ 1011 w 1011"/>
              <a:gd name="T1" fmla="*/ 533 h 657"/>
              <a:gd name="T2" fmla="*/ 992 w 1011"/>
              <a:gd name="T3" fmla="*/ 545 h 657"/>
              <a:gd name="T4" fmla="*/ 972 w 1011"/>
              <a:gd name="T5" fmla="*/ 556 h 657"/>
              <a:gd name="T6" fmla="*/ 953 w 1011"/>
              <a:gd name="T7" fmla="*/ 568 h 657"/>
              <a:gd name="T8" fmla="*/ 933 w 1011"/>
              <a:gd name="T9" fmla="*/ 580 h 657"/>
              <a:gd name="T10" fmla="*/ 914 w 1011"/>
              <a:gd name="T11" fmla="*/ 591 h 657"/>
              <a:gd name="T12" fmla="*/ 891 w 1011"/>
              <a:gd name="T13" fmla="*/ 599 h 657"/>
              <a:gd name="T14" fmla="*/ 871 w 1011"/>
              <a:gd name="T15" fmla="*/ 611 h 657"/>
              <a:gd name="T16" fmla="*/ 848 w 1011"/>
              <a:gd name="T17" fmla="*/ 619 h 657"/>
              <a:gd name="T18" fmla="*/ 828 w 1011"/>
              <a:gd name="T19" fmla="*/ 626 h 657"/>
              <a:gd name="T20" fmla="*/ 805 w 1011"/>
              <a:gd name="T21" fmla="*/ 630 h 657"/>
              <a:gd name="T22" fmla="*/ 782 w 1011"/>
              <a:gd name="T23" fmla="*/ 638 h 657"/>
              <a:gd name="T24" fmla="*/ 762 w 1011"/>
              <a:gd name="T25" fmla="*/ 642 h 657"/>
              <a:gd name="T26" fmla="*/ 739 w 1011"/>
              <a:gd name="T27" fmla="*/ 646 h 657"/>
              <a:gd name="T28" fmla="*/ 715 w 1011"/>
              <a:gd name="T29" fmla="*/ 650 h 657"/>
              <a:gd name="T30" fmla="*/ 692 w 1011"/>
              <a:gd name="T31" fmla="*/ 654 h 657"/>
              <a:gd name="T32" fmla="*/ 669 w 1011"/>
              <a:gd name="T33" fmla="*/ 657 h 657"/>
              <a:gd name="T34" fmla="*/ 645 w 1011"/>
              <a:gd name="T35" fmla="*/ 657 h 657"/>
              <a:gd name="T36" fmla="*/ 626 w 1011"/>
              <a:gd name="T37" fmla="*/ 657 h 657"/>
              <a:gd name="T38" fmla="*/ 603 w 1011"/>
              <a:gd name="T39" fmla="*/ 657 h 657"/>
              <a:gd name="T40" fmla="*/ 579 w 1011"/>
              <a:gd name="T41" fmla="*/ 657 h 657"/>
              <a:gd name="T42" fmla="*/ 556 w 1011"/>
              <a:gd name="T43" fmla="*/ 654 h 657"/>
              <a:gd name="T44" fmla="*/ 533 w 1011"/>
              <a:gd name="T45" fmla="*/ 650 h 657"/>
              <a:gd name="T46" fmla="*/ 509 w 1011"/>
              <a:gd name="T47" fmla="*/ 646 h 657"/>
              <a:gd name="T48" fmla="*/ 486 w 1011"/>
              <a:gd name="T49" fmla="*/ 642 h 657"/>
              <a:gd name="T50" fmla="*/ 467 w 1011"/>
              <a:gd name="T51" fmla="*/ 638 h 657"/>
              <a:gd name="T52" fmla="*/ 443 w 1011"/>
              <a:gd name="T53" fmla="*/ 630 h 657"/>
              <a:gd name="T54" fmla="*/ 420 w 1011"/>
              <a:gd name="T55" fmla="*/ 626 h 657"/>
              <a:gd name="T56" fmla="*/ 400 w 1011"/>
              <a:gd name="T57" fmla="*/ 619 h 657"/>
              <a:gd name="T58" fmla="*/ 377 w 1011"/>
              <a:gd name="T59" fmla="*/ 611 h 657"/>
              <a:gd name="T60" fmla="*/ 358 w 1011"/>
              <a:gd name="T61" fmla="*/ 599 h 657"/>
              <a:gd name="T62" fmla="*/ 334 w 1011"/>
              <a:gd name="T63" fmla="*/ 591 h 657"/>
              <a:gd name="T64" fmla="*/ 315 w 1011"/>
              <a:gd name="T65" fmla="*/ 580 h 657"/>
              <a:gd name="T66" fmla="*/ 295 w 1011"/>
              <a:gd name="T67" fmla="*/ 568 h 657"/>
              <a:gd name="T68" fmla="*/ 276 w 1011"/>
              <a:gd name="T69" fmla="*/ 556 h 657"/>
              <a:gd name="T70" fmla="*/ 256 w 1011"/>
              <a:gd name="T71" fmla="*/ 545 h 657"/>
              <a:gd name="T72" fmla="*/ 237 w 1011"/>
              <a:gd name="T73" fmla="*/ 533 h 657"/>
              <a:gd name="T74" fmla="*/ 218 w 1011"/>
              <a:gd name="T75" fmla="*/ 517 h 657"/>
              <a:gd name="T76" fmla="*/ 202 w 1011"/>
              <a:gd name="T77" fmla="*/ 502 h 657"/>
              <a:gd name="T78" fmla="*/ 183 w 1011"/>
              <a:gd name="T79" fmla="*/ 490 h 657"/>
              <a:gd name="T80" fmla="*/ 167 w 1011"/>
              <a:gd name="T81" fmla="*/ 475 h 657"/>
              <a:gd name="T82" fmla="*/ 151 w 1011"/>
              <a:gd name="T83" fmla="*/ 455 h 657"/>
              <a:gd name="T84" fmla="*/ 136 w 1011"/>
              <a:gd name="T85" fmla="*/ 440 h 657"/>
              <a:gd name="T86" fmla="*/ 120 w 1011"/>
              <a:gd name="T87" fmla="*/ 424 h 657"/>
              <a:gd name="T88" fmla="*/ 105 w 1011"/>
              <a:gd name="T89" fmla="*/ 405 h 657"/>
              <a:gd name="T90" fmla="*/ 93 w 1011"/>
              <a:gd name="T91" fmla="*/ 385 h 657"/>
              <a:gd name="T92" fmla="*/ 78 w 1011"/>
              <a:gd name="T93" fmla="*/ 370 h 657"/>
              <a:gd name="T94" fmla="*/ 66 w 1011"/>
              <a:gd name="T95" fmla="*/ 350 h 657"/>
              <a:gd name="T96" fmla="*/ 54 w 1011"/>
              <a:gd name="T97" fmla="*/ 331 h 657"/>
              <a:gd name="T98" fmla="*/ 43 w 1011"/>
              <a:gd name="T99" fmla="*/ 307 h 657"/>
              <a:gd name="T100" fmla="*/ 35 w 1011"/>
              <a:gd name="T101" fmla="*/ 288 h 657"/>
              <a:gd name="T102" fmla="*/ 23 w 1011"/>
              <a:gd name="T103" fmla="*/ 268 h 657"/>
              <a:gd name="T104" fmla="*/ 15 w 1011"/>
              <a:gd name="T105" fmla="*/ 245 h 657"/>
              <a:gd name="T106" fmla="*/ 7 w 1011"/>
              <a:gd name="T107" fmla="*/ 226 h 657"/>
              <a:gd name="T108" fmla="*/ 0 w 1011"/>
              <a:gd name="T109" fmla="*/ 20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1" h="657">
                <a:moveTo>
                  <a:pt x="0" y="202"/>
                </a:moveTo>
                <a:lnTo>
                  <a:pt x="626" y="0"/>
                </a:lnTo>
                <a:lnTo>
                  <a:pt x="1011" y="533"/>
                </a:lnTo>
                <a:lnTo>
                  <a:pt x="1011" y="533"/>
                </a:lnTo>
                <a:lnTo>
                  <a:pt x="1007" y="537"/>
                </a:lnTo>
                <a:lnTo>
                  <a:pt x="999" y="537"/>
                </a:lnTo>
                <a:lnTo>
                  <a:pt x="996" y="541"/>
                </a:lnTo>
                <a:lnTo>
                  <a:pt x="992" y="545"/>
                </a:lnTo>
                <a:lnTo>
                  <a:pt x="988" y="549"/>
                </a:lnTo>
                <a:lnTo>
                  <a:pt x="984" y="552"/>
                </a:lnTo>
                <a:lnTo>
                  <a:pt x="976" y="556"/>
                </a:lnTo>
                <a:lnTo>
                  <a:pt x="972" y="556"/>
                </a:lnTo>
                <a:lnTo>
                  <a:pt x="968" y="560"/>
                </a:lnTo>
                <a:lnTo>
                  <a:pt x="964" y="564"/>
                </a:lnTo>
                <a:lnTo>
                  <a:pt x="957" y="568"/>
                </a:lnTo>
                <a:lnTo>
                  <a:pt x="953" y="568"/>
                </a:lnTo>
                <a:lnTo>
                  <a:pt x="949" y="572"/>
                </a:lnTo>
                <a:lnTo>
                  <a:pt x="941" y="576"/>
                </a:lnTo>
                <a:lnTo>
                  <a:pt x="937" y="580"/>
                </a:lnTo>
                <a:lnTo>
                  <a:pt x="933" y="580"/>
                </a:lnTo>
                <a:lnTo>
                  <a:pt x="929" y="584"/>
                </a:lnTo>
                <a:lnTo>
                  <a:pt x="922" y="587"/>
                </a:lnTo>
                <a:lnTo>
                  <a:pt x="918" y="587"/>
                </a:lnTo>
                <a:lnTo>
                  <a:pt x="914" y="591"/>
                </a:lnTo>
                <a:lnTo>
                  <a:pt x="906" y="595"/>
                </a:lnTo>
                <a:lnTo>
                  <a:pt x="902" y="595"/>
                </a:lnTo>
                <a:lnTo>
                  <a:pt x="898" y="599"/>
                </a:lnTo>
                <a:lnTo>
                  <a:pt x="891" y="599"/>
                </a:lnTo>
                <a:lnTo>
                  <a:pt x="887" y="603"/>
                </a:lnTo>
                <a:lnTo>
                  <a:pt x="883" y="607"/>
                </a:lnTo>
                <a:lnTo>
                  <a:pt x="875" y="607"/>
                </a:lnTo>
                <a:lnTo>
                  <a:pt x="871" y="611"/>
                </a:lnTo>
                <a:lnTo>
                  <a:pt x="863" y="611"/>
                </a:lnTo>
                <a:lnTo>
                  <a:pt x="859" y="615"/>
                </a:lnTo>
                <a:lnTo>
                  <a:pt x="856" y="615"/>
                </a:lnTo>
                <a:lnTo>
                  <a:pt x="848" y="619"/>
                </a:lnTo>
                <a:lnTo>
                  <a:pt x="844" y="619"/>
                </a:lnTo>
                <a:lnTo>
                  <a:pt x="840" y="622"/>
                </a:lnTo>
                <a:lnTo>
                  <a:pt x="832" y="622"/>
                </a:lnTo>
                <a:lnTo>
                  <a:pt x="828" y="626"/>
                </a:lnTo>
                <a:lnTo>
                  <a:pt x="820" y="626"/>
                </a:lnTo>
                <a:lnTo>
                  <a:pt x="817" y="630"/>
                </a:lnTo>
                <a:lnTo>
                  <a:pt x="813" y="630"/>
                </a:lnTo>
                <a:lnTo>
                  <a:pt x="805" y="630"/>
                </a:lnTo>
                <a:lnTo>
                  <a:pt x="801" y="634"/>
                </a:lnTo>
                <a:lnTo>
                  <a:pt x="793" y="634"/>
                </a:lnTo>
                <a:lnTo>
                  <a:pt x="789" y="638"/>
                </a:lnTo>
                <a:lnTo>
                  <a:pt x="782" y="638"/>
                </a:lnTo>
                <a:lnTo>
                  <a:pt x="778" y="638"/>
                </a:lnTo>
                <a:lnTo>
                  <a:pt x="774" y="642"/>
                </a:lnTo>
                <a:lnTo>
                  <a:pt x="766" y="642"/>
                </a:lnTo>
                <a:lnTo>
                  <a:pt x="762" y="642"/>
                </a:lnTo>
                <a:lnTo>
                  <a:pt x="754" y="646"/>
                </a:lnTo>
                <a:lnTo>
                  <a:pt x="750" y="646"/>
                </a:lnTo>
                <a:lnTo>
                  <a:pt x="743" y="646"/>
                </a:lnTo>
                <a:lnTo>
                  <a:pt x="739" y="646"/>
                </a:lnTo>
                <a:lnTo>
                  <a:pt x="731" y="650"/>
                </a:lnTo>
                <a:lnTo>
                  <a:pt x="727" y="650"/>
                </a:lnTo>
                <a:lnTo>
                  <a:pt x="719" y="650"/>
                </a:lnTo>
                <a:lnTo>
                  <a:pt x="715" y="650"/>
                </a:lnTo>
                <a:lnTo>
                  <a:pt x="712" y="654"/>
                </a:lnTo>
                <a:lnTo>
                  <a:pt x="704" y="654"/>
                </a:lnTo>
                <a:lnTo>
                  <a:pt x="700" y="654"/>
                </a:lnTo>
                <a:lnTo>
                  <a:pt x="692" y="654"/>
                </a:lnTo>
                <a:lnTo>
                  <a:pt x="688" y="654"/>
                </a:lnTo>
                <a:lnTo>
                  <a:pt x="680" y="654"/>
                </a:lnTo>
                <a:lnTo>
                  <a:pt x="677" y="657"/>
                </a:lnTo>
                <a:lnTo>
                  <a:pt x="669" y="657"/>
                </a:lnTo>
                <a:lnTo>
                  <a:pt x="665" y="657"/>
                </a:lnTo>
                <a:lnTo>
                  <a:pt x="657" y="657"/>
                </a:lnTo>
                <a:lnTo>
                  <a:pt x="653" y="657"/>
                </a:lnTo>
                <a:lnTo>
                  <a:pt x="645" y="657"/>
                </a:lnTo>
                <a:lnTo>
                  <a:pt x="642" y="657"/>
                </a:lnTo>
                <a:lnTo>
                  <a:pt x="634" y="657"/>
                </a:lnTo>
                <a:lnTo>
                  <a:pt x="630" y="657"/>
                </a:lnTo>
                <a:lnTo>
                  <a:pt x="626" y="657"/>
                </a:lnTo>
                <a:lnTo>
                  <a:pt x="618" y="657"/>
                </a:lnTo>
                <a:lnTo>
                  <a:pt x="614" y="657"/>
                </a:lnTo>
                <a:lnTo>
                  <a:pt x="607" y="657"/>
                </a:lnTo>
                <a:lnTo>
                  <a:pt x="603" y="657"/>
                </a:lnTo>
                <a:lnTo>
                  <a:pt x="595" y="657"/>
                </a:lnTo>
                <a:lnTo>
                  <a:pt x="591" y="657"/>
                </a:lnTo>
                <a:lnTo>
                  <a:pt x="583" y="657"/>
                </a:lnTo>
                <a:lnTo>
                  <a:pt x="579" y="657"/>
                </a:lnTo>
                <a:lnTo>
                  <a:pt x="572" y="657"/>
                </a:lnTo>
                <a:lnTo>
                  <a:pt x="568" y="654"/>
                </a:lnTo>
                <a:lnTo>
                  <a:pt x="560" y="654"/>
                </a:lnTo>
                <a:lnTo>
                  <a:pt x="556" y="654"/>
                </a:lnTo>
                <a:lnTo>
                  <a:pt x="548" y="654"/>
                </a:lnTo>
                <a:lnTo>
                  <a:pt x="544" y="654"/>
                </a:lnTo>
                <a:lnTo>
                  <a:pt x="537" y="654"/>
                </a:lnTo>
                <a:lnTo>
                  <a:pt x="533" y="650"/>
                </a:lnTo>
                <a:lnTo>
                  <a:pt x="529" y="650"/>
                </a:lnTo>
                <a:lnTo>
                  <a:pt x="521" y="650"/>
                </a:lnTo>
                <a:lnTo>
                  <a:pt x="517" y="650"/>
                </a:lnTo>
                <a:lnTo>
                  <a:pt x="509" y="646"/>
                </a:lnTo>
                <a:lnTo>
                  <a:pt x="505" y="646"/>
                </a:lnTo>
                <a:lnTo>
                  <a:pt x="498" y="646"/>
                </a:lnTo>
                <a:lnTo>
                  <a:pt x="494" y="646"/>
                </a:lnTo>
                <a:lnTo>
                  <a:pt x="486" y="642"/>
                </a:lnTo>
                <a:lnTo>
                  <a:pt x="482" y="642"/>
                </a:lnTo>
                <a:lnTo>
                  <a:pt x="474" y="642"/>
                </a:lnTo>
                <a:lnTo>
                  <a:pt x="470" y="638"/>
                </a:lnTo>
                <a:lnTo>
                  <a:pt x="467" y="638"/>
                </a:lnTo>
                <a:lnTo>
                  <a:pt x="459" y="638"/>
                </a:lnTo>
                <a:lnTo>
                  <a:pt x="455" y="634"/>
                </a:lnTo>
                <a:lnTo>
                  <a:pt x="447" y="634"/>
                </a:lnTo>
                <a:lnTo>
                  <a:pt x="443" y="630"/>
                </a:lnTo>
                <a:lnTo>
                  <a:pt x="435" y="630"/>
                </a:lnTo>
                <a:lnTo>
                  <a:pt x="432" y="630"/>
                </a:lnTo>
                <a:lnTo>
                  <a:pt x="428" y="626"/>
                </a:lnTo>
                <a:lnTo>
                  <a:pt x="420" y="626"/>
                </a:lnTo>
                <a:lnTo>
                  <a:pt x="416" y="622"/>
                </a:lnTo>
                <a:lnTo>
                  <a:pt x="408" y="622"/>
                </a:lnTo>
                <a:lnTo>
                  <a:pt x="404" y="619"/>
                </a:lnTo>
                <a:lnTo>
                  <a:pt x="400" y="619"/>
                </a:lnTo>
                <a:lnTo>
                  <a:pt x="393" y="615"/>
                </a:lnTo>
                <a:lnTo>
                  <a:pt x="389" y="615"/>
                </a:lnTo>
                <a:lnTo>
                  <a:pt x="385" y="611"/>
                </a:lnTo>
                <a:lnTo>
                  <a:pt x="377" y="611"/>
                </a:lnTo>
                <a:lnTo>
                  <a:pt x="373" y="607"/>
                </a:lnTo>
                <a:lnTo>
                  <a:pt x="365" y="607"/>
                </a:lnTo>
                <a:lnTo>
                  <a:pt x="361" y="603"/>
                </a:lnTo>
                <a:lnTo>
                  <a:pt x="358" y="599"/>
                </a:lnTo>
                <a:lnTo>
                  <a:pt x="350" y="599"/>
                </a:lnTo>
                <a:lnTo>
                  <a:pt x="346" y="595"/>
                </a:lnTo>
                <a:lnTo>
                  <a:pt x="342" y="595"/>
                </a:lnTo>
                <a:lnTo>
                  <a:pt x="334" y="591"/>
                </a:lnTo>
                <a:lnTo>
                  <a:pt x="330" y="587"/>
                </a:lnTo>
                <a:lnTo>
                  <a:pt x="326" y="587"/>
                </a:lnTo>
                <a:lnTo>
                  <a:pt x="319" y="584"/>
                </a:lnTo>
                <a:lnTo>
                  <a:pt x="315" y="580"/>
                </a:lnTo>
                <a:lnTo>
                  <a:pt x="311" y="580"/>
                </a:lnTo>
                <a:lnTo>
                  <a:pt x="307" y="576"/>
                </a:lnTo>
                <a:lnTo>
                  <a:pt x="299" y="572"/>
                </a:lnTo>
                <a:lnTo>
                  <a:pt x="295" y="568"/>
                </a:lnTo>
                <a:lnTo>
                  <a:pt x="291" y="568"/>
                </a:lnTo>
                <a:lnTo>
                  <a:pt x="284" y="564"/>
                </a:lnTo>
                <a:lnTo>
                  <a:pt x="280" y="560"/>
                </a:lnTo>
                <a:lnTo>
                  <a:pt x="276" y="556"/>
                </a:lnTo>
                <a:lnTo>
                  <a:pt x="272" y="556"/>
                </a:lnTo>
                <a:lnTo>
                  <a:pt x="264" y="552"/>
                </a:lnTo>
                <a:lnTo>
                  <a:pt x="260" y="549"/>
                </a:lnTo>
                <a:lnTo>
                  <a:pt x="256" y="545"/>
                </a:lnTo>
                <a:lnTo>
                  <a:pt x="253" y="541"/>
                </a:lnTo>
                <a:lnTo>
                  <a:pt x="249" y="537"/>
                </a:lnTo>
                <a:lnTo>
                  <a:pt x="241" y="537"/>
                </a:lnTo>
                <a:lnTo>
                  <a:pt x="237" y="533"/>
                </a:lnTo>
                <a:lnTo>
                  <a:pt x="233" y="529"/>
                </a:lnTo>
                <a:lnTo>
                  <a:pt x="229" y="525"/>
                </a:lnTo>
                <a:lnTo>
                  <a:pt x="225" y="521"/>
                </a:lnTo>
                <a:lnTo>
                  <a:pt x="218" y="517"/>
                </a:lnTo>
                <a:lnTo>
                  <a:pt x="214" y="514"/>
                </a:lnTo>
                <a:lnTo>
                  <a:pt x="210" y="510"/>
                </a:lnTo>
                <a:lnTo>
                  <a:pt x="206" y="506"/>
                </a:lnTo>
                <a:lnTo>
                  <a:pt x="202" y="502"/>
                </a:lnTo>
                <a:lnTo>
                  <a:pt x="198" y="502"/>
                </a:lnTo>
                <a:lnTo>
                  <a:pt x="194" y="498"/>
                </a:lnTo>
                <a:lnTo>
                  <a:pt x="186" y="494"/>
                </a:lnTo>
                <a:lnTo>
                  <a:pt x="183" y="490"/>
                </a:lnTo>
                <a:lnTo>
                  <a:pt x="179" y="486"/>
                </a:lnTo>
                <a:lnTo>
                  <a:pt x="175" y="482"/>
                </a:lnTo>
                <a:lnTo>
                  <a:pt x="171" y="479"/>
                </a:lnTo>
                <a:lnTo>
                  <a:pt x="167" y="475"/>
                </a:lnTo>
                <a:lnTo>
                  <a:pt x="163" y="471"/>
                </a:lnTo>
                <a:lnTo>
                  <a:pt x="159" y="467"/>
                </a:lnTo>
                <a:lnTo>
                  <a:pt x="155" y="459"/>
                </a:lnTo>
                <a:lnTo>
                  <a:pt x="151" y="455"/>
                </a:lnTo>
                <a:lnTo>
                  <a:pt x="148" y="451"/>
                </a:lnTo>
                <a:lnTo>
                  <a:pt x="144" y="447"/>
                </a:lnTo>
                <a:lnTo>
                  <a:pt x="140" y="444"/>
                </a:lnTo>
                <a:lnTo>
                  <a:pt x="136" y="440"/>
                </a:lnTo>
                <a:lnTo>
                  <a:pt x="132" y="436"/>
                </a:lnTo>
                <a:lnTo>
                  <a:pt x="128" y="432"/>
                </a:lnTo>
                <a:lnTo>
                  <a:pt x="124" y="428"/>
                </a:lnTo>
                <a:lnTo>
                  <a:pt x="120" y="424"/>
                </a:lnTo>
                <a:lnTo>
                  <a:pt x="116" y="420"/>
                </a:lnTo>
                <a:lnTo>
                  <a:pt x="113" y="412"/>
                </a:lnTo>
                <a:lnTo>
                  <a:pt x="109" y="409"/>
                </a:lnTo>
                <a:lnTo>
                  <a:pt x="105" y="405"/>
                </a:lnTo>
                <a:lnTo>
                  <a:pt x="101" y="401"/>
                </a:lnTo>
                <a:lnTo>
                  <a:pt x="97" y="397"/>
                </a:lnTo>
                <a:lnTo>
                  <a:pt x="97" y="393"/>
                </a:lnTo>
                <a:lnTo>
                  <a:pt x="93" y="385"/>
                </a:lnTo>
                <a:lnTo>
                  <a:pt x="89" y="381"/>
                </a:lnTo>
                <a:lnTo>
                  <a:pt x="85" y="377"/>
                </a:lnTo>
                <a:lnTo>
                  <a:pt x="81" y="373"/>
                </a:lnTo>
                <a:lnTo>
                  <a:pt x="78" y="370"/>
                </a:lnTo>
                <a:lnTo>
                  <a:pt x="78" y="362"/>
                </a:lnTo>
                <a:lnTo>
                  <a:pt x="74" y="358"/>
                </a:lnTo>
                <a:lnTo>
                  <a:pt x="70" y="354"/>
                </a:lnTo>
                <a:lnTo>
                  <a:pt x="66" y="350"/>
                </a:lnTo>
                <a:lnTo>
                  <a:pt x="62" y="342"/>
                </a:lnTo>
                <a:lnTo>
                  <a:pt x="62" y="338"/>
                </a:lnTo>
                <a:lnTo>
                  <a:pt x="58" y="335"/>
                </a:lnTo>
                <a:lnTo>
                  <a:pt x="54" y="331"/>
                </a:lnTo>
                <a:lnTo>
                  <a:pt x="50" y="323"/>
                </a:lnTo>
                <a:lnTo>
                  <a:pt x="50" y="319"/>
                </a:lnTo>
                <a:lnTo>
                  <a:pt x="46" y="315"/>
                </a:lnTo>
                <a:lnTo>
                  <a:pt x="43" y="307"/>
                </a:lnTo>
                <a:lnTo>
                  <a:pt x="43" y="303"/>
                </a:lnTo>
                <a:lnTo>
                  <a:pt x="39" y="300"/>
                </a:lnTo>
                <a:lnTo>
                  <a:pt x="35" y="292"/>
                </a:lnTo>
                <a:lnTo>
                  <a:pt x="35" y="288"/>
                </a:lnTo>
                <a:lnTo>
                  <a:pt x="31" y="284"/>
                </a:lnTo>
                <a:lnTo>
                  <a:pt x="27" y="276"/>
                </a:lnTo>
                <a:lnTo>
                  <a:pt x="27" y="272"/>
                </a:lnTo>
                <a:lnTo>
                  <a:pt x="23" y="268"/>
                </a:lnTo>
                <a:lnTo>
                  <a:pt x="19" y="261"/>
                </a:lnTo>
                <a:lnTo>
                  <a:pt x="19" y="257"/>
                </a:lnTo>
                <a:lnTo>
                  <a:pt x="15" y="253"/>
                </a:lnTo>
                <a:lnTo>
                  <a:pt x="15" y="245"/>
                </a:lnTo>
                <a:lnTo>
                  <a:pt x="11" y="241"/>
                </a:lnTo>
                <a:lnTo>
                  <a:pt x="11" y="237"/>
                </a:lnTo>
                <a:lnTo>
                  <a:pt x="7" y="230"/>
                </a:lnTo>
                <a:lnTo>
                  <a:pt x="7" y="226"/>
                </a:lnTo>
                <a:lnTo>
                  <a:pt x="4" y="218"/>
                </a:lnTo>
                <a:lnTo>
                  <a:pt x="4" y="214"/>
                </a:lnTo>
                <a:lnTo>
                  <a:pt x="0" y="210"/>
                </a:lnTo>
                <a:lnTo>
                  <a:pt x="0" y="202"/>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78" name="Freeform 6">
            <a:extLst>
              <a:ext uri="{FF2B5EF4-FFF2-40B4-BE49-F238E27FC236}">
                <a16:creationId xmlns:a16="http://schemas.microsoft.com/office/drawing/2014/main" id="{35F81AC1-A73D-7950-3563-A90605E32FC4}"/>
              </a:ext>
            </a:extLst>
          </p:cNvPr>
          <p:cNvSpPr>
            <a:spLocks/>
          </p:cNvSpPr>
          <p:nvPr/>
        </p:nvSpPr>
        <p:spPr bwMode="auto">
          <a:xfrm>
            <a:off x="862013" y="3140075"/>
            <a:ext cx="2166937" cy="1408113"/>
          </a:xfrm>
          <a:custGeom>
            <a:avLst/>
            <a:gdLst>
              <a:gd name="T0" fmla="*/ 4 w 1011"/>
              <a:gd name="T1" fmla="*/ 218 h 657"/>
              <a:gd name="T2" fmla="*/ 11 w 1011"/>
              <a:gd name="T3" fmla="*/ 241 h 657"/>
              <a:gd name="T4" fmla="*/ 19 w 1011"/>
              <a:gd name="T5" fmla="*/ 261 h 657"/>
              <a:gd name="T6" fmla="*/ 31 w 1011"/>
              <a:gd name="T7" fmla="*/ 284 h 657"/>
              <a:gd name="T8" fmla="*/ 43 w 1011"/>
              <a:gd name="T9" fmla="*/ 303 h 657"/>
              <a:gd name="T10" fmla="*/ 50 w 1011"/>
              <a:gd name="T11" fmla="*/ 323 h 657"/>
              <a:gd name="T12" fmla="*/ 62 w 1011"/>
              <a:gd name="T13" fmla="*/ 342 h 657"/>
              <a:gd name="T14" fmla="*/ 78 w 1011"/>
              <a:gd name="T15" fmla="*/ 362 h 657"/>
              <a:gd name="T16" fmla="*/ 89 w 1011"/>
              <a:gd name="T17" fmla="*/ 381 h 657"/>
              <a:gd name="T18" fmla="*/ 101 w 1011"/>
              <a:gd name="T19" fmla="*/ 401 h 657"/>
              <a:gd name="T20" fmla="*/ 116 w 1011"/>
              <a:gd name="T21" fmla="*/ 420 h 657"/>
              <a:gd name="T22" fmla="*/ 132 w 1011"/>
              <a:gd name="T23" fmla="*/ 436 h 657"/>
              <a:gd name="T24" fmla="*/ 148 w 1011"/>
              <a:gd name="T25" fmla="*/ 451 h 657"/>
              <a:gd name="T26" fmla="*/ 163 w 1011"/>
              <a:gd name="T27" fmla="*/ 471 h 657"/>
              <a:gd name="T28" fmla="*/ 179 w 1011"/>
              <a:gd name="T29" fmla="*/ 486 h 657"/>
              <a:gd name="T30" fmla="*/ 198 w 1011"/>
              <a:gd name="T31" fmla="*/ 502 h 657"/>
              <a:gd name="T32" fmla="*/ 214 w 1011"/>
              <a:gd name="T33" fmla="*/ 514 h 657"/>
              <a:gd name="T34" fmla="*/ 233 w 1011"/>
              <a:gd name="T35" fmla="*/ 529 h 657"/>
              <a:gd name="T36" fmla="*/ 253 w 1011"/>
              <a:gd name="T37" fmla="*/ 541 h 657"/>
              <a:gd name="T38" fmla="*/ 272 w 1011"/>
              <a:gd name="T39" fmla="*/ 556 h 657"/>
              <a:gd name="T40" fmla="*/ 291 w 1011"/>
              <a:gd name="T41" fmla="*/ 568 h 657"/>
              <a:gd name="T42" fmla="*/ 311 w 1011"/>
              <a:gd name="T43" fmla="*/ 580 h 657"/>
              <a:gd name="T44" fmla="*/ 330 w 1011"/>
              <a:gd name="T45" fmla="*/ 587 h 657"/>
              <a:gd name="T46" fmla="*/ 350 w 1011"/>
              <a:gd name="T47" fmla="*/ 599 h 657"/>
              <a:gd name="T48" fmla="*/ 373 w 1011"/>
              <a:gd name="T49" fmla="*/ 607 h 657"/>
              <a:gd name="T50" fmla="*/ 393 w 1011"/>
              <a:gd name="T51" fmla="*/ 615 h 657"/>
              <a:gd name="T52" fmla="*/ 416 w 1011"/>
              <a:gd name="T53" fmla="*/ 622 h 657"/>
              <a:gd name="T54" fmla="*/ 435 w 1011"/>
              <a:gd name="T55" fmla="*/ 630 h 657"/>
              <a:gd name="T56" fmla="*/ 459 w 1011"/>
              <a:gd name="T57" fmla="*/ 638 h 657"/>
              <a:gd name="T58" fmla="*/ 482 w 1011"/>
              <a:gd name="T59" fmla="*/ 642 h 657"/>
              <a:gd name="T60" fmla="*/ 505 w 1011"/>
              <a:gd name="T61" fmla="*/ 646 h 657"/>
              <a:gd name="T62" fmla="*/ 529 w 1011"/>
              <a:gd name="T63" fmla="*/ 650 h 657"/>
              <a:gd name="T64" fmla="*/ 548 w 1011"/>
              <a:gd name="T65" fmla="*/ 654 h 657"/>
              <a:gd name="T66" fmla="*/ 572 w 1011"/>
              <a:gd name="T67" fmla="*/ 657 h 657"/>
              <a:gd name="T68" fmla="*/ 595 w 1011"/>
              <a:gd name="T69" fmla="*/ 657 h 657"/>
              <a:gd name="T70" fmla="*/ 618 w 1011"/>
              <a:gd name="T71" fmla="*/ 657 h 657"/>
              <a:gd name="T72" fmla="*/ 642 w 1011"/>
              <a:gd name="T73" fmla="*/ 657 h 657"/>
              <a:gd name="T74" fmla="*/ 665 w 1011"/>
              <a:gd name="T75" fmla="*/ 657 h 657"/>
              <a:gd name="T76" fmla="*/ 688 w 1011"/>
              <a:gd name="T77" fmla="*/ 654 h 657"/>
              <a:gd name="T78" fmla="*/ 712 w 1011"/>
              <a:gd name="T79" fmla="*/ 654 h 657"/>
              <a:gd name="T80" fmla="*/ 731 w 1011"/>
              <a:gd name="T81" fmla="*/ 650 h 657"/>
              <a:gd name="T82" fmla="*/ 754 w 1011"/>
              <a:gd name="T83" fmla="*/ 646 h 657"/>
              <a:gd name="T84" fmla="*/ 778 w 1011"/>
              <a:gd name="T85" fmla="*/ 638 h 657"/>
              <a:gd name="T86" fmla="*/ 801 w 1011"/>
              <a:gd name="T87" fmla="*/ 634 h 657"/>
              <a:gd name="T88" fmla="*/ 820 w 1011"/>
              <a:gd name="T89" fmla="*/ 626 h 657"/>
              <a:gd name="T90" fmla="*/ 844 w 1011"/>
              <a:gd name="T91" fmla="*/ 619 h 657"/>
              <a:gd name="T92" fmla="*/ 863 w 1011"/>
              <a:gd name="T93" fmla="*/ 611 h 657"/>
              <a:gd name="T94" fmla="*/ 887 w 1011"/>
              <a:gd name="T95" fmla="*/ 603 h 657"/>
              <a:gd name="T96" fmla="*/ 906 w 1011"/>
              <a:gd name="T97" fmla="*/ 595 h 657"/>
              <a:gd name="T98" fmla="*/ 929 w 1011"/>
              <a:gd name="T99" fmla="*/ 584 h 657"/>
              <a:gd name="T100" fmla="*/ 949 w 1011"/>
              <a:gd name="T101" fmla="*/ 572 h 657"/>
              <a:gd name="T102" fmla="*/ 968 w 1011"/>
              <a:gd name="T103" fmla="*/ 560 h 657"/>
              <a:gd name="T104" fmla="*/ 988 w 1011"/>
              <a:gd name="T105" fmla="*/ 549 h 657"/>
              <a:gd name="T106" fmla="*/ 1007 w 1011"/>
              <a:gd name="T107" fmla="*/ 537 h 657"/>
              <a:gd name="T108" fmla="*/ 0 w 1011"/>
              <a:gd name="T109" fmla="*/ 202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1" h="657">
                <a:moveTo>
                  <a:pt x="0" y="202"/>
                </a:moveTo>
                <a:lnTo>
                  <a:pt x="0" y="210"/>
                </a:lnTo>
                <a:lnTo>
                  <a:pt x="4" y="214"/>
                </a:lnTo>
                <a:lnTo>
                  <a:pt x="4" y="218"/>
                </a:lnTo>
                <a:lnTo>
                  <a:pt x="7" y="226"/>
                </a:lnTo>
                <a:lnTo>
                  <a:pt x="7" y="230"/>
                </a:lnTo>
                <a:lnTo>
                  <a:pt x="11" y="237"/>
                </a:lnTo>
                <a:lnTo>
                  <a:pt x="11" y="241"/>
                </a:lnTo>
                <a:lnTo>
                  <a:pt x="15" y="245"/>
                </a:lnTo>
                <a:lnTo>
                  <a:pt x="15" y="253"/>
                </a:lnTo>
                <a:lnTo>
                  <a:pt x="19" y="257"/>
                </a:lnTo>
                <a:lnTo>
                  <a:pt x="19" y="261"/>
                </a:lnTo>
                <a:lnTo>
                  <a:pt x="23" y="268"/>
                </a:lnTo>
                <a:lnTo>
                  <a:pt x="27" y="272"/>
                </a:lnTo>
                <a:lnTo>
                  <a:pt x="27" y="276"/>
                </a:lnTo>
                <a:lnTo>
                  <a:pt x="31" y="284"/>
                </a:lnTo>
                <a:lnTo>
                  <a:pt x="35" y="288"/>
                </a:lnTo>
                <a:lnTo>
                  <a:pt x="35" y="292"/>
                </a:lnTo>
                <a:lnTo>
                  <a:pt x="39" y="300"/>
                </a:lnTo>
                <a:lnTo>
                  <a:pt x="43" y="303"/>
                </a:lnTo>
                <a:lnTo>
                  <a:pt x="43" y="307"/>
                </a:lnTo>
                <a:lnTo>
                  <a:pt x="46" y="315"/>
                </a:lnTo>
                <a:lnTo>
                  <a:pt x="50" y="319"/>
                </a:lnTo>
                <a:lnTo>
                  <a:pt x="50" y="323"/>
                </a:lnTo>
                <a:lnTo>
                  <a:pt x="54" y="331"/>
                </a:lnTo>
                <a:lnTo>
                  <a:pt x="58" y="335"/>
                </a:lnTo>
                <a:lnTo>
                  <a:pt x="62" y="338"/>
                </a:lnTo>
                <a:lnTo>
                  <a:pt x="62" y="342"/>
                </a:lnTo>
                <a:lnTo>
                  <a:pt x="66" y="350"/>
                </a:lnTo>
                <a:lnTo>
                  <a:pt x="70" y="354"/>
                </a:lnTo>
                <a:lnTo>
                  <a:pt x="74" y="358"/>
                </a:lnTo>
                <a:lnTo>
                  <a:pt x="78" y="362"/>
                </a:lnTo>
                <a:lnTo>
                  <a:pt x="78" y="370"/>
                </a:lnTo>
                <a:lnTo>
                  <a:pt x="81" y="373"/>
                </a:lnTo>
                <a:lnTo>
                  <a:pt x="85" y="377"/>
                </a:lnTo>
                <a:lnTo>
                  <a:pt x="89" y="381"/>
                </a:lnTo>
                <a:lnTo>
                  <a:pt x="93" y="385"/>
                </a:lnTo>
                <a:lnTo>
                  <a:pt x="97" y="393"/>
                </a:lnTo>
                <a:lnTo>
                  <a:pt x="97" y="397"/>
                </a:lnTo>
                <a:lnTo>
                  <a:pt x="101" y="401"/>
                </a:lnTo>
                <a:lnTo>
                  <a:pt x="105" y="405"/>
                </a:lnTo>
                <a:lnTo>
                  <a:pt x="109" y="409"/>
                </a:lnTo>
                <a:lnTo>
                  <a:pt x="113" y="412"/>
                </a:lnTo>
                <a:lnTo>
                  <a:pt x="116" y="420"/>
                </a:lnTo>
                <a:lnTo>
                  <a:pt x="120" y="424"/>
                </a:lnTo>
                <a:lnTo>
                  <a:pt x="124" y="428"/>
                </a:lnTo>
                <a:lnTo>
                  <a:pt x="128" y="432"/>
                </a:lnTo>
                <a:lnTo>
                  <a:pt x="132" y="436"/>
                </a:lnTo>
                <a:lnTo>
                  <a:pt x="136" y="440"/>
                </a:lnTo>
                <a:lnTo>
                  <a:pt x="140" y="444"/>
                </a:lnTo>
                <a:lnTo>
                  <a:pt x="144" y="447"/>
                </a:lnTo>
                <a:lnTo>
                  <a:pt x="148" y="451"/>
                </a:lnTo>
                <a:lnTo>
                  <a:pt x="151" y="455"/>
                </a:lnTo>
                <a:lnTo>
                  <a:pt x="155" y="459"/>
                </a:lnTo>
                <a:lnTo>
                  <a:pt x="159" y="467"/>
                </a:lnTo>
                <a:lnTo>
                  <a:pt x="163" y="471"/>
                </a:lnTo>
                <a:lnTo>
                  <a:pt x="167" y="475"/>
                </a:lnTo>
                <a:lnTo>
                  <a:pt x="171" y="479"/>
                </a:lnTo>
                <a:lnTo>
                  <a:pt x="175" y="482"/>
                </a:lnTo>
                <a:lnTo>
                  <a:pt x="179" y="486"/>
                </a:lnTo>
                <a:lnTo>
                  <a:pt x="183" y="490"/>
                </a:lnTo>
                <a:lnTo>
                  <a:pt x="186" y="494"/>
                </a:lnTo>
                <a:lnTo>
                  <a:pt x="194" y="498"/>
                </a:lnTo>
                <a:lnTo>
                  <a:pt x="198" y="502"/>
                </a:lnTo>
                <a:lnTo>
                  <a:pt x="202" y="502"/>
                </a:lnTo>
                <a:lnTo>
                  <a:pt x="206" y="506"/>
                </a:lnTo>
                <a:lnTo>
                  <a:pt x="210" y="510"/>
                </a:lnTo>
                <a:lnTo>
                  <a:pt x="214" y="514"/>
                </a:lnTo>
                <a:lnTo>
                  <a:pt x="218" y="517"/>
                </a:lnTo>
                <a:lnTo>
                  <a:pt x="225" y="521"/>
                </a:lnTo>
                <a:lnTo>
                  <a:pt x="229" y="525"/>
                </a:lnTo>
                <a:lnTo>
                  <a:pt x="233" y="529"/>
                </a:lnTo>
                <a:lnTo>
                  <a:pt x="237" y="533"/>
                </a:lnTo>
                <a:lnTo>
                  <a:pt x="241" y="537"/>
                </a:lnTo>
                <a:lnTo>
                  <a:pt x="249" y="537"/>
                </a:lnTo>
                <a:lnTo>
                  <a:pt x="253" y="541"/>
                </a:lnTo>
                <a:lnTo>
                  <a:pt x="256" y="545"/>
                </a:lnTo>
                <a:lnTo>
                  <a:pt x="260" y="549"/>
                </a:lnTo>
                <a:lnTo>
                  <a:pt x="264" y="552"/>
                </a:lnTo>
                <a:lnTo>
                  <a:pt x="272" y="556"/>
                </a:lnTo>
                <a:lnTo>
                  <a:pt x="276" y="556"/>
                </a:lnTo>
                <a:lnTo>
                  <a:pt x="280" y="560"/>
                </a:lnTo>
                <a:lnTo>
                  <a:pt x="284" y="564"/>
                </a:lnTo>
                <a:lnTo>
                  <a:pt x="291" y="568"/>
                </a:lnTo>
                <a:lnTo>
                  <a:pt x="295" y="568"/>
                </a:lnTo>
                <a:lnTo>
                  <a:pt x="299" y="572"/>
                </a:lnTo>
                <a:lnTo>
                  <a:pt x="307" y="576"/>
                </a:lnTo>
                <a:lnTo>
                  <a:pt x="311" y="580"/>
                </a:lnTo>
                <a:lnTo>
                  <a:pt x="315" y="580"/>
                </a:lnTo>
                <a:lnTo>
                  <a:pt x="319" y="584"/>
                </a:lnTo>
                <a:lnTo>
                  <a:pt x="326" y="587"/>
                </a:lnTo>
                <a:lnTo>
                  <a:pt x="330" y="587"/>
                </a:lnTo>
                <a:lnTo>
                  <a:pt x="334" y="591"/>
                </a:lnTo>
                <a:lnTo>
                  <a:pt x="342" y="595"/>
                </a:lnTo>
                <a:lnTo>
                  <a:pt x="346" y="595"/>
                </a:lnTo>
                <a:lnTo>
                  <a:pt x="350" y="599"/>
                </a:lnTo>
                <a:lnTo>
                  <a:pt x="358" y="599"/>
                </a:lnTo>
                <a:lnTo>
                  <a:pt x="361" y="603"/>
                </a:lnTo>
                <a:lnTo>
                  <a:pt x="365" y="607"/>
                </a:lnTo>
                <a:lnTo>
                  <a:pt x="373" y="607"/>
                </a:lnTo>
                <a:lnTo>
                  <a:pt x="377" y="611"/>
                </a:lnTo>
                <a:lnTo>
                  <a:pt x="385" y="611"/>
                </a:lnTo>
                <a:lnTo>
                  <a:pt x="389" y="615"/>
                </a:lnTo>
                <a:lnTo>
                  <a:pt x="393" y="615"/>
                </a:lnTo>
                <a:lnTo>
                  <a:pt x="400" y="619"/>
                </a:lnTo>
                <a:lnTo>
                  <a:pt x="404" y="619"/>
                </a:lnTo>
                <a:lnTo>
                  <a:pt x="408" y="622"/>
                </a:lnTo>
                <a:lnTo>
                  <a:pt x="416" y="622"/>
                </a:lnTo>
                <a:lnTo>
                  <a:pt x="420" y="626"/>
                </a:lnTo>
                <a:lnTo>
                  <a:pt x="428" y="626"/>
                </a:lnTo>
                <a:lnTo>
                  <a:pt x="432" y="630"/>
                </a:lnTo>
                <a:lnTo>
                  <a:pt x="435" y="630"/>
                </a:lnTo>
                <a:lnTo>
                  <a:pt x="443" y="630"/>
                </a:lnTo>
                <a:lnTo>
                  <a:pt x="447" y="634"/>
                </a:lnTo>
                <a:lnTo>
                  <a:pt x="455" y="634"/>
                </a:lnTo>
                <a:lnTo>
                  <a:pt x="459" y="638"/>
                </a:lnTo>
                <a:lnTo>
                  <a:pt x="467" y="638"/>
                </a:lnTo>
                <a:lnTo>
                  <a:pt x="470" y="638"/>
                </a:lnTo>
                <a:lnTo>
                  <a:pt x="474" y="642"/>
                </a:lnTo>
                <a:lnTo>
                  <a:pt x="482" y="642"/>
                </a:lnTo>
                <a:lnTo>
                  <a:pt x="486" y="642"/>
                </a:lnTo>
                <a:lnTo>
                  <a:pt x="494" y="646"/>
                </a:lnTo>
                <a:lnTo>
                  <a:pt x="498" y="646"/>
                </a:lnTo>
                <a:lnTo>
                  <a:pt x="505" y="646"/>
                </a:lnTo>
                <a:lnTo>
                  <a:pt x="509" y="646"/>
                </a:lnTo>
                <a:lnTo>
                  <a:pt x="517" y="650"/>
                </a:lnTo>
                <a:lnTo>
                  <a:pt x="521" y="650"/>
                </a:lnTo>
                <a:lnTo>
                  <a:pt x="529" y="650"/>
                </a:lnTo>
                <a:lnTo>
                  <a:pt x="533" y="650"/>
                </a:lnTo>
                <a:lnTo>
                  <a:pt x="537" y="654"/>
                </a:lnTo>
                <a:lnTo>
                  <a:pt x="544" y="654"/>
                </a:lnTo>
                <a:lnTo>
                  <a:pt x="548" y="654"/>
                </a:lnTo>
                <a:lnTo>
                  <a:pt x="556" y="654"/>
                </a:lnTo>
                <a:lnTo>
                  <a:pt x="560" y="654"/>
                </a:lnTo>
                <a:lnTo>
                  <a:pt x="568" y="654"/>
                </a:lnTo>
                <a:lnTo>
                  <a:pt x="572" y="657"/>
                </a:lnTo>
                <a:lnTo>
                  <a:pt x="579" y="657"/>
                </a:lnTo>
                <a:lnTo>
                  <a:pt x="583" y="657"/>
                </a:lnTo>
                <a:lnTo>
                  <a:pt x="591" y="657"/>
                </a:lnTo>
                <a:lnTo>
                  <a:pt x="595" y="657"/>
                </a:lnTo>
                <a:lnTo>
                  <a:pt x="603" y="657"/>
                </a:lnTo>
                <a:lnTo>
                  <a:pt x="607" y="657"/>
                </a:lnTo>
                <a:lnTo>
                  <a:pt x="614" y="657"/>
                </a:lnTo>
                <a:lnTo>
                  <a:pt x="618" y="657"/>
                </a:lnTo>
                <a:lnTo>
                  <a:pt x="626" y="657"/>
                </a:lnTo>
                <a:lnTo>
                  <a:pt x="630" y="657"/>
                </a:lnTo>
                <a:lnTo>
                  <a:pt x="634" y="657"/>
                </a:lnTo>
                <a:lnTo>
                  <a:pt x="642" y="657"/>
                </a:lnTo>
                <a:lnTo>
                  <a:pt x="645" y="657"/>
                </a:lnTo>
                <a:lnTo>
                  <a:pt x="653" y="657"/>
                </a:lnTo>
                <a:lnTo>
                  <a:pt x="657" y="657"/>
                </a:lnTo>
                <a:lnTo>
                  <a:pt x="665" y="657"/>
                </a:lnTo>
                <a:lnTo>
                  <a:pt x="669" y="657"/>
                </a:lnTo>
                <a:lnTo>
                  <a:pt x="677" y="657"/>
                </a:lnTo>
                <a:lnTo>
                  <a:pt x="680" y="654"/>
                </a:lnTo>
                <a:lnTo>
                  <a:pt x="688" y="654"/>
                </a:lnTo>
                <a:lnTo>
                  <a:pt x="692" y="654"/>
                </a:lnTo>
                <a:lnTo>
                  <a:pt x="700" y="654"/>
                </a:lnTo>
                <a:lnTo>
                  <a:pt x="704" y="654"/>
                </a:lnTo>
                <a:lnTo>
                  <a:pt x="712" y="654"/>
                </a:lnTo>
                <a:lnTo>
                  <a:pt x="715" y="650"/>
                </a:lnTo>
                <a:lnTo>
                  <a:pt x="719" y="650"/>
                </a:lnTo>
                <a:lnTo>
                  <a:pt x="727" y="650"/>
                </a:lnTo>
                <a:lnTo>
                  <a:pt x="731" y="650"/>
                </a:lnTo>
                <a:lnTo>
                  <a:pt x="739" y="646"/>
                </a:lnTo>
                <a:lnTo>
                  <a:pt x="743" y="646"/>
                </a:lnTo>
                <a:lnTo>
                  <a:pt x="750" y="646"/>
                </a:lnTo>
                <a:lnTo>
                  <a:pt x="754" y="646"/>
                </a:lnTo>
                <a:lnTo>
                  <a:pt x="762" y="642"/>
                </a:lnTo>
                <a:lnTo>
                  <a:pt x="766" y="642"/>
                </a:lnTo>
                <a:lnTo>
                  <a:pt x="774" y="642"/>
                </a:lnTo>
                <a:lnTo>
                  <a:pt x="778" y="638"/>
                </a:lnTo>
                <a:lnTo>
                  <a:pt x="782" y="638"/>
                </a:lnTo>
                <a:lnTo>
                  <a:pt x="789" y="638"/>
                </a:lnTo>
                <a:lnTo>
                  <a:pt x="793" y="634"/>
                </a:lnTo>
                <a:lnTo>
                  <a:pt x="801" y="634"/>
                </a:lnTo>
                <a:lnTo>
                  <a:pt x="805" y="630"/>
                </a:lnTo>
                <a:lnTo>
                  <a:pt x="813" y="630"/>
                </a:lnTo>
                <a:lnTo>
                  <a:pt x="817" y="630"/>
                </a:lnTo>
                <a:lnTo>
                  <a:pt x="820" y="626"/>
                </a:lnTo>
                <a:lnTo>
                  <a:pt x="828" y="626"/>
                </a:lnTo>
                <a:lnTo>
                  <a:pt x="832" y="622"/>
                </a:lnTo>
                <a:lnTo>
                  <a:pt x="840" y="622"/>
                </a:lnTo>
                <a:lnTo>
                  <a:pt x="844" y="619"/>
                </a:lnTo>
                <a:lnTo>
                  <a:pt x="848" y="619"/>
                </a:lnTo>
                <a:lnTo>
                  <a:pt x="856" y="615"/>
                </a:lnTo>
                <a:lnTo>
                  <a:pt x="859" y="615"/>
                </a:lnTo>
                <a:lnTo>
                  <a:pt x="863" y="611"/>
                </a:lnTo>
                <a:lnTo>
                  <a:pt x="871" y="611"/>
                </a:lnTo>
                <a:lnTo>
                  <a:pt x="875" y="607"/>
                </a:lnTo>
                <a:lnTo>
                  <a:pt x="883" y="607"/>
                </a:lnTo>
                <a:lnTo>
                  <a:pt x="887" y="603"/>
                </a:lnTo>
                <a:lnTo>
                  <a:pt x="891" y="599"/>
                </a:lnTo>
                <a:lnTo>
                  <a:pt x="898" y="599"/>
                </a:lnTo>
                <a:lnTo>
                  <a:pt x="902" y="595"/>
                </a:lnTo>
                <a:lnTo>
                  <a:pt x="906" y="595"/>
                </a:lnTo>
                <a:lnTo>
                  <a:pt x="914" y="591"/>
                </a:lnTo>
                <a:lnTo>
                  <a:pt x="918" y="587"/>
                </a:lnTo>
                <a:lnTo>
                  <a:pt x="922" y="587"/>
                </a:lnTo>
                <a:lnTo>
                  <a:pt x="929" y="584"/>
                </a:lnTo>
                <a:lnTo>
                  <a:pt x="933" y="580"/>
                </a:lnTo>
                <a:lnTo>
                  <a:pt x="937" y="580"/>
                </a:lnTo>
                <a:lnTo>
                  <a:pt x="941" y="576"/>
                </a:lnTo>
                <a:lnTo>
                  <a:pt x="949" y="572"/>
                </a:lnTo>
                <a:lnTo>
                  <a:pt x="953" y="568"/>
                </a:lnTo>
                <a:lnTo>
                  <a:pt x="957" y="568"/>
                </a:lnTo>
                <a:lnTo>
                  <a:pt x="964" y="564"/>
                </a:lnTo>
                <a:lnTo>
                  <a:pt x="968" y="560"/>
                </a:lnTo>
                <a:lnTo>
                  <a:pt x="972" y="556"/>
                </a:lnTo>
                <a:lnTo>
                  <a:pt x="976" y="556"/>
                </a:lnTo>
                <a:lnTo>
                  <a:pt x="984" y="552"/>
                </a:lnTo>
                <a:lnTo>
                  <a:pt x="988" y="549"/>
                </a:lnTo>
                <a:lnTo>
                  <a:pt x="992" y="545"/>
                </a:lnTo>
                <a:lnTo>
                  <a:pt x="996" y="541"/>
                </a:lnTo>
                <a:lnTo>
                  <a:pt x="999" y="537"/>
                </a:lnTo>
                <a:lnTo>
                  <a:pt x="1007" y="537"/>
                </a:lnTo>
                <a:lnTo>
                  <a:pt x="1011" y="533"/>
                </a:lnTo>
                <a:lnTo>
                  <a:pt x="1011" y="533"/>
                </a:lnTo>
                <a:lnTo>
                  <a:pt x="626" y="0"/>
                </a:lnTo>
                <a:lnTo>
                  <a:pt x="0" y="202"/>
                </a:lnTo>
                <a:lnTo>
                  <a:pt x="0" y="202"/>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79" name="Freeform 7">
            <a:extLst>
              <a:ext uri="{FF2B5EF4-FFF2-40B4-BE49-F238E27FC236}">
                <a16:creationId xmlns:a16="http://schemas.microsoft.com/office/drawing/2014/main" id="{8F59F53F-7CAD-47BA-F622-85E22D9BE5A0}"/>
              </a:ext>
            </a:extLst>
          </p:cNvPr>
          <p:cNvSpPr>
            <a:spLocks/>
          </p:cNvSpPr>
          <p:nvPr/>
        </p:nvSpPr>
        <p:spPr bwMode="auto">
          <a:xfrm>
            <a:off x="2203450" y="3140075"/>
            <a:ext cx="1409700" cy="1143000"/>
          </a:xfrm>
          <a:custGeom>
            <a:avLst/>
            <a:gdLst>
              <a:gd name="T0" fmla="*/ 0 w 657"/>
              <a:gd name="T1" fmla="*/ 0 h 533"/>
              <a:gd name="T2" fmla="*/ 657 w 657"/>
              <a:gd name="T3" fmla="*/ 0 h 533"/>
              <a:gd name="T4" fmla="*/ 657 w 657"/>
              <a:gd name="T5" fmla="*/ 12 h 533"/>
              <a:gd name="T6" fmla="*/ 654 w 657"/>
              <a:gd name="T7" fmla="*/ 23 h 533"/>
              <a:gd name="T8" fmla="*/ 654 w 657"/>
              <a:gd name="T9" fmla="*/ 35 h 533"/>
              <a:gd name="T10" fmla="*/ 654 w 657"/>
              <a:gd name="T11" fmla="*/ 47 h 533"/>
              <a:gd name="T12" fmla="*/ 654 w 657"/>
              <a:gd name="T13" fmla="*/ 58 h 533"/>
              <a:gd name="T14" fmla="*/ 654 w 657"/>
              <a:gd name="T15" fmla="*/ 70 h 533"/>
              <a:gd name="T16" fmla="*/ 650 w 657"/>
              <a:gd name="T17" fmla="*/ 82 h 533"/>
              <a:gd name="T18" fmla="*/ 650 w 657"/>
              <a:gd name="T19" fmla="*/ 93 h 533"/>
              <a:gd name="T20" fmla="*/ 646 w 657"/>
              <a:gd name="T21" fmla="*/ 101 h 533"/>
              <a:gd name="T22" fmla="*/ 646 w 657"/>
              <a:gd name="T23" fmla="*/ 113 h 533"/>
              <a:gd name="T24" fmla="*/ 642 w 657"/>
              <a:gd name="T25" fmla="*/ 125 h 533"/>
              <a:gd name="T26" fmla="*/ 642 w 657"/>
              <a:gd name="T27" fmla="*/ 136 h 533"/>
              <a:gd name="T28" fmla="*/ 638 w 657"/>
              <a:gd name="T29" fmla="*/ 148 h 533"/>
              <a:gd name="T30" fmla="*/ 638 w 657"/>
              <a:gd name="T31" fmla="*/ 160 h 533"/>
              <a:gd name="T32" fmla="*/ 634 w 657"/>
              <a:gd name="T33" fmla="*/ 171 h 533"/>
              <a:gd name="T34" fmla="*/ 630 w 657"/>
              <a:gd name="T35" fmla="*/ 183 h 533"/>
              <a:gd name="T36" fmla="*/ 626 w 657"/>
              <a:gd name="T37" fmla="*/ 191 h 533"/>
              <a:gd name="T38" fmla="*/ 622 w 657"/>
              <a:gd name="T39" fmla="*/ 202 h 533"/>
              <a:gd name="T40" fmla="*/ 619 w 657"/>
              <a:gd name="T41" fmla="*/ 214 h 533"/>
              <a:gd name="T42" fmla="*/ 615 w 657"/>
              <a:gd name="T43" fmla="*/ 226 h 533"/>
              <a:gd name="T44" fmla="*/ 611 w 657"/>
              <a:gd name="T45" fmla="*/ 237 h 533"/>
              <a:gd name="T46" fmla="*/ 607 w 657"/>
              <a:gd name="T47" fmla="*/ 245 h 533"/>
              <a:gd name="T48" fmla="*/ 603 w 657"/>
              <a:gd name="T49" fmla="*/ 257 h 533"/>
              <a:gd name="T50" fmla="*/ 599 w 657"/>
              <a:gd name="T51" fmla="*/ 268 h 533"/>
              <a:gd name="T52" fmla="*/ 595 w 657"/>
              <a:gd name="T53" fmla="*/ 276 h 533"/>
              <a:gd name="T54" fmla="*/ 587 w 657"/>
              <a:gd name="T55" fmla="*/ 288 h 533"/>
              <a:gd name="T56" fmla="*/ 583 w 657"/>
              <a:gd name="T57" fmla="*/ 300 h 533"/>
              <a:gd name="T58" fmla="*/ 580 w 657"/>
              <a:gd name="T59" fmla="*/ 307 h 533"/>
              <a:gd name="T60" fmla="*/ 572 w 657"/>
              <a:gd name="T61" fmla="*/ 319 h 533"/>
              <a:gd name="T62" fmla="*/ 568 w 657"/>
              <a:gd name="T63" fmla="*/ 331 h 533"/>
              <a:gd name="T64" fmla="*/ 560 w 657"/>
              <a:gd name="T65" fmla="*/ 338 h 533"/>
              <a:gd name="T66" fmla="*/ 556 w 657"/>
              <a:gd name="T67" fmla="*/ 350 h 533"/>
              <a:gd name="T68" fmla="*/ 548 w 657"/>
              <a:gd name="T69" fmla="*/ 358 h 533"/>
              <a:gd name="T70" fmla="*/ 545 w 657"/>
              <a:gd name="T71" fmla="*/ 370 h 533"/>
              <a:gd name="T72" fmla="*/ 537 w 657"/>
              <a:gd name="T73" fmla="*/ 377 h 533"/>
              <a:gd name="T74" fmla="*/ 529 w 657"/>
              <a:gd name="T75" fmla="*/ 385 h 533"/>
              <a:gd name="T76" fmla="*/ 525 w 657"/>
              <a:gd name="T77" fmla="*/ 397 h 533"/>
              <a:gd name="T78" fmla="*/ 517 w 657"/>
              <a:gd name="T79" fmla="*/ 405 h 533"/>
              <a:gd name="T80" fmla="*/ 510 w 657"/>
              <a:gd name="T81" fmla="*/ 412 h 533"/>
              <a:gd name="T82" fmla="*/ 502 w 657"/>
              <a:gd name="T83" fmla="*/ 424 h 533"/>
              <a:gd name="T84" fmla="*/ 494 w 657"/>
              <a:gd name="T85" fmla="*/ 432 h 533"/>
              <a:gd name="T86" fmla="*/ 486 w 657"/>
              <a:gd name="T87" fmla="*/ 440 h 533"/>
              <a:gd name="T88" fmla="*/ 478 w 657"/>
              <a:gd name="T89" fmla="*/ 447 h 533"/>
              <a:gd name="T90" fmla="*/ 471 w 657"/>
              <a:gd name="T91" fmla="*/ 455 h 533"/>
              <a:gd name="T92" fmla="*/ 463 w 657"/>
              <a:gd name="T93" fmla="*/ 467 h 533"/>
              <a:gd name="T94" fmla="*/ 455 w 657"/>
              <a:gd name="T95" fmla="*/ 475 h 533"/>
              <a:gd name="T96" fmla="*/ 447 w 657"/>
              <a:gd name="T97" fmla="*/ 482 h 533"/>
              <a:gd name="T98" fmla="*/ 440 w 657"/>
              <a:gd name="T99" fmla="*/ 490 h 533"/>
              <a:gd name="T100" fmla="*/ 428 w 657"/>
              <a:gd name="T101" fmla="*/ 498 h 533"/>
              <a:gd name="T102" fmla="*/ 420 w 657"/>
              <a:gd name="T103" fmla="*/ 502 h 533"/>
              <a:gd name="T104" fmla="*/ 412 w 657"/>
              <a:gd name="T105" fmla="*/ 510 h 533"/>
              <a:gd name="T106" fmla="*/ 405 w 657"/>
              <a:gd name="T107" fmla="*/ 517 h 533"/>
              <a:gd name="T108" fmla="*/ 393 w 657"/>
              <a:gd name="T109" fmla="*/ 525 h 533"/>
              <a:gd name="T110" fmla="*/ 385 w 657"/>
              <a:gd name="T11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7" h="533">
                <a:moveTo>
                  <a:pt x="385" y="533"/>
                </a:moveTo>
                <a:lnTo>
                  <a:pt x="0" y="0"/>
                </a:lnTo>
                <a:lnTo>
                  <a:pt x="657" y="0"/>
                </a:lnTo>
                <a:lnTo>
                  <a:pt x="657" y="0"/>
                </a:lnTo>
                <a:lnTo>
                  <a:pt x="657" y="4"/>
                </a:lnTo>
                <a:lnTo>
                  <a:pt x="657" y="12"/>
                </a:lnTo>
                <a:lnTo>
                  <a:pt x="654" y="16"/>
                </a:lnTo>
                <a:lnTo>
                  <a:pt x="654" y="23"/>
                </a:lnTo>
                <a:lnTo>
                  <a:pt x="654" y="27"/>
                </a:lnTo>
                <a:lnTo>
                  <a:pt x="654" y="35"/>
                </a:lnTo>
                <a:lnTo>
                  <a:pt x="654" y="39"/>
                </a:lnTo>
                <a:lnTo>
                  <a:pt x="654" y="47"/>
                </a:lnTo>
                <a:lnTo>
                  <a:pt x="654" y="51"/>
                </a:lnTo>
                <a:lnTo>
                  <a:pt x="654" y="58"/>
                </a:lnTo>
                <a:lnTo>
                  <a:pt x="654" y="62"/>
                </a:lnTo>
                <a:lnTo>
                  <a:pt x="654" y="70"/>
                </a:lnTo>
                <a:lnTo>
                  <a:pt x="650" y="74"/>
                </a:lnTo>
                <a:lnTo>
                  <a:pt x="650" y="82"/>
                </a:lnTo>
                <a:lnTo>
                  <a:pt x="650" y="86"/>
                </a:lnTo>
                <a:lnTo>
                  <a:pt x="650" y="93"/>
                </a:lnTo>
                <a:lnTo>
                  <a:pt x="650" y="97"/>
                </a:lnTo>
                <a:lnTo>
                  <a:pt x="646" y="101"/>
                </a:lnTo>
                <a:lnTo>
                  <a:pt x="646" y="109"/>
                </a:lnTo>
                <a:lnTo>
                  <a:pt x="646" y="113"/>
                </a:lnTo>
                <a:lnTo>
                  <a:pt x="646" y="121"/>
                </a:lnTo>
                <a:lnTo>
                  <a:pt x="642" y="125"/>
                </a:lnTo>
                <a:lnTo>
                  <a:pt x="642" y="132"/>
                </a:lnTo>
                <a:lnTo>
                  <a:pt x="642" y="136"/>
                </a:lnTo>
                <a:lnTo>
                  <a:pt x="642" y="144"/>
                </a:lnTo>
                <a:lnTo>
                  <a:pt x="638" y="148"/>
                </a:lnTo>
                <a:lnTo>
                  <a:pt x="638" y="152"/>
                </a:lnTo>
                <a:lnTo>
                  <a:pt x="638" y="160"/>
                </a:lnTo>
                <a:lnTo>
                  <a:pt x="634" y="163"/>
                </a:lnTo>
                <a:lnTo>
                  <a:pt x="634" y="171"/>
                </a:lnTo>
                <a:lnTo>
                  <a:pt x="630" y="175"/>
                </a:lnTo>
                <a:lnTo>
                  <a:pt x="630" y="183"/>
                </a:lnTo>
                <a:lnTo>
                  <a:pt x="630" y="187"/>
                </a:lnTo>
                <a:lnTo>
                  <a:pt x="626" y="191"/>
                </a:lnTo>
                <a:lnTo>
                  <a:pt x="626" y="198"/>
                </a:lnTo>
                <a:lnTo>
                  <a:pt x="622" y="202"/>
                </a:lnTo>
                <a:lnTo>
                  <a:pt x="622" y="210"/>
                </a:lnTo>
                <a:lnTo>
                  <a:pt x="619" y="214"/>
                </a:lnTo>
                <a:lnTo>
                  <a:pt x="619" y="218"/>
                </a:lnTo>
                <a:lnTo>
                  <a:pt x="615" y="226"/>
                </a:lnTo>
                <a:lnTo>
                  <a:pt x="615" y="230"/>
                </a:lnTo>
                <a:lnTo>
                  <a:pt x="611" y="237"/>
                </a:lnTo>
                <a:lnTo>
                  <a:pt x="611" y="241"/>
                </a:lnTo>
                <a:lnTo>
                  <a:pt x="607" y="245"/>
                </a:lnTo>
                <a:lnTo>
                  <a:pt x="607" y="253"/>
                </a:lnTo>
                <a:lnTo>
                  <a:pt x="603" y="257"/>
                </a:lnTo>
                <a:lnTo>
                  <a:pt x="603" y="261"/>
                </a:lnTo>
                <a:lnTo>
                  <a:pt x="599" y="268"/>
                </a:lnTo>
                <a:lnTo>
                  <a:pt x="595" y="272"/>
                </a:lnTo>
                <a:lnTo>
                  <a:pt x="595" y="276"/>
                </a:lnTo>
                <a:lnTo>
                  <a:pt x="591" y="284"/>
                </a:lnTo>
                <a:lnTo>
                  <a:pt x="587" y="288"/>
                </a:lnTo>
                <a:lnTo>
                  <a:pt x="587" y="292"/>
                </a:lnTo>
                <a:lnTo>
                  <a:pt x="583" y="300"/>
                </a:lnTo>
                <a:lnTo>
                  <a:pt x="580" y="303"/>
                </a:lnTo>
                <a:lnTo>
                  <a:pt x="580" y="307"/>
                </a:lnTo>
                <a:lnTo>
                  <a:pt x="576" y="315"/>
                </a:lnTo>
                <a:lnTo>
                  <a:pt x="572" y="319"/>
                </a:lnTo>
                <a:lnTo>
                  <a:pt x="572" y="323"/>
                </a:lnTo>
                <a:lnTo>
                  <a:pt x="568" y="331"/>
                </a:lnTo>
                <a:lnTo>
                  <a:pt x="564" y="335"/>
                </a:lnTo>
                <a:lnTo>
                  <a:pt x="560" y="338"/>
                </a:lnTo>
                <a:lnTo>
                  <a:pt x="560" y="342"/>
                </a:lnTo>
                <a:lnTo>
                  <a:pt x="556" y="350"/>
                </a:lnTo>
                <a:lnTo>
                  <a:pt x="552" y="354"/>
                </a:lnTo>
                <a:lnTo>
                  <a:pt x="548" y="358"/>
                </a:lnTo>
                <a:lnTo>
                  <a:pt x="545" y="362"/>
                </a:lnTo>
                <a:lnTo>
                  <a:pt x="545" y="370"/>
                </a:lnTo>
                <a:lnTo>
                  <a:pt x="541" y="373"/>
                </a:lnTo>
                <a:lnTo>
                  <a:pt x="537" y="377"/>
                </a:lnTo>
                <a:lnTo>
                  <a:pt x="533" y="381"/>
                </a:lnTo>
                <a:lnTo>
                  <a:pt x="529" y="385"/>
                </a:lnTo>
                <a:lnTo>
                  <a:pt x="525" y="393"/>
                </a:lnTo>
                <a:lnTo>
                  <a:pt x="525" y="397"/>
                </a:lnTo>
                <a:lnTo>
                  <a:pt x="521" y="401"/>
                </a:lnTo>
                <a:lnTo>
                  <a:pt x="517" y="405"/>
                </a:lnTo>
                <a:lnTo>
                  <a:pt x="513" y="409"/>
                </a:lnTo>
                <a:lnTo>
                  <a:pt x="510" y="412"/>
                </a:lnTo>
                <a:lnTo>
                  <a:pt x="506" y="420"/>
                </a:lnTo>
                <a:lnTo>
                  <a:pt x="502" y="424"/>
                </a:lnTo>
                <a:lnTo>
                  <a:pt x="498" y="428"/>
                </a:lnTo>
                <a:lnTo>
                  <a:pt x="494" y="432"/>
                </a:lnTo>
                <a:lnTo>
                  <a:pt x="490" y="436"/>
                </a:lnTo>
                <a:lnTo>
                  <a:pt x="486" y="440"/>
                </a:lnTo>
                <a:lnTo>
                  <a:pt x="482" y="444"/>
                </a:lnTo>
                <a:lnTo>
                  <a:pt x="478" y="447"/>
                </a:lnTo>
                <a:lnTo>
                  <a:pt x="475" y="451"/>
                </a:lnTo>
                <a:lnTo>
                  <a:pt x="471" y="455"/>
                </a:lnTo>
                <a:lnTo>
                  <a:pt x="467" y="459"/>
                </a:lnTo>
                <a:lnTo>
                  <a:pt x="463" y="467"/>
                </a:lnTo>
                <a:lnTo>
                  <a:pt x="459" y="471"/>
                </a:lnTo>
                <a:lnTo>
                  <a:pt x="455" y="475"/>
                </a:lnTo>
                <a:lnTo>
                  <a:pt x="451" y="479"/>
                </a:lnTo>
                <a:lnTo>
                  <a:pt x="447" y="482"/>
                </a:lnTo>
                <a:lnTo>
                  <a:pt x="443" y="486"/>
                </a:lnTo>
                <a:lnTo>
                  <a:pt x="440" y="490"/>
                </a:lnTo>
                <a:lnTo>
                  <a:pt x="436" y="494"/>
                </a:lnTo>
                <a:lnTo>
                  <a:pt x="428" y="498"/>
                </a:lnTo>
                <a:lnTo>
                  <a:pt x="424" y="502"/>
                </a:lnTo>
                <a:lnTo>
                  <a:pt x="420" y="502"/>
                </a:lnTo>
                <a:lnTo>
                  <a:pt x="416" y="506"/>
                </a:lnTo>
                <a:lnTo>
                  <a:pt x="412" y="510"/>
                </a:lnTo>
                <a:lnTo>
                  <a:pt x="408" y="514"/>
                </a:lnTo>
                <a:lnTo>
                  <a:pt x="405" y="517"/>
                </a:lnTo>
                <a:lnTo>
                  <a:pt x="397" y="521"/>
                </a:lnTo>
                <a:lnTo>
                  <a:pt x="393" y="525"/>
                </a:lnTo>
                <a:lnTo>
                  <a:pt x="389" y="529"/>
                </a:lnTo>
                <a:lnTo>
                  <a:pt x="385" y="53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80" name="Freeform 8">
            <a:extLst>
              <a:ext uri="{FF2B5EF4-FFF2-40B4-BE49-F238E27FC236}">
                <a16:creationId xmlns:a16="http://schemas.microsoft.com/office/drawing/2014/main" id="{06514AA2-000E-635D-18B8-840B561E4980}"/>
              </a:ext>
            </a:extLst>
          </p:cNvPr>
          <p:cNvSpPr>
            <a:spLocks/>
          </p:cNvSpPr>
          <p:nvPr/>
        </p:nvSpPr>
        <p:spPr bwMode="auto">
          <a:xfrm>
            <a:off x="2203450" y="3140075"/>
            <a:ext cx="1409700" cy="1143000"/>
          </a:xfrm>
          <a:custGeom>
            <a:avLst/>
            <a:gdLst>
              <a:gd name="T0" fmla="*/ 389 w 657"/>
              <a:gd name="T1" fmla="*/ 529 h 533"/>
              <a:gd name="T2" fmla="*/ 397 w 657"/>
              <a:gd name="T3" fmla="*/ 521 h 533"/>
              <a:gd name="T4" fmla="*/ 408 w 657"/>
              <a:gd name="T5" fmla="*/ 514 h 533"/>
              <a:gd name="T6" fmla="*/ 416 w 657"/>
              <a:gd name="T7" fmla="*/ 506 h 533"/>
              <a:gd name="T8" fmla="*/ 424 w 657"/>
              <a:gd name="T9" fmla="*/ 502 h 533"/>
              <a:gd name="T10" fmla="*/ 436 w 657"/>
              <a:gd name="T11" fmla="*/ 494 h 533"/>
              <a:gd name="T12" fmla="*/ 443 w 657"/>
              <a:gd name="T13" fmla="*/ 486 h 533"/>
              <a:gd name="T14" fmla="*/ 451 w 657"/>
              <a:gd name="T15" fmla="*/ 479 h 533"/>
              <a:gd name="T16" fmla="*/ 459 w 657"/>
              <a:gd name="T17" fmla="*/ 471 h 533"/>
              <a:gd name="T18" fmla="*/ 467 w 657"/>
              <a:gd name="T19" fmla="*/ 459 h 533"/>
              <a:gd name="T20" fmla="*/ 475 w 657"/>
              <a:gd name="T21" fmla="*/ 451 h 533"/>
              <a:gd name="T22" fmla="*/ 482 w 657"/>
              <a:gd name="T23" fmla="*/ 444 h 533"/>
              <a:gd name="T24" fmla="*/ 490 w 657"/>
              <a:gd name="T25" fmla="*/ 436 h 533"/>
              <a:gd name="T26" fmla="*/ 498 w 657"/>
              <a:gd name="T27" fmla="*/ 428 h 533"/>
              <a:gd name="T28" fmla="*/ 506 w 657"/>
              <a:gd name="T29" fmla="*/ 420 h 533"/>
              <a:gd name="T30" fmla="*/ 513 w 657"/>
              <a:gd name="T31" fmla="*/ 409 h 533"/>
              <a:gd name="T32" fmla="*/ 521 w 657"/>
              <a:gd name="T33" fmla="*/ 401 h 533"/>
              <a:gd name="T34" fmla="*/ 525 w 657"/>
              <a:gd name="T35" fmla="*/ 393 h 533"/>
              <a:gd name="T36" fmla="*/ 533 w 657"/>
              <a:gd name="T37" fmla="*/ 381 h 533"/>
              <a:gd name="T38" fmla="*/ 541 w 657"/>
              <a:gd name="T39" fmla="*/ 373 h 533"/>
              <a:gd name="T40" fmla="*/ 545 w 657"/>
              <a:gd name="T41" fmla="*/ 362 h 533"/>
              <a:gd name="T42" fmla="*/ 552 w 657"/>
              <a:gd name="T43" fmla="*/ 354 h 533"/>
              <a:gd name="T44" fmla="*/ 560 w 657"/>
              <a:gd name="T45" fmla="*/ 342 h 533"/>
              <a:gd name="T46" fmla="*/ 564 w 657"/>
              <a:gd name="T47" fmla="*/ 335 h 533"/>
              <a:gd name="T48" fmla="*/ 572 w 657"/>
              <a:gd name="T49" fmla="*/ 323 h 533"/>
              <a:gd name="T50" fmla="*/ 576 w 657"/>
              <a:gd name="T51" fmla="*/ 315 h 533"/>
              <a:gd name="T52" fmla="*/ 580 w 657"/>
              <a:gd name="T53" fmla="*/ 303 h 533"/>
              <a:gd name="T54" fmla="*/ 587 w 657"/>
              <a:gd name="T55" fmla="*/ 292 h 533"/>
              <a:gd name="T56" fmla="*/ 591 w 657"/>
              <a:gd name="T57" fmla="*/ 284 h 533"/>
              <a:gd name="T58" fmla="*/ 595 w 657"/>
              <a:gd name="T59" fmla="*/ 272 h 533"/>
              <a:gd name="T60" fmla="*/ 603 w 657"/>
              <a:gd name="T61" fmla="*/ 261 h 533"/>
              <a:gd name="T62" fmla="*/ 607 w 657"/>
              <a:gd name="T63" fmla="*/ 253 h 533"/>
              <a:gd name="T64" fmla="*/ 611 w 657"/>
              <a:gd name="T65" fmla="*/ 241 h 533"/>
              <a:gd name="T66" fmla="*/ 615 w 657"/>
              <a:gd name="T67" fmla="*/ 230 h 533"/>
              <a:gd name="T68" fmla="*/ 619 w 657"/>
              <a:gd name="T69" fmla="*/ 218 h 533"/>
              <a:gd name="T70" fmla="*/ 622 w 657"/>
              <a:gd name="T71" fmla="*/ 210 h 533"/>
              <a:gd name="T72" fmla="*/ 626 w 657"/>
              <a:gd name="T73" fmla="*/ 198 h 533"/>
              <a:gd name="T74" fmla="*/ 630 w 657"/>
              <a:gd name="T75" fmla="*/ 187 h 533"/>
              <a:gd name="T76" fmla="*/ 630 w 657"/>
              <a:gd name="T77" fmla="*/ 175 h 533"/>
              <a:gd name="T78" fmla="*/ 634 w 657"/>
              <a:gd name="T79" fmla="*/ 163 h 533"/>
              <a:gd name="T80" fmla="*/ 638 w 657"/>
              <a:gd name="T81" fmla="*/ 152 h 533"/>
              <a:gd name="T82" fmla="*/ 642 w 657"/>
              <a:gd name="T83" fmla="*/ 144 h 533"/>
              <a:gd name="T84" fmla="*/ 642 w 657"/>
              <a:gd name="T85" fmla="*/ 132 h 533"/>
              <a:gd name="T86" fmla="*/ 646 w 657"/>
              <a:gd name="T87" fmla="*/ 121 h 533"/>
              <a:gd name="T88" fmla="*/ 646 w 657"/>
              <a:gd name="T89" fmla="*/ 109 h 533"/>
              <a:gd name="T90" fmla="*/ 650 w 657"/>
              <a:gd name="T91" fmla="*/ 97 h 533"/>
              <a:gd name="T92" fmla="*/ 650 w 657"/>
              <a:gd name="T93" fmla="*/ 86 h 533"/>
              <a:gd name="T94" fmla="*/ 650 w 657"/>
              <a:gd name="T95" fmla="*/ 74 h 533"/>
              <a:gd name="T96" fmla="*/ 654 w 657"/>
              <a:gd name="T97" fmla="*/ 62 h 533"/>
              <a:gd name="T98" fmla="*/ 654 w 657"/>
              <a:gd name="T99" fmla="*/ 51 h 533"/>
              <a:gd name="T100" fmla="*/ 654 w 657"/>
              <a:gd name="T101" fmla="*/ 39 h 533"/>
              <a:gd name="T102" fmla="*/ 654 w 657"/>
              <a:gd name="T103" fmla="*/ 27 h 533"/>
              <a:gd name="T104" fmla="*/ 654 w 657"/>
              <a:gd name="T105" fmla="*/ 16 h 533"/>
              <a:gd name="T106" fmla="*/ 657 w 657"/>
              <a:gd name="T107" fmla="*/ 4 h 533"/>
              <a:gd name="T108" fmla="*/ 657 w 657"/>
              <a:gd name="T109" fmla="*/ 0 h 533"/>
              <a:gd name="T110" fmla="*/ 385 w 657"/>
              <a:gd name="T111" fmla="*/ 533 h 5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7" h="533">
                <a:moveTo>
                  <a:pt x="385" y="533"/>
                </a:moveTo>
                <a:lnTo>
                  <a:pt x="389" y="529"/>
                </a:lnTo>
                <a:lnTo>
                  <a:pt x="393" y="525"/>
                </a:lnTo>
                <a:lnTo>
                  <a:pt x="397" y="521"/>
                </a:lnTo>
                <a:lnTo>
                  <a:pt x="405" y="517"/>
                </a:lnTo>
                <a:lnTo>
                  <a:pt x="408" y="514"/>
                </a:lnTo>
                <a:lnTo>
                  <a:pt x="412" y="510"/>
                </a:lnTo>
                <a:lnTo>
                  <a:pt x="416" y="506"/>
                </a:lnTo>
                <a:lnTo>
                  <a:pt x="420" y="502"/>
                </a:lnTo>
                <a:lnTo>
                  <a:pt x="424" y="502"/>
                </a:lnTo>
                <a:lnTo>
                  <a:pt x="428" y="498"/>
                </a:lnTo>
                <a:lnTo>
                  <a:pt x="436" y="494"/>
                </a:lnTo>
                <a:lnTo>
                  <a:pt x="440" y="490"/>
                </a:lnTo>
                <a:lnTo>
                  <a:pt x="443" y="486"/>
                </a:lnTo>
                <a:lnTo>
                  <a:pt x="447" y="482"/>
                </a:lnTo>
                <a:lnTo>
                  <a:pt x="451" y="479"/>
                </a:lnTo>
                <a:lnTo>
                  <a:pt x="455" y="475"/>
                </a:lnTo>
                <a:lnTo>
                  <a:pt x="459" y="471"/>
                </a:lnTo>
                <a:lnTo>
                  <a:pt x="463" y="467"/>
                </a:lnTo>
                <a:lnTo>
                  <a:pt x="467" y="459"/>
                </a:lnTo>
                <a:lnTo>
                  <a:pt x="471" y="455"/>
                </a:lnTo>
                <a:lnTo>
                  <a:pt x="475" y="451"/>
                </a:lnTo>
                <a:lnTo>
                  <a:pt x="478" y="447"/>
                </a:lnTo>
                <a:lnTo>
                  <a:pt x="482" y="444"/>
                </a:lnTo>
                <a:lnTo>
                  <a:pt x="486" y="440"/>
                </a:lnTo>
                <a:lnTo>
                  <a:pt x="490" y="436"/>
                </a:lnTo>
                <a:lnTo>
                  <a:pt x="494" y="432"/>
                </a:lnTo>
                <a:lnTo>
                  <a:pt x="498" y="428"/>
                </a:lnTo>
                <a:lnTo>
                  <a:pt x="502" y="424"/>
                </a:lnTo>
                <a:lnTo>
                  <a:pt x="506" y="420"/>
                </a:lnTo>
                <a:lnTo>
                  <a:pt x="510" y="412"/>
                </a:lnTo>
                <a:lnTo>
                  <a:pt x="513" y="409"/>
                </a:lnTo>
                <a:lnTo>
                  <a:pt x="517" y="405"/>
                </a:lnTo>
                <a:lnTo>
                  <a:pt x="521" y="401"/>
                </a:lnTo>
                <a:lnTo>
                  <a:pt x="525" y="397"/>
                </a:lnTo>
                <a:lnTo>
                  <a:pt x="525" y="393"/>
                </a:lnTo>
                <a:lnTo>
                  <a:pt x="529" y="385"/>
                </a:lnTo>
                <a:lnTo>
                  <a:pt x="533" y="381"/>
                </a:lnTo>
                <a:lnTo>
                  <a:pt x="537" y="377"/>
                </a:lnTo>
                <a:lnTo>
                  <a:pt x="541" y="373"/>
                </a:lnTo>
                <a:lnTo>
                  <a:pt x="545" y="370"/>
                </a:lnTo>
                <a:lnTo>
                  <a:pt x="545" y="362"/>
                </a:lnTo>
                <a:lnTo>
                  <a:pt x="548" y="358"/>
                </a:lnTo>
                <a:lnTo>
                  <a:pt x="552" y="354"/>
                </a:lnTo>
                <a:lnTo>
                  <a:pt x="556" y="350"/>
                </a:lnTo>
                <a:lnTo>
                  <a:pt x="560" y="342"/>
                </a:lnTo>
                <a:lnTo>
                  <a:pt x="560" y="338"/>
                </a:lnTo>
                <a:lnTo>
                  <a:pt x="564" y="335"/>
                </a:lnTo>
                <a:lnTo>
                  <a:pt x="568" y="331"/>
                </a:lnTo>
                <a:lnTo>
                  <a:pt x="572" y="323"/>
                </a:lnTo>
                <a:lnTo>
                  <a:pt x="572" y="319"/>
                </a:lnTo>
                <a:lnTo>
                  <a:pt x="576" y="315"/>
                </a:lnTo>
                <a:lnTo>
                  <a:pt x="580" y="307"/>
                </a:lnTo>
                <a:lnTo>
                  <a:pt x="580" y="303"/>
                </a:lnTo>
                <a:lnTo>
                  <a:pt x="583" y="300"/>
                </a:lnTo>
                <a:lnTo>
                  <a:pt x="587" y="292"/>
                </a:lnTo>
                <a:lnTo>
                  <a:pt x="587" y="288"/>
                </a:lnTo>
                <a:lnTo>
                  <a:pt x="591" y="284"/>
                </a:lnTo>
                <a:lnTo>
                  <a:pt x="595" y="276"/>
                </a:lnTo>
                <a:lnTo>
                  <a:pt x="595" y="272"/>
                </a:lnTo>
                <a:lnTo>
                  <a:pt x="599" y="268"/>
                </a:lnTo>
                <a:lnTo>
                  <a:pt x="603" y="261"/>
                </a:lnTo>
                <a:lnTo>
                  <a:pt x="603" y="257"/>
                </a:lnTo>
                <a:lnTo>
                  <a:pt x="607" y="253"/>
                </a:lnTo>
                <a:lnTo>
                  <a:pt x="607" y="245"/>
                </a:lnTo>
                <a:lnTo>
                  <a:pt x="611" y="241"/>
                </a:lnTo>
                <a:lnTo>
                  <a:pt x="611" y="237"/>
                </a:lnTo>
                <a:lnTo>
                  <a:pt x="615" y="230"/>
                </a:lnTo>
                <a:lnTo>
                  <a:pt x="615" y="226"/>
                </a:lnTo>
                <a:lnTo>
                  <a:pt x="619" y="218"/>
                </a:lnTo>
                <a:lnTo>
                  <a:pt x="619" y="214"/>
                </a:lnTo>
                <a:lnTo>
                  <a:pt x="622" y="210"/>
                </a:lnTo>
                <a:lnTo>
                  <a:pt x="622" y="202"/>
                </a:lnTo>
                <a:lnTo>
                  <a:pt x="626" y="198"/>
                </a:lnTo>
                <a:lnTo>
                  <a:pt x="626" y="191"/>
                </a:lnTo>
                <a:lnTo>
                  <a:pt x="630" y="187"/>
                </a:lnTo>
                <a:lnTo>
                  <a:pt x="630" y="183"/>
                </a:lnTo>
                <a:lnTo>
                  <a:pt x="630" y="175"/>
                </a:lnTo>
                <a:lnTo>
                  <a:pt x="634" y="171"/>
                </a:lnTo>
                <a:lnTo>
                  <a:pt x="634" y="163"/>
                </a:lnTo>
                <a:lnTo>
                  <a:pt x="638" y="160"/>
                </a:lnTo>
                <a:lnTo>
                  <a:pt x="638" y="152"/>
                </a:lnTo>
                <a:lnTo>
                  <a:pt x="638" y="148"/>
                </a:lnTo>
                <a:lnTo>
                  <a:pt x="642" y="144"/>
                </a:lnTo>
                <a:lnTo>
                  <a:pt x="642" y="136"/>
                </a:lnTo>
                <a:lnTo>
                  <a:pt x="642" y="132"/>
                </a:lnTo>
                <a:lnTo>
                  <a:pt x="642" y="125"/>
                </a:lnTo>
                <a:lnTo>
                  <a:pt x="646" y="121"/>
                </a:lnTo>
                <a:lnTo>
                  <a:pt x="646" y="113"/>
                </a:lnTo>
                <a:lnTo>
                  <a:pt x="646" y="109"/>
                </a:lnTo>
                <a:lnTo>
                  <a:pt x="646" y="101"/>
                </a:lnTo>
                <a:lnTo>
                  <a:pt x="650" y="97"/>
                </a:lnTo>
                <a:lnTo>
                  <a:pt x="650" y="93"/>
                </a:lnTo>
                <a:lnTo>
                  <a:pt x="650" y="86"/>
                </a:lnTo>
                <a:lnTo>
                  <a:pt x="650" y="82"/>
                </a:lnTo>
                <a:lnTo>
                  <a:pt x="650" y="74"/>
                </a:lnTo>
                <a:lnTo>
                  <a:pt x="654" y="70"/>
                </a:lnTo>
                <a:lnTo>
                  <a:pt x="654" y="62"/>
                </a:lnTo>
                <a:lnTo>
                  <a:pt x="654" y="58"/>
                </a:lnTo>
                <a:lnTo>
                  <a:pt x="654" y="51"/>
                </a:lnTo>
                <a:lnTo>
                  <a:pt x="654" y="47"/>
                </a:lnTo>
                <a:lnTo>
                  <a:pt x="654" y="39"/>
                </a:lnTo>
                <a:lnTo>
                  <a:pt x="654" y="35"/>
                </a:lnTo>
                <a:lnTo>
                  <a:pt x="654" y="27"/>
                </a:lnTo>
                <a:lnTo>
                  <a:pt x="654" y="23"/>
                </a:lnTo>
                <a:lnTo>
                  <a:pt x="654" y="16"/>
                </a:lnTo>
                <a:lnTo>
                  <a:pt x="657" y="12"/>
                </a:lnTo>
                <a:lnTo>
                  <a:pt x="657" y="4"/>
                </a:lnTo>
                <a:lnTo>
                  <a:pt x="657" y="0"/>
                </a:lnTo>
                <a:lnTo>
                  <a:pt x="657" y="0"/>
                </a:lnTo>
                <a:lnTo>
                  <a:pt x="0" y="0"/>
                </a:lnTo>
                <a:lnTo>
                  <a:pt x="385" y="533"/>
                </a:lnTo>
                <a:lnTo>
                  <a:pt x="385" y="533"/>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81" name="Rectangle 9">
            <a:extLst>
              <a:ext uri="{FF2B5EF4-FFF2-40B4-BE49-F238E27FC236}">
                <a16:creationId xmlns:a16="http://schemas.microsoft.com/office/drawing/2014/main" id="{2EC081B3-32B2-5EA2-AC6C-DD09D9BD3899}"/>
              </a:ext>
            </a:extLst>
          </p:cNvPr>
          <p:cNvSpPr>
            <a:spLocks noChangeArrowheads="1"/>
          </p:cNvSpPr>
          <p:nvPr/>
        </p:nvSpPr>
        <p:spPr bwMode="auto">
          <a:xfrm>
            <a:off x="3657600" y="3124200"/>
            <a:ext cx="14732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800" b="1">
                <a:solidFill>
                  <a:srgbClr val="000000"/>
                </a:solidFill>
              </a:rPr>
              <a:t>Other (15.0%)</a:t>
            </a:r>
            <a:endParaRPr lang="en-US" altLang="en-US" sz="4400" b="1"/>
          </a:p>
        </p:txBody>
      </p:sp>
      <p:sp>
        <p:nvSpPr>
          <p:cNvPr id="566282" name="Rectangle 10">
            <a:extLst>
              <a:ext uri="{FF2B5EF4-FFF2-40B4-BE49-F238E27FC236}">
                <a16:creationId xmlns:a16="http://schemas.microsoft.com/office/drawing/2014/main" id="{A54B1E9F-F775-D9D4-60EB-20BF9A652A2A}"/>
              </a:ext>
            </a:extLst>
          </p:cNvPr>
          <p:cNvSpPr>
            <a:spLocks noChangeArrowheads="1"/>
          </p:cNvSpPr>
          <p:nvPr/>
        </p:nvSpPr>
        <p:spPr bwMode="auto">
          <a:xfrm>
            <a:off x="152400" y="4649788"/>
            <a:ext cx="21463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800" b="1">
                <a:solidFill>
                  <a:srgbClr val="000000"/>
                </a:solidFill>
              </a:rPr>
              <a:t>My Projects (30.0%)</a:t>
            </a:r>
            <a:endParaRPr lang="en-US" altLang="en-US" sz="4400" b="1"/>
          </a:p>
        </p:txBody>
      </p:sp>
      <p:sp>
        <p:nvSpPr>
          <p:cNvPr id="566283" name="Rectangle 11">
            <a:extLst>
              <a:ext uri="{FF2B5EF4-FFF2-40B4-BE49-F238E27FC236}">
                <a16:creationId xmlns:a16="http://schemas.microsoft.com/office/drawing/2014/main" id="{7641CE6F-C424-4411-C5CE-E00363DCFC0B}"/>
              </a:ext>
            </a:extLst>
          </p:cNvPr>
          <p:cNvSpPr>
            <a:spLocks noChangeArrowheads="1"/>
          </p:cNvSpPr>
          <p:nvPr/>
        </p:nvSpPr>
        <p:spPr bwMode="auto">
          <a:xfrm>
            <a:off x="311150" y="1371600"/>
            <a:ext cx="33147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800" b="1">
                <a:solidFill>
                  <a:srgbClr val="000000"/>
                </a:solidFill>
              </a:rPr>
              <a:t>Mentoring Green Belts (55.0%)</a:t>
            </a:r>
            <a:endParaRPr lang="en-US" altLang="en-US" sz="4400" b="1"/>
          </a:p>
        </p:txBody>
      </p:sp>
      <p:sp>
        <p:nvSpPr>
          <p:cNvPr id="566284" name="Freeform 12">
            <a:extLst>
              <a:ext uri="{FF2B5EF4-FFF2-40B4-BE49-F238E27FC236}">
                <a16:creationId xmlns:a16="http://schemas.microsoft.com/office/drawing/2014/main" id="{F5D0FA7B-6316-966E-8FAD-C13970A388DD}"/>
              </a:ext>
            </a:extLst>
          </p:cNvPr>
          <p:cNvSpPr>
            <a:spLocks/>
          </p:cNvSpPr>
          <p:nvPr/>
        </p:nvSpPr>
        <p:spPr bwMode="auto">
          <a:xfrm>
            <a:off x="5614988" y="3473450"/>
            <a:ext cx="1908175" cy="1196975"/>
          </a:xfrm>
          <a:custGeom>
            <a:avLst/>
            <a:gdLst>
              <a:gd name="T0" fmla="*/ 12 w 1046"/>
              <a:gd name="T1" fmla="*/ 120 h 657"/>
              <a:gd name="T2" fmla="*/ 35 w 1046"/>
              <a:gd name="T3" fmla="*/ 101 h 657"/>
              <a:gd name="T4" fmla="*/ 58 w 1046"/>
              <a:gd name="T5" fmla="*/ 89 h 657"/>
              <a:gd name="T6" fmla="*/ 82 w 1046"/>
              <a:gd name="T7" fmla="*/ 74 h 657"/>
              <a:gd name="T8" fmla="*/ 109 w 1046"/>
              <a:gd name="T9" fmla="*/ 62 h 657"/>
              <a:gd name="T10" fmla="*/ 136 w 1046"/>
              <a:gd name="T11" fmla="*/ 50 h 657"/>
              <a:gd name="T12" fmla="*/ 163 w 1046"/>
              <a:gd name="T13" fmla="*/ 39 h 657"/>
              <a:gd name="T14" fmla="*/ 191 w 1046"/>
              <a:gd name="T15" fmla="*/ 31 h 657"/>
              <a:gd name="T16" fmla="*/ 218 w 1046"/>
              <a:gd name="T17" fmla="*/ 23 h 657"/>
              <a:gd name="T18" fmla="*/ 245 w 1046"/>
              <a:gd name="T19" fmla="*/ 15 h 657"/>
              <a:gd name="T20" fmla="*/ 272 w 1046"/>
              <a:gd name="T21" fmla="*/ 11 h 657"/>
              <a:gd name="T22" fmla="*/ 300 w 1046"/>
              <a:gd name="T23" fmla="*/ 4 h 657"/>
              <a:gd name="T24" fmla="*/ 331 w 1046"/>
              <a:gd name="T25" fmla="*/ 4 h 657"/>
              <a:gd name="T26" fmla="*/ 358 w 1046"/>
              <a:gd name="T27" fmla="*/ 0 h 657"/>
              <a:gd name="T28" fmla="*/ 389 w 1046"/>
              <a:gd name="T29" fmla="*/ 0 h 657"/>
              <a:gd name="T30" fmla="*/ 416 w 1046"/>
              <a:gd name="T31" fmla="*/ 0 h 657"/>
              <a:gd name="T32" fmla="*/ 443 w 1046"/>
              <a:gd name="T33" fmla="*/ 4 h 657"/>
              <a:gd name="T34" fmla="*/ 475 w 1046"/>
              <a:gd name="T35" fmla="*/ 4 h 657"/>
              <a:gd name="T36" fmla="*/ 502 w 1046"/>
              <a:gd name="T37" fmla="*/ 11 h 657"/>
              <a:gd name="T38" fmla="*/ 529 w 1046"/>
              <a:gd name="T39" fmla="*/ 15 h 657"/>
              <a:gd name="T40" fmla="*/ 556 w 1046"/>
              <a:gd name="T41" fmla="*/ 23 h 657"/>
              <a:gd name="T42" fmla="*/ 583 w 1046"/>
              <a:gd name="T43" fmla="*/ 31 h 657"/>
              <a:gd name="T44" fmla="*/ 611 w 1046"/>
              <a:gd name="T45" fmla="*/ 39 h 657"/>
              <a:gd name="T46" fmla="*/ 638 w 1046"/>
              <a:gd name="T47" fmla="*/ 50 h 657"/>
              <a:gd name="T48" fmla="*/ 665 w 1046"/>
              <a:gd name="T49" fmla="*/ 62 h 657"/>
              <a:gd name="T50" fmla="*/ 692 w 1046"/>
              <a:gd name="T51" fmla="*/ 74 h 657"/>
              <a:gd name="T52" fmla="*/ 716 w 1046"/>
              <a:gd name="T53" fmla="*/ 89 h 657"/>
              <a:gd name="T54" fmla="*/ 739 w 1046"/>
              <a:gd name="T55" fmla="*/ 101 h 657"/>
              <a:gd name="T56" fmla="*/ 762 w 1046"/>
              <a:gd name="T57" fmla="*/ 120 h 657"/>
              <a:gd name="T58" fmla="*/ 786 w 1046"/>
              <a:gd name="T59" fmla="*/ 136 h 657"/>
              <a:gd name="T60" fmla="*/ 809 w 1046"/>
              <a:gd name="T61" fmla="*/ 155 h 657"/>
              <a:gd name="T62" fmla="*/ 832 w 1046"/>
              <a:gd name="T63" fmla="*/ 171 h 657"/>
              <a:gd name="T64" fmla="*/ 852 w 1046"/>
              <a:gd name="T65" fmla="*/ 190 h 657"/>
              <a:gd name="T66" fmla="*/ 871 w 1046"/>
              <a:gd name="T67" fmla="*/ 214 h 657"/>
              <a:gd name="T68" fmla="*/ 891 w 1046"/>
              <a:gd name="T69" fmla="*/ 233 h 657"/>
              <a:gd name="T70" fmla="*/ 910 w 1046"/>
              <a:gd name="T71" fmla="*/ 256 h 657"/>
              <a:gd name="T72" fmla="*/ 926 w 1046"/>
              <a:gd name="T73" fmla="*/ 280 h 657"/>
              <a:gd name="T74" fmla="*/ 941 w 1046"/>
              <a:gd name="T75" fmla="*/ 303 h 657"/>
              <a:gd name="T76" fmla="*/ 957 w 1046"/>
              <a:gd name="T77" fmla="*/ 326 h 657"/>
              <a:gd name="T78" fmla="*/ 969 w 1046"/>
              <a:gd name="T79" fmla="*/ 354 h 657"/>
              <a:gd name="T80" fmla="*/ 984 w 1046"/>
              <a:gd name="T81" fmla="*/ 381 h 657"/>
              <a:gd name="T82" fmla="*/ 996 w 1046"/>
              <a:gd name="T83" fmla="*/ 404 h 657"/>
              <a:gd name="T84" fmla="*/ 1004 w 1046"/>
              <a:gd name="T85" fmla="*/ 431 h 657"/>
              <a:gd name="T86" fmla="*/ 1015 w 1046"/>
              <a:gd name="T87" fmla="*/ 459 h 657"/>
              <a:gd name="T88" fmla="*/ 1023 w 1046"/>
              <a:gd name="T89" fmla="*/ 486 h 657"/>
              <a:gd name="T90" fmla="*/ 1031 w 1046"/>
              <a:gd name="T91" fmla="*/ 513 h 657"/>
              <a:gd name="T92" fmla="*/ 1035 w 1046"/>
              <a:gd name="T93" fmla="*/ 544 h 657"/>
              <a:gd name="T94" fmla="*/ 1039 w 1046"/>
              <a:gd name="T95" fmla="*/ 571 h 657"/>
              <a:gd name="T96" fmla="*/ 1043 w 1046"/>
              <a:gd name="T97" fmla="*/ 599 h 657"/>
              <a:gd name="T98" fmla="*/ 1043 w 1046"/>
              <a:gd name="T99" fmla="*/ 630 h 657"/>
              <a:gd name="T100" fmla="*/ 1046 w 1046"/>
              <a:gd name="T101" fmla="*/ 657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6" h="657">
                <a:moveTo>
                  <a:pt x="1046" y="657"/>
                </a:moveTo>
                <a:lnTo>
                  <a:pt x="389" y="657"/>
                </a:lnTo>
                <a:lnTo>
                  <a:pt x="0" y="124"/>
                </a:lnTo>
                <a:lnTo>
                  <a:pt x="4" y="120"/>
                </a:lnTo>
                <a:lnTo>
                  <a:pt x="12" y="120"/>
                </a:lnTo>
                <a:lnTo>
                  <a:pt x="16" y="116"/>
                </a:lnTo>
                <a:lnTo>
                  <a:pt x="19" y="112"/>
                </a:lnTo>
                <a:lnTo>
                  <a:pt x="23" y="109"/>
                </a:lnTo>
                <a:lnTo>
                  <a:pt x="27" y="105"/>
                </a:lnTo>
                <a:lnTo>
                  <a:pt x="35" y="101"/>
                </a:lnTo>
                <a:lnTo>
                  <a:pt x="39" y="101"/>
                </a:lnTo>
                <a:lnTo>
                  <a:pt x="43" y="97"/>
                </a:lnTo>
                <a:lnTo>
                  <a:pt x="47" y="93"/>
                </a:lnTo>
                <a:lnTo>
                  <a:pt x="54" y="89"/>
                </a:lnTo>
                <a:lnTo>
                  <a:pt x="58" y="89"/>
                </a:lnTo>
                <a:lnTo>
                  <a:pt x="62" y="85"/>
                </a:lnTo>
                <a:lnTo>
                  <a:pt x="70" y="81"/>
                </a:lnTo>
                <a:lnTo>
                  <a:pt x="74" y="77"/>
                </a:lnTo>
                <a:lnTo>
                  <a:pt x="78" y="77"/>
                </a:lnTo>
                <a:lnTo>
                  <a:pt x="82" y="74"/>
                </a:lnTo>
                <a:lnTo>
                  <a:pt x="89" y="70"/>
                </a:lnTo>
                <a:lnTo>
                  <a:pt x="93" y="70"/>
                </a:lnTo>
                <a:lnTo>
                  <a:pt x="97" y="66"/>
                </a:lnTo>
                <a:lnTo>
                  <a:pt x="105" y="62"/>
                </a:lnTo>
                <a:lnTo>
                  <a:pt x="109" y="62"/>
                </a:lnTo>
                <a:lnTo>
                  <a:pt x="113" y="58"/>
                </a:lnTo>
                <a:lnTo>
                  <a:pt x="121" y="58"/>
                </a:lnTo>
                <a:lnTo>
                  <a:pt x="124" y="54"/>
                </a:lnTo>
                <a:lnTo>
                  <a:pt x="128" y="50"/>
                </a:lnTo>
                <a:lnTo>
                  <a:pt x="136" y="50"/>
                </a:lnTo>
                <a:lnTo>
                  <a:pt x="140" y="46"/>
                </a:lnTo>
                <a:lnTo>
                  <a:pt x="148" y="46"/>
                </a:lnTo>
                <a:lnTo>
                  <a:pt x="152" y="42"/>
                </a:lnTo>
                <a:lnTo>
                  <a:pt x="156" y="42"/>
                </a:lnTo>
                <a:lnTo>
                  <a:pt x="163" y="39"/>
                </a:lnTo>
                <a:lnTo>
                  <a:pt x="167" y="39"/>
                </a:lnTo>
                <a:lnTo>
                  <a:pt x="171" y="35"/>
                </a:lnTo>
                <a:lnTo>
                  <a:pt x="179" y="35"/>
                </a:lnTo>
                <a:lnTo>
                  <a:pt x="183" y="31"/>
                </a:lnTo>
                <a:lnTo>
                  <a:pt x="191" y="31"/>
                </a:lnTo>
                <a:lnTo>
                  <a:pt x="195" y="27"/>
                </a:lnTo>
                <a:lnTo>
                  <a:pt x="198" y="27"/>
                </a:lnTo>
                <a:lnTo>
                  <a:pt x="206" y="27"/>
                </a:lnTo>
                <a:lnTo>
                  <a:pt x="210" y="23"/>
                </a:lnTo>
                <a:lnTo>
                  <a:pt x="218" y="23"/>
                </a:lnTo>
                <a:lnTo>
                  <a:pt x="222" y="19"/>
                </a:lnTo>
                <a:lnTo>
                  <a:pt x="230" y="19"/>
                </a:lnTo>
                <a:lnTo>
                  <a:pt x="233" y="19"/>
                </a:lnTo>
                <a:lnTo>
                  <a:pt x="237" y="15"/>
                </a:lnTo>
                <a:lnTo>
                  <a:pt x="245" y="15"/>
                </a:lnTo>
                <a:lnTo>
                  <a:pt x="249" y="15"/>
                </a:lnTo>
                <a:lnTo>
                  <a:pt x="257" y="11"/>
                </a:lnTo>
                <a:lnTo>
                  <a:pt x="261" y="11"/>
                </a:lnTo>
                <a:lnTo>
                  <a:pt x="268" y="11"/>
                </a:lnTo>
                <a:lnTo>
                  <a:pt x="272" y="11"/>
                </a:lnTo>
                <a:lnTo>
                  <a:pt x="280" y="7"/>
                </a:lnTo>
                <a:lnTo>
                  <a:pt x="284" y="7"/>
                </a:lnTo>
                <a:lnTo>
                  <a:pt x="292" y="7"/>
                </a:lnTo>
                <a:lnTo>
                  <a:pt x="296" y="7"/>
                </a:lnTo>
                <a:lnTo>
                  <a:pt x="300" y="4"/>
                </a:lnTo>
                <a:lnTo>
                  <a:pt x="307" y="4"/>
                </a:lnTo>
                <a:lnTo>
                  <a:pt x="311" y="4"/>
                </a:lnTo>
                <a:lnTo>
                  <a:pt x="319" y="4"/>
                </a:lnTo>
                <a:lnTo>
                  <a:pt x="323" y="4"/>
                </a:lnTo>
                <a:lnTo>
                  <a:pt x="331" y="4"/>
                </a:lnTo>
                <a:lnTo>
                  <a:pt x="335" y="0"/>
                </a:lnTo>
                <a:lnTo>
                  <a:pt x="342" y="0"/>
                </a:lnTo>
                <a:lnTo>
                  <a:pt x="346" y="0"/>
                </a:lnTo>
                <a:lnTo>
                  <a:pt x="354" y="0"/>
                </a:lnTo>
                <a:lnTo>
                  <a:pt x="358" y="0"/>
                </a:lnTo>
                <a:lnTo>
                  <a:pt x="366" y="0"/>
                </a:lnTo>
                <a:lnTo>
                  <a:pt x="370" y="0"/>
                </a:lnTo>
                <a:lnTo>
                  <a:pt x="377" y="0"/>
                </a:lnTo>
                <a:lnTo>
                  <a:pt x="381" y="0"/>
                </a:lnTo>
                <a:lnTo>
                  <a:pt x="389" y="0"/>
                </a:lnTo>
                <a:lnTo>
                  <a:pt x="393" y="0"/>
                </a:lnTo>
                <a:lnTo>
                  <a:pt x="397" y="0"/>
                </a:lnTo>
                <a:lnTo>
                  <a:pt x="405" y="0"/>
                </a:lnTo>
                <a:lnTo>
                  <a:pt x="408" y="0"/>
                </a:lnTo>
                <a:lnTo>
                  <a:pt x="416" y="0"/>
                </a:lnTo>
                <a:lnTo>
                  <a:pt x="420" y="0"/>
                </a:lnTo>
                <a:lnTo>
                  <a:pt x="428" y="0"/>
                </a:lnTo>
                <a:lnTo>
                  <a:pt x="432" y="0"/>
                </a:lnTo>
                <a:lnTo>
                  <a:pt x="440" y="0"/>
                </a:lnTo>
                <a:lnTo>
                  <a:pt x="443" y="4"/>
                </a:lnTo>
                <a:lnTo>
                  <a:pt x="451" y="4"/>
                </a:lnTo>
                <a:lnTo>
                  <a:pt x="455" y="4"/>
                </a:lnTo>
                <a:lnTo>
                  <a:pt x="463" y="4"/>
                </a:lnTo>
                <a:lnTo>
                  <a:pt x="467" y="4"/>
                </a:lnTo>
                <a:lnTo>
                  <a:pt x="475" y="4"/>
                </a:lnTo>
                <a:lnTo>
                  <a:pt x="478" y="7"/>
                </a:lnTo>
                <a:lnTo>
                  <a:pt x="482" y="7"/>
                </a:lnTo>
                <a:lnTo>
                  <a:pt x="490" y="7"/>
                </a:lnTo>
                <a:lnTo>
                  <a:pt x="494" y="7"/>
                </a:lnTo>
                <a:lnTo>
                  <a:pt x="502" y="11"/>
                </a:lnTo>
                <a:lnTo>
                  <a:pt x="506" y="11"/>
                </a:lnTo>
                <a:lnTo>
                  <a:pt x="513" y="11"/>
                </a:lnTo>
                <a:lnTo>
                  <a:pt x="517" y="11"/>
                </a:lnTo>
                <a:lnTo>
                  <a:pt x="525" y="15"/>
                </a:lnTo>
                <a:lnTo>
                  <a:pt x="529" y="15"/>
                </a:lnTo>
                <a:lnTo>
                  <a:pt x="537" y="15"/>
                </a:lnTo>
                <a:lnTo>
                  <a:pt x="541" y="19"/>
                </a:lnTo>
                <a:lnTo>
                  <a:pt x="545" y="19"/>
                </a:lnTo>
                <a:lnTo>
                  <a:pt x="552" y="19"/>
                </a:lnTo>
                <a:lnTo>
                  <a:pt x="556" y="23"/>
                </a:lnTo>
                <a:lnTo>
                  <a:pt x="564" y="23"/>
                </a:lnTo>
                <a:lnTo>
                  <a:pt x="568" y="27"/>
                </a:lnTo>
                <a:lnTo>
                  <a:pt x="576" y="27"/>
                </a:lnTo>
                <a:lnTo>
                  <a:pt x="580" y="27"/>
                </a:lnTo>
                <a:lnTo>
                  <a:pt x="583" y="31"/>
                </a:lnTo>
                <a:lnTo>
                  <a:pt x="591" y="31"/>
                </a:lnTo>
                <a:lnTo>
                  <a:pt x="595" y="35"/>
                </a:lnTo>
                <a:lnTo>
                  <a:pt x="603" y="35"/>
                </a:lnTo>
                <a:lnTo>
                  <a:pt x="607" y="39"/>
                </a:lnTo>
                <a:lnTo>
                  <a:pt x="611" y="39"/>
                </a:lnTo>
                <a:lnTo>
                  <a:pt x="619" y="42"/>
                </a:lnTo>
                <a:lnTo>
                  <a:pt x="622" y="42"/>
                </a:lnTo>
                <a:lnTo>
                  <a:pt x="626" y="46"/>
                </a:lnTo>
                <a:lnTo>
                  <a:pt x="634" y="46"/>
                </a:lnTo>
                <a:lnTo>
                  <a:pt x="638" y="50"/>
                </a:lnTo>
                <a:lnTo>
                  <a:pt x="646" y="50"/>
                </a:lnTo>
                <a:lnTo>
                  <a:pt x="650" y="54"/>
                </a:lnTo>
                <a:lnTo>
                  <a:pt x="654" y="58"/>
                </a:lnTo>
                <a:lnTo>
                  <a:pt x="661" y="58"/>
                </a:lnTo>
                <a:lnTo>
                  <a:pt x="665" y="62"/>
                </a:lnTo>
                <a:lnTo>
                  <a:pt x="669" y="62"/>
                </a:lnTo>
                <a:lnTo>
                  <a:pt x="677" y="66"/>
                </a:lnTo>
                <a:lnTo>
                  <a:pt x="681" y="70"/>
                </a:lnTo>
                <a:lnTo>
                  <a:pt x="685" y="70"/>
                </a:lnTo>
                <a:lnTo>
                  <a:pt x="692" y="74"/>
                </a:lnTo>
                <a:lnTo>
                  <a:pt x="696" y="77"/>
                </a:lnTo>
                <a:lnTo>
                  <a:pt x="700" y="77"/>
                </a:lnTo>
                <a:lnTo>
                  <a:pt x="704" y="81"/>
                </a:lnTo>
                <a:lnTo>
                  <a:pt x="712" y="85"/>
                </a:lnTo>
                <a:lnTo>
                  <a:pt x="716" y="89"/>
                </a:lnTo>
                <a:lnTo>
                  <a:pt x="720" y="89"/>
                </a:lnTo>
                <a:lnTo>
                  <a:pt x="727" y="93"/>
                </a:lnTo>
                <a:lnTo>
                  <a:pt x="731" y="97"/>
                </a:lnTo>
                <a:lnTo>
                  <a:pt x="735" y="101"/>
                </a:lnTo>
                <a:lnTo>
                  <a:pt x="739" y="101"/>
                </a:lnTo>
                <a:lnTo>
                  <a:pt x="747" y="105"/>
                </a:lnTo>
                <a:lnTo>
                  <a:pt x="751" y="109"/>
                </a:lnTo>
                <a:lnTo>
                  <a:pt x="755" y="112"/>
                </a:lnTo>
                <a:lnTo>
                  <a:pt x="759" y="116"/>
                </a:lnTo>
                <a:lnTo>
                  <a:pt x="762" y="120"/>
                </a:lnTo>
                <a:lnTo>
                  <a:pt x="770" y="120"/>
                </a:lnTo>
                <a:lnTo>
                  <a:pt x="774" y="124"/>
                </a:lnTo>
                <a:lnTo>
                  <a:pt x="778" y="128"/>
                </a:lnTo>
                <a:lnTo>
                  <a:pt x="782" y="132"/>
                </a:lnTo>
                <a:lnTo>
                  <a:pt x="786" y="136"/>
                </a:lnTo>
                <a:lnTo>
                  <a:pt x="794" y="140"/>
                </a:lnTo>
                <a:lnTo>
                  <a:pt x="797" y="144"/>
                </a:lnTo>
                <a:lnTo>
                  <a:pt x="801" y="147"/>
                </a:lnTo>
                <a:lnTo>
                  <a:pt x="805" y="151"/>
                </a:lnTo>
                <a:lnTo>
                  <a:pt x="809" y="155"/>
                </a:lnTo>
                <a:lnTo>
                  <a:pt x="813" y="155"/>
                </a:lnTo>
                <a:lnTo>
                  <a:pt x="817" y="159"/>
                </a:lnTo>
                <a:lnTo>
                  <a:pt x="825" y="163"/>
                </a:lnTo>
                <a:lnTo>
                  <a:pt x="829" y="167"/>
                </a:lnTo>
                <a:lnTo>
                  <a:pt x="832" y="171"/>
                </a:lnTo>
                <a:lnTo>
                  <a:pt x="836" y="175"/>
                </a:lnTo>
                <a:lnTo>
                  <a:pt x="840" y="179"/>
                </a:lnTo>
                <a:lnTo>
                  <a:pt x="844" y="182"/>
                </a:lnTo>
                <a:lnTo>
                  <a:pt x="848" y="186"/>
                </a:lnTo>
                <a:lnTo>
                  <a:pt x="852" y="190"/>
                </a:lnTo>
                <a:lnTo>
                  <a:pt x="856" y="198"/>
                </a:lnTo>
                <a:lnTo>
                  <a:pt x="860" y="202"/>
                </a:lnTo>
                <a:lnTo>
                  <a:pt x="864" y="206"/>
                </a:lnTo>
                <a:lnTo>
                  <a:pt x="867" y="210"/>
                </a:lnTo>
                <a:lnTo>
                  <a:pt x="871" y="214"/>
                </a:lnTo>
                <a:lnTo>
                  <a:pt x="875" y="217"/>
                </a:lnTo>
                <a:lnTo>
                  <a:pt x="879" y="221"/>
                </a:lnTo>
                <a:lnTo>
                  <a:pt x="883" y="225"/>
                </a:lnTo>
                <a:lnTo>
                  <a:pt x="887" y="229"/>
                </a:lnTo>
                <a:lnTo>
                  <a:pt x="891" y="233"/>
                </a:lnTo>
                <a:lnTo>
                  <a:pt x="895" y="237"/>
                </a:lnTo>
                <a:lnTo>
                  <a:pt x="899" y="245"/>
                </a:lnTo>
                <a:lnTo>
                  <a:pt x="902" y="249"/>
                </a:lnTo>
                <a:lnTo>
                  <a:pt x="906" y="252"/>
                </a:lnTo>
                <a:lnTo>
                  <a:pt x="910" y="256"/>
                </a:lnTo>
                <a:lnTo>
                  <a:pt x="914" y="260"/>
                </a:lnTo>
                <a:lnTo>
                  <a:pt x="914" y="264"/>
                </a:lnTo>
                <a:lnTo>
                  <a:pt x="918" y="272"/>
                </a:lnTo>
                <a:lnTo>
                  <a:pt x="922" y="276"/>
                </a:lnTo>
                <a:lnTo>
                  <a:pt x="926" y="280"/>
                </a:lnTo>
                <a:lnTo>
                  <a:pt x="930" y="284"/>
                </a:lnTo>
                <a:lnTo>
                  <a:pt x="934" y="288"/>
                </a:lnTo>
                <a:lnTo>
                  <a:pt x="934" y="295"/>
                </a:lnTo>
                <a:lnTo>
                  <a:pt x="937" y="299"/>
                </a:lnTo>
                <a:lnTo>
                  <a:pt x="941" y="303"/>
                </a:lnTo>
                <a:lnTo>
                  <a:pt x="945" y="307"/>
                </a:lnTo>
                <a:lnTo>
                  <a:pt x="949" y="315"/>
                </a:lnTo>
                <a:lnTo>
                  <a:pt x="949" y="319"/>
                </a:lnTo>
                <a:lnTo>
                  <a:pt x="953" y="323"/>
                </a:lnTo>
                <a:lnTo>
                  <a:pt x="957" y="326"/>
                </a:lnTo>
                <a:lnTo>
                  <a:pt x="961" y="334"/>
                </a:lnTo>
                <a:lnTo>
                  <a:pt x="961" y="338"/>
                </a:lnTo>
                <a:lnTo>
                  <a:pt x="965" y="342"/>
                </a:lnTo>
                <a:lnTo>
                  <a:pt x="969" y="350"/>
                </a:lnTo>
                <a:lnTo>
                  <a:pt x="969" y="354"/>
                </a:lnTo>
                <a:lnTo>
                  <a:pt x="972" y="358"/>
                </a:lnTo>
                <a:lnTo>
                  <a:pt x="976" y="365"/>
                </a:lnTo>
                <a:lnTo>
                  <a:pt x="976" y="369"/>
                </a:lnTo>
                <a:lnTo>
                  <a:pt x="980" y="373"/>
                </a:lnTo>
                <a:lnTo>
                  <a:pt x="984" y="381"/>
                </a:lnTo>
                <a:lnTo>
                  <a:pt x="984" y="385"/>
                </a:lnTo>
                <a:lnTo>
                  <a:pt x="988" y="389"/>
                </a:lnTo>
                <a:lnTo>
                  <a:pt x="992" y="396"/>
                </a:lnTo>
                <a:lnTo>
                  <a:pt x="992" y="400"/>
                </a:lnTo>
                <a:lnTo>
                  <a:pt x="996" y="404"/>
                </a:lnTo>
                <a:lnTo>
                  <a:pt x="996" y="412"/>
                </a:lnTo>
                <a:lnTo>
                  <a:pt x="1000" y="416"/>
                </a:lnTo>
                <a:lnTo>
                  <a:pt x="1000" y="420"/>
                </a:lnTo>
                <a:lnTo>
                  <a:pt x="1004" y="428"/>
                </a:lnTo>
                <a:lnTo>
                  <a:pt x="1004" y="431"/>
                </a:lnTo>
                <a:lnTo>
                  <a:pt x="1008" y="439"/>
                </a:lnTo>
                <a:lnTo>
                  <a:pt x="1008" y="443"/>
                </a:lnTo>
                <a:lnTo>
                  <a:pt x="1011" y="447"/>
                </a:lnTo>
                <a:lnTo>
                  <a:pt x="1011" y="455"/>
                </a:lnTo>
                <a:lnTo>
                  <a:pt x="1015" y="459"/>
                </a:lnTo>
                <a:lnTo>
                  <a:pt x="1015" y="466"/>
                </a:lnTo>
                <a:lnTo>
                  <a:pt x="1019" y="470"/>
                </a:lnTo>
                <a:lnTo>
                  <a:pt x="1019" y="474"/>
                </a:lnTo>
                <a:lnTo>
                  <a:pt x="1019" y="482"/>
                </a:lnTo>
                <a:lnTo>
                  <a:pt x="1023" y="486"/>
                </a:lnTo>
                <a:lnTo>
                  <a:pt x="1023" y="494"/>
                </a:lnTo>
                <a:lnTo>
                  <a:pt x="1027" y="498"/>
                </a:lnTo>
                <a:lnTo>
                  <a:pt x="1027" y="505"/>
                </a:lnTo>
                <a:lnTo>
                  <a:pt x="1027" y="509"/>
                </a:lnTo>
                <a:lnTo>
                  <a:pt x="1031" y="513"/>
                </a:lnTo>
                <a:lnTo>
                  <a:pt x="1031" y="521"/>
                </a:lnTo>
                <a:lnTo>
                  <a:pt x="1031" y="525"/>
                </a:lnTo>
                <a:lnTo>
                  <a:pt x="1031" y="533"/>
                </a:lnTo>
                <a:lnTo>
                  <a:pt x="1035" y="536"/>
                </a:lnTo>
                <a:lnTo>
                  <a:pt x="1035" y="544"/>
                </a:lnTo>
                <a:lnTo>
                  <a:pt x="1035" y="548"/>
                </a:lnTo>
                <a:lnTo>
                  <a:pt x="1035" y="556"/>
                </a:lnTo>
                <a:lnTo>
                  <a:pt x="1039" y="560"/>
                </a:lnTo>
                <a:lnTo>
                  <a:pt x="1039" y="564"/>
                </a:lnTo>
                <a:lnTo>
                  <a:pt x="1039" y="571"/>
                </a:lnTo>
                <a:lnTo>
                  <a:pt x="1039" y="575"/>
                </a:lnTo>
                <a:lnTo>
                  <a:pt x="1039" y="583"/>
                </a:lnTo>
                <a:lnTo>
                  <a:pt x="1043" y="587"/>
                </a:lnTo>
                <a:lnTo>
                  <a:pt x="1043" y="595"/>
                </a:lnTo>
                <a:lnTo>
                  <a:pt x="1043" y="599"/>
                </a:lnTo>
                <a:lnTo>
                  <a:pt x="1043" y="606"/>
                </a:lnTo>
                <a:lnTo>
                  <a:pt x="1043" y="610"/>
                </a:lnTo>
                <a:lnTo>
                  <a:pt x="1043" y="618"/>
                </a:lnTo>
                <a:lnTo>
                  <a:pt x="1043" y="622"/>
                </a:lnTo>
                <a:lnTo>
                  <a:pt x="1043" y="630"/>
                </a:lnTo>
                <a:lnTo>
                  <a:pt x="1043" y="634"/>
                </a:lnTo>
                <a:lnTo>
                  <a:pt x="1043" y="641"/>
                </a:lnTo>
                <a:lnTo>
                  <a:pt x="1046" y="645"/>
                </a:lnTo>
                <a:lnTo>
                  <a:pt x="1046" y="653"/>
                </a:lnTo>
                <a:lnTo>
                  <a:pt x="1046" y="657"/>
                </a:lnTo>
                <a:lnTo>
                  <a:pt x="1046" y="65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85" name="Freeform 13">
            <a:extLst>
              <a:ext uri="{FF2B5EF4-FFF2-40B4-BE49-F238E27FC236}">
                <a16:creationId xmlns:a16="http://schemas.microsoft.com/office/drawing/2014/main" id="{68DAA4BE-7BAF-7191-070F-186C36E0379C}"/>
              </a:ext>
            </a:extLst>
          </p:cNvPr>
          <p:cNvSpPr>
            <a:spLocks/>
          </p:cNvSpPr>
          <p:nvPr/>
        </p:nvSpPr>
        <p:spPr bwMode="auto">
          <a:xfrm>
            <a:off x="5614988" y="3473450"/>
            <a:ext cx="1908175" cy="1196975"/>
          </a:xfrm>
          <a:custGeom>
            <a:avLst/>
            <a:gdLst>
              <a:gd name="T0" fmla="*/ 1043 w 1046"/>
              <a:gd name="T1" fmla="*/ 641 h 657"/>
              <a:gd name="T2" fmla="*/ 1043 w 1046"/>
              <a:gd name="T3" fmla="*/ 610 h 657"/>
              <a:gd name="T4" fmla="*/ 1039 w 1046"/>
              <a:gd name="T5" fmla="*/ 583 h 657"/>
              <a:gd name="T6" fmla="*/ 1035 w 1046"/>
              <a:gd name="T7" fmla="*/ 556 h 657"/>
              <a:gd name="T8" fmla="*/ 1031 w 1046"/>
              <a:gd name="T9" fmla="*/ 525 h 657"/>
              <a:gd name="T10" fmla="*/ 1027 w 1046"/>
              <a:gd name="T11" fmla="*/ 498 h 657"/>
              <a:gd name="T12" fmla="*/ 1019 w 1046"/>
              <a:gd name="T13" fmla="*/ 470 h 657"/>
              <a:gd name="T14" fmla="*/ 1008 w 1046"/>
              <a:gd name="T15" fmla="*/ 443 h 657"/>
              <a:gd name="T16" fmla="*/ 1000 w 1046"/>
              <a:gd name="T17" fmla="*/ 416 h 657"/>
              <a:gd name="T18" fmla="*/ 988 w 1046"/>
              <a:gd name="T19" fmla="*/ 389 h 657"/>
              <a:gd name="T20" fmla="*/ 976 w 1046"/>
              <a:gd name="T21" fmla="*/ 365 h 657"/>
              <a:gd name="T22" fmla="*/ 961 w 1046"/>
              <a:gd name="T23" fmla="*/ 338 h 657"/>
              <a:gd name="T24" fmla="*/ 949 w 1046"/>
              <a:gd name="T25" fmla="*/ 315 h 657"/>
              <a:gd name="T26" fmla="*/ 934 w 1046"/>
              <a:gd name="T27" fmla="*/ 288 h 657"/>
              <a:gd name="T28" fmla="*/ 914 w 1046"/>
              <a:gd name="T29" fmla="*/ 264 h 657"/>
              <a:gd name="T30" fmla="*/ 899 w 1046"/>
              <a:gd name="T31" fmla="*/ 245 h 657"/>
              <a:gd name="T32" fmla="*/ 879 w 1046"/>
              <a:gd name="T33" fmla="*/ 221 h 657"/>
              <a:gd name="T34" fmla="*/ 860 w 1046"/>
              <a:gd name="T35" fmla="*/ 202 h 657"/>
              <a:gd name="T36" fmla="*/ 840 w 1046"/>
              <a:gd name="T37" fmla="*/ 179 h 657"/>
              <a:gd name="T38" fmla="*/ 817 w 1046"/>
              <a:gd name="T39" fmla="*/ 159 h 657"/>
              <a:gd name="T40" fmla="*/ 797 w 1046"/>
              <a:gd name="T41" fmla="*/ 144 h 657"/>
              <a:gd name="T42" fmla="*/ 774 w 1046"/>
              <a:gd name="T43" fmla="*/ 124 h 657"/>
              <a:gd name="T44" fmla="*/ 751 w 1046"/>
              <a:gd name="T45" fmla="*/ 109 h 657"/>
              <a:gd name="T46" fmla="*/ 727 w 1046"/>
              <a:gd name="T47" fmla="*/ 93 h 657"/>
              <a:gd name="T48" fmla="*/ 700 w 1046"/>
              <a:gd name="T49" fmla="*/ 77 h 657"/>
              <a:gd name="T50" fmla="*/ 677 w 1046"/>
              <a:gd name="T51" fmla="*/ 66 h 657"/>
              <a:gd name="T52" fmla="*/ 650 w 1046"/>
              <a:gd name="T53" fmla="*/ 54 h 657"/>
              <a:gd name="T54" fmla="*/ 622 w 1046"/>
              <a:gd name="T55" fmla="*/ 42 h 657"/>
              <a:gd name="T56" fmla="*/ 595 w 1046"/>
              <a:gd name="T57" fmla="*/ 35 h 657"/>
              <a:gd name="T58" fmla="*/ 568 w 1046"/>
              <a:gd name="T59" fmla="*/ 27 h 657"/>
              <a:gd name="T60" fmla="*/ 541 w 1046"/>
              <a:gd name="T61" fmla="*/ 19 h 657"/>
              <a:gd name="T62" fmla="*/ 513 w 1046"/>
              <a:gd name="T63" fmla="*/ 11 h 657"/>
              <a:gd name="T64" fmla="*/ 482 w 1046"/>
              <a:gd name="T65" fmla="*/ 7 h 657"/>
              <a:gd name="T66" fmla="*/ 455 w 1046"/>
              <a:gd name="T67" fmla="*/ 4 h 657"/>
              <a:gd name="T68" fmla="*/ 428 w 1046"/>
              <a:gd name="T69" fmla="*/ 0 h 657"/>
              <a:gd name="T70" fmla="*/ 397 w 1046"/>
              <a:gd name="T71" fmla="*/ 0 h 657"/>
              <a:gd name="T72" fmla="*/ 370 w 1046"/>
              <a:gd name="T73" fmla="*/ 0 h 657"/>
              <a:gd name="T74" fmla="*/ 342 w 1046"/>
              <a:gd name="T75" fmla="*/ 0 h 657"/>
              <a:gd name="T76" fmla="*/ 311 w 1046"/>
              <a:gd name="T77" fmla="*/ 4 h 657"/>
              <a:gd name="T78" fmla="*/ 284 w 1046"/>
              <a:gd name="T79" fmla="*/ 7 h 657"/>
              <a:gd name="T80" fmla="*/ 257 w 1046"/>
              <a:gd name="T81" fmla="*/ 11 h 657"/>
              <a:gd name="T82" fmla="*/ 230 w 1046"/>
              <a:gd name="T83" fmla="*/ 19 h 657"/>
              <a:gd name="T84" fmla="*/ 198 w 1046"/>
              <a:gd name="T85" fmla="*/ 27 h 657"/>
              <a:gd name="T86" fmla="*/ 171 w 1046"/>
              <a:gd name="T87" fmla="*/ 35 h 657"/>
              <a:gd name="T88" fmla="*/ 148 w 1046"/>
              <a:gd name="T89" fmla="*/ 46 h 657"/>
              <a:gd name="T90" fmla="*/ 121 w 1046"/>
              <a:gd name="T91" fmla="*/ 58 h 657"/>
              <a:gd name="T92" fmla="*/ 93 w 1046"/>
              <a:gd name="T93" fmla="*/ 70 h 657"/>
              <a:gd name="T94" fmla="*/ 70 w 1046"/>
              <a:gd name="T95" fmla="*/ 81 h 657"/>
              <a:gd name="T96" fmla="*/ 43 w 1046"/>
              <a:gd name="T97" fmla="*/ 97 h 657"/>
              <a:gd name="T98" fmla="*/ 19 w 1046"/>
              <a:gd name="T99" fmla="*/ 112 h 657"/>
              <a:gd name="T100" fmla="*/ 389 w 1046"/>
              <a:gd name="T101" fmla="*/ 657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6" h="657">
                <a:moveTo>
                  <a:pt x="1046" y="657"/>
                </a:moveTo>
                <a:lnTo>
                  <a:pt x="1046" y="657"/>
                </a:lnTo>
                <a:lnTo>
                  <a:pt x="1046" y="653"/>
                </a:lnTo>
                <a:lnTo>
                  <a:pt x="1046" y="645"/>
                </a:lnTo>
                <a:lnTo>
                  <a:pt x="1043" y="641"/>
                </a:lnTo>
                <a:lnTo>
                  <a:pt x="1043" y="634"/>
                </a:lnTo>
                <a:lnTo>
                  <a:pt x="1043" y="630"/>
                </a:lnTo>
                <a:lnTo>
                  <a:pt x="1043" y="622"/>
                </a:lnTo>
                <a:lnTo>
                  <a:pt x="1043" y="618"/>
                </a:lnTo>
                <a:lnTo>
                  <a:pt x="1043" y="610"/>
                </a:lnTo>
                <a:lnTo>
                  <a:pt x="1043" y="606"/>
                </a:lnTo>
                <a:lnTo>
                  <a:pt x="1043" y="599"/>
                </a:lnTo>
                <a:lnTo>
                  <a:pt x="1043" y="595"/>
                </a:lnTo>
                <a:lnTo>
                  <a:pt x="1043" y="587"/>
                </a:lnTo>
                <a:lnTo>
                  <a:pt x="1039" y="583"/>
                </a:lnTo>
                <a:lnTo>
                  <a:pt x="1039" y="575"/>
                </a:lnTo>
                <a:lnTo>
                  <a:pt x="1039" y="571"/>
                </a:lnTo>
                <a:lnTo>
                  <a:pt x="1039" y="564"/>
                </a:lnTo>
                <a:lnTo>
                  <a:pt x="1039" y="560"/>
                </a:lnTo>
                <a:lnTo>
                  <a:pt x="1035" y="556"/>
                </a:lnTo>
                <a:lnTo>
                  <a:pt x="1035" y="548"/>
                </a:lnTo>
                <a:lnTo>
                  <a:pt x="1035" y="544"/>
                </a:lnTo>
                <a:lnTo>
                  <a:pt x="1035" y="536"/>
                </a:lnTo>
                <a:lnTo>
                  <a:pt x="1031" y="533"/>
                </a:lnTo>
                <a:lnTo>
                  <a:pt x="1031" y="525"/>
                </a:lnTo>
                <a:lnTo>
                  <a:pt x="1031" y="521"/>
                </a:lnTo>
                <a:lnTo>
                  <a:pt x="1031" y="513"/>
                </a:lnTo>
                <a:lnTo>
                  <a:pt x="1027" y="509"/>
                </a:lnTo>
                <a:lnTo>
                  <a:pt x="1027" y="505"/>
                </a:lnTo>
                <a:lnTo>
                  <a:pt x="1027" y="498"/>
                </a:lnTo>
                <a:lnTo>
                  <a:pt x="1023" y="494"/>
                </a:lnTo>
                <a:lnTo>
                  <a:pt x="1023" y="486"/>
                </a:lnTo>
                <a:lnTo>
                  <a:pt x="1019" y="482"/>
                </a:lnTo>
                <a:lnTo>
                  <a:pt x="1019" y="474"/>
                </a:lnTo>
                <a:lnTo>
                  <a:pt x="1019" y="470"/>
                </a:lnTo>
                <a:lnTo>
                  <a:pt x="1015" y="466"/>
                </a:lnTo>
                <a:lnTo>
                  <a:pt x="1015" y="459"/>
                </a:lnTo>
                <a:lnTo>
                  <a:pt x="1011" y="455"/>
                </a:lnTo>
                <a:lnTo>
                  <a:pt x="1011" y="447"/>
                </a:lnTo>
                <a:lnTo>
                  <a:pt x="1008" y="443"/>
                </a:lnTo>
                <a:lnTo>
                  <a:pt x="1008" y="439"/>
                </a:lnTo>
                <a:lnTo>
                  <a:pt x="1004" y="431"/>
                </a:lnTo>
                <a:lnTo>
                  <a:pt x="1004" y="428"/>
                </a:lnTo>
                <a:lnTo>
                  <a:pt x="1000" y="420"/>
                </a:lnTo>
                <a:lnTo>
                  <a:pt x="1000" y="416"/>
                </a:lnTo>
                <a:lnTo>
                  <a:pt x="996" y="412"/>
                </a:lnTo>
                <a:lnTo>
                  <a:pt x="996" y="404"/>
                </a:lnTo>
                <a:lnTo>
                  <a:pt x="992" y="400"/>
                </a:lnTo>
                <a:lnTo>
                  <a:pt x="992" y="396"/>
                </a:lnTo>
                <a:lnTo>
                  <a:pt x="988" y="389"/>
                </a:lnTo>
                <a:lnTo>
                  <a:pt x="984" y="385"/>
                </a:lnTo>
                <a:lnTo>
                  <a:pt x="984" y="381"/>
                </a:lnTo>
                <a:lnTo>
                  <a:pt x="980" y="373"/>
                </a:lnTo>
                <a:lnTo>
                  <a:pt x="976" y="369"/>
                </a:lnTo>
                <a:lnTo>
                  <a:pt x="976" y="365"/>
                </a:lnTo>
                <a:lnTo>
                  <a:pt x="972" y="358"/>
                </a:lnTo>
                <a:lnTo>
                  <a:pt x="969" y="354"/>
                </a:lnTo>
                <a:lnTo>
                  <a:pt x="969" y="350"/>
                </a:lnTo>
                <a:lnTo>
                  <a:pt x="965" y="342"/>
                </a:lnTo>
                <a:lnTo>
                  <a:pt x="961" y="338"/>
                </a:lnTo>
                <a:lnTo>
                  <a:pt x="961" y="334"/>
                </a:lnTo>
                <a:lnTo>
                  <a:pt x="957" y="326"/>
                </a:lnTo>
                <a:lnTo>
                  <a:pt x="953" y="323"/>
                </a:lnTo>
                <a:lnTo>
                  <a:pt x="949" y="319"/>
                </a:lnTo>
                <a:lnTo>
                  <a:pt x="949" y="315"/>
                </a:lnTo>
                <a:lnTo>
                  <a:pt x="945" y="307"/>
                </a:lnTo>
                <a:lnTo>
                  <a:pt x="941" y="303"/>
                </a:lnTo>
                <a:lnTo>
                  <a:pt x="937" y="299"/>
                </a:lnTo>
                <a:lnTo>
                  <a:pt x="934" y="295"/>
                </a:lnTo>
                <a:lnTo>
                  <a:pt x="934" y="288"/>
                </a:lnTo>
                <a:lnTo>
                  <a:pt x="930" y="284"/>
                </a:lnTo>
                <a:lnTo>
                  <a:pt x="926" y="280"/>
                </a:lnTo>
                <a:lnTo>
                  <a:pt x="922" y="276"/>
                </a:lnTo>
                <a:lnTo>
                  <a:pt x="918" y="272"/>
                </a:lnTo>
                <a:lnTo>
                  <a:pt x="914" y="264"/>
                </a:lnTo>
                <a:lnTo>
                  <a:pt x="914" y="260"/>
                </a:lnTo>
                <a:lnTo>
                  <a:pt x="910" y="256"/>
                </a:lnTo>
                <a:lnTo>
                  <a:pt x="906" y="252"/>
                </a:lnTo>
                <a:lnTo>
                  <a:pt x="902" y="249"/>
                </a:lnTo>
                <a:lnTo>
                  <a:pt x="899" y="245"/>
                </a:lnTo>
                <a:lnTo>
                  <a:pt x="895" y="237"/>
                </a:lnTo>
                <a:lnTo>
                  <a:pt x="891" y="233"/>
                </a:lnTo>
                <a:lnTo>
                  <a:pt x="887" y="229"/>
                </a:lnTo>
                <a:lnTo>
                  <a:pt x="883" y="225"/>
                </a:lnTo>
                <a:lnTo>
                  <a:pt x="879" y="221"/>
                </a:lnTo>
                <a:lnTo>
                  <a:pt x="875" y="217"/>
                </a:lnTo>
                <a:lnTo>
                  <a:pt x="871" y="214"/>
                </a:lnTo>
                <a:lnTo>
                  <a:pt x="867" y="210"/>
                </a:lnTo>
                <a:lnTo>
                  <a:pt x="864" y="206"/>
                </a:lnTo>
                <a:lnTo>
                  <a:pt x="860" y="202"/>
                </a:lnTo>
                <a:lnTo>
                  <a:pt x="856" y="198"/>
                </a:lnTo>
                <a:lnTo>
                  <a:pt x="852" y="190"/>
                </a:lnTo>
                <a:lnTo>
                  <a:pt x="848" y="186"/>
                </a:lnTo>
                <a:lnTo>
                  <a:pt x="844" y="182"/>
                </a:lnTo>
                <a:lnTo>
                  <a:pt x="840" y="179"/>
                </a:lnTo>
                <a:lnTo>
                  <a:pt x="836" y="175"/>
                </a:lnTo>
                <a:lnTo>
                  <a:pt x="832" y="171"/>
                </a:lnTo>
                <a:lnTo>
                  <a:pt x="829" y="167"/>
                </a:lnTo>
                <a:lnTo>
                  <a:pt x="825" y="163"/>
                </a:lnTo>
                <a:lnTo>
                  <a:pt x="817" y="159"/>
                </a:lnTo>
                <a:lnTo>
                  <a:pt x="813" y="155"/>
                </a:lnTo>
                <a:lnTo>
                  <a:pt x="809" y="155"/>
                </a:lnTo>
                <a:lnTo>
                  <a:pt x="805" y="151"/>
                </a:lnTo>
                <a:lnTo>
                  <a:pt x="801" y="147"/>
                </a:lnTo>
                <a:lnTo>
                  <a:pt x="797" y="144"/>
                </a:lnTo>
                <a:lnTo>
                  <a:pt x="794" y="140"/>
                </a:lnTo>
                <a:lnTo>
                  <a:pt x="786" y="136"/>
                </a:lnTo>
                <a:lnTo>
                  <a:pt x="782" y="132"/>
                </a:lnTo>
                <a:lnTo>
                  <a:pt x="778" y="128"/>
                </a:lnTo>
                <a:lnTo>
                  <a:pt x="774" y="124"/>
                </a:lnTo>
                <a:lnTo>
                  <a:pt x="770" y="120"/>
                </a:lnTo>
                <a:lnTo>
                  <a:pt x="762" y="120"/>
                </a:lnTo>
                <a:lnTo>
                  <a:pt x="759" y="116"/>
                </a:lnTo>
                <a:lnTo>
                  <a:pt x="755" y="112"/>
                </a:lnTo>
                <a:lnTo>
                  <a:pt x="751" y="109"/>
                </a:lnTo>
                <a:lnTo>
                  <a:pt x="747" y="105"/>
                </a:lnTo>
                <a:lnTo>
                  <a:pt x="739" y="101"/>
                </a:lnTo>
                <a:lnTo>
                  <a:pt x="735" y="101"/>
                </a:lnTo>
                <a:lnTo>
                  <a:pt x="731" y="97"/>
                </a:lnTo>
                <a:lnTo>
                  <a:pt x="727" y="93"/>
                </a:lnTo>
                <a:lnTo>
                  <a:pt x="720" y="89"/>
                </a:lnTo>
                <a:lnTo>
                  <a:pt x="716" y="89"/>
                </a:lnTo>
                <a:lnTo>
                  <a:pt x="712" y="85"/>
                </a:lnTo>
                <a:lnTo>
                  <a:pt x="704" y="81"/>
                </a:lnTo>
                <a:lnTo>
                  <a:pt x="700" y="77"/>
                </a:lnTo>
                <a:lnTo>
                  <a:pt x="696" y="77"/>
                </a:lnTo>
                <a:lnTo>
                  <a:pt x="692" y="74"/>
                </a:lnTo>
                <a:lnTo>
                  <a:pt x="685" y="70"/>
                </a:lnTo>
                <a:lnTo>
                  <a:pt x="681" y="70"/>
                </a:lnTo>
                <a:lnTo>
                  <a:pt x="677" y="66"/>
                </a:lnTo>
                <a:lnTo>
                  <a:pt x="669" y="62"/>
                </a:lnTo>
                <a:lnTo>
                  <a:pt x="665" y="62"/>
                </a:lnTo>
                <a:lnTo>
                  <a:pt x="661" y="58"/>
                </a:lnTo>
                <a:lnTo>
                  <a:pt x="654" y="58"/>
                </a:lnTo>
                <a:lnTo>
                  <a:pt x="650" y="54"/>
                </a:lnTo>
                <a:lnTo>
                  <a:pt x="646" y="50"/>
                </a:lnTo>
                <a:lnTo>
                  <a:pt x="638" y="50"/>
                </a:lnTo>
                <a:lnTo>
                  <a:pt x="634" y="46"/>
                </a:lnTo>
                <a:lnTo>
                  <a:pt x="626" y="46"/>
                </a:lnTo>
                <a:lnTo>
                  <a:pt x="622" y="42"/>
                </a:lnTo>
                <a:lnTo>
                  <a:pt x="619" y="42"/>
                </a:lnTo>
                <a:lnTo>
                  <a:pt x="611" y="39"/>
                </a:lnTo>
                <a:lnTo>
                  <a:pt x="607" y="39"/>
                </a:lnTo>
                <a:lnTo>
                  <a:pt x="603" y="35"/>
                </a:lnTo>
                <a:lnTo>
                  <a:pt x="595" y="35"/>
                </a:lnTo>
                <a:lnTo>
                  <a:pt x="591" y="31"/>
                </a:lnTo>
                <a:lnTo>
                  <a:pt x="583" y="31"/>
                </a:lnTo>
                <a:lnTo>
                  <a:pt x="580" y="27"/>
                </a:lnTo>
                <a:lnTo>
                  <a:pt x="576" y="27"/>
                </a:lnTo>
                <a:lnTo>
                  <a:pt x="568" y="27"/>
                </a:lnTo>
                <a:lnTo>
                  <a:pt x="564" y="23"/>
                </a:lnTo>
                <a:lnTo>
                  <a:pt x="556" y="23"/>
                </a:lnTo>
                <a:lnTo>
                  <a:pt x="552" y="19"/>
                </a:lnTo>
                <a:lnTo>
                  <a:pt x="545" y="19"/>
                </a:lnTo>
                <a:lnTo>
                  <a:pt x="541" y="19"/>
                </a:lnTo>
                <a:lnTo>
                  <a:pt x="537" y="15"/>
                </a:lnTo>
                <a:lnTo>
                  <a:pt x="529" y="15"/>
                </a:lnTo>
                <a:lnTo>
                  <a:pt x="525" y="15"/>
                </a:lnTo>
                <a:lnTo>
                  <a:pt x="517" y="11"/>
                </a:lnTo>
                <a:lnTo>
                  <a:pt x="513" y="11"/>
                </a:lnTo>
                <a:lnTo>
                  <a:pt x="506" y="11"/>
                </a:lnTo>
                <a:lnTo>
                  <a:pt x="502" y="11"/>
                </a:lnTo>
                <a:lnTo>
                  <a:pt x="494" y="7"/>
                </a:lnTo>
                <a:lnTo>
                  <a:pt x="490" y="7"/>
                </a:lnTo>
                <a:lnTo>
                  <a:pt x="482" y="7"/>
                </a:lnTo>
                <a:lnTo>
                  <a:pt x="478" y="7"/>
                </a:lnTo>
                <a:lnTo>
                  <a:pt x="475" y="4"/>
                </a:lnTo>
                <a:lnTo>
                  <a:pt x="467" y="4"/>
                </a:lnTo>
                <a:lnTo>
                  <a:pt x="463" y="4"/>
                </a:lnTo>
                <a:lnTo>
                  <a:pt x="455" y="4"/>
                </a:lnTo>
                <a:lnTo>
                  <a:pt x="451" y="4"/>
                </a:lnTo>
                <a:lnTo>
                  <a:pt x="443" y="4"/>
                </a:lnTo>
                <a:lnTo>
                  <a:pt x="440" y="0"/>
                </a:lnTo>
                <a:lnTo>
                  <a:pt x="432" y="0"/>
                </a:lnTo>
                <a:lnTo>
                  <a:pt x="428" y="0"/>
                </a:lnTo>
                <a:lnTo>
                  <a:pt x="420" y="0"/>
                </a:lnTo>
                <a:lnTo>
                  <a:pt x="416" y="0"/>
                </a:lnTo>
                <a:lnTo>
                  <a:pt x="408" y="0"/>
                </a:lnTo>
                <a:lnTo>
                  <a:pt x="405" y="0"/>
                </a:lnTo>
                <a:lnTo>
                  <a:pt x="397" y="0"/>
                </a:lnTo>
                <a:lnTo>
                  <a:pt x="393" y="0"/>
                </a:lnTo>
                <a:lnTo>
                  <a:pt x="389" y="0"/>
                </a:lnTo>
                <a:lnTo>
                  <a:pt x="381" y="0"/>
                </a:lnTo>
                <a:lnTo>
                  <a:pt x="377" y="0"/>
                </a:lnTo>
                <a:lnTo>
                  <a:pt x="370" y="0"/>
                </a:lnTo>
                <a:lnTo>
                  <a:pt x="366" y="0"/>
                </a:lnTo>
                <a:lnTo>
                  <a:pt x="358" y="0"/>
                </a:lnTo>
                <a:lnTo>
                  <a:pt x="354" y="0"/>
                </a:lnTo>
                <a:lnTo>
                  <a:pt x="346" y="0"/>
                </a:lnTo>
                <a:lnTo>
                  <a:pt x="342" y="0"/>
                </a:lnTo>
                <a:lnTo>
                  <a:pt x="335" y="0"/>
                </a:lnTo>
                <a:lnTo>
                  <a:pt x="331" y="4"/>
                </a:lnTo>
                <a:lnTo>
                  <a:pt x="323" y="4"/>
                </a:lnTo>
                <a:lnTo>
                  <a:pt x="319" y="4"/>
                </a:lnTo>
                <a:lnTo>
                  <a:pt x="311" y="4"/>
                </a:lnTo>
                <a:lnTo>
                  <a:pt x="307" y="4"/>
                </a:lnTo>
                <a:lnTo>
                  <a:pt x="300" y="4"/>
                </a:lnTo>
                <a:lnTo>
                  <a:pt x="296" y="7"/>
                </a:lnTo>
                <a:lnTo>
                  <a:pt x="292" y="7"/>
                </a:lnTo>
                <a:lnTo>
                  <a:pt x="284" y="7"/>
                </a:lnTo>
                <a:lnTo>
                  <a:pt x="280" y="7"/>
                </a:lnTo>
                <a:lnTo>
                  <a:pt x="272" y="11"/>
                </a:lnTo>
                <a:lnTo>
                  <a:pt x="268" y="11"/>
                </a:lnTo>
                <a:lnTo>
                  <a:pt x="261" y="11"/>
                </a:lnTo>
                <a:lnTo>
                  <a:pt x="257" y="11"/>
                </a:lnTo>
                <a:lnTo>
                  <a:pt x="249" y="15"/>
                </a:lnTo>
                <a:lnTo>
                  <a:pt x="245" y="15"/>
                </a:lnTo>
                <a:lnTo>
                  <a:pt x="237" y="15"/>
                </a:lnTo>
                <a:lnTo>
                  <a:pt x="233" y="19"/>
                </a:lnTo>
                <a:lnTo>
                  <a:pt x="230" y="19"/>
                </a:lnTo>
                <a:lnTo>
                  <a:pt x="222" y="19"/>
                </a:lnTo>
                <a:lnTo>
                  <a:pt x="218" y="23"/>
                </a:lnTo>
                <a:lnTo>
                  <a:pt x="210" y="23"/>
                </a:lnTo>
                <a:lnTo>
                  <a:pt x="206" y="27"/>
                </a:lnTo>
                <a:lnTo>
                  <a:pt x="198" y="27"/>
                </a:lnTo>
                <a:lnTo>
                  <a:pt x="195" y="27"/>
                </a:lnTo>
                <a:lnTo>
                  <a:pt x="191" y="31"/>
                </a:lnTo>
                <a:lnTo>
                  <a:pt x="183" y="31"/>
                </a:lnTo>
                <a:lnTo>
                  <a:pt x="179" y="35"/>
                </a:lnTo>
                <a:lnTo>
                  <a:pt x="171" y="35"/>
                </a:lnTo>
                <a:lnTo>
                  <a:pt x="167" y="39"/>
                </a:lnTo>
                <a:lnTo>
                  <a:pt x="163" y="39"/>
                </a:lnTo>
                <a:lnTo>
                  <a:pt x="156" y="42"/>
                </a:lnTo>
                <a:lnTo>
                  <a:pt x="152" y="42"/>
                </a:lnTo>
                <a:lnTo>
                  <a:pt x="148" y="46"/>
                </a:lnTo>
                <a:lnTo>
                  <a:pt x="140" y="46"/>
                </a:lnTo>
                <a:lnTo>
                  <a:pt x="136" y="50"/>
                </a:lnTo>
                <a:lnTo>
                  <a:pt x="128" y="50"/>
                </a:lnTo>
                <a:lnTo>
                  <a:pt x="124" y="54"/>
                </a:lnTo>
                <a:lnTo>
                  <a:pt x="121" y="58"/>
                </a:lnTo>
                <a:lnTo>
                  <a:pt x="113" y="58"/>
                </a:lnTo>
                <a:lnTo>
                  <a:pt x="109" y="62"/>
                </a:lnTo>
                <a:lnTo>
                  <a:pt x="105" y="62"/>
                </a:lnTo>
                <a:lnTo>
                  <a:pt x="97" y="66"/>
                </a:lnTo>
                <a:lnTo>
                  <a:pt x="93" y="70"/>
                </a:lnTo>
                <a:lnTo>
                  <a:pt x="89" y="70"/>
                </a:lnTo>
                <a:lnTo>
                  <a:pt x="82" y="74"/>
                </a:lnTo>
                <a:lnTo>
                  <a:pt x="78" y="77"/>
                </a:lnTo>
                <a:lnTo>
                  <a:pt x="74" y="77"/>
                </a:lnTo>
                <a:lnTo>
                  <a:pt x="70" y="81"/>
                </a:lnTo>
                <a:lnTo>
                  <a:pt x="62" y="85"/>
                </a:lnTo>
                <a:lnTo>
                  <a:pt x="58" y="89"/>
                </a:lnTo>
                <a:lnTo>
                  <a:pt x="54" y="89"/>
                </a:lnTo>
                <a:lnTo>
                  <a:pt x="47" y="93"/>
                </a:lnTo>
                <a:lnTo>
                  <a:pt x="43" y="97"/>
                </a:lnTo>
                <a:lnTo>
                  <a:pt x="39" y="101"/>
                </a:lnTo>
                <a:lnTo>
                  <a:pt x="35" y="101"/>
                </a:lnTo>
                <a:lnTo>
                  <a:pt x="27" y="105"/>
                </a:lnTo>
                <a:lnTo>
                  <a:pt x="23" y="109"/>
                </a:lnTo>
                <a:lnTo>
                  <a:pt x="19" y="112"/>
                </a:lnTo>
                <a:lnTo>
                  <a:pt x="16" y="116"/>
                </a:lnTo>
                <a:lnTo>
                  <a:pt x="12" y="120"/>
                </a:lnTo>
                <a:lnTo>
                  <a:pt x="4" y="120"/>
                </a:lnTo>
                <a:lnTo>
                  <a:pt x="0" y="124"/>
                </a:lnTo>
                <a:lnTo>
                  <a:pt x="389" y="657"/>
                </a:lnTo>
                <a:lnTo>
                  <a:pt x="1046" y="657"/>
                </a:lnTo>
                <a:lnTo>
                  <a:pt x="1046" y="657"/>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86" name="Freeform 14">
            <a:extLst>
              <a:ext uri="{FF2B5EF4-FFF2-40B4-BE49-F238E27FC236}">
                <a16:creationId xmlns:a16="http://schemas.microsoft.com/office/drawing/2014/main" id="{6A3E3A7B-C9D3-11DE-BF72-963252B566A6}"/>
              </a:ext>
            </a:extLst>
          </p:cNvPr>
          <p:cNvSpPr>
            <a:spLocks/>
          </p:cNvSpPr>
          <p:nvPr/>
        </p:nvSpPr>
        <p:spPr bwMode="auto">
          <a:xfrm>
            <a:off x="5119688" y="3698875"/>
            <a:ext cx="1204912" cy="1943100"/>
          </a:xfrm>
          <a:custGeom>
            <a:avLst/>
            <a:gdLst>
              <a:gd name="T0" fmla="*/ 268 w 661"/>
              <a:gd name="T1" fmla="*/ 1062 h 1066"/>
              <a:gd name="T2" fmla="*/ 249 w 661"/>
              <a:gd name="T3" fmla="*/ 1047 h 1066"/>
              <a:gd name="T4" fmla="*/ 233 w 661"/>
              <a:gd name="T5" fmla="*/ 1035 h 1066"/>
              <a:gd name="T6" fmla="*/ 214 w 661"/>
              <a:gd name="T7" fmla="*/ 1019 h 1066"/>
              <a:gd name="T8" fmla="*/ 198 w 661"/>
              <a:gd name="T9" fmla="*/ 1004 h 1066"/>
              <a:gd name="T10" fmla="*/ 183 w 661"/>
              <a:gd name="T11" fmla="*/ 984 h 1066"/>
              <a:gd name="T12" fmla="*/ 167 w 661"/>
              <a:gd name="T13" fmla="*/ 969 h 1066"/>
              <a:gd name="T14" fmla="*/ 151 w 661"/>
              <a:gd name="T15" fmla="*/ 953 h 1066"/>
              <a:gd name="T16" fmla="*/ 136 w 661"/>
              <a:gd name="T17" fmla="*/ 934 h 1066"/>
              <a:gd name="T18" fmla="*/ 124 w 661"/>
              <a:gd name="T19" fmla="*/ 914 h 1066"/>
              <a:gd name="T20" fmla="*/ 113 w 661"/>
              <a:gd name="T21" fmla="*/ 895 h 1066"/>
              <a:gd name="T22" fmla="*/ 97 w 661"/>
              <a:gd name="T23" fmla="*/ 875 h 1066"/>
              <a:gd name="T24" fmla="*/ 85 w 661"/>
              <a:gd name="T25" fmla="*/ 856 h 1066"/>
              <a:gd name="T26" fmla="*/ 78 w 661"/>
              <a:gd name="T27" fmla="*/ 836 h 1066"/>
              <a:gd name="T28" fmla="*/ 66 w 661"/>
              <a:gd name="T29" fmla="*/ 817 h 1066"/>
              <a:gd name="T30" fmla="*/ 54 w 661"/>
              <a:gd name="T31" fmla="*/ 794 h 1066"/>
              <a:gd name="T32" fmla="*/ 46 w 661"/>
              <a:gd name="T33" fmla="*/ 774 h 1066"/>
              <a:gd name="T34" fmla="*/ 39 w 661"/>
              <a:gd name="T35" fmla="*/ 751 h 1066"/>
              <a:gd name="T36" fmla="*/ 31 w 661"/>
              <a:gd name="T37" fmla="*/ 731 h 1066"/>
              <a:gd name="T38" fmla="*/ 27 w 661"/>
              <a:gd name="T39" fmla="*/ 708 h 1066"/>
              <a:gd name="T40" fmla="*/ 19 w 661"/>
              <a:gd name="T41" fmla="*/ 685 h 1066"/>
              <a:gd name="T42" fmla="*/ 15 w 661"/>
              <a:gd name="T43" fmla="*/ 665 h 1066"/>
              <a:gd name="T44" fmla="*/ 11 w 661"/>
              <a:gd name="T45" fmla="*/ 642 h 1066"/>
              <a:gd name="T46" fmla="*/ 7 w 661"/>
              <a:gd name="T47" fmla="*/ 619 h 1066"/>
              <a:gd name="T48" fmla="*/ 4 w 661"/>
              <a:gd name="T49" fmla="*/ 595 h 1066"/>
              <a:gd name="T50" fmla="*/ 4 w 661"/>
              <a:gd name="T51" fmla="*/ 572 h 1066"/>
              <a:gd name="T52" fmla="*/ 4 w 661"/>
              <a:gd name="T53" fmla="*/ 549 h 1066"/>
              <a:gd name="T54" fmla="*/ 0 w 661"/>
              <a:gd name="T55" fmla="*/ 529 h 1066"/>
              <a:gd name="T56" fmla="*/ 4 w 661"/>
              <a:gd name="T57" fmla="*/ 506 h 1066"/>
              <a:gd name="T58" fmla="*/ 4 w 661"/>
              <a:gd name="T59" fmla="*/ 482 h 1066"/>
              <a:gd name="T60" fmla="*/ 7 w 661"/>
              <a:gd name="T61" fmla="*/ 459 h 1066"/>
              <a:gd name="T62" fmla="*/ 7 w 661"/>
              <a:gd name="T63" fmla="*/ 436 h 1066"/>
              <a:gd name="T64" fmla="*/ 11 w 661"/>
              <a:gd name="T65" fmla="*/ 412 h 1066"/>
              <a:gd name="T66" fmla="*/ 15 w 661"/>
              <a:gd name="T67" fmla="*/ 389 h 1066"/>
              <a:gd name="T68" fmla="*/ 23 w 661"/>
              <a:gd name="T69" fmla="*/ 370 h 1066"/>
              <a:gd name="T70" fmla="*/ 27 w 661"/>
              <a:gd name="T71" fmla="*/ 346 h 1066"/>
              <a:gd name="T72" fmla="*/ 35 w 661"/>
              <a:gd name="T73" fmla="*/ 323 h 1066"/>
              <a:gd name="T74" fmla="*/ 42 w 661"/>
              <a:gd name="T75" fmla="*/ 304 h 1066"/>
              <a:gd name="T76" fmla="*/ 50 w 661"/>
              <a:gd name="T77" fmla="*/ 280 h 1066"/>
              <a:gd name="T78" fmla="*/ 62 w 661"/>
              <a:gd name="T79" fmla="*/ 261 h 1066"/>
              <a:gd name="T80" fmla="*/ 70 w 661"/>
              <a:gd name="T81" fmla="*/ 241 h 1066"/>
              <a:gd name="T82" fmla="*/ 81 w 661"/>
              <a:gd name="T83" fmla="*/ 218 h 1066"/>
              <a:gd name="T84" fmla="*/ 93 w 661"/>
              <a:gd name="T85" fmla="*/ 199 h 1066"/>
              <a:gd name="T86" fmla="*/ 105 w 661"/>
              <a:gd name="T87" fmla="*/ 179 h 1066"/>
              <a:gd name="T88" fmla="*/ 116 w 661"/>
              <a:gd name="T89" fmla="*/ 160 h 1066"/>
              <a:gd name="T90" fmla="*/ 132 w 661"/>
              <a:gd name="T91" fmla="*/ 140 h 1066"/>
              <a:gd name="T92" fmla="*/ 144 w 661"/>
              <a:gd name="T93" fmla="*/ 125 h 1066"/>
              <a:gd name="T94" fmla="*/ 159 w 661"/>
              <a:gd name="T95" fmla="*/ 105 h 1066"/>
              <a:gd name="T96" fmla="*/ 175 w 661"/>
              <a:gd name="T97" fmla="*/ 90 h 1066"/>
              <a:gd name="T98" fmla="*/ 190 w 661"/>
              <a:gd name="T99" fmla="*/ 74 h 1066"/>
              <a:gd name="T100" fmla="*/ 206 w 661"/>
              <a:gd name="T101" fmla="*/ 55 h 1066"/>
              <a:gd name="T102" fmla="*/ 221 w 661"/>
              <a:gd name="T103" fmla="*/ 39 h 1066"/>
              <a:gd name="T104" fmla="*/ 241 w 661"/>
              <a:gd name="T105" fmla="*/ 27 h 1066"/>
              <a:gd name="T106" fmla="*/ 260 w 661"/>
              <a:gd name="T107" fmla="*/ 12 h 1066"/>
              <a:gd name="T108" fmla="*/ 272 w 661"/>
              <a:gd name="T109" fmla="*/ 0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1" h="1066">
                <a:moveTo>
                  <a:pt x="272" y="0"/>
                </a:moveTo>
                <a:lnTo>
                  <a:pt x="661" y="533"/>
                </a:lnTo>
                <a:lnTo>
                  <a:pt x="272" y="1066"/>
                </a:lnTo>
                <a:lnTo>
                  <a:pt x="268" y="1062"/>
                </a:lnTo>
                <a:lnTo>
                  <a:pt x="264" y="1058"/>
                </a:lnTo>
                <a:lnTo>
                  <a:pt x="260" y="1054"/>
                </a:lnTo>
                <a:lnTo>
                  <a:pt x="253" y="1050"/>
                </a:lnTo>
                <a:lnTo>
                  <a:pt x="249" y="1047"/>
                </a:lnTo>
                <a:lnTo>
                  <a:pt x="245" y="1043"/>
                </a:lnTo>
                <a:lnTo>
                  <a:pt x="241" y="1039"/>
                </a:lnTo>
                <a:lnTo>
                  <a:pt x="237" y="1035"/>
                </a:lnTo>
                <a:lnTo>
                  <a:pt x="233" y="1035"/>
                </a:lnTo>
                <a:lnTo>
                  <a:pt x="229" y="1031"/>
                </a:lnTo>
                <a:lnTo>
                  <a:pt x="221" y="1027"/>
                </a:lnTo>
                <a:lnTo>
                  <a:pt x="218" y="1023"/>
                </a:lnTo>
                <a:lnTo>
                  <a:pt x="214" y="1019"/>
                </a:lnTo>
                <a:lnTo>
                  <a:pt x="210" y="1015"/>
                </a:lnTo>
                <a:lnTo>
                  <a:pt x="206" y="1012"/>
                </a:lnTo>
                <a:lnTo>
                  <a:pt x="202" y="1008"/>
                </a:lnTo>
                <a:lnTo>
                  <a:pt x="198" y="1004"/>
                </a:lnTo>
                <a:lnTo>
                  <a:pt x="194" y="1000"/>
                </a:lnTo>
                <a:lnTo>
                  <a:pt x="190" y="992"/>
                </a:lnTo>
                <a:lnTo>
                  <a:pt x="186" y="988"/>
                </a:lnTo>
                <a:lnTo>
                  <a:pt x="183" y="984"/>
                </a:lnTo>
                <a:lnTo>
                  <a:pt x="179" y="980"/>
                </a:lnTo>
                <a:lnTo>
                  <a:pt x="175" y="977"/>
                </a:lnTo>
                <a:lnTo>
                  <a:pt x="171" y="973"/>
                </a:lnTo>
                <a:lnTo>
                  <a:pt x="167" y="969"/>
                </a:lnTo>
                <a:lnTo>
                  <a:pt x="163" y="965"/>
                </a:lnTo>
                <a:lnTo>
                  <a:pt x="159" y="961"/>
                </a:lnTo>
                <a:lnTo>
                  <a:pt x="155" y="957"/>
                </a:lnTo>
                <a:lnTo>
                  <a:pt x="151" y="953"/>
                </a:lnTo>
                <a:lnTo>
                  <a:pt x="148" y="945"/>
                </a:lnTo>
                <a:lnTo>
                  <a:pt x="144" y="942"/>
                </a:lnTo>
                <a:lnTo>
                  <a:pt x="140" y="938"/>
                </a:lnTo>
                <a:lnTo>
                  <a:pt x="136" y="934"/>
                </a:lnTo>
                <a:lnTo>
                  <a:pt x="132" y="930"/>
                </a:lnTo>
                <a:lnTo>
                  <a:pt x="132" y="926"/>
                </a:lnTo>
                <a:lnTo>
                  <a:pt x="128" y="918"/>
                </a:lnTo>
                <a:lnTo>
                  <a:pt x="124" y="914"/>
                </a:lnTo>
                <a:lnTo>
                  <a:pt x="120" y="910"/>
                </a:lnTo>
                <a:lnTo>
                  <a:pt x="116" y="906"/>
                </a:lnTo>
                <a:lnTo>
                  <a:pt x="113" y="903"/>
                </a:lnTo>
                <a:lnTo>
                  <a:pt x="113" y="895"/>
                </a:lnTo>
                <a:lnTo>
                  <a:pt x="109" y="891"/>
                </a:lnTo>
                <a:lnTo>
                  <a:pt x="105" y="887"/>
                </a:lnTo>
                <a:lnTo>
                  <a:pt x="101" y="883"/>
                </a:lnTo>
                <a:lnTo>
                  <a:pt x="97" y="875"/>
                </a:lnTo>
                <a:lnTo>
                  <a:pt x="97" y="871"/>
                </a:lnTo>
                <a:lnTo>
                  <a:pt x="93" y="868"/>
                </a:lnTo>
                <a:lnTo>
                  <a:pt x="89" y="864"/>
                </a:lnTo>
                <a:lnTo>
                  <a:pt x="85" y="856"/>
                </a:lnTo>
                <a:lnTo>
                  <a:pt x="85" y="852"/>
                </a:lnTo>
                <a:lnTo>
                  <a:pt x="81" y="848"/>
                </a:lnTo>
                <a:lnTo>
                  <a:pt x="78" y="840"/>
                </a:lnTo>
                <a:lnTo>
                  <a:pt x="78" y="836"/>
                </a:lnTo>
                <a:lnTo>
                  <a:pt x="74" y="833"/>
                </a:lnTo>
                <a:lnTo>
                  <a:pt x="70" y="825"/>
                </a:lnTo>
                <a:lnTo>
                  <a:pt x="70" y="821"/>
                </a:lnTo>
                <a:lnTo>
                  <a:pt x="66" y="817"/>
                </a:lnTo>
                <a:lnTo>
                  <a:pt x="62" y="809"/>
                </a:lnTo>
                <a:lnTo>
                  <a:pt x="62" y="805"/>
                </a:lnTo>
                <a:lnTo>
                  <a:pt x="58" y="801"/>
                </a:lnTo>
                <a:lnTo>
                  <a:pt x="54" y="794"/>
                </a:lnTo>
                <a:lnTo>
                  <a:pt x="54" y="790"/>
                </a:lnTo>
                <a:lnTo>
                  <a:pt x="50" y="786"/>
                </a:lnTo>
                <a:lnTo>
                  <a:pt x="50" y="778"/>
                </a:lnTo>
                <a:lnTo>
                  <a:pt x="46" y="774"/>
                </a:lnTo>
                <a:lnTo>
                  <a:pt x="46" y="770"/>
                </a:lnTo>
                <a:lnTo>
                  <a:pt x="42" y="763"/>
                </a:lnTo>
                <a:lnTo>
                  <a:pt x="42" y="759"/>
                </a:lnTo>
                <a:lnTo>
                  <a:pt x="39" y="751"/>
                </a:lnTo>
                <a:lnTo>
                  <a:pt x="39" y="747"/>
                </a:lnTo>
                <a:lnTo>
                  <a:pt x="35" y="743"/>
                </a:lnTo>
                <a:lnTo>
                  <a:pt x="35" y="735"/>
                </a:lnTo>
                <a:lnTo>
                  <a:pt x="31" y="731"/>
                </a:lnTo>
                <a:lnTo>
                  <a:pt x="31" y="724"/>
                </a:lnTo>
                <a:lnTo>
                  <a:pt x="27" y="720"/>
                </a:lnTo>
                <a:lnTo>
                  <a:pt x="27" y="716"/>
                </a:lnTo>
                <a:lnTo>
                  <a:pt x="27" y="708"/>
                </a:lnTo>
                <a:lnTo>
                  <a:pt x="23" y="704"/>
                </a:lnTo>
                <a:lnTo>
                  <a:pt x="23" y="696"/>
                </a:lnTo>
                <a:lnTo>
                  <a:pt x="19" y="693"/>
                </a:lnTo>
                <a:lnTo>
                  <a:pt x="19" y="685"/>
                </a:lnTo>
                <a:lnTo>
                  <a:pt x="19" y="681"/>
                </a:lnTo>
                <a:lnTo>
                  <a:pt x="15" y="677"/>
                </a:lnTo>
                <a:lnTo>
                  <a:pt x="15" y="669"/>
                </a:lnTo>
                <a:lnTo>
                  <a:pt x="15" y="665"/>
                </a:lnTo>
                <a:lnTo>
                  <a:pt x="15" y="658"/>
                </a:lnTo>
                <a:lnTo>
                  <a:pt x="11" y="654"/>
                </a:lnTo>
                <a:lnTo>
                  <a:pt x="11" y="646"/>
                </a:lnTo>
                <a:lnTo>
                  <a:pt x="11" y="642"/>
                </a:lnTo>
                <a:lnTo>
                  <a:pt x="11" y="634"/>
                </a:lnTo>
                <a:lnTo>
                  <a:pt x="7" y="630"/>
                </a:lnTo>
                <a:lnTo>
                  <a:pt x="7" y="626"/>
                </a:lnTo>
                <a:lnTo>
                  <a:pt x="7" y="619"/>
                </a:lnTo>
                <a:lnTo>
                  <a:pt x="7" y="615"/>
                </a:lnTo>
                <a:lnTo>
                  <a:pt x="7" y="607"/>
                </a:lnTo>
                <a:lnTo>
                  <a:pt x="4" y="603"/>
                </a:lnTo>
                <a:lnTo>
                  <a:pt x="4" y="595"/>
                </a:lnTo>
                <a:lnTo>
                  <a:pt x="4" y="591"/>
                </a:lnTo>
                <a:lnTo>
                  <a:pt x="4" y="584"/>
                </a:lnTo>
                <a:lnTo>
                  <a:pt x="4" y="580"/>
                </a:lnTo>
                <a:lnTo>
                  <a:pt x="4" y="572"/>
                </a:lnTo>
                <a:lnTo>
                  <a:pt x="4" y="568"/>
                </a:lnTo>
                <a:lnTo>
                  <a:pt x="4" y="560"/>
                </a:lnTo>
                <a:lnTo>
                  <a:pt x="4" y="556"/>
                </a:lnTo>
                <a:lnTo>
                  <a:pt x="4" y="549"/>
                </a:lnTo>
                <a:lnTo>
                  <a:pt x="0" y="545"/>
                </a:lnTo>
                <a:lnTo>
                  <a:pt x="0" y="537"/>
                </a:lnTo>
                <a:lnTo>
                  <a:pt x="0" y="533"/>
                </a:lnTo>
                <a:lnTo>
                  <a:pt x="0" y="529"/>
                </a:lnTo>
                <a:lnTo>
                  <a:pt x="0" y="521"/>
                </a:lnTo>
                <a:lnTo>
                  <a:pt x="4" y="517"/>
                </a:lnTo>
                <a:lnTo>
                  <a:pt x="4" y="510"/>
                </a:lnTo>
                <a:lnTo>
                  <a:pt x="4" y="506"/>
                </a:lnTo>
                <a:lnTo>
                  <a:pt x="4" y="498"/>
                </a:lnTo>
                <a:lnTo>
                  <a:pt x="4" y="494"/>
                </a:lnTo>
                <a:lnTo>
                  <a:pt x="4" y="486"/>
                </a:lnTo>
                <a:lnTo>
                  <a:pt x="4" y="482"/>
                </a:lnTo>
                <a:lnTo>
                  <a:pt x="4" y="475"/>
                </a:lnTo>
                <a:lnTo>
                  <a:pt x="4" y="471"/>
                </a:lnTo>
                <a:lnTo>
                  <a:pt x="4" y="463"/>
                </a:lnTo>
                <a:lnTo>
                  <a:pt x="7" y="459"/>
                </a:lnTo>
                <a:lnTo>
                  <a:pt x="7" y="451"/>
                </a:lnTo>
                <a:lnTo>
                  <a:pt x="7" y="447"/>
                </a:lnTo>
                <a:lnTo>
                  <a:pt x="7" y="440"/>
                </a:lnTo>
                <a:lnTo>
                  <a:pt x="7" y="436"/>
                </a:lnTo>
                <a:lnTo>
                  <a:pt x="11" y="432"/>
                </a:lnTo>
                <a:lnTo>
                  <a:pt x="11" y="424"/>
                </a:lnTo>
                <a:lnTo>
                  <a:pt x="11" y="420"/>
                </a:lnTo>
                <a:lnTo>
                  <a:pt x="11" y="412"/>
                </a:lnTo>
                <a:lnTo>
                  <a:pt x="15" y="409"/>
                </a:lnTo>
                <a:lnTo>
                  <a:pt x="15" y="401"/>
                </a:lnTo>
                <a:lnTo>
                  <a:pt x="15" y="397"/>
                </a:lnTo>
                <a:lnTo>
                  <a:pt x="15" y="389"/>
                </a:lnTo>
                <a:lnTo>
                  <a:pt x="19" y="385"/>
                </a:lnTo>
                <a:lnTo>
                  <a:pt x="19" y="381"/>
                </a:lnTo>
                <a:lnTo>
                  <a:pt x="19" y="374"/>
                </a:lnTo>
                <a:lnTo>
                  <a:pt x="23" y="370"/>
                </a:lnTo>
                <a:lnTo>
                  <a:pt x="23" y="362"/>
                </a:lnTo>
                <a:lnTo>
                  <a:pt x="27" y="358"/>
                </a:lnTo>
                <a:lnTo>
                  <a:pt x="27" y="350"/>
                </a:lnTo>
                <a:lnTo>
                  <a:pt x="27" y="346"/>
                </a:lnTo>
                <a:lnTo>
                  <a:pt x="31" y="342"/>
                </a:lnTo>
                <a:lnTo>
                  <a:pt x="31" y="335"/>
                </a:lnTo>
                <a:lnTo>
                  <a:pt x="35" y="331"/>
                </a:lnTo>
                <a:lnTo>
                  <a:pt x="35" y="323"/>
                </a:lnTo>
                <a:lnTo>
                  <a:pt x="39" y="319"/>
                </a:lnTo>
                <a:lnTo>
                  <a:pt x="39" y="315"/>
                </a:lnTo>
                <a:lnTo>
                  <a:pt x="42" y="307"/>
                </a:lnTo>
                <a:lnTo>
                  <a:pt x="42" y="304"/>
                </a:lnTo>
                <a:lnTo>
                  <a:pt x="46" y="296"/>
                </a:lnTo>
                <a:lnTo>
                  <a:pt x="46" y="292"/>
                </a:lnTo>
                <a:lnTo>
                  <a:pt x="50" y="288"/>
                </a:lnTo>
                <a:lnTo>
                  <a:pt x="50" y="280"/>
                </a:lnTo>
                <a:lnTo>
                  <a:pt x="54" y="276"/>
                </a:lnTo>
                <a:lnTo>
                  <a:pt x="54" y="272"/>
                </a:lnTo>
                <a:lnTo>
                  <a:pt x="58" y="265"/>
                </a:lnTo>
                <a:lnTo>
                  <a:pt x="62" y="261"/>
                </a:lnTo>
                <a:lnTo>
                  <a:pt x="62" y="257"/>
                </a:lnTo>
                <a:lnTo>
                  <a:pt x="66" y="249"/>
                </a:lnTo>
                <a:lnTo>
                  <a:pt x="70" y="245"/>
                </a:lnTo>
                <a:lnTo>
                  <a:pt x="70" y="241"/>
                </a:lnTo>
                <a:lnTo>
                  <a:pt x="74" y="234"/>
                </a:lnTo>
                <a:lnTo>
                  <a:pt x="78" y="230"/>
                </a:lnTo>
                <a:lnTo>
                  <a:pt x="78" y="226"/>
                </a:lnTo>
                <a:lnTo>
                  <a:pt x="81" y="218"/>
                </a:lnTo>
                <a:lnTo>
                  <a:pt x="85" y="214"/>
                </a:lnTo>
                <a:lnTo>
                  <a:pt x="85" y="210"/>
                </a:lnTo>
                <a:lnTo>
                  <a:pt x="89" y="202"/>
                </a:lnTo>
                <a:lnTo>
                  <a:pt x="93" y="199"/>
                </a:lnTo>
                <a:lnTo>
                  <a:pt x="97" y="195"/>
                </a:lnTo>
                <a:lnTo>
                  <a:pt x="97" y="191"/>
                </a:lnTo>
                <a:lnTo>
                  <a:pt x="101" y="183"/>
                </a:lnTo>
                <a:lnTo>
                  <a:pt x="105" y="179"/>
                </a:lnTo>
                <a:lnTo>
                  <a:pt x="109" y="175"/>
                </a:lnTo>
                <a:lnTo>
                  <a:pt x="113" y="171"/>
                </a:lnTo>
                <a:lnTo>
                  <a:pt x="113" y="164"/>
                </a:lnTo>
                <a:lnTo>
                  <a:pt x="116" y="160"/>
                </a:lnTo>
                <a:lnTo>
                  <a:pt x="120" y="156"/>
                </a:lnTo>
                <a:lnTo>
                  <a:pt x="124" y="152"/>
                </a:lnTo>
                <a:lnTo>
                  <a:pt x="128" y="148"/>
                </a:lnTo>
                <a:lnTo>
                  <a:pt x="132" y="140"/>
                </a:lnTo>
                <a:lnTo>
                  <a:pt x="132" y="136"/>
                </a:lnTo>
                <a:lnTo>
                  <a:pt x="136" y="132"/>
                </a:lnTo>
                <a:lnTo>
                  <a:pt x="140" y="128"/>
                </a:lnTo>
                <a:lnTo>
                  <a:pt x="144" y="125"/>
                </a:lnTo>
                <a:lnTo>
                  <a:pt x="148" y="121"/>
                </a:lnTo>
                <a:lnTo>
                  <a:pt x="151" y="113"/>
                </a:lnTo>
                <a:lnTo>
                  <a:pt x="155" y="109"/>
                </a:lnTo>
                <a:lnTo>
                  <a:pt x="159" y="105"/>
                </a:lnTo>
                <a:lnTo>
                  <a:pt x="163" y="101"/>
                </a:lnTo>
                <a:lnTo>
                  <a:pt x="167" y="97"/>
                </a:lnTo>
                <a:lnTo>
                  <a:pt x="171" y="93"/>
                </a:lnTo>
                <a:lnTo>
                  <a:pt x="175" y="90"/>
                </a:lnTo>
                <a:lnTo>
                  <a:pt x="179" y="86"/>
                </a:lnTo>
                <a:lnTo>
                  <a:pt x="183" y="82"/>
                </a:lnTo>
                <a:lnTo>
                  <a:pt x="186" y="78"/>
                </a:lnTo>
                <a:lnTo>
                  <a:pt x="190" y="74"/>
                </a:lnTo>
                <a:lnTo>
                  <a:pt x="194" y="66"/>
                </a:lnTo>
                <a:lnTo>
                  <a:pt x="198" y="62"/>
                </a:lnTo>
                <a:lnTo>
                  <a:pt x="202" y="58"/>
                </a:lnTo>
                <a:lnTo>
                  <a:pt x="206" y="55"/>
                </a:lnTo>
                <a:lnTo>
                  <a:pt x="210" y="51"/>
                </a:lnTo>
                <a:lnTo>
                  <a:pt x="214" y="47"/>
                </a:lnTo>
                <a:lnTo>
                  <a:pt x="218" y="43"/>
                </a:lnTo>
                <a:lnTo>
                  <a:pt x="221" y="39"/>
                </a:lnTo>
                <a:lnTo>
                  <a:pt x="229" y="35"/>
                </a:lnTo>
                <a:lnTo>
                  <a:pt x="233" y="31"/>
                </a:lnTo>
                <a:lnTo>
                  <a:pt x="237" y="31"/>
                </a:lnTo>
                <a:lnTo>
                  <a:pt x="241" y="27"/>
                </a:lnTo>
                <a:lnTo>
                  <a:pt x="245" y="23"/>
                </a:lnTo>
                <a:lnTo>
                  <a:pt x="249" y="20"/>
                </a:lnTo>
                <a:lnTo>
                  <a:pt x="253" y="16"/>
                </a:lnTo>
                <a:lnTo>
                  <a:pt x="260" y="12"/>
                </a:lnTo>
                <a:lnTo>
                  <a:pt x="264" y="8"/>
                </a:lnTo>
                <a:lnTo>
                  <a:pt x="268" y="4"/>
                </a:lnTo>
                <a:lnTo>
                  <a:pt x="272" y="0"/>
                </a:lnTo>
                <a:lnTo>
                  <a:pt x="272" y="0"/>
                </a:lnTo>
                <a:close/>
              </a:path>
            </a:pathLst>
          </a:custGeom>
          <a:solidFill>
            <a:srgbClr val="00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87" name="Freeform 15">
            <a:extLst>
              <a:ext uri="{FF2B5EF4-FFF2-40B4-BE49-F238E27FC236}">
                <a16:creationId xmlns:a16="http://schemas.microsoft.com/office/drawing/2014/main" id="{501AABE8-39A3-9423-3B33-202F81CB3D4F}"/>
              </a:ext>
            </a:extLst>
          </p:cNvPr>
          <p:cNvSpPr>
            <a:spLocks/>
          </p:cNvSpPr>
          <p:nvPr/>
        </p:nvSpPr>
        <p:spPr bwMode="auto">
          <a:xfrm>
            <a:off x="5119688" y="3698875"/>
            <a:ext cx="1204912" cy="1943100"/>
          </a:xfrm>
          <a:custGeom>
            <a:avLst/>
            <a:gdLst>
              <a:gd name="T0" fmla="*/ 264 w 661"/>
              <a:gd name="T1" fmla="*/ 8 h 1066"/>
              <a:gd name="T2" fmla="*/ 245 w 661"/>
              <a:gd name="T3" fmla="*/ 23 h 1066"/>
              <a:gd name="T4" fmla="*/ 229 w 661"/>
              <a:gd name="T5" fmla="*/ 35 h 1066"/>
              <a:gd name="T6" fmla="*/ 210 w 661"/>
              <a:gd name="T7" fmla="*/ 51 h 1066"/>
              <a:gd name="T8" fmla="*/ 194 w 661"/>
              <a:gd name="T9" fmla="*/ 66 h 1066"/>
              <a:gd name="T10" fmla="*/ 179 w 661"/>
              <a:gd name="T11" fmla="*/ 86 h 1066"/>
              <a:gd name="T12" fmla="*/ 163 w 661"/>
              <a:gd name="T13" fmla="*/ 101 h 1066"/>
              <a:gd name="T14" fmla="*/ 148 w 661"/>
              <a:gd name="T15" fmla="*/ 121 h 1066"/>
              <a:gd name="T16" fmla="*/ 132 w 661"/>
              <a:gd name="T17" fmla="*/ 136 h 1066"/>
              <a:gd name="T18" fmla="*/ 120 w 661"/>
              <a:gd name="T19" fmla="*/ 156 h 1066"/>
              <a:gd name="T20" fmla="*/ 109 w 661"/>
              <a:gd name="T21" fmla="*/ 175 h 1066"/>
              <a:gd name="T22" fmla="*/ 97 w 661"/>
              <a:gd name="T23" fmla="*/ 195 h 1066"/>
              <a:gd name="T24" fmla="*/ 85 w 661"/>
              <a:gd name="T25" fmla="*/ 214 h 1066"/>
              <a:gd name="T26" fmla="*/ 74 w 661"/>
              <a:gd name="T27" fmla="*/ 234 h 1066"/>
              <a:gd name="T28" fmla="*/ 62 w 661"/>
              <a:gd name="T29" fmla="*/ 257 h 1066"/>
              <a:gd name="T30" fmla="*/ 54 w 661"/>
              <a:gd name="T31" fmla="*/ 276 h 1066"/>
              <a:gd name="T32" fmla="*/ 46 w 661"/>
              <a:gd name="T33" fmla="*/ 296 h 1066"/>
              <a:gd name="T34" fmla="*/ 39 w 661"/>
              <a:gd name="T35" fmla="*/ 319 h 1066"/>
              <a:gd name="T36" fmla="*/ 31 w 661"/>
              <a:gd name="T37" fmla="*/ 342 h 1066"/>
              <a:gd name="T38" fmla="*/ 23 w 661"/>
              <a:gd name="T39" fmla="*/ 362 h 1066"/>
              <a:gd name="T40" fmla="*/ 19 w 661"/>
              <a:gd name="T41" fmla="*/ 385 h 1066"/>
              <a:gd name="T42" fmla="*/ 15 w 661"/>
              <a:gd name="T43" fmla="*/ 409 h 1066"/>
              <a:gd name="T44" fmla="*/ 11 w 661"/>
              <a:gd name="T45" fmla="*/ 432 h 1066"/>
              <a:gd name="T46" fmla="*/ 7 w 661"/>
              <a:gd name="T47" fmla="*/ 451 h 1066"/>
              <a:gd name="T48" fmla="*/ 4 w 661"/>
              <a:gd name="T49" fmla="*/ 475 h 1066"/>
              <a:gd name="T50" fmla="*/ 4 w 661"/>
              <a:gd name="T51" fmla="*/ 498 h 1066"/>
              <a:gd name="T52" fmla="*/ 0 w 661"/>
              <a:gd name="T53" fmla="*/ 521 h 1066"/>
              <a:gd name="T54" fmla="*/ 0 w 661"/>
              <a:gd name="T55" fmla="*/ 545 h 1066"/>
              <a:gd name="T56" fmla="*/ 4 w 661"/>
              <a:gd name="T57" fmla="*/ 568 h 1066"/>
              <a:gd name="T58" fmla="*/ 4 w 661"/>
              <a:gd name="T59" fmla="*/ 591 h 1066"/>
              <a:gd name="T60" fmla="*/ 7 w 661"/>
              <a:gd name="T61" fmla="*/ 615 h 1066"/>
              <a:gd name="T62" fmla="*/ 11 w 661"/>
              <a:gd name="T63" fmla="*/ 634 h 1066"/>
              <a:gd name="T64" fmla="*/ 15 w 661"/>
              <a:gd name="T65" fmla="*/ 658 h 1066"/>
              <a:gd name="T66" fmla="*/ 19 w 661"/>
              <a:gd name="T67" fmla="*/ 681 h 1066"/>
              <a:gd name="T68" fmla="*/ 23 w 661"/>
              <a:gd name="T69" fmla="*/ 704 h 1066"/>
              <a:gd name="T70" fmla="*/ 31 w 661"/>
              <a:gd name="T71" fmla="*/ 724 h 1066"/>
              <a:gd name="T72" fmla="*/ 39 w 661"/>
              <a:gd name="T73" fmla="*/ 747 h 1066"/>
              <a:gd name="T74" fmla="*/ 46 w 661"/>
              <a:gd name="T75" fmla="*/ 770 h 1066"/>
              <a:gd name="T76" fmla="*/ 54 w 661"/>
              <a:gd name="T77" fmla="*/ 790 h 1066"/>
              <a:gd name="T78" fmla="*/ 62 w 661"/>
              <a:gd name="T79" fmla="*/ 809 h 1066"/>
              <a:gd name="T80" fmla="*/ 74 w 661"/>
              <a:gd name="T81" fmla="*/ 833 h 1066"/>
              <a:gd name="T82" fmla="*/ 85 w 661"/>
              <a:gd name="T83" fmla="*/ 852 h 1066"/>
              <a:gd name="T84" fmla="*/ 97 w 661"/>
              <a:gd name="T85" fmla="*/ 871 h 1066"/>
              <a:gd name="T86" fmla="*/ 109 w 661"/>
              <a:gd name="T87" fmla="*/ 891 h 1066"/>
              <a:gd name="T88" fmla="*/ 120 w 661"/>
              <a:gd name="T89" fmla="*/ 910 h 1066"/>
              <a:gd name="T90" fmla="*/ 132 w 661"/>
              <a:gd name="T91" fmla="*/ 930 h 1066"/>
              <a:gd name="T92" fmla="*/ 148 w 661"/>
              <a:gd name="T93" fmla="*/ 945 h 1066"/>
              <a:gd name="T94" fmla="*/ 163 w 661"/>
              <a:gd name="T95" fmla="*/ 965 h 1066"/>
              <a:gd name="T96" fmla="*/ 179 w 661"/>
              <a:gd name="T97" fmla="*/ 980 h 1066"/>
              <a:gd name="T98" fmla="*/ 194 w 661"/>
              <a:gd name="T99" fmla="*/ 1000 h 1066"/>
              <a:gd name="T100" fmla="*/ 210 w 661"/>
              <a:gd name="T101" fmla="*/ 1015 h 1066"/>
              <a:gd name="T102" fmla="*/ 229 w 661"/>
              <a:gd name="T103" fmla="*/ 1031 h 1066"/>
              <a:gd name="T104" fmla="*/ 245 w 661"/>
              <a:gd name="T105" fmla="*/ 1043 h 1066"/>
              <a:gd name="T106" fmla="*/ 264 w 661"/>
              <a:gd name="T107" fmla="*/ 1058 h 1066"/>
              <a:gd name="T108" fmla="*/ 272 w 661"/>
              <a:gd name="T109" fmla="*/ 0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1" h="1066">
                <a:moveTo>
                  <a:pt x="272" y="0"/>
                </a:moveTo>
                <a:lnTo>
                  <a:pt x="272" y="0"/>
                </a:lnTo>
                <a:lnTo>
                  <a:pt x="268" y="4"/>
                </a:lnTo>
                <a:lnTo>
                  <a:pt x="264" y="8"/>
                </a:lnTo>
                <a:lnTo>
                  <a:pt x="260" y="12"/>
                </a:lnTo>
                <a:lnTo>
                  <a:pt x="253" y="16"/>
                </a:lnTo>
                <a:lnTo>
                  <a:pt x="249" y="20"/>
                </a:lnTo>
                <a:lnTo>
                  <a:pt x="245" y="23"/>
                </a:lnTo>
                <a:lnTo>
                  <a:pt x="241" y="27"/>
                </a:lnTo>
                <a:lnTo>
                  <a:pt x="237" y="31"/>
                </a:lnTo>
                <a:lnTo>
                  <a:pt x="233" y="31"/>
                </a:lnTo>
                <a:lnTo>
                  <a:pt x="229" y="35"/>
                </a:lnTo>
                <a:lnTo>
                  <a:pt x="221" y="39"/>
                </a:lnTo>
                <a:lnTo>
                  <a:pt x="218" y="43"/>
                </a:lnTo>
                <a:lnTo>
                  <a:pt x="214" y="47"/>
                </a:lnTo>
                <a:lnTo>
                  <a:pt x="210" y="51"/>
                </a:lnTo>
                <a:lnTo>
                  <a:pt x="206" y="55"/>
                </a:lnTo>
                <a:lnTo>
                  <a:pt x="202" y="58"/>
                </a:lnTo>
                <a:lnTo>
                  <a:pt x="198" y="62"/>
                </a:lnTo>
                <a:lnTo>
                  <a:pt x="194" y="66"/>
                </a:lnTo>
                <a:lnTo>
                  <a:pt x="190" y="74"/>
                </a:lnTo>
                <a:lnTo>
                  <a:pt x="186" y="78"/>
                </a:lnTo>
                <a:lnTo>
                  <a:pt x="183" y="82"/>
                </a:lnTo>
                <a:lnTo>
                  <a:pt x="179" y="86"/>
                </a:lnTo>
                <a:lnTo>
                  <a:pt x="175" y="90"/>
                </a:lnTo>
                <a:lnTo>
                  <a:pt x="171" y="93"/>
                </a:lnTo>
                <a:lnTo>
                  <a:pt x="167" y="97"/>
                </a:lnTo>
                <a:lnTo>
                  <a:pt x="163" y="101"/>
                </a:lnTo>
                <a:lnTo>
                  <a:pt x="159" y="105"/>
                </a:lnTo>
                <a:lnTo>
                  <a:pt x="155" y="109"/>
                </a:lnTo>
                <a:lnTo>
                  <a:pt x="151" y="113"/>
                </a:lnTo>
                <a:lnTo>
                  <a:pt x="148" y="121"/>
                </a:lnTo>
                <a:lnTo>
                  <a:pt x="144" y="125"/>
                </a:lnTo>
                <a:lnTo>
                  <a:pt x="140" y="128"/>
                </a:lnTo>
                <a:lnTo>
                  <a:pt x="136" y="132"/>
                </a:lnTo>
                <a:lnTo>
                  <a:pt x="132" y="136"/>
                </a:lnTo>
                <a:lnTo>
                  <a:pt x="132" y="140"/>
                </a:lnTo>
                <a:lnTo>
                  <a:pt x="128" y="148"/>
                </a:lnTo>
                <a:lnTo>
                  <a:pt x="124" y="152"/>
                </a:lnTo>
                <a:lnTo>
                  <a:pt x="120" y="156"/>
                </a:lnTo>
                <a:lnTo>
                  <a:pt x="116" y="160"/>
                </a:lnTo>
                <a:lnTo>
                  <a:pt x="113" y="164"/>
                </a:lnTo>
                <a:lnTo>
                  <a:pt x="113" y="171"/>
                </a:lnTo>
                <a:lnTo>
                  <a:pt x="109" y="175"/>
                </a:lnTo>
                <a:lnTo>
                  <a:pt x="105" y="179"/>
                </a:lnTo>
                <a:lnTo>
                  <a:pt x="101" y="183"/>
                </a:lnTo>
                <a:lnTo>
                  <a:pt x="97" y="191"/>
                </a:lnTo>
                <a:lnTo>
                  <a:pt x="97" y="195"/>
                </a:lnTo>
                <a:lnTo>
                  <a:pt x="93" y="199"/>
                </a:lnTo>
                <a:lnTo>
                  <a:pt x="89" y="202"/>
                </a:lnTo>
                <a:lnTo>
                  <a:pt x="85" y="210"/>
                </a:lnTo>
                <a:lnTo>
                  <a:pt x="85" y="214"/>
                </a:lnTo>
                <a:lnTo>
                  <a:pt x="81" y="218"/>
                </a:lnTo>
                <a:lnTo>
                  <a:pt x="78" y="226"/>
                </a:lnTo>
                <a:lnTo>
                  <a:pt x="78" y="230"/>
                </a:lnTo>
                <a:lnTo>
                  <a:pt x="74" y="234"/>
                </a:lnTo>
                <a:lnTo>
                  <a:pt x="70" y="241"/>
                </a:lnTo>
                <a:lnTo>
                  <a:pt x="70" y="245"/>
                </a:lnTo>
                <a:lnTo>
                  <a:pt x="66" y="249"/>
                </a:lnTo>
                <a:lnTo>
                  <a:pt x="62" y="257"/>
                </a:lnTo>
                <a:lnTo>
                  <a:pt x="62" y="261"/>
                </a:lnTo>
                <a:lnTo>
                  <a:pt x="58" y="265"/>
                </a:lnTo>
                <a:lnTo>
                  <a:pt x="54" y="272"/>
                </a:lnTo>
                <a:lnTo>
                  <a:pt x="54" y="276"/>
                </a:lnTo>
                <a:lnTo>
                  <a:pt x="50" y="280"/>
                </a:lnTo>
                <a:lnTo>
                  <a:pt x="50" y="288"/>
                </a:lnTo>
                <a:lnTo>
                  <a:pt x="46" y="292"/>
                </a:lnTo>
                <a:lnTo>
                  <a:pt x="46" y="296"/>
                </a:lnTo>
                <a:lnTo>
                  <a:pt x="42" y="304"/>
                </a:lnTo>
                <a:lnTo>
                  <a:pt x="42" y="307"/>
                </a:lnTo>
                <a:lnTo>
                  <a:pt x="39" y="315"/>
                </a:lnTo>
                <a:lnTo>
                  <a:pt x="39" y="319"/>
                </a:lnTo>
                <a:lnTo>
                  <a:pt x="35" y="323"/>
                </a:lnTo>
                <a:lnTo>
                  <a:pt x="35" y="331"/>
                </a:lnTo>
                <a:lnTo>
                  <a:pt x="31" y="335"/>
                </a:lnTo>
                <a:lnTo>
                  <a:pt x="31" y="342"/>
                </a:lnTo>
                <a:lnTo>
                  <a:pt x="27" y="346"/>
                </a:lnTo>
                <a:lnTo>
                  <a:pt x="27" y="350"/>
                </a:lnTo>
                <a:lnTo>
                  <a:pt x="27" y="358"/>
                </a:lnTo>
                <a:lnTo>
                  <a:pt x="23" y="362"/>
                </a:lnTo>
                <a:lnTo>
                  <a:pt x="23" y="370"/>
                </a:lnTo>
                <a:lnTo>
                  <a:pt x="19" y="374"/>
                </a:lnTo>
                <a:lnTo>
                  <a:pt x="19" y="381"/>
                </a:lnTo>
                <a:lnTo>
                  <a:pt x="19" y="385"/>
                </a:lnTo>
                <a:lnTo>
                  <a:pt x="15" y="389"/>
                </a:lnTo>
                <a:lnTo>
                  <a:pt x="15" y="397"/>
                </a:lnTo>
                <a:lnTo>
                  <a:pt x="15" y="401"/>
                </a:lnTo>
                <a:lnTo>
                  <a:pt x="15" y="409"/>
                </a:lnTo>
                <a:lnTo>
                  <a:pt x="11" y="412"/>
                </a:lnTo>
                <a:lnTo>
                  <a:pt x="11" y="420"/>
                </a:lnTo>
                <a:lnTo>
                  <a:pt x="11" y="424"/>
                </a:lnTo>
                <a:lnTo>
                  <a:pt x="11" y="432"/>
                </a:lnTo>
                <a:lnTo>
                  <a:pt x="7" y="436"/>
                </a:lnTo>
                <a:lnTo>
                  <a:pt x="7" y="440"/>
                </a:lnTo>
                <a:lnTo>
                  <a:pt x="7" y="447"/>
                </a:lnTo>
                <a:lnTo>
                  <a:pt x="7" y="451"/>
                </a:lnTo>
                <a:lnTo>
                  <a:pt x="7" y="459"/>
                </a:lnTo>
                <a:lnTo>
                  <a:pt x="4" y="463"/>
                </a:lnTo>
                <a:lnTo>
                  <a:pt x="4" y="471"/>
                </a:lnTo>
                <a:lnTo>
                  <a:pt x="4" y="475"/>
                </a:lnTo>
                <a:lnTo>
                  <a:pt x="4" y="482"/>
                </a:lnTo>
                <a:lnTo>
                  <a:pt x="4" y="486"/>
                </a:lnTo>
                <a:lnTo>
                  <a:pt x="4" y="494"/>
                </a:lnTo>
                <a:lnTo>
                  <a:pt x="4" y="498"/>
                </a:lnTo>
                <a:lnTo>
                  <a:pt x="4" y="506"/>
                </a:lnTo>
                <a:lnTo>
                  <a:pt x="4" y="510"/>
                </a:lnTo>
                <a:lnTo>
                  <a:pt x="4" y="517"/>
                </a:lnTo>
                <a:lnTo>
                  <a:pt x="0" y="521"/>
                </a:lnTo>
                <a:lnTo>
                  <a:pt x="0" y="529"/>
                </a:lnTo>
                <a:lnTo>
                  <a:pt x="0" y="533"/>
                </a:lnTo>
                <a:lnTo>
                  <a:pt x="0" y="537"/>
                </a:lnTo>
                <a:lnTo>
                  <a:pt x="0" y="545"/>
                </a:lnTo>
                <a:lnTo>
                  <a:pt x="4" y="549"/>
                </a:lnTo>
                <a:lnTo>
                  <a:pt x="4" y="556"/>
                </a:lnTo>
                <a:lnTo>
                  <a:pt x="4" y="560"/>
                </a:lnTo>
                <a:lnTo>
                  <a:pt x="4" y="568"/>
                </a:lnTo>
                <a:lnTo>
                  <a:pt x="4" y="572"/>
                </a:lnTo>
                <a:lnTo>
                  <a:pt x="4" y="580"/>
                </a:lnTo>
                <a:lnTo>
                  <a:pt x="4" y="584"/>
                </a:lnTo>
                <a:lnTo>
                  <a:pt x="4" y="591"/>
                </a:lnTo>
                <a:lnTo>
                  <a:pt x="4" y="595"/>
                </a:lnTo>
                <a:lnTo>
                  <a:pt x="4" y="603"/>
                </a:lnTo>
                <a:lnTo>
                  <a:pt x="7" y="607"/>
                </a:lnTo>
                <a:lnTo>
                  <a:pt x="7" y="615"/>
                </a:lnTo>
                <a:lnTo>
                  <a:pt x="7" y="619"/>
                </a:lnTo>
                <a:lnTo>
                  <a:pt x="7" y="626"/>
                </a:lnTo>
                <a:lnTo>
                  <a:pt x="7" y="630"/>
                </a:lnTo>
                <a:lnTo>
                  <a:pt x="11" y="634"/>
                </a:lnTo>
                <a:lnTo>
                  <a:pt x="11" y="642"/>
                </a:lnTo>
                <a:lnTo>
                  <a:pt x="11" y="646"/>
                </a:lnTo>
                <a:lnTo>
                  <a:pt x="11" y="654"/>
                </a:lnTo>
                <a:lnTo>
                  <a:pt x="15" y="658"/>
                </a:lnTo>
                <a:lnTo>
                  <a:pt x="15" y="665"/>
                </a:lnTo>
                <a:lnTo>
                  <a:pt x="15" y="669"/>
                </a:lnTo>
                <a:lnTo>
                  <a:pt x="15" y="677"/>
                </a:lnTo>
                <a:lnTo>
                  <a:pt x="19" y="681"/>
                </a:lnTo>
                <a:lnTo>
                  <a:pt x="19" y="685"/>
                </a:lnTo>
                <a:lnTo>
                  <a:pt x="19" y="693"/>
                </a:lnTo>
                <a:lnTo>
                  <a:pt x="23" y="696"/>
                </a:lnTo>
                <a:lnTo>
                  <a:pt x="23" y="704"/>
                </a:lnTo>
                <a:lnTo>
                  <a:pt x="27" y="708"/>
                </a:lnTo>
                <a:lnTo>
                  <a:pt x="27" y="716"/>
                </a:lnTo>
                <a:lnTo>
                  <a:pt x="27" y="720"/>
                </a:lnTo>
                <a:lnTo>
                  <a:pt x="31" y="724"/>
                </a:lnTo>
                <a:lnTo>
                  <a:pt x="31" y="731"/>
                </a:lnTo>
                <a:lnTo>
                  <a:pt x="35" y="735"/>
                </a:lnTo>
                <a:lnTo>
                  <a:pt x="35" y="743"/>
                </a:lnTo>
                <a:lnTo>
                  <a:pt x="39" y="747"/>
                </a:lnTo>
                <a:lnTo>
                  <a:pt x="39" y="751"/>
                </a:lnTo>
                <a:lnTo>
                  <a:pt x="42" y="759"/>
                </a:lnTo>
                <a:lnTo>
                  <a:pt x="42" y="763"/>
                </a:lnTo>
                <a:lnTo>
                  <a:pt x="46" y="770"/>
                </a:lnTo>
                <a:lnTo>
                  <a:pt x="46" y="774"/>
                </a:lnTo>
                <a:lnTo>
                  <a:pt x="50" y="778"/>
                </a:lnTo>
                <a:lnTo>
                  <a:pt x="50" y="786"/>
                </a:lnTo>
                <a:lnTo>
                  <a:pt x="54" y="790"/>
                </a:lnTo>
                <a:lnTo>
                  <a:pt x="54" y="794"/>
                </a:lnTo>
                <a:lnTo>
                  <a:pt x="58" y="801"/>
                </a:lnTo>
                <a:lnTo>
                  <a:pt x="62" y="805"/>
                </a:lnTo>
                <a:lnTo>
                  <a:pt x="62" y="809"/>
                </a:lnTo>
                <a:lnTo>
                  <a:pt x="66" y="817"/>
                </a:lnTo>
                <a:lnTo>
                  <a:pt x="70" y="821"/>
                </a:lnTo>
                <a:lnTo>
                  <a:pt x="70" y="825"/>
                </a:lnTo>
                <a:lnTo>
                  <a:pt x="74" y="833"/>
                </a:lnTo>
                <a:lnTo>
                  <a:pt x="78" y="836"/>
                </a:lnTo>
                <a:lnTo>
                  <a:pt x="78" y="840"/>
                </a:lnTo>
                <a:lnTo>
                  <a:pt x="81" y="848"/>
                </a:lnTo>
                <a:lnTo>
                  <a:pt x="85" y="852"/>
                </a:lnTo>
                <a:lnTo>
                  <a:pt x="85" y="856"/>
                </a:lnTo>
                <a:lnTo>
                  <a:pt x="89" y="864"/>
                </a:lnTo>
                <a:lnTo>
                  <a:pt x="93" y="868"/>
                </a:lnTo>
                <a:lnTo>
                  <a:pt x="97" y="871"/>
                </a:lnTo>
                <a:lnTo>
                  <a:pt x="97" y="875"/>
                </a:lnTo>
                <a:lnTo>
                  <a:pt x="101" y="883"/>
                </a:lnTo>
                <a:lnTo>
                  <a:pt x="105" y="887"/>
                </a:lnTo>
                <a:lnTo>
                  <a:pt x="109" y="891"/>
                </a:lnTo>
                <a:lnTo>
                  <a:pt x="113" y="895"/>
                </a:lnTo>
                <a:lnTo>
                  <a:pt x="113" y="903"/>
                </a:lnTo>
                <a:lnTo>
                  <a:pt x="116" y="906"/>
                </a:lnTo>
                <a:lnTo>
                  <a:pt x="120" y="910"/>
                </a:lnTo>
                <a:lnTo>
                  <a:pt x="124" y="914"/>
                </a:lnTo>
                <a:lnTo>
                  <a:pt x="128" y="918"/>
                </a:lnTo>
                <a:lnTo>
                  <a:pt x="132" y="926"/>
                </a:lnTo>
                <a:lnTo>
                  <a:pt x="132" y="930"/>
                </a:lnTo>
                <a:lnTo>
                  <a:pt x="136" y="934"/>
                </a:lnTo>
                <a:lnTo>
                  <a:pt x="140" y="938"/>
                </a:lnTo>
                <a:lnTo>
                  <a:pt x="144" y="942"/>
                </a:lnTo>
                <a:lnTo>
                  <a:pt x="148" y="945"/>
                </a:lnTo>
                <a:lnTo>
                  <a:pt x="151" y="953"/>
                </a:lnTo>
                <a:lnTo>
                  <a:pt x="155" y="957"/>
                </a:lnTo>
                <a:lnTo>
                  <a:pt x="159" y="961"/>
                </a:lnTo>
                <a:lnTo>
                  <a:pt x="163" y="965"/>
                </a:lnTo>
                <a:lnTo>
                  <a:pt x="167" y="969"/>
                </a:lnTo>
                <a:lnTo>
                  <a:pt x="171" y="973"/>
                </a:lnTo>
                <a:lnTo>
                  <a:pt x="175" y="977"/>
                </a:lnTo>
                <a:lnTo>
                  <a:pt x="179" y="980"/>
                </a:lnTo>
                <a:lnTo>
                  <a:pt x="183" y="984"/>
                </a:lnTo>
                <a:lnTo>
                  <a:pt x="186" y="988"/>
                </a:lnTo>
                <a:lnTo>
                  <a:pt x="190" y="992"/>
                </a:lnTo>
                <a:lnTo>
                  <a:pt x="194" y="1000"/>
                </a:lnTo>
                <a:lnTo>
                  <a:pt x="198" y="1004"/>
                </a:lnTo>
                <a:lnTo>
                  <a:pt x="202" y="1008"/>
                </a:lnTo>
                <a:lnTo>
                  <a:pt x="206" y="1012"/>
                </a:lnTo>
                <a:lnTo>
                  <a:pt x="210" y="1015"/>
                </a:lnTo>
                <a:lnTo>
                  <a:pt x="214" y="1019"/>
                </a:lnTo>
                <a:lnTo>
                  <a:pt x="218" y="1023"/>
                </a:lnTo>
                <a:lnTo>
                  <a:pt x="221" y="1027"/>
                </a:lnTo>
                <a:lnTo>
                  <a:pt x="229" y="1031"/>
                </a:lnTo>
                <a:lnTo>
                  <a:pt x="233" y="1035"/>
                </a:lnTo>
                <a:lnTo>
                  <a:pt x="237" y="1035"/>
                </a:lnTo>
                <a:lnTo>
                  <a:pt x="241" y="1039"/>
                </a:lnTo>
                <a:lnTo>
                  <a:pt x="245" y="1043"/>
                </a:lnTo>
                <a:lnTo>
                  <a:pt x="249" y="1047"/>
                </a:lnTo>
                <a:lnTo>
                  <a:pt x="253" y="1050"/>
                </a:lnTo>
                <a:lnTo>
                  <a:pt x="260" y="1054"/>
                </a:lnTo>
                <a:lnTo>
                  <a:pt x="264" y="1058"/>
                </a:lnTo>
                <a:lnTo>
                  <a:pt x="268" y="1062"/>
                </a:lnTo>
                <a:lnTo>
                  <a:pt x="272" y="1066"/>
                </a:lnTo>
                <a:lnTo>
                  <a:pt x="661" y="533"/>
                </a:lnTo>
                <a:lnTo>
                  <a:pt x="272" y="0"/>
                </a:lnTo>
                <a:lnTo>
                  <a:pt x="272" y="0"/>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88" name="Freeform 16">
            <a:extLst>
              <a:ext uri="{FF2B5EF4-FFF2-40B4-BE49-F238E27FC236}">
                <a16:creationId xmlns:a16="http://schemas.microsoft.com/office/drawing/2014/main" id="{15762058-4BD5-B51A-42E2-4014B1944525}"/>
              </a:ext>
            </a:extLst>
          </p:cNvPr>
          <p:cNvSpPr>
            <a:spLocks/>
          </p:cNvSpPr>
          <p:nvPr/>
        </p:nvSpPr>
        <p:spPr bwMode="auto">
          <a:xfrm>
            <a:off x="5614988" y="4670425"/>
            <a:ext cx="1674812" cy="1198563"/>
          </a:xfrm>
          <a:custGeom>
            <a:avLst/>
            <a:gdLst>
              <a:gd name="T0" fmla="*/ 918 w 918"/>
              <a:gd name="T1" fmla="*/ 385 h 657"/>
              <a:gd name="T2" fmla="*/ 910 w 918"/>
              <a:gd name="T3" fmla="*/ 401 h 657"/>
              <a:gd name="T4" fmla="*/ 899 w 918"/>
              <a:gd name="T5" fmla="*/ 412 h 657"/>
              <a:gd name="T6" fmla="*/ 887 w 918"/>
              <a:gd name="T7" fmla="*/ 428 h 657"/>
              <a:gd name="T8" fmla="*/ 875 w 918"/>
              <a:gd name="T9" fmla="*/ 440 h 657"/>
              <a:gd name="T10" fmla="*/ 864 w 918"/>
              <a:gd name="T11" fmla="*/ 451 h 657"/>
              <a:gd name="T12" fmla="*/ 852 w 918"/>
              <a:gd name="T13" fmla="*/ 467 h 657"/>
              <a:gd name="T14" fmla="*/ 840 w 918"/>
              <a:gd name="T15" fmla="*/ 479 h 657"/>
              <a:gd name="T16" fmla="*/ 829 w 918"/>
              <a:gd name="T17" fmla="*/ 490 h 657"/>
              <a:gd name="T18" fmla="*/ 813 w 918"/>
              <a:gd name="T19" fmla="*/ 502 h 657"/>
              <a:gd name="T20" fmla="*/ 801 w 918"/>
              <a:gd name="T21" fmla="*/ 510 h 657"/>
              <a:gd name="T22" fmla="*/ 786 w 918"/>
              <a:gd name="T23" fmla="*/ 521 h 657"/>
              <a:gd name="T24" fmla="*/ 774 w 918"/>
              <a:gd name="T25" fmla="*/ 533 h 657"/>
              <a:gd name="T26" fmla="*/ 759 w 918"/>
              <a:gd name="T27" fmla="*/ 541 h 657"/>
              <a:gd name="T28" fmla="*/ 747 w 918"/>
              <a:gd name="T29" fmla="*/ 552 h 657"/>
              <a:gd name="T30" fmla="*/ 731 w 918"/>
              <a:gd name="T31" fmla="*/ 560 h 657"/>
              <a:gd name="T32" fmla="*/ 716 w 918"/>
              <a:gd name="T33" fmla="*/ 568 h 657"/>
              <a:gd name="T34" fmla="*/ 700 w 918"/>
              <a:gd name="T35" fmla="*/ 580 h 657"/>
              <a:gd name="T36" fmla="*/ 685 w 918"/>
              <a:gd name="T37" fmla="*/ 587 h 657"/>
              <a:gd name="T38" fmla="*/ 669 w 918"/>
              <a:gd name="T39" fmla="*/ 595 h 657"/>
              <a:gd name="T40" fmla="*/ 654 w 918"/>
              <a:gd name="T41" fmla="*/ 599 h 657"/>
              <a:gd name="T42" fmla="*/ 638 w 918"/>
              <a:gd name="T43" fmla="*/ 607 h 657"/>
              <a:gd name="T44" fmla="*/ 622 w 918"/>
              <a:gd name="T45" fmla="*/ 615 h 657"/>
              <a:gd name="T46" fmla="*/ 607 w 918"/>
              <a:gd name="T47" fmla="*/ 619 h 657"/>
              <a:gd name="T48" fmla="*/ 591 w 918"/>
              <a:gd name="T49" fmla="*/ 626 h 657"/>
              <a:gd name="T50" fmla="*/ 576 w 918"/>
              <a:gd name="T51" fmla="*/ 630 h 657"/>
              <a:gd name="T52" fmla="*/ 556 w 918"/>
              <a:gd name="T53" fmla="*/ 634 h 657"/>
              <a:gd name="T54" fmla="*/ 541 w 918"/>
              <a:gd name="T55" fmla="*/ 638 h 657"/>
              <a:gd name="T56" fmla="*/ 525 w 918"/>
              <a:gd name="T57" fmla="*/ 642 h 657"/>
              <a:gd name="T58" fmla="*/ 506 w 918"/>
              <a:gd name="T59" fmla="*/ 646 h 657"/>
              <a:gd name="T60" fmla="*/ 490 w 918"/>
              <a:gd name="T61" fmla="*/ 650 h 657"/>
              <a:gd name="T62" fmla="*/ 475 w 918"/>
              <a:gd name="T63" fmla="*/ 654 h 657"/>
              <a:gd name="T64" fmla="*/ 455 w 918"/>
              <a:gd name="T65" fmla="*/ 654 h 657"/>
              <a:gd name="T66" fmla="*/ 440 w 918"/>
              <a:gd name="T67" fmla="*/ 657 h 657"/>
              <a:gd name="T68" fmla="*/ 420 w 918"/>
              <a:gd name="T69" fmla="*/ 657 h 657"/>
              <a:gd name="T70" fmla="*/ 405 w 918"/>
              <a:gd name="T71" fmla="*/ 657 h 657"/>
              <a:gd name="T72" fmla="*/ 389 w 918"/>
              <a:gd name="T73" fmla="*/ 657 h 657"/>
              <a:gd name="T74" fmla="*/ 370 w 918"/>
              <a:gd name="T75" fmla="*/ 657 h 657"/>
              <a:gd name="T76" fmla="*/ 354 w 918"/>
              <a:gd name="T77" fmla="*/ 657 h 657"/>
              <a:gd name="T78" fmla="*/ 335 w 918"/>
              <a:gd name="T79" fmla="*/ 657 h 657"/>
              <a:gd name="T80" fmla="*/ 319 w 918"/>
              <a:gd name="T81" fmla="*/ 654 h 657"/>
              <a:gd name="T82" fmla="*/ 300 w 918"/>
              <a:gd name="T83" fmla="*/ 654 h 657"/>
              <a:gd name="T84" fmla="*/ 284 w 918"/>
              <a:gd name="T85" fmla="*/ 650 h 657"/>
              <a:gd name="T86" fmla="*/ 268 w 918"/>
              <a:gd name="T87" fmla="*/ 646 h 657"/>
              <a:gd name="T88" fmla="*/ 249 w 918"/>
              <a:gd name="T89" fmla="*/ 642 h 657"/>
              <a:gd name="T90" fmla="*/ 233 w 918"/>
              <a:gd name="T91" fmla="*/ 638 h 657"/>
              <a:gd name="T92" fmla="*/ 218 w 918"/>
              <a:gd name="T93" fmla="*/ 634 h 657"/>
              <a:gd name="T94" fmla="*/ 198 w 918"/>
              <a:gd name="T95" fmla="*/ 630 h 657"/>
              <a:gd name="T96" fmla="*/ 183 w 918"/>
              <a:gd name="T97" fmla="*/ 626 h 657"/>
              <a:gd name="T98" fmla="*/ 167 w 918"/>
              <a:gd name="T99" fmla="*/ 619 h 657"/>
              <a:gd name="T100" fmla="*/ 152 w 918"/>
              <a:gd name="T101" fmla="*/ 615 h 657"/>
              <a:gd name="T102" fmla="*/ 136 w 918"/>
              <a:gd name="T103" fmla="*/ 607 h 657"/>
              <a:gd name="T104" fmla="*/ 121 w 918"/>
              <a:gd name="T105" fmla="*/ 599 h 657"/>
              <a:gd name="T106" fmla="*/ 105 w 918"/>
              <a:gd name="T107" fmla="*/ 595 h 657"/>
              <a:gd name="T108" fmla="*/ 89 w 918"/>
              <a:gd name="T109" fmla="*/ 587 h 657"/>
              <a:gd name="T110" fmla="*/ 74 w 918"/>
              <a:gd name="T111" fmla="*/ 580 h 657"/>
              <a:gd name="T112" fmla="*/ 58 w 918"/>
              <a:gd name="T113" fmla="*/ 568 h 657"/>
              <a:gd name="T114" fmla="*/ 43 w 918"/>
              <a:gd name="T115" fmla="*/ 560 h 657"/>
              <a:gd name="T116" fmla="*/ 27 w 918"/>
              <a:gd name="T117" fmla="*/ 552 h 657"/>
              <a:gd name="T118" fmla="*/ 16 w 918"/>
              <a:gd name="T119" fmla="*/ 541 h 657"/>
              <a:gd name="T120" fmla="*/ 0 w 918"/>
              <a:gd name="T121" fmla="*/ 533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8" h="657">
                <a:moveTo>
                  <a:pt x="0" y="533"/>
                </a:moveTo>
                <a:lnTo>
                  <a:pt x="389" y="0"/>
                </a:lnTo>
                <a:lnTo>
                  <a:pt x="918" y="385"/>
                </a:lnTo>
                <a:lnTo>
                  <a:pt x="914" y="393"/>
                </a:lnTo>
                <a:lnTo>
                  <a:pt x="914" y="397"/>
                </a:lnTo>
                <a:lnTo>
                  <a:pt x="910" y="401"/>
                </a:lnTo>
                <a:lnTo>
                  <a:pt x="906" y="405"/>
                </a:lnTo>
                <a:lnTo>
                  <a:pt x="902" y="409"/>
                </a:lnTo>
                <a:lnTo>
                  <a:pt x="899" y="412"/>
                </a:lnTo>
                <a:lnTo>
                  <a:pt x="895" y="420"/>
                </a:lnTo>
                <a:lnTo>
                  <a:pt x="891" y="424"/>
                </a:lnTo>
                <a:lnTo>
                  <a:pt x="887" y="428"/>
                </a:lnTo>
                <a:lnTo>
                  <a:pt x="883" y="432"/>
                </a:lnTo>
                <a:lnTo>
                  <a:pt x="879" y="436"/>
                </a:lnTo>
                <a:lnTo>
                  <a:pt x="875" y="440"/>
                </a:lnTo>
                <a:lnTo>
                  <a:pt x="871" y="444"/>
                </a:lnTo>
                <a:lnTo>
                  <a:pt x="867" y="447"/>
                </a:lnTo>
                <a:lnTo>
                  <a:pt x="864" y="451"/>
                </a:lnTo>
                <a:lnTo>
                  <a:pt x="860" y="455"/>
                </a:lnTo>
                <a:lnTo>
                  <a:pt x="856" y="459"/>
                </a:lnTo>
                <a:lnTo>
                  <a:pt x="852" y="467"/>
                </a:lnTo>
                <a:lnTo>
                  <a:pt x="848" y="471"/>
                </a:lnTo>
                <a:lnTo>
                  <a:pt x="844" y="475"/>
                </a:lnTo>
                <a:lnTo>
                  <a:pt x="840" y="479"/>
                </a:lnTo>
                <a:lnTo>
                  <a:pt x="836" y="482"/>
                </a:lnTo>
                <a:lnTo>
                  <a:pt x="832" y="486"/>
                </a:lnTo>
                <a:lnTo>
                  <a:pt x="829" y="490"/>
                </a:lnTo>
                <a:lnTo>
                  <a:pt x="825" y="494"/>
                </a:lnTo>
                <a:lnTo>
                  <a:pt x="817" y="498"/>
                </a:lnTo>
                <a:lnTo>
                  <a:pt x="813" y="502"/>
                </a:lnTo>
                <a:lnTo>
                  <a:pt x="809" y="502"/>
                </a:lnTo>
                <a:lnTo>
                  <a:pt x="805" y="506"/>
                </a:lnTo>
                <a:lnTo>
                  <a:pt x="801" y="510"/>
                </a:lnTo>
                <a:lnTo>
                  <a:pt x="797" y="514"/>
                </a:lnTo>
                <a:lnTo>
                  <a:pt x="794" y="517"/>
                </a:lnTo>
                <a:lnTo>
                  <a:pt x="786" y="521"/>
                </a:lnTo>
                <a:lnTo>
                  <a:pt x="782" y="525"/>
                </a:lnTo>
                <a:lnTo>
                  <a:pt x="778" y="529"/>
                </a:lnTo>
                <a:lnTo>
                  <a:pt x="774" y="533"/>
                </a:lnTo>
                <a:lnTo>
                  <a:pt x="770" y="537"/>
                </a:lnTo>
                <a:lnTo>
                  <a:pt x="762" y="537"/>
                </a:lnTo>
                <a:lnTo>
                  <a:pt x="759" y="541"/>
                </a:lnTo>
                <a:lnTo>
                  <a:pt x="755" y="545"/>
                </a:lnTo>
                <a:lnTo>
                  <a:pt x="751" y="549"/>
                </a:lnTo>
                <a:lnTo>
                  <a:pt x="747" y="552"/>
                </a:lnTo>
                <a:lnTo>
                  <a:pt x="739" y="556"/>
                </a:lnTo>
                <a:lnTo>
                  <a:pt x="735" y="556"/>
                </a:lnTo>
                <a:lnTo>
                  <a:pt x="731" y="560"/>
                </a:lnTo>
                <a:lnTo>
                  <a:pt x="727" y="564"/>
                </a:lnTo>
                <a:lnTo>
                  <a:pt x="720" y="568"/>
                </a:lnTo>
                <a:lnTo>
                  <a:pt x="716" y="568"/>
                </a:lnTo>
                <a:lnTo>
                  <a:pt x="712" y="572"/>
                </a:lnTo>
                <a:lnTo>
                  <a:pt x="704" y="576"/>
                </a:lnTo>
                <a:lnTo>
                  <a:pt x="700" y="580"/>
                </a:lnTo>
                <a:lnTo>
                  <a:pt x="696" y="580"/>
                </a:lnTo>
                <a:lnTo>
                  <a:pt x="692" y="584"/>
                </a:lnTo>
                <a:lnTo>
                  <a:pt x="685" y="587"/>
                </a:lnTo>
                <a:lnTo>
                  <a:pt x="681" y="587"/>
                </a:lnTo>
                <a:lnTo>
                  <a:pt x="677" y="591"/>
                </a:lnTo>
                <a:lnTo>
                  <a:pt x="669" y="595"/>
                </a:lnTo>
                <a:lnTo>
                  <a:pt x="665" y="595"/>
                </a:lnTo>
                <a:lnTo>
                  <a:pt x="661" y="599"/>
                </a:lnTo>
                <a:lnTo>
                  <a:pt x="654" y="599"/>
                </a:lnTo>
                <a:lnTo>
                  <a:pt x="650" y="603"/>
                </a:lnTo>
                <a:lnTo>
                  <a:pt x="646" y="607"/>
                </a:lnTo>
                <a:lnTo>
                  <a:pt x="638" y="607"/>
                </a:lnTo>
                <a:lnTo>
                  <a:pt x="634" y="611"/>
                </a:lnTo>
                <a:lnTo>
                  <a:pt x="626" y="611"/>
                </a:lnTo>
                <a:lnTo>
                  <a:pt x="622" y="615"/>
                </a:lnTo>
                <a:lnTo>
                  <a:pt x="619" y="615"/>
                </a:lnTo>
                <a:lnTo>
                  <a:pt x="611" y="619"/>
                </a:lnTo>
                <a:lnTo>
                  <a:pt x="607" y="619"/>
                </a:lnTo>
                <a:lnTo>
                  <a:pt x="603" y="622"/>
                </a:lnTo>
                <a:lnTo>
                  <a:pt x="595" y="622"/>
                </a:lnTo>
                <a:lnTo>
                  <a:pt x="591" y="626"/>
                </a:lnTo>
                <a:lnTo>
                  <a:pt x="583" y="626"/>
                </a:lnTo>
                <a:lnTo>
                  <a:pt x="580" y="630"/>
                </a:lnTo>
                <a:lnTo>
                  <a:pt x="576" y="630"/>
                </a:lnTo>
                <a:lnTo>
                  <a:pt x="568" y="630"/>
                </a:lnTo>
                <a:lnTo>
                  <a:pt x="564" y="634"/>
                </a:lnTo>
                <a:lnTo>
                  <a:pt x="556" y="634"/>
                </a:lnTo>
                <a:lnTo>
                  <a:pt x="552" y="638"/>
                </a:lnTo>
                <a:lnTo>
                  <a:pt x="545" y="638"/>
                </a:lnTo>
                <a:lnTo>
                  <a:pt x="541" y="638"/>
                </a:lnTo>
                <a:lnTo>
                  <a:pt x="537" y="642"/>
                </a:lnTo>
                <a:lnTo>
                  <a:pt x="529" y="642"/>
                </a:lnTo>
                <a:lnTo>
                  <a:pt x="525" y="642"/>
                </a:lnTo>
                <a:lnTo>
                  <a:pt x="517" y="646"/>
                </a:lnTo>
                <a:lnTo>
                  <a:pt x="513" y="646"/>
                </a:lnTo>
                <a:lnTo>
                  <a:pt x="506" y="646"/>
                </a:lnTo>
                <a:lnTo>
                  <a:pt x="502" y="646"/>
                </a:lnTo>
                <a:lnTo>
                  <a:pt x="494" y="650"/>
                </a:lnTo>
                <a:lnTo>
                  <a:pt x="490" y="650"/>
                </a:lnTo>
                <a:lnTo>
                  <a:pt x="482" y="650"/>
                </a:lnTo>
                <a:lnTo>
                  <a:pt x="478" y="650"/>
                </a:lnTo>
                <a:lnTo>
                  <a:pt x="475" y="654"/>
                </a:lnTo>
                <a:lnTo>
                  <a:pt x="467" y="654"/>
                </a:lnTo>
                <a:lnTo>
                  <a:pt x="463" y="654"/>
                </a:lnTo>
                <a:lnTo>
                  <a:pt x="455" y="654"/>
                </a:lnTo>
                <a:lnTo>
                  <a:pt x="451" y="654"/>
                </a:lnTo>
                <a:lnTo>
                  <a:pt x="443" y="654"/>
                </a:lnTo>
                <a:lnTo>
                  <a:pt x="440" y="657"/>
                </a:lnTo>
                <a:lnTo>
                  <a:pt x="432" y="657"/>
                </a:lnTo>
                <a:lnTo>
                  <a:pt x="428" y="657"/>
                </a:lnTo>
                <a:lnTo>
                  <a:pt x="420" y="657"/>
                </a:lnTo>
                <a:lnTo>
                  <a:pt x="416" y="657"/>
                </a:lnTo>
                <a:lnTo>
                  <a:pt x="408" y="657"/>
                </a:lnTo>
                <a:lnTo>
                  <a:pt x="405" y="657"/>
                </a:lnTo>
                <a:lnTo>
                  <a:pt x="397" y="657"/>
                </a:lnTo>
                <a:lnTo>
                  <a:pt x="393" y="657"/>
                </a:lnTo>
                <a:lnTo>
                  <a:pt x="389" y="657"/>
                </a:lnTo>
                <a:lnTo>
                  <a:pt x="381" y="657"/>
                </a:lnTo>
                <a:lnTo>
                  <a:pt x="377" y="657"/>
                </a:lnTo>
                <a:lnTo>
                  <a:pt x="370" y="657"/>
                </a:lnTo>
                <a:lnTo>
                  <a:pt x="366" y="657"/>
                </a:lnTo>
                <a:lnTo>
                  <a:pt x="358" y="657"/>
                </a:lnTo>
                <a:lnTo>
                  <a:pt x="354" y="657"/>
                </a:lnTo>
                <a:lnTo>
                  <a:pt x="346" y="657"/>
                </a:lnTo>
                <a:lnTo>
                  <a:pt x="342" y="657"/>
                </a:lnTo>
                <a:lnTo>
                  <a:pt x="335" y="657"/>
                </a:lnTo>
                <a:lnTo>
                  <a:pt x="331" y="654"/>
                </a:lnTo>
                <a:lnTo>
                  <a:pt x="323" y="654"/>
                </a:lnTo>
                <a:lnTo>
                  <a:pt x="319" y="654"/>
                </a:lnTo>
                <a:lnTo>
                  <a:pt x="311" y="654"/>
                </a:lnTo>
                <a:lnTo>
                  <a:pt x="307" y="654"/>
                </a:lnTo>
                <a:lnTo>
                  <a:pt x="300" y="654"/>
                </a:lnTo>
                <a:lnTo>
                  <a:pt x="296" y="650"/>
                </a:lnTo>
                <a:lnTo>
                  <a:pt x="292" y="650"/>
                </a:lnTo>
                <a:lnTo>
                  <a:pt x="284" y="650"/>
                </a:lnTo>
                <a:lnTo>
                  <a:pt x="280" y="650"/>
                </a:lnTo>
                <a:lnTo>
                  <a:pt x="272" y="646"/>
                </a:lnTo>
                <a:lnTo>
                  <a:pt x="268" y="646"/>
                </a:lnTo>
                <a:lnTo>
                  <a:pt x="261" y="646"/>
                </a:lnTo>
                <a:lnTo>
                  <a:pt x="257" y="646"/>
                </a:lnTo>
                <a:lnTo>
                  <a:pt x="249" y="642"/>
                </a:lnTo>
                <a:lnTo>
                  <a:pt x="245" y="642"/>
                </a:lnTo>
                <a:lnTo>
                  <a:pt x="237" y="642"/>
                </a:lnTo>
                <a:lnTo>
                  <a:pt x="233" y="638"/>
                </a:lnTo>
                <a:lnTo>
                  <a:pt x="230" y="638"/>
                </a:lnTo>
                <a:lnTo>
                  <a:pt x="222" y="638"/>
                </a:lnTo>
                <a:lnTo>
                  <a:pt x="218" y="634"/>
                </a:lnTo>
                <a:lnTo>
                  <a:pt x="210" y="634"/>
                </a:lnTo>
                <a:lnTo>
                  <a:pt x="206" y="630"/>
                </a:lnTo>
                <a:lnTo>
                  <a:pt x="198" y="630"/>
                </a:lnTo>
                <a:lnTo>
                  <a:pt x="195" y="630"/>
                </a:lnTo>
                <a:lnTo>
                  <a:pt x="191" y="626"/>
                </a:lnTo>
                <a:lnTo>
                  <a:pt x="183" y="626"/>
                </a:lnTo>
                <a:lnTo>
                  <a:pt x="179" y="622"/>
                </a:lnTo>
                <a:lnTo>
                  <a:pt x="171" y="622"/>
                </a:lnTo>
                <a:lnTo>
                  <a:pt x="167" y="619"/>
                </a:lnTo>
                <a:lnTo>
                  <a:pt x="163" y="619"/>
                </a:lnTo>
                <a:lnTo>
                  <a:pt x="156" y="615"/>
                </a:lnTo>
                <a:lnTo>
                  <a:pt x="152" y="615"/>
                </a:lnTo>
                <a:lnTo>
                  <a:pt x="148" y="611"/>
                </a:lnTo>
                <a:lnTo>
                  <a:pt x="140" y="611"/>
                </a:lnTo>
                <a:lnTo>
                  <a:pt x="136" y="607"/>
                </a:lnTo>
                <a:lnTo>
                  <a:pt x="128" y="607"/>
                </a:lnTo>
                <a:lnTo>
                  <a:pt x="124" y="603"/>
                </a:lnTo>
                <a:lnTo>
                  <a:pt x="121" y="599"/>
                </a:lnTo>
                <a:lnTo>
                  <a:pt x="113" y="599"/>
                </a:lnTo>
                <a:lnTo>
                  <a:pt x="109" y="595"/>
                </a:lnTo>
                <a:lnTo>
                  <a:pt x="105" y="595"/>
                </a:lnTo>
                <a:lnTo>
                  <a:pt x="97" y="591"/>
                </a:lnTo>
                <a:lnTo>
                  <a:pt x="93" y="587"/>
                </a:lnTo>
                <a:lnTo>
                  <a:pt x="89" y="587"/>
                </a:lnTo>
                <a:lnTo>
                  <a:pt x="82" y="584"/>
                </a:lnTo>
                <a:lnTo>
                  <a:pt x="78" y="580"/>
                </a:lnTo>
                <a:lnTo>
                  <a:pt x="74" y="580"/>
                </a:lnTo>
                <a:lnTo>
                  <a:pt x="70" y="576"/>
                </a:lnTo>
                <a:lnTo>
                  <a:pt x="62" y="572"/>
                </a:lnTo>
                <a:lnTo>
                  <a:pt x="58" y="568"/>
                </a:lnTo>
                <a:lnTo>
                  <a:pt x="54" y="568"/>
                </a:lnTo>
                <a:lnTo>
                  <a:pt x="47" y="564"/>
                </a:lnTo>
                <a:lnTo>
                  <a:pt x="43" y="560"/>
                </a:lnTo>
                <a:lnTo>
                  <a:pt x="39" y="556"/>
                </a:lnTo>
                <a:lnTo>
                  <a:pt x="35" y="556"/>
                </a:lnTo>
                <a:lnTo>
                  <a:pt x="27" y="552"/>
                </a:lnTo>
                <a:lnTo>
                  <a:pt x="23" y="549"/>
                </a:lnTo>
                <a:lnTo>
                  <a:pt x="19" y="545"/>
                </a:lnTo>
                <a:lnTo>
                  <a:pt x="16" y="541"/>
                </a:lnTo>
                <a:lnTo>
                  <a:pt x="12" y="537"/>
                </a:lnTo>
                <a:lnTo>
                  <a:pt x="4" y="537"/>
                </a:lnTo>
                <a:lnTo>
                  <a:pt x="0" y="533"/>
                </a:lnTo>
                <a:lnTo>
                  <a:pt x="0" y="533"/>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89" name="Freeform 17">
            <a:extLst>
              <a:ext uri="{FF2B5EF4-FFF2-40B4-BE49-F238E27FC236}">
                <a16:creationId xmlns:a16="http://schemas.microsoft.com/office/drawing/2014/main" id="{AF5278F3-3953-C7B1-1CEE-A08105676ECB}"/>
              </a:ext>
            </a:extLst>
          </p:cNvPr>
          <p:cNvSpPr>
            <a:spLocks/>
          </p:cNvSpPr>
          <p:nvPr/>
        </p:nvSpPr>
        <p:spPr bwMode="auto">
          <a:xfrm>
            <a:off x="5614988" y="4670425"/>
            <a:ext cx="1674812" cy="1198563"/>
          </a:xfrm>
          <a:custGeom>
            <a:avLst/>
            <a:gdLst>
              <a:gd name="T0" fmla="*/ 4 w 918"/>
              <a:gd name="T1" fmla="*/ 537 h 657"/>
              <a:gd name="T2" fmla="*/ 19 w 918"/>
              <a:gd name="T3" fmla="*/ 545 h 657"/>
              <a:gd name="T4" fmla="*/ 35 w 918"/>
              <a:gd name="T5" fmla="*/ 556 h 657"/>
              <a:gd name="T6" fmla="*/ 47 w 918"/>
              <a:gd name="T7" fmla="*/ 564 h 657"/>
              <a:gd name="T8" fmla="*/ 62 w 918"/>
              <a:gd name="T9" fmla="*/ 572 h 657"/>
              <a:gd name="T10" fmla="*/ 78 w 918"/>
              <a:gd name="T11" fmla="*/ 580 h 657"/>
              <a:gd name="T12" fmla="*/ 93 w 918"/>
              <a:gd name="T13" fmla="*/ 587 h 657"/>
              <a:gd name="T14" fmla="*/ 109 w 918"/>
              <a:gd name="T15" fmla="*/ 595 h 657"/>
              <a:gd name="T16" fmla="*/ 124 w 918"/>
              <a:gd name="T17" fmla="*/ 603 h 657"/>
              <a:gd name="T18" fmla="*/ 140 w 918"/>
              <a:gd name="T19" fmla="*/ 611 h 657"/>
              <a:gd name="T20" fmla="*/ 156 w 918"/>
              <a:gd name="T21" fmla="*/ 615 h 657"/>
              <a:gd name="T22" fmla="*/ 171 w 918"/>
              <a:gd name="T23" fmla="*/ 622 h 657"/>
              <a:gd name="T24" fmla="*/ 191 w 918"/>
              <a:gd name="T25" fmla="*/ 626 h 657"/>
              <a:gd name="T26" fmla="*/ 206 w 918"/>
              <a:gd name="T27" fmla="*/ 630 h 657"/>
              <a:gd name="T28" fmla="*/ 222 w 918"/>
              <a:gd name="T29" fmla="*/ 638 h 657"/>
              <a:gd name="T30" fmla="*/ 237 w 918"/>
              <a:gd name="T31" fmla="*/ 642 h 657"/>
              <a:gd name="T32" fmla="*/ 257 w 918"/>
              <a:gd name="T33" fmla="*/ 646 h 657"/>
              <a:gd name="T34" fmla="*/ 272 w 918"/>
              <a:gd name="T35" fmla="*/ 646 h 657"/>
              <a:gd name="T36" fmla="*/ 292 w 918"/>
              <a:gd name="T37" fmla="*/ 650 h 657"/>
              <a:gd name="T38" fmla="*/ 307 w 918"/>
              <a:gd name="T39" fmla="*/ 654 h 657"/>
              <a:gd name="T40" fmla="*/ 323 w 918"/>
              <a:gd name="T41" fmla="*/ 654 h 657"/>
              <a:gd name="T42" fmla="*/ 342 w 918"/>
              <a:gd name="T43" fmla="*/ 657 h 657"/>
              <a:gd name="T44" fmla="*/ 358 w 918"/>
              <a:gd name="T45" fmla="*/ 657 h 657"/>
              <a:gd name="T46" fmla="*/ 377 w 918"/>
              <a:gd name="T47" fmla="*/ 657 h 657"/>
              <a:gd name="T48" fmla="*/ 393 w 918"/>
              <a:gd name="T49" fmla="*/ 657 h 657"/>
              <a:gd name="T50" fmla="*/ 408 w 918"/>
              <a:gd name="T51" fmla="*/ 657 h 657"/>
              <a:gd name="T52" fmla="*/ 428 w 918"/>
              <a:gd name="T53" fmla="*/ 657 h 657"/>
              <a:gd name="T54" fmla="*/ 443 w 918"/>
              <a:gd name="T55" fmla="*/ 654 h 657"/>
              <a:gd name="T56" fmla="*/ 463 w 918"/>
              <a:gd name="T57" fmla="*/ 654 h 657"/>
              <a:gd name="T58" fmla="*/ 478 w 918"/>
              <a:gd name="T59" fmla="*/ 650 h 657"/>
              <a:gd name="T60" fmla="*/ 494 w 918"/>
              <a:gd name="T61" fmla="*/ 650 h 657"/>
              <a:gd name="T62" fmla="*/ 513 w 918"/>
              <a:gd name="T63" fmla="*/ 646 h 657"/>
              <a:gd name="T64" fmla="*/ 529 w 918"/>
              <a:gd name="T65" fmla="*/ 642 h 657"/>
              <a:gd name="T66" fmla="*/ 545 w 918"/>
              <a:gd name="T67" fmla="*/ 638 h 657"/>
              <a:gd name="T68" fmla="*/ 564 w 918"/>
              <a:gd name="T69" fmla="*/ 634 h 657"/>
              <a:gd name="T70" fmla="*/ 580 w 918"/>
              <a:gd name="T71" fmla="*/ 630 h 657"/>
              <a:gd name="T72" fmla="*/ 595 w 918"/>
              <a:gd name="T73" fmla="*/ 622 h 657"/>
              <a:gd name="T74" fmla="*/ 611 w 918"/>
              <a:gd name="T75" fmla="*/ 619 h 657"/>
              <a:gd name="T76" fmla="*/ 626 w 918"/>
              <a:gd name="T77" fmla="*/ 611 h 657"/>
              <a:gd name="T78" fmla="*/ 646 w 918"/>
              <a:gd name="T79" fmla="*/ 607 h 657"/>
              <a:gd name="T80" fmla="*/ 661 w 918"/>
              <a:gd name="T81" fmla="*/ 599 h 657"/>
              <a:gd name="T82" fmla="*/ 677 w 918"/>
              <a:gd name="T83" fmla="*/ 591 h 657"/>
              <a:gd name="T84" fmla="*/ 692 w 918"/>
              <a:gd name="T85" fmla="*/ 584 h 657"/>
              <a:gd name="T86" fmla="*/ 704 w 918"/>
              <a:gd name="T87" fmla="*/ 576 h 657"/>
              <a:gd name="T88" fmla="*/ 720 w 918"/>
              <a:gd name="T89" fmla="*/ 568 h 657"/>
              <a:gd name="T90" fmla="*/ 735 w 918"/>
              <a:gd name="T91" fmla="*/ 556 h 657"/>
              <a:gd name="T92" fmla="*/ 751 w 918"/>
              <a:gd name="T93" fmla="*/ 549 h 657"/>
              <a:gd name="T94" fmla="*/ 762 w 918"/>
              <a:gd name="T95" fmla="*/ 537 h 657"/>
              <a:gd name="T96" fmla="*/ 778 w 918"/>
              <a:gd name="T97" fmla="*/ 529 h 657"/>
              <a:gd name="T98" fmla="*/ 794 w 918"/>
              <a:gd name="T99" fmla="*/ 517 h 657"/>
              <a:gd name="T100" fmla="*/ 805 w 918"/>
              <a:gd name="T101" fmla="*/ 506 h 657"/>
              <a:gd name="T102" fmla="*/ 817 w 918"/>
              <a:gd name="T103" fmla="*/ 498 h 657"/>
              <a:gd name="T104" fmla="*/ 832 w 918"/>
              <a:gd name="T105" fmla="*/ 486 h 657"/>
              <a:gd name="T106" fmla="*/ 844 w 918"/>
              <a:gd name="T107" fmla="*/ 475 h 657"/>
              <a:gd name="T108" fmla="*/ 856 w 918"/>
              <a:gd name="T109" fmla="*/ 459 h 657"/>
              <a:gd name="T110" fmla="*/ 867 w 918"/>
              <a:gd name="T111" fmla="*/ 447 h 657"/>
              <a:gd name="T112" fmla="*/ 879 w 918"/>
              <a:gd name="T113" fmla="*/ 436 h 657"/>
              <a:gd name="T114" fmla="*/ 891 w 918"/>
              <a:gd name="T115" fmla="*/ 424 h 657"/>
              <a:gd name="T116" fmla="*/ 902 w 918"/>
              <a:gd name="T117" fmla="*/ 409 h 657"/>
              <a:gd name="T118" fmla="*/ 914 w 918"/>
              <a:gd name="T119" fmla="*/ 397 h 657"/>
              <a:gd name="T120" fmla="*/ 389 w 918"/>
              <a:gd name="T121" fmla="*/ 0 h 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8" h="657">
                <a:moveTo>
                  <a:pt x="0" y="533"/>
                </a:moveTo>
                <a:lnTo>
                  <a:pt x="0" y="533"/>
                </a:lnTo>
                <a:lnTo>
                  <a:pt x="4" y="537"/>
                </a:lnTo>
                <a:lnTo>
                  <a:pt x="12" y="537"/>
                </a:lnTo>
                <a:lnTo>
                  <a:pt x="16" y="541"/>
                </a:lnTo>
                <a:lnTo>
                  <a:pt x="19" y="545"/>
                </a:lnTo>
                <a:lnTo>
                  <a:pt x="23" y="549"/>
                </a:lnTo>
                <a:lnTo>
                  <a:pt x="27" y="552"/>
                </a:lnTo>
                <a:lnTo>
                  <a:pt x="35" y="556"/>
                </a:lnTo>
                <a:lnTo>
                  <a:pt x="39" y="556"/>
                </a:lnTo>
                <a:lnTo>
                  <a:pt x="43" y="560"/>
                </a:lnTo>
                <a:lnTo>
                  <a:pt x="47" y="564"/>
                </a:lnTo>
                <a:lnTo>
                  <a:pt x="54" y="568"/>
                </a:lnTo>
                <a:lnTo>
                  <a:pt x="58" y="568"/>
                </a:lnTo>
                <a:lnTo>
                  <a:pt x="62" y="572"/>
                </a:lnTo>
                <a:lnTo>
                  <a:pt x="70" y="576"/>
                </a:lnTo>
                <a:lnTo>
                  <a:pt x="74" y="580"/>
                </a:lnTo>
                <a:lnTo>
                  <a:pt x="78" y="580"/>
                </a:lnTo>
                <a:lnTo>
                  <a:pt x="82" y="584"/>
                </a:lnTo>
                <a:lnTo>
                  <a:pt x="89" y="587"/>
                </a:lnTo>
                <a:lnTo>
                  <a:pt x="93" y="587"/>
                </a:lnTo>
                <a:lnTo>
                  <a:pt x="97" y="591"/>
                </a:lnTo>
                <a:lnTo>
                  <a:pt x="105" y="595"/>
                </a:lnTo>
                <a:lnTo>
                  <a:pt x="109" y="595"/>
                </a:lnTo>
                <a:lnTo>
                  <a:pt x="113" y="599"/>
                </a:lnTo>
                <a:lnTo>
                  <a:pt x="121" y="599"/>
                </a:lnTo>
                <a:lnTo>
                  <a:pt x="124" y="603"/>
                </a:lnTo>
                <a:lnTo>
                  <a:pt x="128" y="607"/>
                </a:lnTo>
                <a:lnTo>
                  <a:pt x="136" y="607"/>
                </a:lnTo>
                <a:lnTo>
                  <a:pt x="140" y="611"/>
                </a:lnTo>
                <a:lnTo>
                  <a:pt x="148" y="611"/>
                </a:lnTo>
                <a:lnTo>
                  <a:pt x="152" y="615"/>
                </a:lnTo>
                <a:lnTo>
                  <a:pt x="156" y="615"/>
                </a:lnTo>
                <a:lnTo>
                  <a:pt x="163" y="619"/>
                </a:lnTo>
                <a:lnTo>
                  <a:pt x="167" y="619"/>
                </a:lnTo>
                <a:lnTo>
                  <a:pt x="171" y="622"/>
                </a:lnTo>
                <a:lnTo>
                  <a:pt x="179" y="622"/>
                </a:lnTo>
                <a:lnTo>
                  <a:pt x="183" y="626"/>
                </a:lnTo>
                <a:lnTo>
                  <a:pt x="191" y="626"/>
                </a:lnTo>
                <a:lnTo>
                  <a:pt x="195" y="630"/>
                </a:lnTo>
                <a:lnTo>
                  <a:pt x="198" y="630"/>
                </a:lnTo>
                <a:lnTo>
                  <a:pt x="206" y="630"/>
                </a:lnTo>
                <a:lnTo>
                  <a:pt x="210" y="634"/>
                </a:lnTo>
                <a:lnTo>
                  <a:pt x="218" y="634"/>
                </a:lnTo>
                <a:lnTo>
                  <a:pt x="222" y="638"/>
                </a:lnTo>
                <a:lnTo>
                  <a:pt x="230" y="638"/>
                </a:lnTo>
                <a:lnTo>
                  <a:pt x="233" y="638"/>
                </a:lnTo>
                <a:lnTo>
                  <a:pt x="237" y="642"/>
                </a:lnTo>
                <a:lnTo>
                  <a:pt x="245" y="642"/>
                </a:lnTo>
                <a:lnTo>
                  <a:pt x="249" y="642"/>
                </a:lnTo>
                <a:lnTo>
                  <a:pt x="257" y="646"/>
                </a:lnTo>
                <a:lnTo>
                  <a:pt x="261" y="646"/>
                </a:lnTo>
                <a:lnTo>
                  <a:pt x="268" y="646"/>
                </a:lnTo>
                <a:lnTo>
                  <a:pt x="272" y="646"/>
                </a:lnTo>
                <a:lnTo>
                  <a:pt x="280" y="650"/>
                </a:lnTo>
                <a:lnTo>
                  <a:pt x="284" y="650"/>
                </a:lnTo>
                <a:lnTo>
                  <a:pt x="292" y="650"/>
                </a:lnTo>
                <a:lnTo>
                  <a:pt x="296" y="650"/>
                </a:lnTo>
                <a:lnTo>
                  <a:pt x="300" y="654"/>
                </a:lnTo>
                <a:lnTo>
                  <a:pt x="307" y="654"/>
                </a:lnTo>
                <a:lnTo>
                  <a:pt x="311" y="654"/>
                </a:lnTo>
                <a:lnTo>
                  <a:pt x="319" y="654"/>
                </a:lnTo>
                <a:lnTo>
                  <a:pt x="323" y="654"/>
                </a:lnTo>
                <a:lnTo>
                  <a:pt x="331" y="654"/>
                </a:lnTo>
                <a:lnTo>
                  <a:pt x="335" y="657"/>
                </a:lnTo>
                <a:lnTo>
                  <a:pt x="342" y="657"/>
                </a:lnTo>
                <a:lnTo>
                  <a:pt x="346" y="657"/>
                </a:lnTo>
                <a:lnTo>
                  <a:pt x="354" y="657"/>
                </a:lnTo>
                <a:lnTo>
                  <a:pt x="358" y="657"/>
                </a:lnTo>
                <a:lnTo>
                  <a:pt x="366" y="657"/>
                </a:lnTo>
                <a:lnTo>
                  <a:pt x="370" y="657"/>
                </a:lnTo>
                <a:lnTo>
                  <a:pt x="377" y="657"/>
                </a:lnTo>
                <a:lnTo>
                  <a:pt x="381" y="657"/>
                </a:lnTo>
                <a:lnTo>
                  <a:pt x="389" y="657"/>
                </a:lnTo>
                <a:lnTo>
                  <a:pt x="393" y="657"/>
                </a:lnTo>
                <a:lnTo>
                  <a:pt x="397" y="657"/>
                </a:lnTo>
                <a:lnTo>
                  <a:pt x="405" y="657"/>
                </a:lnTo>
                <a:lnTo>
                  <a:pt x="408" y="657"/>
                </a:lnTo>
                <a:lnTo>
                  <a:pt x="416" y="657"/>
                </a:lnTo>
                <a:lnTo>
                  <a:pt x="420" y="657"/>
                </a:lnTo>
                <a:lnTo>
                  <a:pt x="428" y="657"/>
                </a:lnTo>
                <a:lnTo>
                  <a:pt x="432" y="657"/>
                </a:lnTo>
                <a:lnTo>
                  <a:pt x="440" y="657"/>
                </a:lnTo>
                <a:lnTo>
                  <a:pt x="443" y="654"/>
                </a:lnTo>
                <a:lnTo>
                  <a:pt x="451" y="654"/>
                </a:lnTo>
                <a:lnTo>
                  <a:pt x="455" y="654"/>
                </a:lnTo>
                <a:lnTo>
                  <a:pt x="463" y="654"/>
                </a:lnTo>
                <a:lnTo>
                  <a:pt x="467" y="654"/>
                </a:lnTo>
                <a:lnTo>
                  <a:pt x="475" y="654"/>
                </a:lnTo>
                <a:lnTo>
                  <a:pt x="478" y="650"/>
                </a:lnTo>
                <a:lnTo>
                  <a:pt x="482" y="650"/>
                </a:lnTo>
                <a:lnTo>
                  <a:pt x="490" y="650"/>
                </a:lnTo>
                <a:lnTo>
                  <a:pt x="494" y="650"/>
                </a:lnTo>
                <a:lnTo>
                  <a:pt x="502" y="646"/>
                </a:lnTo>
                <a:lnTo>
                  <a:pt x="506" y="646"/>
                </a:lnTo>
                <a:lnTo>
                  <a:pt x="513" y="646"/>
                </a:lnTo>
                <a:lnTo>
                  <a:pt x="517" y="646"/>
                </a:lnTo>
                <a:lnTo>
                  <a:pt x="525" y="642"/>
                </a:lnTo>
                <a:lnTo>
                  <a:pt x="529" y="642"/>
                </a:lnTo>
                <a:lnTo>
                  <a:pt x="537" y="642"/>
                </a:lnTo>
                <a:lnTo>
                  <a:pt x="541" y="638"/>
                </a:lnTo>
                <a:lnTo>
                  <a:pt x="545" y="638"/>
                </a:lnTo>
                <a:lnTo>
                  <a:pt x="552" y="638"/>
                </a:lnTo>
                <a:lnTo>
                  <a:pt x="556" y="634"/>
                </a:lnTo>
                <a:lnTo>
                  <a:pt x="564" y="634"/>
                </a:lnTo>
                <a:lnTo>
                  <a:pt x="568" y="630"/>
                </a:lnTo>
                <a:lnTo>
                  <a:pt x="576" y="630"/>
                </a:lnTo>
                <a:lnTo>
                  <a:pt x="580" y="630"/>
                </a:lnTo>
                <a:lnTo>
                  <a:pt x="583" y="626"/>
                </a:lnTo>
                <a:lnTo>
                  <a:pt x="591" y="626"/>
                </a:lnTo>
                <a:lnTo>
                  <a:pt x="595" y="622"/>
                </a:lnTo>
                <a:lnTo>
                  <a:pt x="603" y="622"/>
                </a:lnTo>
                <a:lnTo>
                  <a:pt x="607" y="619"/>
                </a:lnTo>
                <a:lnTo>
                  <a:pt x="611" y="619"/>
                </a:lnTo>
                <a:lnTo>
                  <a:pt x="619" y="615"/>
                </a:lnTo>
                <a:lnTo>
                  <a:pt x="622" y="615"/>
                </a:lnTo>
                <a:lnTo>
                  <a:pt x="626" y="611"/>
                </a:lnTo>
                <a:lnTo>
                  <a:pt x="634" y="611"/>
                </a:lnTo>
                <a:lnTo>
                  <a:pt x="638" y="607"/>
                </a:lnTo>
                <a:lnTo>
                  <a:pt x="646" y="607"/>
                </a:lnTo>
                <a:lnTo>
                  <a:pt x="650" y="603"/>
                </a:lnTo>
                <a:lnTo>
                  <a:pt x="654" y="599"/>
                </a:lnTo>
                <a:lnTo>
                  <a:pt x="661" y="599"/>
                </a:lnTo>
                <a:lnTo>
                  <a:pt x="665" y="595"/>
                </a:lnTo>
                <a:lnTo>
                  <a:pt x="669" y="595"/>
                </a:lnTo>
                <a:lnTo>
                  <a:pt x="677" y="591"/>
                </a:lnTo>
                <a:lnTo>
                  <a:pt x="681" y="587"/>
                </a:lnTo>
                <a:lnTo>
                  <a:pt x="685" y="587"/>
                </a:lnTo>
                <a:lnTo>
                  <a:pt x="692" y="584"/>
                </a:lnTo>
                <a:lnTo>
                  <a:pt x="696" y="580"/>
                </a:lnTo>
                <a:lnTo>
                  <a:pt x="700" y="580"/>
                </a:lnTo>
                <a:lnTo>
                  <a:pt x="704" y="576"/>
                </a:lnTo>
                <a:lnTo>
                  <a:pt x="712" y="572"/>
                </a:lnTo>
                <a:lnTo>
                  <a:pt x="716" y="568"/>
                </a:lnTo>
                <a:lnTo>
                  <a:pt x="720" y="568"/>
                </a:lnTo>
                <a:lnTo>
                  <a:pt x="727" y="564"/>
                </a:lnTo>
                <a:lnTo>
                  <a:pt x="731" y="560"/>
                </a:lnTo>
                <a:lnTo>
                  <a:pt x="735" y="556"/>
                </a:lnTo>
                <a:lnTo>
                  <a:pt x="739" y="556"/>
                </a:lnTo>
                <a:lnTo>
                  <a:pt x="747" y="552"/>
                </a:lnTo>
                <a:lnTo>
                  <a:pt x="751" y="549"/>
                </a:lnTo>
                <a:lnTo>
                  <a:pt x="755" y="545"/>
                </a:lnTo>
                <a:lnTo>
                  <a:pt x="759" y="541"/>
                </a:lnTo>
                <a:lnTo>
                  <a:pt x="762" y="537"/>
                </a:lnTo>
                <a:lnTo>
                  <a:pt x="770" y="537"/>
                </a:lnTo>
                <a:lnTo>
                  <a:pt x="774" y="533"/>
                </a:lnTo>
                <a:lnTo>
                  <a:pt x="778" y="529"/>
                </a:lnTo>
                <a:lnTo>
                  <a:pt x="782" y="525"/>
                </a:lnTo>
                <a:lnTo>
                  <a:pt x="786" y="521"/>
                </a:lnTo>
                <a:lnTo>
                  <a:pt x="794" y="517"/>
                </a:lnTo>
                <a:lnTo>
                  <a:pt x="797" y="514"/>
                </a:lnTo>
                <a:lnTo>
                  <a:pt x="801" y="510"/>
                </a:lnTo>
                <a:lnTo>
                  <a:pt x="805" y="506"/>
                </a:lnTo>
                <a:lnTo>
                  <a:pt x="809" y="502"/>
                </a:lnTo>
                <a:lnTo>
                  <a:pt x="813" y="502"/>
                </a:lnTo>
                <a:lnTo>
                  <a:pt x="817" y="498"/>
                </a:lnTo>
                <a:lnTo>
                  <a:pt x="825" y="494"/>
                </a:lnTo>
                <a:lnTo>
                  <a:pt x="829" y="490"/>
                </a:lnTo>
                <a:lnTo>
                  <a:pt x="832" y="486"/>
                </a:lnTo>
                <a:lnTo>
                  <a:pt x="836" y="482"/>
                </a:lnTo>
                <a:lnTo>
                  <a:pt x="840" y="479"/>
                </a:lnTo>
                <a:lnTo>
                  <a:pt x="844" y="475"/>
                </a:lnTo>
                <a:lnTo>
                  <a:pt x="848" y="471"/>
                </a:lnTo>
                <a:lnTo>
                  <a:pt x="852" y="467"/>
                </a:lnTo>
                <a:lnTo>
                  <a:pt x="856" y="459"/>
                </a:lnTo>
                <a:lnTo>
                  <a:pt x="860" y="455"/>
                </a:lnTo>
                <a:lnTo>
                  <a:pt x="864" y="451"/>
                </a:lnTo>
                <a:lnTo>
                  <a:pt x="867" y="447"/>
                </a:lnTo>
                <a:lnTo>
                  <a:pt x="871" y="444"/>
                </a:lnTo>
                <a:lnTo>
                  <a:pt x="875" y="440"/>
                </a:lnTo>
                <a:lnTo>
                  <a:pt x="879" y="436"/>
                </a:lnTo>
                <a:lnTo>
                  <a:pt x="883" y="432"/>
                </a:lnTo>
                <a:lnTo>
                  <a:pt x="887" y="428"/>
                </a:lnTo>
                <a:lnTo>
                  <a:pt x="891" y="424"/>
                </a:lnTo>
                <a:lnTo>
                  <a:pt x="895" y="420"/>
                </a:lnTo>
                <a:lnTo>
                  <a:pt x="899" y="412"/>
                </a:lnTo>
                <a:lnTo>
                  <a:pt x="902" y="409"/>
                </a:lnTo>
                <a:lnTo>
                  <a:pt x="906" y="405"/>
                </a:lnTo>
                <a:lnTo>
                  <a:pt x="910" y="401"/>
                </a:lnTo>
                <a:lnTo>
                  <a:pt x="914" y="397"/>
                </a:lnTo>
                <a:lnTo>
                  <a:pt x="914" y="393"/>
                </a:lnTo>
                <a:lnTo>
                  <a:pt x="918" y="385"/>
                </a:lnTo>
                <a:lnTo>
                  <a:pt x="389" y="0"/>
                </a:lnTo>
                <a:lnTo>
                  <a:pt x="0" y="533"/>
                </a:lnTo>
                <a:lnTo>
                  <a:pt x="0" y="533"/>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90" name="Freeform 18">
            <a:extLst>
              <a:ext uri="{FF2B5EF4-FFF2-40B4-BE49-F238E27FC236}">
                <a16:creationId xmlns:a16="http://schemas.microsoft.com/office/drawing/2014/main" id="{B11540E6-FE85-281E-EDB0-AD15D081DCC4}"/>
              </a:ext>
            </a:extLst>
          </p:cNvPr>
          <p:cNvSpPr>
            <a:spLocks/>
          </p:cNvSpPr>
          <p:nvPr/>
        </p:nvSpPr>
        <p:spPr bwMode="auto">
          <a:xfrm>
            <a:off x="6324600" y="4670425"/>
            <a:ext cx="1198563" cy="701675"/>
          </a:xfrm>
          <a:custGeom>
            <a:avLst/>
            <a:gdLst>
              <a:gd name="T0" fmla="*/ 0 w 657"/>
              <a:gd name="T1" fmla="*/ 0 h 385"/>
              <a:gd name="T2" fmla="*/ 657 w 657"/>
              <a:gd name="T3" fmla="*/ 4 h 385"/>
              <a:gd name="T4" fmla="*/ 654 w 657"/>
              <a:gd name="T5" fmla="*/ 16 h 385"/>
              <a:gd name="T6" fmla="*/ 654 w 657"/>
              <a:gd name="T7" fmla="*/ 27 h 385"/>
              <a:gd name="T8" fmla="*/ 654 w 657"/>
              <a:gd name="T9" fmla="*/ 39 h 385"/>
              <a:gd name="T10" fmla="*/ 654 w 657"/>
              <a:gd name="T11" fmla="*/ 51 h 385"/>
              <a:gd name="T12" fmla="*/ 654 w 657"/>
              <a:gd name="T13" fmla="*/ 62 h 385"/>
              <a:gd name="T14" fmla="*/ 650 w 657"/>
              <a:gd name="T15" fmla="*/ 74 h 385"/>
              <a:gd name="T16" fmla="*/ 650 w 657"/>
              <a:gd name="T17" fmla="*/ 86 h 385"/>
              <a:gd name="T18" fmla="*/ 650 w 657"/>
              <a:gd name="T19" fmla="*/ 97 h 385"/>
              <a:gd name="T20" fmla="*/ 646 w 657"/>
              <a:gd name="T21" fmla="*/ 109 h 385"/>
              <a:gd name="T22" fmla="*/ 646 w 657"/>
              <a:gd name="T23" fmla="*/ 121 h 385"/>
              <a:gd name="T24" fmla="*/ 642 w 657"/>
              <a:gd name="T25" fmla="*/ 132 h 385"/>
              <a:gd name="T26" fmla="*/ 642 w 657"/>
              <a:gd name="T27" fmla="*/ 144 h 385"/>
              <a:gd name="T28" fmla="*/ 638 w 657"/>
              <a:gd name="T29" fmla="*/ 152 h 385"/>
              <a:gd name="T30" fmla="*/ 634 w 657"/>
              <a:gd name="T31" fmla="*/ 163 h 385"/>
              <a:gd name="T32" fmla="*/ 630 w 657"/>
              <a:gd name="T33" fmla="*/ 175 h 385"/>
              <a:gd name="T34" fmla="*/ 630 w 657"/>
              <a:gd name="T35" fmla="*/ 187 h 385"/>
              <a:gd name="T36" fmla="*/ 626 w 657"/>
              <a:gd name="T37" fmla="*/ 198 h 385"/>
              <a:gd name="T38" fmla="*/ 622 w 657"/>
              <a:gd name="T39" fmla="*/ 210 h 385"/>
              <a:gd name="T40" fmla="*/ 619 w 657"/>
              <a:gd name="T41" fmla="*/ 218 h 385"/>
              <a:gd name="T42" fmla="*/ 615 w 657"/>
              <a:gd name="T43" fmla="*/ 230 h 385"/>
              <a:gd name="T44" fmla="*/ 611 w 657"/>
              <a:gd name="T45" fmla="*/ 241 h 385"/>
              <a:gd name="T46" fmla="*/ 607 w 657"/>
              <a:gd name="T47" fmla="*/ 253 h 385"/>
              <a:gd name="T48" fmla="*/ 603 w 657"/>
              <a:gd name="T49" fmla="*/ 261 h 385"/>
              <a:gd name="T50" fmla="*/ 595 w 657"/>
              <a:gd name="T51" fmla="*/ 272 h 385"/>
              <a:gd name="T52" fmla="*/ 591 w 657"/>
              <a:gd name="T53" fmla="*/ 284 h 385"/>
              <a:gd name="T54" fmla="*/ 587 w 657"/>
              <a:gd name="T55" fmla="*/ 292 h 385"/>
              <a:gd name="T56" fmla="*/ 580 w 657"/>
              <a:gd name="T57" fmla="*/ 303 h 385"/>
              <a:gd name="T58" fmla="*/ 576 w 657"/>
              <a:gd name="T59" fmla="*/ 315 h 385"/>
              <a:gd name="T60" fmla="*/ 572 w 657"/>
              <a:gd name="T61" fmla="*/ 323 h 385"/>
              <a:gd name="T62" fmla="*/ 564 w 657"/>
              <a:gd name="T63" fmla="*/ 335 h 385"/>
              <a:gd name="T64" fmla="*/ 560 w 657"/>
              <a:gd name="T65" fmla="*/ 342 h 385"/>
              <a:gd name="T66" fmla="*/ 552 w 657"/>
              <a:gd name="T67" fmla="*/ 354 h 385"/>
              <a:gd name="T68" fmla="*/ 545 w 657"/>
              <a:gd name="T69" fmla="*/ 362 h 385"/>
              <a:gd name="T70" fmla="*/ 541 w 657"/>
              <a:gd name="T71" fmla="*/ 373 h 385"/>
              <a:gd name="T72" fmla="*/ 533 w 657"/>
              <a:gd name="T73" fmla="*/ 381 h 385"/>
              <a:gd name="T74" fmla="*/ 529 w 657"/>
              <a:gd name="T7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7" h="385">
                <a:moveTo>
                  <a:pt x="529" y="385"/>
                </a:moveTo>
                <a:lnTo>
                  <a:pt x="0" y="0"/>
                </a:lnTo>
                <a:lnTo>
                  <a:pt x="657" y="0"/>
                </a:lnTo>
                <a:lnTo>
                  <a:pt x="657" y="4"/>
                </a:lnTo>
                <a:lnTo>
                  <a:pt x="657" y="12"/>
                </a:lnTo>
                <a:lnTo>
                  <a:pt x="654" y="16"/>
                </a:lnTo>
                <a:lnTo>
                  <a:pt x="654" y="23"/>
                </a:lnTo>
                <a:lnTo>
                  <a:pt x="654" y="27"/>
                </a:lnTo>
                <a:lnTo>
                  <a:pt x="654" y="35"/>
                </a:lnTo>
                <a:lnTo>
                  <a:pt x="654" y="39"/>
                </a:lnTo>
                <a:lnTo>
                  <a:pt x="654" y="47"/>
                </a:lnTo>
                <a:lnTo>
                  <a:pt x="654" y="51"/>
                </a:lnTo>
                <a:lnTo>
                  <a:pt x="654" y="58"/>
                </a:lnTo>
                <a:lnTo>
                  <a:pt x="654" y="62"/>
                </a:lnTo>
                <a:lnTo>
                  <a:pt x="654" y="70"/>
                </a:lnTo>
                <a:lnTo>
                  <a:pt x="650" y="74"/>
                </a:lnTo>
                <a:lnTo>
                  <a:pt x="650" y="82"/>
                </a:lnTo>
                <a:lnTo>
                  <a:pt x="650" y="86"/>
                </a:lnTo>
                <a:lnTo>
                  <a:pt x="650" y="93"/>
                </a:lnTo>
                <a:lnTo>
                  <a:pt x="650" y="97"/>
                </a:lnTo>
                <a:lnTo>
                  <a:pt x="646" y="101"/>
                </a:lnTo>
                <a:lnTo>
                  <a:pt x="646" y="109"/>
                </a:lnTo>
                <a:lnTo>
                  <a:pt x="646" y="113"/>
                </a:lnTo>
                <a:lnTo>
                  <a:pt x="646" y="121"/>
                </a:lnTo>
                <a:lnTo>
                  <a:pt x="642" y="125"/>
                </a:lnTo>
                <a:lnTo>
                  <a:pt x="642" y="132"/>
                </a:lnTo>
                <a:lnTo>
                  <a:pt x="642" y="136"/>
                </a:lnTo>
                <a:lnTo>
                  <a:pt x="642" y="144"/>
                </a:lnTo>
                <a:lnTo>
                  <a:pt x="638" y="148"/>
                </a:lnTo>
                <a:lnTo>
                  <a:pt x="638" y="152"/>
                </a:lnTo>
                <a:lnTo>
                  <a:pt x="638" y="160"/>
                </a:lnTo>
                <a:lnTo>
                  <a:pt x="634" y="163"/>
                </a:lnTo>
                <a:lnTo>
                  <a:pt x="634" y="171"/>
                </a:lnTo>
                <a:lnTo>
                  <a:pt x="630" y="175"/>
                </a:lnTo>
                <a:lnTo>
                  <a:pt x="630" y="183"/>
                </a:lnTo>
                <a:lnTo>
                  <a:pt x="630" y="187"/>
                </a:lnTo>
                <a:lnTo>
                  <a:pt x="626" y="191"/>
                </a:lnTo>
                <a:lnTo>
                  <a:pt x="626" y="198"/>
                </a:lnTo>
                <a:lnTo>
                  <a:pt x="622" y="202"/>
                </a:lnTo>
                <a:lnTo>
                  <a:pt x="622" y="210"/>
                </a:lnTo>
                <a:lnTo>
                  <a:pt x="619" y="214"/>
                </a:lnTo>
                <a:lnTo>
                  <a:pt x="619" y="218"/>
                </a:lnTo>
                <a:lnTo>
                  <a:pt x="615" y="226"/>
                </a:lnTo>
                <a:lnTo>
                  <a:pt x="615" y="230"/>
                </a:lnTo>
                <a:lnTo>
                  <a:pt x="611" y="237"/>
                </a:lnTo>
                <a:lnTo>
                  <a:pt x="611" y="241"/>
                </a:lnTo>
                <a:lnTo>
                  <a:pt x="607" y="245"/>
                </a:lnTo>
                <a:lnTo>
                  <a:pt x="607" y="253"/>
                </a:lnTo>
                <a:lnTo>
                  <a:pt x="603" y="257"/>
                </a:lnTo>
                <a:lnTo>
                  <a:pt x="603" y="261"/>
                </a:lnTo>
                <a:lnTo>
                  <a:pt x="599" y="268"/>
                </a:lnTo>
                <a:lnTo>
                  <a:pt x="595" y="272"/>
                </a:lnTo>
                <a:lnTo>
                  <a:pt x="595" y="276"/>
                </a:lnTo>
                <a:lnTo>
                  <a:pt x="591" y="284"/>
                </a:lnTo>
                <a:lnTo>
                  <a:pt x="587" y="288"/>
                </a:lnTo>
                <a:lnTo>
                  <a:pt x="587" y="292"/>
                </a:lnTo>
                <a:lnTo>
                  <a:pt x="583" y="300"/>
                </a:lnTo>
                <a:lnTo>
                  <a:pt x="580" y="303"/>
                </a:lnTo>
                <a:lnTo>
                  <a:pt x="580" y="307"/>
                </a:lnTo>
                <a:lnTo>
                  <a:pt x="576" y="315"/>
                </a:lnTo>
                <a:lnTo>
                  <a:pt x="572" y="319"/>
                </a:lnTo>
                <a:lnTo>
                  <a:pt x="572" y="323"/>
                </a:lnTo>
                <a:lnTo>
                  <a:pt x="568" y="331"/>
                </a:lnTo>
                <a:lnTo>
                  <a:pt x="564" y="335"/>
                </a:lnTo>
                <a:lnTo>
                  <a:pt x="560" y="338"/>
                </a:lnTo>
                <a:lnTo>
                  <a:pt x="560" y="342"/>
                </a:lnTo>
                <a:lnTo>
                  <a:pt x="556" y="350"/>
                </a:lnTo>
                <a:lnTo>
                  <a:pt x="552" y="354"/>
                </a:lnTo>
                <a:lnTo>
                  <a:pt x="548" y="358"/>
                </a:lnTo>
                <a:lnTo>
                  <a:pt x="545" y="362"/>
                </a:lnTo>
                <a:lnTo>
                  <a:pt x="545" y="370"/>
                </a:lnTo>
                <a:lnTo>
                  <a:pt x="541" y="373"/>
                </a:lnTo>
                <a:lnTo>
                  <a:pt x="537" y="377"/>
                </a:lnTo>
                <a:lnTo>
                  <a:pt x="533" y="381"/>
                </a:lnTo>
                <a:lnTo>
                  <a:pt x="529" y="385"/>
                </a:lnTo>
                <a:lnTo>
                  <a:pt x="529" y="385"/>
                </a:lnTo>
                <a:close/>
              </a:path>
            </a:pathLst>
          </a:custGeom>
          <a:solidFill>
            <a:srgbClr val="00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66291" name="Freeform 19">
            <a:extLst>
              <a:ext uri="{FF2B5EF4-FFF2-40B4-BE49-F238E27FC236}">
                <a16:creationId xmlns:a16="http://schemas.microsoft.com/office/drawing/2014/main" id="{B042ED79-1BAE-0E4B-CE12-EC316505D4AF}"/>
              </a:ext>
            </a:extLst>
          </p:cNvPr>
          <p:cNvSpPr>
            <a:spLocks/>
          </p:cNvSpPr>
          <p:nvPr/>
        </p:nvSpPr>
        <p:spPr bwMode="auto">
          <a:xfrm>
            <a:off x="6324600" y="4670425"/>
            <a:ext cx="1198563" cy="701675"/>
          </a:xfrm>
          <a:custGeom>
            <a:avLst/>
            <a:gdLst>
              <a:gd name="T0" fmla="*/ 529 w 657"/>
              <a:gd name="T1" fmla="*/ 385 h 385"/>
              <a:gd name="T2" fmla="*/ 537 w 657"/>
              <a:gd name="T3" fmla="*/ 377 h 385"/>
              <a:gd name="T4" fmla="*/ 545 w 657"/>
              <a:gd name="T5" fmla="*/ 370 h 385"/>
              <a:gd name="T6" fmla="*/ 548 w 657"/>
              <a:gd name="T7" fmla="*/ 358 h 385"/>
              <a:gd name="T8" fmla="*/ 556 w 657"/>
              <a:gd name="T9" fmla="*/ 350 h 385"/>
              <a:gd name="T10" fmla="*/ 560 w 657"/>
              <a:gd name="T11" fmla="*/ 338 h 385"/>
              <a:gd name="T12" fmla="*/ 568 w 657"/>
              <a:gd name="T13" fmla="*/ 331 h 385"/>
              <a:gd name="T14" fmla="*/ 572 w 657"/>
              <a:gd name="T15" fmla="*/ 319 h 385"/>
              <a:gd name="T16" fmla="*/ 580 w 657"/>
              <a:gd name="T17" fmla="*/ 307 h 385"/>
              <a:gd name="T18" fmla="*/ 583 w 657"/>
              <a:gd name="T19" fmla="*/ 300 h 385"/>
              <a:gd name="T20" fmla="*/ 587 w 657"/>
              <a:gd name="T21" fmla="*/ 288 h 385"/>
              <a:gd name="T22" fmla="*/ 595 w 657"/>
              <a:gd name="T23" fmla="*/ 276 h 385"/>
              <a:gd name="T24" fmla="*/ 599 w 657"/>
              <a:gd name="T25" fmla="*/ 268 h 385"/>
              <a:gd name="T26" fmla="*/ 603 w 657"/>
              <a:gd name="T27" fmla="*/ 257 h 385"/>
              <a:gd name="T28" fmla="*/ 607 w 657"/>
              <a:gd name="T29" fmla="*/ 245 h 385"/>
              <a:gd name="T30" fmla="*/ 611 w 657"/>
              <a:gd name="T31" fmla="*/ 237 h 385"/>
              <a:gd name="T32" fmla="*/ 615 w 657"/>
              <a:gd name="T33" fmla="*/ 226 h 385"/>
              <a:gd name="T34" fmla="*/ 619 w 657"/>
              <a:gd name="T35" fmla="*/ 214 h 385"/>
              <a:gd name="T36" fmla="*/ 622 w 657"/>
              <a:gd name="T37" fmla="*/ 202 h 385"/>
              <a:gd name="T38" fmla="*/ 626 w 657"/>
              <a:gd name="T39" fmla="*/ 191 h 385"/>
              <a:gd name="T40" fmla="*/ 630 w 657"/>
              <a:gd name="T41" fmla="*/ 183 h 385"/>
              <a:gd name="T42" fmla="*/ 634 w 657"/>
              <a:gd name="T43" fmla="*/ 171 h 385"/>
              <a:gd name="T44" fmla="*/ 638 w 657"/>
              <a:gd name="T45" fmla="*/ 160 h 385"/>
              <a:gd name="T46" fmla="*/ 638 w 657"/>
              <a:gd name="T47" fmla="*/ 148 h 385"/>
              <a:gd name="T48" fmla="*/ 642 w 657"/>
              <a:gd name="T49" fmla="*/ 136 h 385"/>
              <a:gd name="T50" fmla="*/ 642 w 657"/>
              <a:gd name="T51" fmla="*/ 125 h 385"/>
              <a:gd name="T52" fmla="*/ 646 w 657"/>
              <a:gd name="T53" fmla="*/ 113 h 385"/>
              <a:gd name="T54" fmla="*/ 646 w 657"/>
              <a:gd name="T55" fmla="*/ 101 h 385"/>
              <a:gd name="T56" fmla="*/ 650 w 657"/>
              <a:gd name="T57" fmla="*/ 93 h 385"/>
              <a:gd name="T58" fmla="*/ 650 w 657"/>
              <a:gd name="T59" fmla="*/ 82 h 385"/>
              <a:gd name="T60" fmla="*/ 654 w 657"/>
              <a:gd name="T61" fmla="*/ 70 h 385"/>
              <a:gd name="T62" fmla="*/ 654 w 657"/>
              <a:gd name="T63" fmla="*/ 58 h 385"/>
              <a:gd name="T64" fmla="*/ 654 w 657"/>
              <a:gd name="T65" fmla="*/ 47 h 385"/>
              <a:gd name="T66" fmla="*/ 654 w 657"/>
              <a:gd name="T67" fmla="*/ 35 h 385"/>
              <a:gd name="T68" fmla="*/ 654 w 657"/>
              <a:gd name="T69" fmla="*/ 23 h 385"/>
              <a:gd name="T70" fmla="*/ 657 w 657"/>
              <a:gd name="T71" fmla="*/ 12 h 385"/>
              <a:gd name="T72" fmla="*/ 657 w 657"/>
              <a:gd name="T73" fmla="*/ 0 h 385"/>
              <a:gd name="T74" fmla="*/ 529 w 657"/>
              <a:gd name="T75" fmla="*/ 385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57" h="385">
                <a:moveTo>
                  <a:pt x="529" y="385"/>
                </a:moveTo>
                <a:lnTo>
                  <a:pt x="529" y="385"/>
                </a:lnTo>
                <a:lnTo>
                  <a:pt x="533" y="381"/>
                </a:lnTo>
                <a:lnTo>
                  <a:pt x="537" y="377"/>
                </a:lnTo>
                <a:lnTo>
                  <a:pt x="541" y="373"/>
                </a:lnTo>
                <a:lnTo>
                  <a:pt x="545" y="370"/>
                </a:lnTo>
                <a:lnTo>
                  <a:pt x="545" y="362"/>
                </a:lnTo>
                <a:lnTo>
                  <a:pt x="548" y="358"/>
                </a:lnTo>
                <a:lnTo>
                  <a:pt x="552" y="354"/>
                </a:lnTo>
                <a:lnTo>
                  <a:pt x="556" y="350"/>
                </a:lnTo>
                <a:lnTo>
                  <a:pt x="560" y="342"/>
                </a:lnTo>
                <a:lnTo>
                  <a:pt x="560" y="338"/>
                </a:lnTo>
                <a:lnTo>
                  <a:pt x="564" y="335"/>
                </a:lnTo>
                <a:lnTo>
                  <a:pt x="568" y="331"/>
                </a:lnTo>
                <a:lnTo>
                  <a:pt x="572" y="323"/>
                </a:lnTo>
                <a:lnTo>
                  <a:pt x="572" y="319"/>
                </a:lnTo>
                <a:lnTo>
                  <a:pt x="576" y="315"/>
                </a:lnTo>
                <a:lnTo>
                  <a:pt x="580" y="307"/>
                </a:lnTo>
                <a:lnTo>
                  <a:pt x="580" y="303"/>
                </a:lnTo>
                <a:lnTo>
                  <a:pt x="583" y="300"/>
                </a:lnTo>
                <a:lnTo>
                  <a:pt x="587" y="292"/>
                </a:lnTo>
                <a:lnTo>
                  <a:pt x="587" y="288"/>
                </a:lnTo>
                <a:lnTo>
                  <a:pt x="591" y="284"/>
                </a:lnTo>
                <a:lnTo>
                  <a:pt x="595" y="276"/>
                </a:lnTo>
                <a:lnTo>
                  <a:pt x="595" y="272"/>
                </a:lnTo>
                <a:lnTo>
                  <a:pt x="599" y="268"/>
                </a:lnTo>
                <a:lnTo>
                  <a:pt x="603" y="261"/>
                </a:lnTo>
                <a:lnTo>
                  <a:pt x="603" y="257"/>
                </a:lnTo>
                <a:lnTo>
                  <a:pt x="607" y="253"/>
                </a:lnTo>
                <a:lnTo>
                  <a:pt x="607" y="245"/>
                </a:lnTo>
                <a:lnTo>
                  <a:pt x="611" y="241"/>
                </a:lnTo>
                <a:lnTo>
                  <a:pt x="611" y="237"/>
                </a:lnTo>
                <a:lnTo>
                  <a:pt x="615" y="230"/>
                </a:lnTo>
                <a:lnTo>
                  <a:pt x="615" y="226"/>
                </a:lnTo>
                <a:lnTo>
                  <a:pt x="619" y="218"/>
                </a:lnTo>
                <a:lnTo>
                  <a:pt x="619" y="214"/>
                </a:lnTo>
                <a:lnTo>
                  <a:pt x="622" y="210"/>
                </a:lnTo>
                <a:lnTo>
                  <a:pt x="622" y="202"/>
                </a:lnTo>
                <a:lnTo>
                  <a:pt x="626" y="198"/>
                </a:lnTo>
                <a:lnTo>
                  <a:pt x="626" y="191"/>
                </a:lnTo>
                <a:lnTo>
                  <a:pt x="630" y="187"/>
                </a:lnTo>
                <a:lnTo>
                  <a:pt x="630" y="183"/>
                </a:lnTo>
                <a:lnTo>
                  <a:pt x="630" y="175"/>
                </a:lnTo>
                <a:lnTo>
                  <a:pt x="634" y="171"/>
                </a:lnTo>
                <a:lnTo>
                  <a:pt x="634" y="163"/>
                </a:lnTo>
                <a:lnTo>
                  <a:pt x="638" y="160"/>
                </a:lnTo>
                <a:lnTo>
                  <a:pt x="638" y="152"/>
                </a:lnTo>
                <a:lnTo>
                  <a:pt x="638" y="148"/>
                </a:lnTo>
                <a:lnTo>
                  <a:pt x="642" y="144"/>
                </a:lnTo>
                <a:lnTo>
                  <a:pt x="642" y="136"/>
                </a:lnTo>
                <a:lnTo>
                  <a:pt x="642" y="132"/>
                </a:lnTo>
                <a:lnTo>
                  <a:pt x="642" y="125"/>
                </a:lnTo>
                <a:lnTo>
                  <a:pt x="646" y="121"/>
                </a:lnTo>
                <a:lnTo>
                  <a:pt x="646" y="113"/>
                </a:lnTo>
                <a:lnTo>
                  <a:pt x="646" y="109"/>
                </a:lnTo>
                <a:lnTo>
                  <a:pt x="646" y="101"/>
                </a:lnTo>
                <a:lnTo>
                  <a:pt x="650" y="97"/>
                </a:lnTo>
                <a:lnTo>
                  <a:pt x="650" y="93"/>
                </a:lnTo>
                <a:lnTo>
                  <a:pt x="650" y="86"/>
                </a:lnTo>
                <a:lnTo>
                  <a:pt x="650" y="82"/>
                </a:lnTo>
                <a:lnTo>
                  <a:pt x="650" y="74"/>
                </a:lnTo>
                <a:lnTo>
                  <a:pt x="654" y="70"/>
                </a:lnTo>
                <a:lnTo>
                  <a:pt x="654" y="62"/>
                </a:lnTo>
                <a:lnTo>
                  <a:pt x="654" y="58"/>
                </a:lnTo>
                <a:lnTo>
                  <a:pt x="654" y="51"/>
                </a:lnTo>
                <a:lnTo>
                  <a:pt x="654" y="47"/>
                </a:lnTo>
                <a:lnTo>
                  <a:pt x="654" y="39"/>
                </a:lnTo>
                <a:lnTo>
                  <a:pt x="654" y="35"/>
                </a:lnTo>
                <a:lnTo>
                  <a:pt x="654" y="27"/>
                </a:lnTo>
                <a:lnTo>
                  <a:pt x="654" y="23"/>
                </a:lnTo>
                <a:lnTo>
                  <a:pt x="654" y="16"/>
                </a:lnTo>
                <a:lnTo>
                  <a:pt x="657" y="12"/>
                </a:lnTo>
                <a:lnTo>
                  <a:pt x="657" y="4"/>
                </a:lnTo>
                <a:lnTo>
                  <a:pt x="657" y="0"/>
                </a:lnTo>
                <a:lnTo>
                  <a:pt x="0" y="0"/>
                </a:lnTo>
                <a:lnTo>
                  <a:pt x="529" y="385"/>
                </a:lnTo>
                <a:lnTo>
                  <a:pt x="529" y="385"/>
                </a:lnTo>
              </a:path>
            </a:pathLst>
          </a:custGeom>
          <a:noFill/>
          <a:ln w="635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66292" name="Rectangle 20">
            <a:extLst>
              <a:ext uri="{FF2B5EF4-FFF2-40B4-BE49-F238E27FC236}">
                <a16:creationId xmlns:a16="http://schemas.microsoft.com/office/drawing/2014/main" id="{5EEA7616-8FF3-FFE5-783F-296647DE7E5E}"/>
              </a:ext>
            </a:extLst>
          </p:cNvPr>
          <p:cNvSpPr>
            <a:spLocks noChangeArrowheads="1"/>
          </p:cNvSpPr>
          <p:nvPr/>
        </p:nvSpPr>
        <p:spPr bwMode="auto">
          <a:xfrm>
            <a:off x="6629400" y="2955925"/>
            <a:ext cx="23495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800" b="1">
                <a:solidFill>
                  <a:srgbClr val="000000"/>
                </a:solidFill>
              </a:rPr>
              <a:t>Scheduling Green </a:t>
            </a:r>
          </a:p>
          <a:p>
            <a:pPr eaLnBrk="0" hangingPunct="0"/>
            <a:r>
              <a:rPr lang="en-US" altLang="en-US" sz="1800" b="1">
                <a:solidFill>
                  <a:srgbClr val="000000"/>
                </a:solidFill>
              </a:rPr>
              <a:t>Belt Meetings (35.0%)</a:t>
            </a:r>
            <a:endParaRPr lang="en-US" altLang="en-US" sz="4400" b="1"/>
          </a:p>
        </p:txBody>
      </p:sp>
      <p:sp>
        <p:nvSpPr>
          <p:cNvPr id="566293" name="Rectangle 21">
            <a:extLst>
              <a:ext uri="{FF2B5EF4-FFF2-40B4-BE49-F238E27FC236}">
                <a16:creationId xmlns:a16="http://schemas.microsoft.com/office/drawing/2014/main" id="{6844B73A-0212-D267-18C0-BFCFD9038A7F}"/>
              </a:ext>
            </a:extLst>
          </p:cNvPr>
          <p:cNvSpPr>
            <a:spLocks noChangeArrowheads="1"/>
          </p:cNvSpPr>
          <p:nvPr/>
        </p:nvSpPr>
        <p:spPr bwMode="auto">
          <a:xfrm>
            <a:off x="7620000" y="4860925"/>
            <a:ext cx="13462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800" b="1">
                <a:solidFill>
                  <a:srgbClr val="000000"/>
                </a:solidFill>
              </a:rPr>
              <a:t>My Projects </a:t>
            </a:r>
          </a:p>
          <a:p>
            <a:pPr eaLnBrk="0" hangingPunct="0"/>
            <a:r>
              <a:rPr lang="en-US" altLang="en-US" sz="1800" b="1">
                <a:solidFill>
                  <a:srgbClr val="000000"/>
                </a:solidFill>
              </a:rPr>
              <a:t>(10.0%)</a:t>
            </a:r>
            <a:endParaRPr lang="en-US" altLang="en-US" sz="4400" b="1"/>
          </a:p>
        </p:txBody>
      </p:sp>
      <p:sp>
        <p:nvSpPr>
          <p:cNvPr id="566294" name="Rectangle 22">
            <a:extLst>
              <a:ext uri="{FF2B5EF4-FFF2-40B4-BE49-F238E27FC236}">
                <a16:creationId xmlns:a16="http://schemas.microsoft.com/office/drawing/2014/main" id="{F7A34F14-3B85-B9E9-ADDC-6CCDAE6F9B89}"/>
              </a:ext>
            </a:extLst>
          </p:cNvPr>
          <p:cNvSpPr>
            <a:spLocks noChangeArrowheads="1"/>
          </p:cNvSpPr>
          <p:nvPr/>
        </p:nvSpPr>
        <p:spPr bwMode="auto">
          <a:xfrm>
            <a:off x="6019800" y="5899150"/>
            <a:ext cx="274320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0" hangingPunct="0"/>
            <a:r>
              <a:rPr lang="en-US" altLang="en-US" sz="1800" b="1">
                <a:solidFill>
                  <a:srgbClr val="000000"/>
                </a:solidFill>
              </a:rPr>
              <a:t>PowerPoint Briefs for the Champion (25.0%)</a:t>
            </a:r>
            <a:endParaRPr lang="en-US" altLang="en-US" sz="4400" b="1"/>
          </a:p>
        </p:txBody>
      </p:sp>
      <p:sp>
        <p:nvSpPr>
          <p:cNvPr id="566295" name="Rectangle 23">
            <a:extLst>
              <a:ext uri="{FF2B5EF4-FFF2-40B4-BE49-F238E27FC236}">
                <a16:creationId xmlns:a16="http://schemas.microsoft.com/office/drawing/2014/main" id="{34F3A2F7-0F4D-263D-066A-D26F70507684}"/>
              </a:ext>
            </a:extLst>
          </p:cNvPr>
          <p:cNvSpPr>
            <a:spLocks noChangeArrowheads="1"/>
          </p:cNvSpPr>
          <p:nvPr/>
        </p:nvSpPr>
        <p:spPr bwMode="auto">
          <a:xfrm>
            <a:off x="3670300" y="4983163"/>
            <a:ext cx="14732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800" b="1">
                <a:solidFill>
                  <a:srgbClr val="000000"/>
                </a:solidFill>
              </a:rPr>
              <a:t>Other (30.0%)</a:t>
            </a:r>
            <a:endParaRPr lang="en-US" altLang="en-US" sz="4400" b="1"/>
          </a:p>
        </p:txBody>
      </p:sp>
      <p:sp>
        <p:nvSpPr>
          <p:cNvPr id="566296" name="Line 24">
            <a:extLst>
              <a:ext uri="{FF2B5EF4-FFF2-40B4-BE49-F238E27FC236}">
                <a16:creationId xmlns:a16="http://schemas.microsoft.com/office/drawing/2014/main" id="{6D64FFC6-E8EE-5BFA-F05B-9685A7AAECD1}"/>
              </a:ext>
            </a:extLst>
          </p:cNvPr>
          <p:cNvSpPr>
            <a:spLocks noChangeShapeType="1"/>
          </p:cNvSpPr>
          <p:nvPr/>
        </p:nvSpPr>
        <p:spPr bwMode="auto">
          <a:xfrm flipH="1">
            <a:off x="3733800" y="1828800"/>
            <a:ext cx="990600" cy="457200"/>
          </a:xfrm>
          <a:prstGeom prst="line">
            <a:avLst/>
          </a:prstGeom>
          <a:noFill/>
          <a:ln w="5715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6297" name="Text Box 25">
            <a:extLst>
              <a:ext uri="{FF2B5EF4-FFF2-40B4-BE49-F238E27FC236}">
                <a16:creationId xmlns:a16="http://schemas.microsoft.com/office/drawing/2014/main" id="{8783B460-2EE7-1BE8-A506-D93AFBE9D759}"/>
              </a:ext>
            </a:extLst>
          </p:cNvPr>
          <p:cNvSpPr txBox="1">
            <a:spLocks noChangeArrowheads="1"/>
          </p:cNvSpPr>
          <p:nvPr/>
        </p:nvSpPr>
        <p:spPr bwMode="auto">
          <a:xfrm>
            <a:off x="4648200" y="1447800"/>
            <a:ext cx="1143000" cy="485775"/>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b="1"/>
              <a:t>GOOD</a:t>
            </a:r>
          </a:p>
        </p:txBody>
      </p:sp>
      <p:sp>
        <p:nvSpPr>
          <p:cNvPr id="566298" name="Line 26">
            <a:extLst>
              <a:ext uri="{FF2B5EF4-FFF2-40B4-BE49-F238E27FC236}">
                <a16:creationId xmlns:a16="http://schemas.microsoft.com/office/drawing/2014/main" id="{6C0723B6-0704-9838-DD6A-DD446B3EFCD5}"/>
              </a:ext>
            </a:extLst>
          </p:cNvPr>
          <p:cNvSpPr>
            <a:spLocks noChangeShapeType="1"/>
          </p:cNvSpPr>
          <p:nvPr/>
        </p:nvSpPr>
        <p:spPr bwMode="auto">
          <a:xfrm flipH="1">
            <a:off x="4343400" y="5486400"/>
            <a:ext cx="990600" cy="457200"/>
          </a:xfrm>
          <a:prstGeom prst="line">
            <a:avLst/>
          </a:prstGeom>
          <a:noFill/>
          <a:ln w="57150">
            <a:solidFill>
              <a:srgbClr val="0000FF"/>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66299" name="Text Box 27">
            <a:extLst>
              <a:ext uri="{FF2B5EF4-FFF2-40B4-BE49-F238E27FC236}">
                <a16:creationId xmlns:a16="http://schemas.microsoft.com/office/drawing/2014/main" id="{F74B3619-B664-A962-D949-87BD7B546235}"/>
              </a:ext>
            </a:extLst>
          </p:cNvPr>
          <p:cNvSpPr txBox="1">
            <a:spLocks noChangeArrowheads="1"/>
          </p:cNvSpPr>
          <p:nvPr/>
        </p:nvSpPr>
        <p:spPr bwMode="auto">
          <a:xfrm>
            <a:off x="1981200" y="5915025"/>
            <a:ext cx="2393950" cy="485775"/>
          </a:xfrm>
          <a:prstGeom prst="rect">
            <a:avLst/>
          </a:prstGeom>
          <a:solidFill>
            <a:srgbClr val="FFFF66"/>
          </a:solidFill>
          <a:ln w="28575">
            <a:solidFill>
              <a:srgbClr val="0000FF"/>
            </a:solidFill>
            <a:miter lim="800000"/>
            <a:headEnd/>
            <a:tailEnd/>
          </a:ln>
          <a:effectLst>
            <a:outerShdw dist="107763" dir="2700000" algn="ctr" rotWithShape="0">
              <a:schemeClr val="bg2">
                <a:alpha val="50000"/>
              </a:schemeClr>
            </a:outerShdw>
          </a:effectLst>
        </p:spPr>
        <p:txBody>
          <a:bodyPr wrap="none">
            <a:spAutoFit/>
          </a:bodyPr>
          <a:lstStyle/>
          <a:p>
            <a:pPr eaLnBrk="0" hangingPunct="0"/>
            <a:r>
              <a:rPr lang="en-US" altLang="en-US" sz="2400" b="1"/>
              <a:t>NOT SO GOOD</a:t>
            </a:r>
          </a:p>
        </p:txBody>
      </p:sp>
      <p:sp>
        <p:nvSpPr>
          <p:cNvPr id="566300" name="Line 28">
            <a:extLst>
              <a:ext uri="{FF2B5EF4-FFF2-40B4-BE49-F238E27FC236}">
                <a16:creationId xmlns:a16="http://schemas.microsoft.com/office/drawing/2014/main" id="{DCDEE7CA-D84B-95BF-99DB-9F4835E4EEE3}"/>
              </a:ext>
            </a:extLst>
          </p:cNvPr>
          <p:cNvSpPr>
            <a:spLocks noChangeShapeType="1"/>
          </p:cNvSpPr>
          <p:nvPr/>
        </p:nvSpPr>
        <p:spPr bwMode="auto">
          <a:xfrm flipV="1">
            <a:off x="381000" y="1295400"/>
            <a:ext cx="8534400" cy="518160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a:extLst>
              <a:ext uri="{FF2B5EF4-FFF2-40B4-BE49-F238E27FC236}">
                <a16:creationId xmlns:a16="http://schemas.microsoft.com/office/drawing/2014/main" id="{75B03B48-AF88-B93D-97F4-7B1B974CDF20}"/>
              </a:ext>
            </a:extLst>
          </p:cNvPr>
          <p:cNvSpPr>
            <a:spLocks noGrp="1" noChangeArrowheads="1"/>
          </p:cNvSpPr>
          <p:nvPr>
            <p:ph type="title"/>
          </p:nvPr>
        </p:nvSpPr>
        <p:spPr>
          <a:xfrm>
            <a:off x="76200" y="6350"/>
            <a:ext cx="8293100" cy="819150"/>
          </a:xfrm>
        </p:spPr>
        <p:txBody>
          <a:bodyPr/>
          <a:lstStyle/>
          <a:p>
            <a:r>
              <a:rPr lang="en-US" altLang="en-US"/>
              <a:t>Your Personal Development</a:t>
            </a:r>
          </a:p>
        </p:txBody>
      </p:sp>
      <p:sp>
        <p:nvSpPr>
          <p:cNvPr id="567299" name="Rectangle 3">
            <a:extLst>
              <a:ext uri="{FF2B5EF4-FFF2-40B4-BE49-F238E27FC236}">
                <a16:creationId xmlns:a16="http://schemas.microsoft.com/office/drawing/2014/main" id="{147F5E04-DE18-66AD-73DF-832C0E94280C}"/>
              </a:ext>
            </a:extLst>
          </p:cNvPr>
          <p:cNvSpPr>
            <a:spLocks noGrp="1" noChangeArrowheads="1"/>
          </p:cNvSpPr>
          <p:nvPr>
            <p:ph type="body" idx="1"/>
          </p:nvPr>
        </p:nvSpPr>
        <p:spPr/>
        <p:txBody>
          <a:bodyPr/>
          <a:lstStyle/>
          <a:p>
            <a:r>
              <a:rPr lang="en-US" altLang="en-US" sz="2800"/>
              <a:t>Elements to Consider:</a:t>
            </a:r>
          </a:p>
          <a:p>
            <a:pPr lvl="1"/>
            <a:r>
              <a:rPr lang="en-US" altLang="en-US" sz="2800"/>
              <a:t>Leadership &amp; Change Management</a:t>
            </a:r>
          </a:p>
          <a:p>
            <a:pPr lvl="1"/>
            <a:r>
              <a:rPr lang="en-US" altLang="en-US" sz="2800"/>
              <a:t>Customer-Focus</a:t>
            </a:r>
          </a:p>
          <a:p>
            <a:pPr lvl="1"/>
            <a:r>
              <a:rPr lang="en-US" altLang="en-US" sz="2800"/>
              <a:t>Decision Making</a:t>
            </a:r>
          </a:p>
          <a:p>
            <a:pPr lvl="1"/>
            <a:r>
              <a:rPr lang="en-US" altLang="en-US" sz="2800"/>
              <a:t>Business Insight</a:t>
            </a:r>
          </a:p>
          <a:p>
            <a:pPr lvl="1"/>
            <a:r>
              <a:rPr lang="en-US" altLang="en-US" sz="2800"/>
              <a:t>Statistical/Analytic Skills</a:t>
            </a:r>
          </a:p>
          <a:p>
            <a:pPr lvl="1"/>
            <a:r>
              <a:rPr lang="en-US" altLang="en-US" sz="2800"/>
              <a:t>Respect, Trust, Communication</a:t>
            </a:r>
          </a:p>
          <a:p>
            <a:pPr lvl="1"/>
            <a:r>
              <a:rPr lang="en-US" altLang="en-US" sz="2800"/>
              <a:t>Business Partnerships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FD3FEA73-4017-546A-F93D-5CB57C05BEF7}"/>
              </a:ext>
            </a:extLst>
          </p:cNvPr>
          <p:cNvSpPr>
            <a:spLocks noGrp="1" noChangeArrowheads="1"/>
          </p:cNvSpPr>
          <p:nvPr>
            <p:ph type="title"/>
          </p:nvPr>
        </p:nvSpPr>
        <p:spPr>
          <a:xfrm>
            <a:off x="25400" y="69850"/>
            <a:ext cx="6832600" cy="819150"/>
          </a:xfrm>
        </p:spPr>
        <p:txBody>
          <a:bodyPr/>
          <a:lstStyle/>
          <a:p>
            <a:r>
              <a:rPr lang="en-US" altLang="en-US"/>
              <a:t>Six Sigma Organization</a:t>
            </a:r>
          </a:p>
        </p:txBody>
      </p:sp>
      <p:sp>
        <p:nvSpPr>
          <p:cNvPr id="520195" name="Text Box 3">
            <a:extLst>
              <a:ext uri="{FF2B5EF4-FFF2-40B4-BE49-F238E27FC236}">
                <a16:creationId xmlns:a16="http://schemas.microsoft.com/office/drawing/2014/main" id="{04543243-05B3-09E5-7E88-0979F0A9C39A}"/>
              </a:ext>
            </a:extLst>
          </p:cNvPr>
          <p:cNvSpPr txBox="1">
            <a:spLocks noChangeArrowheads="1"/>
          </p:cNvSpPr>
          <p:nvPr/>
        </p:nvSpPr>
        <p:spPr bwMode="auto">
          <a:xfrm>
            <a:off x="1584325" y="5334000"/>
            <a:ext cx="1270000" cy="1143000"/>
          </a:xfrm>
          <a:prstGeom prst="rect">
            <a:avLst/>
          </a:prstGeom>
          <a:solidFill>
            <a:srgbClr val="DDDDDD"/>
          </a:solidFill>
          <a:ln w="38100">
            <a:solidFill>
              <a:srgbClr val="0000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eaLnBrk="0" hangingPunct="0"/>
            <a:r>
              <a:rPr lang="en-US" altLang="en-US" sz="1200" b="1"/>
              <a:t>Money Belt</a:t>
            </a:r>
          </a:p>
          <a:p>
            <a:pPr algn="ctr" eaLnBrk="0" hangingPunct="0"/>
            <a:r>
              <a:rPr lang="en-US" altLang="en-US" sz="1200" b="1"/>
              <a:t>(Finance)</a:t>
            </a:r>
            <a:endParaRPr lang="en-US" altLang="en-US" sz="1200" b="1" i="1">
              <a:latin typeface="Times New Roman" panose="02020603050405020304" pitchFamily="18" charset="0"/>
            </a:endParaRPr>
          </a:p>
        </p:txBody>
      </p:sp>
      <p:sp>
        <p:nvSpPr>
          <p:cNvPr id="520196" name="Oval 4">
            <a:extLst>
              <a:ext uri="{FF2B5EF4-FFF2-40B4-BE49-F238E27FC236}">
                <a16:creationId xmlns:a16="http://schemas.microsoft.com/office/drawing/2014/main" id="{455EEA50-58EF-8B93-5B73-315C109D9E77}"/>
              </a:ext>
            </a:extLst>
          </p:cNvPr>
          <p:cNvSpPr>
            <a:spLocks noChangeArrowheads="1"/>
          </p:cNvSpPr>
          <p:nvPr/>
        </p:nvSpPr>
        <p:spPr bwMode="auto">
          <a:xfrm>
            <a:off x="3494088" y="4038600"/>
            <a:ext cx="2700337" cy="2589213"/>
          </a:xfrm>
          <a:prstGeom prst="ellipse">
            <a:avLst/>
          </a:prstGeom>
          <a:solidFill>
            <a:srgbClr val="DDDDDD"/>
          </a:solidFill>
          <a:ln w="28575">
            <a:solidFill>
              <a:srgbClr val="0000FF"/>
            </a:solidFill>
            <a:round/>
            <a:headEnd/>
            <a:tailEnd/>
          </a:ln>
        </p:spPr>
        <p:txBody>
          <a:bodyPr/>
          <a:lstStyle/>
          <a:p>
            <a:endParaRPr lang="en-US"/>
          </a:p>
        </p:txBody>
      </p:sp>
      <p:sp>
        <p:nvSpPr>
          <p:cNvPr id="520197" name="Rectangle 5">
            <a:extLst>
              <a:ext uri="{FF2B5EF4-FFF2-40B4-BE49-F238E27FC236}">
                <a16:creationId xmlns:a16="http://schemas.microsoft.com/office/drawing/2014/main" id="{B30AD339-0375-4C76-91B1-A5CEBEC36E5E}"/>
              </a:ext>
            </a:extLst>
          </p:cNvPr>
          <p:cNvSpPr>
            <a:spLocks noChangeArrowheads="1"/>
          </p:cNvSpPr>
          <p:nvPr/>
        </p:nvSpPr>
        <p:spPr bwMode="auto">
          <a:xfrm>
            <a:off x="2681288" y="1417638"/>
            <a:ext cx="3838575" cy="1401762"/>
          </a:xfrm>
          <a:prstGeom prst="rect">
            <a:avLst/>
          </a:prstGeom>
          <a:solidFill>
            <a:srgbClr val="DDDDDD"/>
          </a:solidFill>
          <a:ln w="52388">
            <a:solidFill>
              <a:srgbClr val="0000FF"/>
            </a:solidFill>
            <a:miter lim="800000"/>
            <a:headEnd/>
            <a:tailEnd/>
          </a:ln>
        </p:spPr>
        <p:txBody>
          <a:bodyPr/>
          <a:lstStyle/>
          <a:p>
            <a:endParaRPr lang="en-US"/>
          </a:p>
        </p:txBody>
      </p:sp>
      <p:sp>
        <p:nvSpPr>
          <p:cNvPr id="520198" name="Rectangle 6">
            <a:extLst>
              <a:ext uri="{FF2B5EF4-FFF2-40B4-BE49-F238E27FC236}">
                <a16:creationId xmlns:a16="http://schemas.microsoft.com/office/drawing/2014/main" id="{4707984C-F85C-6C78-BC02-6915B08F2C2C}"/>
              </a:ext>
            </a:extLst>
          </p:cNvPr>
          <p:cNvSpPr>
            <a:spLocks noChangeArrowheads="1"/>
          </p:cNvSpPr>
          <p:nvPr/>
        </p:nvSpPr>
        <p:spPr bwMode="auto">
          <a:xfrm>
            <a:off x="3214688" y="1490663"/>
            <a:ext cx="2811462"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7042"/>
                </a:solidFill>
                <a:miter lim="800000"/>
                <a:headEnd/>
                <a:tailEnd/>
              </a14:hiddenLine>
            </a:ext>
          </a:extLst>
        </p:spPr>
        <p:txBody>
          <a:bodyPr lIns="0" tIns="0" rIns="0" bIns="0">
            <a:spAutoFit/>
          </a:bodyPr>
          <a:lstStyle/>
          <a:p>
            <a:pPr algn="ctr" eaLnBrk="0" hangingPunct="0"/>
            <a:r>
              <a:rPr lang="en-US" altLang="en-US" sz="1400">
                <a:solidFill>
                  <a:srgbClr val="000000"/>
                </a:solidFill>
              </a:rPr>
              <a:t>Six Sigma Leadership Team</a:t>
            </a:r>
          </a:p>
          <a:p>
            <a:pPr algn="ctr" eaLnBrk="0" hangingPunct="0"/>
            <a:r>
              <a:rPr lang="en-US" altLang="en-US" sz="1400">
                <a:solidFill>
                  <a:srgbClr val="000000"/>
                </a:solidFill>
              </a:rPr>
              <a:t>VP, DGM, Champion</a:t>
            </a:r>
          </a:p>
          <a:p>
            <a:pPr algn="ctr" eaLnBrk="0" hangingPunct="0"/>
            <a:r>
              <a:rPr lang="en-US" altLang="en-US" sz="1400">
                <a:solidFill>
                  <a:srgbClr val="000000"/>
                </a:solidFill>
              </a:rPr>
              <a:t>(Six Sigma Governance Team)</a:t>
            </a:r>
            <a:endParaRPr lang="en-US" altLang="en-US" sz="2400" i="1">
              <a:latin typeface="Times New Roman" panose="02020603050405020304" pitchFamily="18" charset="0"/>
            </a:endParaRPr>
          </a:p>
        </p:txBody>
      </p:sp>
      <p:grpSp>
        <p:nvGrpSpPr>
          <p:cNvPr id="520199" name="Group 7">
            <a:extLst>
              <a:ext uri="{FF2B5EF4-FFF2-40B4-BE49-F238E27FC236}">
                <a16:creationId xmlns:a16="http://schemas.microsoft.com/office/drawing/2014/main" id="{0E62F38C-7D82-9566-B2F3-97AF98B90DB1}"/>
              </a:ext>
            </a:extLst>
          </p:cNvPr>
          <p:cNvGrpSpPr>
            <a:grpSpLocks/>
          </p:cNvGrpSpPr>
          <p:nvPr/>
        </p:nvGrpSpPr>
        <p:grpSpPr bwMode="auto">
          <a:xfrm>
            <a:off x="4329113" y="2276475"/>
            <a:ext cx="327025" cy="488950"/>
            <a:chOff x="3089" y="1095"/>
            <a:chExt cx="206" cy="308"/>
          </a:xfrm>
        </p:grpSpPr>
        <p:sp>
          <p:nvSpPr>
            <p:cNvPr id="520200" name="Freeform 8">
              <a:extLst>
                <a:ext uri="{FF2B5EF4-FFF2-40B4-BE49-F238E27FC236}">
                  <a16:creationId xmlns:a16="http://schemas.microsoft.com/office/drawing/2014/main" id="{BADD6FB0-182C-FA07-DC95-EA77AF24CB79}"/>
                </a:ext>
              </a:extLst>
            </p:cNvPr>
            <p:cNvSpPr>
              <a:spLocks/>
            </p:cNvSpPr>
            <p:nvPr/>
          </p:nvSpPr>
          <p:spPr bwMode="auto">
            <a:xfrm>
              <a:off x="3089" y="1140"/>
              <a:ext cx="197" cy="263"/>
            </a:xfrm>
            <a:custGeom>
              <a:avLst/>
              <a:gdLst>
                <a:gd name="T0" fmla="*/ 66 w 197"/>
                <a:gd name="T1" fmla="*/ 8 h 263"/>
                <a:gd name="T2" fmla="*/ 0 w 197"/>
                <a:gd name="T3" fmla="*/ 107 h 263"/>
                <a:gd name="T4" fmla="*/ 74 w 197"/>
                <a:gd name="T5" fmla="*/ 25 h 263"/>
                <a:gd name="T6" fmla="*/ 33 w 197"/>
                <a:gd name="T7" fmla="*/ 255 h 263"/>
                <a:gd name="T8" fmla="*/ 99 w 197"/>
                <a:gd name="T9" fmla="*/ 66 h 263"/>
                <a:gd name="T10" fmla="*/ 132 w 197"/>
                <a:gd name="T11" fmla="*/ 263 h 263"/>
                <a:gd name="T12" fmla="*/ 115 w 197"/>
                <a:gd name="T13" fmla="*/ 33 h 263"/>
                <a:gd name="T14" fmla="*/ 197 w 197"/>
                <a:gd name="T15" fmla="*/ 66 h 263"/>
                <a:gd name="T16" fmla="*/ 82 w 197"/>
                <a:gd name="T17" fmla="*/ 0 h 263"/>
                <a:gd name="T18" fmla="*/ 66 w 197"/>
                <a:gd name="T19" fmla="*/ 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63">
                  <a:moveTo>
                    <a:pt x="66" y="8"/>
                  </a:moveTo>
                  <a:lnTo>
                    <a:pt x="0" y="107"/>
                  </a:lnTo>
                  <a:lnTo>
                    <a:pt x="74" y="25"/>
                  </a:lnTo>
                  <a:lnTo>
                    <a:pt x="33" y="255"/>
                  </a:lnTo>
                  <a:lnTo>
                    <a:pt x="99" y="66"/>
                  </a:lnTo>
                  <a:lnTo>
                    <a:pt x="132" y="263"/>
                  </a:lnTo>
                  <a:lnTo>
                    <a:pt x="115" y="33"/>
                  </a:lnTo>
                  <a:lnTo>
                    <a:pt x="197" y="66"/>
                  </a:lnTo>
                  <a:lnTo>
                    <a:pt x="82" y="0"/>
                  </a:lnTo>
                  <a:lnTo>
                    <a:pt x="66" y="8"/>
                  </a:lnTo>
                  <a:close/>
                </a:path>
              </a:pathLst>
            </a:custGeom>
            <a:solidFill>
              <a:srgbClr val="000000"/>
            </a:solidFill>
            <a:ln w="9525">
              <a:solidFill>
                <a:schemeClr val="tx1"/>
              </a:solidFill>
              <a:round/>
              <a:headEnd/>
              <a:tailEnd/>
            </a:ln>
          </p:spPr>
          <p:txBody>
            <a:bodyPr/>
            <a:lstStyle/>
            <a:p>
              <a:endParaRPr lang="en-US"/>
            </a:p>
          </p:txBody>
        </p:sp>
        <p:sp>
          <p:nvSpPr>
            <p:cNvPr id="520201" name="Freeform 9">
              <a:extLst>
                <a:ext uri="{FF2B5EF4-FFF2-40B4-BE49-F238E27FC236}">
                  <a16:creationId xmlns:a16="http://schemas.microsoft.com/office/drawing/2014/main" id="{AB07D155-5EF1-0A1D-E00F-CE4F5CF723BA}"/>
                </a:ext>
              </a:extLst>
            </p:cNvPr>
            <p:cNvSpPr>
              <a:spLocks/>
            </p:cNvSpPr>
            <p:nvPr/>
          </p:nvSpPr>
          <p:spPr bwMode="auto">
            <a:xfrm>
              <a:off x="3089" y="1140"/>
              <a:ext cx="197" cy="263"/>
            </a:xfrm>
            <a:custGeom>
              <a:avLst/>
              <a:gdLst>
                <a:gd name="T0" fmla="*/ 66 w 197"/>
                <a:gd name="T1" fmla="*/ 8 h 263"/>
                <a:gd name="T2" fmla="*/ 0 w 197"/>
                <a:gd name="T3" fmla="*/ 107 h 263"/>
                <a:gd name="T4" fmla="*/ 74 w 197"/>
                <a:gd name="T5" fmla="*/ 25 h 263"/>
                <a:gd name="T6" fmla="*/ 33 w 197"/>
                <a:gd name="T7" fmla="*/ 255 h 263"/>
                <a:gd name="T8" fmla="*/ 99 w 197"/>
                <a:gd name="T9" fmla="*/ 66 h 263"/>
                <a:gd name="T10" fmla="*/ 132 w 197"/>
                <a:gd name="T11" fmla="*/ 263 h 263"/>
                <a:gd name="T12" fmla="*/ 115 w 197"/>
                <a:gd name="T13" fmla="*/ 33 h 263"/>
                <a:gd name="T14" fmla="*/ 197 w 197"/>
                <a:gd name="T15" fmla="*/ 66 h 263"/>
                <a:gd name="T16" fmla="*/ 82 w 19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63">
                  <a:moveTo>
                    <a:pt x="66" y="8"/>
                  </a:moveTo>
                  <a:lnTo>
                    <a:pt x="0" y="107"/>
                  </a:lnTo>
                  <a:lnTo>
                    <a:pt x="74" y="25"/>
                  </a:lnTo>
                  <a:lnTo>
                    <a:pt x="33" y="255"/>
                  </a:lnTo>
                  <a:lnTo>
                    <a:pt x="99" y="66"/>
                  </a:lnTo>
                  <a:lnTo>
                    <a:pt x="132" y="263"/>
                  </a:lnTo>
                  <a:lnTo>
                    <a:pt x="115" y="33"/>
                  </a:lnTo>
                  <a:lnTo>
                    <a:pt x="197" y="66"/>
                  </a:lnTo>
                  <a:lnTo>
                    <a:pt x="82"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02" name="Freeform 10">
              <a:extLst>
                <a:ext uri="{FF2B5EF4-FFF2-40B4-BE49-F238E27FC236}">
                  <a16:creationId xmlns:a16="http://schemas.microsoft.com/office/drawing/2014/main" id="{E1AC2AE4-35A7-F827-E774-188929E9EB0B}"/>
                </a:ext>
              </a:extLst>
            </p:cNvPr>
            <p:cNvSpPr>
              <a:spLocks/>
            </p:cNvSpPr>
            <p:nvPr/>
          </p:nvSpPr>
          <p:spPr bwMode="auto">
            <a:xfrm>
              <a:off x="3089" y="1140"/>
              <a:ext cx="206" cy="263"/>
            </a:xfrm>
            <a:custGeom>
              <a:avLst/>
              <a:gdLst>
                <a:gd name="T0" fmla="*/ 74 w 206"/>
                <a:gd name="T1" fmla="*/ 8 h 263"/>
                <a:gd name="T2" fmla="*/ 0 w 206"/>
                <a:gd name="T3" fmla="*/ 107 h 263"/>
                <a:gd name="T4" fmla="*/ 82 w 206"/>
                <a:gd name="T5" fmla="*/ 25 h 263"/>
                <a:gd name="T6" fmla="*/ 33 w 206"/>
                <a:gd name="T7" fmla="*/ 255 h 263"/>
                <a:gd name="T8" fmla="*/ 99 w 206"/>
                <a:gd name="T9" fmla="*/ 66 h 263"/>
                <a:gd name="T10" fmla="*/ 140 w 206"/>
                <a:gd name="T11" fmla="*/ 263 h 263"/>
                <a:gd name="T12" fmla="*/ 124 w 206"/>
                <a:gd name="T13" fmla="*/ 33 h 263"/>
                <a:gd name="T14" fmla="*/ 206 w 206"/>
                <a:gd name="T15" fmla="*/ 66 h 263"/>
                <a:gd name="T16" fmla="*/ 91 w 206"/>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63">
                  <a:moveTo>
                    <a:pt x="74" y="8"/>
                  </a:moveTo>
                  <a:lnTo>
                    <a:pt x="0" y="107"/>
                  </a:lnTo>
                  <a:lnTo>
                    <a:pt x="82" y="25"/>
                  </a:lnTo>
                  <a:lnTo>
                    <a:pt x="33" y="255"/>
                  </a:lnTo>
                  <a:lnTo>
                    <a:pt x="99" y="66"/>
                  </a:lnTo>
                  <a:lnTo>
                    <a:pt x="140" y="263"/>
                  </a:lnTo>
                  <a:lnTo>
                    <a:pt x="124" y="33"/>
                  </a:lnTo>
                  <a:lnTo>
                    <a:pt x="206" y="66"/>
                  </a:lnTo>
                  <a:lnTo>
                    <a:pt x="91"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03" name="Oval 11">
              <a:extLst>
                <a:ext uri="{FF2B5EF4-FFF2-40B4-BE49-F238E27FC236}">
                  <a16:creationId xmlns:a16="http://schemas.microsoft.com/office/drawing/2014/main" id="{C8B55C49-3649-9C30-DDD9-DAC5D1A6E81F}"/>
                </a:ext>
              </a:extLst>
            </p:cNvPr>
            <p:cNvSpPr>
              <a:spLocks noChangeArrowheads="1"/>
            </p:cNvSpPr>
            <p:nvPr/>
          </p:nvSpPr>
          <p:spPr bwMode="auto">
            <a:xfrm>
              <a:off x="3159" y="1095"/>
              <a:ext cx="41" cy="41"/>
            </a:xfrm>
            <a:prstGeom prst="ellipse">
              <a:avLst/>
            </a:prstGeom>
            <a:solidFill>
              <a:srgbClr val="000000"/>
            </a:solidFill>
            <a:ln w="12700">
              <a:solidFill>
                <a:schemeClr val="tx1"/>
              </a:solidFill>
              <a:round/>
              <a:headEnd/>
              <a:tailEnd/>
            </a:ln>
          </p:spPr>
          <p:txBody>
            <a:bodyPr/>
            <a:lstStyle/>
            <a:p>
              <a:endParaRPr lang="en-US"/>
            </a:p>
          </p:txBody>
        </p:sp>
      </p:grpSp>
      <p:grpSp>
        <p:nvGrpSpPr>
          <p:cNvPr id="520204" name="Group 12">
            <a:extLst>
              <a:ext uri="{FF2B5EF4-FFF2-40B4-BE49-F238E27FC236}">
                <a16:creationId xmlns:a16="http://schemas.microsoft.com/office/drawing/2014/main" id="{39ECE4BD-88DD-03F3-8D79-013BA29878AC}"/>
              </a:ext>
            </a:extLst>
          </p:cNvPr>
          <p:cNvGrpSpPr>
            <a:grpSpLocks/>
          </p:cNvGrpSpPr>
          <p:nvPr/>
        </p:nvGrpSpPr>
        <p:grpSpPr bwMode="auto">
          <a:xfrm>
            <a:off x="5324475" y="2246313"/>
            <a:ext cx="327025" cy="490537"/>
            <a:chOff x="3352" y="1308"/>
            <a:chExt cx="206" cy="309"/>
          </a:xfrm>
        </p:grpSpPr>
        <p:sp>
          <p:nvSpPr>
            <p:cNvPr id="520205" name="Freeform 13">
              <a:extLst>
                <a:ext uri="{FF2B5EF4-FFF2-40B4-BE49-F238E27FC236}">
                  <a16:creationId xmlns:a16="http://schemas.microsoft.com/office/drawing/2014/main" id="{17DCAA78-904E-9D44-CAFB-B59310866ABB}"/>
                </a:ext>
              </a:extLst>
            </p:cNvPr>
            <p:cNvSpPr>
              <a:spLocks/>
            </p:cNvSpPr>
            <p:nvPr/>
          </p:nvSpPr>
          <p:spPr bwMode="auto">
            <a:xfrm>
              <a:off x="3352" y="1354"/>
              <a:ext cx="197" cy="263"/>
            </a:xfrm>
            <a:custGeom>
              <a:avLst/>
              <a:gdLst>
                <a:gd name="T0" fmla="*/ 66 w 197"/>
                <a:gd name="T1" fmla="*/ 8 h 263"/>
                <a:gd name="T2" fmla="*/ 0 w 197"/>
                <a:gd name="T3" fmla="*/ 106 h 263"/>
                <a:gd name="T4" fmla="*/ 74 w 197"/>
                <a:gd name="T5" fmla="*/ 16 h 263"/>
                <a:gd name="T6" fmla="*/ 33 w 197"/>
                <a:gd name="T7" fmla="*/ 246 h 263"/>
                <a:gd name="T8" fmla="*/ 99 w 197"/>
                <a:gd name="T9" fmla="*/ 57 h 263"/>
                <a:gd name="T10" fmla="*/ 132 w 197"/>
                <a:gd name="T11" fmla="*/ 263 h 263"/>
                <a:gd name="T12" fmla="*/ 115 w 197"/>
                <a:gd name="T13" fmla="*/ 33 h 263"/>
                <a:gd name="T14" fmla="*/ 197 w 197"/>
                <a:gd name="T15" fmla="*/ 65 h 263"/>
                <a:gd name="T16" fmla="*/ 82 w 197"/>
                <a:gd name="T17" fmla="*/ 0 h 263"/>
                <a:gd name="T18" fmla="*/ 66 w 197"/>
                <a:gd name="T19" fmla="*/ 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63">
                  <a:moveTo>
                    <a:pt x="66" y="8"/>
                  </a:moveTo>
                  <a:lnTo>
                    <a:pt x="0" y="106"/>
                  </a:lnTo>
                  <a:lnTo>
                    <a:pt x="74" y="16"/>
                  </a:lnTo>
                  <a:lnTo>
                    <a:pt x="33" y="246"/>
                  </a:lnTo>
                  <a:lnTo>
                    <a:pt x="99" y="57"/>
                  </a:lnTo>
                  <a:lnTo>
                    <a:pt x="132" y="263"/>
                  </a:lnTo>
                  <a:lnTo>
                    <a:pt x="115" y="33"/>
                  </a:lnTo>
                  <a:lnTo>
                    <a:pt x="197" y="65"/>
                  </a:lnTo>
                  <a:lnTo>
                    <a:pt x="82" y="0"/>
                  </a:lnTo>
                  <a:lnTo>
                    <a:pt x="66" y="8"/>
                  </a:lnTo>
                  <a:close/>
                </a:path>
              </a:pathLst>
            </a:custGeom>
            <a:solidFill>
              <a:srgbClr val="000000"/>
            </a:solidFill>
            <a:ln w="9525">
              <a:solidFill>
                <a:schemeClr val="tx1"/>
              </a:solidFill>
              <a:round/>
              <a:headEnd/>
              <a:tailEnd/>
            </a:ln>
          </p:spPr>
          <p:txBody>
            <a:bodyPr/>
            <a:lstStyle/>
            <a:p>
              <a:endParaRPr lang="en-US"/>
            </a:p>
          </p:txBody>
        </p:sp>
        <p:sp>
          <p:nvSpPr>
            <p:cNvPr id="520206" name="Freeform 14">
              <a:extLst>
                <a:ext uri="{FF2B5EF4-FFF2-40B4-BE49-F238E27FC236}">
                  <a16:creationId xmlns:a16="http://schemas.microsoft.com/office/drawing/2014/main" id="{98FAE47A-BE33-64BA-C6D4-14586EAF14C0}"/>
                </a:ext>
              </a:extLst>
            </p:cNvPr>
            <p:cNvSpPr>
              <a:spLocks/>
            </p:cNvSpPr>
            <p:nvPr/>
          </p:nvSpPr>
          <p:spPr bwMode="auto">
            <a:xfrm>
              <a:off x="3352" y="1354"/>
              <a:ext cx="197" cy="263"/>
            </a:xfrm>
            <a:custGeom>
              <a:avLst/>
              <a:gdLst>
                <a:gd name="T0" fmla="*/ 66 w 197"/>
                <a:gd name="T1" fmla="*/ 8 h 263"/>
                <a:gd name="T2" fmla="*/ 0 w 197"/>
                <a:gd name="T3" fmla="*/ 106 h 263"/>
                <a:gd name="T4" fmla="*/ 74 w 197"/>
                <a:gd name="T5" fmla="*/ 16 h 263"/>
                <a:gd name="T6" fmla="*/ 33 w 197"/>
                <a:gd name="T7" fmla="*/ 246 h 263"/>
                <a:gd name="T8" fmla="*/ 99 w 197"/>
                <a:gd name="T9" fmla="*/ 57 h 263"/>
                <a:gd name="T10" fmla="*/ 132 w 197"/>
                <a:gd name="T11" fmla="*/ 263 h 263"/>
                <a:gd name="T12" fmla="*/ 115 w 197"/>
                <a:gd name="T13" fmla="*/ 33 h 263"/>
                <a:gd name="T14" fmla="*/ 197 w 197"/>
                <a:gd name="T15" fmla="*/ 65 h 263"/>
                <a:gd name="T16" fmla="*/ 82 w 19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63">
                  <a:moveTo>
                    <a:pt x="66" y="8"/>
                  </a:moveTo>
                  <a:lnTo>
                    <a:pt x="0" y="106"/>
                  </a:lnTo>
                  <a:lnTo>
                    <a:pt x="74" y="16"/>
                  </a:lnTo>
                  <a:lnTo>
                    <a:pt x="33" y="246"/>
                  </a:lnTo>
                  <a:lnTo>
                    <a:pt x="99" y="57"/>
                  </a:lnTo>
                  <a:lnTo>
                    <a:pt x="132" y="263"/>
                  </a:lnTo>
                  <a:lnTo>
                    <a:pt x="115" y="33"/>
                  </a:lnTo>
                  <a:lnTo>
                    <a:pt x="197" y="65"/>
                  </a:lnTo>
                  <a:lnTo>
                    <a:pt x="82"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07" name="Freeform 15">
              <a:extLst>
                <a:ext uri="{FF2B5EF4-FFF2-40B4-BE49-F238E27FC236}">
                  <a16:creationId xmlns:a16="http://schemas.microsoft.com/office/drawing/2014/main" id="{50571CB7-B219-8549-03D4-24C88A04418F}"/>
                </a:ext>
              </a:extLst>
            </p:cNvPr>
            <p:cNvSpPr>
              <a:spLocks/>
            </p:cNvSpPr>
            <p:nvPr/>
          </p:nvSpPr>
          <p:spPr bwMode="auto">
            <a:xfrm>
              <a:off x="3352" y="1354"/>
              <a:ext cx="206" cy="263"/>
            </a:xfrm>
            <a:custGeom>
              <a:avLst/>
              <a:gdLst>
                <a:gd name="T0" fmla="*/ 74 w 206"/>
                <a:gd name="T1" fmla="*/ 8 h 263"/>
                <a:gd name="T2" fmla="*/ 0 w 206"/>
                <a:gd name="T3" fmla="*/ 106 h 263"/>
                <a:gd name="T4" fmla="*/ 82 w 206"/>
                <a:gd name="T5" fmla="*/ 24 h 263"/>
                <a:gd name="T6" fmla="*/ 33 w 206"/>
                <a:gd name="T7" fmla="*/ 254 h 263"/>
                <a:gd name="T8" fmla="*/ 99 w 206"/>
                <a:gd name="T9" fmla="*/ 65 h 263"/>
                <a:gd name="T10" fmla="*/ 140 w 206"/>
                <a:gd name="T11" fmla="*/ 263 h 263"/>
                <a:gd name="T12" fmla="*/ 123 w 206"/>
                <a:gd name="T13" fmla="*/ 33 h 263"/>
                <a:gd name="T14" fmla="*/ 206 w 206"/>
                <a:gd name="T15" fmla="*/ 65 h 263"/>
                <a:gd name="T16" fmla="*/ 91 w 206"/>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63">
                  <a:moveTo>
                    <a:pt x="74" y="8"/>
                  </a:moveTo>
                  <a:lnTo>
                    <a:pt x="0" y="106"/>
                  </a:lnTo>
                  <a:lnTo>
                    <a:pt x="82" y="24"/>
                  </a:lnTo>
                  <a:lnTo>
                    <a:pt x="33" y="254"/>
                  </a:lnTo>
                  <a:lnTo>
                    <a:pt x="99" y="65"/>
                  </a:lnTo>
                  <a:lnTo>
                    <a:pt x="140" y="263"/>
                  </a:lnTo>
                  <a:lnTo>
                    <a:pt x="123" y="33"/>
                  </a:lnTo>
                  <a:lnTo>
                    <a:pt x="206" y="65"/>
                  </a:lnTo>
                  <a:lnTo>
                    <a:pt x="91"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08" name="Oval 16">
              <a:extLst>
                <a:ext uri="{FF2B5EF4-FFF2-40B4-BE49-F238E27FC236}">
                  <a16:creationId xmlns:a16="http://schemas.microsoft.com/office/drawing/2014/main" id="{B7684C1D-2075-0213-0820-A75C86D9C2BA}"/>
                </a:ext>
              </a:extLst>
            </p:cNvPr>
            <p:cNvSpPr>
              <a:spLocks noChangeArrowheads="1"/>
            </p:cNvSpPr>
            <p:nvPr/>
          </p:nvSpPr>
          <p:spPr bwMode="auto">
            <a:xfrm>
              <a:off x="3422" y="1308"/>
              <a:ext cx="41" cy="33"/>
            </a:xfrm>
            <a:prstGeom prst="ellipse">
              <a:avLst/>
            </a:prstGeom>
            <a:solidFill>
              <a:srgbClr val="000000"/>
            </a:solidFill>
            <a:ln w="12700">
              <a:solidFill>
                <a:schemeClr val="tx1"/>
              </a:solidFill>
              <a:round/>
              <a:headEnd/>
              <a:tailEnd/>
            </a:ln>
          </p:spPr>
          <p:txBody>
            <a:bodyPr/>
            <a:lstStyle/>
            <a:p>
              <a:endParaRPr lang="en-US"/>
            </a:p>
          </p:txBody>
        </p:sp>
      </p:grpSp>
      <p:grpSp>
        <p:nvGrpSpPr>
          <p:cNvPr id="520209" name="Group 17">
            <a:extLst>
              <a:ext uri="{FF2B5EF4-FFF2-40B4-BE49-F238E27FC236}">
                <a16:creationId xmlns:a16="http://schemas.microsoft.com/office/drawing/2014/main" id="{F759D53D-82B3-E3E1-6ACA-8149CBAB16DA}"/>
              </a:ext>
            </a:extLst>
          </p:cNvPr>
          <p:cNvGrpSpPr>
            <a:grpSpLocks/>
          </p:cNvGrpSpPr>
          <p:nvPr/>
        </p:nvGrpSpPr>
        <p:grpSpPr bwMode="auto">
          <a:xfrm>
            <a:off x="3284538" y="2247900"/>
            <a:ext cx="325437" cy="503238"/>
            <a:chOff x="2851" y="1341"/>
            <a:chExt cx="205" cy="317"/>
          </a:xfrm>
        </p:grpSpPr>
        <p:sp>
          <p:nvSpPr>
            <p:cNvPr id="520210" name="Freeform 18">
              <a:extLst>
                <a:ext uri="{FF2B5EF4-FFF2-40B4-BE49-F238E27FC236}">
                  <a16:creationId xmlns:a16="http://schemas.microsoft.com/office/drawing/2014/main" id="{9A876668-B084-4A3A-C093-EAE98F823B5E}"/>
                </a:ext>
              </a:extLst>
            </p:cNvPr>
            <p:cNvSpPr>
              <a:spLocks/>
            </p:cNvSpPr>
            <p:nvPr/>
          </p:nvSpPr>
          <p:spPr bwMode="auto">
            <a:xfrm>
              <a:off x="2851" y="1403"/>
              <a:ext cx="205" cy="255"/>
            </a:xfrm>
            <a:custGeom>
              <a:avLst/>
              <a:gdLst>
                <a:gd name="T0" fmla="*/ 74 w 205"/>
                <a:gd name="T1" fmla="*/ 0 h 255"/>
                <a:gd name="T2" fmla="*/ 0 w 205"/>
                <a:gd name="T3" fmla="*/ 99 h 255"/>
                <a:gd name="T4" fmla="*/ 74 w 205"/>
                <a:gd name="T5" fmla="*/ 8 h 255"/>
                <a:gd name="T6" fmla="*/ 33 w 205"/>
                <a:gd name="T7" fmla="*/ 238 h 255"/>
                <a:gd name="T8" fmla="*/ 99 w 205"/>
                <a:gd name="T9" fmla="*/ 49 h 255"/>
                <a:gd name="T10" fmla="*/ 140 w 205"/>
                <a:gd name="T11" fmla="*/ 255 h 255"/>
                <a:gd name="T12" fmla="*/ 115 w 205"/>
                <a:gd name="T13" fmla="*/ 25 h 255"/>
                <a:gd name="T14" fmla="*/ 205 w 205"/>
                <a:gd name="T15" fmla="*/ 57 h 255"/>
                <a:gd name="T16" fmla="*/ 74 w 2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55">
                  <a:moveTo>
                    <a:pt x="74" y="0"/>
                  </a:moveTo>
                  <a:lnTo>
                    <a:pt x="0" y="99"/>
                  </a:lnTo>
                  <a:lnTo>
                    <a:pt x="74" y="8"/>
                  </a:lnTo>
                  <a:lnTo>
                    <a:pt x="33" y="238"/>
                  </a:lnTo>
                  <a:lnTo>
                    <a:pt x="99" y="49"/>
                  </a:lnTo>
                  <a:lnTo>
                    <a:pt x="140" y="255"/>
                  </a:lnTo>
                  <a:lnTo>
                    <a:pt x="115" y="25"/>
                  </a:lnTo>
                  <a:lnTo>
                    <a:pt x="205" y="57"/>
                  </a:lnTo>
                  <a:lnTo>
                    <a:pt x="74" y="0"/>
                  </a:lnTo>
                  <a:close/>
                </a:path>
              </a:pathLst>
            </a:custGeom>
            <a:solidFill>
              <a:srgbClr val="000000"/>
            </a:solidFill>
            <a:ln w="12700">
              <a:solidFill>
                <a:schemeClr val="tx1"/>
              </a:solidFill>
              <a:prstDash val="solid"/>
              <a:round/>
              <a:headEnd/>
              <a:tailEnd/>
            </a:ln>
          </p:spPr>
          <p:txBody>
            <a:bodyPr/>
            <a:lstStyle/>
            <a:p>
              <a:endParaRPr lang="en-US"/>
            </a:p>
          </p:txBody>
        </p:sp>
        <p:sp>
          <p:nvSpPr>
            <p:cNvPr id="520211" name="Freeform 19">
              <a:extLst>
                <a:ext uri="{FF2B5EF4-FFF2-40B4-BE49-F238E27FC236}">
                  <a16:creationId xmlns:a16="http://schemas.microsoft.com/office/drawing/2014/main" id="{E0CF3078-1EAC-BE94-44A4-5300806B2879}"/>
                </a:ext>
              </a:extLst>
            </p:cNvPr>
            <p:cNvSpPr>
              <a:spLocks/>
            </p:cNvSpPr>
            <p:nvPr/>
          </p:nvSpPr>
          <p:spPr bwMode="auto">
            <a:xfrm>
              <a:off x="2851" y="1395"/>
              <a:ext cx="205" cy="263"/>
            </a:xfrm>
            <a:custGeom>
              <a:avLst/>
              <a:gdLst>
                <a:gd name="T0" fmla="*/ 74 w 205"/>
                <a:gd name="T1" fmla="*/ 8 h 263"/>
                <a:gd name="T2" fmla="*/ 0 w 205"/>
                <a:gd name="T3" fmla="*/ 107 h 263"/>
                <a:gd name="T4" fmla="*/ 82 w 205"/>
                <a:gd name="T5" fmla="*/ 24 h 263"/>
                <a:gd name="T6" fmla="*/ 33 w 205"/>
                <a:gd name="T7" fmla="*/ 254 h 263"/>
                <a:gd name="T8" fmla="*/ 99 w 205"/>
                <a:gd name="T9" fmla="*/ 65 h 263"/>
                <a:gd name="T10" fmla="*/ 140 w 205"/>
                <a:gd name="T11" fmla="*/ 263 h 263"/>
                <a:gd name="T12" fmla="*/ 123 w 205"/>
                <a:gd name="T13" fmla="*/ 33 h 263"/>
                <a:gd name="T14" fmla="*/ 205 w 205"/>
                <a:gd name="T15" fmla="*/ 65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4"/>
                  </a:lnTo>
                  <a:lnTo>
                    <a:pt x="33" y="254"/>
                  </a:lnTo>
                  <a:lnTo>
                    <a:pt x="99" y="65"/>
                  </a:lnTo>
                  <a:lnTo>
                    <a:pt x="140" y="263"/>
                  </a:lnTo>
                  <a:lnTo>
                    <a:pt x="123" y="33"/>
                  </a:lnTo>
                  <a:lnTo>
                    <a:pt x="205" y="65"/>
                  </a:lnTo>
                  <a:lnTo>
                    <a:pt x="90"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12" name="Oval 20">
              <a:extLst>
                <a:ext uri="{FF2B5EF4-FFF2-40B4-BE49-F238E27FC236}">
                  <a16:creationId xmlns:a16="http://schemas.microsoft.com/office/drawing/2014/main" id="{AF96BF10-DCFC-B1A0-FB3D-41156BF09107}"/>
                </a:ext>
              </a:extLst>
            </p:cNvPr>
            <p:cNvSpPr>
              <a:spLocks noChangeArrowheads="1"/>
            </p:cNvSpPr>
            <p:nvPr/>
          </p:nvSpPr>
          <p:spPr bwMode="auto">
            <a:xfrm>
              <a:off x="2921" y="1341"/>
              <a:ext cx="41" cy="42"/>
            </a:xfrm>
            <a:prstGeom prst="ellipse">
              <a:avLst/>
            </a:prstGeom>
            <a:solidFill>
              <a:srgbClr val="000000"/>
            </a:solidFill>
            <a:ln w="12700">
              <a:solidFill>
                <a:schemeClr val="tx1"/>
              </a:solidFill>
              <a:round/>
              <a:headEnd/>
              <a:tailEnd/>
            </a:ln>
          </p:spPr>
          <p:txBody>
            <a:bodyPr/>
            <a:lstStyle/>
            <a:p>
              <a:endParaRPr lang="en-US"/>
            </a:p>
          </p:txBody>
        </p:sp>
      </p:grpSp>
      <p:sp>
        <p:nvSpPr>
          <p:cNvPr id="520213" name="Rectangle 21">
            <a:extLst>
              <a:ext uri="{FF2B5EF4-FFF2-40B4-BE49-F238E27FC236}">
                <a16:creationId xmlns:a16="http://schemas.microsoft.com/office/drawing/2014/main" id="{158745BC-9777-7CDE-991B-7C5CF1A2FE62}"/>
              </a:ext>
            </a:extLst>
          </p:cNvPr>
          <p:cNvSpPr>
            <a:spLocks noChangeArrowheads="1"/>
          </p:cNvSpPr>
          <p:nvPr/>
        </p:nvSpPr>
        <p:spPr bwMode="auto">
          <a:xfrm>
            <a:off x="4495800" y="4800600"/>
            <a:ext cx="7350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Black Belt</a:t>
            </a:r>
            <a:endParaRPr lang="en-US" altLang="en-US" sz="2400" b="1" i="1">
              <a:latin typeface="Times New Roman" panose="02020603050405020304" pitchFamily="18" charset="0"/>
            </a:endParaRPr>
          </a:p>
        </p:txBody>
      </p:sp>
      <p:sp>
        <p:nvSpPr>
          <p:cNvPr id="520214" name="Rectangle 22">
            <a:extLst>
              <a:ext uri="{FF2B5EF4-FFF2-40B4-BE49-F238E27FC236}">
                <a16:creationId xmlns:a16="http://schemas.microsoft.com/office/drawing/2014/main" id="{29FBDC77-3E41-FAA4-79FB-1EC94690B5E1}"/>
              </a:ext>
            </a:extLst>
          </p:cNvPr>
          <p:cNvSpPr>
            <a:spLocks noChangeArrowheads="1"/>
          </p:cNvSpPr>
          <p:nvPr/>
        </p:nvSpPr>
        <p:spPr bwMode="auto">
          <a:xfrm>
            <a:off x="4343400" y="5389563"/>
            <a:ext cx="1065213"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altLang="en-US" sz="1200" b="1">
                <a:solidFill>
                  <a:srgbClr val="000000"/>
                </a:solidFill>
              </a:rPr>
              <a:t>Green Belts</a:t>
            </a:r>
            <a:endParaRPr lang="en-US" altLang="en-US" sz="2400" b="1" i="1">
              <a:latin typeface="Times New Roman" panose="02020603050405020304" pitchFamily="18" charset="0"/>
            </a:endParaRPr>
          </a:p>
          <a:p>
            <a:pPr algn="ctr" eaLnBrk="0" hangingPunct="0"/>
            <a:endParaRPr lang="en-US" altLang="en-US" sz="1200" b="1">
              <a:solidFill>
                <a:srgbClr val="000000"/>
              </a:solidFill>
            </a:endParaRPr>
          </a:p>
          <a:p>
            <a:pPr algn="ctr" eaLnBrk="0" hangingPunct="0"/>
            <a:endParaRPr lang="en-US" altLang="en-US" sz="1200" b="1">
              <a:solidFill>
                <a:srgbClr val="000000"/>
              </a:solidFill>
            </a:endParaRPr>
          </a:p>
          <a:p>
            <a:pPr algn="ctr" eaLnBrk="0" hangingPunct="0"/>
            <a:r>
              <a:rPr lang="en-US" altLang="en-US" sz="1200" b="1">
                <a:solidFill>
                  <a:srgbClr val="000000"/>
                </a:solidFill>
              </a:rPr>
              <a:t>Team Members</a:t>
            </a:r>
          </a:p>
        </p:txBody>
      </p:sp>
      <p:grpSp>
        <p:nvGrpSpPr>
          <p:cNvPr id="520215" name="Group 23">
            <a:extLst>
              <a:ext uri="{FF2B5EF4-FFF2-40B4-BE49-F238E27FC236}">
                <a16:creationId xmlns:a16="http://schemas.microsoft.com/office/drawing/2014/main" id="{732BFAD7-E4CF-0CFF-803E-599103C7C351}"/>
              </a:ext>
            </a:extLst>
          </p:cNvPr>
          <p:cNvGrpSpPr>
            <a:grpSpLocks/>
          </p:cNvGrpSpPr>
          <p:nvPr/>
        </p:nvGrpSpPr>
        <p:grpSpPr bwMode="auto">
          <a:xfrm>
            <a:off x="4730750" y="4225925"/>
            <a:ext cx="327025" cy="488950"/>
            <a:chOff x="3089" y="2812"/>
            <a:chExt cx="206" cy="308"/>
          </a:xfrm>
        </p:grpSpPr>
        <p:sp>
          <p:nvSpPr>
            <p:cNvPr id="520216" name="Freeform 24">
              <a:extLst>
                <a:ext uri="{FF2B5EF4-FFF2-40B4-BE49-F238E27FC236}">
                  <a16:creationId xmlns:a16="http://schemas.microsoft.com/office/drawing/2014/main" id="{E3ADAE8A-A024-CCEB-00AB-3D5039B50D22}"/>
                </a:ext>
              </a:extLst>
            </p:cNvPr>
            <p:cNvSpPr>
              <a:spLocks/>
            </p:cNvSpPr>
            <p:nvPr/>
          </p:nvSpPr>
          <p:spPr bwMode="auto">
            <a:xfrm>
              <a:off x="3089" y="2857"/>
              <a:ext cx="206" cy="263"/>
            </a:xfrm>
            <a:custGeom>
              <a:avLst/>
              <a:gdLst>
                <a:gd name="T0" fmla="*/ 74 w 206"/>
                <a:gd name="T1" fmla="*/ 9 h 263"/>
                <a:gd name="T2" fmla="*/ 0 w 206"/>
                <a:gd name="T3" fmla="*/ 107 h 263"/>
                <a:gd name="T4" fmla="*/ 82 w 206"/>
                <a:gd name="T5" fmla="*/ 25 h 263"/>
                <a:gd name="T6" fmla="*/ 33 w 206"/>
                <a:gd name="T7" fmla="*/ 255 h 263"/>
                <a:gd name="T8" fmla="*/ 99 w 206"/>
                <a:gd name="T9" fmla="*/ 58 h 263"/>
                <a:gd name="T10" fmla="*/ 140 w 206"/>
                <a:gd name="T11" fmla="*/ 263 h 263"/>
                <a:gd name="T12" fmla="*/ 124 w 206"/>
                <a:gd name="T13" fmla="*/ 33 h 263"/>
                <a:gd name="T14" fmla="*/ 206 w 206"/>
                <a:gd name="T15" fmla="*/ 66 h 263"/>
                <a:gd name="T16" fmla="*/ 91 w 206"/>
                <a:gd name="T17" fmla="*/ 0 h 263"/>
                <a:gd name="T18" fmla="*/ 74 w 206"/>
                <a:gd name="T19" fmla="*/ 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6" h="263">
                  <a:moveTo>
                    <a:pt x="74" y="9"/>
                  </a:moveTo>
                  <a:lnTo>
                    <a:pt x="0" y="107"/>
                  </a:lnTo>
                  <a:lnTo>
                    <a:pt x="82" y="25"/>
                  </a:lnTo>
                  <a:lnTo>
                    <a:pt x="33" y="255"/>
                  </a:lnTo>
                  <a:lnTo>
                    <a:pt x="99" y="58"/>
                  </a:lnTo>
                  <a:lnTo>
                    <a:pt x="140" y="263"/>
                  </a:lnTo>
                  <a:lnTo>
                    <a:pt x="124" y="33"/>
                  </a:lnTo>
                  <a:lnTo>
                    <a:pt x="206" y="66"/>
                  </a:lnTo>
                  <a:lnTo>
                    <a:pt x="91" y="0"/>
                  </a:lnTo>
                  <a:lnTo>
                    <a:pt x="7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0217" name="Freeform 25">
              <a:extLst>
                <a:ext uri="{FF2B5EF4-FFF2-40B4-BE49-F238E27FC236}">
                  <a16:creationId xmlns:a16="http://schemas.microsoft.com/office/drawing/2014/main" id="{1E4CB056-12C0-286D-BC08-29527A3CF94D}"/>
                </a:ext>
              </a:extLst>
            </p:cNvPr>
            <p:cNvSpPr>
              <a:spLocks/>
            </p:cNvSpPr>
            <p:nvPr/>
          </p:nvSpPr>
          <p:spPr bwMode="auto">
            <a:xfrm>
              <a:off x="3089" y="2857"/>
              <a:ext cx="206" cy="263"/>
            </a:xfrm>
            <a:custGeom>
              <a:avLst/>
              <a:gdLst>
                <a:gd name="T0" fmla="*/ 74 w 206"/>
                <a:gd name="T1" fmla="*/ 9 h 263"/>
                <a:gd name="T2" fmla="*/ 0 w 206"/>
                <a:gd name="T3" fmla="*/ 107 h 263"/>
                <a:gd name="T4" fmla="*/ 82 w 206"/>
                <a:gd name="T5" fmla="*/ 25 h 263"/>
                <a:gd name="T6" fmla="*/ 33 w 206"/>
                <a:gd name="T7" fmla="*/ 255 h 263"/>
                <a:gd name="T8" fmla="*/ 99 w 206"/>
                <a:gd name="T9" fmla="*/ 58 h 263"/>
                <a:gd name="T10" fmla="*/ 140 w 206"/>
                <a:gd name="T11" fmla="*/ 263 h 263"/>
                <a:gd name="T12" fmla="*/ 124 w 206"/>
                <a:gd name="T13" fmla="*/ 33 h 263"/>
                <a:gd name="T14" fmla="*/ 206 w 206"/>
                <a:gd name="T15" fmla="*/ 66 h 263"/>
                <a:gd name="T16" fmla="*/ 91 w 206"/>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63">
                  <a:moveTo>
                    <a:pt x="74" y="9"/>
                  </a:moveTo>
                  <a:lnTo>
                    <a:pt x="0" y="107"/>
                  </a:lnTo>
                  <a:lnTo>
                    <a:pt x="82" y="25"/>
                  </a:lnTo>
                  <a:lnTo>
                    <a:pt x="33" y="255"/>
                  </a:lnTo>
                  <a:lnTo>
                    <a:pt x="99" y="58"/>
                  </a:lnTo>
                  <a:lnTo>
                    <a:pt x="140" y="263"/>
                  </a:lnTo>
                  <a:lnTo>
                    <a:pt x="124" y="33"/>
                  </a:lnTo>
                  <a:lnTo>
                    <a:pt x="206" y="66"/>
                  </a:lnTo>
                  <a:lnTo>
                    <a:pt x="91"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18" name="Freeform 26">
              <a:extLst>
                <a:ext uri="{FF2B5EF4-FFF2-40B4-BE49-F238E27FC236}">
                  <a16:creationId xmlns:a16="http://schemas.microsoft.com/office/drawing/2014/main" id="{9853C416-7588-D0DF-4D29-D6C5D3CB9F67}"/>
                </a:ext>
              </a:extLst>
            </p:cNvPr>
            <p:cNvSpPr>
              <a:spLocks/>
            </p:cNvSpPr>
            <p:nvPr/>
          </p:nvSpPr>
          <p:spPr bwMode="auto">
            <a:xfrm>
              <a:off x="3089" y="2857"/>
              <a:ext cx="206" cy="263"/>
            </a:xfrm>
            <a:custGeom>
              <a:avLst/>
              <a:gdLst>
                <a:gd name="T0" fmla="*/ 74 w 206"/>
                <a:gd name="T1" fmla="*/ 9 h 263"/>
                <a:gd name="T2" fmla="*/ 0 w 206"/>
                <a:gd name="T3" fmla="*/ 107 h 263"/>
                <a:gd name="T4" fmla="*/ 82 w 206"/>
                <a:gd name="T5" fmla="*/ 25 h 263"/>
                <a:gd name="T6" fmla="*/ 33 w 206"/>
                <a:gd name="T7" fmla="*/ 255 h 263"/>
                <a:gd name="T8" fmla="*/ 99 w 206"/>
                <a:gd name="T9" fmla="*/ 66 h 263"/>
                <a:gd name="T10" fmla="*/ 140 w 206"/>
                <a:gd name="T11" fmla="*/ 263 h 263"/>
                <a:gd name="T12" fmla="*/ 124 w 206"/>
                <a:gd name="T13" fmla="*/ 33 h 263"/>
                <a:gd name="T14" fmla="*/ 206 w 206"/>
                <a:gd name="T15" fmla="*/ 66 h 263"/>
                <a:gd name="T16" fmla="*/ 91 w 206"/>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63">
                  <a:moveTo>
                    <a:pt x="74" y="9"/>
                  </a:moveTo>
                  <a:lnTo>
                    <a:pt x="0" y="107"/>
                  </a:lnTo>
                  <a:lnTo>
                    <a:pt x="82" y="25"/>
                  </a:lnTo>
                  <a:lnTo>
                    <a:pt x="33" y="255"/>
                  </a:lnTo>
                  <a:lnTo>
                    <a:pt x="99" y="66"/>
                  </a:lnTo>
                  <a:lnTo>
                    <a:pt x="140" y="263"/>
                  </a:lnTo>
                  <a:lnTo>
                    <a:pt x="124" y="33"/>
                  </a:lnTo>
                  <a:lnTo>
                    <a:pt x="206" y="66"/>
                  </a:lnTo>
                  <a:lnTo>
                    <a:pt x="91"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19" name="Oval 27">
              <a:extLst>
                <a:ext uri="{FF2B5EF4-FFF2-40B4-BE49-F238E27FC236}">
                  <a16:creationId xmlns:a16="http://schemas.microsoft.com/office/drawing/2014/main" id="{CFFC6421-60CB-F5AE-7E66-055ACFE31ADC}"/>
                </a:ext>
              </a:extLst>
            </p:cNvPr>
            <p:cNvSpPr>
              <a:spLocks noChangeArrowheads="1"/>
            </p:cNvSpPr>
            <p:nvPr/>
          </p:nvSpPr>
          <p:spPr bwMode="auto">
            <a:xfrm>
              <a:off x="3159" y="2812"/>
              <a:ext cx="50" cy="41"/>
            </a:xfrm>
            <a:prstGeom prst="ellipse">
              <a:avLst/>
            </a:prstGeom>
            <a:solidFill>
              <a:srgbClr val="000000"/>
            </a:solidFill>
            <a:ln w="12700">
              <a:solidFill>
                <a:srgbClr val="000000"/>
              </a:solidFill>
              <a:round/>
              <a:headEnd/>
              <a:tailEnd/>
            </a:ln>
          </p:spPr>
          <p:txBody>
            <a:bodyPr/>
            <a:lstStyle/>
            <a:p>
              <a:endParaRPr lang="en-US"/>
            </a:p>
          </p:txBody>
        </p:sp>
      </p:grpSp>
      <p:grpSp>
        <p:nvGrpSpPr>
          <p:cNvPr id="520220" name="Group 28">
            <a:extLst>
              <a:ext uri="{FF2B5EF4-FFF2-40B4-BE49-F238E27FC236}">
                <a16:creationId xmlns:a16="http://schemas.microsoft.com/office/drawing/2014/main" id="{8F34191A-D391-458E-F5EE-76B26154D27F}"/>
              </a:ext>
            </a:extLst>
          </p:cNvPr>
          <p:cNvGrpSpPr>
            <a:grpSpLocks/>
          </p:cNvGrpSpPr>
          <p:nvPr/>
        </p:nvGrpSpPr>
        <p:grpSpPr bwMode="auto">
          <a:xfrm>
            <a:off x="5410200" y="5073650"/>
            <a:ext cx="325438" cy="488950"/>
            <a:chOff x="3574" y="3207"/>
            <a:chExt cx="205" cy="308"/>
          </a:xfrm>
        </p:grpSpPr>
        <p:sp>
          <p:nvSpPr>
            <p:cNvPr id="520221" name="Freeform 29">
              <a:extLst>
                <a:ext uri="{FF2B5EF4-FFF2-40B4-BE49-F238E27FC236}">
                  <a16:creationId xmlns:a16="http://schemas.microsoft.com/office/drawing/2014/main" id="{18391634-7116-E62E-BDBE-3F981392ABF0}"/>
                </a:ext>
              </a:extLst>
            </p:cNvPr>
            <p:cNvSpPr>
              <a:spLocks/>
            </p:cNvSpPr>
            <p:nvPr/>
          </p:nvSpPr>
          <p:spPr bwMode="auto">
            <a:xfrm>
              <a:off x="3574" y="3260"/>
              <a:ext cx="205" cy="255"/>
            </a:xfrm>
            <a:custGeom>
              <a:avLst/>
              <a:gdLst>
                <a:gd name="T0" fmla="*/ 74 w 205"/>
                <a:gd name="T1" fmla="*/ 0 h 255"/>
                <a:gd name="T2" fmla="*/ 0 w 205"/>
                <a:gd name="T3" fmla="*/ 99 h 255"/>
                <a:gd name="T4" fmla="*/ 74 w 205"/>
                <a:gd name="T5" fmla="*/ 17 h 255"/>
                <a:gd name="T6" fmla="*/ 33 w 205"/>
                <a:gd name="T7" fmla="*/ 247 h 255"/>
                <a:gd name="T8" fmla="*/ 99 w 205"/>
                <a:gd name="T9" fmla="*/ 49 h 255"/>
                <a:gd name="T10" fmla="*/ 140 w 205"/>
                <a:gd name="T11" fmla="*/ 255 h 255"/>
                <a:gd name="T12" fmla="*/ 115 w 205"/>
                <a:gd name="T13" fmla="*/ 25 h 255"/>
                <a:gd name="T14" fmla="*/ 205 w 205"/>
                <a:gd name="T15" fmla="*/ 58 h 255"/>
                <a:gd name="T16" fmla="*/ 74 w 2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55">
                  <a:moveTo>
                    <a:pt x="74" y="0"/>
                  </a:moveTo>
                  <a:lnTo>
                    <a:pt x="0" y="99"/>
                  </a:lnTo>
                  <a:lnTo>
                    <a:pt x="74" y="17"/>
                  </a:lnTo>
                  <a:lnTo>
                    <a:pt x="33" y="247"/>
                  </a:lnTo>
                  <a:lnTo>
                    <a:pt x="99" y="49"/>
                  </a:lnTo>
                  <a:lnTo>
                    <a:pt x="140" y="255"/>
                  </a:lnTo>
                  <a:lnTo>
                    <a:pt x="115" y="25"/>
                  </a:lnTo>
                  <a:lnTo>
                    <a:pt x="205" y="58"/>
                  </a:lnTo>
                  <a:lnTo>
                    <a:pt x="74" y="0"/>
                  </a:lnTo>
                  <a:close/>
                </a:path>
              </a:pathLst>
            </a:custGeom>
            <a:solidFill>
              <a:srgbClr val="000000"/>
            </a:solidFill>
            <a:ln w="12700">
              <a:solidFill>
                <a:srgbClr val="000000"/>
              </a:solidFill>
              <a:prstDash val="solid"/>
              <a:round/>
              <a:headEnd/>
              <a:tailEnd/>
            </a:ln>
          </p:spPr>
          <p:txBody>
            <a:bodyPr/>
            <a:lstStyle/>
            <a:p>
              <a:endParaRPr lang="en-US"/>
            </a:p>
          </p:txBody>
        </p:sp>
        <p:sp>
          <p:nvSpPr>
            <p:cNvPr id="520222" name="Freeform 30">
              <a:extLst>
                <a:ext uri="{FF2B5EF4-FFF2-40B4-BE49-F238E27FC236}">
                  <a16:creationId xmlns:a16="http://schemas.microsoft.com/office/drawing/2014/main" id="{5BB44148-C681-74AE-4781-DFD75FD8AFCA}"/>
                </a:ext>
              </a:extLst>
            </p:cNvPr>
            <p:cNvSpPr>
              <a:spLocks/>
            </p:cNvSpPr>
            <p:nvPr/>
          </p:nvSpPr>
          <p:spPr bwMode="auto">
            <a:xfrm>
              <a:off x="3574" y="3252"/>
              <a:ext cx="205" cy="263"/>
            </a:xfrm>
            <a:custGeom>
              <a:avLst/>
              <a:gdLst>
                <a:gd name="T0" fmla="*/ 74 w 205"/>
                <a:gd name="T1" fmla="*/ 8 h 263"/>
                <a:gd name="T2" fmla="*/ 0 w 205"/>
                <a:gd name="T3" fmla="*/ 107 h 263"/>
                <a:gd name="T4" fmla="*/ 82 w 205"/>
                <a:gd name="T5" fmla="*/ 25 h 263"/>
                <a:gd name="T6" fmla="*/ 33 w 205"/>
                <a:gd name="T7" fmla="*/ 255 h 263"/>
                <a:gd name="T8" fmla="*/ 99 w 205"/>
                <a:gd name="T9" fmla="*/ 66 h 263"/>
                <a:gd name="T10" fmla="*/ 140 w 205"/>
                <a:gd name="T11" fmla="*/ 263 h 263"/>
                <a:gd name="T12" fmla="*/ 123 w 205"/>
                <a:gd name="T13" fmla="*/ 33 h 263"/>
                <a:gd name="T14" fmla="*/ 205 w 205"/>
                <a:gd name="T15" fmla="*/ 66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5"/>
                  </a:lnTo>
                  <a:lnTo>
                    <a:pt x="33" y="255"/>
                  </a:lnTo>
                  <a:lnTo>
                    <a:pt x="99" y="66"/>
                  </a:lnTo>
                  <a:lnTo>
                    <a:pt x="140" y="263"/>
                  </a:lnTo>
                  <a:lnTo>
                    <a:pt x="123" y="33"/>
                  </a:lnTo>
                  <a:lnTo>
                    <a:pt x="205" y="66"/>
                  </a:lnTo>
                  <a:lnTo>
                    <a:pt x="9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23" name="Oval 31">
              <a:extLst>
                <a:ext uri="{FF2B5EF4-FFF2-40B4-BE49-F238E27FC236}">
                  <a16:creationId xmlns:a16="http://schemas.microsoft.com/office/drawing/2014/main" id="{E126BC20-E0ED-742F-30A7-43E737C51792}"/>
                </a:ext>
              </a:extLst>
            </p:cNvPr>
            <p:cNvSpPr>
              <a:spLocks noChangeArrowheads="1"/>
            </p:cNvSpPr>
            <p:nvPr/>
          </p:nvSpPr>
          <p:spPr bwMode="auto">
            <a:xfrm>
              <a:off x="3644" y="3207"/>
              <a:ext cx="41" cy="41"/>
            </a:xfrm>
            <a:prstGeom prst="ellipse">
              <a:avLst/>
            </a:prstGeom>
            <a:solidFill>
              <a:srgbClr val="000000"/>
            </a:solidFill>
            <a:ln w="12700">
              <a:solidFill>
                <a:srgbClr val="000000"/>
              </a:solidFill>
              <a:round/>
              <a:headEnd/>
              <a:tailEnd/>
            </a:ln>
          </p:spPr>
          <p:txBody>
            <a:bodyPr/>
            <a:lstStyle/>
            <a:p>
              <a:endParaRPr lang="en-US"/>
            </a:p>
          </p:txBody>
        </p:sp>
      </p:grpSp>
      <p:grpSp>
        <p:nvGrpSpPr>
          <p:cNvPr id="520224" name="Group 32">
            <a:extLst>
              <a:ext uri="{FF2B5EF4-FFF2-40B4-BE49-F238E27FC236}">
                <a16:creationId xmlns:a16="http://schemas.microsoft.com/office/drawing/2014/main" id="{9D0CD576-BD8C-4019-D8EA-6EB217066622}"/>
              </a:ext>
            </a:extLst>
          </p:cNvPr>
          <p:cNvGrpSpPr>
            <a:grpSpLocks/>
          </p:cNvGrpSpPr>
          <p:nvPr/>
        </p:nvGrpSpPr>
        <p:grpSpPr bwMode="auto">
          <a:xfrm>
            <a:off x="5334000" y="5746750"/>
            <a:ext cx="325438" cy="501650"/>
            <a:chOff x="3295" y="3478"/>
            <a:chExt cx="205" cy="316"/>
          </a:xfrm>
        </p:grpSpPr>
        <p:sp>
          <p:nvSpPr>
            <p:cNvPr id="520225" name="Freeform 33">
              <a:extLst>
                <a:ext uri="{FF2B5EF4-FFF2-40B4-BE49-F238E27FC236}">
                  <a16:creationId xmlns:a16="http://schemas.microsoft.com/office/drawing/2014/main" id="{9C66641F-D907-EF46-2D12-5A24FFF55A2B}"/>
                </a:ext>
              </a:extLst>
            </p:cNvPr>
            <p:cNvSpPr>
              <a:spLocks/>
            </p:cNvSpPr>
            <p:nvPr/>
          </p:nvSpPr>
          <p:spPr bwMode="auto">
            <a:xfrm>
              <a:off x="3295" y="3531"/>
              <a:ext cx="205" cy="263"/>
            </a:xfrm>
            <a:custGeom>
              <a:avLst/>
              <a:gdLst>
                <a:gd name="T0" fmla="*/ 74 w 205"/>
                <a:gd name="T1" fmla="*/ 8 h 263"/>
                <a:gd name="T2" fmla="*/ 0 w 205"/>
                <a:gd name="T3" fmla="*/ 107 h 263"/>
                <a:gd name="T4" fmla="*/ 82 w 205"/>
                <a:gd name="T5" fmla="*/ 17 h 263"/>
                <a:gd name="T6" fmla="*/ 33 w 205"/>
                <a:gd name="T7" fmla="*/ 247 h 263"/>
                <a:gd name="T8" fmla="*/ 98 w 205"/>
                <a:gd name="T9" fmla="*/ 58 h 263"/>
                <a:gd name="T10" fmla="*/ 139 w 205"/>
                <a:gd name="T11" fmla="*/ 263 h 263"/>
                <a:gd name="T12" fmla="*/ 123 w 205"/>
                <a:gd name="T13" fmla="*/ 33 h 263"/>
                <a:gd name="T14" fmla="*/ 205 w 205"/>
                <a:gd name="T15" fmla="*/ 66 h 263"/>
                <a:gd name="T16" fmla="*/ 90 w 205"/>
                <a:gd name="T17" fmla="*/ 0 h 263"/>
                <a:gd name="T18" fmla="*/ 74 w 205"/>
                <a:gd name="T19" fmla="*/ 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3">
                  <a:moveTo>
                    <a:pt x="74" y="8"/>
                  </a:moveTo>
                  <a:lnTo>
                    <a:pt x="0" y="107"/>
                  </a:lnTo>
                  <a:lnTo>
                    <a:pt x="82" y="17"/>
                  </a:lnTo>
                  <a:lnTo>
                    <a:pt x="33" y="247"/>
                  </a:lnTo>
                  <a:lnTo>
                    <a:pt x="98" y="58"/>
                  </a:lnTo>
                  <a:lnTo>
                    <a:pt x="139" y="263"/>
                  </a:lnTo>
                  <a:lnTo>
                    <a:pt x="123" y="33"/>
                  </a:lnTo>
                  <a:lnTo>
                    <a:pt x="205" y="66"/>
                  </a:lnTo>
                  <a:lnTo>
                    <a:pt x="90" y="0"/>
                  </a:lnTo>
                  <a:lnTo>
                    <a:pt x="74"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0226" name="Freeform 34">
              <a:extLst>
                <a:ext uri="{FF2B5EF4-FFF2-40B4-BE49-F238E27FC236}">
                  <a16:creationId xmlns:a16="http://schemas.microsoft.com/office/drawing/2014/main" id="{7EF0250F-D109-1A69-4D40-220E13A22903}"/>
                </a:ext>
              </a:extLst>
            </p:cNvPr>
            <p:cNvSpPr>
              <a:spLocks/>
            </p:cNvSpPr>
            <p:nvPr/>
          </p:nvSpPr>
          <p:spPr bwMode="auto">
            <a:xfrm>
              <a:off x="3295" y="3531"/>
              <a:ext cx="205" cy="263"/>
            </a:xfrm>
            <a:custGeom>
              <a:avLst/>
              <a:gdLst>
                <a:gd name="T0" fmla="*/ 74 w 205"/>
                <a:gd name="T1" fmla="*/ 8 h 263"/>
                <a:gd name="T2" fmla="*/ 0 w 205"/>
                <a:gd name="T3" fmla="*/ 107 h 263"/>
                <a:gd name="T4" fmla="*/ 82 w 205"/>
                <a:gd name="T5" fmla="*/ 17 h 263"/>
                <a:gd name="T6" fmla="*/ 33 w 205"/>
                <a:gd name="T7" fmla="*/ 247 h 263"/>
                <a:gd name="T8" fmla="*/ 98 w 205"/>
                <a:gd name="T9" fmla="*/ 58 h 263"/>
                <a:gd name="T10" fmla="*/ 139 w 205"/>
                <a:gd name="T11" fmla="*/ 263 h 263"/>
                <a:gd name="T12" fmla="*/ 123 w 205"/>
                <a:gd name="T13" fmla="*/ 33 h 263"/>
                <a:gd name="T14" fmla="*/ 205 w 205"/>
                <a:gd name="T15" fmla="*/ 66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17"/>
                  </a:lnTo>
                  <a:lnTo>
                    <a:pt x="33" y="247"/>
                  </a:lnTo>
                  <a:lnTo>
                    <a:pt x="98" y="58"/>
                  </a:lnTo>
                  <a:lnTo>
                    <a:pt x="139" y="263"/>
                  </a:lnTo>
                  <a:lnTo>
                    <a:pt x="123" y="33"/>
                  </a:lnTo>
                  <a:lnTo>
                    <a:pt x="205" y="66"/>
                  </a:lnTo>
                  <a:lnTo>
                    <a:pt x="9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27" name="Freeform 35">
              <a:extLst>
                <a:ext uri="{FF2B5EF4-FFF2-40B4-BE49-F238E27FC236}">
                  <a16:creationId xmlns:a16="http://schemas.microsoft.com/office/drawing/2014/main" id="{90074357-4032-ADED-0FF3-9B1F16E43D58}"/>
                </a:ext>
              </a:extLst>
            </p:cNvPr>
            <p:cNvSpPr>
              <a:spLocks/>
            </p:cNvSpPr>
            <p:nvPr/>
          </p:nvSpPr>
          <p:spPr bwMode="auto">
            <a:xfrm>
              <a:off x="3295" y="3531"/>
              <a:ext cx="205" cy="263"/>
            </a:xfrm>
            <a:custGeom>
              <a:avLst/>
              <a:gdLst>
                <a:gd name="T0" fmla="*/ 74 w 205"/>
                <a:gd name="T1" fmla="*/ 8 h 263"/>
                <a:gd name="T2" fmla="*/ 0 w 205"/>
                <a:gd name="T3" fmla="*/ 107 h 263"/>
                <a:gd name="T4" fmla="*/ 82 w 205"/>
                <a:gd name="T5" fmla="*/ 25 h 263"/>
                <a:gd name="T6" fmla="*/ 33 w 205"/>
                <a:gd name="T7" fmla="*/ 255 h 263"/>
                <a:gd name="T8" fmla="*/ 98 w 205"/>
                <a:gd name="T9" fmla="*/ 66 h 263"/>
                <a:gd name="T10" fmla="*/ 139 w 205"/>
                <a:gd name="T11" fmla="*/ 263 h 263"/>
                <a:gd name="T12" fmla="*/ 123 w 205"/>
                <a:gd name="T13" fmla="*/ 33 h 263"/>
                <a:gd name="T14" fmla="*/ 205 w 205"/>
                <a:gd name="T15" fmla="*/ 66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5"/>
                  </a:lnTo>
                  <a:lnTo>
                    <a:pt x="33" y="255"/>
                  </a:lnTo>
                  <a:lnTo>
                    <a:pt x="98" y="66"/>
                  </a:lnTo>
                  <a:lnTo>
                    <a:pt x="139" y="263"/>
                  </a:lnTo>
                  <a:lnTo>
                    <a:pt x="123" y="33"/>
                  </a:lnTo>
                  <a:lnTo>
                    <a:pt x="205" y="66"/>
                  </a:lnTo>
                  <a:lnTo>
                    <a:pt x="9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28" name="Oval 36">
              <a:extLst>
                <a:ext uri="{FF2B5EF4-FFF2-40B4-BE49-F238E27FC236}">
                  <a16:creationId xmlns:a16="http://schemas.microsoft.com/office/drawing/2014/main" id="{9DA87F77-0412-5174-B77A-2F01D67A49E2}"/>
                </a:ext>
              </a:extLst>
            </p:cNvPr>
            <p:cNvSpPr>
              <a:spLocks noChangeArrowheads="1"/>
            </p:cNvSpPr>
            <p:nvPr/>
          </p:nvSpPr>
          <p:spPr bwMode="auto">
            <a:xfrm>
              <a:off x="3364" y="3478"/>
              <a:ext cx="50" cy="41"/>
            </a:xfrm>
            <a:prstGeom prst="ellipse">
              <a:avLst/>
            </a:prstGeom>
            <a:solidFill>
              <a:srgbClr val="000000"/>
            </a:solidFill>
            <a:ln w="12700">
              <a:solidFill>
                <a:srgbClr val="000000"/>
              </a:solidFill>
              <a:round/>
              <a:headEnd/>
              <a:tailEnd/>
            </a:ln>
          </p:spPr>
          <p:txBody>
            <a:bodyPr/>
            <a:lstStyle/>
            <a:p>
              <a:endParaRPr lang="en-US"/>
            </a:p>
          </p:txBody>
        </p:sp>
      </p:grpSp>
      <p:grpSp>
        <p:nvGrpSpPr>
          <p:cNvPr id="520229" name="Group 37">
            <a:extLst>
              <a:ext uri="{FF2B5EF4-FFF2-40B4-BE49-F238E27FC236}">
                <a16:creationId xmlns:a16="http://schemas.microsoft.com/office/drawing/2014/main" id="{CCC7996E-B122-E123-D18F-B48CEC3DC93E}"/>
              </a:ext>
            </a:extLst>
          </p:cNvPr>
          <p:cNvGrpSpPr>
            <a:grpSpLocks/>
          </p:cNvGrpSpPr>
          <p:nvPr/>
        </p:nvGrpSpPr>
        <p:grpSpPr bwMode="auto">
          <a:xfrm>
            <a:off x="4094163" y="5745163"/>
            <a:ext cx="325437" cy="503237"/>
            <a:chOff x="2884" y="3453"/>
            <a:chExt cx="205" cy="317"/>
          </a:xfrm>
        </p:grpSpPr>
        <p:sp>
          <p:nvSpPr>
            <p:cNvPr id="520230" name="Freeform 38">
              <a:extLst>
                <a:ext uri="{FF2B5EF4-FFF2-40B4-BE49-F238E27FC236}">
                  <a16:creationId xmlns:a16="http://schemas.microsoft.com/office/drawing/2014/main" id="{E6D341AD-18A3-441F-9D9A-3ADFD1C56C6A}"/>
                </a:ext>
              </a:extLst>
            </p:cNvPr>
            <p:cNvSpPr>
              <a:spLocks/>
            </p:cNvSpPr>
            <p:nvPr/>
          </p:nvSpPr>
          <p:spPr bwMode="auto">
            <a:xfrm>
              <a:off x="2884" y="3507"/>
              <a:ext cx="205" cy="263"/>
            </a:xfrm>
            <a:custGeom>
              <a:avLst/>
              <a:gdLst>
                <a:gd name="T0" fmla="*/ 74 w 205"/>
                <a:gd name="T1" fmla="*/ 0 h 263"/>
                <a:gd name="T2" fmla="*/ 0 w 205"/>
                <a:gd name="T3" fmla="*/ 98 h 263"/>
                <a:gd name="T4" fmla="*/ 74 w 205"/>
                <a:gd name="T5" fmla="*/ 16 h 263"/>
                <a:gd name="T6" fmla="*/ 33 w 205"/>
                <a:gd name="T7" fmla="*/ 246 h 263"/>
                <a:gd name="T8" fmla="*/ 98 w 205"/>
                <a:gd name="T9" fmla="*/ 57 h 263"/>
                <a:gd name="T10" fmla="*/ 140 w 205"/>
                <a:gd name="T11" fmla="*/ 263 h 263"/>
                <a:gd name="T12" fmla="*/ 115 w 205"/>
                <a:gd name="T13" fmla="*/ 32 h 263"/>
                <a:gd name="T14" fmla="*/ 205 w 205"/>
                <a:gd name="T15" fmla="*/ 65 h 263"/>
                <a:gd name="T16" fmla="*/ 74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0"/>
                  </a:moveTo>
                  <a:lnTo>
                    <a:pt x="0" y="98"/>
                  </a:lnTo>
                  <a:lnTo>
                    <a:pt x="74" y="16"/>
                  </a:lnTo>
                  <a:lnTo>
                    <a:pt x="33" y="246"/>
                  </a:lnTo>
                  <a:lnTo>
                    <a:pt x="98" y="57"/>
                  </a:lnTo>
                  <a:lnTo>
                    <a:pt x="140" y="263"/>
                  </a:lnTo>
                  <a:lnTo>
                    <a:pt x="115" y="32"/>
                  </a:lnTo>
                  <a:lnTo>
                    <a:pt x="205" y="65"/>
                  </a:lnTo>
                  <a:lnTo>
                    <a:pt x="74" y="0"/>
                  </a:lnTo>
                  <a:close/>
                </a:path>
              </a:pathLst>
            </a:custGeom>
            <a:solidFill>
              <a:srgbClr val="000000"/>
            </a:solidFill>
            <a:ln w="12700">
              <a:solidFill>
                <a:srgbClr val="000000"/>
              </a:solidFill>
              <a:prstDash val="solid"/>
              <a:round/>
              <a:headEnd/>
              <a:tailEnd/>
            </a:ln>
          </p:spPr>
          <p:txBody>
            <a:bodyPr/>
            <a:lstStyle/>
            <a:p>
              <a:endParaRPr lang="en-US"/>
            </a:p>
          </p:txBody>
        </p:sp>
        <p:sp>
          <p:nvSpPr>
            <p:cNvPr id="520231" name="Freeform 39">
              <a:extLst>
                <a:ext uri="{FF2B5EF4-FFF2-40B4-BE49-F238E27FC236}">
                  <a16:creationId xmlns:a16="http://schemas.microsoft.com/office/drawing/2014/main" id="{D5CA0ECB-14F1-4FE4-791E-A2C0F2B3D198}"/>
                </a:ext>
              </a:extLst>
            </p:cNvPr>
            <p:cNvSpPr>
              <a:spLocks/>
            </p:cNvSpPr>
            <p:nvPr/>
          </p:nvSpPr>
          <p:spPr bwMode="auto">
            <a:xfrm>
              <a:off x="2884" y="3507"/>
              <a:ext cx="205" cy="263"/>
            </a:xfrm>
            <a:custGeom>
              <a:avLst/>
              <a:gdLst>
                <a:gd name="T0" fmla="*/ 74 w 205"/>
                <a:gd name="T1" fmla="*/ 8 h 263"/>
                <a:gd name="T2" fmla="*/ 0 w 205"/>
                <a:gd name="T3" fmla="*/ 106 h 263"/>
                <a:gd name="T4" fmla="*/ 82 w 205"/>
                <a:gd name="T5" fmla="*/ 24 h 263"/>
                <a:gd name="T6" fmla="*/ 33 w 205"/>
                <a:gd name="T7" fmla="*/ 254 h 263"/>
                <a:gd name="T8" fmla="*/ 98 w 205"/>
                <a:gd name="T9" fmla="*/ 65 h 263"/>
                <a:gd name="T10" fmla="*/ 140 w 205"/>
                <a:gd name="T11" fmla="*/ 263 h 263"/>
                <a:gd name="T12" fmla="*/ 123 w 205"/>
                <a:gd name="T13" fmla="*/ 32 h 263"/>
                <a:gd name="T14" fmla="*/ 205 w 205"/>
                <a:gd name="T15" fmla="*/ 65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6"/>
                  </a:lnTo>
                  <a:lnTo>
                    <a:pt x="82" y="24"/>
                  </a:lnTo>
                  <a:lnTo>
                    <a:pt x="33" y="254"/>
                  </a:lnTo>
                  <a:lnTo>
                    <a:pt x="98" y="65"/>
                  </a:lnTo>
                  <a:lnTo>
                    <a:pt x="140" y="263"/>
                  </a:lnTo>
                  <a:lnTo>
                    <a:pt x="123" y="32"/>
                  </a:lnTo>
                  <a:lnTo>
                    <a:pt x="205" y="65"/>
                  </a:lnTo>
                  <a:lnTo>
                    <a:pt x="9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32" name="Oval 40">
              <a:extLst>
                <a:ext uri="{FF2B5EF4-FFF2-40B4-BE49-F238E27FC236}">
                  <a16:creationId xmlns:a16="http://schemas.microsoft.com/office/drawing/2014/main" id="{082E8D59-4615-A12F-FD26-45B66A5E2A4E}"/>
                </a:ext>
              </a:extLst>
            </p:cNvPr>
            <p:cNvSpPr>
              <a:spLocks noChangeArrowheads="1"/>
            </p:cNvSpPr>
            <p:nvPr/>
          </p:nvSpPr>
          <p:spPr bwMode="auto">
            <a:xfrm>
              <a:off x="2954" y="3453"/>
              <a:ext cx="41" cy="41"/>
            </a:xfrm>
            <a:prstGeom prst="ellipse">
              <a:avLst/>
            </a:prstGeom>
            <a:solidFill>
              <a:srgbClr val="000000"/>
            </a:solidFill>
            <a:ln w="12700">
              <a:solidFill>
                <a:srgbClr val="000000"/>
              </a:solidFill>
              <a:round/>
              <a:headEnd/>
              <a:tailEnd/>
            </a:ln>
          </p:spPr>
          <p:txBody>
            <a:bodyPr/>
            <a:lstStyle/>
            <a:p>
              <a:endParaRPr lang="en-US"/>
            </a:p>
          </p:txBody>
        </p:sp>
      </p:grpSp>
      <p:grpSp>
        <p:nvGrpSpPr>
          <p:cNvPr id="520233" name="Group 41">
            <a:extLst>
              <a:ext uri="{FF2B5EF4-FFF2-40B4-BE49-F238E27FC236}">
                <a16:creationId xmlns:a16="http://schemas.microsoft.com/office/drawing/2014/main" id="{BF2EBD0F-8080-F4E8-8F0E-7C1DADADF833}"/>
              </a:ext>
            </a:extLst>
          </p:cNvPr>
          <p:cNvGrpSpPr>
            <a:grpSpLocks/>
          </p:cNvGrpSpPr>
          <p:nvPr/>
        </p:nvGrpSpPr>
        <p:grpSpPr bwMode="auto">
          <a:xfrm>
            <a:off x="3865563" y="5135563"/>
            <a:ext cx="325437" cy="503237"/>
            <a:chOff x="2605" y="3190"/>
            <a:chExt cx="205" cy="317"/>
          </a:xfrm>
        </p:grpSpPr>
        <p:sp>
          <p:nvSpPr>
            <p:cNvPr id="520234" name="Freeform 42">
              <a:extLst>
                <a:ext uri="{FF2B5EF4-FFF2-40B4-BE49-F238E27FC236}">
                  <a16:creationId xmlns:a16="http://schemas.microsoft.com/office/drawing/2014/main" id="{3CB56AA9-41D6-F3A8-5F98-F68610AF19D8}"/>
                </a:ext>
              </a:extLst>
            </p:cNvPr>
            <p:cNvSpPr>
              <a:spLocks/>
            </p:cNvSpPr>
            <p:nvPr/>
          </p:nvSpPr>
          <p:spPr bwMode="auto">
            <a:xfrm>
              <a:off x="2605" y="3244"/>
              <a:ext cx="205" cy="263"/>
            </a:xfrm>
            <a:custGeom>
              <a:avLst/>
              <a:gdLst>
                <a:gd name="T0" fmla="*/ 73 w 205"/>
                <a:gd name="T1" fmla="*/ 0 h 263"/>
                <a:gd name="T2" fmla="*/ 0 w 205"/>
                <a:gd name="T3" fmla="*/ 98 h 263"/>
                <a:gd name="T4" fmla="*/ 82 w 205"/>
                <a:gd name="T5" fmla="*/ 16 h 263"/>
                <a:gd name="T6" fmla="*/ 32 w 205"/>
                <a:gd name="T7" fmla="*/ 246 h 263"/>
                <a:gd name="T8" fmla="*/ 98 w 205"/>
                <a:gd name="T9" fmla="*/ 57 h 263"/>
                <a:gd name="T10" fmla="*/ 139 w 205"/>
                <a:gd name="T11" fmla="*/ 263 h 263"/>
                <a:gd name="T12" fmla="*/ 123 w 205"/>
                <a:gd name="T13" fmla="*/ 33 h 263"/>
                <a:gd name="T14" fmla="*/ 205 w 205"/>
                <a:gd name="T15" fmla="*/ 65 h 263"/>
                <a:gd name="T16" fmla="*/ 90 w 205"/>
                <a:gd name="T17" fmla="*/ 0 h 263"/>
                <a:gd name="T18" fmla="*/ 73 w 205"/>
                <a:gd name="T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263">
                  <a:moveTo>
                    <a:pt x="73" y="0"/>
                  </a:moveTo>
                  <a:lnTo>
                    <a:pt x="0" y="98"/>
                  </a:lnTo>
                  <a:lnTo>
                    <a:pt x="82" y="16"/>
                  </a:lnTo>
                  <a:lnTo>
                    <a:pt x="32" y="246"/>
                  </a:lnTo>
                  <a:lnTo>
                    <a:pt x="98" y="57"/>
                  </a:lnTo>
                  <a:lnTo>
                    <a:pt x="139" y="263"/>
                  </a:lnTo>
                  <a:lnTo>
                    <a:pt x="123" y="33"/>
                  </a:lnTo>
                  <a:lnTo>
                    <a:pt x="205" y="65"/>
                  </a:lnTo>
                  <a:lnTo>
                    <a:pt x="90" y="0"/>
                  </a:lnTo>
                  <a:lnTo>
                    <a:pt x="7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0235" name="Freeform 43">
              <a:extLst>
                <a:ext uri="{FF2B5EF4-FFF2-40B4-BE49-F238E27FC236}">
                  <a16:creationId xmlns:a16="http://schemas.microsoft.com/office/drawing/2014/main" id="{720C73B7-E16C-A15F-6A59-CD3864C761E8}"/>
                </a:ext>
              </a:extLst>
            </p:cNvPr>
            <p:cNvSpPr>
              <a:spLocks/>
            </p:cNvSpPr>
            <p:nvPr/>
          </p:nvSpPr>
          <p:spPr bwMode="auto">
            <a:xfrm>
              <a:off x="2605" y="3244"/>
              <a:ext cx="205" cy="263"/>
            </a:xfrm>
            <a:custGeom>
              <a:avLst/>
              <a:gdLst>
                <a:gd name="T0" fmla="*/ 73 w 205"/>
                <a:gd name="T1" fmla="*/ 0 h 263"/>
                <a:gd name="T2" fmla="*/ 0 w 205"/>
                <a:gd name="T3" fmla="*/ 98 h 263"/>
                <a:gd name="T4" fmla="*/ 82 w 205"/>
                <a:gd name="T5" fmla="*/ 16 h 263"/>
                <a:gd name="T6" fmla="*/ 32 w 205"/>
                <a:gd name="T7" fmla="*/ 246 h 263"/>
                <a:gd name="T8" fmla="*/ 98 w 205"/>
                <a:gd name="T9" fmla="*/ 57 h 263"/>
                <a:gd name="T10" fmla="*/ 139 w 205"/>
                <a:gd name="T11" fmla="*/ 263 h 263"/>
                <a:gd name="T12" fmla="*/ 123 w 205"/>
                <a:gd name="T13" fmla="*/ 33 h 263"/>
                <a:gd name="T14" fmla="*/ 205 w 205"/>
                <a:gd name="T15" fmla="*/ 65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3" y="0"/>
                  </a:moveTo>
                  <a:lnTo>
                    <a:pt x="0" y="98"/>
                  </a:lnTo>
                  <a:lnTo>
                    <a:pt x="82" y="16"/>
                  </a:lnTo>
                  <a:lnTo>
                    <a:pt x="32" y="246"/>
                  </a:lnTo>
                  <a:lnTo>
                    <a:pt x="98" y="57"/>
                  </a:lnTo>
                  <a:lnTo>
                    <a:pt x="139" y="263"/>
                  </a:lnTo>
                  <a:lnTo>
                    <a:pt x="123" y="33"/>
                  </a:lnTo>
                  <a:lnTo>
                    <a:pt x="205" y="65"/>
                  </a:lnTo>
                  <a:lnTo>
                    <a:pt x="9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36" name="Freeform 44">
              <a:extLst>
                <a:ext uri="{FF2B5EF4-FFF2-40B4-BE49-F238E27FC236}">
                  <a16:creationId xmlns:a16="http://schemas.microsoft.com/office/drawing/2014/main" id="{6439866E-2C64-0D16-FC1E-7DFF9A482504}"/>
                </a:ext>
              </a:extLst>
            </p:cNvPr>
            <p:cNvSpPr>
              <a:spLocks/>
            </p:cNvSpPr>
            <p:nvPr/>
          </p:nvSpPr>
          <p:spPr bwMode="auto">
            <a:xfrm>
              <a:off x="2605" y="3244"/>
              <a:ext cx="205" cy="263"/>
            </a:xfrm>
            <a:custGeom>
              <a:avLst/>
              <a:gdLst>
                <a:gd name="T0" fmla="*/ 73 w 205"/>
                <a:gd name="T1" fmla="*/ 8 h 263"/>
                <a:gd name="T2" fmla="*/ 0 w 205"/>
                <a:gd name="T3" fmla="*/ 106 h 263"/>
                <a:gd name="T4" fmla="*/ 82 w 205"/>
                <a:gd name="T5" fmla="*/ 24 h 263"/>
                <a:gd name="T6" fmla="*/ 32 w 205"/>
                <a:gd name="T7" fmla="*/ 254 h 263"/>
                <a:gd name="T8" fmla="*/ 98 w 205"/>
                <a:gd name="T9" fmla="*/ 65 h 263"/>
                <a:gd name="T10" fmla="*/ 139 w 205"/>
                <a:gd name="T11" fmla="*/ 263 h 263"/>
                <a:gd name="T12" fmla="*/ 123 w 205"/>
                <a:gd name="T13" fmla="*/ 33 h 263"/>
                <a:gd name="T14" fmla="*/ 205 w 205"/>
                <a:gd name="T15" fmla="*/ 65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3" y="8"/>
                  </a:moveTo>
                  <a:lnTo>
                    <a:pt x="0" y="106"/>
                  </a:lnTo>
                  <a:lnTo>
                    <a:pt x="82" y="24"/>
                  </a:lnTo>
                  <a:lnTo>
                    <a:pt x="32" y="254"/>
                  </a:lnTo>
                  <a:lnTo>
                    <a:pt x="98" y="65"/>
                  </a:lnTo>
                  <a:lnTo>
                    <a:pt x="139" y="263"/>
                  </a:lnTo>
                  <a:lnTo>
                    <a:pt x="123" y="33"/>
                  </a:lnTo>
                  <a:lnTo>
                    <a:pt x="205" y="65"/>
                  </a:lnTo>
                  <a:lnTo>
                    <a:pt x="90" y="0"/>
                  </a:lnTo>
                </a:path>
              </a:pathLst>
            </a:custGeom>
            <a:noFill/>
            <a:ln w="12700">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37" name="Oval 45">
              <a:extLst>
                <a:ext uri="{FF2B5EF4-FFF2-40B4-BE49-F238E27FC236}">
                  <a16:creationId xmlns:a16="http://schemas.microsoft.com/office/drawing/2014/main" id="{BB47F859-3BD5-637C-6DFE-E109E4E81A95}"/>
                </a:ext>
              </a:extLst>
            </p:cNvPr>
            <p:cNvSpPr>
              <a:spLocks noChangeArrowheads="1"/>
            </p:cNvSpPr>
            <p:nvPr/>
          </p:nvSpPr>
          <p:spPr bwMode="auto">
            <a:xfrm>
              <a:off x="2674" y="3190"/>
              <a:ext cx="50" cy="41"/>
            </a:xfrm>
            <a:prstGeom prst="ellipse">
              <a:avLst/>
            </a:prstGeom>
            <a:solidFill>
              <a:srgbClr val="000000"/>
            </a:solidFill>
            <a:ln w="12700">
              <a:solidFill>
                <a:srgbClr val="000000"/>
              </a:solidFill>
              <a:round/>
              <a:headEnd/>
              <a:tailEnd/>
            </a:ln>
          </p:spPr>
          <p:txBody>
            <a:bodyPr/>
            <a:lstStyle/>
            <a:p>
              <a:endParaRPr lang="en-US"/>
            </a:p>
          </p:txBody>
        </p:sp>
      </p:grpSp>
      <p:sp>
        <p:nvSpPr>
          <p:cNvPr id="520238" name="Rectangle 46">
            <a:extLst>
              <a:ext uri="{FF2B5EF4-FFF2-40B4-BE49-F238E27FC236}">
                <a16:creationId xmlns:a16="http://schemas.microsoft.com/office/drawing/2014/main" id="{B497FC63-4FEB-7D6C-25C1-A23DBC03140D}"/>
              </a:ext>
            </a:extLst>
          </p:cNvPr>
          <p:cNvSpPr>
            <a:spLocks noChangeArrowheads="1"/>
          </p:cNvSpPr>
          <p:nvPr/>
        </p:nvSpPr>
        <p:spPr bwMode="auto">
          <a:xfrm>
            <a:off x="2163763" y="3355975"/>
            <a:ext cx="1493837" cy="1093788"/>
          </a:xfrm>
          <a:prstGeom prst="rect">
            <a:avLst/>
          </a:prstGeom>
          <a:solidFill>
            <a:srgbClr val="DDDDDD"/>
          </a:solidFill>
          <a:ln w="38100">
            <a:solidFill>
              <a:srgbClr val="0000FF"/>
            </a:solidFill>
            <a:miter lim="800000"/>
            <a:headEnd/>
            <a:tailEnd/>
          </a:ln>
        </p:spPr>
        <p:txBody>
          <a:bodyPr/>
          <a:lstStyle/>
          <a:p>
            <a:endParaRPr lang="en-US"/>
          </a:p>
        </p:txBody>
      </p:sp>
      <p:sp>
        <p:nvSpPr>
          <p:cNvPr id="520239" name="Rectangle 47">
            <a:extLst>
              <a:ext uri="{FF2B5EF4-FFF2-40B4-BE49-F238E27FC236}">
                <a16:creationId xmlns:a16="http://schemas.microsoft.com/office/drawing/2014/main" id="{7A6ED9A3-6D49-32BA-BC13-26589CF18481}"/>
              </a:ext>
            </a:extLst>
          </p:cNvPr>
          <p:cNvSpPr>
            <a:spLocks noChangeArrowheads="1"/>
          </p:cNvSpPr>
          <p:nvPr/>
        </p:nvSpPr>
        <p:spPr bwMode="auto">
          <a:xfrm>
            <a:off x="1739900" y="3475038"/>
            <a:ext cx="22225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7042"/>
                </a:solidFill>
                <a:miter lim="800000"/>
                <a:headEnd/>
                <a:tailEnd/>
              </a14:hiddenLine>
            </a:ext>
          </a:extLst>
        </p:spPr>
        <p:txBody>
          <a:bodyPr lIns="0" tIns="0" rIns="0" bIns="0">
            <a:spAutoFit/>
          </a:bodyPr>
          <a:lstStyle/>
          <a:p>
            <a:pPr algn="ctr" eaLnBrk="0" hangingPunct="0"/>
            <a:r>
              <a:rPr lang="en-US" altLang="en-US" sz="1200" b="1">
                <a:solidFill>
                  <a:srgbClr val="000000"/>
                </a:solidFill>
              </a:rPr>
              <a:t>Master Black Belt</a:t>
            </a:r>
          </a:p>
        </p:txBody>
      </p:sp>
      <p:grpSp>
        <p:nvGrpSpPr>
          <p:cNvPr id="520240" name="Group 48">
            <a:extLst>
              <a:ext uri="{FF2B5EF4-FFF2-40B4-BE49-F238E27FC236}">
                <a16:creationId xmlns:a16="http://schemas.microsoft.com/office/drawing/2014/main" id="{55FA9DB7-54E6-504E-FDBD-A7A783D8BFCE}"/>
              </a:ext>
            </a:extLst>
          </p:cNvPr>
          <p:cNvGrpSpPr>
            <a:grpSpLocks/>
          </p:cNvGrpSpPr>
          <p:nvPr/>
        </p:nvGrpSpPr>
        <p:grpSpPr bwMode="auto">
          <a:xfrm>
            <a:off x="2743200" y="3784600"/>
            <a:ext cx="325438" cy="488950"/>
            <a:chOff x="2046" y="2114"/>
            <a:chExt cx="205" cy="308"/>
          </a:xfrm>
        </p:grpSpPr>
        <p:sp>
          <p:nvSpPr>
            <p:cNvPr id="520241" name="Freeform 49">
              <a:extLst>
                <a:ext uri="{FF2B5EF4-FFF2-40B4-BE49-F238E27FC236}">
                  <a16:creationId xmlns:a16="http://schemas.microsoft.com/office/drawing/2014/main" id="{A5F91A21-5CD2-2F4A-9022-76F5E2456984}"/>
                </a:ext>
              </a:extLst>
            </p:cNvPr>
            <p:cNvSpPr>
              <a:spLocks/>
            </p:cNvSpPr>
            <p:nvPr/>
          </p:nvSpPr>
          <p:spPr bwMode="auto">
            <a:xfrm>
              <a:off x="2046" y="2167"/>
              <a:ext cx="205" cy="255"/>
            </a:xfrm>
            <a:custGeom>
              <a:avLst/>
              <a:gdLst>
                <a:gd name="T0" fmla="*/ 74 w 205"/>
                <a:gd name="T1" fmla="*/ 0 h 255"/>
                <a:gd name="T2" fmla="*/ 0 w 205"/>
                <a:gd name="T3" fmla="*/ 99 h 255"/>
                <a:gd name="T4" fmla="*/ 74 w 205"/>
                <a:gd name="T5" fmla="*/ 8 h 255"/>
                <a:gd name="T6" fmla="*/ 33 w 205"/>
                <a:gd name="T7" fmla="*/ 238 h 255"/>
                <a:gd name="T8" fmla="*/ 98 w 205"/>
                <a:gd name="T9" fmla="*/ 49 h 255"/>
                <a:gd name="T10" fmla="*/ 140 w 205"/>
                <a:gd name="T11" fmla="*/ 255 h 255"/>
                <a:gd name="T12" fmla="*/ 115 w 205"/>
                <a:gd name="T13" fmla="*/ 25 h 255"/>
                <a:gd name="T14" fmla="*/ 205 w 205"/>
                <a:gd name="T15" fmla="*/ 58 h 255"/>
                <a:gd name="T16" fmla="*/ 74 w 2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55">
                  <a:moveTo>
                    <a:pt x="74" y="0"/>
                  </a:moveTo>
                  <a:lnTo>
                    <a:pt x="0" y="99"/>
                  </a:lnTo>
                  <a:lnTo>
                    <a:pt x="74" y="8"/>
                  </a:lnTo>
                  <a:lnTo>
                    <a:pt x="33" y="238"/>
                  </a:lnTo>
                  <a:lnTo>
                    <a:pt x="98" y="49"/>
                  </a:lnTo>
                  <a:lnTo>
                    <a:pt x="140" y="255"/>
                  </a:lnTo>
                  <a:lnTo>
                    <a:pt x="115" y="25"/>
                  </a:lnTo>
                  <a:lnTo>
                    <a:pt x="205" y="58"/>
                  </a:lnTo>
                  <a:lnTo>
                    <a:pt x="74" y="0"/>
                  </a:lnTo>
                  <a:close/>
                </a:path>
              </a:pathLst>
            </a:custGeom>
            <a:solidFill>
              <a:srgbClr val="000000"/>
            </a:solidFill>
            <a:ln w="12700">
              <a:solidFill>
                <a:schemeClr val="tx1"/>
              </a:solidFill>
              <a:prstDash val="solid"/>
              <a:round/>
              <a:headEnd/>
              <a:tailEnd/>
            </a:ln>
          </p:spPr>
          <p:txBody>
            <a:bodyPr/>
            <a:lstStyle/>
            <a:p>
              <a:endParaRPr lang="en-US"/>
            </a:p>
          </p:txBody>
        </p:sp>
        <p:sp>
          <p:nvSpPr>
            <p:cNvPr id="520242" name="Freeform 50">
              <a:extLst>
                <a:ext uri="{FF2B5EF4-FFF2-40B4-BE49-F238E27FC236}">
                  <a16:creationId xmlns:a16="http://schemas.microsoft.com/office/drawing/2014/main" id="{51B35A92-3DDD-0A9F-F86A-DF08471A95D4}"/>
                </a:ext>
              </a:extLst>
            </p:cNvPr>
            <p:cNvSpPr>
              <a:spLocks/>
            </p:cNvSpPr>
            <p:nvPr/>
          </p:nvSpPr>
          <p:spPr bwMode="auto">
            <a:xfrm>
              <a:off x="2046" y="2159"/>
              <a:ext cx="205" cy="263"/>
            </a:xfrm>
            <a:custGeom>
              <a:avLst/>
              <a:gdLst>
                <a:gd name="T0" fmla="*/ 74 w 205"/>
                <a:gd name="T1" fmla="*/ 8 h 263"/>
                <a:gd name="T2" fmla="*/ 0 w 205"/>
                <a:gd name="T3" fmla="*/ 107 h 263"/>
                <a:gd name="T4" fmla="*/ 82 w 205"/>
                <a:gd name="T5" fmla="*/ 25 h 263"/>
                <a:gd name="T6" fmla="*/ 33 w 205"/>
                <a:gd name="T7" fmla="*/ 255 h 263"/>
                <a:gd name="T8" fmla="*/ 98 w 205"/>
                <a:gd name="T9" fmla="*/ 66 h 263"/>
                <a:gd name="T10" fmla="*/ 140 w 205"/>
                <a:gd name="T11" fmla="*/ 263 h 263"/>
                <a:gd name="T12" fmla="*/ 123 w 205"/>
                <a:gd name="T13" fmla="*/ 33 h 263"/>
                <a:gd name="T14" fmla="*/ 205 w 205"/>
                <a:gd name="T15" fmla="*/ 66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5"/>
                  </a:lnTo>
                  <a:lnTo>
                    <a:pt x="33" y="255"/>
                  </a:lnTo>
                  <a:lnTo>
                    <a:pt x="98" y="66"/>
                  </a:lnTo>
                  <a:lnTo>
                    <a:pt x="140" y="263"/>
                  </a:lnTo>
                  <a:lnTo>
                    <a:pt x="123" y="33"/>
                  </a:lnTo>
                  <a:lnTo>
                    <a:pt x="205" y="66"/>
                  </a:lnTo>
                  <a:lnTo>
                    <a:pt x="90"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43" name="Oval 51">
              <a:extLst>
                <a:ext uri="{FF2B5EF4-FFF2-40B4-BE49-F238E27FC236}">
                  <a16:creationId xmlns:a16="http://schemas.microsoft.com/office/drawing/2014/main" id="{38A96C19-8C33-B425-9920-DA8B096A8315}"/>
                </a:ext>
              </a:extLst>
            </p:cNvPr>
            <p:cNvSpPr>
              <a:spLocks noChangeArrowheads="1"/>
            </p:cNvSpPr>
            <p:nvPr/>
          </p:nvSpPr>
          <p:spPr bwMode="auto">
            <a:xfrm>
              <a:off x="2116" y="2114"/>
              <a:ext cx="41" cy="33"/>
            </a:xfrm>
            <a:prstGeom prst="ellipse">
              <a:avLst/>
            </a:prstGeom>
            <a:solidFill>
              <a:srgbClr val="000000"/>
            </a:solidFill>
            <a:ln w="12700">
              <a:solidFill>
                <a:schemeClr val="tx1"/>
              </a:solidFill>
              <a:round/>
              <a:headEnd/>
              <a:tailEnd/>
            </a:ln>
          </p:spPr>
          <p:txBody>
            <a:bodyPr/>
            <a:lstStyle/>
            <a:p>
              <a:endParaRPr lang="en-US"/>
            </a:p>
          </p:txBody>
        </p:sp>
      </p:grpSp>
      <p:sp>
        <p:nvSpPr>
          <p:cNvPr id="520244" name="Rectangle 52">
            <a:extLst>
              <a:ext uri="{FF2B5EF4-FFF2-40B4-BE49-F238E27FC236}">
                <a16:creationId xmlns:a16="http://schemas.microsoft.com/office/drawing/2014/main" id="{B650A309-5B88-BE58-D2AE-345EC1A48C9F}"/>
              </a:ext>
            </a:extLst>
          </p:cNvPr>
          <p:cNvSpPr>
            <a:spLocks noChangeArrowheads="1"/>
          </p:cNvSpPr>
          <p:nvPr/>
        </p:nvSpPr>
        <p:spPr bwMode="auto">
          <a:xfrm>
            <a:off x="5638800" y="2971800"/>
            <a:ext cx="1411288" cy="1017588"/>
          </a:xfrm>
          <a:prstGeom prst="rect">
            <a:avLst/>
          </a:prstGeom>
          <a:solidFill>
            <a:srgbClr val="DDDDDD"/>
          </a:solidFill>
          <a:ln w="28575">
            <a:solidFill>
              <a:srgbClr val="0000FF"/>
            </a:solidFill>
            <a:miter lim="800000"/>
            <a:headEnd/>
            <a:tailEnd/>
          </a:ln>
        </p:spPr>
        <p:txBody>
          <a:bodyPr/>
          <a:lstStyle/>
          <a:p>
            <a:endParaRPr lang="en-US"/>
          </a:p>
        </p:txBody>
      </p:sp>
      <p:sp>
        <p:nvSpPr>
          <p:cNvPr id="520245" name="Rectangle 53">
            <a:extLst>
              <a:ext uri="{FF2B5EF4-FFF2-40B4-BE49-F238E27FC236}">
                <a16:creationId xmlns:a16="http://schemas.microsoft.com/office/drawing/2014/main" id="{71EF3B66-F94F-9805-AFB6-082A7F322809}"/>
              </a:ext>
            </a:extLst>
          </p:cNvPr>
          <p:cNvSpPr>
            <a:spLocks noChangeArrowheads="1"/>
          </p:cNvSpPr>
          <p:nvPr/>
        </p:nvSpPr>
        <p:spPr bwMode="auto">
          <a:xfrm>
            <a:off x="5715000" y="3003550"/>
            <a:ext cx="12319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7042"/>
                </a:solidFill>
                <a:miter lim="800000"/>
                <a:headEnd/>
                <a:tailEnd/>
              </a14:hiddenLine>
            </a:ext>
          </a:extLst>
        </p:spPr>
        <p:txBody>
          <a:bodyPr lIns="0" tIns="0" rIns="0" bIns="0">
            <a:spAutoFit/>
          </a:bodyPr>
          <a:lstStyle/>
          <a:p>
            <a:pPr algn="ctr" eaLnBrk="0" hangingPunct="0"/>
            <a:r>
              <a:rPr lang="en-US" altLang="en-US" sz="1200" b="1">
                <a:solidFill>
                  <a:srgbClr val="000000"/>
                </a:solidFill>
              </a:rPr>
              <a:t>Process Owner; Project Sponsor</a:t>
            </a:r>
            <a:endParaRPr lang="en-US" altLang="en-US" sz="2400" b="1" i="1">
              <a:latin typeface="Times New Roman" panose="02020603050405020304" pitchFamily="18" charset="0"/>
            </a:endParaRPr>
          </a:p>
        </p:txBody>
      </p:sp>
      <p:grpSp>
        <p:nvGrpSpPr>
          <p:cNvPr id="520246" name="Group 54">
            <a:extLst>
              <a:ext uri="{FF2B5EF4-FFF2-40B4-BE49-F238E27FC236}">
                <a16:creationId xmlns:a16="http://schemas.microsoft.com/office/drawing/2014/main" id="{BFA832A8-C205-DF5D-5FD2-8B54B1768A63}"/>
              </a:ext>
            </a:extLst>
          </p:cNvPr>
          <p:cNvGrpSpPr>
            <a:grpSpLocks/>
          </p:cNvGrpSpPr>
          <p:nvPr/>
        </p:nvGrpSpPr>
        <p:grpSpPr bwMode="auto">
          <a:xfrm>
            <a:off x="6257925" y="3454400"/>
            <a:ext cx="325438" cy="488950"/>
            <a:chOff x="2046" y="2114"/>
            <a:chExt cx="205" cy="308"/>
          </a:xfrm>
        </p:grpSpPr>
        <p:sp>
          <p:nvSpPr>
            <p:cNvPr id="520247" name="Freeform 55">
              <a:extLst>
                <a:ext uri="{FF2B5EF4-FFF2-40B4-BE49-F238E27FC236}">
                  <a16:creationId xmlns:a16="http://schemas.microsoft.com/office/drawing/2014/main" id="{645A2AA5-8354-7500-9223-563DD3DAF255}"/>
                </a:ext>
              </a:extLst>
            </p:cNvPr>
            <p:cNvSpPr>
              <a:spLocks/>
            </p:cNvSpPr>
            <p:nvPr/>
          </p:nvSpPr>
          <p:spPr bwMode="auto">
            <a:xfrm>
              <a:off x="2046" y="2167"/>
              <a:ext cx="205" cy="255"/>
            </a:xfrm>
            <a:custGeom>
              <a:avLst/>
              <a:gdLst>
                <a:gd name="T0" fmla="*/ 74 w 205"/>
                <a:gd name="T1" fmla="*/ 0 h 255"/>
                <a:gd name="T2" fmla="*/ 0 w 205"/>
                <a:gd name="T3" fmla="*/ 99 h 255"/>
                <a:gd name="T4" fmla="*/ 74 w 205"/>
                <a:gd name="T5" fmla="*/ 8 h 255"/>
                <a:gd name="T6" fmla="*/ 33 w 205"/>
                <a:gd name="T7" fmla="*/ 238 h 255"/>
                <a:gd name="T8" fmla="*/ 98 w 205"/>
                <a:gd name="T9" fmla="*/ 49 h 255"/>
                <a:gd name="T10" fmla="*/ 140 w 205"/>
                <a:gd name="T11" fmla="*/ 255 h 255"/>
                <a:gd name="T12" fmla="*/ 115 w 205"/>
                <a:gd name="T13" fmla="*/ 25 h 255"/>
                <a:gd name="T14" fmla="*/ 205 w 205"/>
                <a:gd name="T15" fmla="*/ 58 h 255"/>
                <a:gd name="T16" fmla="*/ 74 w 2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55">
                  <a:moveTo>
                    <a:pt x="74" y="0"/>
                  </a:moveTo>
                  <a:lnTo>
                    <a:pt x="0" y="99"/>
                  </a:lnTo>
                  <a:lnTo>
                    <a:pt x="74" y="8"/>
                  </a:lnTo>
                  <a:lnTo>
                    <a:pt x="33" y="238"/>
                  </a:lnTo>
                  <a:lnTo>
                    <a:pt x="98" y="49"/>
                  </a:lnTo>
                  <a:lnTo>
                    <a:pt x="140" y="255"/>
                  </a:lnTo>
                  <a:lnTo>
                    <a:pt x="115" y="25"/>
                  </a:lnTo>
                  <a:lnTo>
                    <a:pt x="205" y="58"/>
                  </a:lnTo>
                  <a:lnTo>
                    <a:pt x="74" y="0"/>
                  </a:lnTo>
                  <a:close/>
                </a:path>
              </a:pathLst>
            </a:custGeom>
            <a:solidFill>
              <a:srgbClr val="000000"/>
            </a:solidFill>
            <a:ln w="12700">
              <a:solidFill>
                <a:schemeClr val="tx1"/>
              </a:solidFill>
              <a:prstDash val="solid"/>
              <a:round/>
              <a:headEnd/>
              <a:tailEnd/>
            </a:ln>
          </p:spPr>
          <p:txBody>
            <a:bodyPr/>
            <a:lstStyle/>
            <a:p>
              <a:endParaRPr lang="en-US"/>
            </a:p>
          </p:txBody>
        </p:sp>
        <p:sp>
          <p:nvSpPr>
            <p:cNvPr id="520248" name="Freeform 56">
              <a:extLst>
                <a:ext uri="{FF2B5EF4-FFF2-40B4-BE49-F238E27FC236}">
                  <a16:creationId xmlns:a16="http://schemas.microsoft.com/office/drawing/2014/main" id="{6E2616F4-FA35-83B9-DE36-A30ADEE2A965}"/>
                </a:ext>
              </a:extLst>
            </p:cNvPr>
            <p:cNvSpPr>
              <a:spLocks/>
            </p:cNvSpPr>
            <p:nvPr/>
          </p:nvSpPr>
          <p:spPr bwMode="auto">
            <a:xfrm>
              <a:off x="2046" y="2159"/>
              <a:ext cx="205" cy="263"/>
            </a:xfrm>
            <a:custGeom>
              <a:avLst/>
              <a:gdLst>
                <a:gd name="T0" fmla="*/ 74 w 205"/>
                <a:gd name="T1" fmla="*/ 8 h 263"/>
                <a:gd name="T2" fmla="*/ 0 w 205"/>
                <a:gd name="T3" fmla="*/ 107 h 263"/>
                <a:gd name="T4" fmla="*/ 82 w 205"/>
                <a:gd name="T5" fmla="*/ 25 h 263"/>
                <a:gd name="T6" fmla="*/ 33 w 205"/>
                <a:gd name="T7" fmla="*/ 255 h 263"/>
                <a:gd name="T8" fmla="*/ 98 w 205"/>
                <a:gd name="T9" fmla="*/ 66 h 263"/>
                <a:gd name="T10" fmla="*/ 140 w 205"/>
                <a:gd name="T11" fmla="*/ 263 h 263"/>
                <a:gd name="T12" fmla="*/ 123 w 205"/>
                <a:gd name="T13" fmla="*/ 33 h 263"/>
                <a:gd name="T14" fmla="*/ 205 w 205"/>
                <a:gd name="T15" fmla="*/ 66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5"/>
                  </a:lnTo>
                  <a:lnTo>
                    <a:pt x="33" y="255"/>
                  </a:lnTo>
                  <a:lnTo>
                    <a:pt x="98" y="66"/>
                  </a:lnTo>
                  <a:lnTo>
                    <a:pt x="140" y="263"/>
                  </a:lnTo>
                  <a:lnTo>
                    <a:pt x="123" y="33"/>
                  </a:lnTo>
                  <a:lnTo>
                    <a:pt x="205" y="66"/>
                  </a:lnTo>
                  <a:lnTo>
                    <a:pt x="90"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49" name="Oval 57">
              <a:extLst>
                <a:ext uri="{FF2B5EF4-FFF2-40B4-BE49-F238E27FC236}">
                  <a16:creationId xmlns:a16="http://schemas.microsoft.com/office/drawing/2014/main" id="{4763120C-6651-0F05-3B30-16AF0C251E01}"/>
                </a:ext>
              </a:extLst>
            </p:cNvPr>
            <p:cNvSpPr>
              <a:spLocks noChangeArrowheads="1"/>
            </p:cNvSpPr>
            <p:nvPr/>
          </p:nvSpPr>
          <p:spPr bwMode="auto">
            <a:xfrm>
              <a:off x="2116" y="2114"/>
              <a:ext cx="41" cy="33"/>
            </a:xfrm>
            <a:prstGeom prst="ellipse">
              <a:avLst/>
            </a:prstGeom>
            <a:solidFill>
              <a:srgbClr val="000000"/>
            </a:solidFill>
            <a:ln w="12700">
              <a:solidFill>
                <a:schemeClr val="tx1"/>
              </a:solidFill>
              <a:round/>
              <a:headEnd/>
              <a:tailEnd/>
            </a:ln>
          </p:spPr>
          <p:txBody>
            <a:bodyPr/>
            <a:lstStyle/>
            <a:p>
              <a:endParaRPr lang="en-US"/>
            </a:p>
          </p:txBody>
        </p:sp>
      </p:grpSp>
      <p:sp>
        <p:nvSpPr>
          <p:cNvPr id="520250" name="Rectangle 58">
            <a:extLst>
              <a:ext uri="{FF2B5EF4-FFF2-40B4-BE49-F238E27FC236}">
                <a16:creationId xmlns:a16="http://schemas.microsoft.com/office/drawing/2014/main" id="{D4012E5F-5E96-EEB2-3777-925BEECC6E00}"/>
              </a:ext>
            </a:extLst>
          </p:cNvPr>
          <p:cNvSpPr>
            <a:spLocks noChangeArrowheads="1"/>
          </p:cNvSpPr>
          <p:nvPr/>
        </p:nvSpPr>
        <p:spPr bwMode="auto">
          <a:xfrm>
            <a:off x="7086600" y="1371600"/>
            <a:ext cx="1614488" cy="1401763"/>
          </a:xfrm>
          <a:prstGeom prst="rect">
            <a:avLst/>
          </a:prstGeom>
          <a:solidFill>
            <a:srgbClr val="DDDDDD"/>
          </a:solidFill>
          <a:ln w="52388">
            <a:solidFill>
              <a:srgbClr val="0000FF"/>
            </a:solidFill>
            <a:miter lim="800000"/>
            <a:headEnd/>
            <a:tailEnd/>
          </a:ln>
        </p:spPr>
        <p:txBody>
          <a:bodyPr/>
          <a:lstStyle/>
          <a:p>
            <a:endParaRPr lang="en-US"/>
          </a:p>
        </p:txBody>
      </p:sp>
      <p:sp>
        <p:nvSpPr>
          <p:cNvPr id="520251" name="Rectangle 59">
            <a:extLst>
              <a:ext uri="{FF2B5EF4-FFF2-40B4-BE49-F238E27FC236}">
                <a16:creationId xmlns:a16="http://schemas.microsoft.com/office/drawing/2014/main" id="{87D7FF31-38F0-8EDD-A1F0-92AF1A6A689B}"/>
              </a:ext>
            </a:extLst>
          </p:cNvPr>
          <p:cNvSpPr>
            <a:spLocks noChangeArrowheads="1"/>
          </p:cNvSpPr>
          <p:nvPr/>
        </p:nvSpPr>
        <p:spPr bwMode="auto">
          <a:xfrm>
            <a:off x="7162800" y="1447800"/>
            <a:ext cx="1371600"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7042"/>
                </a:solidFill>
                <a:miter lim="800000"/>
                <a:headEnd/>
                <a:tailEnd/>
              </a14:hiddenLine>
            </a:ext>
          </a:extLst>
        </p:spPr>
        <p:txBody>
          <a:bodyPr lIns="0" tIns="0" rIns="0" bIns="0">
            <a:spAutoFit/>
          </a:bodyPr>
          <a:lstStyle/>
          <a:p>
            <a:pPr algn="ctr" eaLnBrk="0" hangingPunct="0"/>
            <a:r>
              <a:rPr lang="en-US" altLang="en-US" sz="1400">
                <a:solidFill>
                  <a:srgbClr val="000000"/>
                </a:solidFill>
              </a:rPr>
              <a:t>Six Sigma Program Office</a:t>
            </a:r>
            <a:endParaRPr lang="en-US" altLang="en-US" sz="2400" i="1">
              <a:latin typeface="Times New Roman" panose="02020603050405020304" pitchFamily="18" charset="0"/>
            </a:endParaRPr>
          </a:p>
        </p:txBody>
      </p:sp>
      <p:grpSp>
        <p:nvGrpSpPr>
          <p:cNvPr id="520252" name="Group 60">
            <a:extLst>
              <a:ext uri="{FF2B5EF4-FFF2-40B4-BE49-F238E27FC236}">
                <a16:creationId xmlns:a16="http://schemas.microsoft.com/office/drawing/2014/main" id="{CDD9694B-0973-8577-4B9B-35E1885247AC}"/>
              </a:ext>
            </a:extLst>
          </p:cNvPr>
          <p:cNvGrpSpPr>
            <a:grpSpLocks/>
          </p:cNvGrpSpPr>
          <p:nvPr/>
        </p:nvGrpSpPr>
        <p:grpSpPr bwMode="auto">
          <a:xfrm>
            <a:off x="7772400" y="1905000"/>
            <a:ext cx="327025" cy="488950"/>
            <a:chOff x="3089" y="1095"/>
            <a:chExt cx="206" cy="308"/>
          </a:xfrm>
        </p:grpSpPr>
        <p:sp>
          <p:nvSpPr>
            <p:cNvPr id="520253" name="Freeform 61">
              <a:extLst>
                <a:ext uri="{FF2B5EF4-FFF2-40B4-BE49-F238E27FC236}">
                  <a16:creationId xmlns:a16="http://schemas.microsoft.com/office/drawing/2014/main" id="{0B0EE98F-149D-11B7-B4EB-8782523093BD}"/>
                </a:ext>
              </a:extLst>
            </p:cNvPr>
            <p:cNvSpPr>
              <a:spLocks/>
            </p:cNvSpPr>
            <p:nvPr/>
          </p:nvSpPr>
          <p:spPr bwMode="auto">
            <a:xfrm>
              <a:off x="3089" y="1140"/>
              <a:ext cx="197" cy="263"/>
            </a:xfrm>
            <a:custGeom>
              <a:avLst/>
              <a:gdLst>
                <a:gd name="T0" fmla="*/ 66 w 197"/>
                <a:gd name="T1" fmla="*/ 8 h 263"/>
                <a:gd name="T2" fmla="*/ 0 w 197"/>
                <a:gd name="T3" fmla="*/ 107 h 263"/>
                <a:gd name="T4" fmla="*/ 74 w 197"/>
                <a:gd name="T5" fmla="*/ 25 h 263"/>
                <a:gd name="T6" fmla="*/ 33 w 197"/>
                <a:gd name="T7" fmla="*/ 255 h 263"/>
                <a:gd name="T8" fmla="*/ 99 w 197"/>
                <a:gd name="T9" fmla="*/ 66 h 263"/>
                <a:gd name="T10" fmla="*/ 132 w 197"/>
                <a:gd name="T11" fmla="*/ 263 h 263"/>
                <a:gd name="T12" fmla="*/ 115 w 197"/>
                <a:gd name="T13" fmla="*/ 33 h 263"/>
                <a:gd name="T14" fmla="*/ 197 w 197"/>
                <a:gd name="T15" fmla="*/ 66 h 263"/>
                <a:gd name="T16" fmla="*/ 82 w 197"/>
                <a:gd name="T17" fmla="*/ 0 h 263"/>
                <a:gd name="T18" fmla="*/ 66 w 197"/>
                <a:gd name="T19" fmla="*/ 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63">
                  <a:moveTo>
                    <a:pt x="66" y="8"/>
                  </a:moveTo>
                  <a:lnTo>
                    <a:pt x="0" y="107"/>
                  </a:lnTo>
                  <a:lnTo>
                    <a:pt x="74" y="25"/>
                  </a:lnTo>
                  <a:lnTo>
                    <a:pt x="33" y="255"/>
                  </a:lnTo>
                  <a:lnTo>
                    <a:pt x="99" y="66"/>
                  </a:lnTo>
                  <a:lnTo>
                    <a:pt x="132" y="263"/>
                  </a:lnTo>
                  <a:lnTo>
                    <a:pt x="115" y="33"/>
                  </a:lnTo>
                  <a:lnTo>
                    <a:pt x="197" y="66"/>
                  </a:lnTo>
                  <a:lnTo>
                    <a:pt x="82" y="0"/>
                  </a:lnTo>
                  <a:lnTo>
                    <a:pt x="66" y="8"/>
                  </a:lnTo>
                  <a:close/>
                </a:path>
              </a:pathLst>
            </a:custGeom>
            <a:solidFill>
              <a:srgbClr val="000000"/>
            </a:solidFill>
            <a:ln w="9525">
              <a:solidFill>
                <a:schemeClr val="tx1"/>
              </a:solidFill>
              <a:round/>
              <a:headEnd/>
              <a:tailEnd/>
            </a:ln>
          </p:spPr>
          <p:txBody>
            <a:bodyPr/>
            <a:lstStyle/>
            <a:p>
              <a:endParaRPr lang="en-US"/>
            </a:p>
          </p:txBody>
        </p:sp>
        <p:sp>
          <p:nvSpPr>
            <p:cNvPr id="520254" name="Freeform 62">
              <a:extLst>
                <a:ext uri="{FF2B5EF4-FFF2-40B4-BE49-F238E27FC236}">
                  <a16:creationId xmlns:a16="http://schemas.microsoft.com/office/drawing/2014/main" id="{BA231451-B040-0EBD-F267-B6D915A1D8B2}"/>
                </a:ext>
              </a:extLst>
            </p:cNvPr>
            <p:cNvSpPr>
              <a:spLocks/>
            </p:cNvSpPr>
            <p:nvPr/>
          </p:nvSpPr>
          <p:spPr bwMode="auto">
            <a:xfrm>
              <a:off x="3089" y="1140"/>
              <a:ext cx="197" cy="263"/>
            </a:xfrm>
            <a:custGeom>
              <a:avLst/>
              <a:gdLst>
                <a:gd name="T0" fmla="*/ 66 w 197"/>
                <a:gd name="T1" fmla="*/ 8 h 263"/>
                <a:gd name="T2" fmla="*/ 0 w 197"/>
                <a:gd name="T3" fmla="*/ 107 h 263"/>
                <a:gd name="T4" fmla="*/ 74 w 197"/>
                <a:gd name="T5" fmla="*/ 25 h 263"/>
                <a:gd name="T6" fmla="*/ 33 w 197"/>
                <a:gd name="T7" fmla="*/ 255 h 263"/>
                <a:gd name="T8" fmla="*/ 99 w 197"/>
                <a:gd name="T9" fmla="*/ 66 h 263"/>
                <a:gd name="T10" fmla="*/ 132 w 197"/>
                <a:gd name="T11" fmla="*/ 263 h 263"/>
                <a:gd name="T12" fmla="*/ 115 w 197"/>
                <a:gd name="T13" fmla="*/ 33 h 263"/>
                <a:gd name="T14" fmla="*/ 197 w 197"/>
                <a:gd name="T15" fmla="*/ 66 h 263"/>
                <a:gd name="T16" fmla="*/ 82 w 19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63">
                  <a:moveTo>
                    <a:pt x="66" y="8"/>
                  </a:moveTo>
                  <a:lnTo>
                    <a:pt x="0" y="107"/>
                  </a:lnTo>
                  <a:lnTo>
                    <a:pt x="74" y="25"/>
                  </a:lnTo>
                  <a:lnTo>
                    <a:pt x="33" y="255"/>
                  </a:lnTo>
                  <a:lnTo>
                    <a:pt x="99" y="66"/>
                  </a:lnTo>
                  <a:lnTo>
                    <a:pt x="132" y="263"/>
                  </a:lnTo>
                  <a:lnTo>
                    <a:pt x="115" y="33"/>
                  </a:lnTo>
                  <a:lnTo>
                    <a:pt x="197" y="66"/>
                  </a:lnTo>
                  <a:lnTo>
                    <a:pt x="82"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55" name="Freeform 63">
              <a:extLst>
                <a:ext uri="{FF2B5EF4-FFF2-40B4-BE49-F238E27FC236}">
                  <a16:creationId xmlns:a16="http://schemas.microsoft.com/office/drawing/2014/main" id="{B2882DB4-20D7-58E3-D298-D7D25AA5705D}"/>
                </a:ext>
              </a:extLst>
            </p:cNvPr>
            <p:cNvSpPr>
              <a:spLocks/>
            </p:cNvSpPr>
            <p:nvPr/>
          </p:nvSpPr>
          <p:spPr bwMode="auto">
            <a:xfrm>
              <a:off x="3089" y="1140"/>
              <a:ext cx="206" cy="263"/>
            </a:xfrm>
            <a:custGeom>
              <a:avLst/>
              <a:gdLst>
                <a:gd name="T0" fmla="*/ 74 w 206"/>
                <a:gd name="T1" fmla="*/ 8 h 263"/>
                <a:gd name="T2" fmla="*/ 0 w 206"/>
                <a:gd name="T3" fmla="*/ 107 h 263"/>
                <a:gd name="T4" fmla="*/ 82 w 206"/>
                <a:gd name="T5" fmla="*/ 25 h 263"/>
                <a:gd name="T6" fmla="*/ 33 w 206"/>
                <a:gd name="T7" fmla="*/ 255 h 263"/>
                <a:gd name="T8" fmla="*/ 99 w 206"/>
                <a:gd name="T9" fmla="*/ 66 h 263"/>
                <a:gd name="T10" fmla="*/ 140 w 206"/>
                <a:gd name="T11" fmla="*/ 263 h 263"/>
                <a:gd name="T12" fmla="*/ 124 w 206"/>
                <a:gd name="T13" fmla="*/ 33 h 263"/>
                <a:gd name="T14" fmla="*/ 206 w 206"/>
                <a:gd name="T15" fmla="*/ 66 h 263"/>
                <a:gd name="T16" fmla="*/ 91 w 206"/>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63">
                  <a:moveTo>
                    <a:pt x="74" y="8"/>
                  </a:moveTo>
                  <a:lnTo>
                    <a:pt x="0" y="107"/>
                  </a:lnTo>
                  <a:lnTo>
                    <a:pt x="82" y="25"/>
                  </a:lnTo>
                  <a:lnTo>
                    <a:pt x="33" y="255"/>
                  </a:lnTo>
                  <a:lnTo>
                    <a:pt x="99" y="66"/>
                  </a:lnTo>
                  <a:lnTo>
                    <a:pt x="140" y="263"/>
                  </a:lnTo>
                  <a:lnTo>
                    <a:pt x="124" y="33"/>
                  </a:lnTo>
                  <a:lnTo>
                    <a:pt x="206" y="66"/>
                  </a:lnTo>
                  <a:lnTo>
                    <a:pt x="91"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56" name="Oval 64">
              <a:extLst>
                <a:ext uri="{FF2B5EF4-FFF2-40B4-BE49-F238E27FC236}">
                  <a16:creationId xmlns:a16="http://schemas.microsoft.com/office/drawing/2014/main" id="{4FB22ECB-B050-3F84-3EFC-19935ACD9BF1}"/>
                </a:ext>
              </a:extLst>
            </p:cNvPr>
            <p:cNvSpPr>
              <a:spLocks noChangeArrowheads="1"/>
            </p:cNvSpPr>
            <p:nvPr/>
          </p:nvSpPr>
          <p:spPr bwMode="auto">
            <a:xfrm>
              <a:off x="3159" y="1095"/>
              <a:ext cx="41" cy="41"/>
            </a:xfrm>
            <a:prstGeom prst="ellipse">
              <a:avLst/>
            </a:prstGeom>
            <a:solidFill>
              <a:srgbClr val="000000"/>
            </a:solidFill>
            <a:ln w="12700">
              <a:solidFill>
                <a:schemeClr val="tx1"/>
              </a:solidFill>
              <a:round/>
              <a:headEnd/>
              <a:tailEnd/>
            </a:ln>
          </p:spPr>
          <p:txBody>
            <a:bodyPr/>
            <a:lstStyle/>
            <a:p>
              <a:endParaRPr lang="en-US"/>
            </a:p>
          </p:txBody>
        </p:sp>
      </p:grpSp>
      <p:grpSp>
        <p:nvGrpSpPr>
          <p:cNvPr id="520257" name="Group 65">
            <a:extLst>
              <a:ext uri="{FF2B5EF4-FFF2-40B4-BE49-F238E27FC236}">
                <a16:creationId xmlns:a16="http://schemas.microsoft.com/office/drawing/2014/main" id="{E2CBA21B-2BBB-389E-8BCE-5EBD86042020}"/>
              </a:ext>
            </a:extLst>
          </p:cNvPr>
          <p:cNvGrpSpPr>
            <a:grpSpLocks/>
          </p:cNvGrpSpPr>
          <p:nvPr/>
        </p:nvGrpSpPr>
        <p:grpSpPr bwMode="auto">
          <a:xfrm>
            <a:off x="8153400" y="2133600"/>
            <a:ext cx="327025" cy="490538"/>
            <a:chOff x="3352" y="1308"/>
            <a:chExt cx="206" cy="309"/>
          </a:xfrm>
        </p:grpSpPr>
        <p:sp>
          <p:nvSpPr>
            <p:cNvPr id="520258" name="Freeform 66">
              <a:extLst>
                <a:ext uri="{FF2B5EF4-FFF2-40B4-BE49-F238E27FC236}">
                  <a16:creationId xmlns:a16="http://schemas.microsoft.com/office/drawing/2014/main" id="{6A67790E-5698-BC1F-4213-5AA9C78D2388}"/>
                </a:ext>
              </a:extLst>
            </p:cNvPr>
            <p:cNvSpPr>
              <a:spLocks/>
            </p:cNvSpPr>
            <p:nvPr/>
          </p:nvSpPr>
          <p:spPr bwMode="auto">
            <a:xfrm>
              <a:off x="3352" y="1354"/>
              <a:ext cx="197" cy="263"/>
            </a:xfrm>
            <a:custGeom>
              <a:avLst/>
              <a:gdLst>
                <a:gd name="T0" fmla="*/ 66 w 197"/>
                <a:gd name="T1" fmla="*/ 8 h 263"/>
                <a:gd name="T2" fmla="*/ 0 w 197"/>
                <a:gd name="T3" fmla="*/ 106 h 263"/>
                <a:gd name="T4" fmla="*/ 74 w 197"/>
                <a:gd name="T5" fmla="*/ 16 h 263"/>
                <a:gd name="T6" fmla="*/ 33 w 197"/>
                <a:gd name="T7" fmla="*/ 246 h 263"/>
                <a:gd name="T8" fmla="*/ 99 w 197"/>
                <a:gd name="T9" fmla="*/ 57 h 263"/>
                <a:gd name="T10" fmla="*/ 132 w 197"/>
                <a:gd name="T11" fmla="*/ 263 h 263"/>
                <a:gd name="T12" fmla="*/ 115 w 197"/>
                <a:gd name="T13" fmla="*/ 33 h 263"/>
                <a:gd name="T14" fmla="*/ 197 w 197"/>
                <a:gd name="T15" fmla="*/ 65 h 263"/>
                <a:gd name="T16" fmla="*/ 82 w 197"/>
                <a:gd name="T17" fmla="*/ 0 h 263"/>
                <a:gd name="T18" fmla="*/ 66 w 197"/>
                <a:gd name="T19" fmla="*/ 8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263">
                  <a:moveTo>
                    <a:pt x="66" y="8"/>
                  </a:moveTo>
                  <a:lnTo>
                    <a:pt x="0" y="106"/>
                  </a:lnTo>
                  <a:lnTo>
                    <a:pt x="74" y="16"/>
                  </a:lnTo>
                  <a:lnTo>
                    <a:pt x="33" y="246"/>
                  </a:lnTo>
                  <a:lnTo>
                    <a:pt x="99" y="57"/>
                  </a:lnTo>
                  <a:lnTo>
                    <a:pt x="132" y="263"/>
                  </a:lnTo>
                  <a:lnTo>
                    <a:pt x="115" y="33"/>
                  </a:lnTo>
                  <a:lnTo>
                    <a:pt x="197" y="65"/>
                  </a:lnTo>
                  <a:lnTo>
                    <a:pt x="82" y="0"/>
                  </a:lnTo>
                  <a:lnTo>
                    <a:pt x="66" y="8"/>
                  </a:lnTo>
                  <a:close/>
                </a:path>
              </a:pathLst>
            </a:custGeom>
            <a:solidFill>
              <a:srgbClr val="000000"/>
            </a:solidFill>
            <a:ln w="9525">
              <a:solidFill>
                <a:schemeClr val="tx1"/>
              </a:solidFill>
              <a:round/>
              <a:headEnd/>
              <a:tailEnd/>
            </a:ln>
          </p:spPr>
          <p:txBody>
            <a:bodyPr/>
            <a:lstStyle/>
            <a:p>
              <a:endParaRPr lang="en-US"/>
            </a:p>
          </p:txBody>
        </p:sp>
        <p:sp>
          <p:nvSpPr>
            <p:cNvPr id="520259" name="Freeform 67">
              <a:extLst>
                <a:ext uri="{FF2B5EF4-FFF2-40B4-BE49-F238E27FC236}">
                  <a16:creationId xmlns:a16="http://schemas.microsoft.com/office/drawing/2014/main" id="{E0FB5A7D-9B16-998D-513A-483E9FDAE6CF}"/>
                </a:ext>
              </a:extLst>
            </p:cNvPr>
            <p:cNvSpPr>
              <a:spLocks/>
            </p:cNvSpPr>
            <p:nvPr/>
          </p:nvSpPr>
          <p:spPr bwMode="auto">
            <a:xfrm>
              <a:off x="3352" y="1354"/>
              <a:ext cx="197" cy="263"/>
            </a:xfrm>
            <a:custGeom>
              <a:avLst/>
              <a:gdLst>
                <a:gd name="T0" fmla="*/ 66 w 197"/>
                <a:gd name="T1" fmla="*/ 8 h 263"/>
                <a:gd name="T2" fmla="*/ 0 w 197"/>
                <a:gd name="T3" fmla="*/ 106 h 263"/>
                <a:gd name="T4" fmla="*/ 74 w 197"/>
                <a:gd name="T5" fmla="*/ 16 h 263"/>
                <a:gd name="T6" fmla="*/ 33 w 197"/>
                <a:gd name="T7" fmla="*/ 246 h 263"/>
                <a:gd name="T8" fmla="*/ 99 w 197"/>
                <a:gd name="T9" fmla="*/ 57 h 263"/>
                <a:gd name="T10" fmla="*/ 132 w 197"/>
                <a:gd name="T11" fmla="*/ 263 h 263"/>
                <a:gd name="T12" fmla="*/ 115 w 197"/>
                <a:gd name="T13" fmla="*/ 33 h 263"/>
                <a:gd name="T14" fmla="*/ 197 w 197"/>
                <a:gd name="T15" fmla="*/ 65 h 263"/>
                <a:gd name="T16" fmla="*/ 82 w 197"/>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7" h="263">
                  <a:moveTo>
                    <a:pt x="66" y="8"/>
                  </a:moveTo>
                  <a:lnTo>
                    <a:pt x="0" y="106"/>
                  </a:lnTo>
                  <a:lnTo>
                    <a:pt x="74" y="16"/>
                  </a:lnTo>
                  <a:lnTo>
                    <a:pt x="33" y="246"/>
                  </a:lnTo>
                  <a:lnTo>
                    <a:pt x="99" y="57"/>
                  </a:lnTo>
                  <a:lnTo>
                    <a:pt x="132" y="263"/>
                  </a:lnTo>
                  <a:lnTo>
                    <a:pt x="115" y="33"/>
                  </a:lnTo>
                  <a:lnTo>
                    <a:pt x="197" y="65"/>
                  </a:lnTo>
                  <a:lnTo>
                    <a:pt x="82"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60" name="Freeform 68">
              <a:extLst>
                <a:ext uri="{FF2B5EF4-FFF2-40B4-BE49-F238E27FC236}">
                  <a16:creationId xmlns:a16="http://schemas.microsoft.com/office/drawing/2014/main" id="{E0114E44-881A-E7BA-505B-BFFD5DF77356}"/>
                </a:ext>
              </a:extLst>
            </p:cNvPr>
            <p:cNvSpPr>
              <a:spLocks/>
            </p:cNvSpPr>
            <p:nvPr/>
          </p:nvSpPr>
          <p:spPr bwMode="auto">
            <a:xfrm>
              <a:off x="3352" y="1354"/>
              <a:ext cx="206" cy="263"/>
            </a:xfrm>
            <a:custGeom>
              <a:avLst/>
              <a:gdLst>
                <a:gd name="T0" fmla="*/ 74 w 206"/>
                <a:gd name="T1" fmla="*/ 8 h 263"/>
                <a:gd name="T2" fmla="*/ 0 w 206"/>
                <a:gd name="T3" fmla="*/ 106 h 263"/>
                <a:gd name="T4" fmla="*/ 82 w 206"/>
                <a:gd name="T5" fmla="*/ 24 h 263"/>
                <a:gd name="T6" fmla="*/ 33 w 206"/>
                <a:gd name="T7" fmla="*/ 254 h 263"/>
                <a:gd name="T8" fmla="*/ 99 w 206"/>
                <a:gd name="T9" fmla="*/ 65 h 263"/>
                <a:gd name="T10" fmla="*/ 140 w 206"/>
                <a:gd name="T11" fmla="*/ 263 h 263"/>
                <a:gd name="T12" fmla="*/ 123 w 206"/>
                <a:gd name="T13" fmla="*/ 33 h 263"/>
                <a:gd name="T14" fmla="*/ 206 w 206"/>
                <a:gd name="T15" fmla="*/ 65 h 263"/>
                <a:gd name="T16" fmla="*/ 91 w 206"/>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6" h="263">
                  <a:moveTo>
                    <a:pt x="74" y="8"/>
                  </a:moveTo>
                  <a:lnTo>
                    <a:pt x="0" y="106"/>
                  </a:lnTo>
                  <a:lnTo>
                    <a:pt x="82" y="24"/>
                  </a:lnTo>
                  <a:lnTo>
                    <a:pt x="33" y="254"/>
                  </a:lnTo>
                  <a:lnTo>
                    <a:pt x="99" y="65"/>
                  </a:lnTo>
                  <a:lnTo>
                    <a:pt x="140" y="263"/>
                  </a:lnTo>
                  <a:lnTo>
                    <a:pt x="123" y="33"/>
                  </a:lnTo>
                  <a:lnTo>
                    <a:pt x="206" y="65"/>
                  </a:lnTo>
                  <a:lnTo>
                    <a:pt x="91"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61" name="Oval 69">
              <a:extLst>
                <a:ext uri="{FF2B5EF4-FFF2-40B4-BE49-F238E27FC236}">
                  <a16:creationId xmlns:a16="http://schemas.microsoft.com/office/drawing/2014/main" id="{B4D89215-35D5-7606-1378-5524B237F38B}"/>
                </a:ext>
              </a:extLst>
            </p:cNvPr>
            <p:cNvSpPr>
              <a:spLocks noChangeArrowheads="1"/>
            </p:cNvSpPr>
            <p:nvPr/>
          </p:nvSpPr>
          <p:spPr bwMode="auto">
            <a:xfrm>
              <a:off x="3422" y="1308"/>
              <a:ext cx="41" cy="33"/>
            </a:xfrm>
            <a:prstGeom prst="ellipse">
              <a:avLst/>
            </a:prstGeom>
            <a:solidFill>
              <a:srgbClr val="000000"/>
            </a:solidFill>
            <a:ln w="12700">
              <a:solidFill>
                <a:schemeClr val="tx1"/>
              </a:solidFill>
              <a:round/>
              <a:headEnd/>
              <a:tailEnd/>
            </a:ln>
          </p:spPr>
          <p:txBody>
            <a:bodyPr/>
            <a:lstStyle/>
            <a:p>
              <a:endParaRPr lang="en-US"/>
            </a:p>
          </p:txBody>
        </p:sp>
      </p:grpSp>
      <p:grpSp>
        <p:nvGrpSpPr>
          <p:cNvPr id="520262" name="Group 70">
            <a:extLst>
              <a:ext uri="{FF2B5EF4-FFF2-40B4-BE49-F238E27FC236}">
                <a16:creationId xmlns:a16="http://schemas.microsoft.com/office/drawing/2014/main" id="{B9C96D52-022D-B230-E7FC-4CE3B903A81D}"/>
              </a:ext>
            </a:extLst>
          </p:cNvPr>
          <p:cNvGrpSpPr>
            <a:grpSpLocks/>
          </p:cNvGrpSpPr>
          <p:nvPr/>
        </p:nvGrpSpPr>
        <p:grpSpPr bwMode="auto">
          <a:xfrm>
            <a:off x="7391400" y="2133600"/>
            <a:ext cx="325438" cy="503238"/>
            <a:chOff x="2851" y="1341"/>
            <a:chExt cx="205" cy="317"/>
          </a:xfrm>
        </p:grpSpPr>
        <p:sp>
          <p:nvSpPr>
            <p:cNvPr id="520263" name="Freeform 71">
              <a:extLst>
                <a:ext uri="{FF2B5EF4-FFF2-40B4-BE49-F238E27FC236}">
                  <a16:creationId xmlns:a16="http://schemas.microsoft.com/office/drawing/2014/main" id="{245EBD9D-4A00-F515-AF9C-E45F4CABFE95}"/>
                </a:ext>
              </a:extLst>
            </p:cNvPr>
            <p:cNvSpPr>
              <a:spLocks/>
            </p:cNvSpPr>
            <p:nvPr/>
          </p:nvSpPr>
          <p:spPr bwMode="auto">
            <a:xfrm>
              <a:off x="2851" y="1403"/>
              <a:ext cx="205" cy="255"/>
            </a:xfrm>
            <a:custGeom>
              <a:avLst/>
              <a:gdLst>
                <a:gd name="T0" fmla="*/ 74 w 205"/>
                <a:gd name="T1" fmla="*/ 0 h 255"/>
                <a:gd name="T2" fmla="*/ 0 w 205"/>
                <a:gd name="T3" fmla="*/ 99 h 255"/>
                <a:gd name="T4" fmla="*/ 74 w 205"/>
                <a:gd name="T5" fmla="*/ 8 h 255"/>
                <a:gd name="T6" fmla="*/ 33 w 205"/>
                <a:gd name="T7" fmla="*/ 238 h 255"/>
                <a:gd name="T8" fmla="*/ 99 w 205"/>
                <a:gd name="T9" fmla="*/ 49 h 255"/>
                <a:gd name="T10" fmla="*/ 140 w 205"/>
                <a:gd name="T11" fmla="*/ 255 h 255"/>
                <a:gd name="T12" fmla="*/ 115 w 205"/>
                <a:gd name="T13" fmla="*/ 25 h 255"/>
                <a:gd name="T14" fmla="*/ 205 w 205"/>
                <a:gd name="T15" fmla="*/ 57 h 255"/>
                <a:gd name="T16" fmla="*/ 74 w 2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55">
                  <a:moveTo>
                    <a:pt x="74" y="0"/>
                  </a:moveTo>
                  <a:lnTo>
                    <a:pt x="0" y="99"/>
                  </a:lnTo>
                  <a:lnTo>
                    <a:pt x="74" y="8"/>
                  </a:lnTo>
                  <a:lnTo>
                    <a:pt x="33" y="238"/>
                  </a:lnTo>
                  <a:lnTo>
                    <a:pt x="99" y="49"/>
                  </a:lnTo>
                  <a:lnTo>
                    <a:pt x="140" y="255"/>
                  </a:lnTo>
                  <a:lnTo>
                    <a:pt x="115" y="25"/>
                  </a:lnTo>
                  <a:lnTo>
                    <a:pt x="205" y="57"/>
                  </a:lnTo>
                  <a:lnTo>
                    <a:pt x="74" y="0"/>
                  </a:lnTo>
                  <a:close/>
                </a:path>
              </a:pathLst>
            </a:custGeom>
            <a:solidFill>
              <a:srgbClr val="000000"/>
            </a:solidFill>
            <a:ln w="12700">
              <a:solidFill>
                <a:schemeClr val="tx1"/>
              </a:solidFill>
              <a:prstDash val="solid"/>
              <a:round/>
              <a:headEnd/>
              <a:tailEnd/>
            </a:ln>
          </p:spPr>
          <p:txBody>
            <a:bodyPr/>
            <a:lstStyle/>
            <a:p>
              <a:endParaRPr lang="en-US"/>
            </a:p>
          </p:txBody>
        </p:sp>
        <p:sp>
          <p:nvSpPr>
            <p:cNvPr id="520264" name="Freeform 72">
              <a:extLst>
                <a:ext uri="{FF2B5EF4-FFF2-40B4-BE49-F238E27FC236}">
                  <a16:creationId xmlns:a16="http://schemas.microsoft.com/office/drawing/2014/main" id="{71B37CBF-410E-6C40-B4CB-B943E544AB00}"/>
                </a:ext>
              </a:extLst>
            </p:cNvPr>
            <p:cNvSpPr>
              <a:spLocks/>
            </p:cNvSpPr>
            <p:nvPr/>
          </p:nvSpPr>
          <p:spPr bwMode="auto">
            <a:xfrm>
              <a:off x="2851" y="1395"/>
              <a:ext cx="205" cy="263"/>
            </a:xfrm>
            <a:custGeom>
              <a:avLst/>
              <a:gdLst>
                <a:gd name="T0" fmla="*/ 74 w 205"/>
                <a:gd name="T1" fmla="*/ 8 h 263"/>
                <a:gd name="T2" fmla="*/ 0 w 205"/>
                <a:gd name="T3" fmla="*/ 107 h 263"/>
                <a:gd name="T4" fmla="*/ 82 w 205"/>
                <a:gd name="T5" fmla="*/ 24 h 263"/>
                <a:gd name="T6" fmla="*/ 33 w 205"/>
                <a:gd name="T7" fmla="*/ 254 h 263"/>
                <a:gd name="T8" fmla="*/ 99 w 205"/>
                <a:gd name="T9" fmla="*/ 65 h 263"/>
                <a:gd name="T10" fmla="*/ 140 w 205"/>
                <a:gd name="T11" fmla="*/ 263 h 263"/>
                <a:gd name="T12" fmla="*/ 123 w 205"/>
                <a:gd name="T13" fmla="*/ 33 h 263"/>
                <a:gd name="T14" fmla="*/ 205 w 205"/>
                <a:gd name="T15" fmla="*/ 65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4"/>
                  </a:lnTo>
                  <a:lnTo>
                    <a:pt x="33" y="254"/>
                  </a:lnTo>
                  <a:lnTo>
                    <a:pt x="99" y="65"/>
                  </a:lnTo>
                  <a:lnTo>
                    <a:pt x="140" y="263"/>
                  </a:lnTo>
                  <a:lnTo>
                    <a:pt x="123" y="33"/>
                  </a:lnTo>
                  <a:lnTo>
                    <a:pt x="205" y="65"/>
                  </a:lnTo>
                  <a:lnTo>
                    <a:pt x="90"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65" name="Oval 73">
              <a:extLst>
                <a:ext uri="{FF2B5EF4-FFF2-40B4-BE49-F238E27FC236}">
                  <a16:creationId xmlns:a16="http://schemas.microsoft.com/office/drawing/2014/main" id="{9865EF44-A7FC-6A47-4CF7-4F1E910682C7}"/>
                </a:ext>
              </a:extLst>
            </p:cNvPr>
            <p:cNvSpPr>
              <a:spLocks noChangeArrowheads="1"/>
            </p:cNvSpPr>
            <p:nvPr/>
          </p:nvSpPr>
          <p:spPr bwMode="auto">
            <a:xfrm>
              <a:off x="2921" y="1341"/>
              <a:ext cx="41" cy="42"/>
            </a:xfrm>
            <a:prstGeom prst="ellipse">
              <a:avLst/>
            </a:prstGeom>
            <a:solidFill>
              <a:srgbClr val="000000"/>
            </a:solidFill>
            <a:ln w="12700">
              <a:solidFill>
                <a:schemeClr val="tx1"/>
              </a:solidFill>
              <a:round/>
              <a:headEnd/>
              <a:tailEnd/>
            </a:ln>
          </p:spPr>
          <p:txBody>
            <a:bodyPr/>
            <a:lstStyle/>
            <a:p>
              <a:endParaRPr lang="en-US"/>
            </a:p>
          </p:txBody>
        </p:sp>
      </p:grpSp>
      <p:grpSp>
        <p:nvGrpSpPr>
          <p:cNvPr id="520266" name="Group 74">
            <a:extLst>
              <a:ext uri="{FF2B5EF4-FFF2-40B4-BE49-F238E27FC236}">
                <a16:creationId xmlns:a16="http://schemas.microsoft.com/office/drawing/2014/main" id="{4FFCBBB5-0D81-E348-3A25-FC9A44A366D6}"/>
              </a:ext>
            </a:extLst>
          </p:cNvPr>
          <p:cNvGrpSpPr>
            <a:grpSpLocks/>
          </p:cNvGrpSpPr>
          <p:nvPr/>
        </p:nvGrpSpPr>
        <p:grpSpPr bwMode="auto">
          <a:xfrm rot="16200000" flipH="1">
            <a:off x="6737350" y="1947863"/>
            <a:ext cx="123825" cy="485775"/>
            <a:chOff x="3155" y="1797"/>
            <a:chExt cx="66" cy="576"/>
          </a:xfrm>
        </p:grpSpPr>
        <p:sp>
          <p:nvSpPr>
            <p:cNvPr id="520267" name="Freeform 75">
              <a:extLst>
                <a:ext uri="{FF2B5EF4-FFF2-40B4-BE49-F238E27FC236}">
                  <a16:creationId xmlns:a16="http://schemas.microsoft.com/office/drawing/2014/main" id="{9D0F745A-2C92-A916-1C1D-E602E6813001}"/>
                </a:ext>
              </a:extLst>
            </p:cNvPr>
            <p:cNvSpPr>
              <a:spLocks/>
            </p:cNvSpPr>
            <p:nvPr/>
          </p:nvSpPr>
          <p:spPr bwMode="auto">
            <a:xfrm>
              <a:off x="3155" y="2258"/>
              <a:ext cx="66" cy="115"/>
            </a:xfrm>
            <a:custGeom>
              <a:avLst/>
              <a:gdLst>
                <a:gd name="T0" fmla="*/ 33 w 66"/>
                <a:gd name="T1" fmla="*/ 115 h 115"/>
                <a:gd name="T2" fmla="*/ 0 w 66"/>
                <a:gd name="T3" fmla="*/ 0 h 115"/>
                <a:gd name="T4" fmla="*/ 33 w 66"/>
                <a:gd name="T5" fmla="*/ 0 h 115"/>
                <a:gd name="T6" fmla="*/ 66 w 66"/>
                <a:gd name="T7" fmla="*/ 0 h 115"/>
                <a:gd name="T8" fmla="*/ 33 w 66"/>
                <a:gd name="T9" fmla="*/ 115 h 115"/>
              </a:gdLst>
              <a:ahLst/>
              <a:cxnLst>
                <a:cxn ang="0">
                  <a:pos x="T0" y="T1"/>
                </a:cxn>
                <a:cxn ang="0">
                  <a:pos x="T2" y="T3"/>
                </a:cxn>
                <a:cxn ang="0">
                  <a:pos x="T4" y="T5"/>
                </a:cxn>
                <a:cxn ang="0">
                  <a:pos x="T6" y="T7"/>
                </a:cxn>
                <a:cxn ang="0">
                  <a:pos x="T8" y="T9"/>
                </a:cxn>
              </a:cxnLst>
              <a:rect l="0" t="0" r="r" b="b"/>
              <a:pathLst>
                <a:path w="66" h="115">
                  <a:moveTo>
                    <a:pt x="33" y="115"/>
                  </a:moveTo>
                  <a:lnTo>
                    <a:pt x="0" y="0"/>
                  </a:lnTo>
                  <a:lnTo>
                    <a:pt x="33" y="0"/>
                  </a:lnTo>
                  <a:lnTo>
                    <a:pt x="66" y="0"/>
                  </a:lnTo>
                  <a:lnTo>
                    <a:pt x="33" y="115"/>
                  </a:lnTo>
                  <a:close/>
                </a:path>
              </a:pathLst>
            </a:custGeom>
            <a:solidFill>
              <a:srgbClr val="0000FF"/>
            </a:solidFill>
            <a:ln w="12700">
              <a:solidFill>
                <a:srgbClr val="0000FF"/>
              </a:solidFill>
              <a:prstDash val="solid"/>
              <a:round/>
              <a:headEnd/>
              <a:tailEnd/>
            </a:ln>
          </p:spPr>
          <p:txBody>
            <a:bodyPr/>
            <a:lstStyle/>
            <a:p>
              <a:endParaRPr lang="en-US"/>
            </a:p>
          </p:txBody>
        </p:sp>
        <p:sp>
          <p:nvSpPr>
            <p:cNvPr id="520268" name="Freeform 76">
              <a:extLst>
                <a:ext uri="{FF2B5EF4-FFF2-40B4-BE49-F238E27FC236}">
                  <a16:creationId xmlns:a16="http://schemas.microsoft.com/office/drawing/2014/main" id="{86635D0F-332A-1112-2345-5AA8F905ECE7}"/>
                </a:ext>
              </a:extLst>
            </p:cNvPr>
            <p:cNvSpPr>
              <a:spLocks/>
            </p:cNvSpPr>
            <p:nvPr/>
          </p:nvSpPr>
          <p:spPr bwMode="auto">
            <a:xfrm>
              <a:off x="3155" y="1797"/>
              <a:ext cx="66" cy="115"/>
            </a:xfrm>
            <a:custGeom>
              <a:avLst/>
              <a:gdLst>
                <a:gd name="T0" fmla="*/ 33 w 66"/>
                <a:gd name="T1" fmla="*/ 0 h 115"/>
                <a:gd name="T2" fmla="*/ 66 w 66"/>
                <a:gd name="T3" fmla="*/ 115 h 115"/>
                <a:gd name="T4" fmla="*/ 33 w 66"/>
                <a:gd name="T5" fmla="*/ 115 h 115"/>
                <a:gd name="T6" fmla="*/ 0 w 66"/>
                <a:gd name="T7" fmla="*/ 115 h 115"/>
                <a:gd name="T8" fmla="*/ 33 w 66"/>
                <a:gd name="T9" fmla="*/ 0 h 115"/>
              </a:gdLst>
              <a:ahLst/>
              <a:cxnLst>
                <a:cxn ang="0">
                  <a:pos x="T0" y="T1"/>
                </a:cxn>
                <a:cxn ang="0">
                  <a:pos x="T2" y="T3"/>
                </a:cxn>
                <a:cxn ang="0">
                  <a:pos x="T4" y="T5"/>
                </a:cxn>
                <a:cxn ang="0">
                  <a:pos x="T6" y="T7"/>
                </a:cxn>
                <a:cxn ang="0">
                  <a:pos x="T8" y="T9"/>
                </a:cxn>
              </a:cxnLst>
              <a:rect l="0" t="0" r="r" b="b"/>
              <a:pathLst>
                <a:path w="66" h="115">
                  <a:moveTo>
                    <a:pt x="33" y="0"/>
                  </a:moveTo>
                  <a:lnTo>
                    <a:pt x="66" y="115"/>
                  </a:lnTo>
                  <a:lnTo>
                    <a:pt x="33" y="115"/>
                  </a:lnTo>
                  <a:lnTo>
                    <a:pt x="0" y="115"/>
                  </a:lnTo>
                  <a:lnTo>
                    <a:pt x="33" y="0"/>
                  </a:lnTo>
                  <a:close/>
                </a:path>
              </a:pathLst>
            </a:custGeom>
            <a:solidFill>
              <a:srgbClr val="0000FF"/>
            </a:solidFill>
            <a:ln w="12700">
              <a:solidFill>
                <a:srgbClr val="0000FF"/>
              </a:solidFill>
              <a:prstDash val="solid"/>
              <a:round/>
              <a:headEnd/>
              <a:tailEnd/>
            </a:ln>
          </p:spPr>
          <p:txBody>
            <a:bodyPr/>
            <a:lstStyle/>
            <a:p>
              <a:endParaRPr lang="en-US"/>
            </a:p>
          </p:txBody>
        </p:sp>
        <p:sp>
          <p:nvSpPr>
            <p:cNvPr id="520269" name="Line 77">
              <a:extLst>
                <a:ext uri="{FF2B5EF4-FFF2-40B4-BE49-F238E27FC236}">
                  <a16:creationId xmlns:a16="http://schemas.microsoft.com/office/drawing/2014/main" id="{472902F0-E187-C169-1B9B-84FFD7169CF1}"/>
                </a:ext>
              </a:extLst>
            </p:cNvPr>
            <p:cNvSpPr>
              <a:spLocks noChangeShapeType="1"/>
            </p:cNvSpPr>
            <p:nvPr/>
          </p:nvSpPr>
          <p:spPr bwMode="auto">
            <a:xfrm flipV="1">
              <a:off x="3188" y="1912"/>
              <a:ext cx="1" cy="346"/>
            </a:xfrm>
            <a:prstGeom prst="line">
              <a:avLst/>
            </a:prstGeom>
            <a:noFill/>
            <a:ln w="12700">
              <a:solidFill>
                <a:srgbClr val="0000FF"/>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70" name="Group 78">
            <a:extLst>
              <a:ext uri="{FF2B5EF4-FFF2-40B4-BE49-F238E27FC236}">
                <a16:creationId xmlns:a16="http://schemas.microsoft.com/office/drawing/2014/main" id="{3AF7F0BA-CB60-11C6-5FE6-648418D0C6E2}"/>
              </a:ext>
            </a:extLst>
          </p:cNvPr>
          <p:cNvGrpSpPr>
            <a:grpSpLocks/>
          </p:cNvGrpSpPr>
          <p:nvPr/>
        </p:nvGrpSpPr>
        <p:grpSpPr bwMode="auto">
          <a:xfrm>
            <a:off x="2032000" y="5888038"/>
            <a:ext cx="325438" cy="488950"/>
            <a:chOff x="2046" y="2114"/>
            <a:chExt cx="205" cy="308"/>
          </a:xfrm>
        </p:grpSpPr>
        <p:sp>
          <p:nvSpPr>
            <p:cNvPr id="520271" name="Freeform 79">
              <a:extLst>
                <a:ext uri="{FF2B5EF4-FFF2-40B4-BE49-F238E27FC236}">
                  <a16:creationId xmlns:a16="http://schemas.microsoft.com/office/drawing/2014/main" id="{48412100-6E81-EC91-7E19-E4B3C9E83ECA}"/>
                </a:ext>
              </a:extLst>
            </p:cNvPr>
            <p:cNvSpPr>
              <a:spLocks/>
            </p:cNvSpPr>
            <p:nvPr/>
          </p:nvSpPr>
          <p:spPr bwMode="auto">
            <a:xfrm>
              <a:off x="2046" y="2167"/>
              <a:ext cx="205" cy="255"/>
            </a:xfrm>
            <a:custGeom>
              <a:avLst/>
              <a:gdLst>
                <a:gd name="T0" fmla="*/ 74 w 205"/>
                <a:gd name="T1" fmla="*/ 0 h 255"/>
                <a:gd name="T2" fmla="*/ 0 w 205"/>
                <a:gd name="T3" fmla="*/ 99 h 255"/>
                <a:gd name="T4" fmla="*/ 74 w 205"/>
                <a:gd name="T5" fmla="*/ 8 h 255"/>
                <a:gd name="T6" fmla="*/ 33 w 205"/>
                <a:gd name="T7" fmla="*/ 238 h 255"/>
                <a:gd name="T8" fmla="*/ 98 w 205"/>
                <a:gd name="T9" fmla="*/ 49 h 255"/>
                <a:gd name="T10" fmla="*/ 140 w 205"/>
                <a:gd name="T11" fmla="*/ 255 h 255"/>
                <a:gd name="T12" fmla="*/ 115 w 205"/>
                <a:gd name="T13" fmla="*/ 25 h 255"/>
                <a:gd name="T14" fmla="*/ 205 w 205"/>
                <a:gd name="T15" fmla="*/ 58 h 255"/>
                <a:gd name="T16" fmla="*/ 74 w 205"/>
                <a:gd name="T17"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55">
                  <a:moveTo>
                    <a:pt x="74" y="0"/>
                  </a:moveTo>
                  <a:lnTo>
                    <a:pt x="0" y="99"/>
                  </a:lnTo>
                  <a:lnTo>
                    <a:pt x="74" y="8"/>
                  </a:lnTo>
                  <a:lnTo>
                    <a:pt x="33" y="238"/>
                  </a:lnTo>
                  <a:lnTo>
                    <a:pt x="98" y="49"/>
                  </a:lnTo>
                  <a:lnTo>
                    <a:pt x="140" y="255"/>
                  </a:lnTo>
                  <a:lnTo>
                    <a:pt x="115" y="25"/>
                  </a:lnTo>
                  <a:lnTo>
                    <a:pt x="205" y="58"/>
                  </a:lnTo>
                  <a:lnTo>
                    <a:pt x="74" y="0"/>
                  </a:lnTo>
                  <a:close/>
                </a:path>
              </a:pathLst>
            </a:custGeom>
            <a:solidFill>
              <a:srgbClr val="000000"/>
            </a:solidFill>
            <a:ln w="12700">
              <a:solidFill>
                <a:schemeClr val="tx1"/>
              </a:solidFill>
              <a:prstDash val="solid"/>
              <a:round/>
              <a:headEnd/>
              <a:tailEnd/>
            </a:ln>
          </p:spPr>
          <p:txBody>
            <a:bodyPr/>
            <a:lstStyle/>
            <a:p>
              <a:endParaRPr lang="en-US"/>
            </a:p>
          </p:txBody>
        </p:sp>
        <p:sp>
          <p:nvSpPr>
            <p:cNvPr id="520272" name="Freeform 80">
              <a:extLst>
                <a:ext uri="{FF2B5EF4-FFF2-40B4-BE49-F238E27FC236}">
                  <a16:creationId xmlns:a16="http://schemas.microsoft.com/office/drawing/2014/main" id="{AD06A659-1B52-71C0-5C12-C7B3567C5C12}"/>
                </a:ext>
              </a:extLst>
            </p:cNvPr>
            <p:cNvSpPr>
              <a:spLocks/>
            </p:cNvSpPr>
            <p:nvPr/>
          </p:nvSpPr>
          <p:spPr bwMode="auto">
            <a:xfrm>
              <a:off x="2046" y="2159"/>
              <a:ext cx="205" cy="263"/>
            </a:xfrm>
            <a:custGeom>
              <a:avLst/>
              <a:gdLst>
                <a:gd name="T0" fmla="*/ 74 w 205"/>
                <a:gd name="T1" fmla="*/ 8 h 263"/>
                <a:gd name="T2" fmla="*/ 0 w 205"/>
                <a:gd name="T3" fmla="*/ 107 h 263"/>
                <a:gd name="T4" fmla="*/ 82 w 205"/>
                <a:gd name="T5" fmla="*/ 25 h 263"/>
                <a:gd name="T6" fmla="*/ 33 w 205"/>
                <a:gd name="T7" fmla="*/ 255 h 263"/>
                <a:gd name="T8" fmla="*/ 98 w 205"/>
                <a:gd name="T9" fmla="*/ 66 h 263"/>
                <a:gd name="T10" fmla="*/ 140 w 205"/>
                <a:gd name="T11" fmla="*/ 263 h 263"/>
                <a:gd name="T12" fmla="*/ 123 w 205"/>
                <a:gd name="T13" fmla="*/ 33 h 263"/>
                <a:gd name="T14" fmla="*/ 205 w 205"/>
                <a:gd name="T15" fmla="*/ 66 h 263"/>
                <a:gd name="T16" fmla="*/ 90 w 205"/>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63">
                  <a:moveTo>
                    <a:pt x="74" y="8"/>
                  </a:moveTo>
                  <a:lnTo>
                    <a:pt x="0" y="107"/>
                  </a:lnTo>
                  <a:lnTo>
                    <a:pt x="82" y="25"/>
                  </a:lnTo>
                  <a:lnTo>
                    <a:pt x="33" y="255"/>
                  </a:lnTo>
                  <a:lnTo>
                    <a:pt x="98" y="66"/>
                  </a:lnTo>
                  <a:lnTo>
                    <a:pt x="140" y="263"/>
                  </a:lnTo>
                  <a:lnTo>
                    <a:pt x="123" y="33"/>
                  </a:lnTo>
                  <a:lnTo>
                    <a:pt x="205" y="66"/>
                  </a:lnTo>
                  <a:lnTo>
                    <a:pt x="90" y="0"/>
                  </a:lnTo>
                </a:path>
              </a:pathLst>
            </a:custGeom>
            <a:noFill/>
            <a:ln w="12700">
              <a:solidFill>
                <a:schemeClr val="tx1"/>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73" name="Oval 81">
              <a:extLst>
                <a:ext uri="{FF2B5EF4-FFF2-40B4-BE49-F238E27FC236}">
                  <a16:creationId xmlns:a16="http://schemas.microsoft.com/office/drawing/2014/main" id="{DD42D83F-AD93-F6CF-880D-A172A711714F}"/>
                </a:ext>
              </a:extLst>
            </p:cNvPr>
            <p:cNvSpPr>
              <a:spLocks noChangeArrowheads="1"/>
            </p:cNvSpPr>
            <p:nvPr/>
          </p:nvSpPr>
          <p:spPr bwMode="auto">
            <a:xfrm>
              <a:off x="2116" y="2114"/>
              <a:ext cx="41" cy="33"/>
            </a:xfrm>
            <a:prstGeom prst="ellipse">
              <a:avLst/>
            </a:prstGeom>
            <a:solidFill>
              <a:srgbClr val="000000"/>
            </a:solidFill>
            <a:ln w="12700">
              <a:solidFill>
                <a:schemeClr val="tx1"/>
              </a:solidFill>
              <a:round/>
              <a:headEnd/>
              <a:tailEnd/>
            </a:ln>
          </p:spPr>
          <p:txBody>
            <a:bodyPr/>
            <a:lstStyle/>
            <a:p>
              <a:endParaRPr lang="en-US"/>
            </a:p>
          </p:txBody>
        </p:sp>
      </p:grpSp>
      <p:sp>
        <p:nvSpPr>
          <p:cNvPr id="520274" name="Line 82">
            <a:extLst>
              <a:ext uri="{FF2B5EF4-FFF2-40B4-BE49-F238E27FC236}">
                <a16:creationId xmlns:a16="http://schemas.microsoft.com/office/drawing/2014/main" id="{DA2D969D-3BF5-5E45-DC2B-EBE93F70DB14}"/>
              </a:ext>
            </a:extLst>
          </p:cNvPr>
          <p:cNvSpPr>
            <a:spLocks noChangeShapeType="1"/>
          </p:cNvSpPr>
          <p:nvPr/>
        </p:nvSpPr>
        <p:spPr bwMode="auto">
          <a:xfrm flipV="1">
            <a:off x="2955925" y="5867400"/>
            <a:ext cx="533400" cy="152400"/>
          </a:xfrm>
          <a:prstGeom prst="line">
            <a:avLst/>
          </a:prstGeom>
          <a:noFill/>
          <a:ln w="19050">
            <a:solidFill>
              <a:srgbClr val="0000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20275" name="Text Box 83">
            <a:extLst>
              <a:ext uri="{FF2B5EF4-FFF2-40B4-BE49-F238E27FC236}">
                <a16:creationId xmlns:a16="http://schemas.microsoft.com/office/drawing/2014/main" id="{0B477840-CE15-66DD-2A30-421184C78F39}"/>
              </a:ext>
            </a:extLst>
          </p:cNvPr>
          <p:cNvSpPr txBox="1">
            <a:spLocks noChangeArrowheads="1"/>
          </p:cNvSpPr>
          <p:nvPr/>
        </p:nvSpPr>
        <p:spPr bwMode="auto">
          <a:xfrm>
            <a:off x="0" y="3228975"/>
            <a:ext cx="2209800" cy="164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4  weeks of BB training &amp; 1 week advanced class</a:t>
            </a:r>
          </a:p>
          <a:p>
            <a:pPr>
              <a:spcBef>
                <a:spcPct val="10000"/>
              </a:spcBef>
              <a:buFontTx/>
              <a:buChar char="•"/>
            </a:pPr>
            <a:r>
              <a:rPr lang="en-US" altLang="en-US" sz="1200" b="1">
                <a:latin typeface="Arial" panose="020B0604020202020204" pitchFamily="34" charset="0"/>
              </a:rPr>
              <a:t>Multiple projects completed</a:t>
            </a:r>
          </a:p>
          <a:p>
            <a:pPr>
              <a:spcBef>
                <a:spcPct val="10000"/>
              </a:spcBef>
              <a:buFontTx/>
              <a:buChar char="•"/>
            </a:pPr>
            <a:r>
              <a:rPr lang="en-US" altLang="en-US" sz="1200" b="1">
                <a:latin typeface="Arial" panose="020B0604020202020204" pitchFamily="34" charset="0"/>
              </a:rPr>
              <a:t>Counsel to BB’s and GB’s</a:t>
            </a:r>
          </a:p>
          <a:p>
            <a:pPr>
              <a:spcBef>
                <a:spcPct val="10000"/>
              </a:spcBef>
              <a:buFontTx/>
              <a:buChar char="•"/>
            </a:pPr>
            <a:r>
              <a:rPr lang="en-US" altLang="en-US" sz="1200" b="1">
                <a:latin typeface="Arial" panose="020B0604020202020204" pitchFamily="34" charset="0"/>
              </a:rPr>
              <a:t>Plan next projects</a:t>
            </a:r>
          </a:p>
          <a:p>
            <a:pPr>
              <a:spcBef>
                <a:spcPct val="10000"/>
              </a:spcBef>
              <a:buFontTx/>
              <a:buChar char="•"/>
            </a:pPr>
            <a:r>
              <a:rPr lang="en-US" altLang="en-US" sz="1200" b="1">
                <a:latin typeface="Arial" panose="020B0604020202020204" pitchFamily="34" charset="0"/>
              </a:rPr>
              <a:t>May supervise BBs</a:t>
            </a:r>
          </a:p>
          <a:p>
            <a:pPr>
              <a:spcBef>
                <a:spcPct val="10000"/>
              </a:spcBef>
              <a:buFontTx/>
              <a:buChar char="•"/>
            </a:pPr>
            <a:r>
              <a:rPr lang="en-US" altLang="en-US" sz="1200" b="1">
                <a:latin typeface="Arial" panose="020B0604020202020204" pitchFamily="34" charset="0"/>
              </a:rPr>
              <a:t>Report into VP, Six Sigma </a:t>
            </a:r>
          </a:p>
        </p:txBody>
      </p:sp>
      <p:sp>
        <p:nvSpPr>
          <p:cNvPr id="520276" name="Line 84">
            <a:extLst>
              <a:ext uri="{FF2B5EF4-FFF2-40B4-BE49-F238E27FC236}">
                <a16:creationId xmlns:a16="http://schemas.microsoft.com/office/drawing/2014/main" id="{4D01680E-AE7C-22A3-9AE3-6017F960607D}"/>
              </a:ext>
            </a:extLst>
          </p:cNvPr>
          <p:cNvSpPr>
            <a:spLocks noChangeShapeType="1"/>
          </p:cNvSpPr>
          <p:nvPr/>
        </p:nvSpPr>
        <p:spPr bwMode="auto">
          <a:xfrm flipV="1">
            <a:off x="2286000" y="1909763"/>
            <a:ext cx="852488" cy="71437"/>
          </a:xfrm>
          <a:prstGeom prst="line">
            <a:avLst/>
          </a:prstGeom>
          <a:noFill/>
          <a:ln w="28575">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277" name="Text Box 85">
            <a:extLst>
              <a:ext uri="{FF2B5EF4-FFF2-40B4-BE49-F238E27FC236}">
                <a16:creationId xmlns:a16="http://schemas.microsoft.com/office/drawing/2014/main" id="{F10210B7-0631-0185-87DF-CE9FF7B9CCFC}"/>
              </a:ext>
            </a:extLst>
          </p:cNvPr>
          <p:cNvSpPr txBox="1">
            <a:spLocks noChangeArrowheads="1"/>
          </p:cNvSpPr>
          <p:nvPr/>
        </p:nvSpPr>
        <p:spPr bwMode="auto">
          <a:xfrm>
            <a:off x="152400" y="1385888"/>
            <a:ext cx="2590800" cy="1647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Manage processes to meet strategic and tactical goals</a:t>
            </a:r>
          </a:p>
          <a:p>
            <a:pPr>
              <a:spcBef>
                <a:spcPct val="10000"/>
              </a:spcBef>
              <a:buFontTx/>
              <a:buChar char="•"/>
            </a:pPr>
            <a:r>
              <a:rPr lang="en-US" altLang="en-US" sz="1200" b="1">
                <a:latin typeface="Arial" panose="020B0604020202020204" pitchFamily="34" charset="0"/>
              </a:rPr>
              <a:t>Plan, budget and  sponsor teams</a:t>
            </a:r>
          </a:p>
          <a:p>
            <a:pPr>
              <a:spcBef>
                <a:spcPct val="10000"/>
              </a:spcBef>
              <a:buFontTx/>
              <a:buChar char="•"/>
            </a:pPr>
            <a:r>
              <a:rPr lang="en-US" altLang="en-US" sz="1200" b="1">
                <a:latin typeface="Arial" panose="020B0604020202020204" pitchFamily="34" charset="0"/>
              </a:rPr>
              <a:t>3–10 days of training</a:t>
            </a:r>
          </a:p>
          <a:p>
            <a:pPr>
              <a:spcBef>
                <a:spcPct val="10000"/>
              </a:spcBef>
              <a:buFontTx/>
              <a:buChar char="•"/>
            </a:pPr>
            <a:r>
              <a:rPr lang="en-US" altLang="en-US" sz="1200" b="1">
                <a:latin typeface="Arial" panose="020B0604020202020204" pitchFamily="34" charset="0"/>
              </a:rPr>
              <a:t>Govern the SS initiative</a:t>
            </a:r>
          </a:p>
          <a:p>
            <a:pPr>
              <a:spcBef>
                <a:spcPct val="10000"/>
              </a:spcBef>
              <a:buFontTx/>
              <a:buChar char="•"/>
            </a:pPr>
            <a:r>
              <a:rPr lang="en-US" altLang="en-US" sz="1200" b="1">
                <a:latin typeface="Arial" panose="020B0604020202020204" pitchFamily="34" charset="0"/>
              </a:rPr>
              <a:t>Review SS projects</a:t>
            </a:r>
          </a:p>
          <a:p>
            <a:pPr>
              <a:spcBef>
                <a:spcPct val="10000"/>
              </a:spcBef>
              <a:buFontTx/>
              <a:buChar char="•"/>
            </a:pPr>
            <a:r>
              <a:rPr lang="en-US" altLang="en-US" sz="1200" b="1">
                <a:latin typeface="Arial" panose="020B0604020202020204" pitchFamily="34" charset="0"/>
              </a:rPr>
              <a:t>Manage processes</a:t>
            </a:r>
          </a:p>
        </p:txBody>
      </p:sp>
      <p:sp>
        <p:nvSpPr>
          <p:cNvPr id="520278" name="Text Box 86">
            <a:extLst>
              <a:ext uri="{FF2B5EF4-FFF2-40B4-BE49-F238E27FC236}">
                <a16:creationId xmlns:a16="http://schemas.microsoft.com/office/drawing/2014/main" id="{5100F300-1EE9-09DC-CF9A-36AD565343FD}"/>
              </a:ext>
            </a:extLst>
          </p:cNvPr>
          <p:cNvSpPr txBox="1">
            <a:spLocks noChangeArrowheads="1"/>
          </p:cNvSpPr>
          <p:nvPr/>
        </p:nvSpPr>
        <p:spPr bwMode="auto">
          <a:xfrm>
            <a:off x="6248400" y="5921375"/>
            <a:ext cx="2055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2 weeks of training</a:t>
            </a:r>
          </a:p>
          <a:p>
            <a:pPr>
              <a:spcBef>
                <a:spcPct val="10000"/>
              </a:spcBef>
              <a:buFontTx/>
              <a:buChar char="•"/>
            </a:pPr>
            <a:r>
              <a:rPr lang="en-US" altLang="en-US" sz="1200" b="1">
                <a:latin typeface="Arial" panose="020B0604020202020204" pitchFamily="34" charset="0"/>
              </a:rPr>
              <a:t>BB team members or team leaders of GB projects</a:t>
            </a:r>
          </a:p>
        </p:txBody>
      </p:sp>
      <p:sp>
        <p:nvSpPr>
          <p:cNvPr id="520279" name="Line 87">
            <a:extLst>
              <a:ext uri="{FF2B5EF4-FFF2-40B4-BE49-F238E27FC236}">
                <a16:creationId xmlns:a16="http://schemas.microsoft.com/office/drawing/2014/main" id="{A4CE6987-C950-44E1-C9E5-E09F9C1A200D}"/>
              </a:ext>
            </a:extLst>
          </p:cNvPr>
          <p:cNvSpPr>
            <a:spLocks noChangeShapeType="1"/>
          </p:cNvSpPr>
          <p:nvPr/>
        </p:nvSpPr>
        <p:spPr bwMode="auto">
          <a:xfrm flipH="1" flipV="1">
            <a:off x="5791200" y="5791200"/>
            <a:ext cx="533400" cy="228600"/>
          </a:xfrm>
          <a:prstGeom prst="line">
            <a:avLst/>
          </a:prstGeom>
          <a:noFill/>
          <a:ln w="28575">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280" name="Text Box 88">
            <a:extLst>
              <a:ext uri="{FF2B5EF4-FFF2-40B4-BE49-F238E27FC236}">
                <a16:creationId xmlns:a16="http://schemas.microsoft.com/office/drawing/2014/main" id="{65A7A2EF-73B6-D2CF-EC49-429F611576F4}"/>
              </a:ext>
            </a:extLst>
          </p:cNvPr>
          <p:cNvSpPr txBox="1">
            <a:spLocks noChangeArrowheads="1"/>
          </p:cNvSpPr>
          <p:nvPr/>
        </p:nvSpPr>
        <p:spPr bwMode="auto">
          <a:xfrm>
            <a:off x="6553200" y="5208588"/>
            <a:ext cx="1965325" cy="658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4 weeks of training</a:t>
            </a:r>
          </a:p>
          <a:p>
            <a:pPr>
              <a:spcBef>
                <a:spcPct val="10000"/>
              </a:spcBef>
              <a:buFontTx/>
              <a:buChar char="•"/>
            </a:pPr>
            <a:r>
              <a:rPr lang="en-US" altLang="en-US" sz="1200" b="1">
                <a:latin typeface="Arial" panose="020B0604020202020204" pitchFamily="34" charset="0"/>
              </a:rPr>
              <a:t>Project Team Leader &amp; technical resource</a:t>
            </a:r>
          </a:p>
        </p:txBody>
      </p:sp>
      <p:sp>
        <p:nvSpPr>
          <p:cNvPr id="520281" name="Line 89">
            <a:extLst>
              <a:ext uri="{FF2B5EF4-FFF2-40B4-BE49-F238E27FC236}">
                <a16:creationId xmlns:a16="http://schemas.microsoft.com/office/drawing/2014/main" id="{934672B8-9455-C24B-6A4A-191EAB5C73DB}"/>
              </a:ext>
            </a:extLst>
          </p:cNvPr>
          <p:cNvSpPr>
            <a:spLocks noChangeShapeType="1"/>
          </p:cNvSpPr>
          <p:nvPr/>
        </p:nvSpPr>
        <p:spPr bwMode="auto">
          <a:xfrm flipH="1" flipV="1">
            <a:off x="5257800" y="4495800"/>
            <a:ext cx="1371600" cy="914400"/>
          </a:xfrm>
          <a:prstGeom prst="line">
            <a:avLst/>
          </a:prstGeom>
          <a:noFill/>
          <a:ln w="28575">
            <a:solidFill>
              <a:schemeClr val="tx1"/>
            </a:solidFill>
            <a:round/>
            <a:headEnd/>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282" name="Text Box 90">
            <a:extLst>
              <a:ext uri="{FF2B5EF4-FFF2-40B4-BE49-F238E27FC236}">
                <a16:creationId xmlns:a16="http://schemas.microsoft.com/office/drawing/2014/main" id="{92322C75-1EB0-FCA6-74B3-C678DA8380C8}"/>
              </a:ext>
            </a:extLst>
          </p:cNvPr>
          <p:cNvSpPr txBox="1">
            <a:spLocks noChangeArrowheads="1"/>
          </p:cNvSpPr>
          <p:nvPr/>
        </p:nvSpPr>
        <p:spPr bwMode="auto">
          <a:xfrm>
            <a:off x="152400" y="5376863"/>
            <a:ext cx="1447800" cy="1023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Support Business Case definition</a:t>
            </a:r>
          </a:p>
          <a:p>
            <a:pPr>
              <a:spcBef>
                <a:spcPct val="10000"/>
              </a:spcBef>
              <a:buFontTx/>
              <a:buChar char="•"/>
            </a:pPr>
            <a:r>
              <a:rPr lang="en-US" altLang="en-US" sz="1200" b="1">
                <a:latin typeface="Arial" panose="020B0604020202020204" pitchFamily="34" charset="0"/>
              </a:rPr>
              <a:t>Quantify project benefits</a:t>
            </a:r>
          </a:p>
        </p:txBody>
      </p:sp>
      <p:sp>
        <p:nvSpPr>
          <p:cNvPr id="520283" name="Line 91">
            <a:extLst>
              <a:ext uri="{FF2B5EF4-FFF2-40B4-BE49-F238E27FC236}">
                <a16:creationId xmlns:a16="http://schemas.microsoft.com/office/drawing/2014/main" id="{83A917C2-D17A-77BA-BCAC-89AE40231D58}"/>
              </a:ext>
            </a:extLst>
          </p:cNvPr>
          <p:cNvSpPr>
            <a:spLocks noChangeShapeType="1"/>
          </p:cNvSpPr>
          <p:nvPr/>
        </p:nvSpPr>
        <p:spPr bwMode="auto">
          <a:xfrm>
            <a:off x="4876800" y="2895600"/>
            <a:ext cx="685800" cy="609600"/>
          </a:xfrm>
          <a:prstGeom prst="line">
            <a:avLst/>
          </a:prstGeom>
          <a:noFill/>
          <a:ln w="28575">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84" name="Line 92">
            <a:extLst>
              <a:ext uri="{FF2B5EF4-FFF2-40B4-BE49-F238E27FC236}">
                <a16:creationId xmlns:a16="http://schemas.microsoft.com/office/drawing/2014/main" id="{3FCA67FD-E322-9B5B-5E43-E8E1D8669C57}"/>
              </a:ext>
            </a:extLst>
          </p:cNvPr>
          <p:cNvSpPr>
            <a:spLocks noChangeShapeType="1"/>
          </p:cNvSpPr>
          <p:nvPr/>
        </p:nvSpPr>
        <p:spPr bwMode="auto">
          <a:xfrm>
            <a:off x="2667000" y="4495800"/>
            <a:ext cx="685800" cy="609600"/>
          </a:xfrm>
          <a:prstGeom prst="line">
            <a:avLst/>
          </a:prstGeom>
          <a:noFill/>
          <a:ln w="28575">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85" name="Line 93">
            <a:extLst>
              <a:ext uri="{FF2B5EF4-FFF2-40B4-BE49-F238E27FC236}">
                <a16:creationId xmlns:a16="http://schemas.microsoft.com/office/drawing/2014/main" id="{33033549-6403-B9BD-9EBC-D3412EAE8833}"/>
              </a:ext>
            </a:extLst>
          </p:cNvPr>
          <p:cNvSpPr>
            <a:spLocks noChangeShapeType="1"/>
          </p:cNvSpPr>
          <p:nvPr/>
        </p:nvSpPr>
        <p:spPr bwMode="auto">
          <a:xfrm flipH="1">
            <a:off x="2895600" y="2895600"/>
            <a:ext cx="228600" cy="381000"/>
          </a:xfrm>
          <a:prstGeom prst="line">
            <a:avLst/>
          </a:prstGeom>
          <a:noFill/>
          <a:ln w="28575">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86" name="Line 94">
            <a:extLst>
              <a:ext uri="{FF2B5EF4-FFF2-40B4-BE49-F238E27FC236}">
                <a16:creationId xmlns:a16="http://schemas.microsoft.com/office/drawing/2014/main" id="{10451E94-9CF7-BF1C-8949-AC2A002FD9DB}"/>
              </a:ext>
            </a:extLst>
          </p:cNvPr>
          <p:cNvSpPr>
            <a:spLocks noChangeShapeType="1"/>
          </p:cNvSpPr>
          <p:nvPr/>
        </p:nvSpPr>
        <p:spPr bwMode="auto">
          <a:xfrm>
            <a:off x="4267200" y="2895600"/>
            <a:ext cx="304800" cy="1066800"/>
          </a:xfrm>
          <a:prstGeom prst="line">
            <a:avLst/>
          </a:prstGeom>
          <a:noFill/>
          <a:ln w="28575">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87" name="Line 95">
            <a:extLst>
              <a:ext uri="{FF2B5EF4-FFF2-40B4-BE49-F238E27FC236}">
                <a16:creationId xmlns:a16="http://schemas.microsoft.com/office/drawing/2014/main" id="{566FCB83-C9A5-F026-C256-0A71B52F67E2}"/>
              </a:ext>
            </a:extLst>
          </p:cNvPr>
          <p:cNvSpPr>
            <a:spLocks noChangeShapeType="1"/>
          </p:cNvSpPr>
          <p:nvPr/>
        </p:nvSpPr>
        <p:spPr bwMode="auto">
          <a:xfrm flipV="1">
            <a:off x="5943600" y="4038600"/>
            <a:ext cx="304800" cy="381000"/>
          </a:xfrm>
          <a:prstGeom prst="line">
            <a:avLst/>
          </a:prstGeom>
          <a:noFill/>
          <a:ln w="28575">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88" name="Text Box 96">
            <a:extLst>
              <a:ext uri="{FF2B5EF4-FFF2-40B4-BE49-F238E27FC236}">
                <a16:creationId xmlns:a16="http://schemas.microsoft.com/office/drawing/2014/main" id="{25484853-FE85-A8FB-9F51-0469AFA95004}"/>
              </a:ext>
            </a:extLst>
          </p:cNvPr>
          <p:cNvSpPr txBox="1">
            <a:spLocks noChangeArrowheads="1"/>
          </p:cNvSpPr>
          <p:nvPr/>
        </p:nvSpPr>
        <p:spPr bwMode="auto">
          <a:xfrm>
            <a:off x="7315200" y="2909888"/>
            <a:ext cx="1965325" cy="10239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Developing Six Sigma Infrastructure</a:t>
            </a:r>
          </a:p>
          <a:p>
            <a:pPr>
              <a:spcBef>
                <a:spcPct val="10000"/>
              </a:spcBef>
              <a:buFontTx/>
              <a:buChar char="•"/>
            </a:pPr>
            <a:r>
              <a:rPr lang="en-US" altLang="en-US" sz="1200" b="1">
                <a:latin typeface="Arial" panose="020B0604020202020204" pitchFamily="34" charset="0"/>
              </a:rPr>
              <a:t>Six Sigma Startup &amp; Transition to Divisions/Staff</a:t>
            </a:r>
          </a:p>
        </p:txBody>
      </p:sp>
      <p:sp>
        <p:nvSpPr>
          <p:cNvPr id="520289" name="Line 97">
            <a:extLst>
              <a:ext uri="{FF2B5EF4-FFF2-40B4-BE49-F238E27FC236}">
                <a16:creationId xmlns:a16="http://schemas.microsoft.com/office/drawing/2014/main" id="{27B62C88-61C4-868F-96F9-64EFC663A2C5}"/>
              </a:ext>
            </a:extLst>
          </p:cNvPr>
          <p:cNvSpPr>
            <a:spLocks noChangeShapeType="1"/>
          </p:cNvSpPr>
          <p:nvPr/>
        </p:nvSpPr>
        <p:spPr bwMode="auto">
          <a:xfrm flipV="1">
            <a:off x="7086600" y="2819400"/>
            <a:ext cx="304800" cy="381000"/>
          </a:xfrm>
          <a:prstGeom prst="line">
            <a:avLst/>
          </a:prstGeom>
          <a:noFill/>
          <a:ln w="28575">
            <a:solidFill>
              <a:srgbClr val="3366FF"/>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90" name="Text Box 98">
            <a:extLst>
              <a:ext uri="{FF2B5EF4-FFF2-40B4-BE49-F238E27FC236}">
                <a16:creationId xmlns:a16="http://schemas.microsoft.com/office/drawing/2014/main" id="{2A54739B-425D-E582-4268-F418F429E0EA}"/>
              </a:ext>
            </a:extLst>
          </p:cNvPr>
          <p:cNvSpPr txBox="1">
            <a:spLocks noChangeArrowheads="1"/>
          </p:cNvSpPr>
          <p:nvPr/>
        </p:nvSpPr>
        <p:spPr bwMode="auto">
          <a:xfrm>
            <a:off x="6248400" y="4171950"/>
            <a:ext cx="2743200"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0000"/>
              </a:spcBef>
              <a:buFontTx/>
              <a:buChar char="•"/>
            </a:pPr>
            <a:r>
              <a:rPr lang="en-US" altLang="en-US" sz="1200" b="1">
                <a:latin typeface="Arial" panose="020B0604020202020204" pitchFamily="34" charset="0"/>
              </a:rPr>
              <a:t>Owns process or program</a:t>
            </a:r>
          </a:p>
          <a:p>
            <a:pPr>
              <a:spcBef>
                <a:spcPct val="10000"/>
              </a:spcBef>
              <a:buFontTx/>
              <a:buChar char="•"/>
            </a:pPr>
            <a:r>
              <a:rPr lang="en-US" altLang="en-US" sz="1200" b="1">
                <a:latin typeface="Arial" panose="020B0604020202020204" pitchFamily="34" charset="0"/>
              </a:rPr>
              <a:t>Line responsibility for Six Sigma projects &amp; program/process improvement</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2" name="Rectangle 2">
            <a:extLst>
              <a:ext uri="{FF2B5EF4-FFF2-40B4-BE49-F238E27FC236}">
                <a16:creationId xmlns:a16="http://schemas.microsoft.com/office/drawing/2014/main" id="{3ED03566-D913-4861-CB88-110A3EF504A3}"/>
              </a:ext>
            </a:extLst>
          </p:cNvPr>
          <p:cNvSpPr>
            <a:spLocks noGrp="1" noChangeArrowheads="1"/>
          </p:cNvSpPr>
          <p:nvPr>
            <p:ph type="title"/>
          </p:nvPr>
        </p:nvSpPr>
        <p:spPr>
          <a:xfrm>
            <a:off x="76200" y="-44450"/>
            <a:ext cx="8293100" cy="819150"/>
          </a:xfrm>
        </p:spPr>
        <p:txBody>
          <a:bodyPr/>
          <a:lstStyle/>
          <a:p>
            <a:r>
              <a:rPr lang="en-US" altLang="en-US"/>
              <a:t>Leadership &amp; Change Management </a:t>
            </a:r>
            <a:r>
              <a:rPr lang="en-US" altLang="en-US" i="0"/>
              <a:t>– </a:t>
            </a:r>
            <a:endParaRPr lang="en-US" altLang="en-US"/>
          </a:p>
        </p:txBody>
      </p:sp>
      <p:sp>
        <p:nvSpPr>
          <p:cNvPr id="568323" name="Rectangle 3">
            <a:extLst>
              <a:ext uri="{FF2B5EF4-FFF2-40B4-BE49-F238E27FC236}">
                <a16:creationId xmlns:a16="http://schemas.microsoft.com/office/drawing/2014/main" id="{8784EE63-9EAB-8846-CFE4-34285B10EA07}"/>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sz="2400" i="1">
                <a:solidFill>
                  <a:schemeClr val="accent2"/>
                </a:solidFill>
              </a:rPr>
              <a:t>How Well Do I . .</a:t>
            </a:r>
            <a:endParaRPr lang="en-US" altLang="en-US" sz="2400" i="1">
              <a:solidFill>
                <a:schemeClr val="accent2"/>
              </a:solidFill>
              <a:cs typeface="Times New Roman" panose="02020603050405020304" pitchFamily="18" charset="0"/>
            </a:endParaRPr>
          </a:p>
          <a:p>
            <a:pPr>
              <a:lnSpc>
                <a:spcPct val="90000"/>
              </a:lnSpc>
            </a:pPr>
            <a:r>
              <a:rPr lang="en-US" altLang="en-US" sz="1800" i="1">
                <a:cs typeface="Times New Roman" panose="02020603050405020304" pitchFamily="18" charset="0"/>
              </a:rPr>
              <a:t>Challenge the status quo </a:t>
            </a:r>
            <a:endParaRPr lang="en-US" altLang="en-US" sz="1800">
              <a:cs typeface="Times New Roman" panose="02020603050405020304" pitchFamily="18" charset="0"/>
            </a:endParaRPr>
          </a:p>
          <a:p>
            <a:pPr>
              <a:lnSpc>
                <a:spcPct val="90000"/>
              </a:lnSpc>
            </a:pPr>
            <a:r>
              <a:rPr lang="en-US" altLang="en-US" sz="1800" i="1">
                <a:cs typeface="Times New Roman" panose="02020603050405020304" pitchFamily="18" charset="0"/>
              </a:rPr>
              <a:t>Effectively influence others to embrace change</a:t>
            </a:r>
            <a:endParaRPr lang="en-US" altLang="en-US" sz="1800">
              <a:cs typeface="Times New Roman" panose="02020603050405020304" pitchFamily="18" charset="0"/>
            </a:endParaRPr>
          </a:p>
          <a:p>
            <a:pPr>
              <a:lnSpc>
                <a:spcPct val="90000"/>
              </a:lnSpc>
            </a:pPr>
            <a:r>
              <a:rPr lang="en-US" altLang="en-US" sz="1800" i="1">
                <a:cs typeface="Times New Roman" panose="02020603050405020304" pitchFamily="18" charset="0"/>
              </a:rPr>
              <a:t>Overcome change resistance </a:t>
            </a:r>
            <a:endParaRPr lang="en-US" altLang="en-US" sz="1800">
              <a:cs typeface="Times New Roman" panose="02020603050405020304" pitchFamily="18" charset="0"/>
            </a:endParaRPr>
          </a:p>
          <a:p>
            <a:pPr>
              <a:lnSpc>
                <a:spcPct val="90000"/>
              </a:lnSpc>
            </a:pPr>
            <a:r>
              <a:rPr lang="en-US" altLang="en-US" sz="1800" i="1">
                <a:cs typeface="Times New Roman" panose="02020603050405020304" pitchFamily="18" charset="0"/>
              </a:rPr>
              <a:t>Seek out outstanding ideas whatever their source and implement them</a:t>
            </a:r>
          </a:p>
          <a:p>
            <a:pPr>
              <a:lnSpc>
                <a:spcPct val="90000"/>
              </a:lnSpc>
            </a:pPr>
            <a:r>
              <a:rPr lang="en-US" altLang="en-US" sz="1800" i="1">
                <a:cs typeface="Times New Roman" panose="02020603050405020304" pitchFamily="18" charset="0"/>
              </a:rPr>
              <a:t>Create Results-Oriented Teams</a:t>
            </a:r>
          </a:p>
          <a:p>
            <a:pPr>
              <a:lnSpc>
                <a:spcPct val="90000"/>
              </a:lnSpc>
            </a:pPr>
            <a:r>
              <a:rPr lang="en-US" altLang="en-US" sz="1800" i="1">
                <a:cs typeface="Times New Roman" panose="02020603050405020304" pitchFamily="18" charset="0"/>
              </a:rPr>
              <a:t>Clarify Roles, Responsibilities &amp; Objectives</a:t>
            </a:r>
          </a:p>
          <a:p>
            <a:pPr>
              <a:lnSpc>
                <a:spcPct val="90000"/>
              </a:lnSpc>
            </a:pPr>
            <a:r>
              <a:rPr lang="en-US" altLang="en-US" sz="1800" i="1">
                <a:cs typeface="Times New Roman" panose="02020603050405020304" pitchFamily="18" charset="0"/>
              </a:rPr>
              <a:t>Establish Team Expectations</a:t>
            </a:r>
          </a:p>
          <a:p>
            <a:pPr>
              <a:lnSpc>
                <a:spcPct val="90000"/>
              </a:lnSpc>
            </a:pPr>
            <a:r>
              <a:rPr lang="en-US" altLang="en-US" sz="1800" i="1">
                <a:cs typeface="Times New Roman" panose="02020603050405020304" pitchFamily="18" charset="0"/>
              </a:rPr>
              <a:t>Encourage Teams and Provide Support</a:t>
            </a:r>
          </a:p>
          <a:p>
            <a:pPr>
              <a:lnSpc>
                <a:spcPct val="90000"/>
              </a:lnSpc>
            </a:pPr>
            <a:r>
              <a:rPr lang="en-US" altLang="en-US" sz="1800" i="1">
                <a:cs typeface="Times New Roman" panose="02020603050405020304" pitchFamily="18" charset="0"/>
              </a:rPr>
              <a:t>Monitor Team Performance</a:t>
            </a:r>
          </a:p>
          <a:p>
            <a:pPr>
              <a:lnSpc>
                <a:spcPct val="90000"/>
              </a:lnSpc>
            </a:pPr>
            <a:r>
              <a:rPr lang="en-US" altLang="en-US" sz="1800" i="1">
                <a:cs typeface="Times New Roman" panose="02020603050405020304" pitchFamily="18" charset="0"/>
              </a:rPr>
              <a:t>Empower/Delegate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346" name="Rectangle 2">
            <a:extLst>
              <a:ext uri="{FF2B5EF4-FFF2-40B4-BE49-F238E27FC236}">
                <a16:creationId xmlns:a16="http://schemas.microsoft.com/office/drawing/2014/main" id="{CC946CCC-714F-C516-D111-EBE78C27AFA0}"/>
              </a:ext>
            </a:extLst>
          </p:cNvPr>
          <p:cNvSpPr>
            <a:spLocks noGrp="1" noChangeArrowheads="1"/>
          </p:cNvSpPr>
          <p:nvPr>
            <p:ph type="title"/>
          </p:nvPr>
        </p:nvSpPr>
        <p:spPr/>
        <p:txBody>
          <a:bodyPr/>
          <a:lstStyle/>
          <a:p>
            <a:r>
              <a:rPr lang="en-US" altLang="en-US"/>
              <a:t>Customer Focus </a:t>
            </a:r>
            <a:r>
              <a:rPr lang="en-US" altLang="en-US" i="0"/>
              <a:t>– </a:t>
            </a:r>
            <a:endParaRPr lang="en-US" altLang="en-US"/>
          </a:p>
        </p:txBody>
      </p:sp>
      <p:sp>
        <p:nvSpPr>
          <p:cNvPr id="569347" name="Rectangle 3">
            <a:extLst>
              <a:ext uri="{FF2B5EF4-FFF2-40B4-BE49-F238E27FC236}">
                <a16:creationId xmlns:a16="http://schemas.microsoft.com/office/drawing/2014/main" id="{73EA0058-FC5A-DAD3-B802-0D579403F713}"/>
              </a:ext>
            </a:extLst>
          </p:cNvPr>
          <p:cNvSpPr>
            <a:spLocks noGrp="1" noChangeArrowheads="1"/>
          </p:cNvSpPr>
          <p:nvPr>
            <p:ph type="body" idx="1"/>
          </p:nvPr>
        </p:nvSpPr>
        <p:spPr/>
        <p:txBody>
          <a:bodyPr/>
          <a:lstStyle/>
          <a:p>
            <a:pPr marL="228600" indent="-228600">
              <a:buFont typeface="Symbol" panose="05050102010706020507" pitchFamily="18" charset="2"/>
              <a:buNone/>
            </a:pPr>
            <a:r>
              <a:rPr lang="en-US" altLang="en-US" sz="2800" i="1">
                <a:solidFill>
                  <a:schemeClr val="accent2"/>
                </a:solidFill>
              </a:rPr>
              <a:t>How Well Do I . .</a:t>
            </a:r>
            <a:endParaRPr lang="en-US" altLang="en-US" b="1" i="1">
              <a:cs typeface="Times New Roman" panose="02020603050405020304" pitchFamily="18" charset="0"/>
            </a:endParaRPr>
          </a:p>
          <a:p>
            <a:pPr marL="228600" indent="-228600"/>
            <a:r>
              <a:rPr lang="en-US" altLang="en-US" i="1">
                <a:cs typeface="Times New Roman" panose="02020603050405020304" pitchFamily="18" charset="0"/>
              </a:rPr>
              <a:t>Recognize and incorporate key customer needs into solution delivery </a:t>
            </a:r>
            <a:endParaRPr lang="en-US" altLang="en-US">
              <a:cs typeface="Times New Roman" panose="02020603050405020304" pitchFamily="18" charset="0"/>
            </a:endParaRPr>
          </a:p>
          <a:p>
            <a:pPr marL="228600" indent="-228600"/>
            <a:r>
              <a:rPr lang="en-US" altLang="en-US" i="1">
                <a:cs typeface="Times New Roman" panose="02020603050405020304" pitchFamily="18" charset="0"/>
              </a:rPr>
              <a:t>Approach issues through the eyes of the customer </a:t>
            </a:r>
            <a:endParaRPr lang="en-US" altLang="en-US">
              <a:cs typeface="Times New Roman" panose="02020603050405020304" pitchFamily="18" charset="0"/>
            </a:endParaRPr>
          </a:p>
          <a:p>
            <a:pPr marL="228600" indent="-228600"/>
            <a:r>
              <a:rPr lang="en-US" altLang="en-US" i="1">
                <a:cs typeface="Times New Roman" panose="02020603050405020304" pitchFamily="18" charset="0"/>
              </a:rPr>
              <a:t>Clarify Mutual Understanding of Customer Needs</a:t>
            </a:r>
            <a:endParaRPr lang="en-US" altLang="en-US">
              <a:cs typeface="Times New Roman" panose="02020603050405020304" pitchFamily="18" charset="0"/>
            </a:endParaRPr>
          </a:p>
          <a:p>
            <a:pPr marL="228600" indent="-228600"/>
            <a:r>
              <a:rPr lang="en-US" altLang="en-US" i="1">
                <a:cs typeface="Times New Roman" panose="02020603050405020304" pitchFamily="18" charset="0"/>
              </a:rPr>
              <a:t>Maintain Customer Trust</a:t>
            </a:r>
            <a:endParaRPr lang="en-US" altLang="en-US">
              <a:cs typeface="Times New Roman" panose="02020603050405020304" pitchFamily="18" charset="0"/>
            </a:endParaRPr>
          </a:p>
          <a:p>
            <a:pPr marL="228600" indent="-228600"/>
            <a:r>
              <a:rPr lang="en-US" altLang="en-US" i="1">
                <a:cs typeface="Times New Roman" panose="02020603050405020304" pitchFamily="18" charset="0"/>
              </a:rPr>
              <a:t>Gain Agreement</a:t>
            </a:r>
            <a:endParaRPr lang="en-US" altLang="en-US">
              <a:cs typeface="Times New Roman" panose="02020603050405020304" pitchFamily="18" charset="0"/>
            </a:endParaRPr>
          </a:p>
          <a:p>
            <a:pPr marL="228600" indent="-228600"/>
            <a:r>
              <a:rPr lang="en-US" altLang="en-US" i="1">
                <a:cs typeface="Times New Roman" panose="02020603050405020304" pitchFamily="18" charset="0"/>
              </a:rPr>
              <a:t>Follow Up</a:t>
            </a:r>
            <a:r>
              <a:rPr lang="en-US" altLang="en-US"/>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a:extLst>
              <a:ext uri="{FF2B5EF4-FFF2-40B4-BE49-F238E27FC236}">
                <a16:creationId xmlns:a16="http://schemas.microsoft.com/office/drawing/2014/main" id="{AC312591-5469-54F0-FB00-2BEE332DA6EA}"/>
              </a:ext>
            </a:extLst>
          </p:cNvPr>
          <p:cNvSpPr>
            <a:spLocks noGrp="1" noChangeArrowheads="1"/>
          </p:cNvSpPr>
          <p:nvPr>
            <p:ph type="title"/>
          </p:nvPr>
        </p:nvSpPr>
        <p:spPr/>
        <p:txBody>
          <a:bodyPr/>
          <a:lstStyle/>
          <a:p>
            <a:r>
              <a:rPr lang="en-US" altLang="en-US"/>
              <a:t>Decision Making </a:t>
            </a:r>
            <a:r>
              <a:rPr lang="en-US" altLang="en-US" i="0"/>
              <a:t>– </a:t>
            </a:r>
            <a:endParaRPr lang="en-US" altLang="en-US"/>
          </a:p>
        </p:txBody>
      </p:sp>
      <p:sp>
        <p:nvSpPr>
          <p:cNvPr id="570371" name="Rectangle 3">
            <a:extLst>
              <a:ext uri="{FF2B5EF4-FFF2-40B4-BE49-F238E27FC236}">
                <a16:creationId xmlns:a16="http://schemas.microsoft.com/office/drawing/2014/main" id="{3676B78F-BA51-B286-6485-5467AD6BBC67}"/>
              </a:ext>
            </a:extLst>
          </p:cNvPr>
          <p:cNvSpPr>
            <a:spLocks noGrp="1" noChangeArrowheads="1"/>
          </p:cNvSpPr>
          <p:nvPr>
            <p:ph type="body" idx="1"/>
          </p:nvPr>
        </p:nvSpPr>
        <p:spPr/>
        <p:txBody>
          <a:bodyPr/>
          <a:lstStyle/>
          <a:p>
            <a:pPr>
              <a:buFont typeface="Symbol" panose="05050102010706020507" pitchFamily="18" charset="2"/>
              <a:buNone/>
            </a:pPr>
            <a:r>
              <a:rPr lang="en-US" altLang="en-US" sz="2800" i="1">
                <a:solidFill>
                  <a:schemeClr val="accent2"/>
                </a:solidFill>
              </a:rPr>
              <a:t>How Well Do I . .</a:t>
            </a:r>
            <a:endParaRPr lang="en-US" altLang="en-US" i="1">
              <a:cs typeface="Times New Roman" panose="02020603050405020304" pitchFamily="18" charset="0"/>
            </a:endParaRPr>
          </a:p>
          <a:p>
            <a:r>
              <a:rPr lang="en-US" altLang="en-US" i="1">
                <a:cs typeface="Times New Roman" panose="02020603050405020304" pitchFamily="18" charset="0"/>
              </a:rPr>
              <a:t>Seek Information</a:t>
            </a:r>
            <a:endParaRPr lang="en-US" altLang="en-US">
              <a:cs typeface="Times New Roman" panose="02020603050405020304" pitchFamily="18" charset="0"/>
            </a:endParaRPr>
          </a:p>
          <a:p>
            <a:r>
              <a:rPr lang="en-US" altLang="en-US" i="1">
                <a:cs typeface="Times New Roman" panose="02020603050405020304" pitchFamily="18" charset="0"/>
              </a:rPr>
              <a:t>Organize Information</a:t>
            </a:r>
            <a:endParaRPr lang="en-US" altLang="en-US">
              <a:cs typeface="Times New Roman" panose="02020603050405020304" pitchFamily="18" charset="0"/>
            </a:endParaRPr>
          </a:p>
          <a:p>
            <a:r>
              <a:rPr lang="en-US" altLang="en-US" i="1">
                <a:cs typeface="Times New Roman" panose="02020603050405020304" pitchFamily="18" charset="0"/>
              </a:rPr>
              <a:t>Develop and Consider Alternatives</a:t>
            </a:r>
            <a:endParaRPr lang="en-US" altLang="en-US">
              <a:cs typeface="Times New Roman" panose="02020603050405020304" pitchFamily="18" charset="0"/>
            </a:endParaRPr>
          </a:p>
          <a:p>
            <a:r>
              <a:rPr lang="en-US" altLang="en-US" i="1">
                <a:cs typeface="Times New Roman" panose="02020603050405020304" pitchFamily="18" charset="0"/>
              </a:rPr>
              <a:t>Gain Commitments</a:t>
            </a:r>
            <a:endParaRPr lang="en-US" altLang="en-US">
              <a:cs typeface="Times New Roman" panose="02020603050405020304" pitchFamily="18" charset="0"/>
            </a:endParaRPr>
          </a:p>
          <a:p>
            <a:r>
              <a:rPr lang="en-US" altLang="en-US" i="1">
                <a:cs typeface="Times New Roman" panose="02020603050405020304" pitchFamily="18" charset="0"/>
              </a:rPr>
              <a:t>Act Decisively</a:t>
            </a:r>
            <a:r>
              <a:rPr lang="en-US" altLang="en-US"/>
              <a:t> </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a:extLst>
              <a:ext uri="{FF2B5EF4-FFF2-40B4-BE49-F238E27FC236}">
                <a16:creationId xmlns:a16="http://schemas.microsoft.com/office/drawing/2014/main" id="{46F09CA5-41AA-BE54-919B-1188E8828011}"/>
              </a:ext>
            </a:extLst>
          </p:cNvPr>
          <p:cNvSpPr>
            <a:spLocks noGrp="1" noChangeArrowheads="1"/>
          </p:cNvSpPr>
          <p:nvPr>
            <p:ph type="title"/>
          </p:nvPr>
        </p:nvSpPr>
        <p:spPr>
          <a:xfrm>
            <a:off x="76200" y="-6350"/>
            <a:ext cx="8293100" cy="819150"/>
          </a:xfrm>
        </p:spPr>
        <p:txBody>
          <a:bodyPr/>
          <a:lstStyle/>
          <a:p>
            <a:r>
              <a:rPr lang="en-US" altLang="en-US"/>
              <a:t>Business Insight </a:t>
            </a:r>
            <a:r>
              <a:rPr lang="en-US" altLang="en-US" i="0"/>
              <a:t>– </a:t>
            </a:r>
            <a:endParaRPr lang="en-US" altLang="en-US"/>
          </a:p>
        </p:txBody>
      </p:sp>
      <p:sp>
        <p:nvSpPr>
          <p:cNvPr id="571395" name="Rectangle 3">
            <a:extLst>
              <a:ext uri="{FF2B5EF4-FFF2-40B4-BE49-F238E27FC236}">
                <a16:creationId xmlns:a16="http://schemas.microsoft.com/office/drawing/2014/main" id="{9CC21463-376C-8C28-62C3-255370F0BD2C}"/>
              </a:ext>
            </a:extLst>
          </p:cNvPr>
          <p:cNvSpPr>
            <a:spLocks noGrp="1" noChangeArrowheads="1"/>
          </p:cNvSpPr>
          <p:nvPr>
            <p:ph type="body" idx="1"/>
          </p:nvPr>
        </p:nvSpPr>
        <p:spPr/>
        <p:txBody>
          <a:bodyPr/>
          <a:lstStyle/>
          <a:p>
            <a:pPr marL="292100" indent="-292100">
              <a:buFont typeface="Symbol" panose="05050102010706020507" pitchFamily="18" charset="2"/>
              <a:buNone/>
            </a:pPr>
            <a:r>
              <a:rPr lang="en-US" altLang="en-US" sz="2800" i="1">
                <a:solidFill>
                  <a:schemeClr val="accent2"/>
                </a:solidFill>
              </a:rPr>
              <a:t>How Well Do I . .</a:t>
            </a:r>
            <a:endParaRPr lang="en-US" altLang="en-US" i="1">
              <a:cs typeface="Times New Roman" panose="02020603050405020304" pitchFamily="18" charset="0"/>
            </a:endParaRPr>
          </a:p>
          <a:p>
            <a:pPr marL="292100" indent="-292100" algn="just"/>
            <a:r>
              <a:rPr lang="en-US" altLang="en-US" i="1">
                <a:cs typeface="Times New Roman" panose="02020603050405020304" pitchFamily="18" charset="0"/>
              </a:rPr>
              <a:t>Demonstrate broad understanding of our business</a:t>
            </a:r>
            <a:endParaRPr lang="en-US" altLang="en-US">
              <a:cs typeface="Times New Roman" panose="02020603050405020304" pitchFamily="18" charset="0"/>
            </a:endParaRPr>
          </a:p>
          <a:p>
            <a:pPr marL="292100" indent="-292100" algn="just"/>
            <a:r>
              <a:rPr lang="en-US" altLang="en-US" i="1">
                <a:cs typeface="Times New Roman" panose="02020603050405020304" pitchFamily="18" charset="0"/>
              </a:rPr>
              <a:t>Understand the implication of key financial indicators (i.e., financial reports, cost drivers, market opportunities)</a:t>
            </a:r>
            <a:endParaRPr lang="en-US" altLang="en-US">
              <a:cs typeface="Times New Roman" panose="02020603050405020304" pitchFamily="18" charset="0"/>
            </a:endParaRPr>
          </a:p>
          <a:p>
            <a:pPr marL="292100" indent="-292100" algn="just"/>
            <a:r>
              <a:rPr lang="en-US" altLang="en-US" i="1">
                <a:cs typeface="Times New Roman" panose="02020603050405020304" pitchFamily="18" charset="0"/>
              </a:rPr>
              <a:t>Use financial information to assess the impact or viability of alternate processes or actions</a:t>
            </a:r>
            <a:endParaRPr lang="en-US" altLang="en-US">
              <a:cs typeface="Times New Roman" panose="02020603050405020304" pitchFamily="18" charset="0"/>
            </a:endParaRPr>
          </a:p>
          <a:p>
            <a:pPr marL="292100" indent="-292100"/>
            <a:r>
              <a:rPr lang="en-US" altLang="en-US" i="1">
                <a:cs typeface="Times New Roman" panose="02020603050405020304" pitchFamily="18" charset="0"/>
              </a:rPr>
              <a:t>Manage Matrix and Alliance Organizations</a:t>
            </a:r>
            <a:r>
              <a:rPr lang="en-US" altLang="en-US"/>
              <a:t> </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a:extLst>
              <a:ext uri="{FF2B5EF4-FFF2-40B4-BE49-F238E27FC236}">
                <a16:creationId xmlns:a16="http://schemas.microsoft.com/office/drawing/2014/main" id="{EC8C558E-DAA2-4F59-3027-D859C548693B}"/>
              </a:ext>
            </a:extLst>
          </p:cNvPr>
          <p:cNvSpPr>
            <a:spLocks noGrp="1" noChangeArrowheads="1"/>
          </p:cNvSpPr>
          <p:nvPr>
            <p:ph type="title"/>
          </p:nvPr>
        </p:nvSpPr>
        <p:spPr>
          <a:xfrm>
            <a:off x="76200" y="-44450"/>
            <a:ext cx="8293100" cy="819150"/>
          </a:xfrm>
        </p:spPr>
        <p:txBody>
          <a:bodyPr/>
          <a:lstStyle/>
          <a:p>
            <a:r>
              <a:rPr lang="en-US" altLang="en-US"/>
              <a:t>Statistical/Analytic Skills – </a:t>
            </a:r>
            <a:endParaRPr lang="en-US" altLang="en-US" i="0"/>
          </a:p>
        </p:txBody>
      </p:sp>
      <p:sp>
        <p:nvSpPr>
          <p:cNvPr id="572419" name="Rectangle 3">
            <a:extLst>
              <a:ext uri="{FF2B5EF4-FFF2-40B4-BE49-F238E27FC236}">
                <a16:creationId xmlns:a16="http://schemas.microsoft.com/office/drawing/2014/main" id="{8F55374C-46D6-6EAA-99E1-B0C7CDB3818B}"/>
              </a:ext>
            </a:extLst>
          </p:cNvPr>
          <p:cNvSpPr>
            <a:spLocks noChangeArrowheads="1"/>
          </p:cNvSpPr>
          <p:nvPr/>
        </p:nvSpPr>
        <p:spPr bwMode="auto">
          <a:xfrm>
            <a:off x="6562725" y="4943475"/>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20" name="Rectangle 4">
            <a:extLst>
              <a:ext uri="{FF2B5EF4-FFF2-40B4-BE49-F238E27FC236}">
                <a16:creationId xmlns:a16="http://schemas.microsoft.com/office/drawing/2014/main" id="{14002FA1-735E-9479-953B-6EA28BFE0A32}"/>
              </a:ext>
            </a:extLst>
          </p:cNvPr>
          <p:cNvSpPr>
            <a:spLocks noChangeArrowheads="1"/>
          </p:cNvSpPr>
          <p:nvPr/>
        </p:nvSpPr>
        <p:spPr bwMode="auto">
          <a:xfrm>
            <a:off x="4999038" y="4953000"/>
            <a:ext cx="317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21" name="Rectangle 5">
            <a:extLst>
              <a:ext uri="{FF2B5EF4-FFF2-40B4-BE49-F238E27FC236}">
                <a16:creationId xmlns:a16="http://schemas.microsoft.com/office/drawing/2014/main" id="{3657D548-CB36-A269-0DA1-B781E6626ACE}"/>
              </a:ext>
            </a:extLst>
          </p:cNvPr>
          <p:cNvSpPr>
            <a:spLocks noChangeArrowheads="1"/>
          </p:cNvSpPr>
          <p:nvPr/>
        </p:nvSpPr>
        <p:spPr bwMode="auto">
          <a:xfrm>
            <a:off x="4999038" y="5311775"/>
            <a:ext cx="317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22" name="Rectangle 6">
            <a:extLst>
              <a:ext uri="{FF2B5EF4-FFF2-40B4-BE49-F238E27FC236}">
                <a16:creationId xmlns:a16="http://schemas.microsoft.com/office/drawing/2014/main" id="{E61D0FAB-CD07-72A3-C547-AF837163EDA2}"/>
              </a:ext>
            </a:extLst>
          </p:cNvPr>
          <p:cNvSpPr>
            <a:spLocks noChangeArrowheads="1"/>
          </p:cNvSpPr>
          <p:nvPr/>
        </p:nvSpPr>
        <p:spPr bwMode="auto">
          <a:xfrm>
            <a:off x="1100138" y="1889125"/>
            <a:ext cx="9556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Define Phase</a:t>
            </a:r>
            <a:endParaRPr lang="en-US" altLang="en-US" sz="2400" b="1"/>
          </a:p>
        </p:txBody>
      </p:sp>
      <p:sp>
        <p:nvSpPr>
          <p:cNvPr id="572423" name="Rectangle 7">
            <a:extLst>
              <a:ext uri="{FF2B5EF4-FFF2-40B4-BE49-F238E27FC236}">
                <a16:creationId xmlns:a16="http://schemas.microsoft.com/office/drawing/2014/main" id="{52E65E0C-6B4A-571B-7E75-D6157C4660AB}"/>
              </a:ext>
            </a:extLst>
          </p:cNvPr>
          <p:cNvSpPr>
            <a:spLocks noChangeArrowheads="1"/>
          </p:cNvSpPr>
          <p:nvPr/>
        </p:nvSpPr>
        <p:spPr bwMode="auto">
          <a:xfrm>
            <a:off x="2057400" y="18891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24" name="Rectangle 8">
            <a:extLst>
              <a:ext uri="{FF2B5EF4-FFF2-40B4-BE49-F238E27FC236}">
                <a16:creationId xmlns:a16="http://schemas.microsoft.com/office/drawing/2014/main" id="{E976AE03-E827-4484-2242-470B41FB6E77}"/>
              </a:ext>
            </a:extLst>
          </p:cNvPr>
          <p:cNvSpPr>
            <a:spLocks noChangeArrowheads="1"/>
          </p:cNvSpPr>
          <p:nvPr/>
        </p:nvSpPr>
        <p:spPr bwMode="auto">
          <a:xfrm>
            <a:off x="2598738" y="1803400"/>
            <a:ext cx="10223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Measurement </a:t>
            </a:r>
            <a:endParaRPr lang="en-US" altLang="en-US" sz="2400" b="1"/>
          </a:p>
        </p:txBody>
      </p:sp>
      <p:sp>
        <p:nvSpPr>
          <p:cNvPr id="572425" name="Rectangle 9">
            <a:extLst>
              <a:ext uri="{FF2B5EF4-FFF2-40B4-BE49-F238E27FC236}">
                <a16:creationId xmlns:a16="http://schemas.microsoft.com/office/drawing/2014/main" id="{06BC6432-167B-919D-77F2-566FE308B44B}"/>
              </a:ext>
            </a:extLst>
          </p:cNvPr>
          <p:cNvSpPr>
            <a:spLocks noChangeArrowheads="1"/>
          </p:cNvSpPr>
          <p:nvPr/>
        </p:nvSpPr>
        <p:spPr bwMode="auto">
          <a:xfrm>
            <a:off x="2863850" y="1978025"/>
            <a:ext cx="4476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Phase</a:t>
            </a:r>
            <a:endParaRPr lang="en-US" altLang="en-US" sz="2400" b="1"/>
          </a:p>
        </p:txBody>
      </p:sp>
      <p:sp>
        <p:nvSpPr>
          <p:cNvPr id="572426" name="Rectangle 10">
            <a:extLst>
              <a:ext uri="{FF2B5EF4-FFF2-40B4-BE49-F238E27FC236}">
                <a16:creationId xmlns:a16="http://schemas.microsoft.com/office/drawing/2014/main" id="{B2905954-772E-4045-C4D9-8AB44575C83F}"/>
              </a:ext>
            </a:extLst>
          </p:cNvPr>
          <p:cNvSpPr>
            <a:spLocks noChangeArrowheads="1"/>
          </p:cNvSpPr>
          <p:nvPr/>
        </p:nvSpPr>
        <p:spPr bwMode="auto">
          <a:xfrm>
            <a:off x="3316288" y="197802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27" name="Rectangle 11">
            <a:extLst>
              <a:ext uri="{FF2B5EF4-FFF2-40B4-BE49-F238E27FC236}">
                <a16:creationId xmlns:a16="http://schemas.microsoft.com/office/drawing/2014/main" id="{74A9CFBF-8B4C-D216-6A07-8F56E50F795A}"/>
              </a:ext>
            </a:extLst>
          </p:cNvPr>
          <p:cNvSpPr>
            <a:spLocks noChangeArrowheads="1"/>
          </p:cNvSpPr>
          <p:nvPr/>
        </p:nvSpPr>
        <p:spPr bwMode="auto">
          <a:xfrm>
            <a:off x="4041775" y="1889125"/>
            <a:ext cx="11160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Analysis Phase</a:t>
            </a:r>
            <a:endParaRPr lang="en-US" altLang="en-US" sz="2400" b="1"/>
          </a:p>
        </p:txBody>
      </p:sp>
      <p:sp>
        <p:nvSpPr>
          <p:cNvPr id="572428" name="Rectangle 12">
            <a:extLst>
              <a:ext uri="{FF2B5EF4-FFF2-40B4-BE49-F238E27FC236}">
                <a16:creationId xmlns:a16="http://schemas.microsoft.com/office/drawing/2014/main" id="{FE672F3C-F0E0-3F97-D86C-C334EF0CF13A}"/>
              </a:ext>
            </a:extLst>
          </p:cNvPr>
          <p:cNvSpPr>
            <a:spLocks noChangeArrowheads="1"/>
          </p:cNvSpPr>
          <p:nvPr/>
        </p:nvSpPr>
        <p:spPr bwMode="auto">
          <a:xfrm>
            <a:off x="5160963" y="188912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29" name="Rectangle 13">
            <a:extLst>
              <a:ext uri="{FF2B5EF4-FFF2-40B4-BE49-F238E27FC236}">
                <a16:creationId xmlns:a16="http://schemas.microsoft.com/office/drawing/2014/main" id="{9FD58809-6A5E-547D-9F83-AA62CBBFDB9A}"/>
              </a:ext>
            </a:extLst>
          </p:cNvPr>
          <p:cNvSpPr>
            <a:spLocks noChangeArrowheads="1"/>
          </p:cNvSpPr>
          <p:nvPr/>
        </p:nvSpPr>
        <p:spPr bwMode="auto">
          <a:xfrm>
            <a:off x="5414963" y="1828800"/>
            <a:ext cx="1290637"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eaLnBrk="0" hangingPunct="0"/>
            <a:r>
              <a:rPr lang="en-US" altLang="en-US" sz="1200" b="1">
                <a:solidFill>
                  <a:srgbClr val="000000"/>
                </a:solidFill>
              </a:rPr>
              <a:t>Improve/Execute Phase</a:t>
            </a:r>
            <a:endParaRPr lang="en-US" altLang="en-US" sz="2400" b="1"/>
          </a:p>
        </p:txBody>
      </p:sp>
      <p:sp>
        <p:nvSpPr>
          <p:cNvPr id="572430" name="Rectangle 14">
            <a:extLst>
              <a:ext uri="{FF2B5EF4-FFF2-40B4-BE49-F238E27FC236}">
                <a16:creationId xmlns:a16="http://schemas.microsoft.com/office/drawing/2014/main" id="{D8E388B5-9321-1FEB-F4E1-90BD3FE49B64}"/>
              </a:ext>
            </a:extLst>
          </p:cNvPr>
          <p:cNvSpPr>
            <a:spLocks noChangeArrowheads="1"/>
          </p:cNvSpPr>
          <p:nvPr/>
        </p:nvSpPr>
        <p:spPr bwMode="auto">
          <a:xfrm>
            <a:off x="6346825" y="20669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31" name="Rectangle 15">
            <a:extLst>
              <a:ext uri="{FF2B5EF4-FFF2-40B4-BE49-F238E27FC236}">
                <a16:creationId xmlns:a16="http://schemas.microsoft.com/office/drawing/2014/main" id="{9067611F-5A24-49A1-CB0C-4E150B9CC78E}"/>
              </a:ext>
            </a:extLst>
          </p:cNvPr>
          <p:cNvSpPr>
            <a:spLocks noChangeArrowheads="1"/>
          </p:cNvSpPr>
          <p:nvPr/>
        </p:nvSpPr>
        <p:spPr bwMode="auto">
          <a:xfrm>
            <a:off x="7065963" y="1889125"/>
            <a:ext cx="10334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Control Phase</a:t>
            </a:r>
            <a:endParaRPr lang="en-US" altLang="en-US" sz="2400" b="1"/>
          </a:p>
        </p:txBody>
      </p:sp>
      <p:sp>
        <p:nvSpPr>
          <p:cNvPr id="572432" name="Rectangle 16">
            <a:extLst>
              <a:ext uri="{FF2B5EF4-FFF2-40B4-BE49-F238E27FC236}">
                <a16:creationId xmlns:a16="http://schemas.microsoft.com/office/drawing/2014/main" id="{78E614A7-7AEA-4F0E-B41E-4DF5E2D44DE5}"/>
              </a:ext>
            </a:extLst>
          </p:cNvPr>
          <p:cNvSpPr>
            <a:spLocks noChangeArrowheads="1"/>
          </p:cNvSpPr>
          <p:nvPr/>
        </p:nvSpPr>
        <p:spPr bwMode="auto">
          <a:xfrm>
            <a:off x="8101013" y="188912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33" name="Rectangle 17">
            <a:extLst>
              <a:ext uri="{FF2B5EF4-FFF2-40B4-BE49-F238E27FC236}">
                <a16:creationId xmlns:a16="http://schemas.microsoft.com/office/drawing/2014/main" id="{D1196FFC-D397-2135-9829-362FDEB83357}"/>
              </a:ext>
            </a:extLst>
          </p:cNvPr>
          <p:cNvSpPr>
            <a:spLocks noChangeArrowheads="1"/>
          </p:cNvSpPr>
          <p:nvPr/>
        </p:nvSpPr>
        <p:spPr bwMode="auto">
          <a:xfrm>
            <a:off x="827088" y="1674813"/>
            <a:ext cx="1746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34" name="Rectangle 18">
            <a:extLst>
              <a:ext uri="{FF2B5EF4-FFF2-40B4-BE49-F238E27FC236}">
                <a16:creationId xmlns:a16="http://schemas.microsoft.com/office/drawing/2014/main" id="{BC263927-4667-1BC1-7B71-FBE90362B047}"/>
              </a:ext>
            </a:extLst>
          </p:cNvPr>
          <p:cNvSpPr>
            <a:spLocks noChangeArrowheads="1"/>
          </p:cNvSpPr>
          <p:nvPr/>
        </p:nvSpPr>
        <p:spPr bwMode="auto">
          <a:xfrm>
            <a:off x="827088" y="1674813"/>
            <a:ext cx="1746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35" name="Rectangle 19">
            <a:extLst>
              <a:ext uri="{FF2B5EF4-FFF2-40B4-BE49-F238E27FC236}">
                <a16:creationId xmlns:a16="http://schemas.microsoft.com/office/drawing/2014/main" id="{7D0549FA-F041-3B26-C0B1-02364DEE686F}"/>
              </a:ext>
            </a:extLst>
          </p:cNvPr>
          <p:cNvSpPr>
            <a:spLocks noChangeArrowheads="1"/>
          </p:cNvSpPr>
          <p:nvPr/>
        </p:nvSpPr>
        <p:spPr bwMode="auto">
          <a:xfrm>
            <a:off x="844550" y="1674813"/>
            <a:ext cx="1474788"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36" name="Rectangle 20">
            <a:extLst>
              <a:ext uri="{FF2B5EF4-FFF2-40B4-BE49-F238E27FC236}">
                <a16:creationId xmlns:a16="http://schemas.microsoft.com/office/drawing/2014/main" id="{7974C9CB-7552-ABC9-D7D4-F1D30279ABD0}"/>
              </a:ext>
            </a:extLst>
          </p:cNvPr>
          <p:cNvSpPr>
            <a:spLocks noChangeArrowheads="1"/>
          </p:cNvSpPr>
          <p:nvPr/>
        </p:nvSpPr>
        <p:spPr bwMode="auto">
          <a:xfrm>
            <a:off x="2319338" y="1693863"/>
            <a:ext cx="7937"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37" name="Rectangle 21">
            <a:extLst>
              <a:ext uri="{FF2B5EF4-FFF2-40B4-BE49-F238E27FC236}">
                <a16:creationId xmlns:a16="http://schemas.microsoft.com/office/drawing/2014/main" id="{A4861CD1-F306-680B-3DFA-72831A5B791F}"/>
              </a:ext>
            </a:extLst>
          </p:cNvPr>
          <p:cNvSpPr>
            <a:spLocks noChangeArrowheads="1"/>
          </p:cNvSpPr>
          <p:nvPr/>
        </p:nvSpPr>
        <p:spPr bwMode="auto">
          <a:xfrm>
            <a:off x="2319338" y="1674813"/>
            <a:ext cx="1746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38" name="Rectangle 22">
            <a:extLst>
              <a:ext uri="{FF2B5EF4-FFF2-40B4-BE49-F238E27FC236}">
                <a16:creationId xmlns:a16="http://schemas.microsoft.com/office/drawing/2014/main" id="{A5D47535-3E1E-2FC5-A31F-DE48C96E9420}"/>
              </a:ext>
            </a:extLst>
          </p:cNvPr>
          <p:cNvSpPr>
            <a:spLocks noChangeArrowheads="1"/>
          </p:cNvSpPr>
          <p:nvPr/>
        </p:nvSpPr>
        <p:spPr bwMode="auto">
          <a:xfrm>
            <a:off x="2336800" y="1674813"/>
            <a:ext cx="151606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39" name="Rectangle 23">
            <a:extLst>
              <a:ext uri="{FF2B5EF4-FFF2-40B4-BE49-F238E27FC236}">
                <a16:creationId xmlns:a16="http://schemas.microsoft.com/office/drawing/2014/main" id="{D6B74A0E-C50C-659F-54F4-B850D92370FC}"/>
              </a:ext>
            </a:extLst>
          </p:cNvPr>
          <p:cNvSpPr>
            <a:spLocks noChangeArrowheads="1"/>
          </p:cNvSpPr>
          <p:nvPr/>
        </p:nvSpPr>
        <p:spPr bwMode="auto">
          <a:xfrm>
            <a:off x="3852863" y="16938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0" name="Rectangle 24">
            <a:extLst>
              <a:ext uri="{FF2B5EF4-FFF2-40B4-BE49-F238E27FC236}">
                <a16:creationId xmlns:a16="http://schemas.microsoft.com/office/drawing/2014/main" id="{8AB8550F-5797-1436-B205-3FE27B0CD9B2}"/>
              </a:ext>
            </a:extLst>
          </p:cNvPr>
          <p:cNvSpPr>
            <a:spLocks noChangeArrowheads="1"/>
          </p:cNvSpPr>
          <p:nvPr/>
        </p:nvSpPr>
        <p:spPr bwMode="auto">
          <a:xfrm>
            <a:off x="3852863" y="1674813"/>
            <a:ext cx="1905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1" name="Rectangle 25">
            <a:extLst>
              <a:ext uri="{FF2B5EF4-FFF2-40B4-BE49-F238E27FC236}">
                <a16:creationId xmlns:a16="http://schemas.microsoft.com/office/drawing/2014/main" id="{E7858F93-F82E-25C7-43A5-14329A2B89D5}"/>
              </a:ext>
            </a:extLst>
          </p:cNvPr>
          <p:cNvSpPr>
            <a:spLocks noChangeArrowheads="1"/>
          </p:cNvSpPr>
          <p:nvPr/>
        </p:nvSpPr>
        <p:spPr bwMode="auto">
          <a:xfrm>
            <a:off x="3871913" y="1674813"/>
            <a:ext cx="146843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2" name="Rectangle 26">
            <a:extLst>
              <a:ext uri="{FF2B5EF4-FFF2-40B4-BE49-F238E27FC236}">
                <a16:creationId xmlns:a16="http://schemas.microsoft.com/office/drawing/2014/main" id="{2A707AA7-7EEE-7EFF-8C86-20DB4FA66B5F}"/>
              </a:ext>
            </a:extLst>
          </p:cNvPr>
          <p:cNvSpPr>
            <a:spLocks noChangeArrowheads="1"/>
          </p:cNvSpPr>
          <p:nvPr/>
        </p:nvSpPr>
        <p:spPr bwMode="auto">
          <a:xfrm>
            <a:off x="5340350" y="1693863"/>
            <a:ext cx="7938"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3" name="Rectangle 27">
            <a:extLst>
              <a:ext uri="{FF2B5EF4-FFF2-40B4-BE49-F238E27FC236}">
                <a16:creationId xmlns:a16="http://schemas.microsoft.com/office/drawing/2014/main" id="{08BE2A11-B73B-DB3B-D863-A7696E08D026}"/>
              </a:ext>
            </a:extLst>
          </p:cNvPr>
          <p:cNvSpPr>
            <a:spLocks noChangeArrowheads="1"/>
          </p:cNvSpPr>
          <p:nvPr/>
        </p:nvSpPr>
        <p:spPr bwMode="auto">
          <a:xfrm>
            <a:off x="5340350" y="1674813"/>
            <a:ext cx="1746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4" name="Rectangle 28">
            <a:extLst>
              <a:ext uri="{FF2B5EF4-FFF2-40B4-BE49-F238E27FC236}">
                <a16:creationId xmlns:a16="http://schemas.microsoft.com/office/drawing/2014/main" id="{EBF75EB6-39DE-D2BF-204B-3F6583DC39E4}"/>
              </a:ext>
            </a:extLst>
          </p:cNvPr>
          <p:cNvSpPr>
            <a:spLocks noChangeArrowheads="1"/>
          </p:cNvSpPr>
          <p:nvPr/>
        </p:nvSpPr>
        <p:spPr bwMode="auto">
          <a:xfrm>
            <a:off x="5357813" y="1674813"/>
            <a:ext cx="1538287"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5" name="Rectangle 29">
            <a:extLst>
              <a:ext uri="{FF2B5EF4-FFF2-40B4-BE49-F238E27FC236}">
                <a16:creationId xmlns:a16="http://schemas.microsoft.com/office/drawing/2014/main" id="{DA5617AA-86CB-0748-13AB-6189EEEC3501}"/>
              </a:ext>
            </a:extLst>
          </p:cNvPr>
          <p:cNvSpPr>
            <a:spLocks noChangeArrowheads="1"/>
          </p:cNvSpPr>
          <p:nvPr/>
        </p:nvSpPr>
        <p:spPr bwMode="auto">
          <a:xfrm>
            <a:off x="6896100" y="169386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6" name="Rectangle 30">
            <a:extLst>
              <a:ext uri="{FF2B5EF4-FFF2-40B4-BE49-F238E27FC236}">
                <a16:creationId xmlns:a16="http://schemas.microsoft.com/office/drawing/2014/main" id="{1FB29182-6F00-1F33-5CAB-79EB6A45D0D3}"/>
              </a:ext>
            </a:extLst>
          </p:cNvPr>
          <p:cNvSpPr>
            <a:spLocks noChangeArrowheads="1"/>
          </p:cNvSpPr>
          <p:nvPr/>
        </p:nvSpPr>
        <p:spPr bwMode="auto">
          <a:xfrm>
            <a:off x="6896100" y="1674813"/>
            <a:ext cx="17463"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7" name="Rectangle 31">
            <a:extLst>
              <a:ext uri="{FF2B5EF4-FFF2-40B4-BE49-F238E27FC236}">
                <a16:creationId xmlns:a16="http://schemas.microsoft.com/office/drawing/2014/main" id="{CF8E934B-3184-C2A7-B5B5-F916B8CB3D50}"/>
              </a:ext>
            </a:extLst>
          </p:cNvPr>
          <p:cNvSpPr>
            <a:spLocks noChangeArrowheads="1"/>
          </p:cNvSpPr>
          <p:nvPr/>
        </p:nvSpPr>
        <p:spPr bwMode="auto">
          <a:xfrm>
            <a:off x="6913563" y="1674813"/>
            <a:ext cx="134461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8" name="Rectangle 32">
            <a:extLst>
              <a:ext uri="{FF2B5EF4-FFF2-40B4-BE49-F238E27FC236}">
                <a16:creationId xmlns:a16="http://schemas.microsoft.com/office/drawing/2014/main" id="{5435BF88-7D5D-3C1B-8803-21D8473D79C9}"/>
              </a:ext>
            </a:extLst>
          </p:cNvPr>
          <p:cNvSpPr>
            <a:spLocks noChangeArrowheads="1"/>
          </p:cNvSpPr>
          <p:nvPr/>
        </p:nvSpPr>
        <p:spPr bwMode="auto">
          <a:xfrm>
            <a:off x="8258175" y="1674813"/>
            <a:ext cx="1905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49" name="Rectangle 33">
            <a:extLst>
              <a:ext uri="{FF2B5EF4-FFF2-40B4-BE49-F238E27FC236}">
                <a16:creationId xmlns:a16="http://schemas.microsoft.com/office/drawing/2014/main" id="{3EB21CD6-98A5-A3A1-0705-FD7B306857D1}"/>
              </a:ext>
            </a:extLst>
          </p:cNvPr>
          <p:cNvSpPr>
            <a:spLocks noChangeArrowheads="1"/>
          </p:cNvSpPr>
          <p:nvPr/>
        </p:nvSpPr>
        <p:spPr bwMode="auto">
          <a:xfrm>
            <a:off x="8258175" y="1674813"/>
            <a:ext cx="1905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0" name="Rectangle 34">
            <a:extLst>
              <a:ext uri="{FF2B5EF4-FFF2-40B4-BE49-F238E27FC236}">
                <a16:creationId xmlns:a16="http://schemas.microsoft.com/office/drawing/2014/main" id="{B439E473-7572-7280-9072-598F09E72A60}"/>
              </a:ext>
            </a:extLst>
          </p:cNvPr>
          <p:cNvSpPr>
            <a:spLocks noChangeArrowheads="1"/>
          </p:cNvSpPr>
          <p:nvPr/>
        </p:nvSpPr>
        <p:spPr bwMode="auto">
          <a:xfrm>
            <a:off x="827088" y="1693863"/>
            <a:ext cx="17462" cy="525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1" name="Rectangle 35">
            <a:extLst>
              <a:ext uri="{FF2B5EF4-FFF2-40B4-BE49-F238E27FC236}">
                <a16:creationId xmlns:a16="http://schemas.microsoft.com/office/drawing/2014/main" id="{3F3F1AC7-AAFC-3930-2A33-7CAB59F30A5F}"/>
              </a:ext>
            </a:extLst>
          </p:cNvPr>
          <p:cNvSpPr>
            <a:spLocks noChangeArrowheads="1"/>
          </p:cNvSpPr>
          <p:nvPr/>
        </p:nvSpPr>
        <p:spPr bwMode="auto">
          <a:xfrm>
            <a:off x="2319338" y="1693863"/>
            <a:ext cx="7937" cy="525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2" name="Rectangle 36">
            <a:extLst>
              <a:ext uri="{FF2B5EF4-FFF2-40B4-BE49-F238E27FC236}">
                <a16:creationId xmlns:a16="http://schemas.microsoft.com/office/drawing/2014/main" id="{F2410053-165B-B30B-D257-37BDEC986BFE}"/>
              </a:ext>
            </a:extLst>
          </p:cNvPr>
          <p:cNvSpPr>
            <a:spLocks noChangeArrowheads="1"/>
          </p:cNvSpPr>
          <p:nvPr/>
        </p:nvSpPr>
        <p:spPr bwMode="auto">
          <a:xfrm>
            <a:off x="3852863" y="1693863"/>
            <a:ext cx="9525" cy="525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3" name="Rectangle 37">
            <a:extLst>
              <a:ext uri="{FF2B5EF4-FFF2-40B4-BE49-F238E27FC236}">
                <a16:creationId xmlns:a16="http://schemas.microsoft.com/office/drawing/2014/main" id="{70D17EA4-F504-5492-961D-D193D30051FB}"/>
              </a:ext>
            </a:extLst>
          </p:cNvPr>
          <p:cNvSpPr>
            <a:spLocks noChangeArrowheads="1"/>
          </p:cNvSpPr>
          <p:nvPr/>
        </p:nvSpPr>
        <p:spPr bwMode="auto">
          <a:xfrm>
            <a:off x="5340350" y="1693863"/>
            <a:ext cx="7938" cy="525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4" name="Rectangle 38">
            <a:extLst>
              <a:ext uri="{FF2B5EF4-FFF2-40B4-BE49-F238E27FC236}">
                <a16:creationId xmlns:a16="http://schemas.microsoft.com/office/drawing/2014/main" id="{0F467B73-9391-5F48-7EC2-24A003B763E4}"/>
              </a:ext>
            </a:extLst>
          </p:cNvPr>
          <p:cNvSpPr>
            <a:spLocks noChangeArrowheads="1"/>
          </p:cNvSpPr>
          <p:nvPr/>
        </p:nvSpPr>
        <p:spPr bwMode="auto">
          <a:xfrm>
            <a:off x="6896100" y="1693863"/>
            <a:ext cx="9525" cy="525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5" name="Rectangle 39">
            <a:extLst>
              <a:ext uri="{FF2B5EF4-FFF2-40B4-BE49-F238E27FC236}">
                <a16:creationId xmlns:a16="http://schemas.microsoft.com/office/drawing/2014/main" id="{EB34A0AB-2FB8-6AD0-5871-66E874B26862}"/>
              </a:ext>
            </a:extLst>
          </p:cNvPr>
          <p:cNvSpPr>
            <a:spLocks noChangeArrowheads="1"/>
          </p:cNvSpPr>
          <p:nvPr/>
        </p:nvSpPr>
        <p:spPr bwMode="auto">
          <a:xfrm>
            <a:off x="8258175" y="1693863"/>
            <a:ext cx="19050" cy="525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56" name="Rectangle 40">
            <a:extLst>
              <a:ext uri="{FF2B5EF4-FFF2-40B4-BE49-F238E27FC236}">
                <a16:creationId xmlns:a16="http://schemas.microsoft.com/office/drawing/2014/main" id="{2F014CD0-CD40-0CAD-2052-8B0CBA250B07}"/>
              </a:ext>
            </a:extLst>
          </p:cNvPr>
          <p:cNvSpPr>
            <a:spLocks noChangeArrowheads="1"/>
          </p:cNvSpPr>
          <p:nvPr/>
        </p:nvSpPr>
        <p:spPr bwMode="auto">
          <a:xfrm>
            <a:off x="1258888" y="2260600"/>
            <a:ext cx="323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Tool</a:t>
            </a:r>
            <a:endParaRPr lang="en-US" altLang="en-US" sz="2400" b="1"/>
          </a:p>
        </p:txBody>
      </p:sp>
      <p:sp>
        <p:nvSpPr>
          <p:cNvPr id="572457" name="Rectangle 41">
            <a:extLst>
              <a:ext uri="{FF2B5EF4-FFF2-40B4-BE49-F238E27FC236}">
                <a16:creationId xmlns:a16="http://schemas.microsoft.com/office/drawing/2014/main" id="{4ADD52AC-3AA2-2CE5-C8EE-742B6B0F7CA9}"/>
              </a:ext>
            </a:extLst>
          </p:cNvPr>
          <p:cNvSpPr>
            <a:spLocks noChangeArrowheads="1"/>
          </p:cNvSpPr>
          <p:nvPr/>
        </p:nvSpPr>
        <p:spPr bwMode="auto">
          <a:xfrm>
            <a:off x="1557338" y="22606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58" name="Rectangle 42">
            <a:extLst>
              <a:ext uri="{FF2B5EF4-FFF2-40B4-BE49-F238E27FC236}">
                <a16:creationId xmlns:a16="http://schemas.microsoft.com/office/drawing/2014/main" id="{800F3823-CF4D-E6A9-C326-1E2B737EB700}"/>
              </a:ext>
            </a:extLst>
          </p:cNvPr>
          <p:cNvSpPr>
            <a:spLocks noChangeArrowheads="1"/>
          </p:cNvSpPr>
          <p:nvPr/>
        </p:nvSpPr>
        <p:spPr bwMode="auto">
          <a:xfrm>
            <a:off x="2065338" y="2279650"/>
            <a:ext cx="169862"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Y/N</a:t>
            </a:r>
            <a:endParaRPr lang="en-US" altLang="en-US" sz="2400" b="1"/>
          </a:p>
        </p:txBody>
      </p:sp>
      <p:sp>
        <p:nvSpPr>
          <p:cNvPr id="572459" name="Rectangle 43">
            <a:extLst>
              <a:ext uri="{FF2B5EF4-FFF2-40B4-BE49-F238E27FC236}">
                <a16:creationId xmlns:a16="http://schemas.microsoft.com/office/drawing/2014/main" id="{81ECFBFE-96D8-060B-BD2A-0E9829F5F181}"/>
              </a:ext>
            </a:extLst>
          </p:cNvPr>
          <p:cNvSpPr>
            <a:spLocks noChangeArrowheads="1"/>
          </p:cNvSpPr>
          <p:nvPr/>
        </p:nvSpPr>
        <p:spPr bwMode="auto">
          <a:xfrm>
            <a:off x="2236788" y="2279650"/>
            <a:ext cx="285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 </a:t>
            </a:r>
            <a:endParaRPr lang="en-US" altLang="en-US" sz="2400" b="1"/>
          </a:p>
        </p:txBody>
      </p:sp>
      <p:sp>
        <p:nvSpPr>
          <p:cNvPr id="572460" name="Rectangle 44">
            <a:extLst>
              <a:ext uri="{FF2B5EF4-FFF2-40B4-BE49-F238E27FC236}">
                <a16:creationId xmlns:a16="http://schemas.microsoft.com/office/drawing/2014/main" id="{250090BA-623E-048E-1504-9DCC4190C9C4}"/>
              </a:ext>
            </a:extLst>
          </p:cNvPr>
          <p:cNvSpPr>
            <a:spLocks noChangeArrowheads="1"/>
          </p:cNvSpPr>
          <p:nvPr/>
        </p:nvSpPr>
        <p:spPr bwMode="auto">
          <a:xfrm>
            <a:off x="2770188" y="2260600"/>
            <a:ext cx="323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Tool</a:t>
            </a:r>
            <a:endParaRPr lang="en-US" altLang="en-US" sz="2400" b="1"/>
          </a:p>
        </p:txBody>
      </p:sp>
      <p:sp>
        <p:nvSpPr>
          <p:cNvPr id="572461" name="Rectangle 45">
            <a:extLst>
              <a:ext uri="{FF2B5EF4-FFF2-40B4-BE49-F238E27FC236}">
                <a16:creationId xmlns:a16="http://schemas.microsoft.com/office/drawing/2014/main" id="{78942F63-F7F3-7DE8-3939-1D254D1B44B8}"/>
              </a:ext>
            </a:extLst>
          </p:cNvPr>
          <p:cNvSpPr>
            <a:spLocks noChangeArrowheads="1"/>
          </p:cNvSpPr>
          <p:nvPr/>
        </p:nvSpPr>
        <p:spPr bwMode="auto">
          <a:xfrm>
            <a:off x="3067050" y="22606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62" name="Rectangle 46">
            <a:extLst>
              <a:ext uri="{FF2B5EF4-FFF2-40B4-BE49-F238E27FC236}">
                <a16:creationId xmlns:a16="http://schemas.microsoft.com/office/drawing/2014/main" id="{94178AF2-9C8C-B971-60D4-012D1298B6B1}"/>
              </a:ext>
            </a:extLst>
          </p:cNvPr>
          <p:cNvSpPr>
            <a:spLocks noChangeArrowheads="1"/>
          </p:cNvSpPr>
          <p:nvPr/>
        </p:nvSpPr>
        <p:spPr bwMode="auto">
          <a:xfrm>
            <a:off x="3600450" y="2279650"/>
            <a:ext cx="1698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Y/N</a:t>
            </a:r>
            <a:endParaRPr lang="en-US" altLang="en-US" sz="2400" b="1"/>
          </a:p>
        </p:txBody>
      </p:sp>
      <p:sp>
        <p:nvSpPr>
          <p:cNvPr id="572463" name="Rectangle 47">
            <a:extLst>
              <a:ext uri="{FF2B5EF4-FFF2-40B4-BE49-F238E27FC236}">
                <a16:creationId xmlns:a16="http://schemas.microsoft.com/office/drawing/2014/main" id="{829E7884-BF51-F51F-B89C-1234D9499056}"/>
              </a:ext>
            </a:extLst>
          </p:cNvPr>
          <p:cNvSpPr>
            <a:spLocks noChangeArrowheads="1"/>
          </p:cNvSpPr>
          <p:nvPr/>
        </p:nvSpPr>
        <p:spPr bwMode="auto">
          <a:xfrm>
            <a:off x="3771900" y="2279650"/>
            <a:ext cx="285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 </a:t>
            </a:r>
            <a:endParaRPr lang="en-US" altLang="en-US" sz="2400" b="1"/>
          </a:p>
        </p:txBody>
      </p:sp>
      <p:sp>
        <p:nvSpPr>
          <p:cNvPr id="572464" name="Rectangle 48">
            <a:extLst>
              <a:ext uri="{FF2B5EF4-FFF2-40B4-BE49-F238E27FC236}">
                <a16:creationId xmlns:a16="http://schemas.microsoft.com/office/drawing/2014/main" id="{16E82030-7AEB-3C9A-ED50-A14B14F3E20B}"/>
              </a:ext>
            </a:extLst>
          </p:cNvPr>
          <p:cNvSpPr>
            <a:spLocks noChangeArrowheads="1"/>
          </p:cNvSpPr>
          <p:nvPr/>
        </p:nvSpPr>
        <p:spPr bwMode="auto">
          <a:xfrm>
            <a:off x="4279900" y="2260600"/>
            <a:ext cx="323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Tool</a:t>
            </a:r>
            <a:endParaRPr lang="en-US" altLang="en-US" sz="2400" b="1"/>
          </a:p>
        </p:txBody>
      </p:sp>
      <p:sp>
        <p:nvSpPr>
          <p:cNvPr id="572465" name="Rectangle 49">
            <a:extLst>
              <a:ext uri="{FF2B5EF4-FFF2-40B4-BE49-F238E27FC236}">
                <a16:creationId xmlns:a16="http://schemas.microsoft.com/office/drawing/2014/main" id="{4B706BE1-6678-EE73-1B74-26B4269D1639}"/>
              </a:ext>
            </a:extLst>
          </p:cNvPr>
          <p:cNvSpPr>
            <a:spLocks noChangeArrowheads="1"/>
          </p:cNvSpPr>
          <p:nvPr/>
        </p:nvSpPr>
        <p:spPr bwMode="auto">
          <a:xfrm>
            <a:off x="4576763" y="22606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66" name="Rectangle 50">
            <a:extLst>
              <a:ext uri="{FF2B5EF4-FFF2-40B4-BE49-F238E27FC236}">
                <a16:creationId xmlns:a16="http://schemas.microsoft.com/office/drawing/2014/main" id="{9AD425BA-2162-BE02-52F9-632DFCC0BB57}"/>
              </a:ext>
            </a:extLst>
          </p:cNvPr>
          <p:cNvSpPr>
            <a:spLocks noChangeArrowheads="1"/>
          </p:cNvSpPr>
          <p:nvPr/>
        </p:nvSpPr>
        <p:spPr bwMode="auto">
          <a:xfrm>
            <a:off x="5086350" y="2279650"/>
            <a:ext cx="1698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Y/N</a:t>
            </a:r>
            <a:endParaRPr lang="en-US" altLang="en-US" sz="2400" b="1"/>
          </a:p>
        </p:txBody>
      </p:sp>
      <p:sp>
        <p:nvSpPr>
          <p:cNvPr id="572467" name="Rectangle 51">
            <a:extLst>
              <a:ext uri="{FF2B5EF4-FFF2-40B4-BE49-F238E27FC236}">
                <a16:creationId xmlns:a16="http://schemas.microsoft.com/office/drawing/2014/main" id="{BFFB4A26-2227-8EE4-61E2-AAEACBE74A51}"/>
              </a:ext>
            </a:extLst>
          </p:cNvPr>
          <p:cNvSpPr>
            <a:spLocks noChangeArrowheads="1"/>
          </p:cNvSpPr>
          <p:nvPr/>
        </p:nvSpPr>
        <p:spPr bwMode="auto">
          <a:xfrm>
            <a:off x="5257800" y="2279650"/>
            <a:ext cx="285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 </a:t>
            </a:r>
            <a:endParaRPr lang="en-US" altLang="en-US" sz="2400" b="1"/>
          </a:p>
        </p:txBody>
      </p:sp>
      <p:sp>
        <p:nvSpPr>
          <p:cNvPr id="572468" name="Rectangle 52">
            <a:extLst>
              <a:ext uri="{FF2B5EF4-FFF2-40B4-BE49-F238E27FC236}">
                <a16:creationId xmlns:a16="http://schemas.microsoft.com/office/drawing/2014/main" id="{107B9818-F94A-E48B-2528-D739CFF4C9C3}"/>
              </a:ext>
            </a:extLst>
          </p:cNvPr>
          <p:cNvSpPr>
            <a:spLocks noChangeArrowheads="1"/>
          </p:cNvSpPr>
          <p:nvPr/>
        </p:nvSpPr>
        <p:spPr bwMode="auto">
          <a:xfrm>
            <a:off x="5800725" y="2260600"/>
            <a:ext cx="323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Tool</a:t>
            </a:r>
            <a:endParaRPr lang="en-US" altLang="en-US" sz="2400" b="1"/>
          </a:p>
        </p:txBody>
      </p:sp>
      <p:sp>
        <p:nvSpPr>
          <p:cNvPr id="572469" name="Rectangle 53">
            <a:extLst>
              <a:ext uri="{FF2B5EF4-FFF2-40B4-BE49-F238E27FC236}">
                <a16:creationId xmlns:a16="http://schemas.microsoft.com/office/drawing/2014/main" id="{388750BC-8BEF-DFC1-C2CD-C73CF52C318A}"/>
              </a:ext>
            </a:extLst>
          </p:cNvPr>
          <p:cNvSpPr>
            <a:spLocks noChangeArrowheads="1"/>
          </p:cNvSpPr>
          <p:nvPr/>
        </p:nvSpPr>
        <p:spPr bwMode="auto">
          <a:xfrm>
            <a:off x="6099175" y="22606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70" name="Rectangle 54">
            <a:extLst>
              <a:ext uri="{FF2B5EF4-FFF2-40B4-BE49-F238E27FC236}">
                <a16:creationId xmlns:a16="http://schemas.microsoft.com/office/drawing/2014/main" id="{E10E909B-FEC4-FB3A-92C1-3921AB66DE95}"/>
              </a:ext>
            </a:extLst>
          </p:cNvPr>
          <p:cNvSpPr>
            <a:spLocks noChangeArrowheads="1"/>
          </p:cNvSpPr>
          <p:nvPr/>
        </p:nvSpPr>
        <p:spPr bwMode="auto">
          <a:xfrm>
            <a:off x="6642100" y="2279650"/>
            <a:ext cx="1698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Y/N</a:t>
            </a:r>
            <a:endParaRPr lang="en-US" altLang="en-US" sz="2400" b="1"/>
          </a:p>
        </p:txBody>
      </p:sp>
      <p:sp>
        <p:nvSpPr>
          <p:cNvPr id="572471" name="Rectangle 55">
            <a:extLst>
              <a:ext uri="{FF2B5EF4-FFF2-40B4-BE49-F238E27FC236}">
                <a16:creationId xmlns:a16="http://schemas.microsoft.com/office/drawing/2014/main" id="{48114C08-9AB2-59A8-65C6-84BD9DF93F34}"/>
              </a:ext>
            </a:extLst>
          </p:cNvPr>
          <p:cNvSpPr>
            <a:spLocks noChangeArrowheads="1"/>
          </p:cNvSpPr>
          <p:nvPr/>
        </p:nvSpPr>
        <p:spPr bwMode="auto">
          <a:xfrm>
            <a:off x="6813550" y="2279650"/>
            <a:ext cx="285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 </a:t>
            </a:r>
            <a:endParaRPr lang="en-US" altLang="en-US" sz="2400" b="1"/>
          </a:p>
        </p:txBody>
      </p:sp>
      <p:sp>
        <p:nvSpPr>
          <p:cNvPr id="572472" name="Rectangle 56">
            <a:extLst>
              <a:ext uri="{FF2B5EF4-FFF2-40B4-BE49-F238E27FC236}">
                <a16:creationId xmlns:a16="http://schemas.microsoft.com/office/drawing/2014/main" id="{45AE11E4-CC29-1974-D950-BB82C8F56598}"/>
              </a:ext>
            </a:extLst>
          </p:cNvPr>
          <p:cNvSpPr>
            <a:spLocks noChangeArrowheads="1"/>
          </p:cNvSpPr>
          <p:nvPr/>
        </p:nvSpPr>
        <p:spPr bwMode="auto">
          <a:xfrm>
            <a:off x="7265988" y="2260600"/>
            <a:ext cx="3238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Tool</a:t>
            </a:r>
            <a:endParaRPr lang="en-US" altLang="en-US" sz="2400" b="1"/>
          </a:p>
        </p:txBody>
      </p:sp>
      <p:sp>
        <p:nvSpPr>
          <p:cNvPr id="572473" name="Rectangle 57">
            <a:extLst>
              <a:ext uri="{FF2B5EF4-FFF2-40B4-BE49-F238E27FC236}">
                <a16:creationId xmlns:a16="http://schemas.microsoft.com/office/drawing/2014/main" id="{2F89AF5A-FE2D-8D8B-F881-1C7A01F989DD}"/>
              </a:ext>
            </a:extLst>
          </p:cNvPr>
          <p:cNvSpPr>
            <a:spLocks noChangeArrowheads="1"/>
          </p:cNvSpPr>
          <p:nvPr/>
        </p:nvSpPr>
        <p:spPr bwMode="auto">
          <a:xfrm>
            <a:off x="7562850" y="22606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474" name="Rectangle 58">
            <a:extLst>
              <a:ext uri="{FF2B5EF4-FFF2-40B4-BE49-F238E27FC236}">
                <a16:creationId xmlns:a16="http://schemas.microsoft.com/office/drawing/2014/main" id="{48EA0645-3BE5-E1CF-8892-7E2540B0EFAD}"/>
              </a:ext>
            </a:extLst>
          </p:cNvPr>
          <p:cNvSpPr>
            <a:spLocks noChangeArrowheads="1"/>
          </p:cNvSpPr>
          <p:nvPr/>
        </p:nvSpPr>
        <p:spPr bwMode="auto">
          <a:xfrm>
            <a:off x="8013700" y="2279650"/>
            <a:ext cx="169863"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Y/N</a:t>
            </a:r>
            <a:endParaRPr lang="en-US" altLang="en-US" sz="2400" b="1"/>
          </a:p>
        </p:txBody>
      </p:sp>
      <p:sp>
        <p:nvSpPr>
          <p:cNvPr id="572475" name="Rectangle 59">
            <a:extLst>
              <a:ext uri="{FF2B5EF4-FFF2-40B4-BE49-F238E27FC236}">
                <a16:creationId xmlns:a16="http://schemas.microsoft.com/office/drawing/2014/main" id="{F06A1FEA-8D55-8B92-4D4B-9F59A9051781}"/>
              </a:ext>
            </a:extLst>
          </p:cNvPr>
          <p:cNvSpPr>
            <a:spLocks noChangeArrowheads="1"/>
          </p:cNvSpPr>
          <p:nvPr/>
        </p:nvSpPr>
        <p:spPr bwMode="auto">
          <a:xfrm>
            <a:off x="8183563" y="2279650"/>
            <a:ext cx="28575" cy="122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a:solidFill>
                  <a:srgbClr val="000000"/>
                </a:solidFill>
              </a:rPr>
              <a:t> </a:t>
            </a:r>
            <a:endParaRPr lang="en-US" altLang="en-US" sz="2400" b="1"/>
          </a:p>
        </p:txBody>
      </p:sp>
      <p:sp>
        <p:nvSpPr>
          <p:cNvPr id="572476" name="Rectangle 60">
            <a:extLst>
              <a:ext uri="{FF2B5EF4-FFF2-40B4-BE49-F238E27FC236}">
                <a16:creationId xmlns:a16="http://schemas.microsoft.com/office/drawing/2014/main" id="{85D5A526-41AE-798D-97C0-EE597E368B7A}"/>
              </a:ext>
            </a:extLst>
          </p:cNvPr>
          <p:cNvSpPr>
            <a:spLocks noChangeArrowheads="1"/>
          </p:cNvSpPr>
          <p:nvPr/>
        </p:nvSpPr>
        <p:spPr bwMode="auto">
          <a:xfrm>
            <a:off x="827088" y="2219325"/>
            <a:ext cx="1746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77" name="Rectangle 61">
            <a:extLst>
              <a:ext uri="{FF2B5EF4-FFF2-40B4-BE49-F238E27FC236}">
                <a16:creationId xmlns:a16="http://schemas.microsoft.com/office/drawing/2014/main" id="{1E773D15-884F-45A7-6AB8-B02C27F1730B}"/>
              </a:ext>
            </a:extLst>
          </p:cNvPr>
          <p:cNvSpPr>
            <a:spLocks noChangeArrowheads="1"/>
          </p:cNvSpPr>
          <p:nvPr/>
        </p:nvSpPr>
        <p:spPr bwMode="auto">
          <a:xfrm>
            <a:off x="844550" y="2219325"/>
            <a:ext cx="1131888"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78" name="Rectangle 62">
            <a:extLst>
              <a:ext uri="{FF2B5EF4-FFF2-40B4-BE49-F238E27FC236}">
                <a16:creationId xmlns:a16="http://schemas.microsoft.com/office/drawing/2014/main" id="{8688964B-6363-F176-CBBA-0DCC8DA98EA8}"/>
              </a:ext>
            </a:extLst>
          </p:cNvPr>
          <p:cNvSpPr>
            <a:spLocks noChangeArrowheads="1"/>
          </p:cNvSpPr>
          <p:nvPr/>
        </p:nvSpPr>
        <p:spPr bwMode="auto">
          <a:xfrm>
            <a:off x="1976438" y="2219325"/>
            <a:ext cx="17462"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79" name="Rectangle 63">
            <a:extLst>
              <a:ext uri="{FF2B5EF4-FFF2-40B4-BE49-F238E27FC236}">
                <a16:creationId xmlns:a16="http://schemas.microsoft.com/office/drawing/2014/main" id="{8960E986-9BB2-27E4-369B-253F3D576EEC}"/>
              </a:ext>
            </a:extLst>
          </p:cNvPr>
          <p:cNvSpPr>
            <a:spLocks noChangeArrowheads="1"/>
          </p:cNvSpPr>
          <p:nvPr/>
        </p:nvSpPr>
        <p:spPr bwMode="auto">
          <a:xfrm>
            <a:off x="1993900" y="2219325"/>
            <a:ext cx="325438"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0" name="Rectangle 64">
            <a:extLst>
              <a:ext uri="{FF2B5EF4-FFF2-40B4-BE49-F238E27FC236}">
                <a16:creationId xmlns:a16="http://schemas.microsoft.com/office/drawing/2014/main" id="{43960867-78E0-DDB5-F96B-F731CE893C48}"/>
              </a:ext>
            </a:extLst>
          </p:cNvPr>
          <p:cNvSpPr>
            <a:spLocks noChangeArrowheads="1"/>
          </p:cNvSpPr>
          <p:nvPr/>
        </p:nvSpPr>
        <p:spPr bwMode="auto">
          <a:xfrm>
            <a:off x="2319338" y="2219325"/>
            <a:ext cx="17462"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1" name="Rectangle 65">
            <a:extLst>
              <a:ext uri="{FF2B5EF4-FFF2-40B4-BE49-F238E27FC236}">
                <a16:creationId xmlns:a16="http://schemas.microsoft.com/office/drawing/2014/main" id="{BE9A2079-3B3D-C9FE-9F42-83219DF60CD4}"/>
              </a:ext>
            </a:extLst>
          </p:cNvPr>
          <p:cNvSpPr>
            <a:spLocks noChangeArrowheads="1"/>
          </p:cNvSpPr>
          <p:nvPr/>
        </p:nvSpPr>
        <p:spPr bwMode="auto">
          <a:xfrm>
            <a:off x="2336800" y="2219325"/>
            <a:ext cx="1173163"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2" name="Rectangle 66">
            <a:extLst>
              <a:ext uri="{FF2B5EF4-FFF2-40B4-BE49-F238E27FC236}">
                <a16:creationId xmlns:a16="http://schemas.microsoft.com/office/drawing/2014/main" id="{66C5C068-C044-88A5-279D-C2F2937EDD2B}"/>
              </a:ext>
            </a:extLst>
          </p:cNvPr>
          <p:cNvSpPr>
            <a:spLocks noChangeArrowheads="1"/>
          </p:cNvSpPr>
          <p:nvPr/>
        </p:nvSpPr>
        <p:spPr bwMode="auto">
          <a:xfrm>
            <a:off x="3509963" y="2219325"/>
            <a:ext cx="19050"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3" name="Rectangle 67">
            <a:extLst>
              <a:ext uri="{FF2B5EF4-FFF2-40B4-BE49-F238E27FC236}">
                <a16:creationId xmlns:a16="http://schemas.microsoft.com/office/drawing/2014/main" id="{1B2BA505-31EA-FC43-3171-F8F2FEA6D187}"/>
              </a:ext>
            </a:extLst>
          </p:cNvPr>
          <p:cNvSpPr>
            <a:spLocks noChangeArrowheads="1"/>
          </p:cNvSpPr>
          <p:nvPr/>
        </p:nvSpPr>
        <p:spPr bwMode="auto">
          <a:xfrm>
            <a:off x="3529013" y="2219325"/>
            <a:ext cx="323850"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4" name="Rectangle 68">
            <a:extLst>
              <a:ext uri="{FF2B5EF4-FFF2-40B4-BE49-F238E27FC236}">
                <a16:creationId xmlns:a16="http://schemas.microsoft.com/office/drawing/2014/main" id="{B303D5E7-8DA9-C126-0584-1AA76DBFB43B}"/>
              </a:ext>
            </a:extLst>
          </p:cNvPr>
          <p:cNvSpPr>
            <a:spLocks noChangeArrowheads="1"/>
          </p:cNvSpPr>
          <p:nvPr/>
        </p:nvSpPr>
        <p:spPr bwMode="auto">
          <a:xfrm>
            <a:off x="3852863" y="2219325"/>
            <a:ext cx="19050"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5" name="Rectangle 69">
            <a:extLst>
              <a:ext uri="{FF2B5EF4-FFF2-40B4-BE49-F238E27FC236}">
                <a16:creationId xmlns:a16="http://schemas.microsoft.com/office/drawing/2014/main" id="{8DEEEB4E-FC21-FCB7-A9C0-C6D6B7C9AF86}"/>
              </a:ext>
            </a:extLst>
          </p:cNvPr>
          <p:cNvSpPr>
            <a:spLocks noChangeArrowheads="1"/>
          </p:cNvSpPr>
          <p:nvPr/>
        </p:nvSpPr>
        <p:spPr bwMode="auto">
          <a:xfrm>
            <a:off x="3871913" y="2219325"/>
            <a:ext cx="1125537"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6" name="Rectangle 70">
            <a:extLst>
              <a:ext uri="{FF2B5EF4-FFF2-40B4-BE49-F238E27FC236}">
                <a16:creationId xmlns:a16="http://schemas.microsoft.com/office/drawing/2014/main" id="{164E662F-E2B8-BEBB-0AD8-2F5BDE860721}"/>
              </a:ext>
            </a:extLst>
          </p:cNvPr>
          <p:cNvSpPr>
            <a:spLocks noChangeArrowheads="1"/>
          </p:cNvSpPr>
          <p:nvPr/>
        </p:nvSpPr>
        <p:spPr bwMode="auto">
          <a:xfrm>
            <a:off x="4997450" y="2219325"/>
            <a:ext cx="17463"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7" name="Rectangle 71">
            <a:extLst>
              <a:ext uri="{FF2B5EF4-FFF2-40B4-BE49-F238E27FC236}">
                <a16:creationId xmlns:a16="http://schemas.microsoft.com/office/drawing/2014/main" id="{EA3C37D1-70EF-D425-BE58-53595621A55E}"/>
              </a:ext>
            </a:extLst>
          </p:cNvPr>
          <p:cNvSpPr>
            <a:spLocks noChangeArrowheads="1"/>
          </p:cNvSpPr>
          <p:nvPr/>
        </p:nvSpPr>
        <p:spPr bwMode="auto">
          <a:xfrm>
            <a:off x="5014913" y="2219325"/>
            <a:ext cx="325437"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8" name="Rectangle 72">
            <a:extLst>
              <a:ext uri="{FF2B5EF4-FFF2-40B4-BE49-F238E27FC236}">
                <a16:creationId xmlns:a16="http://schemas.microsoft.com/office/drawing/2014/main" id="{428FD2D7-2443-8680-D04C-F8A46425AB4E}"/>
              </a:ext>
            </a:extLst>
          </p:cNvPr>
          <p:cNvSpPr>
            <a:spLocks noChangeArrowheads="1"/>
          </p:cNvSpPr>
          <p:nvPr/>
        </p:nvSpPr>
        <p:spPr bwMode="auto">
          <a:xfrm>
            <a:off x="5340350" y="2219325"/>
            <a:ext cx="17463"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89" name="Rectangle 73">
            <a:extLst>
              <a:ext uri="{FF2B5EF4-FFF2-40B4-BE49-F238E27FC236}">
                <a16:creationId xmlns:a16="http://schemas.microsoft.com/office/drawing/2014/main" id="{60A7F7FB-9520-C913-AF8F-224250A32FB1}"/>
              </a:ext>
            </a:extLst>
          </p:cNvPr>
          <p:cNvSpPr>
            <a:spLocks noChangeArrowheads="1"/>
          </p:cNvSpPr>
          <p:nvPr/>
        </p:nvSpPr>
        <p:spPr bwMode="auto">
          <a:xfrm>
            <a:off x="5357813" y="2219325"/>
            <a:ext cx="1195387"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0" name="Rectangle 74">
            <a:extLst>
              <a:ext uri="{FF2B5EF4-FFF2-40B4-BE49-F238E27FC236}">
                <a16:creationId xmlns:a16="http://schemas.microsoft.com/office/drawing/2014/main" id="{8FB092C0-8D68-A035-CE06-8AC84F57A305}"/>
              </a:ext>
            </a:extLst>
          </p:cNvPr>
          <p:cNvSpPr>
            <a:spLocks noChangeArrowheads="1"/>
          </p:cNvSpPr>
          <p:nvPr/>
        </p:nvSpPr>
        <p:spPr bwMode="auto">
          <a:xfrm>
            <a:off x="6553200" y="2219325"/>
            <a:ext cx="17463"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1" name="Rectangle 75">
            <a:extLst>
              <a:ext uri="{FF2B5EF4-FFF2-40B4-BE49-F238E27FC236}">
                <a16:creationId xmlns:a16="http://schemas.microsoft.com/office/drawing/2014/main" id="{A28A8A9B-E2AE-4763-FC44-0DF29E2D552F}"/>
              </a:ext>
            </a:extLst>
          </p:cNvPr>
          <p:cNvSpPr>
            <a:spLocks noChangeArrowheads="1"/>
          </p:cNvSpPr>
          <p:nvPr/>
        </p:nvSpPr>
        <p:spPr bwMode="auto">
          <a:xfrm>
            <a:off x="6570663" y="2219325"/>
            <a:ext cx="325437"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2" name="Rectangle 76">
            <a:extLst>
              <a:ext uri="{FF2B5EF4-FFF2-40B4-BE49-F238E27FC236}">
                <a16:creationId xmlns:a16="http://schemas.microsoft.com/office/drawing/2014/main" id="{9DAB53E1-9FE2-18A0-70B4-277413DB8F74}"/>
              </a:ext>
            </a:extLst>
          </p:cNvPr>
          <p:cNvSpPr>
            <a:spLocks noChangeArrowheads="1"/>
          </p:cNvSpPr>
          <p:nvPr/>
        </p:nvSpPr>
        <p:spPr bwMode="auto">
          <a:xfrm>
            <a:off x="6896100" y="2219325"/>
            <a:ext cx="17463"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3" name="Rectangle 77">
            <a:extLst>
              <a:ext uri="{FF2B5EF4-FFF2-40B4-BE49-F238E27FC236}">
                <a16:creationId xmlns:a16="http://schemas.microsoft.com/office/drawing/2014/main" id="{FC4D7283-3D2A-3EB0-473C-2493E70A463C}"/>
              </a:ext>
            </a:extLst>
          </p:cNvPr>
          <p:cNvSpPr>
            <a:spLocks noChangeArrowheads="1"/>
          </p:cNvSpPr>
          <p:nvPr/>
        </p:nvSpPr>
        <p:spPr bwMode="auto">
          <a:xfrm>
            <a:off x="6913563" y="2219325"/>
            <a:ext cx="1011237"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4" name="Rectangle 78">
            <a:extLst>
              <a:ext uri="{FF2B5EF4-FFF2-40B4-BE49-F238E27FC236}">
                <a16:creationId xmlns:a16="http://schemas.microsoft.com/office/drawing/2014/main" id="{E8049491-E80C-6770-698D-A42E1516A70E}"/>
              </a:ext>
            </a:extLst>
          </p:cNvPr>
          <p:cNvSpPr>
            <a:spLocks noChangeArrowheads="1"/>
          </p:cNvSpPr>
          <p:nvPr/>
        </p:nvSpPr>
        <p:spPr bwMode="auto">
          <a:xfrm>
            <a:off x="7924800" y="2219325"/>
            <a:ext cx="17463"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5" name="Rectangle 79">
            <a:extLst>
              <a:ext uri="{FF2B5EF4-FFF2-40B4-BE49-F238E27FC236}">
                <a16:creationId xmlns:a16="http://schemas.microsoft.com/office/drawing/2014/main" id="{4F038A56-1C07-2A78-D0BD-020230FCE4A0}"/>
              </a:ext>
            </a:extLst>
          </p:cNvPr>
          <p:cNvSpPr>
            <a:spLocks noChangeArrowheads="1"/>
          </p:cNvSpPr>
          <p:nvPr/>
        </p:nvSpPr>
        <p:spPr bwMode="auto">
          <a:xfrm>
            <a:off x="7942263" y="2219325"/>
            <a:ext cx="315912" cy="174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6" name="Rectangle 80">
            <a:extLst>
              <a:ext uri="{FF2B5EF4-FFF2-40B4-BE49-F238E27FC236}">
                <a16:creationId xmlns:a16="http://schemas.microsoft.com/office/drawing/2014/main" id="{9C2655BF-D69F-06D7-3F7A-982825C29CEB}"/>
              </a:ext>
            </a:extLst>
          </p:cNvPr>
          <p:cNvSpPr>
            <a:spLocks noChangeArrowheads="1"/>
          </p:cNvSpPr>
          <p:nvPr/>
        </p:nvSpPr>
        <p:spPr bwMode="auto">
          <a:xfrm>
            <a:off x="8258175" y="2219325"/>
            <a:ext cx="1905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7" name="Rectangle 81">
            <a:extLst>
              <a:ext uri="{FF2B5EF4-FFF2-40B4-BE49-F238E27FC236}">
                <a16:creationId xmlns:a16="http://schemas.microsoft.com/office/drawing/2014/main" id="{37953806-4F6F-4226-E7E0-42DEA6558131}"/>
              </a:ext>
            </a:extLst>
          </p:cNvPr>
          <p:cNvSpPr>
            <a:spLocks noChangeArrowheads="1"/>
          </p:cNvSpPr>
          <p:nvPr/>
        </p:nvSpPr>
        <p:spPr bwMode="auto">
          <a:xfrm>
            <a:off x="827088" y="2238375"/>
            <a:ext cx="17462"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8" name="Rectangle 82">
            <a:extLst>
              <a:ext uri="{FF2B5EF4-FFF2-40B4-BE49-F238E27FC236}">
                <a16:creationId xmlns:a16="http://schemas.microsoft.com/office/drawing/2014/main" id="{0A49EFFB-4ACE-1C10-0288-9F10EEA7475B}"/>
              </a:ext>
            </a:extLst>
          </p:cNvPr>
          <p:cNvSpPr>
            <a:spLocks noChangeArrowheads="1"/>
          </p:cNvSpPr>
          <p:nvPr/>
        </p:nvSpPr>
        <p:spPr bwMode="auto">
          <a:xfrm>
            <a:off x="1976438" y="2238375"/>
            <a:ext cx="7937"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499" name="Rectangle 83">
            <a:extLst>
              <a:ext uri="{FF2B5EF4-FFF2-40B4-BE49-F238E27FC236}">
                <a16:creationId xmlns:a16="http://schemas.microsoft.com/office/drawing/2014/main" id="{2C8C00F6-165C-29F2-FAB5-52CD0AA5DDA2}"/>
              </a:ext>
            </a:extLst>
          </p:cNvPr>
          <p:cNvSpPr>
            <a:spLocks noChangeArrowheads="1"/>
          </p:cNvSpPr>
          <p:nvPr/>
        </p:nvSpPr>
        <p:spPr bwMode="auto">
          <a:xfrm>
            <a:off x="2319338" y="2238375"/>
            <a:ext cx="7937"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0" name="Rectangle 84">
            <a:extLst>
              <a:ext uri="{FF2B5EF4-FFF2-40B4-BE49-F238E27FC236}">
                <a16:creationId xmlns:a16="http://schemas.microsoft.com/office/drawing/2014/main" id="{50C91B84-530B-2C11-4625-A0ED78A013CA}"/>
              </a:ext>
            </a:extLst>
          </p:cNvPr>
          <p:cNvSpPr>
            <a:spLocks noChangeArrowheads="1"/>
          </p:cNvSpPr>
          <p:nvPr/>
        </p:nvSpPr>
        <p:spPr bwMode="auto">
          <a:xfrm>
            <a:off x="3509963" y="2238375"/>
            <a:ext cx="9525"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1" name="Rectangle 85">
            <a:extLst>
              <a:ext uri="{FF2B5EF4-FFF2-40B4-BE49-F238E27FC236}">
                <a16:creationId xmlns:a16="http://schemas.microsoft.com/office/drawing/2014/main" id="{5121FF5E-4800-C391-4D34-E67669739449}"/>
              </a:ext>
            </a:extLst>
          </p:cNvPr>
          <p:cNvSpPr>
            <a:spLocks noChangeArrowheads="1"/>
          </p:cNvSpPr>
          <p:nvPr/>
        </p:nvSpPr>
        <p:spPr bwMode="auto">
          <a:xfrm>
            <a:off x="3852863" y="2238375"/>
            <a:ext cx="9525"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2" name="Rectangle 86">
            <a:extLst>
              <a:ext uri="{FF2B5EF4-FFF2-40B4-BE49-F238E27FC236}">
                <a16:creationId xmlns:a16="http://schemas.microsoft.com/office/drawing/2014/main" id="{E1177C5B-1308-0F78-57A4-93770E13D0E8}"/>
              </a:ext>
            </a:extLst>
          </p:cNvPr>
          <p:cNvSpPr>
            <a:spLocks noChangeArrowheads="1"/>
          </p:cNvSpPr>
          <p:nvPr/>
        </p:nvSpPr>
        <p:spPr bwMode="auto">
          <a:xfrm>
            <a:off x="4997450" y="2238375"/>
            <a:ext cx="7938"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3" name="Rectangle 87">
            <a:extLst>
              <a:ext uri="{FF2B5EF4-FFF2-40B4-BE49-F238E27FC236}">
                <a16:creationId xmlns:a16="http://schemas.microsoft.com/office/drawing/2014/main" id="{A7003AD2-9BEF-482E-BA8C-91810C8AF6C9}"/>
              </a:ext>
            </a:extLst>
          </p:cNvPr>
          <p:cNvSpPr>
            <a:spLocks noChangeArrowheads="1"/>
          </p:cNvSpPr>
          <p:nvPr/>
        </p:nvSpPr>
        <p:spPr bwMode="auto">
          <a:xfrm>
            <a:off x="5340350" y="2238375"/>
            <a:ext cx="7938"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4" name="Rectangle 88">
            <a:extLst>
              <a:ext uri="{FF2B5EF4-FFF2-40B4-BE49-F238E27FC236}">
                <a16:creationId xmlns:a16="http://schemas.microsoft.com/office/drawing/2014/main" id="{6467E04F-449E-82CE-9CA9-5DAA802FEF84}"/>
              </a:ext>
            </a:extLst>
          </p:cNvPr>
          <p:cNvSpPr>
            <a:spLocks noChangeArrowheads="1"/>
          </p:cNvSpPr>
          <p:nvPr/>
        </p:nvSpPr>
        <p:spPr bwMode="auto">
          <a:xfrm>
            <a:off x="6553200" y="2238375"/>
            <a:ext cx="9525"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5" name="Rectangle 89">
            <a:extLst>
              <a:ext uri="{FF2B5EF4-FFF2-40B4-BE49-F238E27FC236}">
                <a16:creationId xmlns:a16="http://schemas.microsoft.com/office/drawing/2014/main" id="{6D54C5D5-8728-C87A-7056-58BCA865D471}"/>
              </a:ext>
            </a:extLst>
          </p:cNvPr>
          <p:cNvSpPr>
            <a:spLocks noChangeArrowheads="1"/>
          </p:cNvSpPr>
          <p:nvPr/>
        </p:nvSpPr>
        <p:spPr bwMode="auto">
          <a:xfrm>
            <a:off x="6896100" y="2238375"/>
            <a:ext cx="9525"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6" name="Rectangle 90">
            <a:extLst>
              <a:ext uri="{FF2B5EF4-FFF2-40B4-BE49-F238E27FC236}">
                <a16:creationId xmlns:a16="http://schemas.microsoft.com/office/drawing/2014/main" id="{CE7E82B9-2547-2D33-C878-FC36D626AE27}"/>
              </a:ext>
            </a:extLst>
          </p:cNvPr>
          <p:cNvSpPr>
            <a:spLocks noChangeArrowheads="1"/>
          </p:cNvSpPr>
          <p:nvPr/>
        </p:nvSpPr>
        <p:spPr bwMode="auto">
          <a:xfrm>
            <a:off x="7924800" y="2238375"/>
            <a:ext cx="9525"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7" name="Rectangle 91">
            <a:extLst>
              <a:ext uri="{FF2B5EF4-FFF2-40B4-BE49-F238E27FC236}">
                <a16:creationId xmlns:a16="http://schemas.microsoft.com/office/drawing/2014/main" id="{ECB67F12-5DD9-0C04-590F-D62620E28C37}"/>
              </a:ext>
            </a:extLst>
          </p:cNvPr>
          <p:cNvSpPr>
            <a:spLocks noChangeArrowheads="1"/>
          </p:cNvSpPr>
          <p:nvPr/>
        </p:nvSpPr>
        <p:spPr bwMode="auto">
          <a:xfrm>
            <a:off x="8258175" y="2238375"/>
            <a:ext cx="19050" cy="1762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08" name="Rectangle 92">
            <a:extLst>
              <a:ext uri="{FF2B5EF4-FFF2-40B4-BE49-F238E27FC236}">
                <a16:creationId xmlns:a16="http://schemas.microsoft.com/office/drawing/2014/main" id="{EE9682F4-D078-AEE9-DA18-FA7D9A996299}"/>
              </a:ext>
            </a:extLst>
          </p:cNvPr>
          <p:cNvSpPr>
            <a:spLocks noChangeArrowheads="1"/>
          </p:cNvSpPr>
          <p:nvPr/>
        </p:nvSpPr>
        <p:spPr bwMode="auto">
          <a:xfrm>
            <a:off x="904875" y="2454275"/>
            <a:ext cx="10668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Project Status </a:t>
            </a:r>
            <a:endParaRPr lang="en-US" altLang="en-US" sz="2400" b="1"/>
          </a:p>
        </p:txBody>
      </p:sp>
      <p:sp>
        <p:nvSpPr>
          <p:cNvPr id="572509" name="Rectangle 93">
            <a:extLst>
              <a:ext uri="{FF2B5EF4-FFF2-40B4-BE49-F238E27FC236}">
                <a16:creationId xmlns:a16="http://schemas.microsoft.com/office/drawing/2014/main" id="{B530BD12-19CA-32B2-4CAF-8ED0C818E40B}"/>
              </a:ext>
            </a:extLst>
          </p:cNvPr>
          <p:cNvSpPr>
            <a:spLocks noChangeArrowheads="1"/>
          </p:cNvSpPr>
          <p:nvPr/>
        </p:nvSpPr>
        <p:spPr bwMode="auto">
          <a:xfrm>
            <a:off x="904875" y="2630488"/>
            <a:ext cx="3810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Form</a:t>
            </a:r>
            <a:endParaRPr lang="en-US" altLang="en-US" sz="2400" b="1"/>
          </a:p>
        </p:txBody>
      </p:sp>
      <p:sp>
        <p:nvSpPr>
          <p:cNvPr id="572510" name="Rectangle 94">
            <a:extLst>
              <a:ext uri="{FF2B5EF4-FFF2-40B4-BE49-F238E27FC236}">
                <a16:creationId xmlns:a16="http://schemas.microsoft.com/office/drawing/2014/main" id="{F6BFB737-9999-1009-0141-F5F509FE4810}"/>
              </a:ext>
            </a:extLst>
          </p:cNvPr>
          <p:cNvSpPr>
            <a:spLocks noChangeArrowheads="1"/>
          </p:cNvSpPr>
          <p:nvPr/>
        </p:nvSpPr>
        <p:spPr bwMode="auto">
          <a:xfrm>
            <a:off x="1258888" y="263048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11" name="Rectangle 95">
            <a:extLst>
              <a:ext uri="{FF2B5EF4-FFF2-40B4-BE49-F238E27FC236}">
                <a16:creationId xmlns:a16="http://schemas.microsoft.com/office/drawing/2014/main" id="{09AC419B-E21E-1FF7-A243-28ACB83626A4}"/>
              </a:ext>
            </a:extLst>
          </p:cNvPr>
          <p:cNvSpPr>
            <a:spLocks noChangeArrowheads="1"/>
          </p:cNvSpPr>
          <p:nvPr/>
        </p:nvSpPr>
        <p:spPr bwMode="auto">
          <a:xfrm>
            <a:off x="2203450" y="245427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12" name="Rectangle 96">
            <a:extLst>
              <a:ext uri="{FF2B5EF4-FFF2-40B4-BE49-F238E27FC236}">
                <a16:creationId xmlns:a16="http://schemas.microsoft.com/office/drawing/2014/main" id="{2C6BA076-4420-79C6-CA39-CD0D380005CB}"/>
              </a:ext>
            </a:extLst>
          </p:cNvPr>
          <p:cNvSpPr>
            <a:spLocks noChangeArrowheads="1"/>
          </p:cNvSpPr>
          <p:nvPr/>
        </p:nvSpPr>
        <p:spPr bwMode="auto">
          <a:xfrm>
            <a:off x="2392363" y="2454275"/>
            <a:ext cx="109061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Process Sigma</a:t>
            </a:r>
            <a:endParaRPr lang="en-US" altLang="en-US" sz="2400" b="1"/>
          </a:p>
        </p:txBody>
      </p:sp>
      <p:sp>
        <p:nvSpPr>
          <p:cNvPr id="572513" name="Rectangle 97">
            <a:extLst>
              <a:ext uri="{FF2B5EF4-FFF2-40B4-BE49-F238E27FC236}">
                <a16:creationId xmlns:a16="http://schemas.microsoft.com/office/drawing/2014/main" id="{66A2E532-5193-8EF6-7B2A-E09243A4199A}"/>
              </a:ext>
            </a:extLst>
          </p:cNvPr>
          <p:cNvSpPr>
            <a:spLocks noChangeArrowheads="1"/>
          </p:cNvSpPr>
          <p:nvPr/>
        </p:nvSpPr>
        <p:spPr bwMode="auto">
          <a:xfrm>
            <a:off x="3419475" y="245427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14" name="Rectangle 98">
            <a:extLst>
              <a:ext uri="{FF2B5EF4-FFF2-40B4-BE49-F238E27FC236}">
                <a16:creationId xmlns:a16="http://schemas.microsoft.com/office/drawing/2014/main" id="{3FAEAD38-03F2-E74D-240A-78208A6BB706}"/>
              </a:ext>
            </a:extLst>
          </p:cNvPr>
          <p:cNvSpPr>
            <a:spLocks noChangeArrowheads="1"/>
          </p:cNvSpPr>
          <p:nvPr/>
        </p:nvSpPr>
        <p:spPr bwMode="auto">
          <a:xfrm>
            <a:off x="3927475" y="2454275"/>
            <a:ext cx="9382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Process Map</a:t>
            </a:r>
            <a:endParaRPr lang="en-US" altLang="en-US" sz="2400" b="1"/>
          </a:p>
        </p:txBody>
      </p:sp>
      <p:sp>
        <p:nvSpPr>
          <p:cNvPr id="572515" name="Rectangle 99">
            <a:extLst>
              <a:ext uri="{FF2B5EF4-FFF2-40B4-BE49-F238E27FC236}">
                <a16:creationId xmlns:a16="http://schemas.microsoft.com/office/drawing/2014/main" id="{AC943C6C-99CB-C781-966E-59F9337B260C}"/>
              </a:ext>
            </a:extLst>
          </p:cNvPr>
          <p:cNvSpPr>
            <a:spLocks noChangeArrowheads="1"/>
          </p:cNvSpPr>
          <p:nvPr/>
        </p:nvSpPr>
        <p:spPr bwMode="auto">
          <a:xfrm>
            <a:off x="4818063" y="24542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16" name="Rectangle 100">
            <a:extLst>
              <a:ext uri="{FF2B5EF4-FFF2-40B4-BE49-F238E27FC236}">
                <a16:creationId xmlns:a16="http://schemas.microsoft.com/office/drawing/2014/main" id="{98733013-2CAB-BF2C-C124-B8037F57D7E0}"/>
              </a:ext>
            </a:extLst>
          </p:cNvPr>
          <p:cNvSpPr>
            <a:spLocks noChangeArrowheads="1"/>
          </p:cNvSpPr>
          <p:nvPr/>
        </p:nvSpPr>
        <p:spPr bwMode="auto">
          <a:xfrm>
            <a:off x="5224463" y="24542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17" name="Rectangle 101">
            <a:extLst>
              <a:ext uri="{FF2B5EF4-FFF2-40B4-BE49-F238E27FC236}">
                <a16:creationId xmlns:a16="http://schemas.microsoft.com/office/drawing/2014/main" id="{007D5CC1-A8DD-2EE8-0427-6C7A1C698EFC}"/>
              </a:ext>
            </a:extLst>
          </p:cNvPr>
          <p:cNvSpPr>
            <a:spLocks noChangeArrowheads="1"/>
          </p:cNvSpPr>
          <p:nvPr/>
        </p:nvSpPr>
        <p:spPr bwMode="auto">
          <a:xfrm>
            <a:off x="5413375" y="2454275"/>
            <a:ext cx="7350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Creativity </a:t>
            </a:r>
            <a:endParaRPr lang="en-US" altLang="en-US" sz="2400" b="1"/>
          </a:p>
        </p:txBody>
      </p:sp>
      <p:sp>
        <p:nvSpPr>
          <p:cNvPr id="572518" name="Rectangle 102">
            <a:extLst>
              <a:ext uri="{FF2B5EF4-FFF2-40B4-BE49-F238E27FC236}">
                <a16:creationId xmlns:a16="http://schemas.microsoft.com/office/drawing/2014/main" id="{5439548A-29FA-E09D-EFAB-505C760A6E0F}"/>
              </a:ext>
            </a:extLst>
          </p:cNvPr>
          <p:cNvSpPr>
            <a:spLocks noChangeArrowheads="1"/>
          </p:cNvSpPr>
          <p:nvPr/>
        </p:nvSpPr>
        <p:spPr bwMode="auto">
          <a:xfrm>
            <a:off x="5413375" y="2630488"/>
            <a:ext cx="8477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Techniques</a:t>
            </a:r>
            <a:endParaRPr lang="en-US" altLang="en-US" sz="2400" b="1"/>
          </a:p>
        </p:txBody>
      </p:sp>
      <p:sp>
        <p:nvSpPr>
          <p:cNvPr id="572519" name="Rectangle 103">
            <a:extLst>
              <a:ext uri="{FF2B5EF4-FFF2-40B4-BE49-F238E27FC236}">
                <a16:creationId xmlns:a16="http://schemas.microsoft.com/office/drawing/2014/main" id="{9178F4CD-09FA-BBCE-7BA2-16AA0BCC9346}"/>
              </a:ext>
            </a:extLst>
          </p:cNvPr>
          <p:cNvSpPr>
            <a:spLocks noChangeArrowheads="1"/>
          </p:cNvSpPr>
          <p:nvPr/>
        </p:nvSpPr>
        <p:spPr bwMode="auto">
          <a:xfrm>
            <a:off x="6202363" y="263048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20" name="Rectangle 104">
            <a:extLst>
              <a:ext uri="{FF2B5EF4-FFF2-40B4-BE49-F238E27FC236}">
                <a16:creationId xmlns:a16="http://schemas.microsoft.com/office/drawing/2014/main" id="{C40A37CD-4FF2-9C75-366B-049EA89B8107}"/>
              </a:ext>
            </a:extLst>
          </p:cNvPr>
          <p:cNvSpPr>
            <a:spLocks noChangeArrowheads="1"/>
          </p:cNvSpPr>
          <p:nvPr/>
        </p:nvSpPr>
        <p:spPr bwMode="auto">
          <a:xfrm>
            <a:off x="6969125" y="2454275"/>
            <a:ext cx="904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QC Process </a:t>
            </a:r>
            <a:endParaRPr lang="en-US" altLang="en-US" sz="2400" b="1"/>
          </a:p>
        </p:txBody>
      </p:sp>
      <p:sp>
        <p:nvSpPr>
          <p:cNvPr id="572521" name="Rectangle 105">
            <a:extLst>
              <a:ext uri="{FF2B5EF4-FFF2-40B4-BE49-F238E27FC236}">
                <a16:creationId xmlns:a16="http://schemas.microsoft.com/office/drawing/2014/main" id="{FD59325B-16E0-DCC5-411B-BABCF2869FEF}"/>
              </a:ext>
            </a:extLst>
          </p:cNvPr>
          <p:cNvSpPr>
            <a:spLocks noChangeArrowheads="1"/>
          </p:cNvSpPr>
          <p:nvPr/>
        </p:nvSpPr>
        <p:spPr bwMode="auto">
          <a:xfrm>
            <a:off x="6969125" y="2630488"/>
            <a:ext cx="3968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Chart</a:t>
            </a:r>
            <a:endParaRPr lang="en-US" altLang="en-US" sz="2400" b="1"/>
          </a:p>
        </p:txBody>
      </p:sp>
      <p:sp>
        <p:nvSpPr>
          <p:cNvPr id="572522" name="Rectangle 106">
            <a:extLst>
              <a:ext uri="{FF2B5EF4-FFF2-40B4-BE49-F238E27FC236}">
                <a16:creationId xmlns:a16="http://schemas.microsoft.com/office/drawing/2014/main" id="{9681628F-9EC4-8692-000C-16F5BD095B27}"/>
              </a:ext>
            </a:extLst>
          </p:cNvPr>
          <p:cNvSpPr>
            <a:spLocks noChangeArrowheads="1"/>
          </p:cNvSpPr>
          <p:nvPr/>
        </p:nvSpPr>
        <p:spPr bwMode="auto">
          <a:xfrm>
            <a:off x="7342188" y="263048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23" name="Rectangle 107">
            <a:extLst>
              <a:ext uri="{FF2B5EF4-FFF2-40B4-BE49-F238E27FC236}">
                <a16:creationId xmlns:a16="http://schemas.microsoft.com/office/drawing/2014/main" id="{787067F4-FA4E-4CB9-FE40-4FDB35409440}"/>
              </a:ext>
            </a:extLst>
          </p:cNvPr>
          <p:cNvSpPr>
            <a:spLocks noChangeArrowheads="1"/>
          </p:cNvSpPr>
          <p:nvPr/>
        </p:nvSpPr>
        <p:spPr bwMode="auto">
          <a:xfrm>
            <a:off x="827088" y="2414588"/>
            <a:ext cx="17462"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24" name="Rectangle 108">
            <a:extLst>
              <a:ext uri="{FF2B5EF4-FFF2-40B4-BE49-F238E27FC236}">
                <a16:creationId xmlns:a16="http://schemas.microsoft.com/office/drawing/2014/main" id="{26EA10F4-A6EB-421C-F10E-9B6EC1D8F2EE}"/>
              </a:ext>
            </a:extLst>
          </p:cNvPr>
          <p:cNvSpPr>
            <a:spLocks noChangeArrowheads="1"/>
          </p:cNvSpPr>
          <p:nvPr/>
        </p:nvSpPr>
        <p:spPr bwMode="auto">
          <a:xfrm>
            <a:off x="844550" y="2414588"/>
            <a:ext cx="1131888"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25" name="Rectangle 109">
            <a:extLst>
              <a:ext uri="{FF2B5EF4-FFF2-40B4-BE49-F238E27FC236}">
                <a16:creationId xmlns:a16="http://schemas.microsoft.com/office/drawing/2014/main" id="{EC09E4A5-4AFC-EB80-79EF-2C3D9A047DB5}"/>
              </a:ext>
            </a:extLst>
          </p:cNvPr>
          <p:cNvSpPr>
            <a:spLocks noChangeArrowheads="1"/>
          </p:cNvSpPr>
          <p:nvPr/>
        </p:nvSpPr>
        <p:spPr bwMode="auto">
          <a:xfrm>
            <a:off x="1976438" y="2414588"/>
            <a:ext cx="17462"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26" name="Rectangle 110">
            <a:extLst>
              <a:ext uri="{FF2B5EF4-FFF2-40B4-BE49-F238E27FC236}">
                <a16:creationId xmlns:a16="http://schemas.microsoft.com/office/drawing/2014/main" id="{89BC4E18-AED2-203B-A500-FADB8C6EBC9A}"/>
              </a:ext>
            </a:extLst>
          </p:cNvPr>
          <p:cNvSpPr>
            <a:spLocks noChangeArrowheads="1"/>
          </p:cNvSpPr>
          <p:nvPr/>
        </p:nvSpPr>
        <p:spPr bwMode="auto">
          <a:xfrm>
            <a:off x="1993900" y="2414588"/>
            <a:ext cx="325438"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27" name="Rectangle 111">
            <a:extLst>
              <a:ext uri="{FF2B5EF4-FFF2-40B4-BE49-F238E27FC236}">
                <a16:creationId xmlns:a16="http://schemas.microsoft.com/office/drawing/2014/main" id="{6CE660E8-9AF4-C9F8-3587-4424B71E884F}"/>
              </a:ext>
            </a:extLst>
          </p:cNvPr>
          <p:cNvSpPr>
            <a:spLocks noChangeArrowheads="1"/>
          </p:cNvSpPr>
          <p:nvPr/>
        </p:nvSpPr>
        <p:spPr bwMode="auto">
          <a:xfrm>
            <a:off x="2319338" y="2414588"/>
            <a:ext cx="17462"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28" name="Rectangle 112">
            <a:extLst>
              <a:ext uri="{FF2B5EF4-FFF2-40B4-BE49-F238E27FC236}">
                <a16:creationId xmlns:a16="http://schemas.microsoft.com/office/drawing/2014/main" id="{3974F1F4-4210-8A94-6C47-27B988BB126C}"/>
              </a:ext>
            </a:extLst>
          </p:cNvPr>
          <p:cNvSpPr>
            <a:spLocks noChangeArrowheads="1"/>
          </p:cNvSpPr>
          <p:nvPr/>
        </p:nvSpPr>
        <p:spPr bwMode="auto">
          <a:xfrm>
            <a:off x="2336800" y="2414588"/>
            <a:ext cx="1173163"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29" name="Rectangle 113">
            <a:extLst>
              <a:ext uri="{FF2B5EF4-FFF2-40B4-BE49-F238E27FC236}">
                <a16:creationId xmlns:a16="http://schemas.microsoft.com/office/drawing/2014/main" id="{0A038BD4-1775-15AB-6FA5-FF06266FBB6C}"/>
              </a:ext>
            </a:extLst>
          </p:cNvPr>
          <p:cNvSpPr>
            <a:spLocks noChangeArrowheads="1"/>
          </p:cNvSpPr>
          <p:nvPr/>
        </p:nvSpPr>
        <p:spPr bwMode="auto">
          <a:xfrm>
            <a:off x="3509963" y="2414588"/>
            <a:ext cx="19050"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0" name="Rectangle 114">
            <a:extLst>
              <a:ext uri="{FF2B5EF4-FFF2-40B4-BE49-F238E27FC236}">
                <a16:creationId xmlns:a16="http://schemas.microsoft.com/office/drawing/2014/main" id="{051C3E0C-3913-FAA0-3B16-B7A98EB81FEE}"/>
              </a:ext>
            </a:extLst>
          </p:cNvPr>
          <p:cNvSpPr>
            <a:spLocks noChangeArrowheads="1"/>
          </p:cNvSpPr>
          <p:nvPr/>
        </p:nvSpPr>
        <p:spPr bwMode="auto">
          <a:xfrm>
            <a:off x="3529013" y="2414588"/>
            <a:ext cx="323850"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1" name="Rectangle 115">
            <a:extLst>
              <a:ext uri="{FF2B5EF4-FFF2-40B4-BE49-F238E27FC236}">
                <a16:creationId xmlns:a16="http://schemas.microsoft.com/office/drawing/2014/main" id="{CFA95ED6-E2C2-AD52-D4C2-DEFCA23B8157}"/>
              </a:ext>
            </a:extLst>
          </p:cNvPr>
          <p:cNvSpPr>
            <a:spLocks noChangeArrowheads="1"/>
          </p:cNvSpPr>
          <p:nvPr/>
        </p:nvSpPr>
        <p:spPr bwMode="auto">
          <a:xfrm>
            <a:off x="3852863" y="2414588"/>
            <a:ext cx="19050"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2" name="Rectangle 116">
            <a:extLst>
              <a:ext uri="{FF2B5EF4-FFF2-40B4-BE49-F238E27FC236}">
                <a16:creationId xmlns:a16="http://schemas.microsoft.com/office/drawing/2014/main" id="{52A0D1C6-48ED-F442-BD65-C42749BCD856}"/>
              </a:ext>
            </a:extLst>
          </p:cNvPr>
          <p:cNvSpPr>
            <a:spLocks noChangeArrowheads="1"/>
          </p:cNvSpPr>
          <p:nvPr/>
        </p:nvSpPr>
        <p:spPr bwMode="auto">
          <a:xfrm>
            <a:off x="3871913" y="2414588"/>
            <a:ext cx="1125537"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3" name="Rectangle 117">
            <a:extLst>
              <a:ext uri="{FF2B5EF4-FFF2-40B4-BE49-F238E27FC236}">
                <a16:creationId xmlns:a16="http://schemas.microsoft.com/office/drawing/2014/main" id="{7D0F031E-069D-B24B-EC16-84BCC2A5B274}"/>
              </a:ext>
            </a:extLst>
          </p:cNvPr>
          <p:cNvSpPr>
            <a:spLocks noChangeArrowheads="1"/>
          </p:cNvSpPr>
          <p:nvPr/>
        </p:nvSpPr>
        <p:spPr bwMode="auto">
          <a:xfrm>
            <a:off x="4997450" y="2414588"/>
            <a:ext cx="17463"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4" name="Rectangle 118">
            <a:extLst>
              <a:ext uri="{FF2B5EF4-FFF2-40B4-BE49-F238E27FC236}">
                <a16:creationId xmlns:a16="http://schemas.microsoft.com/office/drawing/2014/main" id="{D114F8A7-1E24-F737-EEE0-5BAE9C3694D1}"/>
              </a:ext>
            </a:extLst>
          </p:cNvPr>
          <p:cNvSpPr>
            <a:spLocks noChangeArrowheads="1"/>
          </p:cNvSpPr>
          <p:nvPr/>
        </p:nvSpPr>
        <p:spPr bwMode="auto">
          <a:xfrm>
            <a:off x="5014913" y="2414588"/>
            <a:ext cx="325437"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5" name="Rectangle 119">
            <a:extLst>
              <a:ext uri="{FF2B5EF4-FFF2-40B4-BE49-F238E27FC236}">
                <a16:creationId xmlns:a16="http://schemas.microsoft.com/office/drawing/2014/main" id="{9A087B4D-22B9-A022-028A-4D74279DC37E}"/>
              </a:ext>
            </a:extLst>
          </p:cNvPr>
          <p:cNvSpPr>
            <a:spLocks noChangeArrowheads="1"/>
          </p:cNvSpPr>
          <p:nvPr/>
        </p:nvSpPr>
        <p:spPr bwMode="auto">
          <a:xfrm>
            <a:off x="5340350" y="2414588"/>
            <a:ext cx="17463"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6" name="Rectangle 120">
            <a:extLst>
              <a:ext uri="{FF2B5EF4-FFF2-40B4-BE49-F238E27FC236}">
                <a16:creationId xmlns:a16="http://schemas.microsoft.com/office/drawing/2014/main" id="{40575ED7-9F32-D345-41FE-B911F79EE236}"/>
              </a:ext>
            </a:extLst>
          </p:cNvPr>
          <p:cNvSpPr>
            <a:spLocks noChangeArrowheads="1"/>
          </p:cNvSpPr>
          <p:nvPr/>
        </p:nvSpPr>
        <p:spPr bwMode="auto">
          <a:xfrm>
            <a:off x="5357813" y="2414588"/>
            <a:ext cx="1195387"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7" name="Rectangle 121">
            <a:extLst>
              <a:ext uri="{FF2B5EF4-FFF2-40B4-BE49-F238E27FC236}">
                <a16:creationId xmlns:a16="http://schemas.microsoft.com/office/drawing/2014/main" id="{CB1285CD-8363-3CFD-2D23-65468D0E2C6A}"/>
              </a:ext>
            </a:extLst>
          </p:cNvPr>
          <p:cNvSpPr>
            <a:spLocks noChangeArrowheads="1"/>
          </p:cNvSpPr>
          <p:nvPr/>
        </p:nvSpPr>
        <p:spPr bwMode="auto">
          <a:xfrm>
            <a:off x="6553200" y="2414588"/>
            <a:ext cx="17463"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8" name="Rectangle 122">
            <a:extLst>
              <a:ext uri="{FF2B5EF4-FFF2-40B4-BE49-F238E27FC236}">
                <a16:creationId xmlns:a16="http://schemas.microsoft.com/office/drawing/2014/main" id="{0403D8C8-6B72-EBFE-A1FA-B25D67E01233}"/>
              </a:ext>
            </a:extLst>
          </p:cNvPr>
          <p:cNvSpPr>
            <a:spLocks noChangeArrowheads="1"/>
          </p:cNvSpPr>
          <p:nvPr/>
        </p:nvSpPr>
        <p:spPr bwMode="auto">
          <a:xfrm>
            <a:off x="6570663" y="2414588"/>
            <a:ext cx="325437"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39" name="Rectangle 123">
            <a:extLst>
              <a:ext uri="{FF2B5EF4-FFF2-40B4-BE49-F238E27FC236}">
                <a16:creationId xmlns:a16="http://schemas.microsoft.com/office/drawing/2014/main" id="{B0A23B80-5D65-DD50-76E6-8C3A21C000C8}"/>
              </a:ext>
            </a:extLst>
          </p:cNvPr>
          <p:cNvSpPr>
            <a:spLocks noChangeArrowheads="1"/>
          </p:cNvSpPr>
          <p:nvPr/>
        </p:nvSpPr>
        <p:spPr bwMode="auto">
          <a:xfrm>
            <a:off x="6896100" y="2414588"/>
            <a:ext cx="17463"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0" name="Rectangle 124">
            <a:extLst>
              <a:ext uri="{FF2B5EF4-FFF2-40B4-BE49-F238E27FC236}">
                <a16:creationId xmlns:a16="http://schemas.microsoft.com/office/drawing/2014/main" id="{08C3837D-B151-546F-C7CD-887B2493187A}"/>
              </a:ext>
            </a:extLst>
          </p:cNvPr>
          <p:cNvSpPr>
            <a:spLocks noChangeArrowheads="1"/>
          </p:cNvSpPr>
          <p:nvPr/>
        </p:nvSpPr>
        <p:spPr bwMode="auto">
          <a:xfrm>
            <a:off x="6913563" y="2414588"/>
            <a:ext cx="1011237"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1" name="Rectangle 125">
            <a:extLst>
              <a:ext uri="{FF2B5EF4-FFF2-40B4-BE49-F238E27FC236}">
                <a16:creationId xmlns:a16="http://schemas.microsoft.com/office/drawing/2014/main" id="{0528FFEA-F91A-9FE4-5074-6DB022395AEA}"/>
              </a:ext>
            </a:extLst>
          </p:cNvPr>
          <p:cNvSpPr>
            <a:spLocks noChangeArrowheads="1"/>
          </p:cNvSpPr>
          <p:nvPr/>
        </p:nvSpPr>
        <p:spPr bwMode="auto">
          <a:xfrm>
            <a:off x="7924800" y="2414588"/>
            <a:ext cx="17463"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2" name="Rectangle 126">
            <a:extLst>
              <a:ext uri="{FF2B5EF4-FFF2-40B4-BE49-F238E27FC236}">
                <a16:creationId xmlns:a16="http://schemas.microsoft.com/office/drawing/2014/main" id="{4BE3FC15-FB5A-9449-2982-F2308F6DD8EA}"/>
              </a:ext>
            </a:extLst>
          </p:cNvPr>
          <p:cNvSpPr>
            <a:spLocks noChangeArrowheads="1"/>
          </p:cNvSpPr>
          <p:nvPr/>
        </p:nvSpPr>
        <p:spPr bwMode="auto">
          <a:xfrm>
            <a:off x="7942263" y="2414588"/>
            <a:ext cx="315912"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3" name="Rectangle 127">
            <a:extLst>
              <a:ext uri="{FF2B5EF4-FFF2-40B4-BE49-F238E27FC236}">
                <a16:creationId xmlns:a16="http://schemas.microsoft.com/office/drawing/2014/main" id="{BAC86F1A-59F8-2B42-A246-505C216E846F}"/>
              </a:ext>
            </a:extLst>
          </p:cNvPr>
          <p:cNvSpPr>
            <a:spLocks noChangeArrowheads="1"/>
          </p:cNvSpPr>
          <p:nvPr/>
        </p:nvSpPr>
        <p:spPr bwMode="auto">
          <a:xfrm>
            <a:off x="8258175" y="2414588"/>
            <a:ext cx="19050" cy="190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4" name="Rectangle 128">
            <a:extLst>
              <a:ext uri="{FF2B5EF4-FFF2-40B4-BE49-F238E27FC236}">
                <a16:creationId xmlns:a16="http://schemas.microsoft.com/office/drawing/2014/main" id="{E13E1ED4-7F4D-B646-0207-204F7354D85A}"/>
              </a:ext>
            </a:extLst>
          </p:cNvPr>
          <p:cNvSpPr>
            <a:spLocks noChangeArrowheads="1"/>
          </p:cNvSpPr>
          <p:nvPr/>
        </p:nvSpPr>
        <p:spPr bwMode="auto">
          <a:xfrm>
            <a:off x="827088" y="2433638"/>
            <a:ext cx="17462"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5" name="Rectangle 129">
            <a:extLst>
              <a:ext uri="{FF2B5EF4-FFF2-40B4-BE49-F238E27FC236}">
                <a16:creationId xmlns:a16="http://schemas.microsoft.com/office/drawing/2014/main" id="{AD43721B-7969-8DDB-0110-8C9A2705109A}"/>
              </a:ext>
            </a:extLst>
          </p:cNvPr>
          <p:cNvSpPr>
            <a:spLocks noChangeArrowheads="1"/>
          </p:cNvSpPr>
          <p:nvPr/>
        </p:nvSpPr>
        <p:spPr bwMode="auto">
          <a:xfrm>
            <a:off x="1976438" y="2433638"/>
            <a:ext cx="7937"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6" name="Rectangle 130">
            <a:extLst>
              <a:ext uri="{FF2B5EF4-FFF2-40B4-BE49-F238E27FC236}">
                <a16:creationId xmlns:a16="http://schemas.microsoft.com/office/drawing/2014/main" id="{075D4982-EAE3-2047-92DA-CCB4F93257F9}"/>
              </a:ext>
            </a:extLst>
          </p:cNvPr>
          <p:cNvSpPr>
            <a:spLocks noChangeArrowheads="1"/>
          </p:cNvSpPr>
          <p:nvPr/>
        </p:nvSpPr>
        <p:spPr bwMode="auto">
          <a:xfrm>
            <a:off x="2319338" y="2433638"/>
            <a:ext cx="7937"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7" name="Rectangle 131">
            <a:extLst>
              <a:ext uri="{FF2B5EF4-FFF2-40B4-BE49-F238E27FC236}">
                <a16:creationId xmlns:a16="http://schemas.microsoft.com/office/drawing/2014/main" id="{96FEE33A-3793-2DD4-95F4-BFE007F45955}"/>
              </a:ext>
            </a:extLst>
          </p:cNvPr>
          <p:cNvSpPr>
            <a:spLocks noChangeArrowheads="1"/>
          </p:cNvSpPr>
          <p:nvPr/>
        </p:nvSpPr>
        <p:spPr bwMode="auto">
          <a:xfrm>
            <a:off x="3509963" y="24336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8" name="Rectangle 132">
            <a:extLst>
              <a:ext uri="{FF2B5EF4-FFF2-40B4-BE49-F238E27FC236}">
                <a16:creationId xmlns:a16="http://schemas.microsoft.com/office/drawing/2014/main" id="{841C50CC-32D7-1260-89F2-5B140641D67F}"/>
              </a:ext>
            </a:extLst>
          </p:cNvPr>
          <p:cNvSpPr>
            <a:spLocks noChangeArrowheads="1"/>
          </p:cNvSpPr>
          <p:nvPr/>
        </p:nvSpPr>
        <p:spPr bwMode="auto">
          <a:xfrm>
            <a:off x="3852863" y="24336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49" name="Rectangle 133">
            <a:extLst>
              <a:ext uri="{FF2B5EF4-FFF2-40B4-BE49-F238E27FC236}">
                <a16:creationId xmlns:a16="http://schemas.microsoft.com/office/drawing/2014/main" id="{DC09134B-C6BA-02DB-325B-00A5B4E14879}"/>
              </a:ext>
            </a:extLst>
          </p:cNvPr>
          <p:cNvSpPr>
            <a:spLocks noChangeArrowheads="1"/>
          </p:cNvSpPr>
          <p:nvPr/>
        </p:nvSpPr>
        <p:spPr bwMode="auto">
          <a:xfrm>
            <a:off x="4997450" y="2433638"/>
            <a:ext cx="7938"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50" name="Rectangle 134">
            <a:extLst>
              <a:ext uri="{FF2B5EF4-FFF2-40B4-BE49-F238E27FC236}">
                <a16:creationId xmlns:a16="http://schemas.microsoft.com/office/drawing/2014/main" id="{DCD36AAC-D30A-DF20-AD32-6E07BE10B3AF}"/>
              </a:ext>
            </a:extLst>
          </p:cNvPr>
          <p:cNvSpPr>
            <a:spLocks noChangeArrowheads="1"/>
          </p:cNvSpPr>
          <p:nvPr/>
        </p:nvSpPr>
        <p:spPr bwMode="auto">
          <a:xfrm>
            <a:off x="5340350" y="2433638"/>
            <a:ext cx="7938"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51" name="Rectangle 135">
            <a:extLst>
              <a:ext uri="{FF2B5EF4-FFF2-40B4-BE49-F238E27FC236}">
                <a16:creationId xmlns:a16="http://schemas.microsoft.com/office/drawing/2014/main" id="{9DE1A60F-C3D6-41C3-C6CE-25DBC7A64487}"/>
              </a:ext>
            </a:extLst>
          </p:cNvPr>
          <p:cNvSpPr>
            <a:spLocks noChangeArrowheads="1"/>
          </p:cNvSpPr>
          <p:nvPr/>
        </p:nvSpPr>
        <p:spPr bwMode="auto">
          <a:xfrm>
            <a:off x="6553200" y="24336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52" name="Rectangle 136">
            <a:extLst>
              <a:ext uri="{FF2B5EF4-FFF2-40B4-BE49-F238E27FC236}">
                <a16:creationId xmlns:a16="http://schemas.microsoft.com/office/drawing/2014/main" id="{B6E98A93-B251-DD2E-A378-F1E3957274A2}"/>
              </a:ext>
            </a:extLst>
          </p:cNvPr>
          <p:cNvSpPr>
            <a:spLocks noChangeArrowheads="1"/>
          </p:cNvSpPr>
          <p:nvPr/>
        </p:nvSpPr>
        <p:spPr bwMode="auto">
          <a:xfrm>
            <a:off x="6896100" y="24336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53" name="Rectangle 137">
            <a:extLst>
              <a:ext uri="{FF2B5EF4-FFF2-40B4-BE49-F238E27FC236}">
                <a16:creationId xmlns:a16="http://schemas.microsoft.com/office/drawing/2014/main" id="{3D6426F7-0B27-C941-9D8A-E5A9C97BC434}"/>
              </a:ext>
            </a:extLst>
          </p:cNvPr>
          <p:cNvSpPr>
            <a:spLocks noChangeArrowheads="1"/>
          </p:cNvSpPr>
          <p:nvPr/>
        </p:nvSpPr>
        <p:spPr bwMode="auto">
          <a:xfrm>
            <a:off x="7924800" y="24336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54" name="Rectangle 138">
            <a:extLst>
              <a:ext uri="{FF2B5EF4-FFF2-40B4-BE49-F238E27FC236}">
                <a16:creationId xmlns:a16="http://schemas.microsoft.com/office/drawing/2014/main" id="{85B1DE6B-A049-EC1A-80F2-1DC24CCC1A47}"/>
              </a:ext>
            </a:extLst>
          </p:cNvPr>
          <p:cNvSpPr>
            <a:spLocks noChangeArrowheads="1"/>
          </p:cNvSpPr>
          <p:nvPr/>
        </p:nvSpPr>
        <p:spPr bwMode="auto">
          <a:xfrm>
            <a:off x="8258175" y="2433638"/>
            <a:ext cx="19050"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55" name="Rectangle 139">
            <a:extLst>
              <a:ext uri="{FF2B5EF4-FFF2-40B4-BE49-F238E27FC236}">
                <a16:creationId xmlns:a16="http://schemas.microsoft.com/office/drawing/2014/main" id="{05855BA5-8D12-3E42-97DE-FCB63137CDE3}"/>
              </a:ext>
            </a:extLst>
          </p:cNvPr>
          <p:cNvSpPr>
            <a:spLocks noChangeArrowheads="1"/>
          </p:cNvSpPr>
          <p:nvPr/>
        </p:nvSpPr>
        <p:spPr bwMode="auto">
          <a:xfrm>
            <a:off x="904875" y="2813050"/>
            <a:ext cx="9572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Project Time </a:t>
            </a:r>
            <a:endParaRPr lang="en-US" altLang="en-US" sz="2400" b="1"/>
          </a:p>
        </p:txBody>
      </p:sp>
      <p:sp>
        <p:nvSpPr>
          <p:cNvPr id="572556" name="Rectangle 140">
            <a:extLst>
              <a:ext uri="{FF2B5EF4-FFF2-40B4-BE49-F238E27FC236}">
                <a16:creationId xmlns:a16="http://schemas.microsoft.com/office/drawing/2014/main" id="{6BE840E5-AA98-BAA1-DB19-A66DB41965A3}"/>
              </a:ext>
            </a:extLst>
          </p:cNvPr>
          <p:cNvSpPr>
            <a:spLocks noChangeArrowheads="1"/>
          </p:cNvSpPr>
          <p:nvPr/>
        </p:nvSpPr>
        <p:spPr bwMode="auto">
          <a:xfrm>
            <a:off x="904875" y="2987675"/>
            <a:ext cx="3143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Line</a:t>
            </a:r>
            <a:endParaRPr lang="en-US" altLang="en-US" sz="2400" b="1"/>
          </a:p>
        </p:txBody>
      </p:sp>
      <p:sp>
        <p:nvSpPr>
          <p:cNvPr id="572557" name="Rectangle 141">
            <a:extLst>
              <a:ext uri="{FF2B5EF4-FFF2-40B4-BE49-F238E27FC236}">
                <a16:creationId xmlns:a16="http://schemas.microsoft.com/office/drawing/2014/main" id="{9E6792AF-511B-7E7F-0D81-8700AF83D322}"/>
              </a:ext>
            </a:extLst>
          </p:cNvPr>
          <p:cNvSpPr>
            <a:spLocks noChangeArrowheads="1"/>
          </p:cNvSpPr>
          <p:nvPr/>
        </p:nvSpPr>
        <p:spPr bwMode="auto">
          <a:xfrm>
            <a:off x="1193800" y="298767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58" name="Rectangle 142">
            <a:extLst>
              <a:ext uri="{FF2B5EF4-FFF2-40B4-BE49-F238E27FC236}">
                <a16:creationId xmlns:a16="http://schemas.microsoft.com/office/drawing/2014/main" id="{9742A3ED-89E7-D43C-FFAB-667CCA206077}"/>
              </a:ext>
            </a:extLst>
          </p:cNvPr>
          <p:cNvSpPr>
            <a:spLocks noChangeArrowheads="1"/>
          </p:cNvSpPr>
          <p:nvPr/>
        </p:nvSpPr>
        <p:spPr bwMode="auto">
          <a:xfrm>
            <a:off x="2392363" y="2813050"/>
            <a:ext cx="9826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Control Chart</a:t>
            </a:r>
            <a:endParaRPr lang="en-US" altLang="en-US" sz="2400" b="1"/>
          </a:p>
        </p:txBody>
      </p:sp>
      <p:sp>
        <p:nvSpPr>
          <p:cNvPr id="572559" name="Rectangle 143">
            <a:extLst>
              <a:ext uri="{FF2B5EF4-FFF2-40B4-BE49-F238E27FC236}">
                <a16:creationId xmlns:a16="http://schemas.microsoft.com/office/drawing/2014/main" id="{E89F31CB-1C2F-1218-72AD-DDED200E1BBD}"/>
              </a:ext>
            </a:extLst>
          </p:cNvPr>
          <p:cNvSpPr>
            <a:spLocks noChangeArrowheads="1"/>
          </p:cNvSpPr>
          <p:nvPr/>
        </p:nvSpPr>
        <p:spPr bwMode="auto">
          <a:xfrm>
            <a:off x="3300413" y="281305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60" name="Rectangle 144">
            <a:extLst>
              <a:ext uri="{FF2B5EF4-FFF2-40B4-BE49-F238E27FC236}">
                <a16:creationId xmlns:a16="http://schemas.microsoft.com/office/drawing/2014/main" id="{ADE47460-FBA4-A3FC-4ABF-8B272E727AF7}"/>
              </a:ext>
            </a:extLst>
          </p:cNvPr>
          <p:cNvSpPr>
            <a:spLocks noChangeArrowheads="1"/>
          </p:cNvSpPr>
          <p:nvPr/>
        </p:nvSpPr>
        <p:spPr bwMode="auto">
          <a:xfrm>
            <a:off x="3927475" y="2813050"/>
            <a:ext cx="4730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Pareto</a:t>
            </a:r>
            <a:endParaRPr lang="en-US" altLang="en-US" sz="2400" b="1"/>
          </a:p>
        </p:txBody>
      </p:sp>
      <p:sp>
        <p:nvSpPr>
          <p:cNvPr id="572561" name="Rectangle 145">
            <a:extLst>
              <a:ext uri="{FF2B5EF4-FFF2-40B4-BE49-F238E27FC236}">
                <a16:creationId xmlns:a16="http://schemas.microsoft.com/office/drawing/2014/main" id="{D2BBCC5A-81A7-25CE-D135-4549CFD3A2ED}"/>
              </a:ext>
            </a:extLst>
          </p:cNvPr>
          <p:cNvSpPr>
            <a:spLocks noChangeArrowheads="1"/>
          </p:cNvSpPr>
          <p:nvPr/>
        </p:nvSpPr>
        <p:spPr bwMode="auto">
          <a:xfrm>
            <a:off x="4376738" y="2813050"/>
            <a:ext cx="523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Charts</a:t>
            </a:r>
            <a:endParaRPr lang="en-US" altLang="en-US" sz="2400" b="1"/>
          </a:p>
        </p:txBody>
      </p:sp>
      <p:sp>
        <p:nvSpPr>
          <p:cNvPr id="572562" name="Rectangle 146">
            <a:extLst>
              <a:ext uri="{FF2B5EF4-FFF2-40B4-BE49-F238E27FC236}">
                <a16:creationId xmlns:a16="http://schemas.microsoft.com/office/drawing/2014/main" id="{BDBA6A79-D98B-2E5B-CB53-5B2CAF5E7699}"/>
              </a:ext>
            </a:extLst>
          </p:cNvPr>
          <p:cNvSpPr>
            <a:spLocks noChangeArrowheads="1"/>
          </p:cNvSpPr>
          <p:nvPr/>
        </p:nvSpPr>
        <p:spPr bwMode="auto">
          <a:xfrm>
            <a:off x="4868863" y="281305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63" name="Rectangle 147">
            <a:extLst>
              <a:ext uri="{FF2B5EF4-FFF2-40B4-BE49-F238E27FC236}">
                <a16:creationId xmlns:a16="http://schemas.microsoft.com/office/drawing/2014/main" id="{450A9874-CE53-5E53-9993-DF08322D4100}"/>
              </a:ext>
            </a:extLst>
          </p:cNvPr>
          <p:cNvSpPr>
            <a:spLocks noChangeArrowheads="1"/>
          </p:cNvSpPr>
          <p:nvPr/>
        </p:nvSpPr>
        <p:spPr bwMode="auto">
          <a:xfrm>
            <a:off x="5413375" y="2813050"/>
            <a:ext cx="931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Sample Size </a:t>
            </a:r>
            <a:endParaRPr lang="en-US" altLang="en-US" sz="2400" b="1"/>
          </a:p>
        </p:txBody>
      </p:sp>
      <p:sp>
        <p:nvSpPr>
          <p:cNvPr id="572564" name="Rectangle 148">
            <a:extLst>
              <a:ext uri="{FF2B5EF4-FFF2-40B4-BE49-F238E27FC236}">
                <a16:creationId xmlns:a16="http://schemas.microsoft.com/office/drawing/2014/main" id="{2A9749B0-9739-F922-B199-4424FD7226ED}"/>
              </a:ext>
            </a:extLst>
          </p:cNvPr>
          <p:cNvSpPr>
            <a:spLocks noChangeArrowheads="1"/>
          </p:cNvSpPr>
          <p:nvPr/>
        </p:nvSpPr>
        <p:spPr bwMode="auto">
          <a:xfrm>
            <a:off x="5413375" y="2987675"/>
            <a:ext cx="677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Selection</a:t>
            </a:r>
            <a:endParaRPr lang="en-US" altLang="en-US" sz="2400" b="1"/>
          </a:p>
        </p:txBody>
      </p:sp>
      <p:sp>
        <p:nvSpPr>
          <p:cNvPr id="572565" name="Rectangle 149">
            <a:extLst>
              <a:ext uri="{FF2B5EF4-FFF2-40B4-BE49-F238E27FC236}">
                <a16:creationId xmlns:a16="http://schemas.microsoft.com/office/drawing/2014/main" id="{102E7131-ABD2-C47B-8C0D-F4645032B4BA}"/>
              </a:ext>
            </a:extLst>
          </p:cNvPr>
          <p:cNvSpPr>
            <a:spLocks noChangeArrowheads="1"/>
          </p:cNvSpPr>
          <p:nvPr/>
        </p:nvSpPr>
        <p:spPr bwMode="auto">
          <a:xfrm>
            <a:off x="6040438" y="29876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66" name="Rectangle 150">
            <a:extLst>
              <a:ext uri="{FF2B5EF4-FFF2-40B4-BE49-F238E27FC236}">
                <a16:creationId xmlns:a16="http://schemas.microsoft.com/office/drawing/2014/main" id="{028AF5E1-5728-4375-1B98-213A738B460F}"/>
              </a:ext>
            </a:extLst>
          </p:cNvPr>
          <p:cNvSpPr>
            <a:spLocks noChangeArrowheads="1"/>
          </p:cNvSpPr>
          <p:nvPr/>
        </p:nvSpPr>
        <p:spPr bwMode="auto">
          <a:xfrm>
            <a:off x="6969125" y="2813050"/>
            <a:ext cx="931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Sample Size </a:t>
            </a:r>
            <a:endParaRPr lang="en-US" altLang="en-US" sz="2400" b="1"/>
          </a:p>
        </p:txBody>
      </p:sp>
      <p:sp>
        <p:nvSpPr>
          <p:cNvPr id="572567" name="Rectangle 151">
            <a:extLst>
              <a:ext uri="{FF2B5EF4-FFF2-40B4-BE49-F238E27FC236}">
                <a16:creationId xmlns:a16="http://schemas.microsoft.com/office/drawing/2014/main" id="{7250B0B0-323C-E69C-6C75-7182B3E960BA}"/>
              </a:ext>
            </a:extLst>
          </p:cNvPr>
          <p:cNvSpPr>
            <a:spLocks noChangeArrowheads="1"/>
          </p:cNvSpPr>
          <p:nvPr/>
        </p:nvSpPr>
        <p:spPr bwMode="auto">
          <a:xfrm>
            <a:off x="6969125" y="2987675"/>
            <a:ext cx="677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Selection</a:t>
            </a:r>
            <a:endParaRPr lang="en-US" altLang="en-US" sz="2400" b="1"/>
          </a:p>
        </p:txBody>
      </p:sp>
      <p:sp>
        <p:nvSpPr>
          <p:cNvPr id="572568" name="Rectangle 152">
            <a:extLst>
              <a:ext uri="{FF2B5EF4-FFF2-40B4-BE49-F238E27FC236}">
                <a16:creationId xmlns:a16="http://schemas.microsoft.com/office/drawing/2014/main" id="{BDF40BFD-3A5F-91E0-65F2-8B28EC79A2F8}"/>
              </a:ext>
            </a:extLst>
          </p:cNvPr>
          <p:cNvSpPr>
            <a:spLocks noChangeArrowheads="1"/>
          </p:cNvSpPr>
          <p:nvPr/>
        </p:nvSpPr>
        <p:spPr bwMode="auto">
          <a:xfrm>
            <a:off x="7596188" y="29876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569" name="Rectangle 153">
            <a:extLst>
              <a:ext uri="{FF2B5EF4-FFF2-40B4-BE49-F238E27FC236}">
                <a16:creationId xmlns:a16="http://schemas.microsoft.com/office/drawing/2014/main" id="{303A6E8D-7C71-0F54-161F-E81F81F0C4E9}"/>
              </a:ext>
            </a:extLst>
          </p:cNvPr>
          <p:cNvSpPr>
            <a:spLocks noChangeArrowheads="1"/>
          </p:cNvSpPr>
          <p:nvPr/>
        </p:nvSpPr>
        <p:spPr bwMode="auto">
          <a:xfrm>
            <a:off x="827088" y="2782888"/>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0" name="Rectangle 154">
            <a:extLst>
              <a:ext uri="{FF2B5EF4-FFF2-40B4-BE49-F238E27FC236}">
                <a16:creationId xmlns:a16="http://schemas.microsoft.com/office/drawing/2014/main" id="{A0945F5F-C72E-0981-4414-7AD94436791A}"/>
              </a:ext>
            </a:extLst>
          </p:cNvPr>
          <p:cNvSpPr>
            <a:spLocks noChangeArrowheads="1"/>
          </p:cNvSpPr>
          <p:nvPr/>
        </p:nvSpPr>
        <p:spPr bwMode="auto">
          <a:xfrm>
            <a:off x="844550" y="2782888"/>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1" name="Rectangle 155">
            <a:extLst>
              <a:ext uri="{FF2B5EF4-FFF2-40B4-BE49-F238E27FC236}">
                <a16:creationId xmlns:a16="http://schemas.microsoft.com/office/drawing/2014/main" id="{23627FE3-98BD-3BA2-02AA-CA7A768ED35E}"/>
              </a:ext>
            </a:extLst>
          </p:cNvPr>
          <p:cNvSpPr>
            <a:spLocks noChangeArrowheads="1"/>
          </p:cNvSpPr>
          <p:nvPr/>
        </p:nvSpPr>
        <p:spPr bwMode="auto">
          <a:xfrm>
            <a:off x="1976438" y="2782888"/>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2" name="Rectangle 156">
            <a:extLst>
              <a:ext uri="{FF2B5EF4-FFF2-40B4-BE49-F238E27FC236}">
                <a16:creationId xmlns:a16="http://schemas.microsoft.com/office/drawing/2014/main" id="{76016075-1E29-7954-EE39-4F7FCDA3E15A}"/>
              </a:ext>
            </a:extLst>
          </p:cNvPr>
          <p:cNvSpPr>
            <a:spLocks noChangeArrowheads="1"/>
          </p:cNvSpPr>
          <p:nvPr/>
        </p:nvSpPr>
        <p:spPr bwMode="auto">
          <a:xfrm>
            <a:off x="1984375" y="2782888"/>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3" name="Rectangle 157">
            <a:extLst>
              <a:ext uri="{FF2B5EF4-FFF2-40B4-BE49-F238E27FC236}">
                <a16:creationId xmlns:a16="http://schemas.microsoft.com/office/drawing/2014/main" id="{2014BD67-A9AE-1101-CC0F-2353325597BD}"/>
              </a:ext>
            </a:extLst>
          </p:cNvPr>
          <p:cNvSpPr>
            <a:spLocks noChangeArrowheads="1"/>
          </p:cNvSpPr>
          <p:nvPr/>
        </p:nvSpPr>
        <p:spPr bwMode="auto">
          <a:xfrm>
            <a:off x="2319338" y="2782888"/>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4" name="Rectangle 158">
            <a:extLst>
              <a:ext uri="{FF2B5EF4-FFF2-40B4-BE49-F238E27FC236}">
                <a16:creationId xmlns:a16="http://schemas.microsoft.com/office/drawing/2014/main" id="{8542A6D1-BC73-DE90-9DE3-2D3886822367}"/>
              </a:ext>
            </a:extLst>
          </p:cNvPr>
          <p:cNvSpPr>
            <a:spLocks noChangeArrowheads="1"/>
          </p:cNvSpPr>
          <p:nvPr/>
        </p:nvSpPr>
        <p:spPr bwMode="auto">
          <a:xfrm>
            <a:off x="2327275" y="2782888"/>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5" name="Rectangle 159">
            <a:extLst>
              <a:ext uri="{FF2B5EF4-FFF2-40B4-BE49-F238E27FC236}">
                <a16:creationId xmlns:a16="http://schemas.microsoft.com/office/drawing/2014/main" id="{DEDFACD1-3599-6743-B19A-DDCAB61F63C7}"/>
              </a:ext>
            </a:extLst>
          </p:cNvPr>
          <p:cNvSpPr>
            <a:spLocks noChangeArrowheads="1"/>
          </p:cNvSpPr>
          <p:nvPr/>
        </p:nvSpPr>
        <p:spPr bwMode="auto">
          <a:xfrm>
            <a:off x="3509963" y="27828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6" name="Rectangle 160">
            <a:extLst>
              <a:ext uri="{FF2B5EF4-FFF2-40B4-BE49-F238E27FC236}">
                <a16:creationId xmlns:a16="http://schemas.microsoft.com/office/drawing/2014/main" id="{96A5DF97-03E0-7F62-6577-0E8B40D171C5}"/>
              </a:ext>
            </a:extLst>
          </p:cNvPr>
          <p:cNvSpPr>
            <a:spLocks noChangeArrowheads="1"/>
          </p:cNvSpPr>
          <p:nvPr/>
        </p:nvSpPr>
        <p:spPr bwMode="auto">
          <a:xfrm>
            <a:off x="3519488" y="2782888"/>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7" name="Rectangle 161">
            <a:extLst>
              <a:ext uri="{FF2B5EF4-FFF2-40B4-BE49-F238E27FC236}">
                <a16:creationId xmlns:a16="http://schemas.microsoft.com/office/drawing/2014/main" id="{6C140AC2-B571-8B0C-FB3F-B205BEC11F50}"/>
              </a:ext>
            </a:extLst>
          </p:cNvPr>
          <p:cNvSpPr>
            <a:spLocks noChangeArrowheads="1"/>
          </p:cNvSpPr>
          <p:nvPr/>
        </p:nvSpPr>
        <p:spPr bwMode="auto">
          <a:xfrm>
            <a:off x="3852863" y="27828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8" name="Rectangle 162">
            <a:extLst>
              <a:ext uri="{FF2B5EF4-FFF2-40B4-BE49-F238E27FC236}">
                <a16:creationId xmlns:a16="http://schemas.microsoft.com/office/drawing/2014/main" id="{C46609F3-81C0-B7DC-7BA7-B2E78BBB97F7}"/>
              </a:ext>
            </a:extLst>
          </p:cNvPr>
          <p:cNvSpPr>
            <a:spLocks noChangeArrowheads="1"/>
          </p:cNvSpPr>
          <p:nvPr/>
        </p:nvSpPr>
        <p:spPr bwMode="auto">
          <a:xfrm>
            <a:off x="3862388" y="2782888"/>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79" name="Rectangle 163">
            <a:extLst>
              <a:ext uri="{FF2B5EF4-FFF2-40B4-BE49-F238E27FC236}">
                <a16:creationId xmlns:a16="http://schemas.microsoft.com/office/drawing/2014/main" id="{7507E1DF-E591-EB07-B9E5-D9A72C1ADD0E}"/>
              </a:ext>
            </a:extLst>
          </p:cNvPr>
          <p:cNvSpPr>
            <a:spLocks noChangeArrowheads="1"/>
          </p:cNvSpPr>
          <p:nvPr/>
        </p:nvSpPr>
        <p:spPr bwMode="auto">
          <a:xfrm>
            <a:off x="4997450" y="2782888"/>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0" name="Rectangle 164">
            <a:extLst>
              <a:ext uri="{FF2B5EF4-FFF2-40B4-BE49-F238E27FC236}">
                <a16:creationId xmlns:a16="http://schemas.microsoft.com/office/drawing/2014/main" id="{96179940-EF24-B1F1-CDED-476226513D4D}"/>
              </a:ext>
            </a:extLst>
          </p:cNvPr>
          <p:cNvSpPr>
            <a:spLocks noChangeArrowheads="1"/>
          </p:cNvSpPr>
          <p:nvPr/>
        </p:nvSpPr>
        <p:spPr bwMode="auto">
          <a:xfrm>
            <a:off x="5005388" y="2782888"/>
            <a:ext cx="3349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1" name="Rectangle 165">
            <a:extLst>
              <a:ext uri="{FF2B5EF4-FFF2-40B4-BE49-F238E27FC236}">
                <a16:creationId xmlns:a16="http://schemas.microsoft.com/office/drawing/2014/main" id="{C107D419-4F7C-8A25-BCCF-0091F5032B65}"/>
              </a:ext>
            </a:extLst>
          </p:cNvPr>
          <p:cNvSpPr>
            <a:spLocks noChangeArrowheads="1"/>
          </p:cNvSpPr>
          <p:nvPr/>
        </p:nvSpPr>
        <p:spPr bwMode="auto">
          <a:xfrm>
            <a:off x="5340350" y="2782888"/>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2" name="Rectangle 166">
            <a:extLst>
              <a:ext uri="{FF2B5EF4-FFF2-40B4-BE49-F238E27FC236}">
                <a16:creationId xmlns:a16="http://schemas.microsoft.com/office/drawing/2014/main" id="{DBE6D69A-19CF-06D3-60DE-5A46D98FE1DF}"/>
              </a:ext>
            </a:extLst>
          </p:cNvPr>
          <p:cNvSpPr>
            <a:spLocks noChangeArrowheads="1"/>
          </p:cNvSpPr>
          <p:nvPr/>
        </p:nvSpPr>
        <p:spPr bwMode="auto">
          <a:xfrm>
            <a:off x="5348288" y="2782888"/>
            <a:ext cx="1204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3" name="Rectangle 167">
            <a:extLst>
              <a:ext uri="{FF2B5EF4-FFF2-40B4-BE49-F238E27FC236}">
                <a16:creationId xmlns:a16="http://schemas.microsoft.com/office/drawing/2014/main" id="{AE42FC08-B4E4-B272-5DFD-6ABA24B0E50F}"/>
              </a:ext>
            </a:extLst>
          </p:cNvPr>
          <p:cNvSpPr>
            <a:spLocks noChangeArrowheads="1"/>
          </p:cNvSpPr>
          <p:nvPr/>
        </p:nvSpPr>
        <p:spPr bwMode="auto">
          <a:xfrm>
            <a:off x="6553200" y="27828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4" name="Rectangle 168">
            <a:extLst>
              <a:ext uri="{FF2B5EF4-FFF2-40B4-BE49-F238E27FC236}">
                <a16:creationId xmlns:a16="http://schemas.microsoft.com/office/drawing/2014/main" id="{AAFD8A29-FC94-454B-FA48-C7665DD91E6D}"/>
              </a:ext>
            </a:extLst>
          </p:cNvPr>
          <p:cNvSpPr>
            <a:spLocks noChangeArrowheads="1"/>
          </p:cNvSpPr>
          <p:nvPr/>
        </p:nvSpPr>
        <p:spPr bwMode="auto">
          <a:xfrm>
            <a:off x="6562725" y="2782888"/>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5" name="Rectangle 169">
            <a:extLst>
              <a:ext uri="{FF2B5EF4-FFF2-40B4-BE49-F238E27FC236}">
                <a16:creationId xmlns:a16="http://schemas.microsoft.com/office/drawing/2014/main" id="{BDDB23F7-3CB7-6927-B301-A29D041B0BBD}"/>
              </a:ext>
            </a:extLst>
          </p:cNvPr>
          <p:cNvSpPr>
            <a:spLocks noChangeArrowheads="1"/>
          </p:cNvSpPr>
          <p:nvPr/>
        </p:nvSpPr>
        <p:spPr bwMode="auto">
          <a:xfrm>
            <a:off x="6896100" y="27828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6" name="Rectangle 170">
            <a:extLst>
              <a:ext uri="{FF2B5EF4-FFF2-40B4-BE49-F238E27FC236}">
                <a16:creationId xmlns:a16="http://schemas.microsoft.com/office/drawing/2014/main" id="{644D85BD-1C8C-936B-1809-4F52A3B0E169}"/>
              </a:ext>
            </a:extLst>
          </p:cNvPr>
          <p:cNvSpPr>
            <a:spLocks noChangeArrowheads="1"/>
          </p:cNvSpPr>
          <p:nvPr/>
        </p:nvSpPr>
        <p:spPr bwMode="auto">
          <a:xfrm>
            <a:off x="6905625" y="2782888"/>
            <a:ext cx="1019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7" name="Rectangle 171">
            <a:extLst>
              <a:ext uri="{FF2B5EF4-FFF2-40B4-BE49-F238E27FC236}">
                <a16:creationId xmlns:a16="http://schemas.microsoft.com/office/drawing/2014/main" id="{D53E6D64-0321-AB14-EA20-F4AD5FB20D57}"/>
              </a:ext>
            </a:extLst>
          </p:cNvPr>
          <p:cNvSpPr>
            <a:spLocks noChangeArrowheads="1"/>
          </p:cNvSpPr>
          <p:nvPr/>
        </p:nvSpPr>
        <p:spPr bwMode="auto">
          <a:xfrm>
            <a:off x="7924800" y="27828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8" name="Rectangle 172">
            <a:extLst>
              <a:ext uri="{FF2B5EF4-FFF2-40B4-BE49-F238E27FC236}">
                <a16:creationId xmlns:a16="http://schemas.microsoft.com/office/drawing/2014/main" id="{B6ED9EF7-6AAF-5469-9237-BFA8327838BE}"/>
              </a:ext>
            </a:extLst>
          </p:cNvPr>
          <p:cNvSpPr>
            <a:spLocks noChangeArrowheads="1"/>
          </p:cNvSpPr>
          <p:nvPr/>
        </p:nvSpPr>
        <p:spPr bwMode="auto">
          <a:xfrm>
            <a:off x="7934325" y="2782888"/>
            <a:ext cx="3238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89" name="Rectangle 173">
            <a:extLst>
              <a:ext uri="{FF2B5EF4-FFF2-40B4-BE49-F238E27FC236}">
                <a16:creationId xmlns:a16="http://schemas.microsoft.com/office/drawing/2014/main" id="{EAE5EC09-C362-8497-0865-8913A6770CB2}"/>
              </a:ext>
            </a:extLst>
          </p:cNvPr>
          <p:cNvSpPr>
            <a:spLocks noChangeArrowheads="1"/>
          </p:cNvSpPr>
          <p:nvPr/>
        </p:nvSpPr>
        <p:spPr bwMode="auto">
          <a:xfrm>
            <a:off x="8258175" y="2782888"/>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0" name="Rectangle 174">
            <a:extLst>
              <a:ext uri="{FF2B5EF4-FFF2-40B4-BE49-F238E27FC236}">
                <a16:creationId xmlns:a16="http://schemas.microsoft.com/office/drawing/2014/main" id="{62A06C93-BF87-88E0-CA2A-A5DE7FB74024}"/>
              </a:ext>
            </a:extLst>
          </p:cNvPr>
          <p:cNvSpPr>
            <a:spLocks noChangeArrowheads="1"/>
          </p:cNvSpPr>
          <p:nvPr/>
        </p:nvSpPr>
        <p:spPr bwMode="auto">
          <a:xfrm>
            <a:off x="827088" y="2792413"/>
            <a:ext cx="17462"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1" name="Rectangle 175">
            <a:extLst>
              <a:ext uri="{FF2B5EF4-FFF2-40B4-BE49-F238E27FC236}">
                <a16:creationId xmlns:a16="http://schemas.microsoft.com/office/drawing/2014/main" id="{7FCE3707-945D-2D84-B35C-8C7282F02208}"/>
              </a:ext>
            </a:extLst>
          </p:cNvPr>
          <p:cNvSpPr>
            <a:spLocks noChangeArrowheads="1"/>
          </p:cNvSpPr>
          <p:nvPr/>
        </p:nvSpPr>
        <p:spPr bwMode="auto">
          <a:xfrm>
            <a:off x="1976438" y="2792413"/>
            <a:ext cx="7937"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2" name="Rectangle 176">
            <a:extLst>
              <a:ext uri="{FF2B5EF4-FFF2-40B4-BE49-F238E27FC236}">
                <a16:creationId xmlns:a16="http://schemas.microsoft.com/office/drawing/2014/main" id="{4014421B-F728-FA5D-6F72-EBD5DF083DF7}"/>
              </a:ext>
            </a:extLst>
          </p:cNvPr>
          <p:cNvSpPr>
            <a:spLocks noChangeArrowheads="1"/>
          </p:cNvSpPr>
          <p:nvPr/>
        </p:nvSpPr>
        <p:spPr bwMode="auto">
          <a:xfrm>
            <a:off x="2319338" y="2792413"/>
            <a:ext cx="7937"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3" name="Rectangle 177">
            <a:extLst>
              <a:ext uri="{FF2B5EF4-FFF2-40B4-BE49-F238E27FC236}">
                <a16:creationId xmlns:a16="http://schemas.microsoft.com/office/drawing/2014/main" id="{212E85CE-B035-9F17-C385-9BF18974CB37}"/>
              </a:ext>
            </a:extLst>
          </p:cNvPr>
          <p:cNvSpPr>
            <a:spLocks noChangeArrowheads="1"/>
          </p:cNvSpPr>
          <p:nvPr/>
        </p:nvSpPr>
        <p:spPr bwMode="auto">
          <a:xfrm>
            <a:off x="3509963" y="27924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4" name="Rectangle 178">
            <a:extLst>
              <a:ext uri="{FF2B5EF4-FFF2-40B4-BE49-F238E27FC236}">
                <a16:creationId xmlns:a16="http://schemas.microsoft.com/office/drawing/2014/main" id="{EF29124F-6A12-3616-08A8-F828A5EDA1AE}"/>
              </a:ext>
            </a:extLst>
          </p:cNvPr>
          <p:cNvSpPr>
            <a:spLocks noChangeArrowheads="1"/>
          </p:cNvSpPr>
          <p:nvPr/>
        </p:nvSpPr>
        <p:spPr bwMode="auto">
          <a:xfrm>
            <a:off x="3852863" y="27924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5" name="Rectangle 179">
            <a:extLst>
              <a:ext uri="{FF2B5EF4-FFF2-40B4-BE49-F238E27FC236}">
                <a16:creationId xmlns:a16="http://schemas.microsoft.com/office/drawing/2014/main" id="{E1D16CD1-AE04-7DB9-6173-F7BB7E5404FB}"/>
              </a:ext>
            </a:extLst>
          </p:cNvPr>
          <p:cNvSpPr>
            <a:spLocks noChangeArrowheads="1"/>
          </p:cNvSpPr>
          <p:nvPr/>
        </p:nvSpPr>
        <p:spPr bwMode="auto">
          <a:xfrm>
            <a:off x="4997450" y="2792413"/>
            <a:ext cx="7938"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6" name="Rectangle 180">
            <a:extLst>
              <a:ext uri="{FF2B5EF4-FFF2-40B4-BE49-F238E27FC236}">
                <a16:creationId xmlns:a16="http://schemas.microsoft.com/office/drawing/2014/main" id="{02239F31-BE3E-3E50-44CC-8C5247BCB2D5}"/>
              </a:ext>
            </a:extLst>
          </p:cNvPr>
          <p:cNvSpPr>
            <a:spLocks noChangeArrowheads="1"/>
          </p:cNvSpPr>
          <p:nvPr/>
        </p:nvSpPr>
        <p:spPr bwMode="auto">
          <a:xfrm>
            <a:off x="5340350" y="2792413"/>
            <a:ext cx="7938"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7" name="Rectangle 181">
            <a:extLst>
              <a:ext uri="{FF2B5EF4-FFF2-40B4-BE49-F238E27FC236}">
                <a16:creationId xmlns:a16="http://schemas.microsoft.com/office/drawing/2014/main" id="{A6774203-2509-CC2A-A872-49EF51CFC3DB}"/>
              </a:ext>
            </a:extLst>
          </p:cNvPr>
          <p:cNvSpPr>
            <a:spLocks noChangeArrowheads="1"/>
          </p:cNvSpPr>
          <p:nvPr/>
        </p:nvSpPr>
        <p:spPr bwMode="auto">
          <a:xfrm>
            <a:off x="6553200" y="27924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8" name="Rectangle 182">
            <a:extLst>
              <a:ext uri="{FF2B5EF4-FFF2-40B4-BE49-F238E27FC236}">
                <a16:creationId xmlns:a16="http://schemas.microsoft.com/office/drawing/2014/main" id="{562D7CBF-A7B1-13E6-422E-69ABA91448FB}"/>
              </a:ext>
            </a:extLst>
          </p:cNvPr>
          <p:cNvSpPr>
            <a:spLocks noChangeArrowheads="1"/>
          </p:cNvSpPr>
          <p:nvPr/>
        </p:nvSpPr>
        <p:spPr bwMode="auto">
          <a:xfrm>
            <a:off x="6896100" y="27924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599" name="Rectangle 183">
            <a:extLst>
              <a:ext uri="{FF2B5EF4-FFF2-40B4-BE49-F238E27FC236}">
                <a16:creationId xmlns:a16="http://schemas.microsoft.com/office/drawing/2014/main" id="{10DAA02C-F335-4476-2D03-B8D9D4986C62}"/>
              </a:ext>
            </a:extLst>
          </p:cNvPr>
          <p:cNvSpPr>
            <a:spLocks noChangeArrowheads="1"/>
          </p:cNvSpPr>
          <p:nvPr/>
        </p:nvSpPr>
        <p:spPr bwMode="auto">
          <a:xfrm>
            <a:off x="7924800" y="27924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00" name="Rectangle 184">
            <a:extLst>
              <a:ext uri="{FF2B5EF4-FFF2-40B4-BE49-F238E27FC236}">
                <a16:creationId xmlns:a16="http://schemas.microsoft.com/office/drawing/2014/main" id="{63819CE9-6D18-DFAC-BB25-07D7B703A440}"/>
              </a:ext>
            </a:extLst>
          </p:cNvPr>
          <p:cNvSpPr>
            <a:spLocks noChangeArrowheads="1"/>
          </p:cNvSpPr>
          <p:nvPr/>
        </p:nvSpPr>
        <p:spPr bwMode="auto">
          <a:xfrm>
            <a:off x="8258175" y="2792413"/>
            <a:ext cx="19050"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01" name="Rectangle 185">
            <a:extLst>
              <a:ext uri="{FF2B5EF4-FFF2-40B4-BE49-F238E27FC236}">
                <a16:creationId xmlns:a16="http://schemas.microsoft.com/office/drawing/2014/main" id="{75941D38-1E51-FECC-E104-B0C163133A79}"/>
              </a:ext>
            </a:extLst>
          </p:cNvPr>
          <p:cNvSpPr>
            <a:spLocks noChangeArrowheads="1"/>
          </p:cNvSpPr>
          <p:nvPr/>
        </p:nvSpPr>
        <p:spPr bwMode="auto">
          <a:xfrm>
            <a:off x="904875" y="3175000"/>
            <a:ext cx="4397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Team </a:t>
            </a:r>
            <a:endParaRPr lang="en-US" altLang="en-US" sz="2400" b="1"/>
          </a:p>
        </p:txBody>
      </p:sp>
      <p:sp>
        <p:nvSpPr>
          <p:cNvPr id="572602" name="Rectangle 186">
            <a:extLst>
              <a:ext uri="{FF2B5EF4-FFF2-40B4-BE49-F238E27FC236}">
                <a16:creationId xmlns:a16="http://schemas.microsoft.com/office/drawing/2014/main" id="{B2F4DE8D-0A6E-BF0D-8BF6-4DCD292E466F}"/>
              </a:ext>
            </a:extLst>
          </p:cNvPr>
          <p:cNvSpPr>
            <a:spLocks noChangeArrowheads="1"/>
          </p:cNvSpPr>
          <p:nvPr/>
        </p:nvSpPr>
        <p:spPr bwMode="auto">
          <a:xfrm>
            <a:off x="904875" y="3349625"/>
            <a:ext cx="8556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Established</a:t>
            </a:r>
            <a:endParaRPr lang="en-US" altLang="en-US" sz="2400" b="1"/>
          </a:p>
        </p:txBody>
      </p:sp>
      <p:sp>
        <p:nvSpPr>
          <p:cNvPr id="572603" name="Rectangle 187">
            <a:extLst>
              <a:ext uri="{FF2B5EF4-FFF2-40B4-BE49-F238E27FC236}">
                <a16:creationId xmlns:a16="http://schemas.microsoft.com/office/drawing/2014/main" id="{2B3D24D5-598A-EBCB-6BA9-6D4F79ECAD05}"/>
              </a:ext>
            </a:extLst>
          </p:cNvPr>
          <p:cNvSpPr>
            <a:spLocks noChangeArrowheads="1"/>
          </p:cNvSpPr>
          <p:nvPr/>
        </p:nvSpPr>
        <p:spPr bwMode="auto">
          <a:xfrm>
            <a:off x="1693863" y="334962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04" name="Rectangle 188">
            <a:extLst>
              <a:ext uri="{FF2B5EF4-FFF2-40B4-BE49-F238E27FC236}">
                <a16:creationId xmlns:a16="http://schemas.microsoft.com/office/drawing/2014/main" id="{AF9CE1B5-C418-B87A-923C-38F2CE6C2000}"/>
              </a:ext>
            </a:extLst>
          </p:cNvPr>
          <p:cNvSpPr>
            <a:spLocks noChangeArrowheads="1"/>
          </p:cNvSpPr>
          <p:nvPr/>
        </p:nvSpPr>
        <p:spPr bwMode="auto">
          <a:xfrm>
            <a:off x="2392363" y="3175000"/>
            <a:ext cx="931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Stratification</a:t>
            </a:r>
            <a:endParaRPr lang="en-US" altLang="en-US" sz="2400" b="1"/>
          </a:p>
        </p:txBody>
      </p:sp>
      <p:sp>
        <p:nvSpPr>
          <p:cNvPr id="572605" name="Rectangle 189">
            <a:extLst>
              <a:ext uri="{FF2B5EF4-FFF2-40B4-BE49-F238E27FC236}">
                <a16:creationId xmlns:a16="http://schemas.microsoft.com/office/drawing/2014/main" id="{527FF0DF-B705-F697-FF1B-BFB8BC9190C8}"/>
              </a:ext>
            </a:extLst>
          </p:cNvPr>
          <p:cNvSpPr>
            <a:spLocks noChangeArrowheads="1"/>
          </p:cNvSpPr>
          <p:nvPr/>
        </p:nvSpPr>
        <p:spPr bwMode="auto">
          <a:xfrm>
            <a:off x="3232150" y="3175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06" name="Rectangle 190">
            <a:extLst>
              <a:ext uri="{FF2B5EF4-FFF2-40B4-BE49-F238E27FC236}">
                <a16:creationId xmlns:a16="http://schemas.microsoft.com/office/drawing/2014/main" id="{DECFFB69-8EBC-8A33-FF06-B06669FDCDFA}"/>
              </a:ext>
            </a:extLst>
          </p:cNvPr>
          <p:cNvSpPr>
            <a:spLocks noChangeArrowheads="1"/>
          </p:cNvSpPr>
          <p:nvPr/>
        </p:nvSpPr>
        <p:spPr bwMode="auto">
          <a:xfrm>
            <a:off x="3927475" y="3175000"/>
            <a:ext cx="67945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Fishbone</a:t>
            </a:r>
            <a:endParaRPr lang="en-US" altLang="en-US" sz="2400" b="1"/>
          </a:p>
        </p:txBody>
      </p:sp>
      <p:sp>
        <p:nvSpPr>
          <p:cNvPr id="572607" name="Rectangle 191">
            <a:extLst>
              <a:ext uri="{FF2B5EF4-FFF2-40B4-BE49-F238E27FC236}">
                <a16:creationId xmlns:a16="http://schemas.microsoft.com/office/drawing/2014/main" id="{01092A0A-5389-40D7-01F3-A4E2F4A6683E}"/>
              </a:ext>
            </a:extLst>
          </p:cNvPr>
          <p:cNvSpPr>
            <a:spLocks noChangeArrowheads="1"/>
          </p:cNvSpPr>
          <p:nvPr/>
        </p:nvSpPr>
        <p:spPr bwMode="auto">
          <a:xfrm>
            <a:off x="4554538" y="3175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08" name="Rectangle 192">
            <a:extLst>
              <a:ext uri="{FF2B5EF4-FFF2-40B4-BE49-F238E27FC236}">
                <a16:creationId xmlns:a16="http://schemas.microsoft.com/office/drawing/2014/main" id="{C4B3ADD0-AD75-0AB8-7E61-01E1FF54A492}"/>
              </a:ext>
            </a:extLst>
          </p:cNvPr>
          <p:cNvSpPr>
            <a:spLocks noChangeArrowheads="1"/>
          </p:cNvSpPr>
          <p:nvPr/>
        </p:nvSpPr>
        <p:spPr bwMode="auto">
          <a:xfrm>
            <a:off x="5413375" y="3175000"/>
            <a:ext cx="431800"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FMEA</a:t>
            </a:r>
            <a:endParaRPr lang="en-US" altLang="en-US" sz="2400" b="1"/>
          </a:p>
        </p:txBody>
      </p:sp>
      <p:sp>
        <p:nvSpPr>
          <p:cNvPr id="572609" name="Rectangle 193">
            <a:extLst>
              <a:ext uri="{FF2B5EF4-FFF2-40B4-BE49-F238E27FC236}">
                <a16:creationId xmlns:a16="http://schemas.microsoft.com/office/drawing/2014/main" id="{3CABCA9D-D316-8686-8E1B-FBB11D3697E7}"/>
              </a:ext>
            </a:extLst>
          </p:cNvPr>
          <p:cNvSpPr>
            <a:spLocks noChangeArrowheads="1"/>
          </p:cNvSpPr>
          <p:nvPr/>
        </p:nvSpPr>
        <p:spPr bwMode="auto">
          <a:xfrm>
            <a:off x="5837238" y="3175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10" name="Rectangle 194">
            <a:extLst>
              <a:ext uri="{FF2B5EF4-FFF2-40B4-BE49-F238E27FC236}">
                <a16:creationId xmlns:a16="http://schemas.microsoft.com/office/drawing/2014/main" id="{3AF8627B-F2B9-C8F2-03A1-3132F71440E4}"/>
              </a:ext>
            </a:extLst>
          </p:cNvPr>
          <p:cNvSpPr>
            <a:spLocks noChangeArrowheads="1"/>
          </p:cNvSpPr>
          <p:nvPr/>
        </p:nvSpPr>
        <p:spPr bwMode="auto">
          <a:xfrm>
            <a:off x="6969125" y="3175000"/>
            <a:ext cx="9382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Process Map</a:t>
            </a:r>
            <a:endParaRPr lang="en-US" altLang="en-US" sz="2400" b="1"/>
          </a:p>
        </p:txBody>
      </p:sp>
      <p:sp>
        <p:nvSpPr>
          <p:cNvPr id="572611" name="Rectangle 195">
            <a:extLst>
              <a:ext uri="{FF2B5EF4-FFF2-40B4-BE49-F238E27FC236}">
                <a16:creationId xmlns:a16="http://schemas.microsoft.com/office/drawing/2014/main" id="{75D75D0D-E28D-291D-21B3-D14472EF4C1B}"/>
              </a:ext>
            </a:extLst>
          </p:cNvPr>
          <p:cNvSpPr>
            <a:spLocks noChangeArrowheads="1"/>
          </p:cNvSpPr>
          <p:nvPr/>
        </p:nvSpPr>
        <p:spPr bwMode="auto">
          <a:xfrm>
            <a:off x="7861300" y="3175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12" name="Rectangle 196">
            <a:extLst>
              <a:ext uri="{FF2B5EF4-FFF2-40B4-BE49-F238E27FC236}">
                <a16:creationId xmlns:a16="http://schemas.microsoft.com/office/drawing/2014/main" id="{54A89505-2802-9FDA-6C81-DA1EAE34B62F}"/>
              </a:ext>
            </a:extLst>
          </p:cNvPr>
          <p:cNvSpPr>
            <a:spLocks noChangeArrowheads="1"/>
          </p:cNvSpPr>
          <p:nvPr/>
        </p:nvSpPr>
        <p:spPr bwMode="auto">
          <a:xfrm>
            <a:off x="827088" y="3143250"/>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3" name="Rectangle 197">
            <a:extLst>
              <a:ext uri="{FF2B5EF4-FFF2-40B4-BE49-F238E27FC236}">
                <a16:creationId xmlns:a16="http://schemas.microsoft.com/office/drawing/2014/main" id="{FBF9EF85-8ADF-559A-F352-0123F8609F10}"/>
              </a:ext>
            </a:extLst>
          </p:cNvPr>
          <p:cNvSpPr>
            <a:spLocks noChangeArrowheads="1"/>
          </p:cNvSpPr>
          <p:nvPr/>
        </p:nvSpPr>
        <p:spPr bwMode="auto">
          <a:xfrm>
            <a:off x="844550" y="3143250"/>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4" name="Rectangle 198">
            <a:extLst>
              <a:ext uri="{FF2B5EF4-FFF2-40B4-BE49-F238E27FC236}">
                <a16:creationId xmlns:a16="http://schemas.microsoft.com/office/drawing/2014/main" id="{9387258F-6012-20E3-9FEC-960FF9C0F0DA}"/>
              </a:ext>
            </a:extLst>
          </p:cNvPr>
          <p:cNvSpPr>
            <a:spLocks noChangeArrowheads="1"/>
          </p:cNvSpPr>
          <p:nvPr/>
        </p:nvSpPr>
        <p:spPr bwMode="auto">
          <a:xfrm>
            <a:off x="1976438" y="3143250"/>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5" name="Rectangle 199">
            <a:extLst>
              <a:ext uri="{FF2B5EF4-FFF2-40B4-BE49-F238E27FC236}">
                <a16:creationId xmlns:a16="http://schemas.microsoft.com/office/drawing/2014/main" id="{8557EB47-2DC4-215A-3F0F-DFCC870C359A}"/>
              </a:ext>
            </a:extLst>
          </p:cNvPr>
          <p:cNvSpPr>
            <a:spLocks noChangeArrowheads="1"/>
          </p:cNvSpPr>
          <p:nvPr/>
        </p:nvSpPr>
        <p:spPr bwMode="auto">
          <a:xfrm>
            <a:off x="1984375" y="3143250"/>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6" name="Rectangle 200">
            <a:extLst>
              <a:ext uri="{FF2B5EF4-FFF2-40B4-BE49-F238E27FC236}">
                <a16:creationId xmlns:a16="http://schemas.microsoft.com/office/drawing/2014/main" id="{87AF3AA2-80D0-5513-615B-2E43A92C47DE}"/>
              </a:ext>
            </a:extLst>
          </p:cNvPr>
          <p:cNvSpPr>
            <a:spLocks noChangeArrowheads="1"/>
          </p:cNvSpPr>
          <p:nvPr/>
        </p:nvSpPr>
        <p:spPr bwMode="auto">
          <a:xfrm>
            <a:off x="2319338" y="3143250"/>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7" name="Rectangle 201">
            <a:extLst>
              <a:ext uri="{FF2B5EF4-FFF2-40B4-BE49-F238E27FC236}">
                <a16:creationId xmlns:a16="http://schemas.microsoft.com/office/drawing/2014/main" id="{F390CB9B-C665-38D7-8B3E-D1868B6417D2}"/>
              </a:ext>
            </a:extLst>
          </p:cNvPr>
          <p:cNvSpPr>
            <a:spLocks noChangeArrowheads="1"/>
          </p:cNvSpPr>
          <p:nvPr/>
        </p:nvSpPr>
        <p:spPr bwMode="auto">
          <a:xfrm>
            <a:off x="2327275" y="3143250"/>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8" name="Rectangle 202">
            <a:extLst>
              <a:ext uri="{FF2B5EF4-FFF2-40B4-BE49-F238E27FC236}">
                <a16:creationId xmlns:a16="http://schemas.microsoft.com/office/drawing/2014/main" id="{7CBDE694-A637-881A-0D2C-DD306FCBE4E1}"/>
              </a:ext>
            </a:extLst>
          </p:cNvPr>
          <p:cNvSpPr>
            <a:spLocks noChangeArrowheads="1"/>
          </p:cNvSpPr>
          <p:nvPr/>
        </p:nvSpPr>
        <p:spPr bwMode="auto">
          <a:xfrm>
            <a:off x="3509963" y="31432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19" name="Rectangle 203">
            <a:extLst>
              <a:ext uri="{FF2B5EF4-FFF2-40B4-BE49-F238E27FC236}">
                <a16:creationId xmlns:a16="http://schemas.microsoft.com/office/drawing/2014/main" id="{9A19F331-8AF2-086A-95F0-75E58163227C}"/>
              </a:ext>
            </a:extLst>
          </p:cNvPr>
          <p:cNvSpPr>
            <a:spLocks noChangeArrowheads="1"/>
          </p:cNvSpPr>
          <p:nvPr/>
        </p:nvSpPr>
        <p:spPr bwMode="auto">
          <a:xfrm>
            <a:off x="3519488" y="3143250"/>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0" name="Rectangle 204">
            <a:extLst>
              <a:ext uri="{FF2B5EF4-FFF2-40B4-BE49-F238E27FC236}">
                <a16:creationId xmlns:a16="http://schemas.microsoft.com/office/drawing/2014/main" id="{F85B80C3-DAF2-AA73-7A11-8B63A1CC8236}"/>
              </a:ext>
            </a:extLst>
          </p:cNvPr>
          <p:cNvSpPr>
            <a:spLocks noChangeArrowheads="1"/>
          </p:cNvSpPr>
          <p:nvPr/>
        </p:nvSpPr>
        <p:spPr bwMode="auto">
          <a:xfrm>
            <a:off x="3852863" y="31432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1" name="Rectangle 205">
            <a:extLst>
              <a:ext uri="{FF2B5EF4-FFF2-40B4-BE49-F238E27FC236}">
                <a16:creationId xmlns:a16="http://schemas.microsoft.com/office/drawing/2014/main" id="{0AD5C314-E341-25B3-442C-6183BE4E999F}"/>
              </a:ext>
            </a:extLst>
          </p:cNvPr>
          <p:cNvSpPr>
            <a:spLocks noChangeArrowheads="1"/>
          </p:cNvSpPr>
          <p:nvPr/>
        </p:nvSpPr>
        <p:spPr bwMode="auto">
          <a:xfrm>
            <a:off x="3862388" y="3143250"/>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2" name="Rectangle 206">
            <a:extLst>
              <a:ext uri="{FF2B5EF4-FFF2-40B4-BE49-F238E27FC236}">
                <a16:creationId xmlns:a16="http://schemas.microsoft.com/office/drawing/2014/main" id="{B6BB6E75-E97E-F5BA-C681-F81E033C724E}"/>
              </a:ext>
            </a:extLst>
          </p:cNvPr>
          <p:cNvSpPr>
            <a:spLocks noChangeArrowheads="1"/>
          </p:cNvSpPr>
          <p:nvPr/>
        </p:nvSpPr>
        <p:spPr bwMode="auto">
          <a:xfrm>
            <a:off x="4997450" y="3143250"/>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3" name="Rectangle 207">
            <a:extLst>
              <a:ext uri="{FF2B5EF4-FFF2-40B4-BE49-F238E27FC236}">
                <a16:creationId xmlns:a16="http://schemas.microsoft.com/office/drawing/2014/main" id="{E631132C-E5D3-8325-E2E5-B1B04981DA07}"/>
              </a:ext>
            </a:extLst>
          </p:cNvPr>
          <p:cNvSpPr>
            <a:spLocks noChangeArrowheads="1"/>
          </p:cNvSpPr>
          <p:nvPr/>
        </p:nvSpPr>
        <p:spPr bwMode="auto">
          <a:xfrm>
            <a:off x="5005388" y="3143250"/>
            <a:ext cx="3349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4" name="Rectangle 208">
            <a:extLst>
              <a:ext uri="{FF2B5EF4-FFF2-40B4-BE49-F238E27FC236}">
                <a16:creationId xmlns:a16="http://schemas.microsoft.com/office/drawing/2014/main" id="{77D9C69E-A000-82F0-3E16-CA3FEFC4F130}"/>
              </a:ext>
            </a:extLst>
          </p:cNvPr>
          <p:cNvSpPr>
            <a:spLocks noChangeArrowheads="1"/>
          </p:cNvSpPr>
          <p:nvPr/>
        </p:nvSpPr>
        <p:spPr bwMode="auto">
          <a:xfrm>
            <a:off x="5340350" y="3143250"/>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5" name="Rectangle 209">
            <a:extLst>
              <a:ext uri="{FF2B5EF4-FFF2-40B4-BE49-F238E27FC236}">
                <a16:creationId xmlns:a16="http://schemas.microsoft.com/office/drawing/2014/main" id="{906EF480-18FC-EA73-C061-C38A937C5458}"/>
              </a:ext>
            </a:extLst>
          </p:cNvPr>
          <p:cNvSpPr>
            <a:spLocks noChangeArrowheads="1"/>
          </p:cNvSpPr>
          <p:nvPr/>
        </p:nvSpPr>
        <p:spPr bwMode="auto">
          <a:xfrm>
            <a:off x="5348288" y="3143250"/>
            <a:ext cx="1204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6" name="Rectangle 210">
            <a:extLst>
              <a:ext uri="{FF2B5EF4-FFF2-40B4-BE49-F238E27FC236}">
                <a16:creationId xmlns:a16="http://schemas.microsoft.com/office/drawing/2014/main" id="{9D1AA3F8-E12C-F373-E46D-F9EFE38636FB}"/>
              </a:ext>
            </a:extLst>
          </p:cNvPr>
          <p:cNvSpPr>
            <a:spLocks noChangeArrowheads="1"/>
          </p:cNvSpPr>
          <p:nvPr/>
        </p:nvSpPr>
        <p:spPr bwMode="auto">
          <a:xfrm>
            <a:off x="6553200" y="31432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7" name="Rectangle 211">
            <a:extLst>
              <a:ext uri="{FF2B5EF4-FFF2-40B4-BE49-F238E27FC236}">
                <a16:creationId xmlns:a16="http://schemas.microsoft.com/office/drawing/2014/main" id="{2B2193C0-E7B7-9656-D475-7BF0473BAFE4}"/>
              </a:ext>
            </a:extLst>
          </p:cNvPr>
          <p:cNvSpPr>
            <a:spLocks noChangeArrowheads="1"/>
          </p:cNvSpPr>
          <p:nvPr/>
        </p:nvSpPr>
        <p:spPr bwMode="auto">
          <a:xfrm>
            <a:off x="6562725" y="3143250"/>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8" name="Rectangle 212">
            <a:extLst>
              <a:ext uri="{FF2B5EF4-FFF2-40B4-BE49-F238E27FC236}">
                <a16:creationId xmlns:a16="http://schemas.microsoft.com/office/drawing/2014/main" id="{99430777-8F77-C222-CEE0-7B1F043A98B9}"/>
              </a:ext>
            </a:extLst>
          </p:cNvPr>
          <p:cNvSpPr>
            <a:spLocks noChangeArrowheads="1"/>
          </p:cNvSpPr>
          <p:nvPr/>
        </p:nvSpPr>
        <p:spPr bwMode="auto">
          <a:xfrm>
            <a:off x="6896100" y="31432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29" name="Rectangle 213">
            <a:extLst>
              <a:ext uri="{FF2B5EF4-FFF2-40B4-BE49-F238E27FC236}">
                <a16:creationId xmlns:a16="http://schemas.microsoft.com/office/drawing/2014/main" id="{095FA49E-F131-2822-873A-D5BE07CA5C9E}"/>
              </a:ext>
            </a:extLst>
          </p:cNvPr>
          <p:cNvSpPr>
            <a:spLocks noChangeArrowheads="1"/>
          </p:cNvSpPr>
          <p:nvPr/>
        </p:nvSpPr>
        <p:spPr bwMode="auto">
          <a:xfrm>
            <a:off x="6905625" y="3143250"/>
            <a:ext cx="1019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0" name="Rectangle 214">
            <a:extLst>
              <a:ext uri="{FF2B5EF4-FFF2-40B4-BE49-F238E27FC236}">
                <a16:creationId xmlns:a16="http://schemas.microsoft.com/office/drawing/2014/main" id="{AABD97E1-0531-D427-8860-CE6AF0A94BDC}"/>
              </a:ext>
            </a:extLst>
          </p:cNvPr>
          <p:cNvSpPr>
            <a:spLocks noChangeArrowheads="1"/>
          </p:cNvSpPr>
          <p:nvPr/>
        </p:nvSpPr>
        <p:spPr bwMode="auto">
          <a:xfrm>
            <a:off x="7924800" y="31432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1" name="Rectangle 215">
            <a:extLst>
              <a:ext uri="{FF2B5EF4-FFF2-40B4-BE49-F238E27FC236}">
                <a16:creationId xmlns:a16="http://schemas.microsoft.com/office/drawing/2014/main" id="{81624125-86DC-90AD-6284-A05C2FA21492}"/>
              </a:ext>
            </a:extLst>
          </p:cNvPr>
          <p:cNvSpPr>
            <a:spLocks noChangeArrowheads="1"/>
          </p:cNvSpPr>
          <p:nvPr/>
        </p:nvSpPr>
        <p:spPr bwMode="auto">
          <a:xfrm>
            <a:off x="7934325" y="3143250"/>
            <a:ext cx="3238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2" name="Rectangle 216">
            <a:extLst>
              <a:ext uri="{FF2B5EF4-FFF2-40B4-BE49-F238E27FC236}">
                <a16:creationId xmlns:a16="http://schemas.microsoft.com/office/drawing/2014/main" id="{0785377E-F043-AEFD-0AA6-761A138C053C}"/>
              </a:ext>
            </a:extLst>
          </p:cNvPr>
          <p:cNvSpPr>
            <a:spLocks noChangeArrowheads="1"/>
          </p:cNvSpPr>
          <p:nvPr/>
        </p:nvSpPr>
        <p:spPr bwMode="auto">
          <a:xfrm>
            <a:off x="8258175" y="3143250"/>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3" name="Rectangle 217">
            <a:extLst>
              <a:ext uri="{FF2B5EF4-FFF2-40B4-BE49-F238E27FC236}">
                <a16:creationId xmlns:a16="http://schemas.microsoft.com/office/drawing/2014/main" id="{EF073083-E663-8830-87BD-9AA37B60078C}"/>
              </a:ext>
            </a:extLst>
          </p:cNvPr>
          <p:cNvSpPr>
            <a:spLocks noChangeArrowheads="1"/>
          </p:cNvSpPr>
          <p:nvPr/>
        </p:nvSpPr>
        <p:spPr bwMode="auto">
          <a:xfrm>
            <a:off x="827088" y="3152775"/>
            <a:ext cx="17462"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4" name="Rectangle 218">
            <a:extLst>
              <a:ext uri="{FF2B5EF4-FFF2-40B4-BE49-F238E27FC236}">
                <a16:creationId xmlns:a16="http://schemas.microsoft.com/office/drawing/2014/main" id="{6C80F3FA-9695-BF93-679F-B8117FA568FC}"/>
              </a:ext>
            </a:extLst>
          </p:cNvPr>
          <p:cNvSpPr>
            <a:spLocks noChangeArrowheads="1"/>
          </p:cNvSpPr>
          <p:nvPr/>
        </p:nvSpPr>
        <p:spPr bwMode="auto">
          <a:xfrm>
            <a:off x="1976438" y="3152775"/>
            <a:ext cx="7937"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5" name="Rectangle 219">
            <a:extLst>
              <a:ext uri="{FF2B5EF4-FFF2-40B4-BE49-F238E27FC236}">
                <a16:creationId xmlns:a16="http://schemas.microsoft.com/office/drawing/2014/main" id="{D0C8B34E-BDB8-E3AC-06D4-9C2224665B82}"/>
              </a:ext>
            </a:extLst>
          </p:cNvPr>
          <p:cNvSpPr>
            <a:spLocks noChangeArrowheads="1"/>
          </p:cNvSpPr>
          <p:nvPr/>
        </p:nvSpPr>
        <p:spPr bwMode="auto">
          <a:xfrm>
            <a:off x="2319338" y="3152775"/>
            <a:ext cx="7937"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6" name="Rectangle 220">
            <a:extLst>
              <a:ext uri="{FF2B5EF4-FFF2-40B4-BE49-F238E27FC236}">
                <a16:creationId xmlns:a16="http://schemas.microsoft.com/office/drawing/2014/main" id="{4BA76618-89AA-478E-F1B8-2D533AEC6B4E}"/>
              </a:ext>
            </a:extLst>
          </p:cNvPr>
          <p:cNvSpPr>
            <a:spLocks noChangeArrowheads="1"/>
          </p:cNvSpPr>
          <p:nvPr/>
        </p:nvSpPr>
        <p:spPr bwMode="auto">
          <a:xfrm>
            <a:off x="3509963" y="3152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7" name="Rectangle 221">
            <a:extLst>
              <a:ext uri="{FF2B5EF4-FFF2-40B4-BE49-F238E27FC236}">
                <a16:creationId xmlns:a16="http://schemas.microsoft.com/office/drawing/2014/main" id="{1D329101-B254-0276-D74C-95BB24B477E4}"/>
              </a:ext>
            </a:extLst>
          </p:cNvPr>
          <p:cNvSpPr>
            <a:spLocks noChangeArrowheads="1"/>
          </p:cNvSpPr>
          <p:nvPr/>
        </p:nvSpPr>
        <p:spPr bwMode="auto">
          <a:xfrm>
            <a:off x="3852863" y="3152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8" name="Rectangle 222">
            <a:extLst>
              <a:ext uri="{FF2B5EF4-FFF2-40B4-BE49-F238E27FC236}">
                <a16:creationId xmlns:a16="http://schemas.microsoft.com/office/drawing/2014/main" id="{4546D44E-BB04-2C8B-25D8-BCF72E0202BE}"/>
              </a:ext>
            </a:extLst>
          </p:cNvPr>
          <p:cNvSpPr>
            <a:spLocks noChangeArrowheads="1"/>
          </p:cNvSpPr>
          <p:nvPr/>
        </p:nvSpPr>
        <p:spPr bwMode="auto">
          <a:xfrm>
            <a:off x="4997450" y="3152775"/>
            <a:ext cx="7938"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39" name="Rectangle 223">
            <a:extLst>
              <a:ext uri="{FF2B5EF4-FFF2-40B4-BE49-F238E27FC236}">
                <a16:creationId xmlns:a16="http://schemas.microsoft.com/office/drawing/2014/main" id="{15A9A22C-B184-22A4-A334-CC35E4A59DC2}"/>
              </a:ext>
            </a:extLst>
          </p:cNvPr>
          <p:cNvSpPr>
            <a:spLocks noChangeArrowheads="1"/>
          </p:cNvSpPr>
          <p:nvPr/>
        </p:nvSpPr>
        <p:spPr bwMode="auto">
          <a:xfrm>
            <a:off x="5340350" y="3152775"/>
            <a:ext cx="7938"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40" name="Rectangle 224">
            <a:extLst>
              <a:ext uri="{FF2B5EF4-FFF2-40B4-BE49-F238E27FC236}">
                <a16:creationId xmlns:a16="http://schemas.microsoft.com/office/drawing/2014/main" id="{4D3F6F76-87D0-5115-5F4E-23C84111A22B}"/>
              </a:ext>
            </a:extLst>
          </p:cNvPr>
          <p:cNvSpPr>
            <a:spLocks noChangeArrowheads="1"/>
          </p:cNvSpPr>
          <p:nvPr/>
        </p:nvSpPr>
        <p:spPr bwMode="auto">
          <a:xfrm>
            <a:off x="6553200" y="3152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41" name="Rectangle 225">
            <a:extLst>
              <a:ext uri="{FF2B5EF4-FFF2-40B4-BE49-F238E27FC236}">
                <a16:creationId xmlns:a16="http://schemas.microsoft.com/office/drawing/2014/main" id="{6E50CF94-2DB4-F1C9-6577-25D4F5DFADBA}"/>
              </a:ext>
            </a:extLst>
          </p:cNvPr>
          <p:cNvSpPr>
            <a:spLocks noChangeArrowheads="1"/>
          </p:cNvSpPr>
          <p:nvPr/>
        </p:nvSpPr>
        <p:spPr bwMode="auto">
          <a:xfrm>
            <a:off x="6896100" y="3152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42" name="Rectangle 226">
            <a:extLst>
              <a:ext uri="{FF2B5EF4-FFF2-40B4-BE49-F238E27FC236}">
                <a16:creationId xmlns:a16="http://schemas.microsoft.com/office/drawing/2014/main" id="{AD02AF50-8176-1F0B-398B-BEFBE0BACB7B}"/>
              </a:ext>
            </a:extLst>
          </p:cNvPr>
          <p:cNvSpPr>
            <a:spLocks noChangeArrowheads="1"/>
          </p:cNvSpPr>
          <p:nvPr/>
        </p:nvSpPr>
        <p:spPr bwMode="auto">
          <a:xfrm>
            <a:off x="7924800" y="3152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43" name="Rectangle 227">
            <a:extLst>
              <a:ext uri="{FF2B5EF4-FFF2-40B4-BE49-F238E27FC236}">
                <a16:creationId xmlns:a16="http://schemas.microsoft.com/office/drawing/2014/main" id="{B67E2CB2-E7D5-C92A-1247-ADFE3FF0AE60}"/>
              </a:ext>
            </a:extLst>
          </p:cNvPr>
          <p:cNvSpPr>
            <a:spLocks noChangeArrowheads="1"/>
          </p:cNvSpPr>
          <p:nvPr/>
        </p:nvSpPr>
        <p:spPr bwMode="auto">
          <a:xfrm>
            <a:off x="8258175" y="3152775"/>
            <a:ext cx="19050"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44" name="Rectangle 228">
            <a:extLst>
              <a:ext uri="{FF2B5EF4-FFF2-40B4-BE49-F238E27FC236}">
                <a16:creationId xmlns:a16="http://schemas.microsoft.com/office/drawing/2014/main" id="{CC67F35E-9D7F-A66F-BF34-3E61BC7E8145}"/>
              </a:ext>
            </a:extLst>
          </p:cNvPr>
          <p:cNvSpPr>
            <a:spLocks noChangeArrowheads="1"/>
          </p:cNvSpPr>
          <p:nvPr/>
        </p:nvSpPr>
        <p:spPr bwMode="auto">
          <a:xfrm>
            <a:off x="904875" y="3533775"/>
            <a:ext cx="82232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VOC/CTQ’s</a:t>
            </a:r>
            <a:endParaRPr lang="en-US" altLang="en-US" sz="2400" b="1"/>
          </a:p>
        </p:txBody>
      </p:sp>
      <p:sp>
        <p:nvSpPr>
          <p:cNvPr id="572645" name="Rectangle 229">
            <a:extLst>
              <a:ext uri="{FF2B5EF4-FFF2-40B4-BE49-F238E27FC236}">
                <a16:creationId xmlns:a16="http://schemas.microsoft.com/office/drawing/2014/main" id="{68380908-A8DD-D16A-B3A1-9C007EA0FC53}"/>
              </a:ext>
            </a:extLst>
          </p:cNvPr>
          <p:cNvSpPr>
            <a:spLocks noChangeArrowheads="1"/>
          </p:cNvSpPr>
          <p:nvPr/>
        </p:nvSpPr>
        <p:spPr bwMode="auto">
          <a:xfrm>
            <a:off x="1709738" y="35337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46" name="Rectangle 230">
            <a:extLst>
              <a:ext uri="{FF2B5EF4-FFF2-40B4-BE49-F238E27FC236}">
                <a16:creationId xmlns:a16="http://schemas.microsoft.com/office/drawing/2014/main" id="{CCFFC52B-956D-0B98-5612-981BD79AD608}"/>
              </a:ext>
            </a:extLst>
          </p:cNvPr>
          <p:cNvSpPr>
            <a:spLocks noChangeArrowheads="1"/>
          </p:cNvSpPr>
          <p:nvPr/>
        </p:nvSpPr>
        <p:spPr bwMode="auto">
          <a:xfrm>
            <a:off x="2392363" y="3533775"/>
            <a:ext cx="7524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Gage R&amp;R</a:t>
            </a:r>
            <a:endParaRPr lang="en-US" altLang="en-US" sz="2400" b="1"/>
          </a:p>
        </p:txBody>
      </p:sp>
      <p:sp>
        <p:nvSpPr>
          <p:cNvPr id="572647" name="Rectangle 231">
            <a:extLst>
              <a:ext uri="{FF2B5EF4-FFF2-40B4-BE49-F238E27FC236}">
                <a16:creationId xmlns:a16="http://schemas.microsoft.com/office/drawing/2014/main" id="{B5D9C27F-0309-C948-A136-4ADD46511639}"/>
              </a:ext>
            </a:extLst>
          </p:cNvPr>
          <p:cNvSpPr>
            <a:spLocks noChangeArrowheads="1"/>
          </p:cNvSpPr>
          <p:nvPr/>
        </p:nvSpPr>
        <p:spPr bwMode="auto">
          <a:xfrm>
            <a:off x="3128963" y="35337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48" name="Rectangle 232">
            <a:extLst>
              <a:ext uri="{FF2B5EF4-FFF2-40B4-BE49-F238E27FC236}">
                <a16:creationId xmlns:a16="http://schemas.microsoft.com/office/drawing/2014/main" id="{84453D5E-4389-DB05-263F-2C73D07BCD21}"/>
              </a:ext>
            </a:extLst>
          </p:cNvPr>
          <p:cNvSpPr>
            <a:spLocks noChangeArrowheads="1"/>
          </p:cNvSpPr>
          <p:nvPr/>
        </p:nvSpPr>
        <p:spPr bwMode="auto">
          <a:xfrm>
            <a:off x="3927475" y="3533775"/>
            <a:ext cx="931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Sample Size </a:t>
            </a:r>
            <a:endParaRPr lang="en-US" altLang="en-US" sz="2400" b="1"/>
          </a:p>
        </p:txBody>
      </p:sp>
      <p:sp>
        <p:nvSpPr>
          <p:cNvPr id="572649" name="Rectangle 233">
            <a:extLst>
              <a:ext uri="{FF2B5EF4-FFF2-40B4-BE49-F238E27FC236}">
                <a16:creationId xmlns:a16="http://schemas.microsoft.com/office/drawing/2014/main" id="{F3878FAB-43BF-9741-EA79-B8C518C8D4DC}"/>
              </a:ext>
            </a:extLst>
          </p:cNvPr>
          <p:cNvSpPr>
            <a:spLocks noChangeArrowheads="1"/>
          </p:cNvSpPr>
          <p:nvPr/>
        </p:nvSpPr>
        <p:spPr bwMode="auto">
          <a:xfrm>
            <a:off x="3927475" y="3708400"/>
            <a:ext cx="677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Selection</a:t>
            </a:r>
            <a:endParaRPr lang="en-US" altLang="en-US" sz="2400" b="1"/>
          </a:p>
        </p:txBody>
      </p:sp>
      <p:sp>
        <p:nvSpPr>
          <p:cNvPr id="572650" name="Rectangle 234">
            <a:extLst>
              <a:ext uri="{FF2B5EF4-FFF2-40B4-BE49-F238E27FC236}">
                <a16:creationId xmlns:a16="http://schemas.microsoft.com/office/drawing/2014/main" id="{8D60FB1C-825C-E31D-C8EC-41C202651101}"/>
              </a:ext>
            </a:extLst>
          </p:cNvPr>
          <p:cNvSpPr>
            <a:spLocks noChangeArrowheads="1"/>
          </p:cNvSpPr>
          <p:nvPr/>
        </p:nvSpPr>
        <p:spPr bwMode="auto">
          <a:xfrm>
            <a:off x="4554538" y="37084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51" name="Rectangle 235">
            <a:extLst>
              <a:ext uri="{FF2B5EF4-FFF2-40B4-BE49-F238E27FC236}">
                <a16:creationId xmlns:a16="http://schemas.microsoft.com/office/drawing/2014/main" id="{9A807DF4-159B-4A27-D99C-A505EE4EFDE5}"/>
              </a:ext>
            </a:extLst>
          </p:cNvPr>
          <p:cNvSpPr>
            <a:spLocks noChangeArrowheads="1"/>
          </p:cNvSpPr>
          <p:nvPr/>
        </p:nvSpPr>
        <p:spPr bwMode="auto">
          <a:xfrm>
            <a:off x="5413375" y="3533775"/>
            <a:ext cx="93821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Process Map</a:t>
            </a:r>
            <a:endParaRPr lang="en-US" altLang="en-US" sz="2400" b="1"/>
          </a:p>
        </p:txBody>
      </p:sp>
      <p:sp>
        <p:nvSpPr>
          <p:cNvPr id="572652" name="Rectangle 236">
            <a:extLst>
              <a:ext uri="{FF2B5EF4-FFF2-40B4-BE49-F238E27FC236}">
                <a16:creationId xmlns:a16="http://schemas.microsoft.com/office/drawing/2014/main" id="{86B887BA-2CDB-CF11-96E0-D72B4AC7892B}"/>
              </a:ext>
            </a:extLst>
          </p:cNvPr>
          <p:cNvSpPr>
            <a:spLocks noChangeArrowheads="1"/>
          </p:cNvSpPr>
          <p:nvPr/>
        </p:nvSpPr>
        <p:spPr bwMode="auto">
          <a:xfrm>
            <a:off x="6303963" y="3533775"/>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53" name="Rectangle 237">
            <a:extLst>
              <a:ext uri="{FF2B5EF4-FFF2-40B4-BE49-F238E27FC236}">
                <a16:creationId xmlns:a16="http://schemas.microsoft.com/office/drawing/2014/main" id="{9D3CAC0A-4D83-897B-A599-96F7654E5CAE}"/>
              </a:ext>
            </a:extLst>
          </p:cNvPr>
          <p:cNvSpPr>
            <a:spLocks noChangeArrowheads="1"/>
          </p:cNvSpPr>
          <p:nvPr/>
        </p:nvSpPr>
        <p:spPr bwMode="auto">
          <a:xfrm>
            <a:off x="6969125" y="3533775"/>
            <a:ext cx="58578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Control </a:t>
            </a:r>
            <a:endParaRPr lang="en-US" altLang="en-US" sz="2400" b="1"/>
          </a:p>
        </p:txBody>
      </p:sp>
      <p:sp>
        <p:nvSpPr>
          <p:cNvPr id="572654" name="Rectangle 238">
            <a:extLst>
              <a:ext uri="{FF2B5EF4-FFF2-40B4-BE49-F238E27FC236}">
                <a16:creationId xmlns:a16="http://schemas.microsoft.com/office/drawing/2014/main" id="{91D125B8-469E-FB8D-6E8F-5A84C0757708}"/>
              </a:ext>
            </a:extLst>
          </p:cNvPr>
          <p:cNvSpPr>
            <a:spLocks noChangeArrowheads="1"/>
          </p:cNvSpPr>
          <p:nvPr/>
        </p:nvSpPr>
        <p:spPr bwMode="auto">
          <a:xfrm>
            <a:off x="6969125" y="3708400"/>
            <a:ext cx="396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Chart</a:t>
            </a:r>
            <a:endParaRPr lang="en-US" altLang="en-US" sz="2400" b="1"/>
          </a:p>
        </p:txBody>
      </p:sp>
      <p:sp>
        <p:nvSpPr>
          <p:cNvPr id="572655" name="Rectangle 239">
            <a:extLst>
              <a:ext uri="{FF2B5EF4-FFF2-40B4-BE49-F238E27FC236}">
                <a16:creationId xmlns:a16="http://schemas.microsoft.com/office/drawing/2014/main" id="{245232A7-D313-5C72-442C-72EB3CA3217E}"/>
              </a:ext>
            </a:extLst>
          </p:cNvPr>
          <p:cNvSpPr>
            <a:spLocks noChangeArrowheads="1"/>
          </p:cNvSpPr>
          <p:nvPr/>
        </p:nvSpPr>
        <p:spPr bwMode="auto">
          <a:xfrm>
            <a:off x="7342188" y="37084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56" name="Rectangle 240">
            <a:extLst>
              <a:ext uri="{FF2B5EF4-FFF2-40B4-BE49-F238E27FC236}">
                <a16:creationId xmlns:a16="http://schemas.microsoft.com/office/drawing/2014/main" id="{30418F49-7E7F-2866-FBED-05372FB5066E}"/>
              </a:ext>
            </a:extLst>
          </p:cNvPr>
          <p:cNvSpPr>
            <a:spLocks noChangeArrowheads="1"/>
          </p:cNvSpPr>
          <p:nvPr/>
        </p:nvSpPr>
        <p:spPr bwMode="auto">
          <a:xfrm>
            <a:off x="827088" y="3503613"/>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57" name="Rectangle 241">
            <a:extLst>
              <a:ext uri="{FF2B5EF4-FFF2-40B4-BE49-F238E27FC236}">
                <a16:creationId xmlns:a16="http://schemas.microsoft.com/office/drawing/2014/main" id="{1FFD28AF-106B-F110-A8E9-86BA39314816}"/>
              </a:ext>
            </a:extLst>
          </p:cNvPr>
          <p:cNvSpPr>
            <a:spLocks noChangeArrowheads="1"/>
          </p:cNvSpPr>
          <p:nvPr/>
        </p:nvSpPr>
        <p:spPr bwMode="auto">
          <a:xfrm>
            <a:off x="844550" y="3503613"/>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58" name="Rectangle 242">
            <a:extLst>
              <a:ext uri="{FF2B5EF4-FFF2-40B4-BE49-F238E27FC236}">
                <a16:creationId xmlns:a16="http://schemas.microsoft.com/office/drawing/2014/main" id="{0EE1DEE5-6469-43E2-CFA5-B105293133C1}"/>
              </a:ext>
            </a:extLst>
          </p:cNvPr>
          <p:cNvSpPr>
            <a:spLocks noChangeArrowheads="1"/>
          </p:cNvSpPr>
          <p:nvPr/>
        </p:nvSpPr>
        <p:spPr bwMode="auto">
          <a:xfrm>
            <a:off x="1976438" y="3503613"/>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59" name="Rectangle 243">
            <a:extLst>
              <a:ext uri="{FF2B5EF4-FFF2-40B4-BE49-F238E27FC236}">
                <a16:creationId xmlns:a16="http://schemas.microsoft.com/office/drawing/2014/main" id="{E8425EB9-21A8-9757-BE6C-734DB3D0FC35}"/>
              </a:ext>
            </a:extLst>
          </p:cNvPr>
          <p:cNvSpPr>
            <a:spLocks noChangeArrowheads="1"/>
          </p:cNvSpPr>
          <p:nvPr/>
        </p:nvSpPr>
        <p:spPr bwMode="auto">
          <a:xfrm>
            <a:off x="1984375" y="3503613"/>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0" name="Rectangle 244">
            <a:extLst>
              <a:ext uri="{FF2B5EF4-FFF2-40B4-BE49-F238E27FC236}">
                <a16:creationId xmlns:a16="http://schemas.microsoft.com/office/drawing/2014/main" id="{5BF437D6-6848-353F-6B6B-A53E9550E9C3}"/>
              </a:ext>
            </a:extLst>
          </p:cNvPr>
          <p:cNvSpPr>
            <a:spLocks noChangeArrowheads="1"/>
          </p:cNvSpPr>
          <p:nvPr/>
        </p:nvSpPr>
        <p:spPr bwMode="auto">
          <a:xfrm>
            <a:off x="2319338" y="3503613"/>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1" name="Rectangle 245">
            <a:extLst>
              <a:ext uri="{FF2B5EF4-FFF2-40B4-BE49-F238E27FC236}">
                <a16:creationId xmlns:a16="http://schemas.microsoft.com/office/drawing/2014/main" id="{56724A57-9BCC-742C-6145-19F0F42BB420}"/>
              </a:ext>
            </a:extLst>
          </p:cNvPr>
          <p:cNvSpPr>
            <a:spLocks noChangeArrowheads="1"/>
          </p:cNvSpPr>
          <p:nvPr/>
        </p:nvSpPr>
        <p:spPr bwMode="auto">
          <a:xfrm>
            <a:off x="2327275" y="3503613"/>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2" name="Rectangle 246">
            <a:extLst>
              <a:ext uri="{FF2B5EF4-FFF2-40B4-BE49-F238E27FC236}">
                <a16:creationId xmlns:a16="http://schemas.microsoft.com/office/drawing/2014/main" id="{76E1512F-B67F-C1FE-6124-34388EE860B0}"/>
              </a:ext>
            </a:extLst>
          </p:cNvPr>
          <p:cNvSpPr>
            <a:spLocks noChangeArrowheads="1"/>
          </p:cNvSpPr>
          <p:nvPr/>
        </p:nvSpPr>
        <p:spPr bwMode="auto">
          <a:xfrm>
            <a:off x="3509963" y="35036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3" name="Rectangle 247">
            <a:extLst>
              <a:ext uri="{FF2B5EF4-FFF2-40B4-BE49-F238E27FC236}">
                <a16:creationId xmlns:a16="http://schemas.microsoft.com/office/drawing/2014/main" id="{BBD12E4E-0665-7D9B-62F6-BED0906DF4BF}"/>
              </a:ext>
            </a:extLst>
          </p:cNvPr>
          <p:cNvSpPr>
            <a:spLocks noChangeArrowheads="1"/>
          </p:cNvSpPr>
          <p:nvPr/>
        </p:nvSpPr>
        <p:spPr bwMode="auto">
          <a:xfrm>
            <a:off x="3519488" y="3503613"/>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4" name="Rectangle 248">
            <a:extLst>
              <a:ext uri="{FF2B5EF4-FFF2-40B4-BE49-F238E27FC236}">
                <a16:creationId xmlns:a16="http://schemas.microsoft.com/office/drawing/2014/main" id="{01B8217E-E7D0-96A4-83DF-E3F74B8A0147}"/>
              </a:ext>
            </a:extLst>
          </p:cNvPr>
          <p:cNvSpPr>
            <a:spLocks noChangeArrowheads="1"/>
          </p:cNvSpPr>
          <p:nvPr/>
        </p:nvSpPr>
        <p:spPr bwMode="auto">
          <a:xfrm>
            <a:off x="3852863" y="35036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5" name="Rectangle 249">
            <a:extLst>
              <a:ext uri="{FF2B5EF4-FFF2-40B4-BE49-F238E27FC236}">
                <a16:creationId xmlns:a16="http://schemas.microsoft.com/office/drawing/2014/main" id="{6874F808-455C-F0B0-DE38-CC73051AEEE2}"/>
              </a:ext>
            </a:extLst>
          </p:cNvPr>
          <p:cNvSpPr>
            <a:spLocks noChangeArrowheads="1"/>
          </p:cNvSpPr>
          <p:nvPr/>
        </p:nvSpPr>
        <p:spPr bwMode="auto">
          <a:xfrm>
            <a:off x="3862388" y="3503613"/>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6" name="Rectangle 250">
            <a:extLst>
              <a:ext uri="{FF2B5EF4-FFF2-40B4-BE49-F238E27FC236}">
                <a16:creationId xmlns:a16="http://schemas.microsoft.com/office/drawing/2014/main" id="{8F5F4A9E-81EA-CB16-D198-7CE87EC52B1C}"/>
              </a:ext>
            </a:extLst>
          </p:cNvPr>
          <p:cNvSpPr>
            <a:spLocks noChangeArrowheads="1"/>
          </p:cNvSpPr>
          <p:nvPr/>
        </p:nvSpPr>
        <p:spPr bwMode="auto">
          <a:xfrm>
            <a:off x="4997450" y="3503613"/>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7" name="Rectangle 251">
            <a:extLst>
              <a:ext uri="{FF2B5EF4-FFF2-40B4-BE49-F238E27FC236}">
                <a16:creationId xmlns:a16="http://schemas.microsoft.com/office/drawing/2014/main" id="{D32BB8EF-C938-119E-99FA-E0573D3EAE65}"/>
              </a:ext>
            </a:extLst>
          </p:cNvPr>
          <p:cNvSpPr>
            <a:spLocks noChangeArrowheads="1"/>
          </p:cNvSpPr>
          <p:nvPr/>
        </p:nvSpPr>
        <p:spPr bwMode="auto">
          <a:xfrm>
            <a:off x="5005388" y="3503613"/>
            <a:ext cx="3349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8" name="Rectangle 252">
            <a:extLst>
              <a:ext uri="{FF2B5EF4-FFF2-40B4-BE49-F238E27FC236}">
                <a16:creationId xmlns:a16="http://schemas.microsoft.com/office/drawing/2014/main" id="{46F1C678-77D3-818A-7197-25B70E9A557F}"/>
              </a:ext>
            </a:extLst>
          </p:cNvPr>
          <p:cNvSpPr>
            <a:spLocks noChangeArrowheads="1"/>
          </p:cNvSpPr>
          <p:nvPr/>
        </p:nvSpPr>
        <p:spPr bwMode="auto">
          <a:xfrm>
            <a:off x="5340350" y="3503613"/>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69" name="Rectangle 253">
            <a:extLst>
              <a:ext uri="{FF2B5EF4-FFF2-40B4-BE49-F238E27FC236}">
                <a16:creationId xmlns:a16="http://schemas.microsoft.com/office/drawing/2014/main" id="{37EAE199-0E9D-5A68-A00F-C746A2B85901}"/>
              </a:ext>
            </a:extLst>
          </p:cNvPr>
          <p:cNvSpPr>
            <a:spLocks noChangeArrowheads="1"/>
          </p:cNvSpPr>
          <p:nvPr/>
        </p:nvSpPr>
        <p:spPr bwMode="auto">
          <a:xfrm>
            <a:off x="5348288" y="3503613"/>
            <a:ext cx="1204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0" name="Rectangle 254">
            <a:extLst>
              <a:ext uri="{FF2B5EF4-FFF2-40B4-BE49-F238E27FC236}">
                <a16:creationId xmlns:a16="http://schemas.microsoft.com/office/drawing/2014/main" id="{D3EF5669-E392-8BAD-228A-7AE712B1432B}"/>
              </a:ext>
            </a:extLst>
          </p:cNvPr>
          <p:cNvSpPr>
            <a:spLocks noChangeArrowheads="1"/>
          </p:cNvSpPr>
          <p:nvPr/>
        </p:nvSpPr>
        <p:spPr bwMode="auto">
          <a:xfrm>
            <a:off x="6553200" y="35036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1" name="Rectangle 255">
            <a:extLst>
              <a:ext uri="{FF2B5EF4-FFF2-40B4-BE49-F238E27FC236}">
                <a16:creationId xmlns:a16="http://schemas.microsoft.com/office/drawing/2014/main" id="{DA2F07C3-84BC-31D6-83CB-59A87956294A}"/>
              </a:ext>
            </a:extLst>
          </p:cNvPr>
          <p:cNvSpPr>
            <a:spLocks noChangeArrowheads="1"/>
          </p:cNvSpPr>
          <p:nvPr/>
        </p:nvSpPr>
        <p:spPr bwMode="auto">
          <a:xfrm>
            <a:off x="6562725" y="3503613"/>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2" name="Rectangle 256">
            <a:extLst>
              <a:ext uri="{FF2B5EF4-FFF2-40B4-BE49-F238E27FC236}">
                <a16:creationId xmlns:a16="http://schemas.microsoft.com/office/drawing/2014/main" id="{E43FC124-8727-A959-571A-16B2E9D70944}"/>
              </a:ext>
            </a:extLst>
          </p:cNvPr>
          <p:cNvSpPr>
            <a:spLocks noChangeArrowheads="1"/>
          </p:cNvSpPr>
          <p:nvPr/>
        </p:nvSpPr>
        <p:spPr bwMode="auto">
          <a:xfrm>
            <a:off x="6896100" y="35036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3" name="Rectangle 257">
            <a:extLst>
              <a:ext uri="{FF2B5EF4-FFF2-40B4-BE49-F238E27FC236}">
                <a16:creationId xmlns:a16="http://schemas.microsoft.com/office/drawing/2014/main" id="{E5A9C610-E5F9-2521-8789-EB0132943071}"/>
              </a:ext>
            </a:extLst>
          </p:cNvPr>
          <p:cNvSpPr>
            <a:spLocks noChangeArrowheads="1"/>
          </p:cNvSpPr>
          <p:nvPr/>
        </p:nvSpPr>
        <p:spPr bwMode="auto">
          <a:xfrm>
            <a:off x="6905625" y="3503613"/>
            <a:ext cx="1019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4" name="Rectangle 258">
            <a:extLst>
              <a:ext uri="{FF2B5EF4-FFF2-40B4-BE49-F238E27FC236}">
                <a16:creationId xmlns:a16="http://schemas.microsoft.com/office/drawing/2014/main" id="{AABA716F-9782-ADF6-7F54-761E45235A98}"/>
              </a:ext>
            </a:extLst>
          </p:cNvPr>
          <p:cNvSpPr>
            <a:spLocks noChangeArrowheads="1"/>
          </p:cNvSpPr>
          <p:nvPr/>
        </p:nvSpPr>
        <p:spPr bwMode="auto">
          <a:xfrm>
            <a:off x="7924800" y="35036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5" name="Rectangle 259">
            <a:extLst>
              <a:ext uri="{FF2B5EF4-FFF2-40B4-BE49-F238E27FC236}">
                <a16:creationId xmlns:a16="http://schemas.microsoft.com/office/drawing/2014/main" id="{A3CB3706-AB6E-03A6-A4D6-9468659C04E2}"/>
              </a:ext>
            </a:extLst>
          </p:cNvPr>
          <p:cNvSpPr>
            <a:spLocks noChangeArrowheads="1"/>
          </p:cNvSpPr>
          <p:nvPr/>
        </p:nvSpPr>
        <p:spPr bwMode="auto">
          <a:xfrm>
            <a:off x="7934325" y="3503613"/>
            <a:ext cx="3238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6" name="Rectangle 260">
            <a:extLst>
              <a:ext uri="{FF2B5EF4-FFF2-40B4-BE49-F238E27FC236}">
                <a16:creationId xmlns:a16="http://schemas.microsoft.com/office/drawing/2014/main" id="{6EFFF844-7EA1-B47A-017B-8502B661DEE4}"/>
              </a:ext>
            </a:extLst>
          </p:cNvPr>
          <p:cNvSpPr>
            <a:spLocks noChangeArrowheads="1"/>
          </p:cNvSpPr>
          <p:nvPr/>
        </p:nvSpPr>
        <p:spPr bwMode="auto">
          <a:xfrm>
            <a:off x="8258175" y="3503613"/>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7" name="Rectangle 261">
            <a:extLst>
              <a:ext uri="{FF2B5EF4-FFF2-40B4-BE49-F238E27FC236}">
                <a16:creationId xmlns:a16="http://schemas.microsoft.com/office/drawing/2014/main" id="{3032B841-56CA-A5F7-3762-37C7204E4029}"/>
              </a:ext>
            </a:extLst>
          </p:cNvPr>
          <p:cNvSpPr>
            <a:spLocks noChangeArrowheads="1"/>
          </p:cNvSpPr>
          <p:nvPr/>
        </p:nvSpPr>
        <p:spPr bwMode="auto">
          <a:xfrm>
            <a:off x="827088" y="3513138"/>
            <a:ext cx="17462"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8" name="Rectangle 262">
            <a:extLst>
              <a:ext uri="{FF2B5EF4-FFF2-40B4-BE49-F238E27FC236}">
                <a16:creationId xmlns:a16="http://schemas.microsoft.com/office/drawing/2014/main" id="{F086E1BA-B739-2F86-DEBB-03F5AE9B6D2A}"/>
              </a:ext>
            </a:extLst>
          </p:cNvPr>
          <p:cNvSpPr>
            <a:spLocks noChangeArrowheads="1"/>
          </p:cNvSpPr>
          <p:nvPr/>
        </p:nvSpPr>
        <p:spPr bwMode="auto">
          <a:xfrm>
            <a:off x="1976438" y="3513138"/>
            <a:ext cx="7937"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79" name="Rectangle 263">
            <a:extLst>
              <a:ext uri="{FF2B5EF4-FFF2-40B4-BE49-F238E27FC236}">
                <a16:creationId xmlns:a16="http://schemas.microsoft.com/office/drawing/2014/main" id="{B045F4CB-2802-45C4-C45C-0035E09E240D}"/>
              </a:ext>
            </a:extLst>
          </p:cNvPr>
          <p:cNvSpPr>
            <a:spLocks noChangeArrowheads="1"/>
          </p:cNvSpPr>
          <p:nvPr/>
        </p:nvSpPr>
        <p:spPr bwMode="auto">
          <a:xfrm>
            <a:off x="2319338" y="3513138"/>
            <a:ext cx="7937"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0" name="Rectangle 264">
            <a:extLst>
              <a:ext uri="{FF2B5EF4-FFF2-40B4-BE49-F238E27FC236}">
                <a16:creationId xmlns:a16="http://schemas.microsoft.com/office/drawing/2014/main" id="{5070AE02-B603-E107-F9E8-A8B26124C1F9}"/>
              </a:ext>
            </a:extLst>
          </p:cNvPr>
          <p:cNvSpPr>
            <a:spLocks noChangeArrowheads="1"/>
          </p:cNvSpPr>
          <p:nvPr/>
        </p:nvSpPr>
        <p:spPr bwMode="auto">
          <a:xfrm>
            <a:off x="3509963" y="35131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1" name="Rectangle 265">
            <a:extLst>
              <a:ext uri="{FF2B5EF4-FFF2-40B4-BE49-F238E27FC236}">
                <a16:creationId xmlns:a16="http://schemas.microsoft.com/office/drawing/2014/main" id="{378CDD7D-CDF3-D814-95BE-D6F9701E71A7}"/>
              </a:ext>
            </a:extLst>
          </p:cNvPr>
          <p:cNvSpPr>
            <a:spLocks noChangeArrowheads="1"/>
          </p:cNvSpPr>
          <p:nvPr/>
        </p:nvSpPr>
        <p:spPr bwMode="auto">
          <a:xfrm>
            <a:off x="3852863" y="35131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2" name="Rectangle 266">
            <a:extLst>
              <a:ext uri="{FF2B5EF4-FFF2-40B4-BE49-F238E27FC236}">
                <a16:creationId xmlns:a16="http://schemas.microsoft.com/office/drawing/2014/main" id="{E9CA4178-73D3-EDAA-2491-2BC8F626D9F4}"/>
              </a:ext>
            </a:extLst>
          </p:cNvPr>
          <p:cNvSpPr>
            <a:spLocks noChangeArrowheads="1"/>
          </p:cNvSpPr>
          <p:nvPr/>
        </p:nvSpPr>
        <p:spPr bwMode="auto">
          <a:xfrm>
            <a:off x="4997450" y="3513138"/>
            <a:ext cx="7938"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3" name="Rectangle 267">
            <a:extLst>
              <a:ext uri="{FF2B5EF4-FFF2-40B4-BE49-F238E27FC236}">
                <a16:creationId xmlns:a16="http://schemas.microsoft.com/office/drawing/2014/main" id="{5C6F521F-B9A0-50C3-81FE-A91DFFB85909}"/>
              </a:ext>
            </a:extLst>
          </p:cNvPr>
          <p:cNvSpPr>
            <a:spLocks noChangeArrowheads="1"/>
          </p:cNvSpPr>
          <p:nvPr/>
        </p:nvSpPr>
        <p:spPr bwMode="auto">
          <a:xfrm>
            <a:off x="5340350" y="3513138"/>
            <a:ext cx="7938"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4" name="Rectangle 268">
            <a:extLst>
              <a:ext uri="{FF2B5EF4-FFF2-40B4-BE49-F238E27FC236}">
                <a16:creationId xmlns:a16="http://schemas.microsoft.com/office/drawing/2014/main" id="{13438142-12F0-F323-33B6-72CF05627EE6}"/>
              </a:ext>
            </a:extLst>
          </p:cNvPr>
          <p:cNvSpPr>
            <a:spLocks noChangeArrowheads="1"/>
          </p:cNvSpPr>
          <p:nvPr/>
        </p:nvSpPr>
        <p:spPr bwMode="auto">
          <a:xfrm>
            <a:off x="6553200" y="35131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5" name="Rectangle 269">
            <a:extLst>
              <a:ext uri="{FF2B5EF4-FFF2-40B4-BE49-F238E27FC236}">
                <a16:creationId xmlns:a16="http://schemas.microsoft.com/office/drawing/2014/main" id="{9CE9C338-9516-6A69-3B8D-65F8085930E7}"/>
              </a:ext>
            </a:extLst>
          </p:cNvPr>
          <p:cNvSpPr>
            <a:spLocks noChangeArrowheads="1"/>
          </p:cNvSpPr>
          <p:nvPr/>
        </p:nvSpPr>
        <p:spPr bwMode="auto">
          <a:xfrm>
            <a:off x="6896100" y="35131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6" name="Rectangle 270">
            <a:extLst>
              <a:ext uri="{FF2B5EF4-FFF2-40B4-BE49-F238E27FC236}">
                <a16:creationId xmlns:a16="http://schemas.microsoft.com/office/drawing/2014/main" id="{56A3D047-FDD1-E0A3-5608-AD63BAEE2659}"/>
              </a:ext>
            </a:extLst>
          </p:cNvPr>
          <p:cNvSpPr>
            <a:spLocks noChangeArrowheads="1"/>
          </p:cNvSpPr>
          <p:nvPr/>
        </p:nvSpPr>
        <p:spPr bwMode="auto">
          <a:xfrm>
            <a:off x="7924800" y="3513138"/>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7" name="Rectangle 271">
            <a:extLst>
              <a:ext uri="{FF2B5EF4-FFF2-40B4-BE49-F238E27FC236}">
                <a16:creationId xmlns:a16="http://schemas.microsoft.com/office/drawing/2014/main" id="{47A2AEF0-A74F-DF8A-0824-04E4F44D0363}"/>
              </a:ext>
            </a:extLst>
          </p:cNvPr>
          <p:cNvSpPr>
            <a:spLocks noChangeArrowheads="1"/>
          </p:cNvSpPr>
          <p:nvPr/>
        </p:nvSpPr>
        <p:spPr bwMode="auto">
          <a:xfrm>
            <a:off x="8258175" y="3513138"/>
            <a:ext cx="19050"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688" name="Rectangle 272">
            <a:extLst>
              <a:ext uri="{FF2B5EF4-FFF2-40B4-BE49-F238E27FC236}">
                <a16:creationId xmlns:a16="http://schemas.microsoft.com/office/drawing/2014/main" id="{5CEF3E9D-CD15-8AB0-2B26-24E3BE5892DB}"/>
              </a:ext>
            </a:extLst>
          </p:cNvPr>
          <p:cNvSpPr>
            <a:spLocks noChangeArrowheads="1"/>
          </p:cNvSpPr>
          <p:nvPr/>
        </p:nvSpPr>
        <p:spPr bwMode="auto">
          <a:xfrm>
            <a:off x="904875" y="3894138"/>
            <a:ext cx="10334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Specifications</a:t>
            </a:r>
            <a:endParaRPr lang="en-US" altLang="en-US" sz="2400" b="1"/>
          </a:p>
        </p:txBody>
      </p:sp>
      <p:sp>
        <p:nvSpPr>
          <p:cNvPr id="572689" name="Rectangle 273">
            <a:extLst>
              <a:ext uri="{FF2B5EF4-FFF2-40B4-BE49-F238E27FC236}">
                <a16:creationId xmlns:a16="http://schemas.microsoft.com/office/drawing/2014/main" id="{415EBB32-F3DC-D619-63E5-06F14E356989}"/>
              </a:ext>
            </a:extLst>
          </p:cNvPr>
          <p:cNvSpPr>
            <a:spLocks noChangeArrowheads="1"/>
          </p:cNvSpPr>
          <p:nvPr/>
        </p:nvSpPr>
        <p:spPr bwMode="auto">
          <a:xfrm>
            <a:off x="1846263" y="38941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90" name="Rectangle 274">
            <a:extLst>
              <a:ext uri="{FF2B5EF4-FFF2-40B4-BE49-F238E27FC236}">
                <a16:creationId xmlns:a16="http://schemas.microsoft.com/office/drawing/2014/main" id="{A5D2D85E-025C-8BE4-CF7A-8E056B604273}"/>
              </a:ext>
            </a:extLst>
          </p:cNvPr>
          <p:cNvSpPr>
            <a:spLocks noChangeArrowheads="1"/>
          </p:cNvSpPr>
          <p:nvPr/>
        </p:nvSpPr>
        <p:spPr bwMode="auto">
          <a:xfrm>
            <a:off x="2392363" y="3894138"/>
            <a:ext cx="931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Sample Size </a:t>
            </a:r>
            <a:endParaRPr lang="en-US" altLang="en-US" sz="2400" b="1"/>
          </a:p>
        </p:txBody>
      </p:sp>
      <p:sp>
        <p:nvSpPr>
          <p:cNvPr id="572691" name="Rectangle 275">
            <a:extLst>
              <a:ext uri="{FF2B5EF4-FFF2-40B4-BE49-F238E27FC236}">
                <a16:creationId xmlns:a16="http://schemas.microsoft.com/office/drawing/2014/main" id="{433A55D0-DDA7-3803-C7CA-C1153C1DE0FD}"/>
              </a:ext>
            </a:extLst>
          </p:cNvPr>
          <p:cNvSpPr>
            <a:spLocks noChangeArrowheads="1"/>
          </p:cNvSpPr>
          <p:nvPr/>
        </p:nvSpPr>
        <p:spPr bwMode="auto">
          <a:xfrm>
            <a:off x="2392363" y="4068763"/>
            <a:ext cx="677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Selection</a:t>
            </a:r>
            <a:endParaRPr lang="en-US" altLang="en-US" sz="2400" b="1"/>
          </a:p>
        </p:txBody>
      </p:sp>
      <p:sp>
        <p:nvSpPr>
          <p:cNvPr id="572692" name="Rectangle 276">
            <a:extLst>
              <a:ext uri="{FF2B5EF4-FFF2-40B4-BE49-F238E27FC236}">
                <a16:creationId xmlns:a16="http://schemas.microsoft.com/office/drawing/2014/main" id="{C5EC0886-4A58-DAF6-4AB5-6BA4D56FEFAA}"/>
              </a:ext>
            </a:extLst>
          </p:cNvPr>
          <p:cNvSpPr>
            <a:spLocks noChangeArrowheads="1"/>
          </p:cNvSpPr>
          <p:nvPr/>
        </p:nvSpPr>
        <p:spPr bwMode="auto">
          <a:xfrm>
            <a:off x="3019425" y="4068763"/>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93" name="Rectangle 277">
            <a:extLst>
              <a:ext uri="{FF2B5EF4-FFF2-40B4-BE49-F238E27FC236}">
                <a16:creationId xmlns:a16="http://schemas.microsoft.com/office/drawing/2014/main" id="{699FA8BF-DB3D-0641-E553-29CA836F687E}"/>
              </a:ext>
            </a:extLst>
          </p:cNvPr>
          <p:cNvSpPr>
            <a:spLocks noChangeArrowheads="1"/>
          </p:cNvSpPr>
          <p:nvPr/>
        </p:nvSpPr>
        <p:spPr bwMode="auto">
          <a:xfrm>
            <a:off x="3927475" y="3894138"/>
            <a:ext cx="9826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Control Chart</a:t>
            </a:r>
            <a:endParaRPr lang="en-US" altLang="en-US" sz="2400" b="1"/>
          </a:p>
        </p:txBody>
      </p:sp>
      <p:sp>
        <p:nvSpPr>
          <p:cNvPr id="572694" name="Rectangle 278">
            <a:extLst>
              <a:ext uri="{FF2B5EF4-FFF2-40B4-BE49-F238E27FC236}">
                <a16:creationId xmlns:a16="http://schemas.microsoft.com/office/drawing/2014/main" id="{C3A4A390-838A-6900-E613-DFAD99738969}"/>
              </a:ext>
            </a:extLst>
          </p:cNvPr>
          <p:cNvSpPr>
            <a:spLocks noChangeArrowheads="1"/>
          </p:cNvSpPr>
          <p:nvPr/>
        </p:nvSpPr>
        <p:spPr bwMode="auto">
          <a:xfrm>
            <a:off x="4835525" y="38941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95" name="Rectangle 279">
            <a:extLst>
              <a:ext uri="{FF2B5EF4-FFF2-40B4-BE49-F238E27FC236}">
                <a16:creationId xmlns:a16="http://schemas.microsoft.com/office/drawing/2014/main" id="{C7E84673-18E4-A0DB-E99E-4A288E8C8592}"/>
              </a:ext>
            </a:extLst>
          </p:cNvPr>
          <p:cNvSpPr>
            <a:spLocks noChangeArrowheads="1"/>
          </p:cNvSpPr>
          <p:nvPr/>
        </p:nvSpPr>
        <p:spPr bwMode="auto">
          <a:xfrm>
            <a:off x="5413375" y="3894138"/>
            <a:ext cx="109061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Process Sigma</a:t>
            </a:r>
            <a:endParaRPr lang="en-US" altLang="en-US" sz="2400" b="1"/>
          </a:p>
        </p:txBody>
      </p:sp>
      <p:sp>
        <p:nvSpPr>
          <p:cNvPr id="572696" name="Rectangle 280">
            <a:extLst>
              <a:ext uri="{FF2B5EF4-FFF2-40B4-BE49-F238E27FC236}">
                <a16:creationId xmlns:a16="http://schemas.microsoft.com/office/drawing/2014/main" id="{279CBFD8-39B7-DBF6-7C4B-AFF1C12867DE}"/>
              </a:ext>
            </a:extLst>
          </p:cNvPr>
          <p:cNvSpPr>
            <a:spLocks noChangeArrowheads="1"/>
          </p:cNvSpPr>
          <p:nvPr/>
        </p:nvSpPr>
        <p:spPr bwMode="auto">
          <a:xfrm>
            <a:off x="6440488" y="38941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697" name="Rectangle 281">
            <a:extLst>
              <a:ext uri="{FF2B5EF4-FFF2-40B4-BE49-F238E27FC236}">
                <a16:creationId xmlns:a16="http://schemas.microsoft.com/office/drawing/2014/main" id="{74CF93AA-0DBE-A72B-529F-03624CEE82FF}"/>
              </a:ext>
            </a:extLst>
          </p:cNvPr>
          <p:cNvSpPr>
            <a:spLocks noChangeArrowheads="1"/>
          </p:cNvSpPr>
          <p:nvPr/>
        </p:nvSpPr>
        <p:spPr bwMode="auto">
          <a:xfrm>
            <a:off x="6969125" y="3894138"/>
            <a:ext cx="9207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Before/After </a:t>
            </a:r>
            <a:endParaRPr lang="en-US" altLang="en-US" sz="2400" b="1"/>
          </a:p>
        </p:txBody>
      </p:sp>
      <p:sp>
        <p:nvSpPr>
          <p:cNvPr id="572698" name="Rectangle 282">
            <a:extLst>
              <a:ext uri="{FF2B5EF4-FFF2-40B4-BE49-F238E27FC236}">
                <a16:creationId xmlns:a16="http://schemas.microsoft.com/office/drawing/2014/main" id="{3709DBAD-CC7B-C6ED-3DA7-6A7B051672A9}"/>
              </a:ext>
            </a:extLst>
          </p:cNvPr>
          <p:cNvSpPr>
            <a:spLocks noChangeArrowheads="1"/>
          </p:cNvSpPr>
          <p:nvPr/>
        </p:nvSpPr>
        <p:spPr bwMode="auto">
          <a:xfrm>
            <a:off x="6969125" y="4068763"/>
            <a:ext cx="4730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Pareto</a:t>
            </a:r>
            <a:endParaRPr lang="en-US" altLang="en-US" sz="2400" b="1"/>
          </a:p>
        </p:txBody>
      </p:sp>
      <p:sp>
        <p:nvSpPr>
          <p:cNvPr id="572699" name="Rectangle 283">
            <a:extLst>
              <a:ext uri="{FF2B5EF4-FFF2-40B4-BE49-F238E27FC236}">
                <a16:creationId xmlns:a16="http://schemas.microsoft.com/office/drawing/2014/main" id="{D742E06A-664D-1CF1-3140-98A22C77FC4C}"/>
              </a:ext>
            </a:extLst>
          </p:cNvPr>
          <p:cNvSpPr>
            <a:spLocks noChangeArrowheads="1"/>
          </p:cNvSpPr>
          <p:nvPr/>
        </p:nvSpPr>
        <p:spPr bwMode="auto">
          <a:xfrm>
            <a:off x="7419975" y="4068763"/>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00" name="Rectangle 284">
            <a:extLst>
              <a:ext uri="{FF2B5EF4-FFF2-40B4-BE49-F238E27FC236}">
                <a16:creationId xmlns:a16="http://schemas.microsoft.com/office/drawing/2014/main" id="{3553CBA8-94E4-9B08-A65B-79A863100D27}"/>
              </a:ext>
            </a:extLst>
          </p:cNvPr>
          <p:cNvSpPr>
            <a:spLocks noChangeArrowheads="1"/>
          </p:cNvSpPr>
          <p:nvPr/>
        </p:nvSpPr>
        <p:spPr bwMode="auto">
          <a:xfrm>
            <a:off x="827088" y="3862388"/>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1" name="Rectangle 285">
            <a:extLst>
              <a:ext uri="{FF2B5EF4-FFF2-40B4-BE49-F238E27FC236}">
                <a16:creationId xmlns:a16="http://schemas.microsoft.com/office/drawing/2014/main" id="{4FF80FB3-C525-BD11-B45F-B3AE535947B1}"/>
              </a:ext>
            </a:extLst>
          </p:cNvPr>
          <p:cNvSpPr>
            <a:spLocks noChangeArrowheads="1"/>
          </p:cNvSpPr>
          <p:nvPr/>
        </p:nvSpPr>
        <p:spPr bwMode="auto">
          <a:xfrm>
            <a:off x="844550" y="3862388"/>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2" name="Rectangle 286">
            <a:extLst>
              <a:ext uri="{FF2B5EF4-FFF2-40B4-BE49-F238E27FC236}">
                <a16:creationId xmlns:a16="http://schemas.microsoft.com/office/drawing/2014/main" id="{EB468D26-2D58-7EAF-59D0-B2BD4B3D8576}"/>
              </a:ext>
            </a:extLst>
          </p:cNvPr>
          <p:cNvSpPr>
            <a:spLocks noChangeArrowheads="1"/>
          </p:cNvSpPr>
          <p:nvPr/>
        </p:nvSpPr>
        <p:spPr bwMode="auto">
          <a:xfrm>
            <a:off x="1976438" y="3862388"/>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3" name="Rectangle 287">
            <a:extLst>
              <a:ext uri="{FF2B5EF4-FFF2-40B4-BE49-F238E27FC236}">
                <a16:creationId xmlns:a16="http://schemas.microsoft.com/office/drawing/2014/main" id="{F36FF5A4-AA3F-A649-D6D9-DF1A45EC738A}"/>
              </a:ext>
            </a:extLst>
          </p:cNvPr>
          <p:cNvSpPr>
            <a:spLocks noChangeArrowheads="1"/>
          </p:cNvSpPr>
          <p:nvPr/>
        </p:nvSpPr>
        <p:spPr bwMode="auto">
          <a:xfrm>
            <a:off x="1984375" y="3862388"/>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4" name="Rectangle 288">
            <a:extLst>
              <a:ext uri="{FF2B5EF4-FFF2-40B4-BE49-F238E27FC236}">
                <a16:creationId xmlns:a16="http://schemas.microsoft.com/office/drawing/2014/main" id="{A3D10ED9-5E56-3329-55FD-E2CA6F4811D5}"/>
              </a:ext>
            </a:extLst>
          </p:cNvPr>
          <p:cNvSpPr>
            <a:spLocks noChangeArrowheads="1"/>
          </p:cNvSpPr>
          <p:nvPr/>
        </p:nvSpPr>
        <p:spPr bwMode="auto">
          <a:xfrm>
            <a:off x="2319338" y="3862388"/>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5" name="Rectangle 289">
            <a:extLst>
              <a:ext uri="{FF2B5EF4-FFF2-40B4-BE49-F238E27FC236}">
                <a16:creationId xmlns:a16="http://schemas.microsoft.com/office/drawing/2014/main" id="{27A011BA-10D0-2242-73F4-EEDBC75AB49D}"/>
              </a:ext>
            </a:extLst>
          </p:cNvPr>
          <p:cNvSpPr>
            <a:spLocks noChangeArrowheads="1"/>
          </p:cNvSpPr>
          <p:nvPr/>
        </p:nvSpPr>
        <p:spPr bwMode="auto">
          <a:xfrm>
            <a:off x="2327275" y="3862388"/>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6" name="Rectangle 290">
            <a:extLst>
              <a:ext uri="{FF2B5EF4-FFF2-40B4-BE49-F238E27FC236}">
                <a16:creationId xmlns:a16="http://schemas.microsoft.com/office/drawing/2014/main" id="{5CD3B8EC-2A8C-CC6A-A96C-00C6726384D6}"/>
              </a:ext>
            </a:extLst>
          </p:cNvPr>
          <p:cNvSpPr>
            <a:spLocks noChangeArrowheads="1"/>
          </p:cNvSpPr>
          <p:nvPr/>
        </p:nvSpPr>
        <p:spPr bwMode="auto">
          <a:xfrm>
            <a:off x="3509963" y="38623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7" name="Rectangle 291">
            <a:extLst>
              <a:ext uri="{FF2B5EF4-FFF2-40B4-BE49-F238E27FC236}">
                <a16:creationId xmlns:a16="http://schemas.microsoft.com/office/drawing/2014/main" id="{80FED200-0645-B014-CC91-0A2318903C1E}"/>
              </a:ext>
            </a:extLst>
          </p:cNvPr>
          <p:cNvSpPr>
            <a:spLocks noChangeArrowheads="1"/>
          </p:cNvSpPr>
          <p:nvPr/>
        </p:nvSpPr>
        <p:spPr bwMode="auto">
          <a:xfrm>
            <a:off x="3519488" y="3862388"/>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8" name="Rectangle 292">
            <a:extLst>
              <a:ext uri="{FF2B5EF4-FFF2-40B4-BE49-F238E27FC236}">
                <a16:creationId xmlns:a16="http://schemas.microsoft.com/office/drawing/2014/main" id="{8C6FD753-C719-351C-D081-EFAD39611AD3}"/>
              </a:ext>
            </a:extLst>
          </p:cNvPr>
          <p:cNvSpPr>
            <a:spLocks noChangeArrowheads="1"/>
          </p:cNvSpPr>
          <p:nvPr/>
        </p:nvSpPr>
        <p:spPr bwMode="auto">
          <a:xfrm>
            <a:off x="3852863" y="38623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09" name="Rectangle 293">
            <a:extLst>
              <a:ext uri="{FF2B5EF4-FFF2-40B4-BE49-F238E27FC236}">
                <a16:creationId xmlns:a16="http://schemas.microsoft.com/office/drawing/2014/main" id="{7F97EEA5-2FA2-D4E8-B8A2-B50EDB1B6640}"/>
              </a:ext>
            </a:extLst>
          </p:cNvPr>
          <p:cNvSpPr>
            <a:spLocks noChangeArrowheads="1"/>
          </p:cNvSpPr>
          <p:nvPr/>
        </p:nvSpPr>
        <p:spPr bwMode="auto">
          <a:xfrm>
            <a:off x="3862388" y="3862388"/>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0" name="Rectangle 294">
            <a:extLst>
              <a:ext uri="{FF2B5EF4-FFF2-40B4-BE49-F238E27FC236}">
                <a16:creationId xmlns:a16="http://schemas.microsoft.com/office/drawing/2014/main" id="{D6A21740-9C23-CB46-F458-1162BAABE62F}"/>
              </a:ext>
            </a:extLst>
          </p:cNvPr>
          <p:cNvSpPr>
            <a:spLocks noChangeArrowheads="1"/>
          </p:cNvSpPr>
          <p:nvPr/>
        </p:nvSpPr>
        <p:spPr bwMode="auto">
          <a:xfrm>
            <a:off x="4997450" y="3862388"/>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1" name="Rectangle 295">
            <a:extLst>
              <a:ext uri="{FF2B5EF4-FFF2-40B4-BE49-F238E27FC236}">
                <a16:creationId xmlns:a16="http://schemas.microsoft.com/office/drawing/2014/main" id="{DC18F017-0E6C-21E5-5572-393A9731D2A9}"/>
              </a:ext>
            </a:extLst>
          </p:cNvPr>
          <p:cNvSpPr>
            <a:spLocks noChangeArrowheads="1"/>
          </p:cNvSpPr>
          <p:nvPr/>
        </p:nvSpPr>
        <p:spPr bwMode="auto">
          <a:xfrm>
            <a:off x="5005388" y="3862388"/>
            <a:ext cx="3349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2" name="Rectangle 296">
            <a:extLst>
              <a:ext uri="{FF2B5EF4-FFF2-40B4-BE49-F238E27FC236}">
                <a16:creationId xmlns:a16="http://schemas.microsoft.com/office/drawing/2014/main" id="{34AB2497-BAF9-67B1-C729-957748E6CE87}"/>
              </a:ext>
            </a:extLst>
          </p:cNvPr>
          <p:cNvSpPr>
            <a:spLocks noChangeArrowheads="1"/>
          </p:cNvSpPr>
          <p:nvPr/>
        </p:nvSpPr>
        <p:spPr bwMode="auto">
          <a:xfrm>
            <a:off x="5340350" y="3862388"/>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3" name="Rectangle 297">
            <a:extLst>
              <a:ext uri="{FF2B5EF4-FFF2-40B4-BE49-F238E27FC236}">
                <a16:creationId xmlns:a16="http://schemas.microsoft.com/office/drawing/2014/main" id="{70F94C0A-1D1E-EA91-2145-75FA7BFF3511}"/>
              </a:ext>
            </a:extLst>
          </p:cNvPr>
          <p:cNvSpPr>
            <a:spLocks noChangeArrowheads="1"/>
          </p:cNvSpPr>
          <p:nvPr/>
        </p:nvSpPr>
        <p:spPr bwMode="auto">
          <a:xfrm>
            <a:off x="5348288" y="3862388"/>
            <a:ext cx="1204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4" name="Rectangle 298">
            <a:extLst>
              <a:ext uri="{FF2B5EF4-FFF2-40B4-BE49-F238E27FC236}">
                <a16:creationId xmlns:a16="http://schemas.microsoft.com/office/drawing/2014/main" id="{054B4D17-A6B6-019C-E401-97651D227687}"/>
              </a:ext>
            </a:extLst>
          </p:cNvPr>
          <p:cNvSpPr>
            <a:spLocks noChangeArrowheads="1"/>
          </p:cNvSpPr>
          <p:nvPr/>
        </p:nvSpPr>
        <p:spPr bwMode="auto">
          <a:xfrm>
            <a:off x="6553200" y="38623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5" name="Rectangle 299">
            <a:extLst>
              <a:ext uri="{FF2B5EF4-FFF2-40B4-BE49-F238E27FC236}">
                <a16:creationId xmlns:a16="http://schemas.microsoft.com/office/drawing/2014/main" id="{A483D238-46E3-8EF3-B87A-37A06303AB1B}"/>
              </a:ext>
            </a:extLst>
          </p:cNvPr>
          <p:cNvSpPr>
            <a:spLocks noChangeArrowheads="1"/>
          </p:cNvSpPr>
          <p:nvPr/>
        </p:nvSpPr>
        <p:spPr bwMode="auto">
          <a:xfrm>
            <a:off x="6562725" y="3862388"/>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6" name="Rectangle 300">
            <a:extLst>
              <a:ext uri="{FF2B5EF4-FFF2-40B4-BE49-F238E27FC236}">
                <a16:creationId xmlns:a16="http://schemas.microsoft.com/office/drawing/2014/main" id="{25B50738-28A7-57F1-55AC-18FA1D0EEB1F}"/>
              </a:ext>
            </a:extLst>
          </p:cNvPr>
          <p:cNvSpPr>
            <a:spLocks noChangeArrowheads="1"/>
          </p:cNvSpPr>
          <p:nvPr/>
        </p:nvSpPr>
        <p:spPr bwMode="auto">
          <a:xfrm>
            <a:off x="6896100" y="38623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7" name="Rectangle 301">
            <a:extLst>
              <a:ext uri="{FF2B5EF4-FFF2-40B4-BE49-F238E27FC236}">
                <a16:creationId xmlns:a16="http://schemas.microsoft.com/office/drawing/2014/main" id="{B0AD9458-D687-34BF-DC2F-3DBBA7D1E6A8}"/>
              </a:ext>
            </a:extLst>
          </p:cNvPr>
          <p:cNvSpPr>
            <a:spLocks noChangeArrowheads="1"/>
          </p:cNvSpPr>
          <p:nvPr/>
        </p:nvSpPr>
        <p:spPr bwMode="auto">
          <a:xfrm>
            <a:off x="6905625" y="3862388"/>
            <a:ext cx="1019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8" name="Rectangle 302">
            <a:extLst>
              <a:ext uri="{FF2B5EF4-FFF2-40B4-BE49-F238E27FC236}">
                <a16:creationId xmlns:a16="http://schemas.microsoft.com/office/drawing/2014/main" id="{77CDBBE4-1931-4089-BC18-B781486BA844}"/>
              </a:ext>
            </a:extLst>
          </p:cNvPr>
          <p:cNvSpPr>
            <a:spLocks noChangeArrowheads="1"/>
          </p:cNvSpPr>
          <p:nvPr/>
        </p:nvSpPr>
        <p:spPr bwMode="auto">
          <a:xfrm>
            <a:off x="7924800" y="38623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19" name="Rectangle 303">
            <a:extLst>
              <a:ext uri="{FF2B5EF4-FFF2-40B4-BE49-F238E27FC236}">
                <a16:creationId xmlns:a16="http://schemas.microsoft.com/office/drawing/2014/main" id="{F8C403D7-34C7-1136-BD4E-C85B4975805C}"/>
              </a:ext>
            </a:extLst>
          </p:cNvPr>
          <p:cNvSpPr>
            <a:spLocks noChangeArrowheads="1"/>
          </p:cNvSpPr>
          <p:nvPr/>
        </p:nvSpPr>
        <p:spPr bwMode="auto">
          <a:xfrm>
            <a:off x="7934325" y="3862388"/>
            <a:ext cx="3238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0" name="Rectangle 304">
            <a:extLst>
              <a:ext uri="{FF2B5EF4-FFF2-40B4-BE49-F238E27FC236}">
                <a16:creationId xmlns:a16="http://schemas.microsoft.com/office/drawing/2014/main" id="{C879FD7A-8812-1928-9E5B-F2DD289FA25E}"/>
              </a:ext>
            </a:extLst>
          </p:cNvPr>
          <p:cNvSpPr>
            <a:spLocks noChangeArrowheads="1"/>
          </p:cNvSpPr>
          <p:nvPr/>
        </p:nvSpPr>
        <p:spPr bwMode="auto">
          <a:xfrm>
            <a:off x="8258175" y="3862388"/>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1" name="Rectangle 305">
            <a:extLst>
              <a:ext uri="{FF2B5EF4-FFF2-40B4-BE49-F238E27FC236}">
                <a16:creationId xmlns:a16="http://schemas.microsoft.com/office/drawing/2014/main" id="{AADA89F3-D993-6D68-8C9A-07D58879C9A9}"/>
              </a:ext>
            </a:extLst>
          </p:cNvPr>
          <p:cNvSpPr>
            <a:spLocks noChangeArrowheads="1"/>
          </p:cNvSpPr>
          <p:nvPr/>
        </p:nvSpPr>
        <p:spPr bwMode="auto">
          <a:xfrm>
            <a:off x="827088" y="3871913"/>
            <a:ext cx="17462"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2" name="Rectangle 306">
            <a:extLst>
              <a:ext uri="{FF2B5EF4-FFF2-40B4-BE49-F238E27FC236}">
                <a16:creationId xmlns:a16="http://schemas.microsoft.com/office/drawing/2014/main" id="{16FC70E8-DD2C-71C6-58BD-D3CBE1F5124C}"/>
              </a:ext>
            </a:extLst>
          </p:cNvPr>
          <p:cNvSpPr>
            <a:spLocks noChangeArrowheads="1"/>
          </p:cNvSpPr>
          <p:nvPr/>
        </p:nvSpPr>
        <p:spPr bwMode="auto">
          <a:xfrm>
            <a:off x="1976438" y="3871913"/>
            <a:ext cx="7937"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3" name="Rectangle 307">
            <a:extLst>
              <a:ext uri="{FF2B5EF4-FFF2-40B4-BE49-F238E27FC236}">
                <a16:creationId xmlns:a16="http://schemas.microsoft.com/office/drawing/2014/main" id="{AA908939-25ED-9D6B-2763-48EBDA4CE3DE}"/>
              </a:ext>
            </a:extLst>
          </p:cNvPr>
          <p:cNvSpPr>
            <a:spLocks noChangeArrowheads="1"/>
          </p:cNvSpPr>
          <p:nvPr/>
        </p:nvSpPr>
        <p:spPr bwMode="auto">
          <a:xfrm>
            <a:off x="2319338" y="3871913"/>
            <a:ext cx="7937"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4" name="Rectangle 308">
            <a:extLst>
              <a:ext uri="{FF2B5EF4-FFF2-40B4-BE49-F238E27FC236}">
                <a16:creationId xmlns:a16="http://schemas.microsoft.com/office/drawing/2014/main" id="{9E077A67-8C93-3A17-A528-83AE323EE5D6}"/>
              </a:ext>
            </a:extLst>
          </p:cNvPr>
          <p:cNvSpPr>
            <a:spLocks noChangeArrowheads="1"/>
          </p:cNvSpPr>
          <p:nvPr/>
        </p:nvSpPr>
        <p:spPr bwMode="auto">
          <a:xfrm>
            <a:off x="3509963" y="38719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5" name="Rectangle 309">
            <a:extLst>
              <a:ext uri="{FF2B5EF4-FFF2-40B4-BE49-F238E27FC236}">
                <a16:creationId xmlns:a16="http://schemas.microsoft.com/office/drawing/2014/main" id="{D0984DE3-C44F-1E3A-59A6-538843288FAF}"/>
              </a:ext>
            </a:extLst>
          </p:cNvPr>
          <p:cNvSpPr>
            <a:spLocks noChangeArrowheads="1"/>
          </p:cNvSpPr>
          <p:nvPr/>
        </p:nvSpPr>
        <p:spPr bwMode="auto">
          <a:xfrm>
            <a:off x="3852863" y="38719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6" name="Rectangle 310">
            <a:extLst>
              <a:ext uri="{FF2B5EF4-FFF2-40B4-BE49-F238E27FC236}">
                <a16:creationId xmlns:a16="http://schemas.microsoft.com/office/drawing/2014/main" id="{91F14435-3DF2-EBD9-4D8F-A810C1928851}"/>
              </a:ext>
            </a:extLst>
          </p:cNvPr>
          <p:cNvSpPr>
            <a:spLocks noChangeArrowheads="1"/>
          </p:cNvSpPr>
          <p:nvPr/>
        </p:nvSpPr>
        <p:spPr bwMode="auto">
          <a:xfrm>
            <a:off x="4997450" y="3871913"/>
            <a:ext cx="7938"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7" name="Rectangle 311">
            <a:extLst>
              <a:ext uri="{FF2B5EF4-FFF2-40B4-BE49-F238E27FC236}">
                <a16:creationId xmlns:a16="http://schemas.microsoft.com/office/drawing/2014/main" id="{2538B73C-649C-E517-6148-8E82FF711B70}"/>
              </a:ext>
            </a:extLst>
          </p:cNvPr>
          <p:cNvSpPr>
            <a:spLocks noChangeArrowheads="1"/>
          </p:cNvSpPr>
          <p:nvPr/>
        </p:nvSpPr>
        <p:spPr bwMode="auto">
          <a:xfrm>
            <a:off x="5340350" y="3871913"/>
            <a:ext cx="7938"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8" name="Rectangle 312">
            <a:extLst>
              <a:ext uri="{FF2B5EF4-FFF2-40B4-BE49-F238E27FC236}">
                <a16:creationId xmlns:a16="http://schemas.microsoft.com/office/drawing/2014/main" id="{5DCD4E62-4B12-9F0F-EED0-F580FF2CBA66}"/>
              </a:ext>
            </a:extLst>
          </p:cNvPr>
          <p:cNvSpPr>
            <a:spLocks noChangeArrowheads="1"/>
          </p:cNvSpPr>
          <p:nvPr/>
        </p:nvSpPr>
        <p:spPr bwMode="auto">
          <a:xfrm>
            <a:off x="6553200" y="38719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29" name="Rectangle 313">
            <a:extLst>
              <a:ext uri="{FF2B5EF4-FFF2-40B4-BE49-F238E27FC236}">
                <a16:creationId xmlns:a16="http://schemas.microsoft.com/office/drawing/2014/main" id="{02620956-025A-79BE-0AC0-089441FF897C}"/>
              </a:ext>
            </a:extLst>
          </p:cNvPr>
          <p:cNvSpPr>
            <a:spLocks noChangeArrowheads="1"/>
          </p:cNvSpPr>
          <p:nvPr/>
        </p:nvSpPr>
        <p:spPr bwMode="auto">
          <a:xfrm>
            <a:off x="6896100" y="38719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30" name="Rectangle 314">
            <a:extLst>
              <a:ext uri="{FF2B5EF4-FFF2-40B4-BE49-F238E27FC236}">
                <a16:creationId xmlns:a16="http://schemas.microsoft.com/office/drawing/2014/main" id="{A65755DB-39BD-56FE-DB09-E727EF189EF0}"/>
              </a:ext>
            </a:extLst>
          </p:cNvPr>
          <p:cNvSpPr>
            <a:spLocks noChangeArrowheads="1"/>
          </p:cNvSpPr>
          <p:nvPr/>
        </p:nvSpPr>
        <p:spPr bwMode="auto">
          <a:xfrm>
            <a:off x="7924800" y="3871913"/>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31" name="Rectangle 315">
            <a:extLst>
              <a:ext uri="{FF2B5EF4-FFF2-40B4-BE49-F238E27FC236}">
                <a16:creationId xmlns:a16="http://schemas.microsoft.com/office/drawing/2014/main" id="{5BD682E8-B996-329A-83E5-56EED91E909E}"/>
              </a:ext>
            </a:extLst>
          </p:cNvPr>
          <p:cNvSpPr>
            <a:spLocks noChangeArrowheads="1"/>
          </p:cNvSpPr>
          <p:nvPr/>
        </p:nvSpPr>
        <p:spPr bwMode="auto">
          <a:xfrm>
            <a:off x="8258175" y="3871913"/>
            <a:ext cx="19050"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32" name="Rectangle 316">
            <a:extLst>
              <a:ext uri="{FF2B5EF4-FFF2-40B4-BE49-F238E27FC236}">
                <a16:creationId xmlns:a16="http://schemas.microsoft.com/office/drawing/2014/main" id="{CC12E167-62DF-7518-E1E0-86EC4912C575}"/>
              </a:ext>
            </a:extLst>
          </p:cNvPr>
          <p:cNvSpPr>
            <a:spLocks noChangeArrowheads="1"/>
          </p:cNvSpPr>
          <p:nvPr/>
        </p:nvSpPr>
        <p:spPr bwMode="auto">
          <a:xfrm>
            <a:off x="904875" y="4252913"/>
            <a:ext cx="4746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SIPOC</a:t>
            </a:r>
            <a:endParaRPr lang="en-US" altLang="en-US" sz="2400" b="1"/>
          </a:p>
        </p:txBody>
      </p:sp>
      <p:sp>
        <p:nvSpPr>
          <p:cNvPr id="572733" name="Rectangle 317">
            <a:extLst>
              <a:ext uri="{FF2B5EF4-FFF2-40B4-BE49-F238E27FC236}">
                <a16:creationId xmlns:a16="http://schemas.microsoft.com/office/drawing/2014/main" id="{138BFC22-02B1-01D8-C89C-AE45258CA7E9}"/>
              </a:ext>
            </a:extLst>
          </p:cNvPr>
          <p:cNvSpPr>
            <a:spLocks noChangeArrowheads="1"/>
          </p:cNvSpPr>
          <p:nvPr/>
        </p:nvSpPr>
        <p:spPr bwMode="auto">
          <a:xfrm>
            <a:off x="1379538" y="4252913"/>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34" name="Rectangle 318">
            <a:extLst>
              <a:ext uri="{FF2B5EF4-FFF2-40B4-BE49-F238E27FC236}">
                <a16:creationId xmlns:a16="http://schemas.microsoft.com/office/drawing/2014/main" id="{FB15F763-5DB4-7678-CDE3-4511A1689F1E}"/>
              </a:ext>
            </a:extLst>
          </p:cNvPr>
          <p:cNvSpPr>
            <a:spLocks noChangeArrowheads="1"/>
          </p:cNvSpPr>
          <p:nvPr/>
        </p:nvSpPr>
        <p:spPr bwMode="auto">
          <a:xfrm>
            <a:off x="2392363" y="4252913"/>
            <a:ext cx="9969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Pareto Charts</a:t>
            </a:r>
            <a:endParaRPr lang="en-US" altLang="en-US" sz="2400" b="1"/>
          </a:p>
        </p:txBody>
      </p:sp>
      <p:sp>
        <p:nvSpPr>
          <p:cNvPr id="572735" name="Rectangle 319">
            <a:extLst>
              <a:ext uri="{FF2B5EF4-FFF2-40B4-BE49-F238E27FC236}">
                <a16:creationId xmlns:a16="http://schemas.microsoft.com/office/drawing/2014/main" id="{0494D481-A12F-50E4-18D7-FC69FCD6CBFA}"/>
              </a:ext>
            </a:extLst>
          </p:cNvPr>
          <p:cNvSpPr>
            <a:spLocks noChangeArrowheads="1"/>
          </p:cNvSpPr>
          <p:nvPr/>
        </p:nvSpPr>
        <p:spPr bwMode="auto">
          <a:xfrm>
            <a:off x="3333750" y="4252913"/>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36" name="Rectangle 320">
            <a:extLst>
              <a:ext uri="{FF2B5EF4-FFF2-40B4-BE49-F238E27FC236}">
                <a16:creationId xmlns:a16="http://schemas.microsoft.com/office/drawing/2014/main" id="{78D4C843-9103-BFAC-ED8C-8AC0E13B320A}"/>
              </a:ext>
            </a:extLst>
          </p:cNvPr>
          <p:cNvSpPr>
            <a:spLocks noChangeArrowheads="1"/>
          </p:cNvSpPr>
          <p:nvPr/>
        </p:nvSpPr>
        <p:spPr bwMode="auto">
          <a:xfrm>
            <a:off x="3927475" y="4252913"/>
            <a:ext cx="931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Stratification</a:t>
            </a:r>
            <a:endParaRPr lang="en-US" altLang="en-US" sz="2400" b="1"/>
          </a:p>
        </p:txBody>
      </p:sp>
      <p:sp>
        <p:nvSpPr>
          <p:cNvPr id="572737" name="Rectangle 321">
            <a:extLst>
              <a:ext uri="{FF2B5EF4-FFF2-40B4-BE49-F238E27FC236}">
                <a16:creationId xmlns:a16="http://schemas.microsoft.com/office/drawing/2014/main" id="{49CF3FF0-1CF4-D052-1DB6-9F6BA6CE04CE}"/>
              </a:ext>
            </a:extLst>
          </p:cNvPr>
          <p:cNvSpPr>
            <a:spLocks noChangeArrowheads="1"/>
          </p:cNvSpPr>
          <p:nvPr/>
        </p:nvSpPr>
        <p:spPr bwMode="auto">
          <a:xfrm>
            <a:off x="4767263" y="4252913"/>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38" name="Rectangle 322">
            <a:extLst>
              <a:ext uri="{FF2B5EF4-FFF2-40B4-BE49-F238E27FC236}">
                <a16:creationId xmlns:a16="http://schemas.microsoft.com/office/drawing/2014/main" id="{37E5A34B-A0E9-6CAD-C22C-BE041B2EED65}"/>
              </a:ext>
            </a:extLst>
          </p:cNvPr>
          <p:cNvSpPr>
            <a:spLocks noChangeArrowheads="1"/>
          </p:cNvSpPr>
          <p:nvPr/>
        </p:nvSpPr>
        <p:spPr bwMode="auto">
          <a:xfrm>
            <a:off x="5413375" y="4252913"/>
            <a:ext cx="10969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Planning Tools</a:t>
            </a:r>
            <a:endParaRPr lang="en-US" altLang="en-US" sz="2400" b="1"/>
          </a:p>
        </p:txBody>
      </p:sp>
      <p:sp>
        <p:nvSpPr>
          <p:cNvPr id="572739" name="Rectangle 323">
            <a:extLst>
              <a:ext uri="{FF2B5EF4-FFF2-40B4-BE49-F238E27FC236}">
                <a16:creationId xmlns:a16="http://schemas.microsoft.com/office/drawing/2014/main" id="{61DB9D3C-6E30-7FDC-89D1-57E77544FEA4}"/>
              </a:ext>
            </a:extLst>
          </p:cNvPr>
          <p:cNvSpPr>
            <a:spLocks noChangeArrowheads="1"/>
          </p:cNvSpPr>
          <p:nvPr/>
        </p:nvSpPr>
        <p:spPr bwMode="auto">
          <a:xfrm>
            <a:off x="6421438" y="4252913"/>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40" name="Rectangle 324">
            <a:extLst>
              <a:ext uri="{FF2B5EF4-FFF2-40B4-BE49-F238E27FC236}">
                <a16:creationId xmlns:a16="http://schemas.microsoft.com/office/drawing/2014/main" id="{86AE67DC-6270-C960-05C1-1FA5DC819E4E}"/>
              </a:ext>
            </a:extLst>
          </p:cNvPr>
          <p:cNvSpPr>
            <a:spLocks noChangeArrowheads="1"/>
          </p:cNvSpPr>
          <p:nvPr/>
        </p:nvSpPr>
        <p:spPr bwMode="auto">
          <a:xfrm>
            <a:off x="6969125" y="4252913"/>
            <a:ext cx="9207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Before/After </a:t>
            </a:r>
            <a:endParaRPr lang="en-US" altLang="en-US" sz="2400" b="1"/>
          </a:p>
        </p:txBody>
      </p:sp>
      <p:sp>
        <p:nvSpPr>
          <p:cNvPr id="572741" name="Rectangle 325">
            <a:extLst>
              <a:ext uri="{FF2B5EF4-FFF2-40B4-BE49-F238E27FC236}">
                <a16:creationId xmlns:a16="http://schemas.microsoft.com/office/drawing/2014/main" id="{15812DBB-67C7-7F54-98EF-F09E74E3A84D}"/>
              </a:ext>
            </a:extLst>
          </p:cNvPr>
          <p:cNvSpPr>
            <a:spLocks noChangeArrowheads="1"/>
          </p:cNvSpPr>
          <p:nvPr/>
        </p:nvSpPr>
        <p:spPr bwMode="auto">
          <a:xfrm>
            <a:off x="6969125" y="4429125"/>
            <a:ext cx="7699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Frequency</a:t>
            </a:r>
            <a:endParaRPr lang="en-US" altLang="en-US" sz="2400" b="1"/>
          </a:p>
        </p:txBody>
      </p:sp>
      <p:sp>
        <p:nvSpPr>
          <p:cNvPr id="572742" name="Rectangle 326">
            <a:extLst>
              <a:ext uri="{FF2B5EF4-FFF2-40B4-BE49-F238E27FC236}">
                <a16:creationId xmlns:a16="http://schemas.microsoft.com/office/drawing/2014/main" id="{0D01D41F-2319-07F7-B2CD-9FF69922AC1C}"/>
              </a:ext>
            </a:extLst>
          </p:cNvPr>
          <p:cNvSpPr>
            <a:spLocks noChangeArrowheads="1"/>
          </p:cNvSpPr>
          <p:nvPr/>
        </p:nvSpPr>
        <p:spPr bwMode="auto">
          <a:xfrm>
            <a:off x="7689850" y="44291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43" name="Rectangle 327">
            <a:extLst>
              <a:ext uri="{FF2B5EF4-FFF2-40B4-BE49-F238E27FC236}">
                <a16:creationId xmlns:a16="http://schemas.microsoft.com/office/drawing/2014/main" id="{34BBB598-BC98-32EF-6B6F-19E9D02F5D15}"/>
              </a:ext>
            </a:extLst>
          </p:cNvPr>
          <p:cNvSpPr>
            <a:spLocks noChangeArrowheads="1"/>
          </p:cNvSpPr>
          <p:nvPr/>
        </p:nvSpPr>
        <p:spPr bwMode="auto">
          <a:xfrm>
            <a:off x="827088" y="4222750"/>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44" name="Rectangle 328">
            <a:extLst>
              <a:ext uri="{FF2B5EF4-FFF2-40B4-BE49-F238E27FC236}">
                <a16:creationId xmlns:a16="http://schemas.microsoft.com/office/drawing/2014/main" id="{624E992F-1229-7CBE-F21E-A78C3C2ED884}"/>
              </a:ext>
            </a:extLst>
          </p:cNvPr>
          <p:cNvSpPr>
            <a:spLocks noChangeArrowheads="1"/>
          </p:cNvSpPr>
          <p:nvPr/>
        </p:nvSpPr>
        <p:spPr bwMode="auto">
          <a:xfrm>
            <a:off x="844550" y="4222750"/>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45" name="Rectangle 329">
            <a:extLst>
              <a:ext uri="{FF2B5EF4-FFF2-40B4-BE49-F238E27FC236}">
                <a16:creationId xmlns:a16="http://schemas.microsoft.com/office/drawing/2014/main" id="{A5FB040D-506E-17D9-3B6D-AD163A175C7E}"/>
              </a:ext>
            </a:extLst>
          </p:cNvPr>
          <p:cNvSpPr>
            <a:spLocks noChangeArrowheads="1"/>
          </p:cNvSpPr>
          <p:nvPr/>
        </p:nvSpPr>
        <p:spPr bwMode="auto">
          <a:xfrm>
            <a:off x="1976438" y="4222750"/>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46" name="Rectangle 330">
            <a:extLst>
              <a:ext uri="{FF2B5EF4-FFF2-40B4-BE49-F238E27FC236}">
                <a16:creationId xmlns:a16="http://schemas.microsoft.com/office/drawing/2014/main" id="{40D43627-CC9E-6050-4943-A89AD942EB48}"/>
              </a:ext>
            </a:extLst>
          </p:cNvPr>
          <p:cNvSpPr>
            <a:spLocks noChangeArrowheads="1"/>
          </p:cNvSpPr>
          <p:nvPr/>
        </p:nvSpPr>
        <p:spPr bwMode="auto">
          <a:xfrm>
            <a:off x="1984375" y="4222750"/>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47" name="Rectangle 331">
            <a:extLst>
              <a:ext uri="{FF2B5EF4-FFF2-40B4-BE49-F238E27FC236}">
                <a16:creationId xmlns:a16="http://schemas.microsoft.com/office/drawing/2014/main" id="{DEC09AD9-3332-735E-A6C3-6C486502EC56}"/>
              </a:ext>
            </a:extLst>
          </p:cNvPr>
          <p:cNvSpPr>
            <a:spLocks noChangeArrowheads="1"/>
          </p:cNvSpPr>
          <p:nvPr/>
        </p:nvSpPr>
        <p:spPr bwMode="auto">
          <a:xfrm>
            <a:off x="2319338" y="4222750"/>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48" name="Rectangle 332">
            <a:extLst>
              <a:ext uri="{FF2B5EF4-FFF2-40B4-BE49-F238E27FC236}">
                <a16:creationId xmlns:a16="http://schemas.microsoft.com/office/drawing/2014/main" id="{45D3225B-D045-F48C-E947-1494FD405193}"/>
              </a:ext>
            </a:extLst>
          </p:cNvPr>
          <p:cNvSpPr>
            <a:spLocks noChangeArrowheads="1"/>
          </p:cNvSpPr>
          <p:nvPr/>
        </p:nvSpPr>
        <p:spPr bwMode="auto">
          <a:xfrm>
            <a:off x="2327275" y="4222750"/>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49" name="Rectangle 333">
            <a:extLst>
              <a:ext uri="{FF2B5EF4-FFF2-40B4-BE49-F238E27FC236}">
                <a16:creationId xmlns:a16="http://schemas.microsoft.com/office/drawing/2014/main" id="{4A04C5C1-9826-48FB-0DD6-D8B5F702FF2B}"/>
              </a:ext>
            </a:extLst>
          </p:cNvPr>
          <p:cNvSpPr>
            <a:spLocks noChangeArrowheads="1"/>
          </p:cNvSpPr>
          <p:nvPr/>
        </p:nvSpPr>
        <p:spPr bwMode="auto">
          <a:xfrm>
            <a:off x="3509963" y="42227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0" name="Rectangle 334">
            <a:extLst>
              <a:ext uri="{FF2B5EF4-FFF2-40B4-BE49-F238E27FC236}">
                <a16:creationId xmlns:a16="http://schemas.microsoft.com/office/drawing/2014/main" id="{2009BE55-7BCF-BF79-EE23-FA1DB995F295}"/>
              </a:ext>
            </a:extLst>
          </p:cNvPr>
          <p:cNvSpPr>
            <a:spLocks noChangeArrowheads="1"/>
          </p:cNvSpPr>
          <p:nvPr/>
        </p:nvSpPr>
        <p:spPr bwMode="auto">
          <a:xfrm>
            <a:off x="3519488" y="4222750"/>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1" name="Rectangle 335">
            <a:extLst>
              <a:ext uri="{FF2B5EF4-FFF2-40B4-BE49-F238E27FC236}">
                <a16:creationId xmlns:a16="http://schemas.microsoft.com/office/drawing/2014/main" id="{0FFD8689-8D55-0ADD-A3BE-9E00BEB85DA7}"/>
              </a:ext>
            </a:extLst>
          </p:cNvPr>
          <p:cNvSpPr>
            <a:spLocks noChangeArrowheads="1"/>
          </p:cNvSpPr>
          <p:nvPr/>
        </p:nvSpPr>
        <p:spPr bwMode="auto">
          <a:xfrm>
            <a:off x="3852863" y="42227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2" name="Rectangle 336">
            <a:extLst>
              <a:ext uri="{FF2B5EF4-FFF2-40B4-BE49-F238E27FC236}">
                <a16:creationId xmlns:a16="http://schemas.microsoft.com/office/drawing/2014/main" id="{1D338899-4B83-EEDA-72B2-70CF3560AAE4}"/>
              </a:ext>
            </a:extLst>
          </p:cNvPr>
          <p:cNvSpPr>
            <a:spLocks noChangeArrowheads="1"/>
          </p:cNvSpPr>
          <p:nvPr/>
        </p:nvSpPr>
        <p:spPr bwMode="auto">
          <a:xfrm>
            <a:off x="3862388" y="4222750"/>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3" name="Rectangle 337">
            <a:extLst>
              <a:ext uri="{FF2B5EF4-FFF2-40B4-BE49-F238E27FC236}">
                <a16:creationId xmlns:a16="http://schemas.microsoft.com/office/drawing/2014/main" id="{AA0F5452-E319-2B48-4E80-F563A31824E6}"/>
              </a:ext>
            </a:extLst>
          </p:cNvPr>
          <p:cNvSpPr>
            <a:spLocks noChangeArrowheads="1"/>
          </p:cNvSpPr>
          <p:nvPr/>
        </p:nvSpPr>
        <p:spPr bwMode="auto">
          <a:xfrm>
            <a:off x="4997450" y="4222750"/>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4" name="Rectangle 338">
            <a:extLst>
              <a:ext uri="{FF2B5EF4-FFF2-40B4-BE49-F238E27FC236}">
                <a16:creationId xmlns:a16="http://schemas.microsoft.com/office/drawing/2014/main" id="{6FE4FDC0-AE73-3CCF-343B-6F779B9784F9}"/>
              </a:ext>
            </a:extLst>
          </p:cNvPr>
          <p:cNvSpPr>
            <a:spLocks noChangeArrowheads="1"/>
          </p:cNvSpPr>
          <p:nvPr/>
        </p:nvSpPr>
        <p:spPr bwMode="auto">
          <a:xfrm>
            <a:off x="5005388" y="4222750"/>
            <a:ext cx="3349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5" name="Rectangle 339">
            <a:extLst>
              <a:ext uri="{FF2B5EF4-FFF2-40B4-BE49-F238E27FC236}">
                <a16:creationId xmlns:a16="http://schemas.microsoft.com/office/drawing/2014/main" id="{37AC202B-B822-DD7A-5327-86B3ECA01AC3}"/>
              </a:ext>
            </a:extLst>
          </p:cNvPr>
          <p:cNvSpPr>
            <a:spLocks noChangeArrowheads="1"/>
          </p:cNvSpPr>
          <p:nvPr/>
        </p:nvSpPr>
        <p:spPr bwMode="auto">
          <a:xfrm>
            <a:off x="5340350" y="4222750"/>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6" name="Rectangle 340">
            <a:extLst>
              <a:ext uri="{FF2B5EF4-FFF2-40B4-BE49-F238E27FC236}">
                <a16:creationId xmlns:a16="http://schemas.microsoft.com/office/drawing/2014/main" id="{A9C1DC5C-0489-CF39-C3A7-7C12224F6A21}"/>
              </a:ext>
            </a:extLst>
          </p:cNvPr>
          <p:cNvSpPr>
            <a:spLocks noChangeArrowheads="1"/>
          </p:cNvSpPr>
          <p:nvPr/>
        </p:nvSpPr>
        <p:spPr bwMode="auto">
          <a:xfrm>
            <a:off x="5348288" y="4222750"/>
            <a:ext cx="1204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7" name="Rectangle 341">
            <a:extLst>
              <a:ext uri="{FF2B5EF4-FFF2-40B4-BE49-F238E27FC236}">
                <a16:creationId xmlns:a16="http://schemas.microsoft.com/office/drawing/2014/main" id="{4EEF5ED7-BAD1-A22C-277D-7E312361B304}"/>
              </a:ext>
            </a:extLst>
          </p:cNvPr>
          <p:cNvSpPr>
            <a:spLocks noChangeArrowheads="1"/>
          </p:cNvSpPr>
          <p:nvPr/>
        </p:nvSpPr>
        <p:spPr bwMode="auto">
          <a:xfrm>
            <a:off x="6553200" y="42227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8" name="Rectangle 342">
            <a:extLst>
              <a:ext uri="{FF2B5EF4-FFF2-40B4-BE49-F238E27FC236}">
                <a16:creationId xmlns:a16="http://schemas.microsoft.com/office/drawing/2014/main" id="{0CAD4DA3-F39C-1751-7747-AA90789A1ACF}"/>
              </a:ext>
            </a:extLst>
          </p:cNvPr>
          <p:cNvSpPr>
            <a:spLocks noChangeArrowheads="1"/>
          </p:cNvSpPr>
          <p:nvPr/>
        </p:nvSpPr>
        <p:spPr bwMode="auto">
          <a:xfrm>
            <a:off x="6562725" y="4222750"/>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59" name="Rectangle 343">
            <a:extLst>
              <a:ext uri="{FF2B5EF4-FFF2-40B4-BE49-F238E27FC236}">
                <a16:creationId xmlns:a16="http://schemas.microsoft.com/office/drawing/2014/main" id="{F3A311B5-F35F-056A-2C53-9824F603DA53}"/>
              </a:ext>
            </a:extLst>
          </p:cNvPr>
          <p:cNvSpPr>
            <a:spLocks noChangeArrowheads="1"/>
          </p:cNvSpPr>
          <p:nvPr/>
        </p:nvSpPr>
        <p:spPr bwMode="auto">
          <a:xfrm>
            <a:off x="6896100" y="42227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0" name="Rectangle 344">
            <a:extLst>
              <a:ext uri="{FF2B5EF4-FFF2-40B4-BE49-F238E27FC236}">
                <a16:creationId xmlns:a16="http://schemas.microsoft.com/office/drawing/2014/main" id="{7251EFE6-5B5D-3BDF-FBF4-790B80921CDE}"/>
              </a:ext>
            </a:extLst>
          </p:cNvPr>
          <p:cNvSpPr>
            <a:spLocks noChangeArrowheads="1"/>
          </p:cNvSpPr>
          <p:nvPr/>
        </p:nvSpPr>
        <p:spPr bwMode="auto">
          <a:xfrm>
            <a:off x="6905625" y="4222750"/>
            <a:ext cx="1019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1" name="Rectangle 345">
            <a:extLst>
              <a:ext uri="{FF2B5EF4-FFF2-40B4-BE49-F238E27FC236}">
                <a16:creationId xmlns:a16="http://schemas.microsoft.com/office/drawing/2014/main" id="{6FEDDAEA-BD30-776F-A4AF-D929559EA22C}"/>
              </a:ext>
            </a:extLst>
          </p:cNvPr>
          <p:cNvSpPr>
            <a:spLocks noChangeArrowheads="1"/>
          </p:cNvSpPr>
          <p:nvPr/>
        </p:nvSpPr>
        <p:spPr bwMode="auto">
          <a:xfrm>
            <a:off x="7924800" y="42227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2" name="Rectangle 346">
            <a:extLst>
              <a:ext uri="{FF2B5EF4-FFF2-40B4-BE49-F238E27FC236}">
                <a16:creationId xmlns:a16="http://schemas.microsoft.com/office/drawing/2014/main" id="{9F0150A2-392B-9C8C-E5A0-0A6F74C6136E}"/>
              </a:ext>
            </a:extLst>
          </p:cNvPr>
          <p:cNvSpPr>
            <a:spLocks noChangeArrowheads="1"/>
          </p:cNvSpPr>
          <p:nvPr/>
        </p:nvSpPr>
        <p:spPr bwMode="auto">
          <a:xfrm>
            <a:off x="7934325" y="4222750"/>
            <a:ext cx="3238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3" name="Rectangle 347">
            <a:extLst>
              <a:ext uri="{FF2B5EF4-FFF2-40B4-BE49-F238E27FC236}">
                <a16:creationId xmlns:a16="http://schemas.microsoft.com/office/drawing/2014/main" id="{FDADA4A3-718B-E90D-4FD1-4EB33CB182E6}"/>
              </a:ext>
            </a:extLst>
          </p:cNvPr>
          <p:cNvSpPr>
            <a:spLocks noChangeArrowheads="1"/>
          </p:cNvSpPr>
          <p:nvPr/>
        </p:nvSpPr>
        <p:spPr bwMode="auto">
          <a:xfrm>
            <a:off x="8258175" y="4222750"/>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4" name="Rectangle 348">
            <a:extLst>
              <a:ext uri="{FF2B5EF4-FFF2-40B4-BE49-F238E27FC236}">
                <a16:creationId xmlns:a16="http://schemas.microsoft.com/office/drawing/2014/main" id="{33DAAEF2-0805-99D0-218C-51801C51E7C6}"/>
              </a:ext>
            </a:extLst>
          </p:cNvPr>
          <p:cNvSpPr>
            <a:spLocks noChangeArrowheads="1"/>
          </p:cNvSpPr>
          <p:nvPr/>
        </p:nvSpPr>
        <p:spPr bwMode="auto">
          <a:xfrm>
            <a:off x="827088" y="4232275"/>
            <a:ext cx="17462"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5" name="Rectangle 349">
            <a:extLst>
              <a:ext uri="{FF2B5EF4-FFF2-40B4-BE49-F238E27FC236}">
                <a16:creationId xmlns:a16="http://schemas.microsoft.com/office/drawing/2014/main" id="{AFD9904D-A6A1-B4E9-C2C7-D07A137E8163}"/>
              </a:ext>
            </a:extLst>
          </p:cNvPr>
          <p:cNvSpPr>
            <a:spLocks noChangeArrowheads="1"/>
          </p:cNvSpPr>
          <p:nvPr/>
        </p:nvSpPr>
        <p:spPr bwMode="auto">
          <a:xfrm>
            <a:off x="1976438" y="4232275"/>
            <a:ext cx="7937"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6" name="Rectangle 350">
            <a:extLst>
              <a:ext uri="{FF2B5EF4-FFF2-40B4-BE49-F238E27FC236}">
                <a16:creationId xmlns:a16="http://schemas.microsoft.com/office/drawing/2014/main" id="{D82383AC-023F-69AD-D5EC-664D430C33CB}"/>
              </a:ext>
            </a:extLst>
          </p:cNvPr>
          <p:cNvSpPr>
            <a:spLocks noChangeArrowheads="1"/>
          </p:cNvSpPr>
          <p:nvPr/>
        </p:nvSpPr>
        <p:spPr bwMode="auto">
          <a:xfrm>
            <a:off x="2319338" y="4232275"/>
            <a:ext cx="7937"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7" name="Rectangle 351">
            <a:extLst>
              <a:ext uri="{FF2B5EF4-FFF2-40B4-BE49-F238E27FC236}">
                <a16:creationId xmlns:a16="http://schemas.microsoft.com/office/drawing/2014/main" id="{BC45E6A2-3B16-28CC-6CE9-49EAD584C0F8}"/>
              </a:ext>
            </a:extLst>
          </p:cNvPr>
          <p:cNvSpPr>
            <a:spLocks noChangeArrowheads="1"/>
          </p:cNvSpPr>
          <p:nvPr/>
        </p:nvSpPr>
        <p:spPr bwMode="auto">
          <a:xfrm>
            <a:off x="3509963" y="42322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8" name="Rectangle 352">
            <a:extLst>
              <a:ext uri="{FF2B5EF4-FFF2-40B4-BE49-F238E27FC236}">
                <a16:creationId xmlns:a16="http://schemas.microsoft.com/office/drawing/2014/main" id="{7F4C2CF4-92B3-DA0B-CF20-174F5B63696D}"/>
              </a:ext>
            </a:extLst>
          </p:cNvPr>
          <p:cNvSpPr>
            <a:spLocks noChangeArrowheads="1"/>
          </p:cNvSpPr>
          <p:nvPr/>
        </p:nvSpPr>
        <p:spPr bwMode="auto">
          <a:xfrm>
            <a:off x="3852863" y="42322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69" name="Rectangle 353">
            <a:extLst>
              <a:ext uri="{FF2B5EF4-FFF2-40B4-BE49-F238E27FC236}">
                <a16:creationId xmlns:a16="http://schemas.microsoft.com/office/drawing/2014/main" id="{C91EC9E1-C8BE-AC84-70E8-E2C63549F6DC}"/>
              </a:ext>
            </a:extLst>
          </p:cNvPr>
          <p:cNvSpPr>
            <a:spLocks noChangeArrowheads="1"/>
          </p:cNvSpPr>
          <p:nvPr/>
        </p:nvSpPr>
        <p:spPr bwMode="auto">
          <a:xfrm>
            <a:off x="4997450" y="4232275"/>
            <a:ext cx="7938"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70" name="Rectangle 354">
            <a:extLst>
              <a:ext uri="{FF2B5EF4-FFF2-40B4-BE49-F238E27FC236}">
                <a16:creationId xmlns:a16="http://schemas.microsoft.com/office/drawing/2014/main" id="{309A67B8-69E1-E9C2-9037-DFA1A62A6743}"/>
              </a:ext>
            </a:extLst>
          </p:cNvPr>
          <p:cNvSpPr>
            <a:spLocks noChangeArrowheads="1"/>
          </p:cNvSpPr>
          <p:nvPr/>
        </p:nvSpPr>
        <p:spPr bwMode="auto">
          <a:xfrm>
            <a:off x="5340350" y="4232275"/>
            <a:ext cx="7938"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71" name="Rectangle 355">
            <a:extLst>
              <a:ext uri="{FF2B5EF4-FFF2-40B4-BE49-F238E27FC236}">
                <a16:creationId xmlns:a16="http://schemas.microsoft.com/office/drawing/2014/main" id="{AAB85E1D-D3D5-9B3C-F857-F10122E9F743}"/>
              </a:ext>
            </a:extLst>
          </p:cNvPr>
          <p:cNvSpPr>
            <a:spLocks noChangeArrowheads="1"/>
          </p:cNvSpPr>
          <p:nvPr/>
        </p:nvSpPr>
        <p:spPr bwMode="auto">
          <a:xfrm>
            <a:off x="6553200" y="42322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72" name="Rectangle 356">
            <a:extLst>
              <a:ext uri="{FF2B5EF4-FFF2-40B4-BE49-F238E27FC236}">
                <a16:creationId xmlns:a16="http://schemas.microsoft.com/office/drawing/2014/main" id="{D7DCA194-092B-A41E-05ED-F2935F8EF40E}"/>
              </a:ext>
            </a:extLst>
          </p:cNvPr>
          <p:cNvSpPr>
            <a:spLocks noChangeArrowheads="1"/>
          </p:cNvSpPr>
          <p:nvPr/>
        </p:nvSpPr>
        <p:spPr bwMode="auto">
          <a:xfrm>
            <a:off x="6896100" y="42322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73" name="Rectangle 357">
            <a:extLst>
              <a:ext uri="{FF2B5EF4-FFF2-40B4-BE49-F238E27FC236}">
                <a16:creationId xmlns:a16="http://schemas.microsoft.com/office/drawing/2014/main" id="{9E4BA7D7-E653-997F-CD61-E93EE29D16AB}"/>
              </a:ext>
            </a:extLst>
          </p:cNvPr>
          <p:cNvSpPr>
            <a:spLocks noChangeArrowheads="1"/>
          </p:cNvSpPr>
          <p:nvPr/>
        </p:nvSpPr>
        <p:spPr bwMode="auto">
          <a:xfrm>
            <a:off x="7924800" y="42322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74" name="Rectangle 358">
            <a:extLst>
              <a:ext uri="{FF2B5EF4-FFF2-40B4-BE49-F238E27FC236}">
                <a16:creationId xmlns:a16="http://schemas.microsoft.com/office/drawing/2014/main" id="{2C9A5C4E-29A6-8272-9E63-B82EA40E43AC}"/>
              </a:ext>
            </a:extLst>
          </p:cNvPr>
          <p:cNvSpPr>
            <a:spLocks noChangeArrowheads="1"/>
          </p:cNvSpPr>
          <p:nvPr/>
        </p:nvSpPr>
        <p:spPr bwMode="auto">
          <a:xfrm>
            <a:off x="8258175" y="4232275"/>
            <a:ext cx="19050"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75" name="Rectangle 359">
            <a:extLst>
              <a:ext uri="{FF2B5EF4-FFF2-40B4-BE49-F238E27FC236}">
                <a16:creationId xmlns:a16="http://schemas.microsoft.com/office/drawing/2014/main" id="{50A8CBAF-7A72-9B63-7A18-6FB3B8922C7E}"/>
              </a:ext>
            </a:extLst>
          </p:cNvPr>
          <p:cNvSpPr>
            <a:spLocks noChangeArrowheads="1"/>
          </p:cNvSpPr>
          <p:nvPr/>
        </p:nvSpPr>
        <p:spPr bwMode="auto">
          <a:xfrm>
            <a:off x="904875" y="4614863"/>
            <a:ext cx="53975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Charter</a:t>
            </a:r>
            <a:endParaRPr lang="en-US" altLang="en-US" sz="2400" b="1"/>
          </a:p>
        </p:txBody>
      </p:sp>
      <p:sp>
        <p:nvSpPr>
          <p:cNvPr id="572776" name="Rectangle 360">
            <a:extLst>
              <a:ext uri="{FF2B5EF4-FFF2-40B4-BE49-F238E27FC236}">
                <a16:creationId xmlns:a16="http://schemas.microsoft.com/office/drawing/2014/main" id="{BF57A694-3646-775B-F186-51FDF4EB0C76}"/>
              </a:ext>
            </a:extLst>
          </p:cNvPr>
          <p:cNvSpPr>
            <a:spLocks noChangeArrowheads="1"/>
          </p:cNvSpPr>
          <p:nvPr/>
        </p:nvSpPr>
        <p:spPr bwMode="auto">
          <a:xfrm>
            <a:off x="1412875" y="4614863"/>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77" name="Rectangle 361">
            <a:extLst>
              <a:ext uri="{FF2B5EF4-FFF2-40B4-BE49-F238E27FC236}">
                <a16:creationId xmlns:a16="http://schemas.microsoft.com/office/drawing/2014/main" id="{4CC7D259-BE1B-8159-FE7F-F5F9AC8022C9}"/>
              </a:ext>
            </a:extLst>
          </p:cNvPr>
          <p:cNvSpPr>
            <a:spLocks noChangeArrowheads="1"/>
          </p:cNvSpPr>
          <p:nvPr/>
        </p:nvSpPr>
        <p:spPr bwMode="auto">
          <a:xfrm>
            <a:off x="2392363" y="4614863"/>
            <a:ext cx="5572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Scatter </a:t>
            </a:r>
            <a:endParaRPr lang="en-US" altLang="en-US" sz="2400" b="1"/>
          </a:p>
        </p:txBody>
      </p:sp>
      <p:sp>
        <p:nvSpPr>
          <p:cNvPr id="572778" name="Rectangle 362">
            <a:extLst>
              <a:ext uri="{FF2B5EF4-FFF2-40B4-BE49-F238E27FC236}">
                <a16:creationId xmlns:a16="http://schemas.microsoft.com/office/drawing/2014/main" id="{A805278A-1A9D-CA4D-96BB-7FF338D64153}"/>
              </a:ext>
            </a:extLst>
          </p:cNvPr>
          <p:cNvSpPr>
            <a:spLocks noChangeArrowheads="1"/>
          </p:cNvSpPr>
          <p:nvPr/>
        </p:nvSpPr>
        <p:spPr bwMode="auto">
          <a:xfrm>
            <a:off x="2392363" y="4789488"/>
            <a:ext cx="60801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Diagram</a:t>
            </a:r>
            <a:endParaRPr lang="en-US" altLang="en-US" sz="2400" b="1"/>
          </a:p>
        </p:txBody>
      </p:sp>
      <p:sp>
        <p:nvSpPr>
          <p:cNvPr id="572779" name="Rectangle 363">
            <a:extLst>
              <a:ext uri="{FF2B5EF4-FFF2-40B4-BE49-F238E27FC236}">
                <a16:creationId xmlns:a16="http://schemas.microsoft.com/office/drawing/2014/main" id="{A5E971E8-0FF2-E0AA-895C-7EB442ACA412}"/>
              </a:ext>
            </a:extLst>
          </p:cNvPr>
          <p:cNvSpPr>
            <a:spLocks noChangeArrowheads="1"/>
          </p:cNvSpPr>
          <p:nvPr/>
        </p:nvSpPr>
        <p:spPr bwMode="auto">
          <a:xfrm>
            <a:off x="2968625" y="478948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80" name="Rectangle 364">
            <a:extLst>
              <a:ext uri="{FF2B5EF4-FFF2-40B4-BE49-F238E27FC236}">
                <a16:creationId xmlns:a16="http://schemas.microsoft.com/office/drawing/2014/main" id="{CCCEE988-9390-90C7-C432-07C964D6E37D}"/>
              </a:ext>
            </a:extLst>
          </p:cNvPr>
          <p:cNvSpPr>
            <a:spLocks noChangeArrowheads="1"/>
          </p:cNvSpPr>
          <p:nvPr/>
        </p:nvSpPr>
        <p:spPr bwMode="auto">
          <a:xfrm>
            <a:off x="3927475" y="4614863"/>
            <a:ext cx="8128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Frequency </a:t>
            </a:r>
            <a:endParaRPr lang="en-US" altLang="en-US" sz="2400" b="1"/>
          </a:p>
        </p:txBody>
      </p:sp>
      <p:sp>
        <p:nvSpPr>
          <p:cNvPr id="572781" name="Rectangle 365">
            <a:extLst>
              <a:ext uri="{FF2B5EF4-FFF2-40B4-BE49-F238E27FC236}">
                <a16:creationId xmlns:a16="http://schemas.microsoft.com/office/drawing/2014/main" id="{0ADE8111-BCF2-A80E-119C-D3C408437AE5}"/>
              </a:ext>
            </a:extLst>
          </p:cNvPr>
          <p:cNvSpPr>
            <a:spLocks noChangeArrowheads="1"/>
          </p:cNvSpPr>
          <p:nvPr/>
        </p:nvSpPr>
        <p:spPr bwMode="auto">
          <a:xfrm>
            <a:off x="3927475" y="4789488"/>
            <a:ext cx="2889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Plot</a:t>
            </a:r>
            <a:endParaRPr lang="en-US" altLang="en-US" sz="2400" b="1"/>
          </a:p>
        </p:txBody>
      </p:sp>
      <p:sp>
        <p:nvSpPr>
          <p:cNvPr id="572782" name="Rectangle 366">
            <a:extLst>
              <a:ext uri="{FF2B5EF4-FFF2-40B4-BE49-F238E27FC236}">
                <a16:creationId xmlns:a16="http://schemas.microsoft.com/office/drawing/2014/main" id="{1E32DC90-F9AC-CE47-BD39-23D996314818}"/>
              </a:ext>
            </a:extLst>
          </p:cNvPr>
          <p:cNvSpPr>
            <a:spLocks noChangeArrowheads="1"/>
          </p:cNvSpPr>
          <p:nvPr/>
        </p:nvSpPr>
        <p:spPr bwMode="auto">
          <a:xfrm>
            <a:off x="4191000" y="478948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83" name="Rectangle 367">
            <a:extLst>
              <a:ext uri="{FF2B5EF4-FFF2-40B4-BE49-F238E27FC236}">
                <a16:creationId xmlns:a16="http://schemas.microsoft.com/office/drawing/2014/main" id="{F58893EA-CA69-5EE5-D596-EA2AE90C7289}"/>
              </a:ext>
            </a:extLst>
          </p:cNvPr>
          <p:cNvSpPr>
            <a:spLocks noChangeArrowheads="1"/>
          </p:cNvSpPr>
          <p:nvPr/>
        </p:nvSpPr>
        <p:spPr bwMode="auto">
          <a:xfrm>
            <a:off x="5413375" y="4614863"/>
            <a:ext cx="863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Hypothesis </a:t>
            </a:r>
            <a:endParaRPr lang="en-US" altLang="en-US" sz="2400" b="1"/>
          </a:p>
        </p:txBody>
      </p:sp>
      <p:sp>
        <p:nvSpPr>
          <p:cNvPr id="572784" name="Rectangle 368">
            <a:extLst>
              <a:ext uri="{FF2B5EF4-FFF2-40B4-BE49-F238E27FC236}">
                <a16:creationId xmlns:a16="http://schemas.microsoft.com/office/drawing/2014/main" id="{92E75AFB-F1CA-37D4-C269-451D561D48E0}"/>
              </a:ext>
            </a:extLst>
          </p:cNvPr>
          <p:cNvSpPr>
            <a:spLocks noChangeArrowheads="1"/>
          </p:cNvSpPr>
          <p:nvPr/>
        </p:nvSpPr>
        <p:spPr bwMode="auto">
          <a:xfrm>
            <a:off x="5413375" y="4789488"/>
            <a:ext cx="39687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Tests</a:t>
            </a:r>
            <a:endParaRPr lang="en-US" altLang="en-US" sz="2400" b="1"/>
          </a:p>
        </p:txBody>
      </p:sp>
      <p:sp>
        <p:nvSpPr>
          <p:cNvPr id="572785" name="Rectangle 369">
            <a:extLst>
              <a:ext uri="{FF2B5EF4-FFF2-40B4-BE49-F238E27FC236}">
                <a16:creationId xmlns:a16="http://schemas.microsoft.com/office/drawing/2014/main" id="{A933137D-1F6F-6863-23BA-E4EF6037186D}"/>
              </a:ext>
            </a:extLst>
          </p:cNvPr>
          <p:cNvSpPr>
            <a:spLocks noChangeArrowheads="1"/>
          </p:cNvSpPr>
          <p:nvPr/>
        </p:nvSpPr>
        <p:spPr bwMode="auto">
          <a:xfrm>
            <a:off x="5786438" y="478948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86" name="Rectangle 370">
            <a:extLst>
              <a:ext uri="{FF2B5EF4-FFF2-40B4-BE49-F238E27FC236}">
                <a16:creationId xmlns:a16="http://schemas.microsoft.com/office/drawing/2014/main" id="{7A2D4692-030E-7B0E-7239-F13F97BCDA69}"/>
              </a:ext>
            </a:extLst>
          </p:cNvPr>
          <p:cNvSpPr>
            <a:spLocks noChangeArrowheads="1"/>
          </p:cNvSpPr>
          <p:nvPr/>
        </p:nvSpPr>
        <p:spPr bwMode="auto">
          <a:xfrm>
            <a:off x="6969125" y="4614863"/>
            <a:ext cx="8223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Other (List)</a:t>
            </a:r>
            <a:endParaRPr lang="en-US" altLang="en-US" sz="2400" b="1"/>
          </a:p>
        </p:txBody>
      </p:sp>
      <p:sp>
        <p:nvSpPr>
          <p:cNvPr id="572787" name="Rectangle 371">
            <a:extLst>
              <a:ext uri="{FF2B5EF4-FFF2-40B4-BE49-F238E27FC236}">
                <a16:creationId xmlns:a16="http://schemas.microsoft.com/office/drawing/2014/main" id="{90A19D88-0D93-2DB6-8A8D-8D8F67EED7EC}"/>
              </a:ext>
            </a:extLst>
          </p:cNvPr>
          <p:cNvSpPr>
            <a:spLocks noChangeArrowheads="1"/>
          </p:cNvSpPr>
          <p:nvPr/>
        </p:nvSpPr>
        <p:spPr bwMode="auto">
          <a:xfrm>
            <a:off x="7732713" y="4614863"/>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788" name="Rectangle 372">
            <a:extLst>
              <a:ext uri="{FF2B5EF4-FFF2-40B4-BE49-F238E27FC236}">
                <a16:creationId xmlns:a16="http://schemas.microsoft.com/office/drawing/2014/main" id="{55340FB9-F659-274D-F3C1-73A3D68EE32E}"/>
              </a:ext>
            </a:extLst>
          </p:cNvPr>
          <p:cNvSpPr>
            <a:spLocks noChangeArrowheads="1"/>
          </p:cNvSpPr>
          <p:nvPr/>
        </p:nvSpPr>
        <p:spPr bwMode="auto">
          <a:xfrm>
            <a:off x="827088" y="4583113"/>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89" name="Rectangle 373">
            <a:extLst>
              <a:ext uri="{FF2B5EF4-FFF2-40B4-BE49-F238E27FC236}">
                <a16:creationId xmlns:a16="http://schemas.microsoft.com/office/drawing/2014/main" id="{4DD7E7BE-DB65-472C-0F72-4BA77C7CB77F}"/>
              </a:ext>
            </a:extLst>
          </p:cNvPr>
          <p:cNvSpPr>
            <a:spLocks noChangeArrowheads="1"/>
          </p:cNvSpPr>
          <p:nvPr/>
        </p:nvSpPr>
        <p:spPr bwMode="auto">
          <a:xfrm>
            <a:off x="844550" y="4583113"/>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0" name="Rectangle 374">
            <a:extLst>
              <a:ext uri="{FF2B5EF4-FFF2-40B4-BE49-F238E27FC236}">
                <a16:creationId xmlns:a16="http://schemas.microsoft.com/office/drawing/2014/main" id="{AE6C204C-F46C-C345-0FE8-851CA9A74091}"/>
              </a:ext>
            </a:extLst>
          </p:cNvPr>
          <p:cNvSpPr>
            <a:spLocks noChangeArrowheads="1"/>
          </p:cNvSpPr>
          <p:nvPr/>
        </p:nvSpPr>
        <p:spPr bwMode="auto">
          <a:xfrm>
            <a:off x="1976438" y="4583113"/>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1" name="Rectangle 375">
            <a:extLst>
              <a:ext uri="{FF2B5EF4-FFF2-40B4-BE49-F238E27FC236}">
                <a16:creationId xmlns:a16="http://schemas.microsoft.com/office/drawing/2014/main" id="{0916C1C0-0C6F-02B1-D060-DD818BCC1ACC}"/>
              </a:ext>
            </a:extLst>
          </p:cNvPr>
          <p:cNvSpPr>
            <a:spLocks noChangeArrowheads="1"/>
          </p:cNvSpPr>
          <p:nvPr/>
        </p:nvSpPr>
        <p:spPr bwMode="auto">
          <a:xfrm>
            <a:off x="1984375" y="4583113"/>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2" name="Rectangle 376">
            <a:extLst>
              <a:ext uri="{FF2B5EF4-FFF2-40B4-BE49-F238E27FC236}">
                <a16:creationId xmlns:a16="http://schemas.microsoft.com/office/drawing/2014/main" id="{16ADBA94-A23B-19FF-72A6-6AD6A2EBB069}"/>
              </a:ext>
            </a:extLst>
          </p:cNvPr>
          <p:cNvSpPr>
            <a:spLocks noChangeArrowheads="1"/>
          </p:cNvSpPr>
          <p:nvPr/>
        </p:nvSpPr>
        <p:spPr bwMode="auto">
          <a:xfrm>
            <a:off x="2319338" y="4583113"/>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3" name="Rectangle 377">
            <a:extLst>
              <a:ext uri="{FF2B5EF4-FFF2-40B4-BE49-F238E27FC236}">
                <a16:creationId xmlns:a16="http://schemas.microsoft.com/office/drawing/2014/main" id="{F3E39AD7-0885-12F4-6CB7-5022D4F0C5AC}"/>
              </a:ext>
            </a:extLst>
          </p:cNvPr>
          <p:cNvSpPr>
            <a:spLocks noChangeArrowheads="1"/>
          </p:cNvSpPr>
          <p:nvPr/>
        </p:nvSpPr>
        <p:spPr bwMode="auto">
          <a:xfrm>
            <a:off x="2327275" y="4583113"/>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4" name="Rectangle 378">
            <a:extLst>
              <a:ext uri="{FF2B5EF4-FFF2-40B4-BE49-F238E27FC236}">
                <a16:creationId xmlns:a16="http://schemas.microsoft.com/office/drawing/2014/main" id="{6B6AAED7-D8CC-58AA-89FF-EF742D115515}"/>
              </a:ext>
            </a:extLst>
          </p:cNvPr>
          <p:cNvSpPr>
            <a:spLocks noChangeArrowheads="1"/>
          </p:cNvSpPr>
          <p:nvPr/>
        </p:nvSpPr>
        <p:spPr bwMode="auto">
          <a:xfrm>
            <a:off x="3509963" y="45831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5" name="Rectangle 379">
            <a:extLst>
              <a:ext uri="{FF2B5EF4-FFF2-40B4-BE49-F238E27FC236}">
                <a16:creationId xmlns:a16="http://schemas.microsoft.com/office/drawing/2014/main" id="{D59835C8-D7A1-C57F-7F68-0A2D3FDF16AD}"/>
              </a:ext>
            </a:extLst>
          </p:cNvPr>
          <p:cNvSpPr>
            <a:spLocks noChangeArrowheads="1"/>
          </p:cNvSpPr>
          <p:nvPr/>
        </p:nvSpPr>
        <p:spPr bwMode="auto">
          <a:xfrm>
            <a:off x="3519488" y="4583113"/>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6" name="Rectangle 380">
            <a:extLst>
              <a:ext uri="{FF2B5EF4-FFF2-40B4-BE49-F238E27FC236}">
                <a16:creationId xmlns:a16="http://schemas.microsoft.com/office/drawing/2014/main" id="{C7D85366-3F9A-250B-1F0B-D3A4543DE170}"/>
              </a:ext>
            </a:extLst>
          </p:cNvPr>
          <p:cNvSpPr>
            <a:spLocks noChangeArrowheads="1"/>
          </p:cNvSpPr>
          <p:nvPr/>
        </p:nvSpPr>
        <p:spPr bwMode="auto">
          <a:xfrm>
            <a:off x="3852863" y="45831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7" name="Rectangle 381">
            <a:extLst>
              <a:ext uri="{FF2B5EF4-FFF2-40B4-BE49-F238E27FC236}">
                <a16:creationId xmlns:a16="http://schemas.microsoft.com/office/drawing/2014/main" id="{247E5953-55C3-F4B0-F917-62005CB73CF4}"/>
              </a:ext>
            </a:extLst>
          </p:cNvPr>
          <p:cNvSpPr>
            <a:spLocks noChangeArrowheads="1"/>
          </p:cNvSpPr>
          <p:nvPr/>
        </p:nvSpPr>
        <p:spPr bwMode="auto">
          <a:xfrm>
            <a:off x="3862388" y="4583113"/>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8" name="Rectangle 382">
            <a:extLst>
              <a:ext uri="{FF2B5EF4-FFF2-40B4-BE49-F238E27FC236}">
                <a16:creationId xmlns:a16="http://schemas.microsoft.com/office/drawing/2014/main" id="{19D3168B-3AD0-FFE6-75C0-0861F7928736}"/>
              </a:ext>
            </a:extLst>
          </p:cNvPr>
          <p:cNvSpPr>
            <a:spLocks noChangeArrowheads="1"/>
          </p:cNvSpPr>
          <p:nvPr/>
        </p:nvSpPr>
        <p:spPr bwMode="auto">
          <a:xfrm>
            <a:off x="4997450" y="4583113"/>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799" name="Rectangle 383">
            <a:extLst>
              <a:ext uri="{FF2B5EF4-FFF2-40B4-BE49-F238E27FC236}">
                <a16:creationId xmlns:a16="http://schemas.microsoft.com/office/drawing/2014/main" id="{B99D51EE-93BC-6AD5-E63B-7545D9FE8E7C}"/>
              </a:ext>
            </a:extLst>
          </p:cNvPr>
          <p:cNvSpPr>
            <a:spLocks noChangeArrowheads="1"/>
          </p:cNvSpPr>
          <p:nvPr/>
        </p:nvSpPr>
        <p:spPr bwMode="auto">
          <a:xfrm>
            <a:off x="5005388" y="4583113"/>
            <a:ext cx="3349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0" name="Rectangle 384">
            <a:extLst>
              <a:ext uri="{FF2B5EF4-FFF2-40B4-BE49-F238E27FC236}">
                <a16:creationId xmlns:a16="http://schemas.microsoft.com/office/drawing/2014/main" id="{4081277A-908B-0737-1DAF-C6F362327F80}"/>
              </a:ext>
            </a:extLst>
          </p:cNvPr>
          <p:cNvSpPr>
            <a:spLocks noChangeArrowheads="1"/>
          </p:cNvSpPr>
          <p:nvPr/>
        </p:nvSpPr>
        <p:spPr bwMode="auto">
          <a:xfrm>
            <a:off x="5340350" y="4583113"/>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1" name="Rectangle 385">
            <a:extLst>
              <a:ext uri="{FF2B5EF4-FFF2-40B4-BE49-F238E27FC236}">
                <a16:creationId xmlns:a16="http://schemas.microsoft.com/office/drawing/2014/main" id="{04C1EB78-07B6-BA95-2CAA-87F7E25BD549}"/>
              </a:ext>
            </a:extLst>
          </p:cNvPr>
          <p:cNvSpPr>
            <a:spLocks noChangeArrowheads="1"/>
          </p:cNvSpPr>
          <p:nvPr/>
        </p:nvSpPr>
        <p:spPr bwMode="auto">
          <a:xfrm>
            <a:off x="5348288" y="4583113"/>
            <a:ext cx="1204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2" name="Rectangle 386">
            <a:extLst>
              <a:ext uri="{FF2B5EF4-FFF2-40B4-BE49-F238E27FC236}">
                <a16:creationId xmlns:a16="http://schemas.microsoft.com/office/drawing/2014/main" id="{EDE1ED12-6A5A-BAAE-CA95-6EC1BC8F8C08}"/>
              </a:ext>
            </a:extLst>
          </p:cNvPr>
          <p:cNvSpPr>
            <a:spLocks noChangeArrowheads="1"/>
          </p:cNvSpPr>
          <p:nvPr/>
        </p:nvSpPr>
        <p:spPr bwMode="auto">
          <a:xfrm>
            <a:off x="6553200" y="45831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3" name="Rectangle 387">
            <a:extLst>
              <a:ext uri="{FF2B5EF4-FFF2-40B4-BE49-F238E27FC236}">
                <a16:creationId xmlns:a16="http://schemas.microsoft.com/office/drawing/2014/main" id="{0D9B423D-F9B9-41A9-04E0-208D8C2212CB}"/>
              </a:ext>
            </a:extLst>
          </p:cNvPr>
          <p:cNvSpPr>
            <a:spLocks noChangeArrowheads="1"/>
          </p:cNvSpPr>
          <p:nvPr/>
        </p:nvSpPr>
        <p:spPr bwMode="auto">
          <a:xfrm>
            <a:off x="6562725" y="4583113"/>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4" name="Rectangle 388">
            <a:extLst>
              <a:ext uri="{FF2B5EF4-FFF2-40B4-BE49-F238E27FC236}">
                <a16:creationId xmlns:a16="http://schemas.microsoft.com/office/drawing/2014/main" id="{6A998FDE-844A-A898-46E3-6729D2D251D4}"/>
              </a:ext>
            </a:extLst>
          </p:cNvPr>
          <p:cNvSpPr>
            <a:spLocks noChangeArrowheads="1"/>
          </p:cNvSpPr>
          <p:nvPr/>
        </p:nvSpPr>
        <p:spPr bwMode="auto">
          <a:xfrm>
            <a:off x="6896100" y="45831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5" name="Rectangle 389">
            <a:extLst>
              <a:ext uri="{FF2B5EF4-FFF2-40B4-BE49-F238E27FC236}">
                <a16:creationId xmlns:a16="http://schemas.microsoft.com/office/drawing/2014/main" id="{B2A8BA74-8A18-3AB9-6F37-2311B257C054}"/>
              </a:ext>
            </a:extLst>
          </p:cNvPr>
          <p:cNvSpPr>
            <a:spLocks noChangeArrowheads="1"/>
          </p:cNvSpPr>
          <p:nvPr/>
        </p:nvSpPr>
        <p:spPr bwMode="auto">
          <a:xfrm>
            <a:off x="6905625" y="4583113"/>
            <a:ext cx="1019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6" name="Rectangle 390">
            <a:extLst>
              <a:ext uri="{FF2B5EF4-FFF2-40B4-BE49-F238E27FC236}">
                <a16:creationId xmlns:a16="http://schemas.microsoft.com/office/drawing/2014/main" id="{8ACD6DBE-C6BB-BACD-60D5-37685FED1D7D}"/>
              </a:ext>
            </a:extLst>
          </p:cNvPr>
          <p:cNvSpPr>
            <a:spLocks noChangeArrowheads="1"/>
          </p:cNvSpPr>
          <p:nvPr/>
        </p:nvSpPr>
        <p:spPr bwMode="auto">
          <a:xfrm>
            <a:off x="7924800" y="4583113"/>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7" name="Rectangle 391">
            <a:extLst>
              <a:ext uri="{FF2B5EF4-FFF2-40B4-BE49-F238E27FC236}">
                <a16:creationId xmlns:a16="http://schemas.microsoft.com/office/drawing/2014/main" id="{573B4681-56A2-3803-5C40-D20B812E9354}"/>
              </a:ext>
            </a:extLst>
          </p:cNvPr>
          <p:cNvSpPr>
            <a:spLocks noChangeArrowheads="1"/>
          </p:cNvSpPr>
          <p:nvPr/>
        </p:nvSpPr>
        <p:spPr bwMode="auto">
          <a:xfrm>
            <a:off x="7934325" y="4583113"/>
            <a:ext cx="3238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8" name="Rectangle 392">
            <a:extLst>
              <a:ext uri="{FF2B5EF4-FFF2-40B4-BE49-F238E27FC236}">
                <a16:creationId xmlns:a16="http://schemas.microsoft.com/office/drawing/2014/main" id="{4DEFE4BF-07A2-899E-B122-F02F52662A94}"/>
              </a:ext>
            </a:extLst>
          </p:cNvPr>
          <p:cNvSpPr>
            <a:spLocks noChangeArrowheads="1"/>
          </p:cNvSpPr>
          <p:nvPr/>
        </p:nvSpPr>
        <p:spPr bwMode="auto">
          <a:xfrm>
            <a:off x="8258175" y="4583113"/>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09" name="Rectangle 393">
            <a:extLst>
              <a:ext uri="{FF2B5EF4-FFF2-40B4-BE49-F238E27FC236}">
                <a16:creationId xmlns:a16="http://schemas.microsoft.com/office/drawing/2014/main" id="{A2F02A62-1B6A-9802-866B-672328E6A59F}"/>
              </a:ext>
            </a:extLst>
          </p:cNvPr>
          <p:cNvSpPr>
            <a:spLocks noChangeArrowheads="1"/>
          </p:cNvSpPr>
          <p:nvPr/>
        </p:nvSpPr>
        <p:spPr bwMode="auto">
          <a:xfrm>
            <a:off x="827088" y="4592638"/>
            <a:ext cx="17462"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0" name="Rectangle 394">
            <a:extLst>
              <a:ext uri="{FF2B5EF4-FFF2-40B4-BE49-F238E27FC236}">
                <a16:creationId xmlns:a16="http://schemas.microsoft.com/office/drawing/2014/main" id="{1F9D7F8E-7165-DCEE-8BAC-95200D35D385}"/>
              </a:ext>
            </a:extLst>
          </p:cNvPr>
          <p:cNvSpPr>
            <a:spLocks noChangeArrowheads="1"/>
          </p:cNvSpPr>
          <p:nvPr/>
        </p:nvSpPr>
        <p:spPr bwMode="auto">
          <a:xfrm>
            <a:off x="1976438" y="4592638"/>
            <a:ext cx="7937"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1" name="Rectangle 395">
            <a:extLst>
              <a:ext uri="{FF2B5EF4-FFF2-40B4-BE49-F238E27FC236}">
                <a16:creationId xmlns:a16="http://schemas.microsoft.com/office/drawing/2014/main" id="{2AF4DF4B-3EF1-5D42-E045-C93A5C9D4CBA}"/>
              </a:ext>
            </a:extLst>
          </p:cNvPr>
          <p:cNvSpPr>
            <a:spLocks noChangeArrowheads="1"/>
          </p:cNvSpPr>
          <p:nvPr/>
        </p:nvSpPr>
        <p:spPr bwMode="auto">
          <a:xfrm>
            <a:off x="2319338" y="4592638"/>
            <a:ext cx="7937"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2" name="Rectangle 396">
            <a:extLst>
              <a:ext uri="{FF2B5EF4-FFF2-40B4-BE49-F238E27FC236}">
                <a16:creationId xmlns:a16="http://schemas.microsoft.com/office/drawing/2014/main" id="{E637396C-991E-8641-6342-4BC95F9DB04C}"/>
              </a:ext>
            </a:extLst>
          </p:cNvPr>
          <p:cNvSpPr>
            <a:spLocks noChangeArrowheads="1"/>
          </p:cNvSpPr>
          <p:nvPr/>
        </p:nvSpPr>
        <p:spPr bwMode="auto">
          <a:xfrm>
            <a:off x="3509963" y="4592638"/>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3" name="Rectangle 397">
            <a:extLst>
              <a:ext uri="{FF2B5EF4-FFF2-40B4-BE49-F238E27FC236}">
                <a16:creationId xmlns:a16="http://schemas.microsoft.com/office/drawing/2014/main" id="{FEB4380C-1707-46F2-2B16-0963702A67F4}"/>
              </a:ext>
            </a:extLst>
          </p:cNvPr>
          <p:cNvSpPr>
            <a:spLocks noChangeArrowheads="1"/>
          </p:cNvSpPr>
          <p:nvPr/>
        </p:nvSpPr>
        <p:spPr bwMode="auto">
          <a:xfrm>
            <a:off x="3852863" y="4592638"/>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4" name="Rectangle 398">
            <a:extLst>
              <a:ext uri="{FF2B5EF4-FFF2-40B4-BE49-F238E27FC236}">
                <a16:creationId xmlns:a16="http://schemas.microsoft.com/office/drawing/2014/main" id="{EDB26F6A-01B0-AA83-FB6B-038548F67711}"/>
              </a:ext>
            </a:extLst>
          </p:cNvPr>
          <p:cNvSpPr>
            <a:spLocks noChangeArrowheads="1"/>
          </p:cNvSpPr>
          <p:nvPr/>
        </p:nvSpPr>
        <p:spPr bwMode="auto">
          <a:xfrm>
            <a:off x="4997450" y="4592638"/>
            <a:ext cx="7938"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5" name="Rectangle 399">
            <a:extLst>
              <a:ext uri="{FF2B5EF4-FFF2-40B4-BE49-F238E27FC236}">
                <a16:creationId xmlns:a16="http://schemas.microsoft.com/office/drawing/2014/main" id="{1850437C-9A71-FBDC-D306-0AB39D0231AC}"/>
              </a:ext>
            </a:extLst>
          </p:cNvPr>
          <p:cNvSpPr>
            <a:spLocks noChangeArrowheads="1"/>
          </p:cNvSpPr>
          <p:nvPr/>
        </p:nvSpPr>
        <p:spPr bwMode="auto">
          <a:xfrm>
            <a:off x="6896100" y="4592638"/>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6" name="Rectangle 400">
            <a:extLst>
              <a:ext uri="{FF2B5EF4-FFF2-40B4-BE49-F238E27FC236}">
                <a16:creationId xmlns:a16="http://schemas.microsoft.com/office/drawing/2014/main" id="{5F48BE77-42AA-D202-52C6-CF93A1962B58}"/>
              </a:ext>
            </a:extLst>
          </p:cNvPr>
          <p:cNvSpPr>
            <a:spLocks noChangeArrowheads="1"/>
          </p:cNvSpPr>
          <p:nvPr/>
        </p:nvSpPr>
        <p:spPr bwMode="auto">
          <a:xfrm>
            <a:off x="7924800" y="4592638"/>
            <a:ext cx="9525"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7" name="Rectangle 401">
            <a:extLst>
              <a:ext uri="{FF2B5EF4-FFF2-40B4-BE49-F238E27FC236}">
                <a16:creationId xmlns:a16="http://schemas.microsoft.com/office/drawing/2014/main" id="{01295C5F-FECF-B1BA-41D7-DC7E6C07CC4E}"/>
              </a:ext>
            </a:extLst>
          </p:cNvPr>
          <p:cNvSpPr>
            <a:spLocks noChangeArrowheads="1"/>
          </p:cNvSpPr>
          <p:nvPr/>
        </p:nvSpPr>
        <p:spPr bwMode="auto">
          <a:xfrm>
            <a:off x="8258175" y="4592638"/>
            <a:ext cx="19050" cy="3508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18" name="Rectangle 402">
            <a:extLst>
              <a:ext uri="{FF2B5EF4-FFF2-40B4-BE49-F238E27FC236}">
                <a16:creationId xmlns:a16="http://schemas.microsoft.com/office/drawing/2014/main" id="{6E298C24-7A8B-36EA-F2F4-BAFB42A62CE5}"/>
              </a:ext>
            </a:extLst>
          </p:cNvPr>
          <p:cNvSpPr>
            <a:spLocks noChangeArrowheads="1"/>
          </p:cNvSpPr>
          <p:nvPr/>
        </p:nvSpPr>
        <p:spPr bwMode="auto">
          <a:xfrm>
            <a:off x="904875"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19" name="Rectangle 403">
            <a:extLst>
              <a:ext uri="{FF2B5EF4-FFF2-40B4-BE49-F238E27FC236}">
                <a16:creationId xmlns:a16="http://schemas.microsoft.com/office/drawing/2014/main" id="{D5B1D27C-2AF3-A5F7-6961-3804EE10A040}"/>
              </a:ext>
            </a:extLst>
          </p:cNvPr>
          <p:cNvSpPr>
            <a:spLocks noChangeArrowheads="1"/>
          </p:cNvSpPr>
          <p:nvPr/>
        </p:nvSpPr>
        <p:spPr bwMode="auto">
          <a:xfrm>
            <a:off x="989013" y="49736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20" name="Rectangle 404">
            <a:extLst>
              <a:ext uri="{FF2B5EF4-FFF2-40B4-BE49-F238E27FC236}">
                <a16:creationId xmlns:a16="http://schemas.microsoft.com/office/drawing/2014/main" id="{FAD09A51-A90F-2B31-8E52-0542718C53BA}"/>
              </a:ext>
            </a:extLst>
          </p:cNvPr>
          <p:cNvSpPr>
            <a:spLocks noChangeArrowheads="1"/>
          </p:cNvSpPr>
          <p:nvPr/>
        </p:nvSpPr>
        <p:spPr bwMode="auto">
          <a:xfrm>
            <a:off x="1074738" y="49736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21" name="Rectangle 405">
            <a:extLst>
              <a:ext uri="{FF2B5EF4-FFF2-40B4-BE49-F238E27FC236}">
                <a16:creationId xmlns:a16="http://schemas.microsoft.com/office/drawing/2014/main" id="{9E5F8901-CBCC-186B-95D7-BB84BA8D0FCA}"/>
              </a:ext>
            </a:extLst>
          </p:cNvPr>
          <p:cNvSpPr>
            <a:spLocks noChangeArrowheads="1"/>
          </p:cNvSpPr>
          <p:nvPr/>
        </p:nvSpPr>
        <p:spPr bwMode="auto">
          <a:xfrm>
            <a:off x="1158875"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22" name="Rectangle 406">
            <a:extLst>
              <a:ext uri="{FF2B5EF4-FFF2-40B4-BE49-F238E27FC236}">
                <a16:creationId xmlns:a16="http://schemas.microsoft.com/office/drawing/2014/main" id="{7EB43123-99A8-784F-22F3-0F1FC9619398}"/>
              </a:ext>
            </a:extLst>
          </p:cNvPr>
          <p:cNvSpPr>
            <a:spLocks noChangeArrowheads="1"/>
          </p:cNvSpPr>
          <p:nvPr/>
        </p:nvSpPr>
        <p:spPr bwMode="auto">
          <a:xfrm>
            <a:off x="1244600"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23" name="Rectangle 407">
            <a:extLst>
              <a:ext uri="{FF2B5EF4-FFF2-40B4-BE49-F238E27FC236}">
                <a16:creationId xmlns:a16="http://schemas.microsoft.com/office/drawing/2014/main" id="{7AF6F5DE-C67E-671C-8710-6B828D1D98FA}"/>
              </a:ext>
            </a:extLst>
          </p:cNvPr>
          <p:cNvSpPr>
            <a:spLocks noChangeArrowheads="1"/>
          </p:cNvSpPr>
          <p:nvPr/>
        </p:nvSpPr>
        <p:spPr bwMode="auto">
          <a:xfrm>
            <a:off x="1328738" y="49736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24" name="Rectangle 408">
            <a:extLst>
              <a:ext uri="{FF2B5EF4-FFF2-40B4-BE49-F238E27FC236}">
                <a16:creationId xmlns:a16="http://schemas.microsoft.com/office/drawing/2014/main" id="{79283201-09FF-2945-465D-EEF1FB44A9D8}"/>
              </a:ext>
            </a:extLst>
          </p:cNvPr>
          <p:cNvSpPr>
            <a:spLocks noChangeArrowheads="1"/>
          </p:cNvSpPr>
          <p:nvPr/>
        </p:nvSpPr>
        <p:spPr bwMode="auto">
          <a:xfrm>
            <a:off x="904875" y="5141913"/>
            <a:ext cx="271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Other</a:t>
            </a:r>
            <a:endParaRPr lang="en-US" altLang="en-US" sz="2400" b="1"/>
          </a:p>
        </p:txBody>
      </p:sp>
      <p:sp>
        <p:nvSpPr>
          <p:cNvPr id="572825" name="Rectangle 409">
            <a:extLst>
              <a:ext uri="{FF2B5EF4-FFF2-40B4-BE49-F238E27FC236}">
                <a16:creationId xmlns:a16="http://schemas.microsoft.com/office/drawing/2014/main" id="{C27D3A5A-BF4F-5A4F-ED00-7D905E2267DB}"/>
              </a:ext>
            </a:extLst>
          </p:cNvPr>
          <p:cNvSpPr>
            <a:spLocks noChangeArrowheads="1"/>
          </p:cNvSpPr>
          <p:nvPr/>
        </p:nvSpPr>
        <p:spPr bwMode="auto">
          <a:xfrm>
            <a:off x="1158875" y="5141913"/>
            <a:ext cx="285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 </a:t>
            </a:r>
            <a:endParaRPr lang="en-US" altLang="en-US" sz="2400" b="1"/>
          </a:p>
        </p:txBody>
      </p:sp>
      <p:sp>
        <p:nvSpPr>
          <p:cNvPr id="572826" name="Rectangle 410">
            <a:extLst>
              <a:ext uri="{FF2B5EF4-FFF2-40B4-BE49-F238E27FC236}">
                <a16:creationId xmlns:a16="http://schemas.microsoft.com/office/drawing/2014/main" id="{8FE58BB4-DB14-1464-EF3E-B7C034962CEF}"/>
              </a:ext>
            </a:extLst>
          </p:cNvPr>
          <p:cNvSpPr>
            <a:spLocks noChangeArrowheads="1"/>
          </p:cNvSpPr>
          <p:nvPr/>
        </p:nvSpPr>
        <p:spPr bwMode="auto">
          <a:xfrm>
            <a:off x="2392363" y="4973638"/>
            <a:ext cx="1101725"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Frequency Plot</a:t>
            </a:r>
            <a:endParaRPr lang="en-US" altLang="en-US" sz="2400" b="1"/>
          </a:p>
        </p:txBody>
      </p:sp>
      <p:sp>
        <p:nvSpPr>
          <p:cNvPr id="572827" name="Rectangle 411">
            <a:extLst>
              <a:ext uri="{FF2B5EF4-FFF2-40B4-BE49-F238E27FC236}">
                <a16:creationId xmlns:a16="http://schemas.microsoft.com/office/drawing/2014/main" id="{F18E6FB1-54BF-6AFA-D06B-87FBE2C79311}"/>
              </a:ext>
            </a:extLst>
          </p:cNvPr>
          <p:cNvSpPr>
            <a:spLocks noChangeArrowheads="1"/>
          </p:cNvSpPr>
          <p:nvPr/>
        </p:nvSpPr>
        <p:spPr bwMode="auto">
          <a:xfrm>
            <a:off x="3419475"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28" name="Rectangle 412">
            <a:extLst>
              <a:ext uri="{FF2B5EF4-FFF2-40B4-BE49-F238E27FC236}">
                <a16:creationId xmlns:a16="http://schemas.microsoft.com/office/drawing/2014/main" id="{B9E2337B-0BE1-4F3C-8DDD-6E78E14A6D42}"/>
              </a:ext>
            </a:extLst>
          </p:cNvPr>
          <p:cNvSpPr>
            <a:spLocks noChangeArrowheads="1"/>
          </p:cNvSpPr>
          <p:nvPr/>
        </p:nvSpPr>
        <p:spPr bwMode="auto">
          <a:xfrm>
            <a:off x="3927475" y="4973638"/>
            <a:ext cx="8636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Hypothesis </a:t>
            </a:r>
            <a:endParaRPr lang="en-US" altLang="en-US" sz="2400" b="1"/>
          </a:p>
        </p:txBody>
      </p:sp>
      <p:sp>
        <p:nvSpPr>
          <p:cNvPr id="572829" name="Rectangle 413">
            <a:extLst>
              <a:ext uri="{FF2B5EF4-FFF2-40B4-BE49-F238E27FC236}">
                <a16:creationId xmlns:a16="http://schemas.microsoft.com/office/drawing/2014/main" id="{12684298-64EC-0024-4DFF-C590F50028D9}"/>
              </a:ext>
            </a:extLst>
          </p:cNvPr>
          <p:cNvSpPr>
            <a:spLocks noChangeArrowheads="1"/>
          </p:cNvSpPr>
          <p:nvPr/>
        </p:nvSpPr>
        <p:spPr bwMode="auto">
          <a:xfrm>
            <a:off x="3927475" y="5149850"/>
            <a:ext cx="3968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Tests</a:t>
            </a:r>
            <a:endParaRPr lang="en-US" altLang="en-US" sz="2400" b="1"/>
          </a:p>
        </p:txBody>
      </p:sp>
      <p:sp>
        <p:nvSpPr>
          <p:cNvPr id="572830" name="Rectangle 414">
            <a:extLst>
              <a:ext uri="{FF2B5EF4-FFF2-40B4-BE49-F238E27FC236}">
                <a16:creationId xmlns:a16="http://schemas.microsoft.com/office/drawing/2014/main" id="{5AE05BE4-FF12-96A1-5543-2B1B3116EE90}"/>
              </a:ext>
            </a:extLst>
          </p:cNvPr>
          <p:cNvSpPr>
            <a:spLocks noChangeArrowheads="1"/>
          </p:cNvSpPr>
          <p:nvPr/>
        </p:nvSpPr>
        <p:spPr bwMode="auto">
          <a:xfrm>
            <a:off x="4300538" y="514985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1" name="Rectangle 415">
            <a:extLst>
              <a:ext uri="{FF2B5EF4-FFF2-40B4-BE49-F238E27FC236}">
                <a16:creationId xmlns:a16="http://schemas.microsoft.com/office/drawing/2014/main" id="{61B0C6E9-9F68-1151-F228-523AFBCB0DC3}"/>
              </a:ext>
            </a:extLst>
          </p:cNvPr>
          <p:cNvSpPr>
            <a:spLocks noChangeArrowheads="1"/>
          </p:cNvSpPr>
          <p:nvPr/>
        </p:nvSpPr>
        <p:spPr bwMode="auto">
          <a:xfrm>
            <a:off x="5413375" y="4973638"/>
            <a:ext cx="304800"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DoE</a:t>
            </a:r>
            <a:endParaRPr lang="en-US" altLang="en-US" sz="2400" b="1"/>
          </a:p>
        </p:txBody>
      </p:sp>
      <p:sp>
        <p:nvSpPr>
          <p:cNvPr id="572832" name="Rectangle 416">
            <a:extLst>
              <a:ext uri="{FF2B5EF4-FFF2-40B4-BE49-F238E27FC236}">
                <a16:creationId xmlns:a16="http://schemas.microsoft.com/office/drawing/2014/main" id="{34697830-D031-E51B-C9AD-A717F4D4F9F3}"/>
              </a:ext>
            </a:extLst>
          </p:cNvPr>
          <p:cNvSpPr>
            <a:spLocks noChangeArrowheads="1"/>
          </p:cNvSpPr>
          <p:nvPr/>
        </p:nvSpPr>
        <p:spPr bwMode="auto">
          <a:xfrm>
            <a:off x="5710238" y="49736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3" name="Rectangle 417">
            <a:extLst>
              <a:ext uri="{FF2B5EF4-FFF2-40B4-BE49-F238E27FC236}">
                <a16:creationId xmlns:a16="http://schemas.microsoft.com/office/drawing/2014/main" id="{AE020867-F92C-7DA7-CD23-BB5DA8E41E58}"/>
              </a:ext>
            </a:extLst>
          </p:cNvPr>
          <p:cNvSpPr>
            <a:spLocks noChangeArrowheads="1"/>
          </p:cNvSpPr>
          <p:nvPr/>
        </p:nvSpPr>
        <p:spPr bwMode="auto">
          <a:xfrm>
            <a:off x="6969125"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4" name="Rectangle 418">
            <a:extLst>
              <a:ext uri="{FF2B5EF4-FFF2-40B4-BE49-F238E27FC236}">
                <a16:creationId xmlns:a16="http://schemas.microsoft.com/office/drawing/2014/main" id="{7E89676B-8E62-7CB3-D2EC-68C477E2EBD1}"/>
              </a:ext>
            </a:extLst>
          </p:cNvPr>
          <p:cNvSpPr>
            <a:spLocks noChangeArrowheads="1"/>
          </p:cNvSpPr>
          <p:nvPr/>
        </p:nvSpPr>
        <p:spPr bwMode="auto">
          <a:xfrm>
            <a:off x="7054850"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5" name="Rectangle 419">
            <a:extLst>
              <a:ext uri="{FF2B5EF4-FFF2-40B4-BE49-F238E27FC236}">
                <a16:creationId xmlns:a16="http://schemas.microsoft.com/office/drawing/2014/main" id="{4E0A4174-FF6A-134D-203B-DCABEE97F30C}"/>
              </a:ext>
            </a:extLst>
          </p:cNvPr>
          <p:cNvSpPr>
            <a:spLocks noChangeArrowheads="1"/>
          </p:cNvSpPr>
          <p:nvPr/>
        </p:nvSpPr>
        <p:spPr bwMode="auto">
          <a:xfrm>
            <a:off x="7138988" y="49736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6" name="Rectangle 420">
            <a:extLst>
              <a:ext uri="{FF2B5EF4-FFF2-40B4-BE49-F238E27FC236}">
                <a16:creationId xmlns:a16="http://schemas.microsoft.com/office/drawing/2014/main" id="{1306F33C-4835-61D1-A6EA-A2D65B801904}"/>
              </a:ext>
            </a:extLst>
          </p:cNvPr>
          <p:cNvSpPr>
            <a:spLocks noChangeArrowheads="1"/>
          </p:cNvSpPr>
          <p:nvPr/>
        </p:nvSpPr>
        <p:spPr bwMode="auto">
          <a:xfrm>
            <a:off x="7223125"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7" name="Rectangle 421">
            <a:extLst>
              <a:ext uri="{FF2B5EF4-FFF2-40B4-BE49-F238E27FC236}">
                <a16:creationId xmlns:a16="http://schemas.microsoft.com/office/drawing/2014/main" id="{6D2B6E2F-7EDE-836C-DB54-BD90A26C1F93}"/>
              </a:ext>
            </a:extLst>
          </p:cNvPr>
          <p:cNvSpPr>
            <a:spLocks noChangeArrowheads="1"/>
          </p:cNvSpPr>
          <p:nvPr/>
        </p:nvSpPr>
        <p:spPr bwMode="auto">
          <a:xfrm>
            <a:off x="7308850"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8" name="Rectangle 422">
            <a:extLst>
              <a:ext uri="{FF2B5EF4-FFF2-40B4-BE49-F238E27FC236}">
                <a16:creationId xmlns:a16="http://schemas.microsoft.com/office/drawing/2014/main" id="{E79513E7-1612-9CE7-03E3-A54B3D4C8D87}"/>
              </a:ext>
            </a:extLst>
          </p:cNvPr>
          <p:cNvSpPr>
            <a:spLocks noChangeArrowheads="1"/>
          </p:cNvSpPr>
          <p:nvPr/>
        </p:nvSpPr>
        <p:spPr bwMode="auto">
          <a:xfrm>
            <a:off x="7394575"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39" name="Rectangle 423">
            <a:extLst>
              <a:ext uri="{FF2B5EF4-FFF2-40B4-BE49-F238E27FC236}">
                <a16:creationId xmlns:a16="http://schemas.microsoft.com/office/drawing/2014/main" id="{71A38857-D448-3628-08A7-2160093086B6}"/>
              </a:ext>
            </a:extLst>
          </p:cNvPr>
          <p:cNvSpPr>
            <a:spLocks noChangeArrowheads="1"/>
          </p:cNvSpPr>
          <p:nvPr/>
        </p:nvSpPr>
        <p:spPr bwMode="auto">
          <a:xfrm>
            <a:off x="6969125" y="5141913"/>
            <a:ext cx="271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Other</a:t>
            </a:r>
            <a:endParaRPr lang="en-US" altLang="en-US" sz="2400" b="1"/>
          </a:p>
        </p:txBody>
      </p:sp>
      <p:sp>
        <p:nvSpPr>
          <p:cNvPr id="572840" name="Rectangle 424">
            <a:extLst>
              <a:ext uri="{FF2B5EF4-FFF2-40B4-BE49-F238E27FC236}">
                <a16:creationId xmlns:a16="http://schemas.microsoft.com/office/drawing/2014/main" id="{6D568387-EADC-E622-3C79-8AB9BCEBB970}"/>
              </a:ext>
            </a:extLst>
          </p:cNvPr>
          <p:cNvSpPr>
            <a:spLocks noChangeArrowheads="1"/>
          </p:cNvSpPr>
          <p:nvPr/>
        </p:nvSpPr>
        <p:spPr bwMode="auto">
          <a:xfrm>
            <a:off x="7223125" y="5141913"/>
            <a:ext cx="285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 </a:t>
            </a:r>
            <a:endParaRPr lang="en-US" altLang="en-US" sz="2400" b="1"/>
          </a:p>
        </p:txBody>
      </p:sp>
      <p:sp>
        <p:nvSpPr>
          <p:cNvPr id="572841" name="Rectangle 425">
            <a:extLst>
              <a:ext uri="{FF2B5EF4-FFF2-40B4-BE49-F238E27FC236}">
                <a16:creationId xmlns:a16="http://schemas.microsoft.com/office/drawing/2014/main" id="{31E29CFD-FAF9-82D6-DF5C-723FABC69CD0}"/>
              </a:ext>
            </a:extLst>
          </p:cNvPr>
          <p:cNvSpPr>
            <a:spLocks noChangeArrowheads="1"/>
          </p:cNvSpPr>
          <p:nvPr/>
        </p:nvSpPr>
        <p:spPr bwMode="auto">
          <a:xfrm>
            <a:off x="8077200" y="4973638"/>
            <a:ext cx="42863"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42" name="Rectangle 426">
            <a:extLst>
              <a:ext uri="{FF2B5EF4-FFF2-40B4-BE49-F238E27FC236}">
                <a16:creationId xmlns:a16="http://schemas.microsoft.com/office/drawing/2014/main" id="{2B280BAA-9A22-7A06-AFCC-A8122D18C730}"/>
              </a:ext>
            </a:extLst>
          </p:cNvPr>
          <p:cNvSpPr>
            <a:spLocks noChangeArrowheads="1"/>
          </p:cNvSpPr>
          <p:nvPr/>
        </p:nvSpPr>
        <p:spPr bwMode="auto">
          <a:xfrm>
            <a:off x="8120063" y="4973638"/>
            <a:ext cx="42862" cy="18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43" name="Rectangle 427">
            <a:extLst>
              <a:ext uri="{FF2B5EF4-FFF2-40B4-BE49-F238E27FC236}">
                <a16:creationId xmlns:a16="http://schemas.microsoft.com/office/drawing/2014/main" id="{C0A42F01-4096-CAF8-E8D8-59EBFFE4C6DE}"/>
              </a:ext>
            </a:extLst>
          </p:cNvPr>
          <p:cNvSpPr>
            <a:spLocks noChangeArrowheads="1"/>
          </p:cNvSpPr>
          <p:nvPr/>
        </p:nvSpPr>
        <p:spPr bwMode="auto">
          <a:xfrm>
            <a:off x="827088" y="4943475"/>
            <a:ext cx="174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44" name="Rectangle 428">
            <a:extLst>
              <a:ext uri="{FF2B5EF4-FFF2-40B4-BE49-F238E27FC236}">
                <a16:creationId xmlns:a16="http://schemas.microsoft.com/office/drawing/2014/main" id="{1C85502C-C061-C854-0B91-D6C1E56CE2DC}"/>
              </a:ext>
            </a:extLst>
          </p:cNvPr>
          <p:cNvSpPr>
            <a:spLocks noChangeArrowheads="1"/>
          </p:cNvSpPr>
          <p:nvPr/>
        </p:nvSpPr>
        <p:spPr bwMode="auto">
          <a:xfrm>
            <a:off x="844550" y="4943475"/>
            <a:ext cx="11318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45" name="Rectangle 429">
            <a:extLst>
              <a:ext uri="{FF2B5EF4-FFF2-40B4-BE49-F238E27FC236}">
                <a16:creationId xmlns:a16="http://schemas.microsoft.com/office/drawing/2014/main" id="{2736DB50-F82E-969B-8FA2-F656248EAB5E}"/>
              </a:ext>
            </a:extLst>
          </p:cNvPr>
          <p:cNvSpPr>
            <a:spLocks noChangeArrowheads="1"/>
          </p:cNvSpPr>
          <p:nvPr/>
        </p:nvSpPr>
        <p:spPr bwMode="auto">
          <a:xfrm>
            <a:off x="1976438" y="4943475"/>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46" name="Rectangle 430">
            <a:extLst>
              <a:ext uri="{FF2B5EF4-FFF2-40B4-BE49-F238E27FC236}">
                <a16:creationId xmlns:a16="http://schemas.microsoft.com/office/drawing/2014/main" id="{7D841E53-2B5D-4D01-862B-C2D765FA4CD1}"/>
              </a:ext>
            </a:extLst>
          </p:cNvPr>
          <p:cNvSpPr>
            <a:spLocks noChangeArrowheads="1"/>
          </p:cNvSpPr>
          <p:nvPr/>
        </p:nvSpPr>
        <p:spPr bwMode="auto">
          <a:xfrm>
            <a:off x="1984375" y="4943475"/>
            <a:ext cx="33496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47" name="Rectangle 431">
            <a:extLst>
              <a:ext uri="{FF2B5EF4-FFF2-40B4-BE49-F238E27FC236}">
                <a16:creationId xmlns:a16="http://schemas.microsoft.com/office/drawing/2014/main" id="{6A82DDE9-FEA6-1A90-6621-333DE7DA3194}"/>
              </a:ext>
            </a:extLst>
          </p:cNvPr>
          <p:cNvSpPr>
            <a:spLocks noChangeArrowheads="1"/>
          </p:cNvSpPr>
          <p:nvPr/>
        </p:nvSpPr>
        <p:spPr bwMode="auto">
          <a:xfrm>
            <a:off x="2319338" y="4943475"/>
            <a:ext cx="79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48" name="Rectangle 432">
            <a:extLst>
              <a:ext uri="{FF2B5EF4-FFF2-40B4-BE49-F238E27FC236}">
                <a16:creationId xmlns:a16="http://schemas.microsoft.com/office/drawing/2014/main" id="{A60A7579-0EA2-08C7-4FEB-264B78F40797}"/>
              </a:ext>
            </a:extLst>
          </p:cNvPr>
          <p:cNvSpPr>
            <a:spLocks noChangeArrowheads="1"/>
          </p:cNvSpPr>
          <p:nvPr/>
        </p:nvSpPr>
        <p:spPr bwMode="auto">
          <a:xfrm>
            <a:off x="2327275" y="4943475"/>
            <a:ext cx="118268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49" name="Rectangle 433">
            <a:extLst>
              <a:ext uri="{FF2B5EF4-FFF2-40B4-BE49-F238E27FC236}">
                <a16:creationId xmlns:a16="http://schemas.microsoft.com/office/drawing/2014/main" id="{A15C8401-BF6B-508F-B6B3-3F7610E47C0B}"/>
              </a:ext>
            </a:extLst>
          </p:cNvPr>
          <p:cNvSpPr>
            <a:spLocks noChangeArrowheads="1"/>
          </p:cNvSpPr>
          <p:nvPr/>
        </p:nvSpPr>
        <p:spPr bwMode="auto">
          <a:xfrm>
            <a:off x="3509963"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0" name="Rectangle 434">
            <a:extLst>
              <a:ext uri="{FF2B5EF4-FFF2-40B4-BE49-F238E27FC236}">
                <a16:creationId xmlns:a16="http://schemas.microsoft.com/office/drawing/2014/main" id="{19688F8D-7A1E-63E9-B5E8-686540135F84}"/>
              </a:ext>
            </a:extLst>
          </p:cNvPr>
          <p:cNvSpPr>
            <a:spLocks noChangeArrowheads="1"/>
          </p:cNvSpPr>
          <p:nvPr/>
        </p:nvSpPr>
        <p:spPr bwMode="auto">
          <a:xfrm>
            <a:off x="3519488" y="4943475"/>
            <a:ext cx="3333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1" name="Rectangle 435">
            <a:extLst>
              <a:ext uri="{FF2B5EF4-FFF2-40B4-BE49-F238E27FC236}">
                <a16:creationId xmlns:a16="http://schemas.microsoft.com/office/drawing/2014/main" id="{CEE1F472-3C62-DA0F-32FF-B33FB7D66FE8}"/>
              </a:ext>
            </a:extLst>
          </p:cNvPr>
          <p:cNvSpPr>
            <a:spLocks noChangeArrowheads="1"/>
          </p:cNvSpPr>
          <p:nvPr/>
        </p:nvSpPr>
        <p:spPr bwMode="auto">
          <a:xfrm>
            <a:off x="3852863"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2" name="Rectangle 436">
            <a:extLst>
              <a:ext uri="{FF2B5EF4-FFF2-40B4-BE49-F238E27FC236}">
                <a16:creationId xmlns:a16="http://schemas.microsoft.com/office/drawing/2014/main" id="{9BC04C42-F860-E767-F2FF-D6EC2381367D}"/>
              </a:ext>
            </a:extLst>
          </p:cNvPr>
          <p:cNvSpPr>
            <a:spLocks noChangeArrowheads="1"/>
          </p:cNvSpPr>
          <p:nvPr/>
        </p:nvSpPr>
        <p:spPr bwMode="auto">
          <a:xfrm>
            <a:off x="3862388" y="4943475"/>
            <a:ext cx="113506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3" name="Rectangle 437">
            <a:extLst>
              <a:ext uri="{FF2B5EF4-FFF2-40B4-BE49-F238E27FC236}">
                <a16:creationId xmlns:a16="http://schemas.microsoft.com/office/drawing/2014/main" id="{13CCAE92-E175-1737-ED5F-B4E8804B2895}"/>
              </a:ext>
            </a:extLst>
          </p:cNvPr>
          <p:cNvSpPr>
            <a:spLocks noChangeArrowheads="1"/>
          </p:cNvSpPr>
          <p:nvPr/>
        </p:nvSpPr>
        <p:spPr bwMode="auto">
          <a:xfrm>
            <a:off x="4997450" y="4943475"/>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4" name="Rectangle 438">
            <a:extLst>
              <a:ext uri="{FF2B5EF4-FFF2-40B4-BE49-F238E27FC236}">
                <a16:creationId xmlns:a16="http://schemas.microsoft.com/office/drawing/2014/main" id="{96A037AD-5859-AEF9-694D-D4179D5BDB2E}"/>
              </a:ext>
            </a:extLst>
          </p:cNvPr>
          <p:cNvSpPr>
            <a:spLocks noChangeArrowheads="1"/>
          </p:cNvSpPr>
          <p:nvPr/>
        </p:nvSpPr>
        <p:spPr bwMode="auto">
          <a:xfrm>
            <a:off x="5005388"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5" name="Rectangle 439">
            <a:extLst>
              <a:ext uri="{FF2B5EF4-FFF2-40B4-BE49-F238E27FC236}">
                <a16:creationId xmlns:a16="http://schemas.microsoft.com/office/drawing/2014/main" id="{0F46D7D5-8468-93FF-4C61-70B070875DC7}"/>
              </a:ext>
            </a:extLst>
          </p:cNvPr>
          <p:cNvSpPr>
            <a:spLocks noChangeArrowheads="1"/>
          </p:cNvSpPr>
          <p:nvPr/>
        </p:nvSpPr>
        <p:spPr bwMode="auto">
          <a:xfrm>
            <a:off x="5014913" y="4943475"/>
            <a:ext cx="3254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6" name="Rectangle 440">
            <a:extLst>
              <a:ext uri="{FF2B5EF4-FFF2-40B4-BE49-F238E27FC236}">
                <a16:creationId xmlns:a16="http://schemas.microsoft.com/office/drawing/2014/main" id="{CB78C101-9C90-9443-9A59-7BA623DEAD2C}"/>
              </a:ext>
            </a:extLst>
          </p:cNvPr>
          <p:cNvSpPr>
            <a:spLocks noChangeArrowheads="1"/>
          </p:cNvSpPr>
          <p:nvPr/>
        </p:nvSpPr>
        <p:spPr bwMode="auto">
          <a:xfrm>
            <a:off x="5340350" y="4943475"/>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7" name="Rectangle 441">
            <a:extLst>
              <a:ext uri="{FF2B5EF4-FFF2-40B4-BE49-F238E27FC236}">
                <a16:creationId xmlns:a16="http://schemas.microsoft.com/office/drawing/2014/main" id="{8C77A66E-7D38-0E75-BFA9-346581442DAB}"/>
              </a:ext>
            </a:extLst>
          </p:cNvPr>
          <p:cNvSpPr>
            <a:spLocks noChangeArrowheads="1"/>
          </p:cNvSpPr>
          <p:nvPr/>
        </p:nvSpPr>
        <p:spPr bwMode="auto">
          <a:xfrm>
            <a:off x="5348288"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8" name="Rectangle 442">
            <a:extLst>
              <a:ext uri="{FF2B5EF4-FFF2-40B4-BE49-F238E27FC236}">
                <a16:creationId xmlns:a16="http://schemas.microsoft.com/office/drawing/2014/main" id="{5BED18A8-1F57-CC4A-03FA-B3D5BA523C49}"/>
              </a:ext>
            </a:extLst>
          </p:cNvPr>
          <p:cNvSpPr>
            <a:spLocks noChangeArrowheads="1"/>
          </p:cNvSpPr>
          <p:nvPr/>
        </p:nvSpPr>
        <p:spPr bwMode="auto">
          <a:xfrm>
            <a:off x="5357813" y="4943475"/>
            <a:ext cx="119538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59" name="Rectangle 443">
            <a:extLst>
              <a:ext uri="{FF2B5EF4-FFF2-40B4-BE49-F238E27FC236}">
                <a16:creationId xmlns:a16="http://schemas.microsoft.com/office/drawing/2014/main" id="{C6943ADE-9732-ABCA-EB72-E787D69C9CB6}"/>
              </a:ext>
            </a:extLst>
          </p:cNvPr>
          <p:cNvSpPr>
            <a:spLocks noChangeArrowheads="1"/>
          </p:cNvSpPr>
          <p:nvPr/>
        </p:nvSpPr>
        <p:spPr bwMode="auto">
          <a:xfrm>
            <a:off x="6553200"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0" name="Rectangle 444">
            <a:extLst>
              <a:ext uri="{FF2B5EF4-FFF2-40B4-BE49-F238E27FC236}">
                <a16:creationId xmlns:a16="http://schemas.microsoft.com/office/drawing/2014/main" id="{E64382FA-5D8C-206B-AB16-65666E256E17}"/>
              </a:ext>
            </a:extLst>
          </p:cNvPr>
          <p:cNvSpPr>
            <a:spLocks noChangeArrowheads="1"/>
          </p:cNvSpPr>
          <p:nvPr/>
        </p:nvSpPr>
        <p:spPr bwMode="auto">
          <a:xfrm>
            <a:off x="6570663" y="4943475"/>
            <a:ext cx="3254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1" name="Rectangle 445">
            <a:extLst>
              <a:ext uri="{FF2B5EF4-FFF2-40B4-BE49-F238E27FC236}">
                <a16:creationId xmlns:a16="http://schemas.microsoft.com/office/drawing/2014/main" id="{505CB723-5C18-ED0E-C23B-A3B94CB112DC}"/>
              </a:ext>
            </a:extLst>
          </p:cNvPr>
          <p:cNvSpPr>
            <a:spLocks noChangeArrowheads="1"/>
          </p:cNvSpPr>
          <p:nvPr/>
        </p:nvSpPr>
        <p:spPr bwMode="auto">
          <a:xfrm>
            <a:off x="6896100"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2" name="Rectangle 446">
            <a:extLst>
              <a:ext uri="{FF2B5EF4-FFF2-40B4-BE49-F238E27FC236}">
                <a16:creationId xmlns:a16="http://schemas.microsoft.com/office/drawing/2014/main" id="{C197BC96-FB91-16A9-4501-1C17F106929C}"/>
              </a:ext>
            </a:extLst>
          </p:cNvPr>
          <p:cNvSpPr>
            <a:spLocks noChangeArrowheads="1"/>
          </p:cNvSpPr>
          <p:nvPr/>
        </p:nvSpPr>
        <p:spPr bwMode="auto">
          <a:xfrm>
            <a:off x="6905625" y="4943475"/>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3" name="Rectangle 447">
            <a:extLst>
              <a:ext uri="{FF2B5EF4-FFF2-40B4-BE49-F238E27FC236}">
                <a16:creationId xmlns:a16="http://schemas.microsoft.com/office/drawing/2014/main" id="{83B141CC-0CDA-E0E0-DCA9-2C4AF63BBDD8}"/>
              </a:ext>
            </a:extLst>
          </p:cNvPr>
          <p:cNvSpPr>
            <a:spLocks noChangeArrowheads="1"/>
          </p:cNvSpPr>
          <p:nvPr/>
        </p:nvSpPr>
        <p:spPr bwMode="auto">
          <a:xfrm>
            <a:off x="6913563" y="4943475"/>
            <a:ext cx="10112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4" name="Rectangle 448">
            <a:extLst>
              <a:ext uri="{FF2B5EF4-FFF2-40B4-BE49-F238E27FC236}">
                <a16:creationId xmlns:a16="http://schemas.microsoft.com/office/drawing/2014/main" id="{804F0901-BD0A-DB46-9BE2-882FDC360988}"/>
              </a:ext>
            </a:extLst>
          </p:cNvPr>
          <p:cNvSpPr>
            <a:spLocks noChangeArrowheads="1"/>
          </p:cNvSpPr>
          <p:nvPr/>
        </p:nvSpPr>
        <p:spPr bwMode="auto">
          <a:xfrm>
            <a:off x="7924800" y="49434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5" name="Rectangle 449">
            <a:extLst>
              <a:ext uri="{FF2B5EF4-FFF2-40B4-BE49-F238E27FC236}">
                <a16:creationId xmlns:a16="http://schemas.microsoft.com/office/drawing/2014/main" id="{F0457FF5-6A5F-8342-2FA1-74B549CAF127}"/>
              </a:ext>
            </a:extLst>
          </p:cNvPr>
          <p:cNvSpPr>
            <a:spLocks noChangeArrowheads="1"/>
          </p:cNvSpPr>
          <p:nvPr/>
        </p:nvSpPr>
        <p:spPr bwMode="auto">
          <a:xfrm>
            <a:off x="7934325" y="4943475"/>
            <a:ext cx="79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6" name="Rectangle 450">
            <a:extLst>
              <a:ext uri="{FF2B5EF4-FFF2-40B4-BE49-F238E27FC236}">
                <a16:creationId xmlns:a16="http://schemas.microsoft.com/office/drawing/2014/main" id="{68109120-B439-E217-3BC0-1EA040507146}"/>
              </a:ext>
            </a:extLst>
          </p:cNvPr>
          <p:cNvSpPr>
            <a:spLocks noChangeArrowheads="1"/>
          </p:cNvSpPr>
          <p:nvPr/>
        </p:nvSpPr>
        <p:spPr bwMode="auto">
          <a:xfrm>
            <a:off x="7942263" y="4943475"/>
            <a:ext cx="3159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7" name="Rectangle 451">
            <a:extLst>
              <a:ext uri="{FF2B5EF4-FFF2-40B4-BE49-F238E27FC236}">
                <a16:creationId xmlns:a16="http://schemas.microsoft.com/office/drawing/2014/main" id="{688D9E82-BEDC-9D0C-C963-CAD87D11C30E}"/>
              </a:ext>
            </a:extLst>
          </p:cNvPr>
          <p:cNvSpPr>
            <a:spLocks noChangeArrowheads="1"/>
          </p:cNvSpPr>
          <p:nvPr/>
        </p:nvSpPr>
        <p:spPr bwMode="auto">
          <a:xfrm>
            <a:off x="8258175" y="4943475"/>
            <a:ext cx="19050"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8" name="Rectangle 452">
            <a:extLst>
              <a:ext uri="{FF2B5EF4-FFF2-40B4-BE49-F238E27FC236}">
                <a16:creationId xmlns:a16="http://schemas.microsoft.com/office/drawing/2014/main" id="{7C2D8355-FEDD-5B1D-7019-E3F6EEAC4581}"/>
              </a:ext>
            </a:extLst>
          </p:cNvPr>
          <p:cNvSpPr>
            <a:spLocks noChangeArrowheads="1"/>
          </p:cNvSpPr>
          <p:nvPr/>
        </p:nvSpPr>
        <p:spPr bwMode="auto">
          <a:xfrm>
            <a:off x="827088" y="4953000"/>
            <a:ext cx="17462"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69" name="Rectangle 453">
            <a:extLst>
              <a:ext uri="{FF2B5EF4-FFF2-40B4-BE49-F238E27FC236}">
                <a16:creationId xmlns:a16="http://schemas.microsoft.com/office/drawing/2014/main" id="{E5FFFC5C-5201-CF92-CEDC-D1446588A616}"/>
              </a:ext>
            </a:extLst>
          </p:cNvPr>
          <p:cNvSpPr>
            <a:spLocks noChangeArrowheads="1"/>
          </p:cNvSpPr>
          <p:nvPr/>
        </p:nvSpPr>
        <p:spPr bwMode="auto">
          <a:xfrm>
            <a:off x="1976438" y="4953000"/>
            <a:ext cx="7937"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0" name="Rectangle 454">
            <a:extLst>
              <a:ext uri="{FF2B5EF4-FFF2-40B4-BE49-F238E27FC236}">
                <a16:creationId xmlns:a16="http://schemas.microsoft.com/office/drawing/2014/main" id="{729724CA-FEB4-8F05-F931-5629D6CF2D61}"/>
              </a:ext>
            </a:extLst>
          </p:cNvPr>
          <p:cNvSpPr>
            <a:spLocks noChangeArrowheads="1"/>
          </p:cNvSpPr>
          <p:nvPr/>
        </p:nvSpPr>
        <p:spPr bwMode="auto">
          <a:xfrm>
            <a:off x="2319338" y="4953000"/>
            <a:ext cx="7937"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1" name="Rectangle 455">
            <a:extLst>
              <a:ext uri="{FF2B5EF4-FFF2-40B4-BE49-F238E27FC236}">
                <a16:creationId xmlns:a16="http://schemas.microsoft.com/office/drawing/2014/main" id="{196193D2-DDAD-C6A0-F12D-F19965CF8DC3}"/>
              </a:ext>
            </a:extLst>
          </p:cNvPr>
          <p:cNvSpPr>
            <a:spLocks noChangeArrowheads="1"/>
          </p:cNvSpPr>
          <p:nvPr/>
        </p:nvSpPr>
        <p:spPr bwMode="auto">
          <a:xfrm>
            <a:off x="3509963" y="4953000"/>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2" name="Rectangle 456">
            <a:extLst>
              <a:ext uri="{FF2B5EF4-FFF2-40B4-BE49-F238E27FC236}">
                <a16:creationId xmlns:a16="http://schemas.microsoft.com/office/drawing/2014/main" id="{157659D9-818A-7782-6F5D-D92B96E686CD}"/>
              </a:ext>
            </a:extLst>
          </p:cNvPr>
          <p:cNvSpPr>
            <a:spLocks noChangeArrowheads="1"/>
          </p:cNvSpPr>
          <p:nvPr/>
        </p:nvSpPr>
        <p:spPr bwMode="auto">
          <a:xfrm>
            <a:off x="3852863" y="4953000"/>
            <a:ext cx="952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3" name="Rectangle 457">
            <a:extLst>
              <a:ext uri="{FF2B5EF4-FFF2-40B4-BE49-F238E27FC236}">
                <a16:creationId xmlns:a16="http://schemas.microsoft.com/office/drawing/2014/main" id="{04C2DB91-FA9E-F6B6-D974-CEA0C82ED3D8}"/>
              </a:ext>
            </a:extLst>
          </p:cNvPr>
          <p:cNvSpPr>
            <a:spLocks noChangeArrowheads="1"/>
          </p:cNvSpPr>
          <p:nvPr/>
        </p:nvSpPr>
        <p:spPr bwMode="auto">
          <a:xfrm>
            <a:off x="6899275" y="4953000"/>
            <a:ext cx="317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4" name="Rectangle 458">
            <a:extLst>
              <a:ext uri="{FF2B5EF4-FFF2-40B4-BE49-F238E27FC236}">
                <a16:creationId xmlns:a16="http://schemas.microsoft.com/office/drawing/2014/main" id="{2CCCF89C-C450-F751-EFE6-8B12B58991F2}"/>
              </a:ext>
            </a:extLst>
          </p:cNvPr>
          <p:cNvSpPr>
            <a:spLocks noChangeArrowheads="1"/>
          </p:cNvSpPr>
          <p:nvPr/>
        </p:nvSpPr>
        <p:spPr bwMode="auto">
          <a:xfrm>
            <a:off x="7927975" y="4953000"/>
            <a:ext cx="3175"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5" name="Rectangle 459">
            <a:extLst>
              <a:ext uri="{FF2B5EF4-FFF2-40B4-BE49-F238E27FC236}">
                <a16:creationId xmlns:a16="http://schemas.microsoft.com/office/drawing/2014/main" id="{9F9F3A63-920C-29C2-C548-07D7B78CB176}"/>
              </a:ext>
            </a:extLst>
          </p:cNvPr>
          <p:cNvSpPr>
            <a:spLocks noChangeArrowheads="1"/>
          </p:cNvSpPr>
          <p:nvPr/>
        </p:nvSpPr>
        <p:spPr bwMode="auto">
          <a:xfrm>
            <a:off x="8258175" y="4953000"/>
            <a:ext cx="19050" cy="349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876" name="Rectangle 460">
            <a:extLst>
              <a:ext uri="{FF2B5EF4-FFF2-40B4-BE49-F238E27FC236}">
                <a16:creationId xmlns:a16="http://schemas.microsoft.com/office/drawing/2014/main" id="{23F5F507-C20D-FDAE-A9C2-19A19EF566FA}"/>
              </a:ext>
            </a:extLst>
          </p:cNvPr>
          <p:cNvSpPr>
            <a:spLocks noChangeArrowheads="1"/>
          </p:cNvSpPr>
          <p:nvPr/>
        </p:nvSpPr>
        <p:spPr bwMode="auto">
          <a:xfrm>
            <a:off x="90487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77" name="Rectangle 461">
            <a:extLst>
              <a:ext uri="{FF2B5EF4-FFF2-40B4-BE49-F238E27FC236}">
                <a16:creationId xmlns:a16="http://schemas.microsoft.com/office/drawing/2014/main" id="{9E4E8D74-9CC0-08D2-08D4-1F4D6D641B44}"/>
              </a:ext>
            </a:extLst>
          </p:cNvPr>
          <p:cNvSpPr>
            <a:spLocks noChangeArrowheads="1"/>
          </p:cNvSpPr>
          <p:nvPr/>
        </p:nvSpPr>
        <p:spPr bwMode="auto">
          <a:xfrm>
            <a:off x="989013"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78" name="Rectangle 462">
            <a:extLst>
              <a:ext uri="{FF2B5EF4-FFF2-40B4-BE49-F238E27FC236}">
                <a16:creationId xmlns:a16="http://schemas.microsoft.com/office/drawing/2014/main" id="{7D61D275-1EE7-FDEA-CE62-F03810223315}"/>
              </a:ext>
            </a:extLst>
          </p:cNvPr>
          <p:cNvSpPr>
            <a:spLocks noChangeArrowheads="1"/>
          </p:cNvSpPr>
          <p:nvPr/>
        </p:nvSpPr>
        <p:spPr bwMode="auto">
          <a:xfrm>
            <a:off x="1074738"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79" name="Rectangle 463">
            <a:extLst>
              <a:ext uri="{FF2B5EF4-FFF2-40B4-BE49-F238E27FC236}">
                <a16:creationId xmlns:a16="http://schemas.microsoft.com/office/drawing/2014/main" id="{EE5AA871-F07F-7C0F-2BB1-8581766F601D}"/>
              </a:ext>
            </a:extLst>
          </p:cNvPr>
          <p:cNvSpPr>
            <a:spLocks noChangeArrowheads="1"/>
          </p:cNvSpPr>
          <p:nvPr/>
        </p:nvSpPr>
        <p:spPr bwMode="auto">
          <a:xfrm>
            <a:off x="115887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0" name="Rectangle 464">
            <a:extLst>
              <a:ext uri="{FF2B5EF4-FFF2-40B4-BE49-F238E27FC236}">
                <a16:creationId xmlns:a16="http://schemas.microsoft.com/office/drawing/2014/main" id="{A7D7D447-4596-6D94-879C-71503F753068}"/>
              </a:ext>
            </a:extLst>
          </p:cNvPr>
          <p:cNvSpPr>
            <a:spLocks noChangeArrowheads="1"/>
          </p:cNvSpPr>
          <p:nvPr/>
        </p:nvSpPr>
        <p:spPr bwMode="auto">
          <a:xfrm>
            <a:off x="1244600"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1" name="Rectangle 465">
            <a:extLst>
              <a:ext uri="{FF2B5EF4-FFF2-40B4-BE49-F238E27FC236}">
                <a16:creationId xmlns:a16="http://schemas.microsoft.com/office/drawing/2014/main" id="{C4329EDD-4CC1-5570-D2A2-DB993BDD7684}"/>
              </a:ext>
            </a:extLst>
          </p:cNvPr>
          <p:cNvSpPr>
            <a:spLocks noChangeArrowheads="1"/>
          </p:cNvSpPr>
          <p:nvPr/>
        </p:nvSpPr>
        <p:spPr bwMode="auto">
          <a:xfrm>
            <a:off x="1328738"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2" name="Rectangle 466">
            <a:extLst>
              <a:ext uri="{FF2B5EF4-FFF2-40B4-BE49-F238E27FC236}">
                <a16:creationId xmlns:a16="http://schemas.microsoft.com/office/drawing/2014/main" id="{ED0A72AD-0B6F-7A45-5849-6B85F2C1E109}"/>
              </a:ext>
            </a:extLst>
          </p:cNvPr>
          <p:cNvSpPr>
            <a:spLocks noChangeArrowheads="1"/>
          </p:cNvSpPr>
          <p:nvPr/>
        </p:nvSpPr>
        <p:spPr bwMode="auto">
          <a:xfrm>
            <a:off x="904875" y="5500688"/>
            <a:ext cx="271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Other</a:t>
            </a:r>
            <a:endParaRPr lang="en-US" altLang="en-US" sz="2400" b="1"/>
          </a:p>
        </p:txBody>
      </p:sp>
      <p:sp>
        <p:nvSpPr>
          <p:cNvPr id="572883" name="Rectangle 467">
            <a:extLst>
              <a:ext uri="{FF2B5EF4-FFF2-40B4-BE49-F238E27FC236}">
                <a16:creationId xmlns:a16="http://schemas.microsoft.com/office/drawing/2014/main" id="{33BAF13B-69DD-68C5-CCB0-F6AADAA3F638}"/>
              </a:ext>
            </a:extLst>
          </p:cNvPr>
          <p:cNvSpPr>
            <a:spLocks noChangeArrowheads="1"/>
          </p:cNvSpPr>
          <p:nvPr/>
        </p:nvSpPr>
        <p:spPr bwMode="auto">
          <a:xfrm>
            <a:off x="1158875" y="5500688"/>
            <a:ext cx="285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 </a:t>
            </a:r>
            <a:endParaRPr lang="en-US" altLang="en-US" sz="2400" b="1"/>
          </a:p>
        </p:txBody>
      </p:sp>
      <p:sp>
        <p:nvSpPr>
          <p:cNvPr id="572884" name="Rectangle 468">
            <a:extLst>
              <a:ext uri="{FF2B5EF4-FFF2-40B4-BE49-F238E27FC236}">
                <a16:creationId xmlns:a16="http://schemas.microsoft.com/office/drawing/2014/main" id="{5928C26F-96E9-CABD-D1AF-CA4A4128D9C3}"/>
              </a:ext>
            </a:extLst>
          </p:cNvPr>
          <p:cNvSpPr>
            <a:spLocks noChangeArrowheads="1"/>
          </p:cNvSpPr>
          <p:nvPr/>
        </p:nvSpPr>
        <p:spPr bwMode="auto">
          <a:xfrm>
            <a:off x="213042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5" name="Rectangle 469">
            <a:extLst>
              <a:ext uri="{FF2B5EF4-FFF2-40B4-BE49-F238E27FC236}">
                <a16:creationId xmlns:a16="http://schemas.microsoft.com/office/drawing/2014/main" id="{62578F2A-8A95-DD7A-48A1-95546472FD5B}"/>
              </a:ext>
            </a:extLst>
          </p:cNvPr>
          <p:cNvSpPr>
            <a:spLocks noChangeArrowheads="1"/>
          </p:cNvSpPr>
          <p:nvPr/>
        </p:nvSpPr>
        <p:spPr bwMode="auto">
          <a:xfrm>
            <a:off x="2171700"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6" name="Rectangle 470">
            <a:extLst>
              <a:ext uri="{FF2B5EF4-FFF2-40B4-BE49-F238E27FC236}">
                <a16:creationId xmlns:a16="http://schemas.microsoft.com/office/drawing/2014/main" id="{0B2C67AD-A547-0CD3-8FFE-B90010F7C2D7}"/>
              </a:ext>
            </a:extLst>
          </p:cNvPr>
          <p:cNvSpPr>
            <a:spLocks noChangeArrowheads="1"/>
          </p:cNvSpPr>
          <p:nvPr/>
        </p:nvSpPr>
        <p:spPr bwMode="auto">
          <a:xfrm>
            <a:off x="2392363"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7" name="Rectangle 471">
            <a:extLst>
              <a:ext uri="{FF2B5EF4-FFF2-40B4-BE49-F238E27FC236}">
                <a16:creationId xmlns:a16="http://schemas.microsoft.com/office/drawing/2014/main" id="{E13CD33C-3844-0E2F-A10D-C863F003C3DB}"/>
              </a:ext>
            </a:extLst>
          </p:cNvPr>
          <p:cNvSpPr>
            <a:spLocks noChangeArrowheads="1"/>
          </p:cNvSpPr>
          <p:nvPr/>
        </p:nvSpPr>
        <p:spPr bwMode="auto">
          <a:xfrm>
            <a:off x="2476500"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8" name="Rectangle 472">
            <a:extLst>
              <a:ext uri="{FF2B5EF4-FFF2-40B4-BE49-F238E27FC236}">
                <a16:creationId xmlns:a16="http://schemas.microsoft.com/office/drawing/2014/main" id="{52983F6F-B115-D195-AA5D-9AE281036C0D}"/>
              </a:ext>
            </a:extLst>
          </p:cNvPr>
          <p:cNvSpPr>
            <a:spLocks noChangeArrowheads="1"/>
          </p:cNvSpPr>
          <p:nvPr/>
        </p:nvSpPr>
        <p:spPr bwMode="auto">
          <a:xfrm>
            <a:off x="256222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89" name="Rectangle 473">
            <a:extLst>
              <a:ext uri="{FF2B5EF4-FFF2-40B4-BE49-F238E27FC236}">
                <a16:creationId xmlns:a16="http://schemas.microsoft.com/office/drawing/2014/main" id="{61E84602-EDC3-BA5F-B70A-1F22B25103D9}"/>
              </a:ext>
            </a:extLst>
          </p:cNvPr>
          <p:cNvSpPr>
            <a:spLocks noChangeArrowheads="1"/>
          </p:cNvSpPr>
          <p:nvPr/>
        </p:nvSpPr>
        <p:spPr bwMode="auto">
          <a:xfrm>
            <a:off x="2646363"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90" name="Rectangle 474">
            <a:extLst>
              <a:ext uri="{FF2B5EF4-FFF2-40B4-BE49-F238E27FC236}">
                <a16:creationId xmlns:a16="http://schemas.microsoft.com/office/drawing/2014/main" id="{422F9102-F3E5-1975-FFF8-8F5E7DB8DE1D}"/>
              </a:ext>
            </a:extLst>
          </p:cNvPr>
          <p:cNvSpPr>
            <a:spLocks noChangeArrowheads="1"/>
          </p:cNvSpPr>
          <p:nvPr/>
        </p:nvSpPr>
        <p:spPr bwMode="auto">
          <a:xfrm>
            <a:off x="2732088"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91" name="Rectangle 475">
            <a:extLst>
              <a:ext uri="{FF2B5EF4-FFF2-40B4-BE49-F238E27FC236}">
                <a16:creationId xmlns:a16="http://schemas.microsoft.com/office/drawing/2014/main" id="{2D3CE703-9262-7EA3-354E-101A8F1D3EF1}"/>
              </a:ext>
            </a:extLst>
          </p:cNvPr>
          <p:cNvSpPr>
            <a:spLocks noChangeArrowheads="1"/>
          </p:cNvSpPr>
          <p:nvPr/>
        </p:nvSpPr>
        <p:spPr bwMode="auto">
          <a:xfrm>
            <a:off x="2817813"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92" name="Rectangle 476">
            <a:extLst>
              <a:ext uri="{FF2B5EF4-FFF2-40B4-BE49-F238E27FC236}">
                <a16:creationId xmlns:a16="http://schemas.microsoft.com/office/drawing/2014/main" id="{E2083224-065C-183E-5C50-58A5C1C219B1}"/>
              </a:ext>
            </a:extLst>
          </p:cNvPr>
          <p:cNvSpPr>
            <a:spLocks noChangeArrowheads="1"/>
          </p:cNvSpPr>
          <p:nvPr/>
        </p:nvSpPr>
        <p:spPr bwMode="auto">
          <a:xfrm>
            <a:off x="2392363" y="5500688"/>
            <a:ext cx="271462"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Other</a:t>
            </a:r>
            <a:endParaRPr lang="en-US" altLang="en-US" sz="2400" b="1"/>
          </a:p>
        </p:txBody>
      </p:sp>
      <p:sp>
        <p:nvSpPr>
          <p:cNvPr id="572893" name="Rectangle 477">
            <a:extLst>
              <a:ext uri="{FF2B5EF4-FFF2-40B4-BE49-F238E27FC236}">
                <a16:creationId xmlns:a16="http://schemas.microsoft.com/office/drawing/2014/main" id="{747002BB-AF9F-A76B-9CC6-0FFC708CD234}"/>
              </a:ext>
            </a:extLst>
          </p:cNvPr>
          <p:cNvSpPr>
            <a:spLocks noChangeArrowheads="1"/>
          </p:cNvSpPr>
          <p:nvPr/>
        </p:nvSpPr>
        <p:spPr bwMode="auto">
          <a:xfrm>
            <a:off x="2646363" y="5500688"/>
            <a:ext cx="285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 </a:t>
            </a:r>
            <a:endParaRPr lang="en-US" altLang="en-US" sz="2400" b="1"/>
          </a:p>
        </p:txBody>
      </p:sp>
      <p:sp>
        <p:nvSpPr>
          <p:cNvPr id="572894" name="Rectangle 478">
            <a:extLst>
              <a:ext uri="{FF2B5EF4-FFF2-40B4-BE49-F238E27FC236}">
                <a16:creationId xmlns:a16="http://schemas.microsoft.com/office/drawing/2014/main" id="{8B9E047B-5496-E9B1-560C-1D23B77C0623}"/>
              </a:ext>
            </a:extLst>
          </p:cNvPr>
          <p:cNvSpPr>
            <a:spLocks noChangeArrowheads="1"/>
          </p:cNvSpPr>
          <p:nvPr/>
        </p:nvSpPr>
        <p:spPr bwMode="auto">
          <a:xfrm>
            <a:off x="3917950" y="5334000"/>
            <a:ext cx="871538"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Regression </a:t>
            </a:r>
            <a:endParaRPr lang="en-US" altLang="en-US" sz="2400" b="1"/>
          </a:p>
        </p:txBody>
      </p:sp>
      <p:sp>
        <p:nvSpPr>
          <p:cNvPr id="572895" name="Rectangle 479">
            <a:extLst>
              <a:ext uri="{FF2B5EF4-FFF2-40B4-BE49-F238E27FC236}">
                <a16:creationId xmlns:a16="http://schemas.microsoft.com/office/drawing/2014/main" id="{F8FD0FD4-5418-A924-717A-2C2504F2AB41}"/>
              </a:ext>
            </a:extLst>
          </p:cNvPr>
          <p:cNvSpPr>
            <a:spLocks noChangeArrowheads="1"/>
          </p:cNvSpPr>
          <p:nvPr/>
        </p:nvSpPr>
        <p:spPr bwMode="auto">
          <a:xfrm>
            <a:off x="3927475" y="5508625"/>
            <a:ext cx="625475"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Analysis</a:t>
            </a:r>
            <a:endParaRPr lang="en-US" altLang="en-US" sz="2400" b="1"/>
          </a:p>
        </p:txBody>
      </p:sp>
      <p:sp>
        <p:nvSpPr>
          <p:cNvPr id="572896" name="Rectangle 480">
            <a:extLst>
              <a:ext uri="{FF2B5EF4-FFF2-40B4-BE49-F238E27FC236}">
                <a16:creationId xmlns:a16="http://schemas.microsoft.com/office/drawing/2014/main" id="{E0A7BB08-CB0A-4E28-3681-05465592AB6E}"/>
              </a:ext>
            </a:extLst>
          </p:cNvPr>
          <p:cNvSpPr>
            <a:spLocks noChangeArrowheads="1"/>
          </p:cNvSpPr>
          <p:nvPr/>
        </p:nvSpPr>
        <p:spPr bwMode="auto">
          <a:xfrm>
            <a:off x="4495800" y="5508625"/>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97" name="Rectangle 481">
            <a:extLst>
              <a:ext uri="{FF2B5EF4-FFF2-40B4-BE49-F238E27FC236}">
                <a16:creationId xmlns:a16="http://schemas.microsoft.com/office/drawing/2014/main" id="{0B8C413B-FDA9-200B-6ECE-D556A4C27D1C}"/>
              </a:ext>
            </a:extLst>
          </p:cNvPr>
          <p:cNvSpPr>
            <a:spLocks noChangeArrowheads="1"/>
          </p:cNvSpPr>
          <p:nvPr/>
        </p:nvSpPr>
        <p:spPr bwMode="auto">
          <a:xfrm>
            <a:off x="5413375" y="5334000"/>
            <a:ext cx="9826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Control Chart</a:t>
            </a:r>
            <a:endParaRPr lang="en-US" altLang="en-US" sz="2400" b="1"/>
          </a:p>
        </p:txBody>
      </p:sp>
      <p:sp>
        <p:nvSpPr>
          <p:cNvPr id="572898" name="Rectangle 482">
            <a:extLst>
              <a:ext uri="{FF2B5EF4-FFF2-40B4-BE49-F238E27FC236}">
                <a16:creationId xmlns:a16="http://schemas.microsoft.com/office/drawing/2014/main" id="{2C643693-C0F9-E81F-C867-4F648191F085}"/>
              </a:ext>
            </a:extLst>
          </p:cNvPr>
          <p:cNvSpPr>
            <a:spLocks noChangeArrowheads="1"/>
          </p:cNvSpPr>
          <p:nvPr/>
        </p:nvSpPr>
        <p:spPr bwMode="auto">
          <a:xfrm>
            <a:off x="632142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899" name="Rectangle 483">
            <a:extLst>
              <a:ext uri="{FF2B5EF4-FFF2-40B4-BE49-F238E27FC236}">
                <a16:creationId xmlns:a16="http://schemas.microsoft.com/office/drawing/2014/main" id="{8C8BDA33-9660-C1A8-5354-EB3D2201268F}"/>
              </a:ext>
            </a:extLst>
          </p:cNvPr>
          <p:cNvSpPr>
            <a:spLocks noChangeArrowheads="1"/>
          </p:cNvSpPr>
          <p:nvPr/>
        </p:nvSpPr>
        <p:spPr bwMode="auto">
          <a:xfrm>
            <a:off x="696912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0" name="Rectangle 484">
            <a:extLst>
              <a:ext uri="{FF2B5EF4-FFF2-40B4-BE49-F238E27FC236}">
                <a16:creationId xmlns:a16="http://schemas.microsoft.com/office/drawing/2014/main" id="{66669A63-70DA-5E7F-CC33-5AAD5CC8C5B8}"/>
              </a:ext>
            </a:extLst>
          </p:cNvPr>
          <p:cNvSpPr>
            <a:spLocks noChangeArrowheads="1"/>
          </p:cNvSpPr>
          <p:nvPr/>
        </p:nvSpPr>
        <p:spPr bwMode="auto">
          <a:xfrm>
            <a:off x="7054850"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1" name="Rectangle 485">
            <a:extLst>
              <a:ext uri="{FF2B5EF4-FFF2-40B4-BE49-F238E27FC236}">
                <a16:creationId xmlns:a16="http://schemas.microsoft.com/office/drawing/2014/main" id="{AB78DD6C-07BB-824A-F688-ABF73224FFDA}"/>
              </a:ext>
            </a:extLst>
          </p:cNvPr>
          <p:cNvSpPr>
            <a:spLocks noChangeArrowheads="1"/>
          </p:cNvSpPr>
          <p:nvPr/>
        </p:nvSpPr>
        <p:spPr bwMode="auto">
          <a:xfrm>
            <a:off x="7138988"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2" name="Rectangle 486">
            <a:extLst>
              <a:ext uri="{FF2B5EF4-FFF2-40B4-BE49-F238E27FC236}">
                <a16:creationId xmlns:a16="http://schemas.microsoft.com/office/drawing/2014/main" id="{ED1BE999-933E-F020-46D4-536A64271DAA}"/>
              </a:ext>
            </a:extLst>
          </p:cNvPr>
          <p:cNvSpPr>
            <a:spLocks noChangeArrowheads="1"/>
          </p:cNvSpPr>
          <p:nvPr/>
        </p:nvSpPr>
        <p:spPr bwMode="auto">
          <a:xfrm>
            <a:off x="722312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3" name="Rectangle 487">
            <a:extLst>
              <a:ext uri="{FF2B5EF4-FFF2-40B4-BE49-F238E27FC236}">
                <a16:creationId xmlns:a16="http://schemas.microsoft.com/office/drawing/2014/main" id="{A244F64A-54D7-59DC-C7B2-9F0C3FA35EDA}"/>
              </a:ext>
            </a:extLst>
          </p:cNvPr>
          <p:cNvSpPr>
            <a:spLocks noChangeArrowheads="1"/>
          </p:cNvSpPr>
          <p:nvPr/>
        </p:nvSpPr>
        <p:spPr bwMode="auto">
          <a:xfrm>
            <a:off x="7308850"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4" name="Rectangle 488">
            <a:extLst>
              <a:ext uri="{FF2B5EF4-FFF2-40B4-BE49-F238E27FC236}">
                <a16:creationId xmlns:a16="http://schemas.microsoft.com/office/drawing/2014/main" id="{FDAA883E-4115-9384-B0FE-190AD3E1D82E}"/>
              </a:ext>
            </a:extLst>
          </p:cNvPr>
          <p:cNvSpPr>
            <a:spLocks noChangeArrowheads="1"/>
          </p:cNvSpPr>
          <p:nvPr/>
        </p:nvSpPr>
        <p:spPr bwMode="auto">
          <a:xfrm>
            <a:off x="7394575"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5" name="Rectangle 489">
            <a:extLst>
              <a:ext uri="{FF2B5EF4-FFF2-40B4-BE49-F238E27FC236}">
                <a16:creationId xmlns:a16="http://schemas.microsoft.com/office/drawing/2014/main" id="{48FDAF92-8FE0-F709-67DA-4E3600F38B25}"/>
              </a:ext>
            </a:extLst>
          </p:cNvPr>
          <p:cNvSpPr>
            <a:spLocks noChangeArrowheads="1"/>
          </p:cNvSpPr>
          <p:nvPr/>
        </p:nvSpPr>
        <p:spPr bwMode="auto">
          <a:xfrm>
            <a:off x="6969125" y="5500688"/>
            <a:ext cx="271463"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Other</a:t>
            </a:r>
            <a:endParaRPr lang="en-US" altLang="en-US" sz="2400" b="1"/>
          </a:p>
        </p:txBody>
      </p:sp>
      <p:sp>
        <p:nvSpPr>
          <p:cNvPr id="572906" name="Rectangle 490">
            <a:extLst>
              <a:ext uri="{FF2B5EF4-FFF2-40B4-BE49-F238E27FC236}">
                <a16:creationId xmlns:a16="http://schemas.microsoft.com/office/drawing/2014/main" id="{8116989D-AB54-549F-7764-6FA184DBB8E7}"/>
              </a:ext>
            </a:extLst>
          </p:cNvPr>
          <p:cNvSpPr>
            <a:spLocks noChangeArrowheads="1"/>
          </p:cNvSpPr>
          <p:nvPr/>
        </p:nvSpPr>
        <p:spPr bwMode="auto">
          <a:xfrm>
            <a:off x="7223125" y="5500688"/>
            <a:ext cx="28575"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800" b="1" i="1">
                <a:solidFill>
                  <a:srgbClr val="000000"/>
                </a:solidFill>
              </a:rPr>
              <a:t> </a:t>
            </a:r>
            <a:endParaRPr lang="en-US" altLang="en-US" sz="2400" b="1"/>
          </a:p>
        </p:txBody>
      </p:sp>
      <p:sp>
        <p:nvSpPr>
          <p:cNvPr id="572907" name="Rectangle 491">
            <a:extLst>
              <a:ext uri="{FF2B5EF4-FFF2-40B4-BE49-F238E27FC236}">
                <a16:creationId xmlns:a16="http://schemas.microsoft.com/office/drawing/2014/main" id="{565DD7F4-B10C-F761-E348-9D25D758E148}"/>
              </a:ext>
            </a:extLst>
          </p:cNvPr>
          <p:cNvSpPr>
            <a:spLocks noChangeArrowheads="1"/>
          </p:cNvSpPr>
          <p:nvPr/>
        </p:nvSpPr>
        <p:spPr bwMode="auto">
          <a:xfrm>
            <a:off x="8077200" y="5334000"/>
            <a:ext cx="42863"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8" name="Rectangle 492">
            <a:extLst>
              <a:ext uri="{FF2B5EF4-FFF2-40B4-BE49-F238E27FC236}">
                <a16:creationId xmlns:a16="http://schemas.microsoft.com/office/drawing/2014/main" id="{22BAAB23-938D-70C3-D515-29BCDBB5E715}"/>
              </a:ext>
            </a:extLst>
          </p:cNvPr>
          <p:cNvSpPr>
            <a:spLocks noChangeArrowheads="1"/>
          </p:cNvSpPr>
          <p:nvPr/>
        </p:nvSpPr>
        <p:spPr bwMode="auto">
          <a:xfrm>
            <a:off x="8120063" y="5334000"/>
            <a:ext cx="42862" cy="18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200" b="1">
                <a:solidFill>
                  <a:srgbClr val="000000"/>
                </a:solidFill>
              </a:rPr>
              <a:t> </a:t>
            </a:r>
            <a:endParaRPr lang="en-US" altLang="en-US" sz="2400" b="1"/>
          </a:p>
        </p:txBody>
      </p:sp>
      <p:sp>
        <p:nvSpPr>
          <p:cNvPr id="572909" name="Rectangle 493">
            <a:extLst>
              <a:ext uri="{FF2B5EF4-FFF2-40B4-BE49-F238E27FC236}">
                <a16:creationId xmlns:a16="http://schemas.microsoft.com/office/drawing/2014/main" id="{0D76EA9D-81CC-ADA8-82E4-77795C077193}"/>
              </a:ext>
            </a:extLst>
          </p:cNvPr>
          <p:cNvSpPr>
            <a:spLocks noChangeArrowheads="1"/>
          </p:cNvSpPr>
          <p:nvPr/>
        </p:nvSpPr>
        <p:spPr bwMode="auto">
          <a:xfrm>
            <a:off x="6899275" y="5302250"/>
            <a:ext cx="3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0" name="Rectangle 494">
            <a:extLst>
              <a:ext uri="{FF2B5EF4-FFF2-40B4-BE49-F238E27FC236}">
                <a16:creationId xmlns:a16="http://schemas.microsoft.com/office/drawing/2014/main" id="{07BBBA40-8D39-B141-054B-91E9B8411901}"/>
              </a:ext>
            </a:extLst>
          </p:cNvPr>
          <p:cNvSpPr>
            <a:spLocks noChangeArrowheads="1"/>
          </p:cNvSpPr>
          <p:nvPr/>
        </p:nvSpPr>
        <p:spPr bwMode="auto">
          <a:xfrm>
            <a:off x="7927975" y="5302250"/>
            <a:ext cx="317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1" name="Rectangle 495">
            <a:extLst>
              <a:ext uri="{FF2B5EF4-FFF2-40B4-BE49-F238E27FC236}">
                <a16:creationId xmlns:a16="http://schemas.microsoft.com/office/drawing/2014/main" id="{DC14D5A5-9DA5-F547-0243-44517CDD90DE}"/>
              </a:ext>
            </a:extLst>
          </p:cNvPr>
          <p:cNvSpPr>
            <a:spLocks noChangeArrowheads="1"/>
          </p:cNvSpPr>
          <p:nvPr/>
        </p:nvSpPr>
        <p:spPr bwMode="auto">
          <a:xfrm>
            <a:off x="827088" y="5311775"/>
            <a:ext cx="17462"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2" name="Rectangle 496">
            <a:extLst>
              <a:ext uri="{FF2B5EF4-FFF2-40B4-BE49-F238E27FC236}">
                <a16:creationId xmlns:a16="http://schemas.microsoft.com/office/drawing/2014/main" id="{E18FE016-9D3A-908A-7451-8DB4AA038DF6}"/>
              </a:ext>
            </a:extLst>
          </p:cNvPr>
          <p:cNvSpPr>
            <a:spLocks noChangeArrowheads="1"/>
          </p:cNvSpPr>
          <p:nvPr/>
        </p:nvSpPr>
        <p:spPr bwMode="auto">
          <a:xfrm>
            <a:off x="1976438" y="5311775"/>
            <a:ext cx="7937"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3" name="Rectangle 497">
            <a:extLst>
              <a:ext uri="{FF2B5EF4-FFF2-40B4-BE49-F238E27FC236}">
                <a16:creationId xmlns:a16="http://schemas.microsoft.com/office/drawing/2014/main" id="{761ED787-1CCD-616B-C98A-B02325042B3A}"/>
              </a:ext>
            </a:extLst>
          </p:cNvPr>
          <p:cNvSpPr>
            <a:spLocks noChangeArrowheads="1"/>
          </p:cNvSpPr>
          <p:nvPr/>
        </p:nvSpPr>
        <p:spPr bwMode="auto">
          <a:xfrm>
            <a:off x="2319338" y="5311775"/>
            <a:ext cx="7937"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4" name="Rectangle 498">
            <a:extLst>
              <a:ext uri="{FF2B5EF4-FFF2-40B4-BE49-F238E27FC236}">
                <a16:creationId xmlns:a16="http://schemas.microsoft.com/office/drawing/2014/main" id="{2C133E1C-ADE1-516D-BC7D-345330E54D1E}"/>
              </a:ext>
            </a:extLst>
          </p:cNvPr>
          <p:cNvSpPr>
            <a:spLocks noChangeArrowheads="1"/>
          </p:cNvSpPr>
          <p:nvPr/>
        </p:nvSpPr>
        <p:spPr bwMode="auto">
          <a:xfrm>
            <a:off x="3509963" y="5311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5" name="Rectangle 499">
            <a:extLst>
              <a:ext uri="{FF2B5EF4-FFF2-40B4-BE49-F238E27FC236}">
                <a16:creationId xmlns:a16="http://schemas.microsoft.com/office/drawing/2014/main" id="{0752E208-D99D-C3AD-9E6D-9BE84150189F}"/>
              </a:ext>
            </a:extLst>
          </p:cNvPr>
          <p:cNvSpPr>
            <a:spLocks noChangeArrowheads="1"/>
          </p:cNvSpPr>
          <p:nvPr/>
        </p:nvSpPr>
        <p:spPr bwMode="auto">
          <a:xfrm>
            <a:off x="3852863" y="5311775"/>
            <a:ext cx="952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6" name="Rectangle 500">
            <a:extLst>
              <a:ext uri="{FF2B5EF4-FFF2-40B4-BE49-F238E27FC236}">
                <a16:creationId xmlns:a16="http://schemas.microsoft.com/office/drawing/2014/main" id="{E62BA6F2-A63C-490D-3188-BF5F1563E27F}"/>
              </a:ext>
            </a:extLst>
          </p:cNvPr>
          <p:cNvSpPr>
            <a:spLocks noChangeArrowheads="1"/>
          </p:cNvSpPr>
          <p:nvPr/>
        </p:nvSpPr>
        <p:spPr bwMode="auto">
          <a:xfrm>
            <a:off x="6899275" y="5311775"/>
            <a:ext cx="317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7" name="Rectangle 501">
            <a:extLst>
              <a:ext uri="{FF2B5EF4-FFF2-40B4-BE49-F238E27FC236}">
                <a16:creationId xmlns:a16="http://schemas.microsoft.com/office/drawing/2014/main" id="{59B552BB-58BA-14CE-7AE0-7908D8A80A82}"/>
              </a:ext>
            </a:extLst>
          </p:cNvPr>
          <p:cNvSpPr>
            <a:spLocks noChangeArrowheads="1"/>
          </p:cNvSpPr>
          <p:nvPr/>
        </p:nvSpPr>
        <p:spPr bwMode="auto">
          <a:xfrm>
            <a:off x="7927975" y="5311775"/>
            <a:ext cx="3175"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8" name="Rectangle 502">
            <a:extLst>
              <a:ext uri="{FF2B5EF4-FFF2-40B4-BE49-F238E27FC236}">
                <a16:creationId xmlns:a16="http://schemas.microsoft.com/office/drawing/2014/main" id="{4164EC02-DE91-47EB-B549-FDBC4061269E}"/>
              </a:ext>
            </a:extLst>
          </p:cNvPr>
          <p:cNvSpPr>
            <a:spLocks noChangeArrowheads="1"/>
          </p:cNvSpPr>
          <p:nvPr/>
        </p:nvSpPr>
        <p:spPr bwMode="auto">
          <a:xfrm>
            <a:off x="8258175" y="5311775"/>
            <a:ext cx="19050" cy="3508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2919" name="Line 503">
            <a:extLst>
              <a:ext uri="{FF2B5EF4-FFF2-40B4-BE49-F238E27FC236}">
                <a16:creationId xmlns:a16="http://schemas.microsoft.com/office/drawing/2014/main" id="{63BEAE11-A0D4-2763-AEE6-915F13AE1803}"/>
              </a:ext>
            </a:extLst>
          </p:cNvPr>
          <p:cNvSpPr>
            <a:spLocks noChangeShapeType="1"/>
          </p:cNvSpPr>
          <p:nvPr/>
        </p:nvSpPr>
        <p:spPr bwMode="auto">
          <a:xfrm>
            <a:off x="828675" y="5670550"/>
            <a:ext cx="74422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2920" name="Line 504">
            <a:extLst>
              <a:ext uri="{FF2B5EF4-FFF2-40B4-BE49-F238E27FC236}">
                <a16:creationId xmlns:a16="http://schemas.microsoft.com/office/drawing/2014/main" id="{5ACCC3F9-47EF-1325-9566-AC2B02FA87D0}"/>
              </a:ext>
            </a:extLst>
          </p:cNvPr>
          <p:cNvSpPr>
            <a:spLocks noChangeShapeType="1"/>
          </p:cNvSpPr>
          <p:nvPr/>
        </p:nvSpPr>
        <p:spPr bwMode="auto">
          <a:xfrm>
            <a:off x="5340350" y="2224088"/>
            <a:ext cx="0" cy="344328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2921" name="Line 505">
            <a:extLst>
              <a:ext uri="{FF2B5EF4-FFF2-40B4-BE49-F238E27FC236}">
                <a16:creationId xmlns:a16="http://schemas.microsoft.com/office/drawing/2014/main" id="{E6AF18F7-4082-A3BC-F1A0-9B599BC7B095}"/>
              </a:ext>
            </a:extLst>
          </p:cNvPr>
          <p:cNvSpPr>
            <a:spLocks noChangeShapeType="1"/>
          </p:cNvSpPr>
          <p:nvPr/>
        </p:nvSpPr>
        <p:spPr bwMode="auto">
          <a:xfrm>
            <a:off x="6548438" y="4533900"/>
            <a:ext cx="0" cy="113347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2922" name="Line 506">
            <a:extLst>
              <a:ext uri="{FF2B5EF4-FFF2-40B4-BE49-F238E27FC236}">
                <a16:creationId xmlns:a16="http://schemas.microsoft.com/office/drawing/2014/main" id="{B085F1BC-DD68-0240-D199-80E0B678D2A5}"/>
              </a:ext>
            </a:extLst>
          </p:cNvPr>
          <p:cNvSpPr>
            <a:spLocks noChangeShapeType="1"/>
          </p:cNvSpPr>
          <p:nvPr/>
        </p:nvSpPr>
        <p:spPr bwMode="auto">
          <a:xfrm>
            <a:off x="847725" y="5307013"/>
            <a:ext cx="740092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72923" name="Rectangle 507">
            <a:extLst>
              <a:ext uri="{FF2B5EF4-FFF2-40B4-BE49-F238E27FC236}">
                <a16:creationId xmlns:a16="http://schemas.microsoft.com/office/drawing/2014/main" id="{63621703-A473-314A-2C79-4934A3A5650B}"/>
              </a:ext>
            </a:extLst>
          </p:cNvPr>
          <p:cNvSpPr>
            <a:spLocks noChangeArrowheads="1"/>
          </p:cNvSpPr>
          <p:nvPr/>
        </p:nvSpPr>
        <p:spPr bwMode="auto">
          <a:xfrm>
            <a:off x="228600" y="857250"/>
            <a:ext cx="8293100"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176" tIns="45588" rIns="91176" bIns="45588" anchor="ctr"/>
          <a:lstStyle>
            <a:lvl1pPr>
              <a:defRPr sz="2400" b="1" i="1">
                <a:solidFill>
                  <a:schemeClr val="accent2"/>
                </a:solidFill>
                <a:effectLst>
                  <a:outerShdw blurRad="38100" dist="38100" dir="2700000" algn="tl">
                    <a:srgbClr val="C0C0C0"/>
                  </a:outerShdw>
                </a:effectLst>
                <a:latin typeface="Arial" panose="020B0604020202020204" pitchFamily="34" charset="0"/>
              </a:defRPr>
            </a:lvl1pPr>
            <a:lvl2pPr>
              <a:defRPr sz="2400" b="1" i="1">
                <a:solidFill>
                  <a:schemeClr val="accent2"/>
                </a:solidFill>
                <a:effectLst>
                  <a:outerShdw blurRad="38100" dist="38100" dir="2700000" algn="tl">
                    <a:srgbClr val="C0C0C0"/>
                  </a:outerShdw>
                </a:effectLst>
                <a:latin typeface="Arial" panose="020B0604020202020204" pitchFamily="34" charset="0"/>
              </a:defRPr>
            </a:lvl2pPr>
            <a:lvl3pPr>
              <a:defRPr sz="2400" b="1" i="1">
                <a:solidFill>
                  <a:schemeClr val="accent2"/>
                </a:solidFill>
                <a:effectLst>
                  <a:outerShdw blurRad="38100" dist="38100" dir="2700000" algn="tl">
                    <a:srgbClr val="C0C0C0"/>
                  </a:outerShdw>
                </a:effectLst>
                <a:latin typeface="Arial" panose="020B0604020202020204" pitchFamily="34" charset="0"/>
              </a:defRPr>
            </a:lvl3pPr>
            <a:lvl4pPr>
              <a:defRPr sz="2400" b="1" i="1">
                <a:solidFill>
                  <a:schemeClr val="accent2"/>
                </a:solidFill>
                <a:effectLst>
                  <a:outerShdw blurRad="38100" dist="38100" dir="2700000" algn="tl">
                    <a:srgbClr val="C0C0C0"/>
                  </a:outerShdw>
                </a:effectLst>
                <a:latin typeface="Arial" panose="020B0604020202020204" pitchFamily="34" charset="0"/>
              </a:defRPr>
            </a:lvl4pPr>
            <a:lvl5pPr>
              <a:defRPr sz="2400" b="1" i="1">
                <a:solidFill>
                  <a:schemeClr val="accent2"/>
                </a:solidFill>
                <a:effectLst>
                  <a:outerShdw blurRad="38100" dist="38100" dir="2700000" algn="tl">
                    <a:srgbClr val="C0C0C0"/>
                  </a:outerShdw>
                </a:effectLst>
                <a:latin typeface="Arial" panose="020B0604020202020204" pitchFamily="34" charset="0"/>
              </a:defRPr>
            </a:lvl5pPr>
            <a:lvl6pPr marL="4572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a:lstStyle>
          <a:p>
            <a:r>
              <a:rPr lang="en-US" altLang="en-US" i="0"/>
              <a:t>How Well Do I Understand and Apply These Tools . . </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a:extLst>
              <a:ext uri="{FF2B5EF4-FFF2-40B4-BE49-F238E27FC236}">
                <a16:creationId xmlns:a16="http://schemas.microsoft.com/office/drawing/2014/main" id="{226121A1-687F-D9F2-3AAF-D907BBD49EC9}"/>
              </a:ext>
            </a:extLst>
          </p:cNvPr>
          <p:cNvSpPr>
            <a:spLocks noGrp="1" noChangeArrowheads="1"/>
          </p:cNvSpPr>
          <p:nvPr>
            <p:ph type="title"/>
          </p:nvPr>
        </p:nvSpPr>
        <p:spPr>
          <a:xfrm>
            <a:off x="76200" y="-69850"/>
            <a:ext cx="8293100" cy="819150"/>
          </a:xfrm>
        </p:spPr>
        <p:txBody>
          <a:bodyPr/>
          <a:lstStyle/>
          <a:p>
            <a:r>
              <a:rPr lang="en-US" altLang="en-US"/>
              <a:t>Respect, Trust &amp; Communication </a:t>
            </a:r>
            <a:r>
              <a:rPr lang="en-US" altLang="en-US" i="0"/>
              <a:t>– </a:t>
            </a:r>
          </a:p>
        </p:txBody>
      </p:sp>
      <p:sp>
        <p:nvSpPr>
          <p:cNvPr id="573443" name="Rectangle 3">
            <a:extLst>
              <a:ext uri="{FF2B5EF4-FFF2-40B4-BE49-F238E27FC236}">
                <a16:creationId xmlns:a16="http://schemas.microsoft.com/office/drawing/2014/main" id="{22AE329C-B2FD-8CFE-659E-F544D9445A6D}"/>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sz="2800" b="1" i="1">
                <a:solidFill>
                  <a:schemeClr val="accent2"/>
                </a:solidFill>
              </a:rPr>
              <a:t>How Well Do I .</a:t>
            </a:r>
            <a:r>
              <a:rPr lang="en-US" altLang="en-US" sz="2800" b="1">
                <a:solidFill>
                  <a:schemeClr val="accent2"/>
                </a:solidFill>
              </a:rPr>
              <a:t> </a:t>
            </a:r>
            <a:r>
              <a:rPr lang="en-US" altLang="en-US" sz="2800" b="1" i="1">
                <a:solidFill>
                  <a:schemeClr val="accent2"/>
                </a:solidFill>
              </a:rPr>
              <a:t>.</a:t>
            </a:r>
            <a:endParaRPr lang="en-US" altLang="en-US" sz="2800" b="1" i="1">
              <a:solidFill>
                <a:schemeClr val="accent2"/>
              </a:solidFill>
              <a:cs typeface="Times New Roman" panose="02020603050405020304" pitchFamily="18" charset="0"/>
            </a:endParaRPr>
          </a:p>
          <a:p>
            <a:pPr>
              <a:lnSpc>
                <a:spcPct val="90000"/>
              </a:lnSpc>
            </a:pPr>
            <a:r>
              <a:rPr lang="en-US" altLang="en-US" i="1">
                <a:cs typeface="Times New Roman" panose="02020603050405020304" pitchFamily="18" charset="0"/>
              </a:rPr>
              <a:t>Acknowledge Contributions</a:t>
            </a:r>
          </a:p>
          <a:p>
            <a:pPr>
              <a:lnSpc>
                <a:spcPct val="90000"/>
              </a:lnSpc>
            </a:pPr>
            <a:r>
              <a:rPr lang="en-US" altLang="en-US" i="1">
                <a:cs typeface="Times New Roman" panose="02020603050405020304" pitchFamily="18" charset="0"/>
              </a:rPr>
              <a:t>Support Disclosure</a:t>
            </a:r>
          </a:p>
          <a:p>
            <a:pPr>
              <a:lnSpc>
                <a:spcPct val="90000"/>
              </a:lnSpc>
            </a:pPr>
            <a:r>
              <a:rPr lang="en-US" altLang="en-US" i="1">
                <a:cs typeface="Times New Roman" panose="02020603050405020304" pitchFamily="18" charset="0"/>
              </a:rPr>
              <a:t>Demonstrate Commitment</a:t>
            </a:r>
          </a:p>
          <a:p>
            <a:pPr>
              <a:lnSpc>
                <a:spcPct val="90000"/>
              </a:lnSpc>
            </a:pPr>
            <a:r>
              <a:rPr lang="en-US" altLang="en-US" i="1">
                <a:cs typeface="Times New Roman" panose="02020603050405020304" pitchFamily="18" charset="0"/>
              </a:rPr>
              <a:t>Demonstrate Advocacy</a:t>
            </a:r>
          </a:p>
          <a:p>
            <a:pPr>
              <a:lnSpc>
                <a:spcPct val="90000"/>
              </a:lnSpc>
            </a:pPr>
            <a:r>
              <a:rPr lang="en-US" altLang="en-US" i="1">
                <a:cs typeface="Times New Roman" panose="02020603050405020304" pitchFamily="18" charset="0"/>
              </a:rPr>
              <a:t>Actively Listening</a:t>
            </a:r>
          </a:p>
          <a:p>
            <a:pPr>
              <a:lnSpc>
                <a:spcPct val="90000"/>
              </a:lnSpc>
            </a:pPr>
            <a:r>
              <a:rPr lang="en-US" altLang="en-US" i="1">
                <a:cs typeface="Times New Roman" panose="02020603050405020304" pitchFamily="18" charset="0"/>
              </a:rPr>
              <a:t>Value Diversity</a:t>
            </a:r>
          </a:p>
          <a:p>
            <a:pPr>
              <a:lnSpc>
                <a:spcPct val="90000"/>
              </a:lnSpc>
            </a:pPr>
            <a:r>
              <a:rPr lang="en-US" altLang="en-US" i="1">
                <a:cs typeface="Times New Roman" panose="02020603050405020304" pitchFamily="18" charset="0"/>
              </a:rPr>
              <a:t>Demonstrate Inclusive Behavior</a:t>
            </a:r>
            <a:r>
              <a:rPr lang="en-US" altLang="en-US" i="1"/>
              <a:t> </a:t>
            </a:r>
          </a:p>
          <a:p>
            <a:pPr>
              <a:lnSpc>
                <a:spcPct val="90000"/>
              </a:lnSpc>
            </a:pPr>
            <a:r>
              <a:rPr lang="en-US" altLang="en-US" i="1"/>
              <a:t>Communicate Up and Down the Chain of Command</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a:extLst>
              <a:ext uri="{FF2B5EF4-FFF2-40B4-BE49-F238E27FC236}">
                <a16:creationId xmlns:a16="http://schemas.microsoft.com/office/drawing/2014/main" id="{F0F610BE-3653-A5BB-D8DB-5DA8F6A931CF}"/>
              </a:ext>
            </a:extLst>
          </p:cNvPr>
          <p:cNvSpPr>
            <a:spLocks noGrp="1" noChangeArrowheads="1"/>
          </p:cNvSpPr>
          <p:nvPr>
            <p:ph type="title"/>
          </p:nvPr>
        </p:nvSpPr>
        <p:spPr/>
        <p:txBody>
          <a:bodyPr/>
          <a:lstStyle/>
          <a:p>
            <a:r>
              <a:rPr lang="en-US" altLang="en-US"/>
              <a:t>Business Partnerships </a:t>
            </a:r>
            <a:r>
              <a:rPr lang="en-US" altLang="en-US" i="0"/>
              <a:t>– </a:t>
            </a:r>
            <a:endParaRPr lang="en-US" altLang="en-US"/>
          </a:p>
        </p:txBody>
      </p:sp>
      <p:sp>
        <p:nvSpPr>
          <p:cNvPr id="574467" name="Rectangle 3">
            <a:extLst>
              <a:ext uri="{FF2B5EF4-FFF2-40B4-BE49-F238E27FC236}">
                <a16:creationId xmlns:a16="http://schemas.microsoft.com/office/drawing/2014/main" id="{0D918EDF-4392-C492-FC24-8044C5F3A476}"/>
              </a:ext>
            </a:extLst>
          </p:cNvPr>
          <p:cNvSpPr>
            <a:spLocks noGrp="1" noChangeArrowheads="1"/>
          </p:cNvSpPr>
          <p:nvPr>
            <p:ph type="body" idx="1"/>
          </p:nvPr>
        </p:nvSpPr>
        <p:spPr/>
        <p:txBody>
          <a:bodyPr/>
          <a:lstStyle/>
          <a:p>
            <a:pPr>
              <a:buFont typeface="Symbol" panose="05050102010706020507" pitchFamily="18" charset="2"/>
              <a:buNone/>
            </a:pPr>
            <a:r>
              <a:rPr lang="en-US" altLang="en-US" sz="2800" b="1" i="1">
                <a:solidFill>
                  <a:schemeClr val="accent2"/>
                </a:solidFill>
              </a:rPr>
              <a:t>How Well Do I .</a:t>
            </a:r>
            <a:r>
              <a:rPr lang="en-US" altLang="en-US" sz="2800" b="1">
                <a:solidFill>
                  <a:schemeClr val="accent2"/>
                </a:solidFill>
              </a:rPr>
              <a:t> </a:t>
            </a:r>
            <a:r>
              <a:rPr lang="en-US" altLang="en-US" sz="2800" b="1" i="1">
                <a:solidFill>
                  <a:schemeClr val="accent2"/>
                </a:solidFill>
              </a:rPr>
              <a:t>.</a:t>
            </a:r>
            <a:endParaRPr lang="en-US" altLang="en-US" i="1">
              <a:cs typeface="Times New Roman" panose="02020603050405020304" pitchFamily="18" charset="0"/>
            </a:endParaRPr>
          </a:p>
          <a:p>
            <a:r>
              <a:rPr lang="en-US" altLang="en-US" i="1">
                <a:cs typeface="Times New Roman" panose="02020603050405020304" pitchFamily="18" charset="0"/>
              </a:rPr>
              <a:t>Identify Opportunities</a:t>
            </a:r>
            <a:endParaRPr lang="en-US" altLang="en-US">
              <a:cs typeface="Times New Roman" panose="02020603050405020304" pitchFamily="18" charset="0"/>
            </a:endParaRPr>
          </a:p>
          <a:p>
            <a:r>
              <a:rPr lang="en-US" altLang="en-US" i="1">
                <a:cs typeface="Times New Roman" panose="02020603050405020304" pitchFamily="18" charset="0"/>
              </a:rPr>
              <a:t>Establish Shared Goals</a:t>
            </a:r>
            <a:endParaRPr lang="en-US" altLang="en-US">
              <a:cs typeface="Times New Roman" panose="02020603050405020304" pitchFamily="18" charset="0"/>
            </a:endParaRPr>
          </a:p>
          <a:p>
            <a:r>
              <a:rPr lang="en-US" altLang="en-US" i="1">
                <a:cs typeface="Times New Roman" panose="02020603050405020304" pitchFamily="18" charset="0"/>
              </a:rPr>
              <a:t>Collaboratively Develop Solutions</a:t>
            </a:r>
            <a:endParaRPr lang="en-US" altLang="en-US">
              <a:cs typeface="Times New Roman" panose="02020603050405020304" pitchFamily="18" charset="0"/>
            </a:endParaRPr>
          </a:p>
          <a:p>
            <a:r>
              <a:rPr lang="en-US" altLang="en-US" i="1">
                <a:cs typeface="Times New Roman" panose="02020603050405020304" pitchFamily="18" charset="0"/>
              </a:rPr>
              <a:t>Influence Actions and Facilitate to Conclusion</a:t>
            </a:r>
            <a:endParaRPr lang="en-US" altLang="en-US">
              <a:cs typeface="Times New Roman" panose="02020603050405020304" pitchFamily="18" charset="0"/>
            </a:endParaRPr>
          </a:p>
          <a:p>
            <a:r>
              <a:rPr lang="en-US" altLang="en-US" i="1">
                <a:cs typeface="Times New Roman" panose="02020603050405020304" pitchFamily="18" charset="0"/>
              </a:rPr>
              <a:t>Manage Expectations</a:t>
            </a:r>
            <a:r>
              <a:rPr lang="en-US" altLang="en-US"/>
              <a:t> </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a:extLst>
              <a:ext uri="{FF2B5EF4-FFF2-40B4-BE49-F238E27FC236}">
                <a16:creationId xmlns:a16="http://schemas.microsoft.com/office/drawing/2014/main" id="{C7515E05-731E-5848-949A-15C55F8162F8}"/>
              </a:ext>
            </a:extLst>
          </p:cNvPr>
          <p:cNvSpPr>
            <a:spLocks noGrp="1" noChangeArrowheads="1"/>
          </p:cNvSpPr>
          <p:nvPr>
            <p:ph type="title"/>
          </p:nvPr>
        </p:nvSpPr>
        <p:spPr>
          <a:xfrm>
            <a:off x="44450" y="-236538"/>
            <a:ext cx="8440738" cy="1143001"/>
          </a:xfrm>
          <a:noFill/>
          <a:ln/>
        </p:spPr>
        <p:txBody>
          <a:bodyPr lIns="92068" tIns="46034" rIns="92068" bIns="46034"/>
          <a:lstStyle/>
          <a:p>
            <a:r>
              <a:rPr lang="en-GB" altLang="en-US"/>
              <a:t>TOP 10 LIST</a:t>
            </a:r>
          </a:p>
        </p:txBody>
      </p:sp>
      <p:sp>
        <p:nvSpPr>
          <p:cNvPr id="575491" name="Rectangle 3">
            <a:extLst>
              <a:ext uri="{FF2B5EF4-FFF2-40B4-BE49-F238E27FC236}">
                <a16:creationId xmlns:a16="http://schemas.microsoft.com/office/drawing/2014/main" id="{7BBD621F-A815-F90D-CCB0-CCEA82A0E529}"/>
              </a:ext>
            </a:extLst>
          </p:cNvPr>
          <p:cNvSpPr>
            <a:spLocks noGrp="1" noChangeArrowheads="1"/>
          </p:cNvSpPr>
          <p:nvPr>
            <p:ph type="body" idx="1"/>
          </p:nvPr>
        </p:nvSpPr>
        <p:spPr>
          <a:xfrm>
            <a:off x="1449388" y="1851025"/>
            <a:ext cx="7694612" cy="4586288"/>
          </a:xfrm>
          <a:noFill/>
          <a:ln/>
        </p:spPr>
        <p:txBody>
          <a:bodyPr lIns="92068" tIns="46034" rIns="92068" bIns="46034"/>
          <a:lstStyle/>
          <a:p>
            <a:pPr marL="396875" indent="-396875" defTabSz="1001713">
              <a:lnSpc>
                <a:spcPct val="90000"/>
              </a:lnSpc>
              <a:buFontTx/>
              <a:buNone/>
            </a:pPr>
            <a:r>
              <a:rPr lang="en-GB" altLang="en-US" sz="1600"/>
              <a:t>10.	Your kids are called Upper Spec and Lower Spec</a:t>
            </a:r>
          </a:p>
          <a:p>
            <a:pPr marL="396875" indent="-396875" defTabSz="1001713">
              <a:lnSpc>
                <a:spcPct val="90000"/>
              </a:lnSpc>
              <a:buFontTx/>
              <a:buNone/>
            </a:pPr>
            <a:r>
              <a:rPr lang="en-GB" altLang="en-US" sz="1600"/>
              <a:t>9.	You start DIY projects by writing a charter and drawing up an project plan</a:t>
            </a:r>
          </a:p>
          <a:p>
            <a:pPr marL="396875" indent="-396875" defTabSz="1001713">
              <a:lnSpc>
                <a:spcPct val="90000"/>
              </a:lnSpc>
              <a:buFontTx/>
              <a:buNone/>
            </a:pPr>
            <a:r>
              <a:rPr lang="en-GB" altLang="en-US" sz="1600"/>
              <a:t>8.	You lecture the neighborhood kids selling lemonade on ways to improve their process </a:t>
            </a:r>
          </a:p>
          <a:p>
            <a:pPr marL="396875" indent="-396875" defTabSz="1001713">
              <a:lnSpc>
                <a:spcPct val="90000"/>
              </a:lnSpc>
              <a:buFontTx/>
              <a:buAutoNum type="arabicPeriod" startAt="7"/>
            </a:pPr>
            <a:r>
              <a:rPr lang="en-GB" altLang="en-US" sz="1600"/>
              <a:t>You know the standard deviation of your daily commute to 3 decimal places</a:t>
            </a:r>
          </a:p>
          <a:p>
            <a:pPr marL="396875" indent="-396875" defTabSz="1001713">
              <a:lnSpc>
                <a:spcPct val="90000"/>
              </a:lnSpc>
              <a:buFontTx/>
              <a:buNone/>
            </a:pPr>
            <a:r>
              <a:rPr lang="en-GB" altLang="en-US" sz="1600"/>
              <a:t>6.	You have maximized the yield of your tomato plants with a DOE</a:t>
            </a:r>
          </a:p>
          <a:p>
            <a:pPr marL="396875" indent="-396875" defTabSz="1001713">
              <a:lnSpc>
                <a:spcPct val="90000"/>
              </a:lnSpc>
              <a:buFontTx/>
              <a:buNone/>
            </a:pPr>
            <a:r>
              <a:rPr lang="en-GB" altLang="en-US" sz="1600"/>
              <a:t>5.	You find you really need PowerPoint to explain what you do for a living</a:t>
            </a:r>
          </a:p>
          <a:p>
            <a:pPr marL="396875" indent="-396875" defTabSz="1001713">
              <a:lnSpc>
                <a:spcPct val="90000"/>
              </a:lnSpc>
              <a:buFontTx/>
              <a:buNone/>
            </a:pPr>
            <a:r>
              <a:rPr lang="en-GB" altLang="en-US" sz="1600"/>
              <a:t>4.	You know that Poka Yoke has nothing to do with breaking eggs!</a:t>
            </a:r>
          </a:p>
          <a:p>
            <a:pPr marL="396875" indent="-396875" defTabSz="1001713">
              <a:lnSpc>
                <a:spcPct val="90000"/>
              </a:lnSpc>
              <a:buFontTx/>
              <a:buNone/>
            </a:pPr>
            <a:r>
              <a:rPr lang="en-GB" altLang="en-US" sz="1600"/>
              <a:t>3.	You think Einstein would have been more effective had he put his ideas into a matrix</a:t>
            </a:r>
          </a:p>
          <a:p>
            <a:pPr marL="396875" indent="-396875" defTabSz="1001713">
              <a:lnSpc>
                <a:spcPct val="90000"/>
              </a:lnSpc>
              <a:buFontTx/>
              <a:buNone/>
            </a:pPr>
            <a:r>
              <a:rPr lang="en-GB" altLang="en-US" sz="1600"/>
              <a:t>2.	You get a custom license plate that says “SIXSIGMA” </a:t>
            </a:r>
          </a:p>
          <a:p>
            <a:pPr marL="396875" indent="-396875" defTabSz="1001713">
              <a:lnSpc>
                <a:spcPct val="90000"/>
              </a:lnSpc>
              <a:buFontTx/>
              <a:buNone/>
            </a:pPr>
            <a:r>
              <a:rPr lang="en-GB" altLang="en-US" sz="1600"/>
              <a:t>1.	When your boss says, can you do my Green Belt project for me? </a:t>
            </a:r>
          </a:p>
        </p:txBody>
      </p:sp>
      <p:graphicFrame>
        <p:nvGraphicFramePr>
          <p:cNvPr id="575492" name="Object 4">
            <a:extLst>
              <a:ext uri="{FF2B5EF4-FFF2-40B4-BE49-F238E27FC236}">
                <a16:creationId xmlns:a16="http://schemas.microsoft.com/office/drawing/2014/main" id="{48AB13C3-9B58-C9A7-EC55-3D468DF448CA}"/>
              </a:ext>
            </a:extLst>
          </p:cNvPr>
          <p:cNvGraphicFramePr>
            <a:graphicFrameLocks noChangeAspect="1"/>
          </p:cNvGraphicFramePr>
          <p:nvPr/>
        </p:nvGraphicFramePr>
        <p:xfrm>
          <a:off x="66675" y="1362075"/>
          <a:ext cx="1295400" cy="4833938"/>
        </p:xfrm>
        <a:graphic>
          <a:graphicData uri="http://schemas.openxmlformats.org/presentationml/2006/ole">
            <mc:AlternateContent xmlns:mc="http://schemas.openxmlformats.org/markup-compatibility/2006">
              <mc:Choice xmlns:v="urn:schemas-microsoft-com:vml" Requires="v">
                <p:oleObj name="Clip" r:id="rId2" imgW="1857600" imgH="3995640" progId="MS_ClipArt_Gallery.2">
                  <p:embed/>
                </p:oleObj>
              </mc:Choice>
              <mc:Fallback>
                <p:oleObj name="Clip" r:id="rId2" imgW="1857600" imgH="3995640" progId="MS_ClipArt_Gallery.2">
                  <p:embed/>
                  <p:pic>
                    <p:nvPicPr>
                      <p:cNvPr id="575492" name="Object 4">
                        <a:extLst>
                          <a:ext uri="{FF2B5EF4-FFF2-40B4-BE49-F238E27FC236}">
                            <a16:creationId xmlns:a16="http://schemas.microsoft.com/office/drawing/2014/main" id="{48AB13C3-9B58-C9A7-EC55-3D468DF448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75" y="1362075"/>
                        <a:ext cx="1295400" cy="4833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75493" name="Text Box 5">
            <a:extLst>
              <a:ext uri="{FF2B5EF4-FFF2-40B4-BE49-F238E27FC236}">
                <a16:creationId xmlns:a16="http://schemas.microsoft.com/office/drawing/2014/main" id="{D941687A-36C7-C790-4C08-CCF784D4346D}"/>
              </a:ext>
            </a:extLst>
          </p:cNvPr>
          <p:cNvSpPr txBox="1">
            <a:spLocks noChangeArrowheads="1"/>
          </p:cNvSpPr>
          <p:nvPr/>
        </p:nvSpPr>
        <p:spPr bwMode="auto">
          <a:xfrm>
            <a:off x="1498600" y="1320800"/>
            <a:ext cx="67818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GB" altLang="en-US" sz="1600" b="1">
                <a:solidFill>
                  <a:srgbClr val="002B80"/>
                </a:solidFill>
              </a:rPr>
              <a:t>You know you’ve worked in 6</a:t>
            </a:r>
            <a:r>
              <a:rPr lang="en-GB" altLang="en-US" sz="1600" b="1">
                <a:solidFill>
                  <a:srgbClr val="002B80"/>
                </a:solidFill>
                <a:sym typeface="Symbol" panose="05050102010706020507" pitchFamily="18" charset="2"/>
              </a:rPr>
              <a:t> too long if</a:t>
            </a:r>
            <a:r>
              <a:rPr lang="en-GB" altLang="en-US" sz="1600" b="1">
                <a:solidFill>
                  <a:srgbClr val="002B80"/>
                </a:solidFill>
              </a:rPr>
              <a:t>….</a:t>
            </a:r>
            <a:endParaRPr lang="en-US" altLang="en-US" sz="1600" b="1">
              <a:solidFill>
                <a:srgbClr val="002B80"/>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a:extLst>
              <a:ext uri="{FF2B5EF4-FFF2-40B4-BE49-F238E27FC236}">
                <a16:creationId xmlns:a16="http://schemas.microsoft.com/office/drawing/2014/main" id="{49E62E2C-F411-C2B1-596B-5F77CA6EBCB6}"/>
              </a:ext>
            </a:extLst>
          </p:cNvPr>
          <p:cNvSpPr>
            <a:spLocks noGrp="1" noChangeArrowheads="1"/>
          </p:cNvSpPr>
          <p:nvPr>
            <p:ph type="ctrTitle"/>
          </p:nvPr>
        </p:nvSpPr>
        <p:spPr>
          <a:xfrm>
            <a:off x="42863" y="800100"/>
            <a:ext cx="6586537" cy="736600"/>
          </a:xfrm>
        </p:spPr>
        <p:txBody>
          <a:bodyPr anchor="ctr"/>
          <a:lstStyle/>
          <a:p>
            <a:pPr algn="l"/>
            <a:r>
              <a:rPr lang="en-US" altLang="en-US" sz="2400"/>
              <a:t>Black Belt Lessons Learned</a:t>
            </a:r>
          </a:p>
        </p:txBody>
      </p:sp>
      <p:sp>
        <p:nvSpPr>
          <p:cNvPr id="576527" name="Text Box 15">
            <a:extLst>
              <a:ext uri="{FF2B5EF4-FFF2-40B4-BE49-F238E27FC236}">
                <a16:creationId xmlns:a16="http://schemas.microsoft.com/office/drawing/2014/main" id="{63945BF8-A8B3-58F1-F819-0804AC431BA5}"/>
              </a:ext>
            </a:extLst>
          </p:cNvPr>
          <p:cNvSpPr txBox="1">
            <a:spLocks noChangeArrowheads="1"/>
          </p:cNvSpPr>
          <p:nvPr/>
        </p:nvSpPr>
        <p:spPr bwMode="auto">
          <a:xfrm>
            <a:off x="277813" y="6643688"/>
            <a:ext cx="3279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800"/>
              <a:t>Black Belt Orientation_013002</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a:extLst>
              <a:ext uri="{FF2B5EF4-FFF2-40B4-BE49-F238E27FC236}">
                <a16:creationId xmlns:a16="http://schemas.microsoft.com/office/drawing/2014/main" id="{04480F04-B837-D375-5706-317DA9E8A06A}"/>
              </a:ext>
            </a:extLst>
          </p:cNvPr>
          <p:cNvSpPr>
            <a:spLocks noGrp="1" noChangeArrowheads="1"/>
          </p:cNvSpPr>
          <p:nvPr>
            <p:ph type="title"/>
          </p:nvPr>
        </p:nvSpPr>
        <p:spPr>
          <a:xfrm>
            <a:off x="76200" y="-6350"/>
            <a:ext cx="8293100" cy="819150"/>
          </a:xfrm>
        </p:spPr>
        <p:txBody>
          <a:bodyPr/>
          <a:lstStyle/>
          <a:p>
            <a:r>
              <a:rPr lang="en-US" altLang="en-US"/>
              <a:t>Black Belt Lessons Learned  </a:t>
            </a:r>
          </a:p>
        </p:txBody>
      </p:sp>
      <p:sp>
        <p:nvSpPr>
          <p:cNvPr id="578563" name="Rectangle 3">
            <a:extLst>
              <a:ext uri="{FF2B5EF4-FFF2-40B4-BE49-F238E27FC236}">
                <a16:creationId xmlns:a16="http://schemas.microsoft.com/office/drawing/2014/main" id="{B1D9B4C4-7FE4-E01D-E010-496A369FF52C}"/>
              </a:ext>
            </a:extLst>
          </p:cNvPr>
          <p:cNvSpPr>
            <a:spLocks noGrp="1" noChangeArrowheads="1"/>
          </p:cNvSpPr>
          <p:nvPr>
            <p:ph type="body" idx="1"/>
          </p:nvPr>
        </p:nvSpPr>
        <p:spPr>
          <a:xfrm>
            <a:off x="336550" y="838200"/>
            <a:ext cx="8378825" cy="5308600"/>
          </a:xfrm>
        </p:spPr>
        <p:txBody>
          <a:bodyPr/>
          <a:lstStyle/>
          <a:p>
            <a:pPr>
              <a:lnSpc>
                <a:spcPct val="95000"/>
              </a:lnSpc>
              <a:spcBef>
                <a:spcPct val="10000"/>
              </a:spcBef>
            </a:pPr>
            <a:r>
              <a:rPr lang="en-US" altLang="en-US" b="1"/>
              <a:t>Don’t Sandbag the Stakeholder analysis</a:t>
            </a:r>
          </a:p>
          <a:p>
            <a:pPr lvl="1">
              <a:lnSpc>
                <a:spcPct val="95000"/>
              </a:lnSpc>
              <a:spcBef>
                <a:spcPct val="10000"/>
              </a:spcBef>
            </a:pPr>
            <a:r>
              <a:rPr lang="en-US" altLang="en-US" sz="1800"/>
              <a:t>Figure out who you need to bring along</a:t>
            </a:r>
          </a:p>
          <a:p>
            <a:pPr lvl="1">
              <a:lnSpc>
                <a:spcPct val="95000"/>
              </a:lnSpc>
              <a:spcBef>
                <a:spcPct val="10000"/>
              </a:spcBef>
            </a:pPr>
            <a:r>
              <a:rPr lang="en-US" altLang="en-US" sz="1800"/>
              <a:t>Meet with them frequently, individually and with your team</a:t>
            </a:r>
          </a:p>
          <a:p>
            <a:pPr lvl="1">
              <a:lnSpc>
                <a:spcPct val="95000"/>
              </a:lnSpc>
              <a:spcBef>
                <a:spcPct val="10000"/>
              </a:spcBef>
            </a:pPr>
            <a:endParaRPr lang="en-US" altLang="en-US" sz="1800"/>
          </a:p>
          <a:p>
            <a:pPr>
              <a:lnSpc>
                <a:spcPct val="95000"/>
              </a:lnSpc>
              <a:spcBef>
                <a:spcPct val="10000"/>
              </a:spcBef>
            </a:pPr>
            <a:r>
              <a:rPr lang="en-US" altLang="en-US" b="1"/>
              <a:t>Don’t worry if you start to gather too much information</a:t>
            </a:r>
          </a:p>
          <a:p>
            <a:pPr lvl="1">
              <a:lnSpc>
                <a:spcPct val="95000"/>
              </a:lnSpc>
              <a:spcBef>
                <a:spcPct val="10000"/>
              </a:spcBef>
            </a:pPr>
            <a:r>
              <a:rPr lang="en-US" altLang="en-US" sz="1800"/>
              <a:t>As you learn more about the process and Critical-to-Quality drivers, your project will appear to grow in scope.  This is part of the process.  It is OK, you are learning.</a:t>
            </a:r>
          </a:p>
          <a:p>
            <a:pPr lvl="1">
              <a:lnSpc>
                <a:spcPct val="95000"/>
              </a:lnSpc>
              <a:spcBef>
                <a:spcPct val="10000"/>
              </a:spcBef>
            </a:pPr>
            <a:r>
              <a:rPr lang="en-US" altLang="en-US" sz="1800"/>
              <a:t>Use the FMEA tool to keep you focused on the key problems.</a:t>
            </a:r>
          </a:p>
          <a:p>
            <a:pPr lvl="1">
              <a:lnSpc>
                <a:spcPct val="95000"/>
              </a:lnSpc>
              <a:spcBef>
                <a:spcPct val="10000"/>
              </a:spcBef>
            </a:pPr>
            <a:endParaRPr lang="en-US" altLang="en-US" sz="1800"/>
          </a:p>
          <a:p>
            <a:pPr>
              <a:lnSpc>
                <a:spcPct val="95000"/>
              </a:lnSpc>
              <a:spcBef>
                <a:spcPct val="10000"/>
              </a:spcBef>
            </a:pPr>
            <a:r>
              <a:rPr lang="en-US" altLang="en-US" b="1"/>
              <a:t>Speak Six Sigma only to those fluent in Six Sigma – Translate for the rest of the population</a:t>
            </a:r>
          </a:p>
          <a:p>
            <a:pPr lvl="1">
              <a:lnSpc>
                <a:spcPct val="95000"/>
              </a:lnSpc>
              <a:spcBef>
                <a:spcPct val="10000"/>
              </a:spcBef>
            </a:pPr>
            <a:r>
              <a:rPr lang="en-US" altLang="en-US" sz="1800"/>
              <a:t>Don’t fling acronyms. </a:t>
            </a:r>
          </a:p>
          <a:p>
            <a:pPr lvl="2">
              <a:lnSpc>
                <a:spcPct val="95000"/>
              </a:lnSpc>
              <a:spcBef>
                <a:spcPct val="10000"/>
              </a:spcBef>
            </a:pPr>
            <a:r>
              <a:rPr lang="en-US" altLang="en-US" sz="1800"/>
              <a:t>Avoid: “Our FMEA focused us on the CTQs that we gathered from our VOC.” </a:t>
            </a:r>
          </a:p>
          <a:p>
            <a:pPr lvl="1">
              <a:lnSpc>
                <a:spcPct val="95000"/>
              </a:lnSpc>
              <a:spcBef>
                <a:spcPct val="10000"/>
              </a:spcBef>
            </a:pPr>
            <a:r>
              <a:rPr lang="en-US" altLang="en-US" sz="1800"/>
              <a:t>Words like “Defect” can insight a riot with stakeholders that think things are really just fine</a:t>
            </a:r>
          </a:p>
          <a:p>
            <a:pPr lvl="1">
              <a:lnSpc>
                <a:spcPct val="95000"/>
              </a:lnSpc>
              <a:spcBef>
                <a:spcPct val="10000"/>
              </a:spcBef>
            </a:pPr>
            <a:r>
              <a:rPr lang="en-US" altLang="en-US" sz="1800"/>
              <a:t>Remember where you were three months ago….DMAIEC, DFSS, DMADV….</a:t>
            </a:r>
          </a:p>
          <a:p>
            <a:pPr lvl="1">
              <a:lnSpc>
                <a:spcPct val="95000"/>
              </a:lnSpc>
              <a:spcBef>
                <a:spcPct val="10000"/>
              </a:spcBef>
              <a:buFontTx/>
              <a:buNone/>
            </a:pPr>
            <a:endParaRPr lang="en-US" altLang="en-US"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C41F867B-F303-AFFB-A451-9237BF7BB9CC}"/>
              </a:ext>
            </a:extLst>
          </p:cNvPr>
          <p:cNvSpPr>
            <a:spLocks noGrp="1" noChangeArrowheads="1"/>
          </p:cNvSpPr>
          <p:nvPr>
            <p:ph type="title"/>
          </p:nvPr>
        </p:nvSpPr>
        <p:spPr>
          <a:xfrm>
            <a:off x="76200" y="7938"/>
            <a:ext cx="8293100" cy="819150"/>
          </a:xfrm>
        </p:spPr>
        <p:txBody>
          <a:bodyPr/>
          <a:lstStyle/>
          <a:p>
            <a:r>
              <a:rPr lang="en-US" altLang="en-US"/>
              <a:t>Company Roles &amp; Responsibilities</a:t>
            </a:r>
          </a:p>
        </p:txBody>
      </p:sp>
      <p:sp>
        <p:nvSpPr>
          <p:cNvPr id="521219" name="AutoShape 3">
            <a:extLst>
              <a:ext uri="{FF2B5EF4-FFF2-40B4-BE49-F238E27FC236}">
                <a16:creationId xmlns:a16="http://schemas.microsoft.com/office/drawing/2014/main" id="{3D28E759-F50A-34D5-AEC9-6EB819DCB2F9}"/>
              </a:ext>
            </a:extLst>
          </p:cNvPr>
          <p:cNvSpPr>
            <a:spLocks noChangeArrowheads="1"/>
          </p:cNvSpPr>
          <p:nvPr/>
        </p:nvSpPr>
        <p:spPr bwMode="auto">
          <a:xfrm>
            <a:off x="4572000" y="1828800"/>
            <a:ext cx="2057400" cy="2286000"/>
          </a:xfrm>
          <a:prstGeom prst="rtTriangle">
            <a:avLst/>
          </a:prstGeom>
          <a:solidFill>
            <a:srgbClr val="002B8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altLang="en-US" sz="1400" b="1">
                <a:solidFill>
                  <a:schemeClr val="bg1"/>
                </a:solidFill>
              </a:rPr>
              <a:t>Company</a:t>
            </a:r>
          </a:p>
          <a:p>
            <a:pPr algn="ctr" eaLnBrk="0" hangingPunct="0"/>
            <a:r>
              <a:rPr lang="en-US" altLang="en-US" sz="1400" b="1">
                <a:solidFill>
                  <a:schemeClr val="bg1"/>
                </a:solidFill>
              </a:rPr>
              <a:t>Division</a:t>
            </a:r>
          </a:p>
        </p:txBody>
      </p:sp>
      <p:sp>
        <p:nvSpPr>
          <p:cNvPr id="521220" name="AutoShape 4">
            <a:extLst>
              <a:ext uri="{FF2B5EF4-FFF2-40B4-BE49-F238E27FC236}">
                <a16:creationId xmlns:a16="http://schemas.microsoft.com/office/drawing/2014/main" id="{91B94607-B29C-1997-5AD3-460C2CB12ED3}"/>
              </a:ext>
            </a:extLst>
          </p:cNvPr>
          <p:cNvSpPr>
            <a:spLocks noChangeArrowheads="1"/>
          </p:cNvSpPr>
          <p:nvPr/>
        </p:nvSpPr>
        <p:spPr bwMode="auto">
          <a:xfrm flipH="1">
            <a:off x="2438400" y="1828800"/>
            <a:ext cx="2057400" cy="2286000"/>
          </a:xfrm>
          <a:prstGeom prst="rtTriangle">
            <a:avLst/>
          </a:prstGeom>
          <a:solidFill>
            <a:srgbClr val="002B80"/>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r>
              <a:rPr lang="en-US" altLang="en-US" sz="1400" b="1">
                <a:solidFill>
                  <a:schemeClr val="bg1"/>
                </a:solidFill>
              </a:rPr>
              <a:t>Business</a:t>
            </a:r>
          </a:p>
          <a:p>
            <a:pPr algn="ctr" eaLnBrk="0" hangingPunct="0"/>
            <a:r>
              <a:rPr lang="en-US" altLang="en-US" sz="1400" b="1">
                <a:solidFill>
                  <a:schemeClr val="bg1"/>
                </a:solidFill>
              </a:rPr>
              <a:t>Six Sigma</a:t>
            </a:r>
          </a:p>
          <a:p>
            <a:pPr algn="ctr" eaLnBrk="0" hangingPunct="0"/>
            <a:r>
              <a:rPr lang="en-US" altLang="en-US" sz="1400" b="1">
                <a:solidFill>
                  <a:schemeClr val="bg1"/>
                </a:solidFill>
              </a:rPr>
              <a:t>Office</a:t>
            </a:r>
          </a:p>
        </p:txBody>
      </p:sp>
      <p:sp>
        <p:nvSpPr>
          <p:cNvPr id="521221" name="AutoShape 5">
            <a:extLst>
              <a:ext uri="{FF2B5EF4-FFF2-40B4-BE49-F238E27FC236}">
                <a16:creationId xmlns:a16="http://schemas.microsoft.com/office/drawing/2014/main" id="{A8563609-E006-2F3A-1C03-2EAB07ED11C6}"/>
              </a:ext>
            </a:extLst>
          </p:cNvPr>
          <p:cNvSpPr>
            <a:spLocks noChangeArrowheads="1"/>
          </p:cNvSpPr>
          <p:nvPr/>
        </p:nvSpPr>
        <p:spPr bwMode="auto">
          <a:xfrm flipH="1" flipV="1">
            <a:off x="2438400" y="4191000"/>
            <a:ext cx="2057400" cy="2286000"/>
          </a:xfrm>
          <a:prstGeom prst="rtTriangle">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0" tIns="44450" rIns="182880" bIns="44450" anchor="ctr"/>
          <a:lstStyle/>
          <a:p>
            <a:pPr algn="ctr" eaLnBrk="0" hangingPunct="0"/>
            <a:r>
              <a:rPr lang="en-US" altLang="en-US" sz="1400" b="1">
                <a:solidFill>
                  <a:schemeClr val="accent1"/>
                </a:solidFill>
              </a:rPr>
              <a:t>Governance </a:t>
            </a:r>
          </a:p>
          <a:p>
            <a:pPr algn="ctr" eaLnBrk="0" hangingPunct="0"/>
            <a:r>
              <a:rPr lang="en-US" altLang="en-US" sz="1400" b="1">
                <a:solidFill>
                  <a:schemeClr val="accent1"/>
                </a:solidFill>
              </a:rPr>
              <a:t>Team</a:t>
            </a:r>
          </a:p>
          <a:p>
            <a:pPr algn="ctr" eaLnBrk="0" hangingPunct="0"/>
            <a:r>
              <a:rPr lang="en-US" altLang="en-US" sz="1400" b="1">
                <a:solidFill>
                  <a:schemeClr val="accent1"/>
                </a:solidFill>
              </a:rPr>
              <a:t>Division/Staff</a:t>
            </a:r>
          </a:p>
        </p:txBody>
      </p:sp>
      <p:sp>
        <p:nvSpPr>
          <p:cNvPr id="521222" name="AutoShape 6">
            <a:extLst>
              <a:ext uri="{FF2B5EF4-FFF2-40B4-BE49-F238E27FC236}">
                <a16:creationId xmlns:a16="http://schemas.microsoft.com/office/drawing/2014/main" id="{C9BFE679-C012-360A-5DA9-BB52B774D5A2}"/>
              </a:ext>
            </a:extLst>
          </p:cNvPr>
          <p:cNvSpPr>
            <a:spLocks noChangeArrowheads="1"/>
          </p:cNvSpPr>
          <p:nvPr/>
        </p:nvSpPr>
        <p:spPr bwMode="auto">
          <a:xfrm flipV="1">
            <a:off x="4572000" y="4191000"/>
            <a:ext cx="2057400" cy="2286000"/>
          </a:xfrm>
          <a:prstGeom prst="rtTriangle">
            <a:avLst/>
          </a:prstGeom>
          <a:solidFill>
            <a:srgbClr val="3366FF"/>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lIns="90488" tIns="44450" rIns="90488" bIns="44450" anchor="ctr"/>
          <a:lstStyle/>
          <a:p>
            <a:pPr algn="ctr" eaLnBrk="0" hangingPunct="0"/>
            <a:r>
              <a:rPr lang="en-US" altLang="en-US" sz="1400" b="1">
                <a:solidFill>
                  <a:schemeClr val="accent1"/>
                </a:solidFill>
              </a:rPr>
              <a:t>Implementation</a:t>
            </a:r>
          </a:p>
          <a:p>
            <a:pPr algn="ctr" eaLnBrk="0" hangingPunct="0"/>
            <a:endParaRPr lang="en-US" altLang="en-US" sz="1400" b="1">
              <a:solidFill>
                <a:schemeClr val="accent1"/>
              </a:solidFill>
            </a:endParaRPr>
          </a:p>
          <a:p>
            <a:pPr algn="ctr" eaLnBrk="0" hangingPunct="0"/>
            <a:r>
              <a:rPr lang="en-US" altLang="en-US" sz="1400" b="1">
                <a:solidFill>
                  <a:schemeClr val="accent1"/>
                </a:solidFill>
              </a:rPr>
              <a:t>Division/Staff</a:t>
            </a:r>
            <a:r>
              <a:rPr lang="en-US" altLang="en-US" sz="1400" b="1"/>
              <a:t> </a:t>
            </a:r>
          </a:p>
        </p:txBody>
      </p:sp>
      <p:sp>
        <p:nvSpPr>
          <p:cNvPr id="521223" name="Text Box 7">
            <a:extLst>
              <a:ext uri="{FF2B5EF4-FFF2-40B4-BE49-F238E27FC236}">
                <a16:creationId xmlns:a16="http://schemas.microsoft.com/office/drawing/2014/main" id="{D98E5769-CA7C-11ED-55C3-26496C9380C9}"/>
              </a:ext>
            </a:extLst>
          </p:cNvPr>
          <p:cNvSpPr txBox="1">
            <a:spLocks noChangeArrowheads="1"/>
          </p:cNvSpPr>
          <p:nvPr/>
        </p:nvSpPr>
        <p:spPr bwMode="auto">
          <a:xfrm>
            <a:off x="457200" y="1455738"/>
            <a:ext cx="2730500" cy="1558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7800" indent="-177800" eaLnBrk="0" hangingPunct="0">
              <a:defRPr sz="2400">
                <a:solidFill>
                  <a:schemeClr val="tx1"/>
                </a:solidFill>
                <a:latin typeface="Times New Roman" panose="02020603050405020304" pitchFamily="18" charset="0"/>
              </a:defRPr>
            </a:lvl1pPr>
            <a:lvl2pPr marL="520700" indent="-114300"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General guidelines for HR, Finance etc.</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Corporate agreement with Six Sigma consultant</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Provides standard Six Sigma statistical tool package</a:t>
            </a:r>
          </a:p>
          <a:p>
            <a:pPr>
              <a:lnSpc>
                <a:spcPct val="90000"/>
              </a:lnSpc>
              <a:spcBef>
                <a:spcPct val="20000"/>
              </a:spcBef>
              <a:buClr>
                <a:schemeClr val="accent2"/>
              </a:buClr>
              <a:buSzPct val="100000"/>
              <a:buFont typeface="Wingdings" panose="05000000000000000000" pitchFamily="2" charset="2"/>
              <a:buChar char="ü"/>
            </a:pPr>
            <a:r>
              <a:rPr lang="en-US" altLang="en-US" sz="1200" b="1">
                <a:solidFill>
                  <a:srgbClr val="FF0000"/>
                </a:solidFill>
                <a:latin typeface="Arial" panose="020B0604020202020204" pitchFamily="34" charset="0"/>
              </a:rPr>
              <a:t>Quarterly reviews of progress</a:t>
            </a:r>
          </a:p>
          <a:p>
            <a:pPr lvl="1">
              <a:lnSpc>
                <a:spcPct val="90000"/>
              </a:lnSpc>
              <a:spcBef>
                <a:spcPct val="20000"/>
              </a:spcBef>
              <a:buClr>
                <a:schemeClr val="accent2"/>
              </a:buClr>
              <a:buSzPct val="100000"/>
              <a:buFont typeface="Wingdings" panose="05000000000000000000" pitchFamily="2" charset="2"/>
              <a:buChar char="ü"/>
            </a:pPr>
            <a:endParaRPr lang="en-US" altLang="en-US" sz="1200"/>
          </a:p>
        </p:txBody>
      </p:sp>
      <p:sp>
        <p:nvSpPr>
          <p:cNvPr id="521224" name="Text Box 8">
            <a:extLst>
              <a:ext uri="{FF2B5EF4-FFF2-40B4-BE49-F238E27FC236}">
                <a16:creationId xmlns:a16="http://schemas.microsoft.com/office/drawing/2014/main" id="{C8DDB06D-583A-DA91-3CA5-5C5A9585102D}"/>
              </a:ext>
            </a:extLst>
          </p:cNvPr>
          <p:cNvSpPr txBox="1">
            <a:spLocks noChangeArrowheads="1"/>
          </p:cNvSpPr>
          <p:nvPr/>
        </p:nvSpPr>
        <p:spPr bwMode="auto">
          <a:xfrm>
            <a:off x="5943600" y="1427163"/>
            <a:ext cx="3200400" cy="192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77800" indent="-177800" eaLnBrk="0" hangingPunct="0">
              <a:defRPr sz="2400">
                <a:solidFill>
                  <a:schemeClr val="tx1"/>
                </a:solidFill>
                <a:latin typeface="Times New Roman" panose="02020603050405020304" pitchFamily="18" charset="0"/>
              </a:defRPr>
            </a:lvl1pPr>
            <a:lvl2pPr indent="-165100"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Provides Master Black Belt(s) to oversee the program</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Division specific guidelines for tracking program costs/savings, HR, charging practices, etc.</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Division level communication</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Best Practices</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Six Sigma Project Repository Infrastructure</a:t>
            </a:r>
          </a:p>
          <a:p>
            <a:pPr>
              <a:lnSpc>
                <a:spcPct val="90000"/>
              </a:lnSpc>
              <a:spcBef>
                <a:spcPct val="20000"/>
              </a:spcBef>
              <a:buClr>
                <a:schemeClr val="accent2"/>
              </a:buClr>
              <a:buSzPct val="100000"/>
              <a:buFont typeface="Wingdings" panose="05000000000000000000" pitchFamily="2" charset="2"/>
              <a:buChar char="ü"/>
            </a:pPr>
            <a:r>
              <a:rPr lang="en-US" altLang="en-US" sz="1200" b="1">
                <a:latin typeface="Arial" panose="020B0604020202020204" pitchFamily="34" charset="0"/>
              </a:rPr>
              <a:t>Metrics</a:t>
            </a:r>
            <a:endParaRPr lang="en-US" altLang="en-US" sz="1200"/>
          </a:p>
        </p:txBody>
      </p:sp>
      <p:sp>
        <p:nvSpPr>
          <p:cNvPr id="521225" name="Rectangle 9">
            <a:extLst>
              <a:ext uri="{FF2B5EF4-FFF2-40B4-BE49-F238E27FC236}">
                <a16:creationId xmlns:a16="http://schemas.microsoft.com/office/drawing/2014/main" id="{E0823059-BC37-7E3D-E841-0DD786426981}"/>
              </a:ext>
            </a:extLst>
          </p:cNvPr>
          <p:cNvSpPr>
            <a:spLocks noChangeArrowheads="1"/>
          </p:cNvSpPr>
          <p:nvPr/>
        </p:nvSpPr>
        <p:spPr bwMode="auto">
          <a:xfrm>
            <a:off x="6172200" y="4724400"/>
            <a:ext cx="2819400" cy="1854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177800" indent="-177800" eaLnBrk="0" hangingPunct="0">
              <a:defRPr sz="2400">
                <a:solidFill>
                  <a:schemeClr val="tx1"/>
                </a:solidFill>
                <a:latin typeface="Times New Roman" panose="02020603050405020304" pitchFamily="18" charset="0"/>
              </a:defRPr>
            </a:lvl1pPr>
            <a:lvl2pPr indent="-165100"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5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Provides Master Black Belt, Black Belts, Green Belts for training program</a:t>
            </a:r>
          </a:p>
          <a:p>
            <a:pPr>
              <a:lnSpc>
                <a:spcPct val="90000"/>
              </a:lnSpc>
              <a:spcBef>
                <a:spcPct val="5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Identifies Candidate Projects and implements them</a:t>
            </a:r>
          </a:p>
          <a:p>
            <a:pPr>
              <a:lnSpc>
                <a:spcPct val="90000"/>
              </a:lnSpc>
              <a:spcBef>
                <a:spcPct val="5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Funds and ensures improvement projects reach financial hurdles</a:t>
            </a:r>
          </a:p>
          <a:p>
            <a:pPr>
              <a:lnSpc>
                <a:spcPct val="90000"/>
              </a:lnSpc>
              <a:spcBef>
                <a:spcPct val="5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Division-specific guidelines and communication</a:t>
            </a:r>
          </a:p>
        </p:txBody>
      </p:sp>
      <p:sp>
        <p:nvSpPr>
          <p:cNvPr id="521226" name="Rectangle 10">
            <a:extLst>
              <a:ext uri="{FF2B5EF4-FFF2-40B4-BE49-F238E27FC236}">
                <a16:creationId xmlns:a16="http://schemas.microsoft.com/office/drawing/2014/main" id="{6A2932BE-C811-1E78-9E98-B19B119172E0}"/>
              </a:ext>
            </a:extLst>
          </p:cNvPr>
          <p:cNvSpPr>
            <a:spLocks noChangeArrowheads="1"/>
          </p:cNvSpPr>
          <p:nvPr/>
        </p:nvSpPr>
        <p:spPr bwMode="auto">
          <a:xfrm>
            <a:off x="381000" y="4648200"/>
            <a:ext cx="2743200" cy="1735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177800" indent="-177800" eaLnBrk="0" hangingPunct="0">
              <a:defRPr sz="2400">
                <a:solidFill>
                  <a:schemeClr val="tx1"/>
                </a:solidFill>
                <a:latin typeface="Times New Roman" panose="02020603050405020304" pitchFamily="18" charset="0"/>
              </a:defRPr>
            </a:lvl1pPr>
            <a:lvl2pPr marL="635000" indent="-177800" eaLnBrk="0" hangingPunct="0">
              <a:defRPr sz="2400">
                <a:solidFill>
                  <a:schemeClr val="tx1"/>
                </a:solidFill>
                <a:latin typeface="Times New Roman" panose="02020603050405020304" pitchFamily="18" charset="0"/>
              </a:defRPr>
            </a:lvl2pPr>
            <a:lvl3pPr marL="977900" indent="-63500"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0000"/>
              </a:lnSpc>
              <a:spcBef>
                <a:spcPct val="2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Scope and lay out Six Sigma program </a:t>
            </a:r>
          </a:p>
          <a:p>
            <a:pPr>
              <a:lnSpc>
                <a:spcPct val="80000"/>
              </a:lnSpc>
              <a:spcBef>
                <a:spcPct val="2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Division or Staff-specific training plan and candidates</a:t>
            </a:r>
            <a:endParaRPr lang="en-US" altLang="en-US" sz="1200">
              <a:solidFill>
                <a:srgbClr val="3366FF"/>
              </a:solidFill>
              <a:latin typeface="Arial" panose="020B0604020202020204" pitchFamily="34" charset="0"/>
            </a:endParaRPr>
          </a:p>
          <a:p>
            <a:pPr>
              <a:lnSpc>
                <a:spcPct val="80000"/>
              </a:lnSpc>
              <a:spcBef>
                <a:spcPct val="2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Review and comment of enterprise guidance</a:t>
            </a:r>
          </a:p>
          <a:p>
            <a:pPr>
              <a:lnSpc>
                <a:spcPct val="80000"/>
              </a:lnSpc>
              <a:spcBef>
                <a:spcPct val="2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Communication to Division and Staff </a:t>
            </a:r>
            <a:endParaRPr lang="en-US" altLang="en-US" sz="1200">
              <a:solidFill>
                <a:srgbClr val="3366FF"/>
              </a:solidFill>
              <a:latin typeface="Arial" panose="020B0604020202020204" pitchFamily="34" charset="0"/>
            </a:endParaRPr>
          </a:p>
          <a:p>
            <a:pPr>
              <a:lnSpc>
                <a:spcPct val="80000"/>
              </a:lnSpc>
              <a:spcBef>
                <a:spcPct val="2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Savings Repository updates</a:t>
            </a:r>
          </a:p>
          <a:p>
            <a:pPr>
              <a:lnSpc>
                <a:spcPct val="80000"/>
              </a:lnSpc>
              <a:spcBef>
                <a:spcPct val="20000"/>
              </a:spcBef>
              <a:buClr>
                <a:schemeClr val="accent2"/>
              </a:buClr>
              <a:buSzPct val="100000"/>
              <a:buFont typeface="Wingdings" panose="05000000000000000000" pitchFamily="2" charset="2"/>
              <a:buChar char="ü"/>
            </a:pPr>
            <a:r>
              <a:rPr lang="en-US" altLang="en-US" sz="1200" b="1">
                <a:solidFill>
                  <a:srgbClr val="3366FF"/>
                </a:solidFill>
                <a:latin typeface="Arial" panose="020B0604020202020204" pitchFamily="34" charset="0"/>
              </a:rPr>
              <a:t>Metrics</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a:extLst>
              <a:ext uri="{FF2B5EF4-FFF2-40B4-BE49-F238E27FC236}">
                <a16:creationId xmlns:a16="http://schemas.microsoft.com/office/drawing/2014/main" id="{403D968E-8AEF-A78A-64DD-D2D1A98CE6C5}"/>
              </a:ext>
            </a:extLst>
          </p:cNvPr>
          <p:cNvSpPr>
            <a:spLocks noGrp="1" noChangeArrowheads="1"/>
          </p:cNvSpPr>
          <p:nvPr>
            <p:ph type="title"/>
          </p:nvPr>
        </p:nvSpPr>
        <p:spPr/>
        <p:txBody>
          <a:bodyPr/>
          <a:lstStyle/>
          <a:p>
            <a:r>
              <a:rPr lang="en-US" altLang="en-US"/>
              <a:t>Black Belt Lessons Learned</a:t>
            </a:r>
          </a:p>
        </p:txBody>
      </p:sp>
      <p:sp>
        <p:nvSpPr>
          <p:cNvPr id="579587" name="Rectangle 3">
            <a:extLst>
              <a:ext uri="{FF2B5EF4-FFF2-40B4-BE49-F238E27FC236}">
                <a16:creationId xmlns:a16="http://schemas.microsoft.com/office/drawing/2014/main" id="{FDF6004C-E32E-2E61-A1FE-3C35E983B465}"/>
              </a:ext>
            </a:extLst>
          </p:cNvPr>
          <p:cNvSpPr>
            <a:spLocks noGrp="1" noChangeArrowheads="1"/>
          </p:cNvSpPr>
          <p:nvPr>
            <p:ph type="body" idx="1"/>
          </p:nvPr>
        </p:nvSpPr>
        <p:spPr>
          <a:xfrm>
            <a:off x="304800" y="914400"/>
            <a:ext cx="8505825" cy="4267200"/>
          </a:xfrm>
        </p:spPr>
        <p:txBody>
          <a:bodyPr/>
          <a:lstStyle/>
          <a:p>
            <a:r>
              <a:rPr lang="en-US" altLang="en-US" b="1"/>
              <a:t>Decide in the first 2 weeks if your project is DMAIEC or DMEDV</a:t>
            </a:r>
          </a:p>
          <a:p>
            <a:pPr lvl="1"/>
            <a:r>
              <a:rPr lang="en-US" altLang="en-US" sz="1800"/>
              <a:t>If you can identify improvements by measuring the existing process: DMAIEC</a:t>
            </a:r>
          </a:p>
          <a:p>
            <a:pPr lvl="1"/>
            <a:r>
              <a:rPr lang="en-US" altLang="en-US" sz="1800"/>
              <a:t>“Solutions” often masquerade as DMEDV projects (“Develop a database”);</a:t>
            </a:r>
            <a:br>
              <a:rPr lang="en-US" altLang="en-US" sz="1800"/>
            </a:br>
            <a:r>
              <a:rPr lang="en-US" altLang="en-US" sz="1800"/>
              <a:t>re-define by asking “Who are </a:t>
            </a:r>
            <a:r>
              <a:rPr lang="en-US" altLang="en-US" sz="1800" u="sng"/>
              <a:t>all</a:t>
            </a:r>
            <a:r>
              <a:rPr lang="en-US" altLang="en-US" sz="1800"/>
              <a:t> the customers?  What are </a:t>
            </a:r>
            <a:r>
              <a:rPr lang="en-US" altLang="en-US" sz="1800" u="sng"/>
              <a:t>all</a:t>
            </a:r>
            <a:r>
              <a:rPr lang="en-US" altLang="en-US" sz="1800"/>
              <a:t> their Y’s?”</a:t>
            </a:r>
          </a:p>
          <a:p>
            <a:r>
              <a:rPr lang="en-US" altLang="en-US" b="1"/>
              <a:t>Recognize you may need to repeat steps</a:t>
            </a:r>
          </a:p>
          <a:p>
            <a:pPr lvl="1"/>
            <a:r>
              <a:rPr lang="en-US" altLang="en-US" sz="1800"/>
              <a:t>E.g., Define – Measure – Analyze (recognize you don’t have good data) – Measure – Analyze – Identify - Execute – Control</a:t>
            </a:r>
          </a:p>
          <a:p>
            <a:r>
              <a:rPr lang="en-US" altLang="en-US" b="1"/>
              <a:t>Restrict the scope to something you can complete in six months</a:t>
            </a:r>
          </a:p>
          <a:p>
            <a:pPr lvl="1"/>
            <a:r>
              <a:rPr lang="en-US" altLang="en-US" sz="1800"/>
              <a:t>If you identify additional improvements, spawn other projects</a:t>
            </a:r>
          </a:p>
          <a:p>
            <a:pPr lvl="1"/>
            <a:r>
              <a:rPr lang="en-US" altLang="en-US" sz="1800"/>
              <a:t>Work with the Process Owner to institutionalize your improvements (Control)</a:t>
            </a:r>
          </a:p>
          <a:p>
            <a:r>
              <a:rPr lang="en-US" altLang="en-US" b="1"/>
              <a:t>Use reviews to drive the project schedule to completion</a:t>
            </a:r>
          </a:p>
          <a:p>
            <a:pPr lvl="1"/>
            <a:r>
              <a:rPr lang="en-US" altLang="en-US" sz="1800"/>
              <a:t>Identify review points, e.g., (1) after Define, (2) mid-project, (3) end of project</a:t>
            </a:r>
          </a:p>
          <a:p>
            <a:pPr lvl="1"/>
            <a:r>
              <a:rPr lang="en-US" altLang="en-US" sz="1800"/>
              <a:t>Ask MBB, Money Belt, GBs to review the presentation</a:t>
            </a:r>
          </a:p>
          <a:p>
            <a:pPr lvl="1"/>
            <a:r>
              <a:rPr lang="en-US" altLang="en-US" sz="1800"/>
              <a:t>Conduct one hour meeting/telecon with Executive Champion, Champion, Process Owner, Sponsor, MBB, Money Belt, GBs – expect changes!</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a:extLst>
              <a:ext uri="{FF2B5EF4-FFF2-40B4-BE49-F238E27FC236}">
                <a16:creationId xmlns:a16="http://schemas.microsoft.com/office/drawing/2014/main" id="{7CDD694A-3CDD-C369-C886-DC7C100B71D7}"/>
              </a:ext>
            </a:extLst>
          </p:cNvPr>
          <p:cNvSpPr>
            <a:spLocks noGrp="1" noChangeArrowheads="1"/>
          </p:cNvSpPr>
          <p:nvPr>
            <p:ph type="ctrTitle"/>
          </p:nvPr>
        </p:nvSpPr>
        <p:spPr>
          <a:xfrm>
            <a:off x="42863" y="800100"/>
            <a:ext cx="3771900" cy="1003300"/>
          </a:xfrm>
        </p:spPr>
        <p:txBody>
          <a:bodyPr anchor="ctr"/>
          <a:lstStyle/>
          <a:p>
            <a:pPr algn="l"/>
            <a:r>
              <a:rPr lang="en-US" altLang="en-US" sz="2400"/>
              <a:t>Black Belt </a:t>
            </a:r>
            <a:br>
              <a:rPr lang="en-US" altLang="en-US" sz="2400"/>
            </a:br>
            <a:r>
              <a:rPr lang="en-US" altLang="en-US" sz="2400"/>
              <a:t>HR Guidelines</a:t>
            </a:r>
            <a:br>
              <a:rPr lang="en-US" altLang="en-US" sz="2400"/>
            </a:br>
            <a:endParaRPr lang="en-US" altLang="en-US" sz="2400"/>
          </a:p>
        </p:txBody>
      </p:sp>
      <p:sp>
        <p:nvSpPr>
          <p:cNvPr id="580623" name="Text Box 15">
            <a:extLst>
              <a:ext uri="{FF2B5EF4-FFF2-40B4-BE49-F238E27FC236}">
                <a16:creationId xmlns:a16="http://schemas.microsoft.com/office/drawing/2014/main" id="{D97F2F1E-75EE-7523-40FE-ACFEF30568B3}"/>
              </a:ext>
            </a:extLst>
          </p:cNvPr>
          <p:cNvSpPr txBox="1">
            <a:spLocks noChangeArrowheads="1"/>
          </p:cNvSpPr>
          <p:nvPr/>
        </p:nvSpPr>
        <p:spPr bwMode="auto">
          <a:xfrm>
            <a:off x="277813" y="6643688"/>
            <a:ext cx="3279775" cy="214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spcBef>
                <a:spcPct val="50000"/>
              </a:spcBef>
            </a:pPr>
            <a:r>
              <a:rPr lang="en-US" altLang="en-US" sz="800"/>
              <a:t>Black Belt Orientation_013002</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a:extLst>
              <a:ext uri="{FF2B5EF4-FFF2-40B4-BE49-F238E27FC236}">
                <a16:creationId xmlns:a16="http://schemas.microsoft.com/office/drawing/2014/main" id="{5D58AEBE-6B26-6B2E-7DB2-51DD77AE55B5}"/>
              </a:ext>
            </a:extLst>
          </p:cNvPr>
          <p:cNvSpPr>
            <a:spLocks noGrp="1" noChangeArrowheads="1"/>
          </p:cNvSpPr>
          <p:nvPr>
            <p:ph type="title"/>
          </p:nvPr>
        </p:nvSpPr>
        <p:spPr/>
        <p:txBody>
          <a:bodyPr/>
          <a:lstStyle/>
          <a:p>
            <a:r>
              <a:rPr lang="en-US" altLang="en-US"/>
              <a:t>Selection</a:t>
            </a:r>
          </a:p>
        </p:txBody>
      </p:sp>
      <p:sp>
        <p:nvSpPr>
          <p:cNvPr id="581635" name="Rectangle 3">
            <a:extLst>
              <a:ext uri="{FF2B5EF4-FFF2-40B4-BE49-F238E27FC236}">
                <a16:creationId xmlns:a16="http://schemas.microsoft.com/office/drawing/2014/main" id="{30542309-3867-9E2E-6696-C70AE6194DCF}"/>
              </a:ext>
            </a:extLst>
          </p:cNvPr>
          <p:cNvSpPr>
            <a:spLocks noGrp="1" noChangeArrowheads="1"/>
          </p:cNvSpPr>
          <p:nvPr>
            <p:ph type="body" idx="1"/>
          </p:nvPr>
        </p:nvSpPr>
        <p:spPr>
          <a:xfrm>
            <a:off x="239713" y="1289050"/>
            <a:ext cx="8662987" cy="5310188"/>
          </a:xfrm>
        </p:spPr>
        <p:txBody>
          <a:bodyPr/>
          <a:lstStyle/>
          <a:p>
            <a:pPr marL="800100" lvl="2" indent="-114300">
              <a:lnSpc>
                <a:spcPct val="60000"/>
              </a:lnSpc>
            </a:pPr>
            <a:endParaRPr lang="en-US" altLang="en-US" sz="1600" b="1"/>
          </a:p>
          <a:p>
            <a:pPr marL="800100" lvl="2" indent="-114300">
              <a:spcBef>
                <a:spcPct val="40000"/>
              </a:spcBef>
            </a:pPr>
            <a:r>
              <a:rPr lang="en-US" altLang="en-US" sz="1800"/>
              <a:t>Select strong performers who can drive results on projects and train others on Six Sigma concepts</a:t>
            </a:r>
          </a:p>
          <a:p>
            <a:pPr marL="800100" lvl="2" indent="-114300"/>
            <a:r>
              <a:rPr lang="en-US" altLang="en-US" sz="1800"/>
              <a:t>Develop Six Sigma expertise in geographic areas where TRW Systems has programs and employees </a:t>
            </a:r>
          </a:p>
          <a:p>
            <a:pPr marL="800100" lvl="2" indent="-114300"/>
            <a:endParaRPr lang="en-US" altLang="en-US" sz="1600"/>
          </a:p>
          <a:p>
            <a:pPr marL="800100" lvl="2" indent="-114300">
              <a:spcBef>
                <a:spcPct val="10000"/>
              </a:spcBef>
            </a:pPr>
            <a:r>
              <a:rPr lang="en-US" altLang="en-US" sz="1800"/>
              <a:t>Organization Status</a:t>
            </a:r>
          </a:p>
          <a:p>
            <a:pPr marL="1082675" lvl="3" indent="-168275"/>
            <a:r>
              <a:rPr lang="en-US" altLang="en-US" sz="1600"/>
              <a:t>Black Belt candidates should have demonstrated performance that “far exceeds” or “exceeds” expectations</a:t>
            </a:r>
          </a:p>
          <a:p>
            <a:pPr marL="800100" lvl="2" indent="-114300"/>
            <a:r>
              <a:rPr lang="en-US" altLang="en-US" sz="1800"/>
              <a:t>Skills/Competencies</a:t>
            </a:r>
          </a:p>
          <a:p>
            <a:pPr marL="1082675" lvl="3" indent="-168275"/>
            <a:r>
              <a:rPr lang="en-US" altLang="en-US" sz="1600"/>
              <a:t>Leadership, project management, and analytical skills are essential for the role</a:t>
            </a:r>
          </a:p>
          <a:p>
            <a:pPr marL="1082675" lvl="3" indent="-168275"/>
            <a:r>
              <a:rPr lang="en-US" altLang="en-US" sz="1600"/>
              <a:t>Ability to train and coach others on Six Sigma tools is also important</a:t>
            </a:r>
          </a:p>
          <a:p>
            <a:pPr marL="800100" lvl="2" indent="-114300"/>
            <a:r>
              <a:rPr lang="en-US" altLang="en-US" sz="1800"/>
              <a:t>Geographic Location</a:t>
            </a:r>
          </a:p>
          <a:p>
            <a:pPr marL="1082675" lvl="3" indent="-168275"/>
            <a:r>
              <a:rPr lang="en-US" altLang="en-US" sz="1600"/>
              <a:t>Ratio of Black Belts to exempt employees should be approximately 1:100; where critical mass exists, the appropriate number of local top performers should be considered for Black Belt roles</a:t>
            </a:r>
          </a:p>
          <a:p>
            <a:pPr marL="800100" lvl="2" indent="-114300"/>
            <a:endParaRPr lang="en-US" altLang="en-US" sz="1600"/>
          </a:p>
        </p:txBody>
      </p:sp>
      <p:sp>
        <p:nvSpPr>
          <p:cNvPr id="581636" name="Text Box 4">
            <a:extLst>
              <a:ext uri="{FF2B5EF4-FFF2-40B4-BE49-F238E27FC236}">
                <a16:creationId xmlns:a16="http://schemas.microsoft.com/office/drawing/2014/main" id="{A4D5CE9D-49D8-ED9E-1291-BFB938535373}"/>
              </a:ext>
            </a:extLst>
          </p:cNvPr>
          <p:cNvSpPr txBox="1">
            <a:spLocks noChangeArrowheads="1"/>
          </p:cNvSpPr>
          <p:nvPr/>
        </p:nvSpPr>
        <p:spPr bwMode="auto">
          <a:xfrm rot="-5400504">
            <a:off x="-677068" y="4518819"/>
            <a:ext cx="249078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lang="en-US" altLang="en-US" sz="2000">
                <a:solidFill>
                  <a:schemeClr val="tx2"/>
                </a:solidFill>
              </a:rPr>
              <a:t>Selection Criteria</a:t>
            </a:r>
          </a:p>
        </p:txBody>
      </p:sp>
      <p:sp>
        <p:nvSpPr>
          <p:cNvPr id="581637" name="Rectangle 5">
            <a:extLst>
              <a:ext uri="{FF2B5EF4-FFF2-40B4-BE49-F238E27FC236}">
                <a16:creationId xmlns:a16="http://schemas.microsoft.com/office/drawing/2014/main" id="{7ED826A0-B15A-1AC8-4107-774914EC1434}"/>
              </a:ext>
            </a:extLst>
          </p:cNvPr>
          <p:cNvSpPr>
            <a:spLocks noChangeArrowheads="1"/>
          </p:cNvSpPr>
          <p:nvPr/>
        </p:nvSpPr>
        <p:spPr bwMode="auto">
          <a:xfrm>
            <a:off x="819150" y="2262188"/>
            <a:ext cx="8001000" cy="3028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81638" name="Rectangle 6">
            <a:extLst>
              <a:ext uri="{FF2B5EF4-FFF2-40B4-BE49-F238E27FC236}">
                <a16:creationId xmlns:a16="http://schemas.microsoft.com/office/drawing/2014/main" id="{968B0A1A-EF7E-6BC5-CE44-26CBE40F5000}"/>
              </a:ext>
            </a:extLst>
          </p:cNvPr>
          <p:cNvSpPr>
            <a:spLocks noChangeArrowheads="1"/>
          </p:cNvSpPr>
          <p:nvPr/>
        </p:nvSpPr>
        <p:spPr bwMode="auto">
          <a:xfrm>
            <a:off x="815975" y="2978150"/>
            <a:ext cx="8051800" cy="3476625"/>
          </a:xfrm>
          <a:prstGeom prst="rect">
            <a:avLst/>
          </a:prstGeom>
          <a:noFill/>
          <a:ln w="28575">
            <a:solidFill>
              <a:srgbClr val="3E7EE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spcBef>
                <a:spcPct val="50000"/>
              </a:spcBef>
            </a:pPr>
            <a:endParaRPr lang="en-US" altLang="en-US" sz="2000"/>
          </a:p>
        </p:txBody>
      </p:sp>
      <p:sp>
        <p:nvSpPr>
          <p:cNvPr id="581639" name="Rectangle 7">
            <a:extLst>
              <a:ext uri="{FF2B5EF4-FFF2-40B4-BE49-F238E27FC236}">
                <a16:creationId xmlns:a16="http://schemas.microsoft.com/office/drawing/2014/main" id="{5D01D296-2179-9BC9-779B-8E18D54A0D89}"/>
              </a:ext>
            </a:extLst>
          </p:cNvPr>
          <p:cNvSpPr>
            <a:spLocks noChangeArrowheads="1"/>
          </p:cNvSpPr>
          <p:nvPr/>
        </p:nvSpPr>
        <p:spPr bwMode="auto">
          <a:xfrm>
            <a:off x="817563" y="1493838"/>
            <a:ext cx="8053387" cy="1376362"/>
          </a:xfrm>
          <a:prstGeom prst="rect">
            <a:avLst/>
          </a:prstGeom>
          <a:noFill/>
          <a:ln w="28575">
            <a:solidFill>
              <a:srgbClr val="3E7EE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81640" name="Text Box 8">
            <a:extLst>
              <a:ext uri="{FF2B5EF4-FFF2-40B4-BE49-F238E27FC236}">
                <a16:creationId xmlns:a16="http://schemas.microsoft.com/office/drawing/2014/main" id="{E7C2F311-971F-3282-905A-A31B20956248}"/>
              </a:ext>
            </a:extLst>
          </p:cNvPr>
          <p:cNvSpPr txBox="1">
            <a:spLocks noChangeArrowheads="1"/>
          </p:cNvSpPr>
          <p:nvPr/>
        </p:nvSpPr>
        <p:spPr bwMode="auto">
          <a:xfrm rot="-5400000">
            <a:off x="-500856" y="1578769"/>
            <a:ext cx="2090737" cy="39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spcBef>
                <a:spcPct val="50000"/>
              </a:spcBef>
            </a:pPr>
            <a:r>
              <a:rPr lang="en-US" altLang="en-US" sz="2000">
                <a:solidFill>
                  <a:schemeClr val="tx2"/>
                </a:solidFill>
              </a:rPr>
              <a:t>Objectives</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a:extLst>
              <a:ext uri="{FF2B5EF4-FFF2-40B4-BE49-F238E27FC236}">
                <a16:creationId xmlns:a16="http://schemas.microsoft.com/office/drawing/2014/main" id="{F7AD67D0-1454-6DAF-A7AD-FB1385851A4D}"/>
              </a:ext>
            </a:extLst>
          </p:cNvPr>
          <p:cNvSpPr>
            <a:spLocks noGrp="1" noChangeArrowheads="1"/>
          </p:cNvSpPr>
          <p:nvPr>
            <p:ph type="title"/>
          </p:nvPr>
        </p:nvSpPr>
        <p:spPr/>
        <p:txBody>
          <a:bodyPr/>
          <a:lstStyle/>
          <a:p>
            <a:r>
              <a:rPr lang="en-US" altLang="en-US"/>
              <a:t>Reporting Relationships</a:t>
            </a:r>
          </a:p>
        </p:txBody>
      </p:sp>
      <p:sp>
        <p:nvSpPr>
          <p:cNvPr id="583683" name="Rectangle 3">
            <a:extLst>
              <a:ext uri="{FF2B5EF4-FFF2-40B4-BE49-F238E27FC236}">
                <a16:creationId xmlns:a16="http://schemas.microsoft.com/office/drawing/2014/main" id="{4B17D7D4-F41E-B261-27A3-3479085818A6}"/>
              </a:ext>
            </a:extLst>
          </p:cNvPr>
          <p:cNvSpPr>
            <a:spLocks noGrp="1" noChangeArrowheads="1"/>
          </p:cNvSpPr>
          <p:nvPr>
            <p:ph type="body" idx="1"/>
          </p:nvPr>
        </p:nvSpPr>
        <p:spPr>
          <a:xfrm>
            <a:off x="425450" y="1362075"/>
            <a:ext cx="8115300" cy="4991100"/>
          </a:xfrm>
        </p:spPr>
        <p:txBody>
          <a:bodyPr/>
          <a:lstStyle/>
          <a:p>
            <a:pPr marL="230188" indent="-230188">
              <a:spcBef>
                <a:spcPct val="0"/>
              </a:spcBef>
            </a:pPr>
            <a:r>
              <a:rPr lang="en-US" altLang="en-US"/>
              <a:t>Reporting relationships will remain solid line to the Division/Staff Function with addition of dotted line to VP Six Sigma</a:t>
            </a:r>
          </a:p>
          <a:p>
            <a:pPr marL="576263" lvl="1" indent="-231775">
              <a:spcBef>
                <a:spcPct val="0"/>
              </a:spcBef>
            </a:pPr>
            <a:r>
              <a:rPr lang="en-US" altLang="en-US"/>
              <a:t>Important for maintaining Black Belt visibility within “home” organization while still enabling input and oversight by Six Sigma Program Office</a:t>
            </a:r>
          </a:p>
          <a:p>
            <a:pPr marL="576263" lvl="1" indent="-231775">
              <a:spcBef>
                <a:spcPct val="0"/>
              </a:spcBef>
            </a:pPr>
            <a:r>
              <a:rPr lang="en-US" altLang="en-US"/>
              <a:t>Operates much like reporting relationship for HR, Finance, Business Development employee</a:t>
            </a:r>
          </a:p>
          <a:p>
            <a:pPr marL="576263" lvl="1" indent="-231775">
              <a:spcBef>
                <a:spcPct val="0"/>
              </a:spcBef>
            </a:pPr>
            <a:endParaRPr lang="en-US" altLang="en-US"/>
          </a:p>
          <a:p>
            <a:pPr marL="230188" indent="-230188">
              <a:spcBef>
                <a:spcPct val="0"/>
              </a:spcBef>
            </a:pPr>
            <a:r>
              <a:rPr lang="en-US" altLang="en-US"/>
              <a:t>Initially, Division/Staff has flexibility to determine BB manager</a:t>
            </a:r>
          </a:p>
          <a:p>
            <a:pPr marL="576263" lvl="1" indent="-231775">
              <a:spcBef>
                <a:spcPct val="0"/>
              </a:spcBef>
            </a:pPr>
            <a:r>
              <a:rPr lang="en-US" altLang="en-US"/>
              <a:t>In most cases, </a:t>
            </a:r>
            <a:r>
              <a:rPr lang="en-US" altLang="en-US" b="1"/>
              <a:t>legacy manager</a:t>
            </a:r>
            <a:r>
              <a:rPr lang="en-US" altLang="en-US"/>
              <a:t> will remain in place; Division/Staff Six Sigma Champion, VP/DGM, or other manager may also be appropriate </a:t>
            </a:r>
          </a:p>
          <a:p>
            <a:pPr marL="230188" indent="-230188">
              <a:spcBef>
                <a:spcPct val="0"/>
              </a:spcBef>
            </a:pPr>
            <a:endParaRPr lang="en-US" altLang="en-US"/>
          </a:p>
          <a:p>
            <a:pPr marL="230188" indent="-230188">
              <a:spcBef>
                <a:spcPct val="0"/>
              </a:spcBef>
            </a:pPr>
            <a:r>
              <a:rPr lang="en-US" altLang="en-US"/>
              <a:t>Division/Staff Master Black Belts will ultimately serve as Black Belt managers</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a:extLst>
              <a:ext uri="{FF2B5EF4-FFF2-40B4-BE49-F238E27FC236}">
                <a16:creationId xmlns:a16="http://schemas.microsoft.com/office/drawing/2014/main" id="{2F1CF673-E944-FCDC-BC81-18B945324328}"/>
              </a:ext>
            </a:extLst>
          </p:cNvPr>
          <p:cNvSpPr>
            <a:spLocks noGrp="1" noChangeArrowheads="1"/>
          </p:cNvSpPr>
          <p:nvPr>
            <p:ph type="title"/>
          </p:nvPr>
        </p:nvSpPr>
        <p:spPr/>
        <p:txBody>
          <a:bodyPr/>
          <a:lstStyle/>
          <a:p>
            <a:r>
              <a:rPr lang="en-US" altLang="en-US"/>
              <a:t>Performance Management</a:t>
            </a:r>
          </a:p>
        </p:txBody>
      </p:sp>
      <p:sp>
        <p:nvSpPr>
          <p:cNvPr id="584707" name="Rectangle 3">
            <a:extLst>
              <a:ext uri="{FF2B5EF4-FFF2-40B4-BE49-F238E27FC236}">
                <a16:creationId xmlns:a16="http://schemas.microsoft.com/office/drawing/2014/main" id="{A40BA47C-A1F9-2448-AFA9-81E0D886D434}"/>
              </a:ext>
            </a:extLst>
          </p:cNvPr>
          <p:cNvSpPr>
            <a:spLocks noGrp="1" noChangeArrowheads="1"/>
          </p:cNvSpPr>
          <p:nvPr>
            <p:ph type="body" idx="1"/>
          </p:nvPr>
        </p:nvSpPr>
        <p:spPr>
          <a:xfrm>
            <a:off x="239713" y="1316038"/>
            <a:ext cx="8728075" cy="4895850"/>
          </a:xfrm>
        </p:spPr>
        <p:txBody>
          <a:bodyPr/>
          <a:lstStyle/>
          <a:p>
            <a:pPr marL="288925" indent="-288925"/>
            <a:r>
              <a:rPr lang="en-US" altLang="en-US"/>
              <a:t>New Employee Performance &amp; Development Process (EP&amp;DP) combines performance appraisal, goal setting, and professional development planning into one on-line process</a:t>
            </a:r>
          </a:p>
          <a:p>
            <a:pPr marL="288925" indent="-288925"/>
            <a:r>
              <a:rPr lang="en-US" altLang="en-US"/>
              <a:t>Black Belts included in Division/Staff hierarchy consistent with reporting relationship</a:t>
            </a:r>
            <a:endParaRPr lang="en-US" altLang="en-US" i="1"/>
          </a:p>
          <a:p>
            <a:pPr marL="288925" indent="-288925"/>
            <a:r>
              <a:rPr lang="en-US" altLang="en-US"/>
              <a:t>Six Sigma Office provides input on all aspects of performance management for Black Belts</a:t>
            </a:r>
          </a:p>
          <a:p>
            <a:pPr marL="688975" lvl="1"/>
            <a:r>
              <a:rPr lang="en-US" altLang="en-US"/>
              <a:t>January ’02: Guidance sent to VP/DGMs regarding 2002 performance goals, professional development activities, and future/potential position planning for Black Belts (see Appendix)</a:t>
            </a:r>
          </a:p>
          <a:p>
            <a:pPr marL="688975" lvl="1"/>
            <a:r>
              <a:rPr lang="en-US" altLang="en-US"/>
              <a:t>YE ’02: Six Sigma Office (appropriate MBB, Champion, or other) will provide supplemental appraisal(s) of Black Belt performance</a:t>
            </a:r>
          </a:p>
          <a:p>
            <a:pPr marL="688975" lvl="1"/>
            <a:endParaRPr lang="en-US" altLang="en-US"/>
          </a:p>
          <a:p>
            <a:pPr marL="288925" indent="-288925">
              <a:buFont typeface="Symbol" panose="05050102010706020507" pitchFamily="18" charset="2"/>
              <a:buNone/>
            </a:pPr>
            <a:endParaRPr lang="en-US" altLang="en-US"/>
          </a:p>
        </p:txBody>
      </p:sp>
      <p:sp>
        <p:nvSpPr>
          <p:cNvPr id="584708" name="Rectangle 4">
            <a:extLst>
              <a:ext uri="{FF2B5EF4-FFF2-40B4-BE49-F238E27FC236}">
                <a16:creationId xmlns:a16="http://schemas.microsoft.com/office/drawing/2014/main" id="{50ACF79C-5C9F-7810-11DC-3382B3686AB4}"/>
              </a:ext>
            </a:extLst>
          </p:cNvPr>
          <p:cNvSpPr>
            <a:spLocks noChangeArrowheads="1"/>
          </p:cNvSpPr>
          <p:nvPr/>
        </p:nvSpPr>
        <p:spPr bwMode="auto">
          <a:xfrm>
            <a:off x="522288" y="4935538"/>
            <a:ext cx="8156575" cy="11604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84709" name="Rectangle 5">
            <a:extLst>
              <a:ext uri="{FF2B5EF4-FFF2-40B4-BE49-F238E27FC236}">
                <a16:creationId xmlns:a16="http://schemas.microsoft.com/office/drawing/2014/main" id="{5622D0D8-3D37-1F94-45CE-A8AAC4892A73}"/>
              </a:ext>
            </a:extLst>
          </p:cNvPr>
          <p:cNvSpPr>
            <a:spLocks noChangeArrowheads="1"/>
          </p:cNvSpPr>
          <p:nvPr/>
        </p:nvSpPr>
        <p:spPr bwMode="auto">
          <a:xfrm>
            <a:off x="536575" y="4891088"/>
            <a:ext cx="8229600" cy="1408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2">
            <a:extLst>
              <a:ext uri="{FF2B5EF4-FFF2-40B4-BE49-F238E27FC236}">
                <a16:creationId xmlns:a16="http://schemas.microsoft.com/office/drawing/2014/main" id="{EA52D7A2-D796-E881-7275-5C7718180E8D}"/>
              </a:ext>
            </a:extLst>
          </p:cNvPr>
          <p:cNvSpPr>
            <a:spLocks noGrp="1" noChangeArrowheads="1"/>
          </p:cNvSpPr>
          <p:nvPr>
            <p:ph type="title"/>
          </p:nvPr>
        </p:nvSpPr>
        <p:spPr>
          <a:xfrm>
            <a:off x="76200" y="-68263"/>
            <a:ext cx="8293100" cy="819151"/>
          </a:xfrm>
        </p:spPr>
        <p:txBody>
          <a:bodyPr/>
          <a:lstStyle/>
          <a:p>
            <a:r>
              <a:rPr lang="en-US" altLang="en-US"/>
              <a:t>On-Assignment Compensation and Rewards</a:t>
            </a:r>
          </a:p>
        </p:txBody>
      </p:sp>
      <p:sp>
        <p:nvSpPr>
          <p:cNvPr id="585731" name="Rectangle 3">
            <a:extLst>
              <a:ext uri="{FF2B5EF4-FFF2-40B4-BE49-F238E27FC236}">
                <a16:creationId xmlns:a16="http://schemas.microsoft.com/office/drawing/2014/main" id="{71DBD3F6-1AEF-9F1C-980E-E21C10108FFF}"/>
              </a:ext>
            </a:extLst>
          </p:cNvPr>
          <p:cNvSpPr>
            <a:spLocks noGrp="1" noChangeArrowheads="1"/>
          </p:cNvSpPr>
          <p:nvPr>
            <p:ph type="body" idx="1"/>
          </p:nvPr>
        </p:nvSpPr>
        <p:spPr>
          <a:xfrm>
            <a:off x="176213" y="1079500"/>
            <a:ext cx="8662987" cy="5168900"/>
          </a:xfrm>
        </p:spPr>
        <p:txBody>
          <a:bodyPr/>
          <a:lstStyle/>
          <a:p>
            <a:r>
              <a:rPr lang="en-US" altLang="en-US"/>
              <a:t>Collaborative Process </a:t>
            </a:r>
            <a:endParaRPr lang="en-US" altLang="en-US" sz="1800">
              <a:solidFill>
                <a:schemeClr val="hlink"/>
              </a:solidFill>
            </a:endParaRPr>
          </a:p>
          <a:p>
            <a:pPr lvl="1"/>
            <a:r>
              <a:rPr lang="en-US" altLang="en-US"/>
              <a:t>Division/Staff has responsibility to:</a:t>
            </a:r>
          </a:p>
          <a:p>
            <a:pPr lvl="2"/>
            <a:r>
              <a:rPr lang="en-US" altLang="en-US"/>
              <a:t>Manage Black Belt compensation—ensuring it remains competitive, encourages and rewards the desired performance, and “makes sense” within their environment</a:t>
            </a:r>
          </a:p>
          <a:p>
            <a:pPr lvl="1"/>
            <a:r>
              <a:rPr lang="en-US" altLang="en-US"/>
              <a:t>HQ Compensation has responsibility to:</a:t>
            </a:r>
          </a:p>
          <a:p>
            <a:pPr lvl="2"/>
            <a:r>
              <a:rPr lang="en-US" altLang="en-US"/>
              <a:t>Provide data on Black Belt compensation levels and trends in our market(s)</a:t>
            </a:r>
          </a:p>
          <a:p>
            <a:pPr lvl="2"/>
            <a:r>
              <a:rPr lang="en-US" altLang="en-US"/>
              <a:t>Assist in performing internal/external equity analyses as necessary</a:t>
            </a:r>
          </a:p>
          <a:p>
            <a:pPr lvl="1"/>
            <a:r>
              <a:rPr lang="en-US" altLang="en-US"/>
              <a:t>Six Sigma Program Office has responsibility to:</a:t>
            </a:r>
          </a:p>
          <a:p>
            <a:pPr lvl="2"/>
            <a:r>
              <a:rPr lang="en-US" altLang="en-US"/>
              <a:t>Provide guidelines (e.g., goal “flow down”) where needed, relative to compensation</a:t>
            </a:r>
          </a:p>
          <a:p>
            <a:pPr lvl="2"/>
            <a:r>
              <a:rPr lang="en-US" altLang="en-US"/>
              <a:t>Notify Divisions of Black Belt progress toward meeting milestones (certification, project and assignment completion)</a:t>
            </a:r>
          </a:p>
          <a:p>
            <a:pPr lvl="2"/>
            <a:endParaRPr lang="en-US" altLang="en-US"/>
          </a:p>
          <a:p>
            <a:pPr lvl="1"/>
            <a:endParaRPr lang="en-US" alt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a:extLst>
              <a:ext uri="{FF2B5EF4-FFF2-40B4-BE49-F238E27FC236}">
                <a16:creationId xmlns:a16="http://schemas.microsoft.com/office/drawing/2014/main" id="{D4F8118A-2036-D7DB-037E-E4FA68A056ED}"/>
              </a:ext>
            </a:extLst>
          </p:cNvPr>
          <p:cNvSpPr>
            <a:spLocks noChangeArrowheads="1"/>
          </p:cNvSpPr>
          <p:nvPr/>
        </p:nvSpPr>
        <p:spPr bwMode="auto">
          <a:xfrm>
            <a:off x="463550" y="3716338"/>
            <a:ext cx="8405813" cy="2786062"/>
          </a:xfrm>
          <a:prstGeom prst="rect">
            <a:avLst/>
          </a:prstGeom>
          <a:noFill/>
          <a:ln w="9525">
            <a:solidFill>
              <a:srgbClr val="FFFFCC"/>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86755" name="Rectangle 3">
            <a:extLst>
              <a:ext uri="{FF2B5EF4-FFF2-40B4-BE49-F238E27FC236}">
                <a16:creationId xmlns:a16="http://schemas.microsoft.com/office/drawing/2014/main" id="{3FB9E69A-3015-A92B-447C-BD9B95251853}"/>
              </a:ext>
            </a:extLst>
          </p:cNvPr>
          <p:cNvSpPr>
            <a:spLocks noGrp="1" noChangeArrowheads="1"/>
          </p:cNvSpPr>
          <p:nvPr>
            <p:ph type="title"/>
          </p:nvPr>
        </p:nvSpPr>
        <p:spPr>
          <a:xfrm>
            <a:off x="76200" y="-25400"/>
            <a:ext cx="8293100" cy="819150"/>
          </a:xfrm>
        </p:spPr>
        <p:txBody>
          <a:bodyPr/>
          <a:lstStyle/>
          <a:p>
            <a:r>
              <a:rPr lang="en-US" altLang="en-US"/>
              <a:t>On-Assignment Compensation</a:t>
            </a:r>
            <a:br>
              <a:rPr lang="en-US" altLang="en-US"/>
            </a:br>
            <a:r>
              <a:rPr lang="en-US" altLang="en-US"/>
              <a:t>and Rewards</a:t>
            </a:r>
          </a:p>
        </p:txBody>
      </p:sp>
      <p:sp>
        <p:nvSpPr>
          <p:cNvPr id="586756" name="Rectangle 4">
            <a:extLst>
              <a:ext uri="{FF2B5EF4-FFF2-40B4-BE49-F238E27FC236}">
                <a16:creationId xmlns:a16="http://schemas.microsoft.com/office/drawing/2014/main" id="{987E0563-01C5-1B95-DD2F-CBC1B375DFCA}"/>
              </a:ext>
            </a:extLst>
          </p:cNvPr>
          <p:cNvSpPr>
            <a:spLocks noGrp="1" noChangeArrowheads="1"/>
          </p:cNvSpPr>
          <p:nvPr>
            <p:ph type="body" idx="1"/>
          </p:nvPr>
        </p:nvSpPr>
        <p:spPr>
          <a:xfrm>
            <a:off x="239713" y="1176338"/>
            <a:ext cx="8516937" cy="5538787"/>
          </a:xfrm>
        </p:spPr>
        <p:txBody>
          <a:bodyPr/>
          <a:lstStyle/>
          <a:p>
            <a:pPr marL="230188" indent="-230188">
              <a:lnSpc>
                <a:spcPct val="90000"/>
              </a:lnSpc>
            </a:pPr>
            <a:r>
              <a:rPr lang="en-US" altLang="en-US" sz="1600"/>
              <a:t>Base Pay</a:t>
            </a:r>
            <a:endParaRPr lang="en-US" altLang="en-US" sz="1600">
              <a:solidFill>
                <a:schemeClr val="hlink"/>
              </a:solidFill>
            </a:endParaRPr>
          </a:p>
          <a:p>
            <a:pPr marL="576263" lvl="1" indent="-231775">
              <a:lnSpc>
                <a:spcPct val="90000"/>
              </a:lnSpc>
            </a:pPr>
            <a:r>
              <a:rPr lang="en-US" altLang="en-US" sz="1600"/>
              <a:t>Adjustments to base pay during the assignment will be handled primarily through the Division/Staff SIF process</a:t>
            </a:r>
          </a:p>
          <a:p>
            <a:pPr marL="576263" lvl="1" indent="-231775">
              <a:lnSpc>
                <a:spcPct val="90000"/>
              </a:lnSpc>
            </a:pPr>
            <a:r>
              <a:rPr lang="en-US" altLang="en-US" sz="1600"/>
              <a:t>Off-cycle salary adjustments (outside of the SIF process) are available  </a:t>
            </a:r>
          </a:p>
          <a:p>
            <a:pPr marL="230188" indent="-230188">
              <a:lnSpc>
                <a:spcPct val="90000"/>
              </a:lnSpc>
            </a:pPr>
            <a:r>
              <a:rPr lang="en-US" altLang="en-US" sz="1600"/>
              <a:t>Variable Compensation </a:t>
            </a:r>
          </a:p>
          <a:p>
            <a:pPr marL="576263" lvl="1" indent="-231775">
              <a:lnSpc>
                <a:spcPct val="90000"/>
              </a:lnSpc>
            </a:pPr>
            <a:r>
              <a:rPr lang="en-US" altLang="en-US" sz="1600"/>
              <a:t>Key feature of Black Belt’s total compensation package; enables TRW Systems to incentivize outstanding performance on Six Sigma projects, reward high visibility of Black Belt role, and keep base pay “in line” for future positions</a:t>
            </a:r>
            <a:endParaRPr lang="en-US" altLang="en-US" sz="1600" b="1"/>
          </a:p>
          <a:p>
            <a:pPr marL="576263" lvl="1" indent="-231775">
              <a:lnSpc>
                <a:spcPct val="90000"/>
              </a:lnSpc>
              <a:buFontTx/>
              <a:buNone/>
            </a:pPr>
            <a:r>
              <a:rPr lang="en-US" altLang="en-US" sz="1600"/>
              <a:t>Non-OIP/MIP Black Belts</a:t>
            </a:r>
          </a:p>
          <a:p>
            <a:pPr marL="576263" lvl="1" indent="-231775">
              <a:lnSpc>
                <a:spcPct val="90000"/>
              </a:lnSpc>
              <a:spcBef>
                <a:spcPct val="40000"/>
              </a:spcBef>
            </a:pPr>
            <a:r>
              <a:rPr lang="en-US" altLang="en-US" sz="1600"/>
              <a:t>Task Achievement Program (TAP) awards will be used to establish Six Sigma project-related goals and reward outstanding performance on an annual basis</a:t>
            </a:r>
          </a:p>
          <a:p>
            <a:pPr marL="576263" lvl="1" indent="-231775">
              <a:lnSpc>
                <a:spcPct val="90000"/>
              </a:lnSpc>
              <a:spcBef>
                <a:spcPct val="40000"/>
              </a:spcBef>
            </a:pPr>
            <a:r>
              <a:rPr lang="en-US" altLang="en-US" sz="1600"/>
              <a:t>Eligibility for Operational Performance Plan (OPP), Specials, STARS, and other existing R&amp;R programs continues during assignment</a:t>
            </a:r>
          </a:p>
          <a:p>
            <a:pPr marL="576263" lvl="1" indent="-231775">
              <a:lnSpc>
                <a:spcPct val="90000"/>
              </a:lnSpc>
              <a:spcBef>
                <a:spcPct val="40000"/>
              </a:spcBef>
              <a:buFontTx/>
              <a:buNone/>
            </a:pPr>
            <a:r>
              <a:rPr lang="en-US" altLang="en-US" sz="1600"/>
              <a:t>OIP/MIP Black Belts</a:t>
            </a:r>
          </a:p>
          <a:p>
            <a:pPr marL="576263" lvl="1" indent="-231775">
              <a:lnSpc>
                <a:spcPct val="90000"/>
              </a:lnSpc>
              <a:spcBef>
                <a:spcPct val="40000"/>
              </a:spcBef>
            </a:pPr>
            <a:r>
              <a:rPr lang="en-US" altLang="en-US" sz="1600"/>
              <a:t>Goals will “flow down” from VP Six Sigma and VP/DGM’s Six Sigma goals</a:t>
            </a:r>
          </a:p>
          <a:p>
            <a:pPr marL="576263" lvl="1" indent="-231775">
              <a:lnSpc>
                <a:spcPct val="90000"/>
              </a:lnSpc>
              <a:spcBef>
                <a:spcPct val="40000"/>
              </a:spcBef>
            </a:pPr>
            <a:r>
              <a:rPr lang="en-US" altLang="en-US" sz="1600"/>
              <a:t>Payouts determined through normal year-end process (with input from VP Six Sigma beginning in 2002) </a:t>
            </a:r>
          </a:p>
          <a:p>
            <a:pPr marL="576263" lvl="1" indent="-231775">
              <a:lnSpc>
                <a:spcPct val="90000"/>
              </a:lnSpc>
              <a:spcBef>
                <a:spcPct val="40000"/>
              </a:spcBef>
            </a:pPr>
            <a:r>
              <a:rPr lang="en-US" altLang="en-US" sz="1600"/>
              <a:t>Stock option grants continue to be available</a:t>
            </a:r>
          </a:p>
          <a:p>
            <a:pPr marL="230188" indent="-230188">
              <a:lnSpc>
                <a:spcPct val="90000"/>
              </a:lnSpc>
              <a:buFont typeface="Symbol" panose="05050102010706020507" pitchFamily="18" charset="2"/>
              <a:buNone/>
            </a:pPr>
            <a:r>
              <a:rPr lang="en-US" altLang="en-US" sz="1400">
                <a:solidFill>
                  <a:schemeClr val="hlink"/>
                </a:solidFill>
              </a:rPr>
              <a:t>	</a:t>
            </a:r>
          </a:p>
          <a:p>
            <a:pPr marL="230188" indent="-230188">
              <a:lnSpc>
                <a:spcPct val="90000"/>
              </a:lnSpc>
            </a:pPr>
            <a:endParaRPr lang="en-US" altLang="en-US" sz="1600">
              <a:solidFill>
                <a:schemeClr val="hlink"/>
              </a:solidFill>
            </a:endParaRPr>
          </a:p>
          <a:p>
            <a:pPr marL="230188" indent="-230188">
              <a:lnSpc>
                <a:spcPct val="90000"/>
              </a:lnSpc>
            </a:pPr>
            <a:endParaRPr lang="en-US" altLang="en-US" sz="1600"/>
          </a:p>
          <a:p>
            <a:pPr marL="576263" lvl="1" indent="-231775">
              <a:lnSpc>
                <a:spcPct val="90000"/>
              </a:lnSpc>
            </a:pPr>
            <a:endParaRPr lang="en-US" altLang="en-US" sz="1600"/>
          </a:p>
        </p:txBody>
      </p:sp>
      <p:sp>
        <p:nvSpPr>
          <p:cNvPr id="586757" name="Rectangle 5">
            <a:extLst>
              <a:ext uri="{FF2B5EF4-FFF2-40B4-BE49-F238E27FC236}">
                <a16:creationId xmlns:a16="http://schemas.microsoft.com/office/drawing/2014/main" id="{64D7C046-1EA7-0BFB-E0A5-4BDEBD4B56C2}"/>
              </a:ext>
            </a:extLst>
          </p:cNvPr>
          <p:cNvSpPr>
            <a:spLocks noChangeArrowheads="1"/>
          </p:cNvSpPr>
          <p:nvPr/>
        </p:nvSpPr>
        <p:spPr bwMode="auto">
          <a:xfrm>
            <a:off x="276225" y="3200400"/>
            <a:ext cx="8650288" cy="2917825"/>
          </a:xfrm>
          <a:prstGeom prst="rect">
            <a:avLst/>
          </a:prstGeom>
          <a:noFill/>
          <a:ln w="28575">
            <a:solidFill>
              <a:srgbClr val="3E7EE3"/>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eaLnBrk="0" hangingPunct="0">
              <a:spcBef>
                <a:spcPct val="50000"/>
              </a:spcBef>
            </a:pPr>
            <a:endParaRPr lang="en-US" altLang="en-US" sz="2000">
              <a:solidFill>
                <a:srgbClr val="3E7EE3"/>
              </a:solidFill>
            </a:endParaRP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7778" name="Rectangle 2">
            <a:extLst>
              <a:ext uri="{FF2B5EF4-FFF2-40B4-BE49-F238E27FC236}">
                <a16:creationId xmlns:a16="http://schemas.microsoft.com/office/drawing/2014/main" id="{FE247E5F-A292-3808-C15C-CC08C7B3844E}"/>
              </a:ext>
            </a:extLst>
          </p:cNvPr>
          <p:cNvSpPr>
            <a:spLocks noGrp="1" noChangeArrowheads="1"/>
          </p:cNvSpPr>
          <p:nvPr>
            <p:ph type="title"/>
          </p:nvPr>
        </p:nvSpPr>
        <p:spPr>
          <a:xfrm>
            <a:off x="76200" y="-25400"/>
            <a:ext cx="8293100" cy="819150"/>
          </a:xfrm>
        </p:spPr>
        <p:txBody>
          <a:bodyPr/>
          <a:lstStyle/>
          <a:p>
            <a:pPr>
              <a:lnSpc>
                <a:spcPct val="85000"/>
              </a:lnSpc>
            </a:pPr>
            <a:r>
              <a:rPr lang="en-US" altLang="en-US"/>
              <a:t>Succession Planning and</a:t>
            </a:r>
            <a:br>
              <a:rPr lang="en-US" altLang="en-US"/>
            </a:br>
            <a:r>
              <a:rPr lang="en-US" altLang="en-US"/>
              <a:t>Post-Assignment Placement</a:t>
            </a:r>
          </a:p>
        </p:txBody>
      </p:sp>
      <p:sp>
        <p:nvSpPr>
          <p:cNvPr id="587779" name="Rectangle 3">
            <a:extLst>
              <a:ext uri="{FF2B5EF4-FFF2-40B4-BE49-F238E27FC236}">
                <a16:creationId xmlns:a16="http://schemas.microsoft.com/office/drawing/2014/main" id="{BA9C5E9A-FDBF-5495-04D3-1D13062D57E3}"/>
              </a:ext>
            </a:extLst>
          </p:cNvPr>
          <p:cNvSpPr>
            <a:spLocks noGrp="1" noChangeArrowheads="1"/>
          </p:cNvSpPr>
          <p:nvPr>
            <p:ph type="body" idx="1"/>
          </p:nvPr>
        </p:nvSpPr>
        <p:spPr>
          <a:xfrm>
            <a:off x="228600" y="914400"/>
            <a:ext cx="8662988" cy="5438775"/>
          </a:xfrm>
        </p:spPr>
        <p:txBody>
          <a:bodyPr/>
          <a:lstStyle/>
          <a:p>
            <a:pPr>
              <a:spcBef>
                <a:spcPct val="25000"/>
              </a:spcBef>
              <a:spcAft>
                <a:spcPct val="10000"/>
              </a:spcAft>
            </a:pPr>
            <a:r>
              <a:rPr lang="en-US" altLang="en-US" sz="1800"/>
              <a:t>Management Resource Review (MRR)</a:t>
            </a:r>
          </a:p>
          <a:p>
            <a:pPr lvl="1">
              <a:spcBef>
                <a:spcPct val="25000"/>
              </a:spcBef>
              <a:spcAft>
                <a:spcPct val="10000"/>
              </a:spcAft>
            </a:pPr>
            <a:r>
              <a:rPr lang="en-US" altLang="en-US" sz="1800"/>
              <a:t>Black Belts included in Division/Staff MRR presentation and discussion</a:t>
            </a:r>
          </a:p>
          <a:p>
            <a:pPr lvl="1">
              <a:spcBef>
                <a:spcPct val="25000"/>
              </a:spcBef>
              <a:spcAft>
                <a:spcPct val="10000"/>
              </a:spcAft>
            </a:pPr>
            <a:r>
              <a:rPr lang="en-US" altLang="en-US" sz="1800"/>
              <a:t>VP Six Sigma prepares separate MRR presentation for Six Sigma initiative</a:t>
            </a:r>
          </a:p>
          <a:p>
            <a:pPr lvl="2">
              <a:spcBef>
                <a:spcPct val="25000"/>
              </a:spcBef>
              <a:spcAft>
                <a:spcPct val="10000"/>
              </a:spcAft>
            </a:pPr>
            <a:r>
              <a:rPr lang="en-US" altLang="en-US" sz="1800"/>
              <a:t>Identifies BBs for promotion to MBB role </a:t>
            </a:r>
          </a:p>
          <a:p>
            <a:pPr lvl="2">
              <a:spcBef>
                <a:spcPct val="25000"/>
              </a:spcBef>
              <a:spcAft>
                <a:spcPct val="10000"/>
              </a:spcAft>
            </a:pPr>
            <a:r>
              <a:rPr lang="en-US" altLang="en-US" sz="1800"/>
              <a:t>Identifies candidates for VP Six Sigma role</a:t>
            </a:r>
          </a:p>
          <a:p>
            <a:pPr>
              <a:spcBef>
                <a:spcPct val="25000"/>
              </a:spcBef>
              <a:spcAft>
                <a:spcPct val="10000"/>
              </a:spcAft>
            </a:pPr>
            <a:r>
              <a:rPr lang="en-US" altLang="en-US" sz="1800"/>
              <a:t>Additional Succession Planning / Placement Strategies</a:t>
            </a:r>
          </a:p>
          <a:p>
            <a:pPr lvl="1">
              <a:spcBef>
                <a:spcPct val="25000"/>
              </a:spcBef>
              <a:spcAft>
                <a:spcPct val="10000"/>
              </a:spcAft>
            </a:pPr>
            <a:r>
              <a:rPr lang="en-US" altLang="en-US" sz="1800"/>
              <a:t>Encourage Black Belts to work projects outside of home Division/Function to grow professional network and gain cross-business experience</a:t>
            </a:r>
          </a:p>
          <a:p>
            <a:pPr lvl="1">
              <a:spcBef>
                <a:spcPct val="25000"/>
              </a:spcBef>
              <a:spcAft>
                <a:spcPct val="10000"/>
              </a:spcAft>
            </a:pPr>
            <a:r>
              <a:rPr lang="en-US" altLang="en-US" sz="1800"/>
              <a:t>Existing resources function as informal mentors on career development</a:t>
            </a:r>
          </a:p>
          <a:p>
            <a:pPr lvl="1">
              <a:spcBef>
                <a:spcPct val="25000"/>
              </a:spcBef>
              <a:spcAft>
                <a:spcPct val="10000"/>
              </a:spcAft>
            </a:pPr>
            <a:r>
              <a:rPr lang="en-US" altLang="en-US" sz="1800"/>
              <a:t>Structured placement activities begin 6 months before assignment ends</a:t>
            </a:r>
          </a:p>
          <a:p>
            <a:pPr lvl="2">
              <a:spcBef>
                <a:spcPct val="25000"/>
              </a:spcBef>
              <a:spcAft>
                <a:spcPct val="10000"/>
              </a:spcAft>
            </a:pPr>
            <a:r>
              <a:rPr lang="en-US" altLang="en-US" sz="1800" b="1"/>
              <a:t>6 months out:</a:t>
            </a:r>
            <a:r>
              <a:rPr lang="en-US" altLang="en-US" sz="1800"/>
              <a:t> Six Sigma office notifies appropriate VP/GM, HRD, and Champion</a:t>
            </a:r>
          </a:p>
          <a:p>
            <a:pPr lvl="2">
              <a:spcBef>
                <a:spcPct val="25000"/>
              </a:spcBef>
              <a:spcAft>
                <a:spcPct val="10000"/>
              </a:spcAft>
            </a:pPr>
            <a:r>
              <a:rPr lang="en-US" altLang="en-US" sz="1800" b="1"/>
              <a:t>4 months out:</a:t>
            </a:r>
            <a:r>
              <a:rPr lang="en-US" altLang="en-US" sz="1800"/>
              <a:t> Division/Staff responds with placement options for Black Belt</a:t>
            </a:r>
          </a:p>
          <a:p>
            <a:pPr lvl="2">
              <a:spcBef>
                <a:spcPct val="25000"/>
              </a:spcBef>
              <a:spcAft>
                <a:spcPct val="10000"/>
              </a:spcAft>
            </a:pPr>
            <a:r>
              <a:rPr lang="en-US" altLang="en-US" sz="1800" b="1"/>
              <a:t>3 months out:</a:t>
            </a:r>
            <a:r>
              <a:rPr lang="en-US" altLang="en-US" sz="1800"/>
              <a:t> If placement options not available within “home” Division/Staff, VP Six Sigma assists in locating opportunities within TRW Systems</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a:extLst>
              <a:ext uri="{FF2B5EF4-FFF2-40B4-BE49-F238E27FC236}">
                <a16:creationId xmlns:a16="http://schemas.microsoft.com/office/drawing/2014/main" id="{D489B002-2AA6-D9D6-C862-C9D73DAE7827}"/>
              </a:ext>
            </a:extLst>
          </p:cNvPr>
          <p:cNvSpPr>
            <a:spLocks noGrp="1" noChangeArrowheads="1"/>
          </p:cNvSpPr>
          <p:nvPr>
            <p:ph type="ctrTitle"/>
          </p:nvPr>
        </p:nvSpPr>
        <p:spPr>
          <a:xfrm>
            <a:off x="42863" y="800100"/>
            <a:ext cx="5118100" cy="736600"/>
          </a:xfrm>
        </p:spPr>
        <p:txBody>
          <a:bodyPr anchor="ctr"/>
          <a:lstStyle/>
          <a:p>
            <a:pPr algn="l"/>
            <a:r>
              <a:rPr lang="en-US" altLang="en-US" sz="2400"/>
              <a:t>Six Sigma and Financials</a:t>
            </a:r>
            <a:br>
              <a:rPr lang="en-US" altLang="en-US" sz="2400"/>
            </a:br>
            <a:endParaRPr lang="en-US" altLang="en-US" sz="24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a:extLst>
              <a:ext uri="{FF2B5EF4-FFF2-40B4-BE49-F238E27FC236}">
                <a16:creationId xmlns:a16="http://schemas.microsoft.com/office/drawing/2014/main" id="{C666252C-37A8-578E-7928-8A266F1180C2}"/>
              </a:ext>
            </a:extLst>
          </p:cNvPr>
          <p:cNvSpPr>
            <a:spLocks noGrp="1" noChangeArrowheads="1"/>
          </p:cNvSpPr>
          <p:nvPr>
            <p:ph type="title"/>
          </p:nvPr>
        </p:nvSpPr>
        <p:spPr/>
        <p:txBody>
          <a:bodyPr/>
          <a:lstStyle/>
          <a:p>
            <a:r>
              <a:rPr lang="en-US" altLang="en-US"/>
              <a:t>Agenda</a:t>
            </a:r>
          </a:p>
        </p:txBody>
      </p:sp>
      <p:sp>
        <p:nvSpPr>
          <p:cNvPr id="589827" name="Rectangle 3">
            <a:extLst>
              <a:ext uri="{FF2B5EF4-FFF2-40B4-BE49-F238E27FC236}">
                <a16:creationId xmlns:a16="http://schemas.microsoft.com/office/drawing/2014/main" id="{E1F21D9C-28A0-2F27-2958-4D05AADC28E2}"/>
              </a:ext>
            </a:extLst>
          </p:cNvPr>
          <p:cNvSpPr>
            <a:spLocks noGrp="1" noChangeArrowheads="1"/>
          </p:cNvSpPr>
          <p:nvPr>
            <p:ph type="body" idx="1"/>
          </p:nvPr>
        </p:nvSpPr>
        <p:spPr/>
        <p:txBody>
          <a:bodyPr/>
          <a:lstStyle/>
          <a:p>
            <a:pPr marL="230188" indent="-230188"/>
            <a:r>
              <a:rPr lang="en-US" altLang="en-US" sz="2800"/>
              <a:t>Financial Benefit</a:t>
            </a:r>
          </a:p>
          <a:p>
            <a:pPr marL="230188" indent="-230188"/>
            <a:r>
              <a:rPr lang="en-US" altLang="en-US" sz="2800"/>
              <a:t>Standards and Definitions</a:t>
            </a:r>
          </a:p>
          <a:p>
            <a:pPr marL="230188" indent="-230188"/>
            <a:r>
              <a:rPr lang="en-US" altLang="en-US" sz="2800"/>
              <a:t>Roles and Responsibilities</a:t>
            </a:r>
          </a:p>
          <a:p>
            <a:pPr marL="230188" indent="-230188"/>
            <a:r>
              <a:rPr lang="en-US" altLang="en-US" sz="2800"/>
              <a:t>Validation and Measurement</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a:extLst>
              <a:ext uri="{FF2B5EF4-FFF2-40B4-BE49-F238E27FC236}">
                <a16:creationId xmlns:a16="http://schemas.microsoft.com/office/drawing/2014/main" id="{86AA5849-6995-C886-EFEC-100B1D7CA016}"/>
              </a:ext>
            </a:extLst>
          </p:cNvPr>
          <p:cNvSpPr>
            <a:spLocks noGrp="1" noChangeArrowheads="1"/>
          </p:cNvSpPr>
          <p:nvPr>
            <p:ph type="title"/>
          </p:nvPr>
        </p:nvSpPr>
        <p:spPr/>
        <p:txBody>
          <a:bodyPr/>
          <a:lstStyle/>
          <a:p>
            <a:r>
              <a:rPr lang="en-US" altLang="en-US"/>
              <a:t>Black Belt – Criteria &amp; “Tour of Duty”</a:t>
            </a:r>
          </a:p>
        </p:txBody>
      </p:sp>
      <p:sp>
        <p:nvSpPr>
          <p:cNvPr id="522243" name="Rectangle 3">
            <a:extLst>
              <a:ext uri="{FF2B5EF4-FFF2-40B4-BE49-F238E27FC236}">
                <a16:creationId xmlns:a16="http://schemas.microsoft.com/office/drawing/2014/main" id="{DB799821-1548-1AD5-C99A-FBD561DACA02}"/>
              </a:ext>
            </a:extLst>
          </p:cNvPr>
          <p:cNvSpPr>
            <a:spLocks noGrp="1" noChangeArrowheads="1"/>
          </p:cNvSpPr>
          <p:nvPr>
            <p:ph type="body" idx="1"/>
          </p:nvPr>
        </p:nvSpPr>
        <p:spPr>
          <a:xfrm>
            <a:off x="425450" y="1362075"/>
            <a:ext cx="8293100" cy="5049838"/>
          </a:xfrm>
        </p:spPr>
        <p:txBody>
          <a:bodyPr/>
          <a:lstStyle/>
          <a:p>
            <a:pPr>
              <a:lnSpc>
                <a:spcPct val="80000"/>
              </a:lnSpc>
            </a:pPr>
            <a:r>
              <a:rPr lang="en-US" altLang="en-US" sz="1800" b="1"/>
              <a:t>Nomination Criteria</a:t>
            </a:r>
          </a:p>
          <a:p>
            <a:pPr lvl="1">
              <a:lnSpc>
                <a:spcPct val="80000"/>
              </a:lnSpc>
            </a:pPr>
            <a:r>
              <a:rPr lang="en-US" altLang="en-US" sz="1800"/>
              <a:t>Top 20%, Level 1 or on the MRR</a:t>
            </a:r>
          </a:p>
          <a:p>
            <a:pPr lvl="1">
              <a:lnSpc>
                <a:spcPct val="80000"/>
              </a:lnSpc>
            </a:pPr>
            <a:r>
              <a:rPr lang="en-US" altLang="en-US" sz="1800"/>
              <a:t>Exempt MTS – OIP III</a:t>
            </a:r>
          </a:p>
          <a:p>
            <a:pPr lvl="1">
              <a:lnSpc>
                <a:spcPct val="80000"/>
              </a:lnSpc>
            </a:pPr>
            <a:r>
              <a:rPr lang="en-US" altLang="en-US" sz="1800"/>
              <a:t>Promote-able</a:t>
            </a:r>
          </a:p>
          <a:p>
            <a:pPr lvl="1">
              <a:lnSpc>
                <a:spcPct val="80000"/>
              </a:lnSpc>
            </a:pPr>
            <a:r>
              <a:rPr lang="en-US" altLang="en-US" sz="1800"/>
              <a:t>Process Oriented</a:t>
            </a:r>
          </a:p>
          <a:p>
            <a:pPr lvl="1">
              <a:lnSpc>
                <a:spcPct val="80000"/>
              </a:lnSpc>
            </a:pPr>
            <a:r>
              <a:rPr lang="en-US" altLang="en-US" sz="1800"/>
              <a:t>High energy</a:t>
            </a:r>
          </a:p>
          <a:p>
            <a:pPr lvl="1">
              <a:lnSpc>
                <a:spcPct val="80000"/>
              </a:lnSpc>
            </a:pPr>
            <a:r>
              <a:rPr lang="en-US" altLang="en-US" sz="1800"/>
              <a:t>Demonstrated leadership (12, 13, OIP4)</a:t>
            </a:r>
          </a:p>
          <a:p>
            <a:pPr lvl="1">
              <a:lnSpc>
                <a:spcPct val="80000"/>
              </a:lnSpc>
            </a:pPr>
            <a:r>
              <a:rPr lang="en-US" altLang="en-US" sz="1800"/>
              <a:t>Must want to step up and make a difference</a:t>
            </a:r>
          </a:p>
          <a:p>
            <a:pPr>
              <a:lnSpc>
                <a:spcPct val="80000"/>
              </a:lnSpc>
            </a:pPr>
            <a:endParaRPr lang="en-US" altLang="en-US" sz="1800" b="1"/>
          </a:p>
          <a:p>
            <a:pPr>
              <a:lnSpc>
                <a:spcPct val="80000"/>
              </a:lnSpc>
            </a:pPr>
            <a:r>
              <a:rPr lang="en-US" altLang="en-US" sz="1800" b="1"/>
              <a:t>Assignment Description</a:t>
            </a:r>
          </a:p>
          <a:p>
            <a:pPr lvl="1">
              <a:lnSpc>
                <a:spcPct val="80000"/>
              </a:lnSpc>
            </a:pPr>
            <a:r>
              <a:rPr lang="en-US" altLang="en-US" sz="1800"/>
              <a:t>Full-time, two year assignment</a:t>
            </a:r>
          </a:p>
          <a:p>
            <a:pPr lvl="1">
              <a:lnSpc>
                <a:spcPct val="80000"/>
              </a:lnSpc>
            </a:pPr>
            <a:r>
              <a:rPr lang="en-US" altLang="en-US" sz="1800"/>
              <a:t>Project leader</a:t>
            </a:r>
          </a:p>
          <a:p>
            <a:pPr lvl="2">
              <a:lnSpc>
                <a:spcPct val="80000"/>
              </a:lnSpc>
            </a:pPr>
            <a:r>
              <a:rPr lang="en-US" altLang="en-US" sz="1800"/>
              <a:t>Team of 5-8 Green Belts working 20 - 25%</a:t>
            </a:r>
          </a:p>
          <a:p>
            <a:pPr lvl="1">
              <a:lnSpc>
                <a:spcPct val="80000"/>
              </a:lnSpc>
            </a:pPr>
            <a:r>
              <a:rPr lang="en-US" altLang="en-US" sz="1800"/>
              <a:t>Four weeks of training</a:t>
            </a:r>
          </a:p>
          <a:p>
            <a:pPr lvl="1">
              <a:lnSpc>
                <a:spcPct val="80000"/>
              </a:lnSpc>
            </a:pPr>
            <a:r>
              <a:rPr lang="en-US" altLang="en-US" sz="1800"/>
              <a:t>Options (based upon selection) for Master Black Belts</a:t>
            </a:r>
          </a:p>
          <a:p>
            <a:pPr lvl="1">
              <a:lnSpc>
                <a:spcPct val="80000"/>
              </a:lnSpc>
            </a:pPr>
            <a:r>
              <a:rPr lang="en-US" altLang="en-US" sz="1800"/>
              <a:t>Trainer</a:t>
            </a:r>
          </a:p>
          <a:p>
            <a:pPr>
              <a:lnSpc>
                <a:spcPct val="80000"/>
              </a:lnSpc>
            </a:pPr>
            <a:endParaRPr lang="en-US" altLang="en-US" sz="18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a:extLst>
              <a:ext uri="{FF2B5EF4-FFF2-40B4-BE49-F238E27FC236}">
                <a16:creationId xmlns:a16="http://schemas.microsoft.com/office/drawing/2014/main" id="{5CE2B1B1-50C1-F844-FBB0-2143F7D43DDA}"/>
              </a:ext>
            </a:extLst>
          </p:cNvPr>
          <p:cNvSpPr>
            <a:spLocks noGrp="1" noChangeArrowheads="1"/>
          </p:cNvSpPr>
          <p:nvPr>
            <p:ph type="title"/>
          </p:nvPr>
        </p:nvSpPr>
        <p:spPr/>
        <p:txBody>
          <a:bodyPr/>
          <a:lstStyle/>
          <a:p>
            <a:r>
              <a:rPr lang="en-US" altLang="en-US"/>
              <a:t>Financial Benefits</a:t>
            </a:r>
          </a:p>
        </p:txBody>
      </p:sp>
      <p:sp>
        <p:nvSpPr>
          <p:cNvPr id="590851" name="Rectangle 3">
            <a:extLst>
              <a:ext uri="{FF2B5EF4-FFF2-40B4-BE49-F238E27FC236}">
                <a16:creationId xmlns:a16="http://schemas.microsoft.com/office/drawing/2014/main" id="{0EF9FD6A-BEEE-EC75-B840-A8A1877E7E47}"/>
              </a:ext>
            </a:extLst>
          </p:cNvPr>
          <p:cNvSpPr>
            <a:spLocks noGrp="1" noChangeArrowheads="1"/>
          </p:cNvSpPr>
          <p:nvPr>
            <p:ph type="body" idx="1"/>
          </p:nvPr>
        </p:nvSpPr>
        <p:spPr/>
        <p:txBody>
          <a:bodyPr/>
          <a:lstStyle/>
          <a:p>
            <a:pPr marL="230188" indent="-230188"/>
            <a:r>
              <a:rPr lang="en-US" altLang="en-US"/>
              <a:t>“In order to deliver the expected payoff to the business, it is critical that we select Six Sigma projects that are capable of producing significant financial benefits”- J. Greatorex, Black Belt</a:t>
            </a:r>
          </a:p>
          <a:p>
            <a:pPr marL="230188" indent="-230188"/>
            <a:r>
              <a:rPr lang="en-US" altLang="en-US"/>
              <a:t>All projects, direct and indirect, strategic, hard and soft, DMAIEC and DFSS, engineering process, accounting transaction, etc, must create financial benefits now or in the future</a:t>
            </a:r>
          </a:p>
          <a:p>
            <a:pPr marL="230188" indent="-230188"/>
            <a:r>
              <a:rPr lang="en-US" altLang="en-US"/>
              <a:t>Company has developed target benefits for each project</a:t>
            </a:r>
          </a:p>
          <a:p>
            <a:pPr marL="576263" lvl="1" indent="-231775"/>
            <a:r>
              <a:rPr lang="en-US" altLang="en-US"/>
              <a:t>This achieves industry standard of 2-4:1 savings</a:t>
            </a:r>
          </a:p>
          <a:p>
            <a:pPr marL="576263" lvl="1" indent="-231775"/>
            <a:r>
              <a:rPr lang="en-US" altLang="en-US"/>
              <a:t>Recovers training and program office costs +</a:t>
            </a:r>
          </a:p>
          <a:p>
            <a:pPr marL="230188" indent="-230188"/>
            <a:r>
              <a:rPr lang="en-US" altLang="en-US"/>
              <a:t>Black Belts, Champions, and Money Belts have key roles in estimating and validating project benefits.</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a:extLst>
              <a:ext uri="{FF2B5EF4-FFF2-40B4-BE49-F238E27FC236}">
                <a16:creationId xmlns:a16="http://schemas.microsoft.com/office/drawing/2014/main" id="{53C63EE5-9D40-4597-02CF-8B324778AED4}"/>
              </a:ext>
            </a:extLst>
          </p:cNvPr>
          <p:cNvSpPr>
            <a:spLocks noGrp="1" noChangeArrowheads="1"/>
          </p:cNvSpPr>
          <p:nvPr>
            <p:ph type="title"/>
          </p:nvPr>
        </p:nvSpPr>
        <p:spPr>
          <a:xfrm>
            <a:off x="76200" y="3175"/>
            <a:ext cx="8293100" cy="819150"/>
          </a:xfrm>
        </p:spPr>
        <p:txBody>
          <a:bodyPr/>
          <a:lstStyle/>
          <a:p>
            <a:r>
              <a:rPr lang="en-US" altLang="en-US"/>
              <a:t>Company Metrics</a:t>
            </a:r>
          </a:p>
        </p:txBody>
      </p:sp>
      <p:pic>
        <p:nvPicPr>
          <p:cNvPr id="591875" name="Picture 3">
            <a:extLst>
              <a:ext uri="{FF2B5EF4-FFF2-40B4-BE49-F238E27FC236}">
                <a16:creationId xmlns:a16="http://schemas.microsoft.com/office/drawing/2014/main" id="{E06E85CF-A714-D2BB-E804-9D99AFF27EFF}"/>
              </a:ext>
            </a:extLst>
          </p:cNvPr>
          <p:cNvPicPr>
            <a:picLocks noChangeAspect="1" noChangeArrowheads="1"/>
          </p:cNvPicPr>
          <p:nvPr>
            <p:ph type="body" idx="1"/>
          </p:nvPr>
        </p:nvPicPr>
        <p:blipFill>
          <a:blip r:embed="rId2">
            <a:extLst>
              <a:ext uri="{28A0092B-C50C-407E-A947-70E740481C1C}">
                <a14:useLocalDpi xmlns:a14="http://schemas.microsoft.com/office/drawing/2010/main" val="0"/>
              </a:ext>
            </a:extLst>
          </a:blip>
          <a:srcRect/>
          <a:stretch>
            <a:fillRect/>
          </a:stretch>
        </p:blipFill>
        <p:spPr>
          <a:xfrm>
            <a:off x="346075" y="1414463"/>
            <a:ext cx="8451850" cy="48355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cmpd="sng">
                <a:solidFill>
                  <a:srgbClr val="000000"/>
                </a:solidFill>
                <a:prstDash val="solid"/>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a:extLst>
              <a:ext uri="{FF2B5EF4-FFF2-40B4-BE49-F238E27FC236}">
                <a16:creationId xmlns:a16="http://schemas.microsoft.com/office/drawing/2014/main" id="{8CA0351C-70C1-3E8F-28BF-49F217BAB4D3}"/>
              </a:ext>
            </a:extLst>
          </p:cNvPr>
          <p:cNvSpPr>
            <a:spLocks noGrp="1" noChangeArrowheads="1"/>
          </p:cNvSpPr>
          <p:nvPr>
            <p:ph type="title"/>
          </p:nvPr>
        </p:nvSpPr>
        <p:spPr/>
        <p:txBody>
          <a:bodyPr/>
          <a:lstStyle/>
          <a:p>
            <a:r>
              <a:rPr lang="en-US" altLang="en-US"/>
              <a:t>Metrics Definitions</a:t>
            </a:r>
          </a:p>
        </p:txBody>
      </p:sp>
      <p:sp>
        <p:nvSpPr>
          <p:cNvPr id="592899" name="Text Box 3">
            <a:extLst>
              <a:ext uri="{FF2B5EF4-FFF2-40B4-BE49-F238E27FC236}">
                <a16:creationId xmlns:a16="http://schemas.microsoft.com/office/drawing/2014/main" id="{415AD48F-C347-33B4-7B5B-D98B0CCAA6FA}"/>
              </a:ext>
            </a:extLst>
          </p:cNvPr>
          <p:cNvSpPr txBox="1">
            <a:spLocks noChangeArrowheads="1"/>
          </p:cNvSpPr>
          <p:nvPr/>
        </p:nvSpPr>
        <p:spPr bwMode="auto">
          <a:xfrm>
            <a:off x="1905000" y="1676400"/>
            <a:ext cx="7239000" cy="4291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lang="en-US" altLang="en-US" sz="1200"/>
              <a:t>Initial estimate of Six Sigma project benefits following project charter and initial business case development</a:t>
            </a:r>
          </a:p>
          <a:p>
            <a:pPr eaLnBrk="0" hangingPunct="0"/>
            <a:endParaRPr lang="en-US" altLang="en-US" sz="1200"/>
          </a:p>
          <a:p>
            <a:pPr eaLnBrk="0" hangingPunct="0"/>
            <a:r>
              <a:rPr lang="en-US" altLang="en-US" sz="1200"/>
              <a:t>Revenue changes due to implementation of Six Sigma projects</a:t>
            </a:r>
          </a:p>
          <a:p>
            <a:pPr eaLnBrk="0" hangingPunct="0"/>
            <a:endParaRPr lang="en-US" altLang="en-US" sz="1200"/>
          </a:p>
          <a:p>
            <a:pPr eaLnBrk="0" hangingPunct="0"/>
            <a:endParaRPr lang="en-US" altLang="en-US" sz="1200"/>
          </a:p>
          <a:p>
            <a:pPr eaLnBrk="0" hangingPunct="0"/>
            <a:r>
              <a:rPr lang="en-US" altLang="en-US" sz="1200"/>
              <a:t>Identifiable changes in the cost of operations due to Six Sigma project implementation. Savings can result from headcount reduction, changes to planned expense for an ongoing activity, lower investment in capital, etc.</a:t>
            </a:r>
          </a:p>
          <a:p>
            <a:pPr eaLnBrk="0" hangingPunct="0"/>
            <a:endParaRPr lang="en-US" altLang="en-US" sz="1200"/>
          </a:p>
          <a:p>
            <a:pPr eaLnBrk="0" hangingPunct="0"/>
            <a:r>
              <a:rPr lang="en-US" altLang="en-US" sz="1200"/>
              <a:t>Productivity improvements not immediately identifiable to hard cost reductions, expense reduction/cost avoidance, reductions in forecasted capital expenditure</a:t>
            </a:r>
          </a:p>
          <a:p>
            <a:pPr eaLnBrk="0" hangingPunct="0"/>
            <a:endParaRPr lang="en-US" altLang="en-US" sz="1200"/>
          </a:p>
          <a:p>
            <a:pPr eaLnBrk="0" hangingPunct="0"/>
            <a:endParaRPr lang="en-US" altLang="en-US" sz="1200"/>
          </a:p>
          <a:p>
            <a:pPr eaLnBrk="0" hangingPunct="0"/>
            <a:r>
              <a:rPr lang="en-US" altLang="en-US" sz="1200"/>
              <a:t>One time expenses associated with implementation of Six Sigma project recommendations, including SW/HW purchases, system development, addition training, etc.</a:t>
            </a:r>
          </a:p>
          <a:p>
            <a:pPr eaLnBrk="0" hangingPunct="0"/>
            <a:endParaRPr lang="en-US" altLang="en-US" sz="1200"/>
          </a:p>
          <a:p>
            <a:pPr eaLnBrk="0" hangingPunct="0"/>
            <a:r>
              <a:rPr lang="en-US" altLang="en-US" sz="1200"/>
              <a:t>Additional effort required by existing staff to implement soft benefit implementation</a:t>
            </a:r>
          </a:p>
          <a:p>
            <a:pPr eaLnBrk="0" hangingPunct="0"/>
            <a:endParaRPr lang="en-US" altLang="en-US" sz="1200"/>
          </a:p>
          <a:p>
            <a:pPr eaLnBrk="0" hangingPunct="0"/>
            <a:r>
              <a:rPr lang="en-US" altLang="en-US" sz="1200"/>
              <a:t>Benefit calculated from Gross Benefit minus Costs Required</a:t>
            </a:r>
          </a:p>
          <a:p>
            <a:pPr eaLnBrk="0" hangingPunct="0"/>
            <a:endParaRPr lang="en-US" altLang="en-US" sz="1200"/>
          </a:p>
          <a:p>
            <a:pPr eaLnBrk="0" hangingPunct="0"/>
            <a:r>
              <a:rPr lang="en-US" altLang="en-US" sz="1200"/>
              <a:t>PBT impact as a result of Six Sigma project implementation. PBT impact must be identifiable in Profit EAC rate change or other direct profitability impact.</a:t>
            </a:r>
            <a:endParaRPr lang="en-US" altLang="en-US" sz="1200" u="sng"/>
          </a:p>
        </p:txBody>
      </p:sp>
      <p:sp>
        <p:nvSpPr>
          <p:cNvPr id="592900" name="Text Box 4">
            <a:extLst>
              <a:ext uri="{FF2B5EF4-FFF2-40B4-BE49-F238E27FC236}">
                <a16:creationId xmlns:a16="http://schemas.microsoft.com/office/drawing/2014/main" id="{35FBC0BC-3FB4-4D03-1E60-65D032FBD87B}"/>
              </a:ext>
            </a:extLst>
          </p:cNvPr>
          <p:cNvSpPr txBox="1">
            <a:spLocks noChangeArrowheads="1"/>
          </p:cNvSpPr>
          <p:nvPr/>
        </p:nvSpPr>
        <p:spPr bwMode="auto">
          <a:xfrm>
            <a:off x="157163" y="1676400"/>
            <a:ext cx="1905000" cy="4108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lang="en-US" altLang="en-US" sz="1200" b="1" u="sng"/>
              <a:t>Potential Net Benefit</a:t>
            </a:r>
          </a:p>
          <a:p>
            <a:pPr eaLnBrk="0" hangingPunct="0"/>
            <a:endParaRPr lang="en-US" altLang="en-US" sz="1200" b="1" u="sng"/>
          </a:p>
          <a:p>
            <a:pPr eaLnBrk="0" hangingPunct="0"/>
            <a:endParaRPr lang="en-US" altLang="en-US" sz="1200" b="1" u="sng"/>
          </a:p>
          <a:p>
            <a:pPr eaLnBrk="0" hangingPunct="0"/>
            <a:r>
              <a:rPr lang="en-US" altLang="en-US" sz="1200" b="1" u="sng"/>
              <a:t>Sales Increase</a:t>
            </a:r>
          </a:p>
          <a:p>
            <a:pPr eaLnBrk="0" hangingPunct="0"/>
            <a:endParaRPr lang="en-US" altLang="en-US" sz="1200" b="1" u="sng"/>
          </a:p>
          <a:p>
            <a:pPr eaLnBrk="0" hangingPunct="0"/>
            <a:r>
              <a:rPr lang="en-US" altLang="en-US" sz="1200" b="1" u="sng"/>
              <a:t>Gross Benefit</a:t>
            </a:r>
          </a:p>
          <a:p>
            <a:pPr eaLnBrk="0" hangingPunct="0"/>
            <a:r>
              <a:rPr lang="en-US" altLang="en-US" sz="1200" b="1"/>
              <a:t>Hard</a:t>
            </a:r>
          </a:p>
          <a:p>
            <a:pPr eaLnBrk="0" hangingPunct="0"/>
            <a:endParaRPr lang="en-US" altLang="en-US" sz="1200" b="1"/>
          </a:p>
          <a:p>
            <a:pPr eaLnBrk="0" hangingPunct="0"/>
            <a:endParaRPr lang="en-US" altLang="en-US" sz="1200" b="1"/>
          </a:p>
          <a:p>
            <a:pPr eaLnBrk="0" hangingPunct="0"/>
            <a:endParaRPr lang="en-US" altLang="en-US" sz="1200" b="1"/>
          </a:p>
          <a:p>
            <a:pPr eaLnBrk="0" hangingPunct="0"/>
            <a:r>
              <a:rPr lang="en-US" altLang="en-US" sz="1200" b="1"/>
              <a:t>Soft</a:t>
            </a:r>
          </a:p>
          <a:p>
            <a:pPr eaLnBrk="0" hangingPunct="0"/>
            <a:endParaRPr lang="en-US" altLang="en-US" sz="1200" b="1"/>
          </a:p>
          <a:p>
            <a:pPr eaLnBrk="0" hangingPunct="0"/>
            <a:endParaRPr lang="en-US" altLang="en-US" sz="1200" b="1" u="sng"/>
          </a:p>
          <a:p>
            <a:pPr eaLnBrk="0" hangingPunct="0"/>
            <a:r>
              <a:rPr lang="en-US" altLang="en-US" sz="1200" b="1" u="sng"/>
              <a:t>Costs Required</a:t>
            </a:r>
          </a:p>
          <a:p>
            <a:pPr eaLnBrk="0" hangingPunct="0"/>
            <a:r>
              <a:rPr lang="en-US" altLang="en-US" sz="1200" b="1"/>
              <a:t>Hard</a:t>
            </a:r>
          </a:p>
          <a:p>
            <a:pPr eaLnBrk="0" hangingPunct="0"/>
            <a:endParaRPr lang="en-US" altLang="en-US" sz="1200" b="1"/>
          </a:p>
          <a:p>
            <a:pPr eaLnBrk="0" hangingPunct="0"/>
            <a:endParaRPr lang="en-US" altLang="en-US" sz="1200" b="1"/>
          </a:p>
          <a:p>
            <a:pPr eaLnBrk="0" hangingPunct="0"/>
            <a:r>
              <a:rPr lang="en-US" altLang="en-US" sz="1200" b="1"/>
              <a:t>Soft</a:t>
            </a:r>
          </a:p>
          <a:p>
            <a:pPr eaLnBrk="0" hangingPunct="0"/>
            <a:endParaRPr lang="en-US" altLang="en-US" sz="1200" b="1" u="sng"/>
          </a:p>
          <a:p>
            <a:pPr eaLnBrk="0" hangingPunct="0"/>
            <a:r>
              <a:rPr lang="en-US" altLang="en-US" sz="1200" b="1" u="sng"/>
              <a:t>Net Benefit</a:t>
            </a:r>
          </a:p>
          <a:p>
            <a:pPr eaLnBrk="0" hangingPunct="0"/>
            <a:endParaRPr lang="en-US" altLang="en-US" sz="1200" b="1" u="sng"/>
          </a:p>
          <a:p>
            <a:pPr eaLnBrk="0" hangingPunct="0"/>
            <a:r>
              <a:rPr lang="en-US" altLang="en-US" sz="1200" b="1" u="sng"/>
              <a:t>PBT</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a:extLst>
              <a:ext uri="{FF2B5EF4-FFF2-40B4-BE49-F238E27FC236}">
                <a16:creationId xmlns:a16="http://schemas.microsoft.com/office/drawing/2014/main" id="{302791DD-01BC-3CF3-CBC6-081894049948}"/>
              </a:ext>
            </a:extLst>
          </p:cNvPr>
          <p:cNvSpPr>
            <a:spLocks noGrp="1" noChangeArrowheads="1"/>
          </p:cNvSpPr>
          <p:nvPr>
            <p:ph type="title"/>
          </p:nvPr>
        </p:nvSpPr>
        <p:spPr/>
        <p:txBody>
          <a:bodyPr/>
          <a:lstStyle/>
          <a:p>
            <a:r>
              <a:rPr lang="en-US" altLang="en-US"/>
              <a:t>Metrics Definitions</a:t>
            </a:r>
          </a:p>
        </p:txBody>
      </p:sp>
      <p:sp>
        <p:nvSpPr>
          <p:cNvPr id="593923" name="Rectangle 3">
            <a:extLst>
              <a:ext uri="{FF2B5EF4-FFF2-40B4-BE49-F238E27FC236}">
                <a16:creationId xmlns:a16="http://schemas.microsoft.com/office/drawing/2014/main" id="{D3B8EAED-F3B3-DE2E-735D-50AA3DCECAD0}"/>
              </a:ext>
            </a:extLst>
          </p:cNvPr>
          <p:cNvSpPr>
            <a:spLocks noChangeArrowheads="1"/>
          </p:cNvSpPr>
          <p:nvPr/>
        </p:nvSpPr>
        <p:spPr bwMode="auto">
          <a:xfrm>
            <a:off x="206375" y="1355725"/>
            <a:ext cx="19002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b="1" u="sng">
                <a:solidFill>
                  <a:srgbClr val="000000"/>
                </a:solidFill>
              </a:rPr>
              <a:t>Line Item Descriptions</a:t>
            </a:r>
            <a:endParaRPr lang="en-US" altLang="en-US" sz="2800" u="sng"/>
          </a:p>
        </p:txBody>
      </p:sp>
      <p:sp>
        <p:nvSpPr>
          <p:cNvPr id="593924" name="Rectangle 4">
            <a:extLst>
              <a:ext uri="{FF2B5EF4-FFF2-40B4-BE49-F238E27FC236}">
                <a16:creationId xmlns:a16="http://schemas.microsoft.com/office/drawing/2014/main" id="{44E0DC00-133B-2E3D-270F-18BD2C820A3A}"/>
              </a:ext>
            </a:extLst>
          </p:cNvPr>
          <p:cNvSpPr>
            <a:spLocks noChangeArrowheads="1"/>
          </p:cNvSpPr>
          <p:nvPr/>
        </p:nvSpPr>
        <p:spPr bwMode="auto">
          <a:xfrm>
            <a:off x="206375" y="1889125"/>
            <a:ext cx="13811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Direct Labor/RPE</a:t>
            </a:r>
            <a:endParaRPr lang="en-US" altLang="en-US" sz="2800"/>
          </a:p>
        </p:txBody>
      </p:sp>
      <p:sp>
        <p:nvSpPr>
          <p:cNvPr id="593925" name="Rectangle 5">
            <a:extLst>
              <a:ext uri="{FF2B5EF4-FFF2-40B4-BE49-F238E27FC236}">
                <a16:creationId xmlns:a16="http://schemas.microsoft.com/office/drawing/2014/main" id="{053DF513-723C-341E-E2F7-1CC1613A7681}"/>
              </a:ext>
            </a:extLst>
          </p:cNvPr>
          <p:cNvSpPr>
            <a:spLocks noChangeArrowheads="1"/>
          </p:cNvSpPr>
          <p:nvPr/>
        </p:nvSpPr>
        <p:spPr bwMode="auto">
          <a:xfrm>
            <a:off x="2581275" y="1895475"/>
            <a:ext cx="24733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Contract labor and RPE burden</a:t>
            </a:r>
            <a:endParaRPr lang="en-US" altLang="en-US" sz="2800"/>
          </a:p>
        </p:txBody>
      </p:sp>
      <p:sp>
        <p:nvSpPr>
          <p:cNvPr id="593926" name="Rectangle 6">
            <a:extLst>
              <a:ext uri="{FF2B5EF4-FFF2-40B4-BE49-F238E27FC236}">
                <a16:creationId xmlns:a16="http://schemas.microsoft.com/office/drawing/2014/main" id="{E5AC7576-477A-2EE5-3650-7D6604601CBD}"/>
              </a:ext>
            </a:extLst>
          </p:cNvPr>
          <p:cNvSpPr>
            <a:spLocks noChangeArrowheads="1"/>
          </p:cNvSpPr>
          <p:nvPr/>
        </p:nvSpPr>
        <p:spPr bwMode="auto">
          <a:xfrm>
            <a:off x="206375" y="2284413"/>
            <a:ext cx="908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Direct ODC</a:t>
            </a:r>
            <a:endParaRPr lang="en-US" altLang="en-US" sz="2800"/>
          </a:p>
        </p:txBody>
      </p:sp>
      <p:sp>
        <p:nvSpPr>
          <p:cNvPr id="593927" name="Rectangle 7">
            <a:extLst>
              <a:ext uri="{FF2B5EF4-FFF2-40B4-BE49-F238E27FC236}">
                <a16:creationId xmlns:a16="http://schemas.microsoft.com/office/drawing/2014/main" id="{E29B85B9-D117-73E4-7566-B7996778C0B3}"/>
              </a:ext>
            </a:extLst>
          </p:cNvPr>
          <p:cNvSpPr>
            <a:spLocks noChangeArrowheads="1"/>
          </p:cNvSpPr>
          <p:nvPr/>
        </p:nvSpPr>
        <p:spPr bwMode="auto">
          <a:xfrm>
            <a:off x="2581275" y="2292350"/>
            <a:ext cx="39497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Other Direct Costs charged to projects (travel, etc)</a:t>
            </a:r>
            <a:endParaRPr lang="en-US" altLang="en-US" sz="2800"/>
          </a:p>
        </p:txBody>
      </p:sp>
      <p:sp>
        <p:nvSpPr>
          <p:cNvPr id="593928" name="Rectangle 8">
            <a:extLst>
              <a:ext uri="{FF2B5EF4-FFF2-40B4-BE49-F238E27FC236}">
                <a16:creationId xmlns:a16="http://schemas.microsoft.com/office/drawing/2014/main" id="{2A7E8806-38E9-0A1C-8149-EB8EE660DD12}"/>
              </a:ext>
            </a:extLst>
          </p:cNvPr>
          <p:cNvSpPr>
            <a:spLocks noChangeArrowheads="1"/>
          </p:cNvSpPr>
          <p:nvPr/>
        </p:nvSpPr>
        <p:spPr bwMode="auto">
          <a:xfrm>
            <a:off x="206375" y="2681288"/>
            <a:ext cx="11430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Direct Material</a:t>
            </a:r>
            <a:endParaRPr lang="en-US" altLang="en-US" sz="2800"/>
          </a:p>
        </p:txBody>
      </p:sp>
      <p:sp>
        <p:nvSpPr>
          <p:cNvPr id="593929" name="Rectangle 9">
            <a:extLst>
              <a:ext uri="{FF2B5EF4-FFF2-40B4-BE49-F238E27FC236}">
                <a16:creationId xmlns:a16="http://schemas.microsoft.com/office/drawing/2014/main" id="{5B091019-E5BF-D535-34C1-94E03AD91D2A}"/>
              </a:ext>
            </a:extLst>
          </p:cNvPr>
          <p:cNvSpPr>
            <a:spLocks noChangeArrowheads="1"/>
          </p:cNvSpPr>
          <p:nvPr/>
        </p:nvSpPr>
        <p:spPr bwMode="auto">
          <a:xfrm>
            <a:off x="2581275" y="2689225"/>
            <a:ext cx="34274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Materials/Procurements charged to projects</a:t>
            </a:r>
            <a:endParaRPr lang="en-US" altLang="en-US" sz="2800"/>
          </a:p>
        </p:txBody>
      </p:sp>
      <p:sp>
        <p:nvSpPr>
          <p:cNvPr id="593930" name="Rectangle 10">
            <a:extLst>
              <a:ext uri="{FF2B5EF4-FFF2-40B4-BE49-F238E27FC236}">
                <a16:creationId xmlns:a16="http://schemas.microsoft.com/office/drawing/2014/main" id="{1D60D4C1-5915-AA02-7009-467BA7FFC43A}"/>
              </a:ext>
            </a:extLst>
          </p:cNvPr>
          <p:cNvSpPr>
            <a:spLocks noChangeArrowheads="1"/>
          </p:cNvSpPr>
          <p:nvPr/>
        </p:nvSpPr>
        <p:spPr bwMode="auto">
          <a:xfrm>
            <a:off x="206375" y="3078163"/>
            <a:ext cx="9175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Direct Subk</a:t>
            </a:r>
            <a:endParaRPr lang="en-US" altLang="en-US" sz="2800"/>
          </a:p>
        </p:txBody>
      </p:sp>
      <p:sp>
        <p:nvSpPr>
          <p:cNvPr id="593931" name="Rectangle 11">
            <a:extLst>
              <a:ext uri="{FF2B5EF4-FFF2-40B4-BE49-F238E27FC236}">
                <a16:creationId xmlns:a16="http://schemas.microsoft.com/office/drawing/2014/main" id="{82833A7A-C0E9-0991-E38A-F632861A9E7F}"/>
              </a:ext>
            </a:extLst>
          </p:cNvPr>
          <p:cNvSpPr>
            <a:spLocks noChangeArrowheads="1"/>
          </p:cNvSpPr>
          <p:nvPr/>
        </p:nvSpPr>
        <p:spPr bwMode="auto">
          <a:xfrm>
            <a:off x="2581275" y="3086100"/>
            <a:ext cx="4029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Subcontracts/Purchased labor charged to contracts</a:t>
            </a:r>
            <a:endParaRPr lang="en-US" altLang="en-US" sz="2800"/>
          </a:p>
        </p:txBody>
      </p:sp>
      <p:sp>
        <p:nvSpPr>
          <p:cNvPr id="593932" name="Rectangle 12">
            <a:extLst>
              <a:ext uri="{FF2B5EF4-FFF2-40B4-BE49-F238E27FC236}">
                <a16:creationId xmlns:a16="http://schemas.microsoft.com/office/drawing/2014/main" id="{8FA64E93-6789-2FC1-E1AD-A5AAB9AF18E9}"/>
              </a:ext>
            </a:extLst>
          </p:cNvPr>
          <p:cNvSpPr>
            <a:spLocks noChangeArrowheads="1"/>
          </p:cNvSpPr>
          <p:nvPr/>
        </p:nvSpPr>
        <p:spPr bwMode="auto">
          <a:xfrm>
            <a:off x="206375" y="3475038"/>
            <a:ext cx="11842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OH Labor/RPE</a:t>
            </a:r>
            <a:endParaRPr lang="en-US" altLang="en-US" sz="2800"/>
          </a:p>
        </p:txBody>
      </p:sp>
      <p:sp>
        <p:nvSpPr>
          <p:cNvPr id="593933" name="Rectangle 13">
            <a:extLst>
              <a:ext uri="{FF2B5EF4-FFF2-40B4-BE49-F238E27FC236}">
                <a16:creationId xmlns:a16="http://schemas.microsoft.com/office/drawing/2014/main" id="{8BE8CCFC-8676-81F5-50F5-98BC6A09EBCD}"/>
              </a:ext>
            </a:extLst>
          </p:cNvPr>
          <p:cNvSpPr>
            <a:spLocks noChangeArrowheads="1"/>
          </p:cNvSpPr>
          <p:nvPr/>
        </p:nvSpPr>
        <p:spPr bwMode="auto">
          <a:xfrm>
            <a:off x="2581275" y="3482975"/>
            <a:ext cx="31448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OH Pool indirect labor and  RPE burden</a:t>
            </a:r>
            <a:endParaRPr lang="en-US" altLang="en-US" sz="2800"/>
          </a:p>
        </p:txBody>
      </p:sp>
      <p:sp>
        <p:nvSpPr>
          <p:cNvPr id="593934" name="Rectangle 14">
            <a:extLst>
              <a:ext uri="{FF2B5EF4-FFF2-40B4-BE49-F238E27FC236}">
                <a16:creationId xmlns:a16="http://schemas.microsoft.com/office/drawing/2014/main" id="{3F2D481E-82A0-F7DF-FC8C-14EB283ED8E2}"/>
              </a:ext>
            </a:extLst>
          </p:cNvPr>
          <p:cNvSpPr>
            <a:spLocks noChangeArrowheads="1"/>
          </p:cNvSpPr>
          <p:nvPr/>
        </p:nvSpPr>
        <p:spPr bwMode="auto">
          <a:xfrm>
            <a:off x="206375" y="3871913"/>
            <a:ext cx="12620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Other OH Costs</a:t>
            </a:r>
            <a:endParaRPr lang="en-US" altLang="en-US" sz="2800"/>
          </a:p>
        </p:txBody>
      </p:sp>
      <p:sp>
        <p:nvSpPr>
          <p:cNvPr id="593935" name="Rectangle 15">
            <a:extLst>
              <a:ext uri="{FF2B5EF4-FFF2-40B4-BE49-F238E27FC236}">
                <a16:creationId xmlns:a16="http://schemas.microsoft.com/office/drawing/2014/main" id="{D53DBA41-7BA8-4A6F-18FF-52CA334A695D}"/>
              </a:ext>
            </a:extLst>
          </p:cNvPr>
          <p:cNvSpPr>
            <a:spLocks noChangeArrowheads="1"/>
          </p:cNvSpPr>
          <p:nvPr/>
        </p:nvSpPr>
        <p:spPr bwMode="auto">
          <a:xfrm>
            <a:off x="2581275" y="3878263"/>
            <a:ext cx="22479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Other OH Pool indirect costs</a:t>
            </a:r>
            <a:endParaRPr lang="en-US" altLang="en-US" sz="2800"/>
          </a:p>
        </p:txBody>
      </p:sp>
      <p:sp>
        <p:nvSpPr>
          <p:cNvPr id="593936" name="Rectangle 16">
            <a:extLst>
              <a:ext uri="{FF2B5EF4-FFF2-40B4-BE49-F238E27FC236}">
                <a16:creationId xmlns:a16="http://schemas.microsoft.com/office/drawing/2014/main" id="{CF5BAA52-E72C-1F30-42D2-22D48B8CD3EE}"/>
              </a:ext>
            </a:extLst>
          </p:cNvPr>
          <p:cNvSpPr>
            <a:spLocks noChangeArrowheads="1"/>
          </p:cNvSpPr>
          <p:nvPr/>
        </p:nvSpPr>
        <p:spPr bwMode="auto">
          <a:xfrm>
            <a:off x="206375" y="4267200"/>
            <a:ext cx="12938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G&amp;A Labor/RPE</a:t>
            </a:r>
            <a:endParaRPr lang="en-US" altLang="en-US" sz="2800"/>
          </a:p>
        </p:txBody>
      </p:sp>
      <p:sp>
        <p:nvSpPr>
          <p:cNvPr id="593937" name="Rectangle 17">
            <a:extLst>
              <a:ext uri="{FF2B5EF4-FFF2-40B4-BE49-F238E27FC236}">
                <a16:creationId xmlns:a16="http://schemas.microsoft.com/office/drawing/2014/main" id="{CB1A10D5-248A-0904-2D75-05B41554A32C}"/>
              </a:ext>
            </a:extLst>
          </p:cNvPr>
          <p:cNvSpPr>
            <a:spLocks noChangeArrowheads="1"/>
          </p:cNvSpPr>
          <p:nvPr/>
        </p:nvSpPr>
        <p:spPr bwMode="auto">
          <a:xfrm>
            <a:off x="2581275" y="4275138"/>
            <a:ext cx="32543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G&amp;A Pool indirect labor and  RPE burden</a:t>
            </a:r>
            <a:endParaRPr lang="en-US" altLang="en-US" sz="2800"/>
          </a:p>
        </p:txBody>
      </p:sp>
      <p:sp>
        <p:nvSpPr>
          <p:cNvPr id="593938" name="Rectangle 18">
            <a:extLst>
              <a:ext uri="{FF2B5EF4-FFF2-40B4-BE49-F238E27FC236}">
                <a16:creationId xmlns:a16="http://schemas.microsoft.com/office/drawing/2014/main" id="{8C6319EB-4364-7545-18CF-BF67BC4EAB03}"/>
              </a:ext>
            </a:extLst>
          </p:cNvPr>
          <p:cNvSpPr>
            <a:spLocks noChangeArrowheads="1"/>
          </p:cNvSpPr>
          <p:nvPr/>
        </p:nvSpPr>
        <p:spPr bwMode="auto">
          <a:xfrm>
            <a:off x="206375" y="4664075"/>
            <a:ext cx="13716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Other G&amp;A Costs</a:t>
            </a:r>
            <a:endParaRPr lang="en-US" altLang="en-US" sz="2800"/>
          </a:p>
        </p:txBody>
      </p:sp>
      <p:sp>
        <p:nvSpPr>
          <p:cNvPr id="593939" name="Rectangle 19">
            <a:extLst>
              <a:ext uri="{FF2B5EF4-FFF2-40B4-BE49-F238E27FC236}">
                <a16:creationId xmlns:a16="http://schemas.microsoft.com/office/drawing/2014/main" id="{F806A774-0ACE-F77E-57B0-9AC305D18590}"/>
              </a:ext>
            </a:extLst>
          </p:cNvPr>
          <p:cNvSpPr>
            <a:spLocks noChangeArrowheads="1"/>
          </p:cNvSpPr>
          <p:nvPr/>
        </p:nvSpPr>
        <p:spPr bwMode="auto">
          <a:xfrm>
            <a:off x="2581275" y="4672013"/>
            <a:ext cx="23574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Other G&amp;A Pool indirect costs</a:t>
            </a:r>
            <a:endParaRPr lang="en-US" altLang="en-US" sz="2800"/>
          </a:p>
        </p:txBody>
      </p:sp>
      <p:sp>
        <p:nvSpPr>
          <p:cNvPr id="593940" name="Rectangle 20">
            <a:extLst>
              <a:ext uri="{FF2B5EF4-FFF2-40B4-BE49-F238E27FC236}">
                <a16:creationId xmlns:a16="http://schemas.microsoft.com/office/drawing/2014/main" id="{D4EA39ED-413E-CE8E-432A-6E61B0628EA2}"/>
              </a:ext>
            </a:extLst>
          </p:cNvPr>
          <p:cNvSpPr>
            <a:spLocks noChangeArrowheads="1"/>
          </p:cNvSpPr>
          <p:nvPr/>
        </p:nvSpPr>
        <p:spPr bwMode="auto">
          <a:xfrm>
            <a:off x="206375" y="5060950"/>
            <a:ext cx="5524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Capital</a:t>
            </a:r>
            <a:endParaRPr lang="en-US" altLang="en-US" sz="2800"/>
          </a:p>
        </p:txBody>
      </p:sp>
      <p:sp>
        <p:nvSpPr>
          <p:cNvPr id="593941" name="Rectangle 21">
            <a:extLst>
              <a:ext uri="{FF2B5EF4-FFF2-40B4-BE49-F238E27FC236}">
                <a16:creationId xmlns:a16="http://schemas.microsoft.com/office/drawing/2014/main" id="{890F7F1C-6D03-3A3C-F44F-ABFDE7D04AD3}"/>
              </a:ext>
            </a:extLst>
          </p:cNvPr>
          <p:cNvSpPr>
            <a:spLocks noChangeArrowheads="1"/>
          </p:cNvSpPr>
          <p:nvPr/>
        </p:nvSpPr>
        <p:spPr bwMode="auto">
          <a:xfrm>
            <a:off x="2581275" y="5068888"/>
            <a:ext cx="47990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Capital expenditures in indirect pools or by IS service centers</a:t>
            </a:r>
            <a:endParaRPr lang="en-US" altLang="en-US" sz="2800"/>
          </a:p>
        </p:txBody>
      </p:sp>
      <p:sp>
        <p:nvSpPr>
          <p:cNvPr id="593942" name="Rectangle 22">
            <a:extLst>
              <a:ext uri="{FF2B5EF4-FFF2-40B4-BE49-F238E27FC236}">
                <a16:creationId xmlns:a16="http://schemas.microsoft.com/office/drawing/2014/main" id="{A6A28CB1-231C-020D-032D-2E6C019E25C4}"/>
              </a:ext>
            </a:extLst>
          </p:cNvPr>
          <p:cNvSpPr>
            <a:spLocks noChangeArrowheads="1"/>
          </p:cNvSpPr>
          <p:nvPr/>
        </p:nvSpPr>
        <p:spPr bwMode="auto">
          <a:xfrm>
            <a:off x="206375" y="5457825"/>
            <a:ext cx="22685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Working Capital/Receivables</a:t>
            </a:r>
            <a:endParaRPr lang="en-US" altLang="en-US" sz="2800"/>
          </a:p>
        </p:txBody>
      </p:sp>
      <p:sp>
        <p:nvSpPr>
          <p:cNvPr id="593943" name="Rectangle 23">
            <a:extLst>
              <a:ext uri="{FF2B5EF4-FFF2-40B4-BE49-F238E27FC236}">
                <a16:creationId xmlns:a16="http://schemas.microsoft.com/office/drawing/2014/main" id="{E5053191-7361-80D2-6955-1F7798011D45}"/>
              </a:ext>
            </a:extLst>
          </p:cNvPr>
          <p:cNvSpPr>
            <a:spLocks noChangeArrowheads="1"/>
          </p:cNvSpPr>
          <p:nvPr/>
        </p:nvSpPr>
        <p:spPr bwMode="auto">
          <a:xfrm>
            <a:off x="2581275" y="5465763"/>
            <a:ext cx="5605463"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Changes in Short-term assets, receivables, and payables as a result of </a:t>
            </a:r>
          </a:p>
          <a:p>
            <a:pPr eaLnBrk="0" hangingPunct="0"/>
            <a:r>
              <a:rPr lang="en-US" altLang="en-US" sz="1400">
                <a:solidFill>
                  <a:srgbClr val="000000"/>
                </a:solidFill>
              </a:rPr>
              <a:t>Six Sigma actions</a:t>
            </a:r>
            <a:endParaRPr lang="en-US" altLang="en-US" sz="2800"/>
          </a:p>
        </p:txBody>
      </p:sp>
      <p:sp>
        <p:nvSpPr>
          <p:cNvPr id="593944" name="Rectangle 24">
            <a:extLst>
              <a:ext uri="{FF2B5EF4-FFF2-40B4-BE49-F238E27FC236}">
                <a16:creationId xmlns:a16="http://schemas.microsoft.com/office/drawing/2014/main" id="{C1A36566-82D9-5934-DA10-53789D7BF411}"/>
              </a:ext>
            </a:extLst>
          </p:cNvPr>
          <p:cNvSpPr>
            <a:spLocks noChangeArrowheads="1"/>
          </p:cNvSpPr>
          <p:nvPr/>
        </p:nvSpPr>
        <p:spPr bwMode="auto">
          <a:xfrm>
            <a:off x="206375" y="6045200"/>
            <a:ext cx="10255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Other Assets</a:t>
            </a:r>
            <a:endParaRPr lang="en-US" altLang="en-US" sz="2800"/>
          </a:p>
        </p:txBody>
      </p:sp>
      <p:sp>
        <p:nvSpPr>
          <p:cNvPr id="593945" name="Rectangle 25">
            <a:extLst>
              <a:ext uri="{FF2B5EF4-FFF2-40B4-BE49-F238E27FC236}">
                <a16:creationId xmlns:a16="http://schemas.microsoft.com/office/drawing/2014/main" id="{9E54D867-DA5B-76D7-1A0D-C92ADAD023FC}"/>
              </a:ext>
            </a:extLst>
          </p:cNvPr>
          <p:cNvSpPr>
            <a:spLocks noChangeArrowheads="1"/>
          </p:cNvSpPr>
          <p:nvPr/>
        </p:nvSpPr>
        <p:spPr bwMode="auto">
          <a:xfrm>
            <a:off x="2581275" y="6053138"/>
            <a:ext cx="44354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400">
                <a:solidFill>
                  <a:srgbClr val="000000"/>
                </a:solidFill>
              </a:rPr>
              <a:t>Changes in other assets as a result of Six Sigma actions</a:t>
            </a:r>
            <a:endParaRPr lang="en-US" altLang="en-US" sz="2800"/>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a:extLst>
              <a:ext uri="{FF2B5EF4-FFF2-40B4-BE49-F238E27FC236}">
                <a16:creationId xmlns:a16="http://schemas.microsoft.com/office/drawing/2014/main" id="{F955D159-D01D-817E-5D3D-A255FD16495C}"/>
              </a:ext>
            </a:extLst>
          </p:cNvPr>
          <p:cNvSpPr>
            <a:spLocks noChangeArrowheads="1"/>
          </p:cNvSpPr>
          <p:nvPr/>
        </p:nvSpPr>
        <p:spPr bwMode="auto">
          <a:xfrm>
            <a:off x="128588" y="182563"/>
            <a:ext cx="7810500"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22218" bIns="0">
            <a:spAutoFit/>
          </a:bodyPr>
          <a:lstStyle/>
          <a:p>
            <a:r>
              <a:rPr lang="en-US" altLang="en-US" sz="2800" b="1" i="1">
                <a:solidFill>
                  <a:srgbClr val="002B80"/>
                </a:solidFill>
                <a:cs typeface="Arial" panose="020B0604020202020204" pitchFamily="34" charset="0"/>
              </a:rPr>
              <a:t>Six Sigma Program Savings/Benefits</a:t>
            </a:r>
            <a:endParaRPr lang="en-US" altLang="en-US" sz="2800" i="1">
              <a:solidFill>
                <a:srgbClr val="002B80"/>
              </a:solidFill>
              <a:latin typeface="Times New Roman" panose="02020603050405020304" pitchFamily="18" charset="0"/>
            </a:endParaRPr>
          </a:p>
        </p:txBody>
      </p:sp>
      <p:sp>
        <p:nvSpPr>
          <p:cNvPr id="594947" name="Text Box 3">
            <a:extLst>
              <a:ext uri="{FF2B5EF4-FFF2-40B4-BE49-F238E27FC236}">
                <a16:creationId xmlns:a16="http://schemas.microsoft.com/office/drawing/2014/main" id="{ED82EF87-FBE4-BDC0-C2B7-54B36B757390}"/>
              </a:ext>
            </a:extLst>
          </p:cNvPr>
          <p:cNvSpPr txBox="1">
            <a:spLocks noChangeArrowheads="1"/>
          </p:cNvSpPr>
          <p:nvPr/>
        </p:nvSpPr>
        <p:spPr bwMode="auto">
          <a:xfrm>
            <a:off x="1638300" y="1531938"/>
            <a:ext cx="3200400" cy="2354262"/>
          </a:xfrm>
          <a:prstGeom prst="rect">
            <a:avLst/>
          </a:prstGeom>
          <a:solidFill>
            <a:srgbClr val="FFFF99"/>
          </a:solidFill>
          <a:ln w="9525">
            <a:solidFill>
              <a:srgbClr val="000000"/>
            </a:solidFill>
            <a:miter lim="800000"/>
            <a:headEnd/>
            <a:tailEnd/>
          </a:ln>
        </p:spPr>
        <p:txBody>
          <a:bodyPr/>
          <a:lstStyle/>
          <a:p>
            <a:pPr eaLnBrk="0" hangingPunct="0">
              <a:buFont typeface="Symbol" panose="05050102010706020507" pitchFamily="18" charset="2"/>
              <a:buChar char="·"/>
            </a:pPr>
            <a:r>
              <a:rPr lang="en-US" altLang="en-US" sz="1600"/>
              <a:t>  Additional Customer Sales</a:t>
            </a:r>
          </a:p>
          <a:p>
            <a:pPr eaLnBrk="0" hangingPunct="0">
              <a:buFont typeface="Symbol" panose="05050102010706020507" pitchFamily="18" charset="2"/>
              <a:buChar char="·"/>
            </a:pPr>
            <a:r>
              <a:rPr lang="en-US" altLang="en-US" sz="1600"/>
              <a:t>  Cost Reduction</a:t>
            </a:r>
          </a:p>
          <a:p>
            <a:pPr eaLnBrk="0" hangingPunct="0">
              <a:buFont typeface="Symbol" panose="05050102010706020507" pitchFamily="18" charset="2"/>
              <a:buChar char="·"/>
            </a:pPr>
            <a:r>
              <a:rPr lang="en-US" altLang="en-US" sz="1600"/>
              <a:t>  Asset Reduction (Working</a:t>
            </a:r>
          </a:p>
          <a:p>
            <a:pPr eaLnBrk="0" hangingPunct="0">
              <a:buFont typeface="Symbol" panose="05050102010706020507" pitchFamily="18" charset="2"/>
              <a:buNone/>
            </a:pPr>
            <a:r>
              <a:rPr lang="en-US" altLang="en-US" sz="1600"/>
              <a:t>    Capital; Capex)</a:t>
            </a:r>
          </a:p>
          <a:p>
            <a:pPr eaLnBrk="0" hangingPunct="0"/>
            <a:endParaRPr lang="en-US" altLang="en-US" sz="1600"/>
          </a:p>
          <a:p>
            <a:pPr algn="ctr" eaLnBrk="0" hangingPunct="0"/>
            <a:endParaRPr lang="en-US" altLang="en-US" sz="1600" b="1"/>
          </a:p>
          <a:p>
            <a:pPr algn="ctr" eaLnBrk="0" hangingPunct="0"/>
            <a:r>
              <a:rPr lang="en-US" altLang="en-US" sz="1600" b="1"/>
              <a:t># 1 Priority</a:t>
            </a:r>
          </a:p>
        </p:txBody>
      </p:sp>
      <p:sp>
        <p:nvSpPr>
          <p:cNvPr id="594948" name="Text Box 4">
            <a:extLst>
              <a:ext uri="{FF2B5EF4-FFF2-40B4-BE49-F238E27FC236}">
                <a16:creationId xmlns:a16="http://schemas.microsoft.com/office/drawing/2014/main" id="{ACB346C1-0B68-ED7D-EADC-41D8A868C1D3}"/>
              </a:ext>
            </a:extLst>
          </p:cNvPr>
          <p:cNvSpPr txBox="1">
            <a:spLocks noChangeArrowheads="1"/>
          </p:cNvSpPr>
          <p:nvPr/>
        </p:nvSpPr>
        <p:spPr bwMode="auto">
          <a:xfrm>
            <a:off x="4838700" y="1531938"/>
            <a:ext cx="3543300" cy="2354262"/>
          </a:xfrm>
          <a:prstGeom prst="rect">
            <a:avLst/>
          </a:prstGeom>
          <a:solidFill>
            <a:srgbClr val="FFFF99"/>
          </a:solidFill>
          <a:ln w="9525">
            <a:solidFill>
              <a:srgbClr val="000000"/>
            </a:solidFill>
            <a:miter lim="800000"/>
            <a:headEnd/>
            <a:tailEnd/>
          </a:ln>
        </p:spPr>
        <p:txBody>
          <a:bodyPr/>
          <a:lstStyle/>
          <a:p>
            <a:pPr eaLnBrk="0" hangingPunct="0">
              <a:buFont typeface="Symbol" panose="05050102010706020507" pitchFamily="18" charset="2"/>
              <a:buChar char="·"/>
            </a:pPr>
            <a:r>
              <a:rPr lang="en-US" altLang="en-US" sz="1600"/>
              <a:t>  Cost Avoidance</a:t>
            </a:r>
          </a:p>
          <a:p>
            <a:pPr eaLnBrk="0" hangingPunct="0">
              <a:buFont typeface="Symbol" panose="05050102010706020507" pitchFamily="18" charset="2"/>
              <a:buChar char="·"/>
            </a:pPr>
            <a:r>
              <a:rPr lang="en-US" altLang="en-US" sz="1600"/>
              <a:t>  Avoided Working Capital</a:t>
            </a:r>
          </a:p>
          <a:p>
            <a:pPr eaLnBrk="0" hangingPunct="0">
              <a:buFont typeface="Symbol" panose="05050102010706020507" pitchFamily="18" charset="2"/>
              <a:buChar char="·"/>
            </a:pPr>
            <a:r>
              <a:rPr lang="en-US" altLang="en-US" sz="1600"/>
              <a:t>  Avoided Capital Expenditures</a:t>
            </a:r>
          </a:p>
          <a:p>
            <a:pPr eaLnBrk="0" hangingPunct="0">
              <a:buFont typeface="Symbol" panose="05050102010706020507" pitchFamily="18" charset="2"/>
              <a:buChar char="·"/>
            </a:pPr>
            <a:r>
              <a:rPr lang="en-US" altLang="en-US" sz="1600"/>
              <a:t>  Customer Goodwill</a:t>
            </a:r>
          </a:p>
          <a:p>
            <a:pPr algn="ctr" eaLnBrk="0" hangingPunct="0"/>
            <a:endParaRPr lang="en-US" altLang="en-US" sz="1600" b="1"/>
          </a:p>
          <a:p>
            <a:pPr algn="ctr" eaLnBrk="0" hangingPunct="0"/>
            <a:r>
              <a:rPr lang="en-US" altLang="en-US" sz="1600" b="1"/>
              <a:t>Important in containing Capital Investment and Cost Growth; Strengthening Customer Relations</a:t>
            </a:r>
          </a:p>
          <a:p>
            <a:pPr eaLnBrk="0" hangingPunct="0"/>
            <a:endParaRPr lang="en-US" altLang="en-US" sz="1200"/>
          </a:p>
        </p:txBody>
      </p:sp>
      <p:sp>
        <p:nvSpPr>
          <p:cNvPr id="594949" name="Text Box 5">
            <a:extLst>
              <a:ext uri="{FF2B5EF4-FFF2-40B4-BE49-F238E27FC236}">
                <a16:creationId xmlns:a16="http://schemas.microsoft.com/office/drawing/2014/main" id="{DEA4BBC8-777D-D0A6-033F-0F84419C5DC3}"/>
              </a:ext>
            </a:extLst>
          </p:cNvPr>
          <p:cNvSpPr txBox="1">
            <a:spLocks noChangeArrowheads="1"/>
          </p:cNvSpPr>
          <p:nvPr/>
        </p:nvSpPr>
        <p:spPr bwMode="auto">
          <a:xfrm>
            <a:off x="1638300" y="4010025"/>
            <a:ext cx="3200400" cy="2162175"/>
          </a:xfrm>
          <a:prstGeom prst="rect">
            <a:avLst/>
          </a:prstGeom>
          <a:solidFill>
            <a:srgbClr val="FFFF99"/>
          </a:solidFill>
          <a:ln w="9525">
            <a:solidFill>
              <a:srgbClr val="000000"/>
            </a:solidFill>
            <a:miter lim="800000"/>
            <a:headEnd/>
            <a:tailEnd/>
          </a:ln>
        </p:spPr>
        <p:txBody>
          <a:bodyPr/>
          <a:lstStyle/>
          <a:p>
            <a:pPr eaLnBrk="0" hangingPunct="0">
              <a:buFont typeface="Symbol" panose="05050102010706020507" pitchFamily="18" charset="2"/>
              <a:buChar char="·"/>
            </a:pPr>
            <a:r>
              <a:rPr lang="en-US" altLang="en-US" sz="1600"/>
              <a:t>  Additional Customer Sales</a:t>
            </a:r>
          </a:p>
          <a:p>
            <a:pPr eaLnBrk="0" hangingPunct="0">
              <a:buFont typeface="Symbol" panose="05050102010706020507" pitchFamily="18" charset="2"/>
              <a:buChar char="·"/>
            </a:pPr>
            <a:r>
              <a:rPr lang="en-US" altLang="en-US" sz="1600"/>
              <a:t>  Cost Reduction</a:t>
            </a:r>
          </a:p>
          <a:p>
            <a:pPr eaLnBrk="0" hangingPunct="0">
              <a:buFont typeface="Symbol" panose="05050102010706020507" pitchFamily="18" charset="2"/>
              <a:buChar char="·"/>
            </a:pPr>
            <a:r>
              <a:rPr lang="en-US" altLang="en-US" sz="1600"/>
              <a:t>  Asset Reduction</a:t>
            </a:r>
          </a:p>
          <a:p>
            <a:pPr eaLnBrk="0" hangingPunct="0"/>
            <a:endParaRPr lang="en-US" altLang="en-US" sz="1600"/>
          </a:p>
          <a:p>
            <a:pPr eaLnBrk="0" hangingPunct="0"/>
            <a:endParaRPr lang="en-US" altLang="en-US" sz="1600"/>
          </a:p>
          <a:p>
            <a:pPr algn="ctr" eaLnBrk="0" hangingPunct="0"/>
            <a:endParaRPr lang="en-US" altLang="en-US" sz="1600" b="1"/>
          </a:p>
          <a:p>
            <a:pPr algn="ctr" eaLnBrk="0" hangingPunct="0"/>
            <a:r>
              <a:rPr lang="en-US" altLang="en-US" sz="1600" b="1"/>
              <a:t>Critical to sustaining Cash and Earnings Growth</a:t>
            </a:r>
          </a:p>
        </p:txBody>
      </p:sp>
      <p:sp>
        <p:nvSpPr>
          <p:cNvPr id="594950" name="Text Box 6">
            <a:extLst>
              <a:ext uri="{FF2B5EF4-FFF2-40B4-BE49-F238E27FC236}">
                <a16:creationId xmlns:a16="http://schemas.microsoft.com/office/drawing/2014/main" id="{11B354F1-D5F2-12BB-6D1F-17679FDEDF11}"/>
              </a:ext>
            </a:extLst>
          </p:cNvPr>
          <p:cNvSpPr txBox="1">
            <a:spLocks noChangeArrowheads="1"/>
          </p:cNvSpPr>
          <p:nvPr/>
        </p:nvSpPr>
        <p:spPr bwMode="auto">
          <a:xfrm>
            <a:off x="4838700" y="4010025"/>
            <a:ext cx="3543300" cy="2162175"/>
          </a:xfrm>
          <a:prstGeom prst="rect">
            <a:avLst/>
          </a:prstGeom>
          <a:solidFill>
            <a:srgbClr val="FFFF99"/>
          </a:solidFill>
          <a:ln w="9525">
            <a:solidFill>
              <a:srgbClr val="000000"/>
            </a:solidFill>
            <a:miter lim="800000"/>
            <a:headEnd/>
            <a:tailEnd/>
          </a:ln>
        </p:spPr>
        <p:txBody>
          <a:bodyPr/>
          <a:lstStyle>
            <a:lvl1pPr marL="285750" indent="-28575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buFont typeface="Symbol" panose="05050102010706020507" pitchFamily="18" charset="2"/>
              <a:buChar char="·"/>
            </a:pPr>
            <a:r>
              <a:rPr lang="en-US" altLang="en-US" sz="1600">
                <a:latin typeface="Arial" panose="020B0604020202020204" pitchFamily="34" charset="0"/>
              </a:rPr>
              <a:t>Opportunity savings</a:t>
            </a:r>
          </a:p>
          <a:p>
            <a:pPr lvl="1">
              <a:buFont typeface="Symbol" panose="05050102010706020507" pitchFamily="18" charset="2"/>
              <a:buChar char="-"/>
            </a:pPr>
            <a:r>
              <a:rPr lang="en-US" altLang="en-US" sz="1600">
                <a:latin typeface="Arial" panose="020B0604020202020204" pitchFamily="34" charset="0"/>
              </a:rPr>
              <a:t>  Freeing up floor space</a:t>
            </a:r>
          </a:p>
          <a:p>
            <a:pPr lvl="1">
              <a:buFont typeface="Symbol" panose="05050102010706020507" pitchFamily="18" charset="2"/>
              <a:buChar char="-"/>
            </a:pPr>
            <a:r>
              <a:rPr lang="en-US" altLang="en-US" sz="1600">
                <a:latin typeface="Arial" panose="020B0604020202020204" pitchFamily="34" charset="0"/>
              </a:rPr>
              <a:t>  Removing process time</a:t>
            </a:r>
          </a:p>
          <a:p>
            <a:pPr lvl="1">
              <a:buFont typeface="Symbol" panose="05050102010706020507" pitchFamily="18" charset="2"/>
              <a:buChar char="-"/>
            </a:pPr>
            <a:r>
              <a:rPr lang="en-US" altLang="en-US" sz="1600">
                <a:latin typeface="Arial" panose="020B0604020202020204" pitchFamily="34" charset="0"/>
              </a:rPr>
              <a:t>  Simplifying a process </a:t>
            </a:r>
          </a:p>
          <a:p>
            <a:pPr>
              <a:buFont typeface="Symbol" panose="05050102010706020507" pitchFamily="18" charset="2"/>
              <a:buChar char="·"/>
            </a:pPr>
            <a:r>
              <a:rPr lang="en-US" altLang="en-US" sz="1600">
                <a:latin typeface="Arial" panose="020B0604020202020204" pitchFamily="34" charset="0"/>
              </a:rPr>
              <a:t>DFSS benefits (future designs)</a:t>
            </a:r>
          </a:p>
          <a:p>
            <a:endParaRPr lang="en-US" altLang="en-US" sz="1600">
              <a:latin typeface="Arial" panose="020B0604020202020204" pitchFamily="34" charset="0"/>
            </a:endParaRPr>
          </a:p>
          <a:p>
            <a:pPr algn="ctr"/>
            <a:r>
              <a:rPr lang="en-US" altLang="en-US" sz="1600" b="1">
                <a:latin typeface="Arial" panose="020B0604020202020204" pitchFamily="34" charset="0"/>
              </a:rPr>
              <a:t>Positioning for the Future</a:t>
            </a:r>
          </a:p>
        </p:txBody>
      </p:sp>
      <p:sp>
        <p:nvSpPr>
          <p:cNvPr id="594951" name="Rectangle 7">
            <a:extLst>
              <a:ext uri="{FF2B5EF4-FFF2-40B4-BE49-F238E27FC236}">
                <a16:creationId xmlns:a16="http://schemas.microsoft.com/office/drawing/2014/main" id="{5806BAB6-1087-FDC1-0399-B2063F256B9A}"/>
              </a:ext>
            </a:extLst>
          </p:cNvPr>
          <p:cNvSpPr>
            <a:spLocks noChangeArrowheads="1"/>
          </p:cNvSpPr>
          <p:nvPr/>
        </p:nvSpPr>
        <p:spPr bwMode="auto">
          <a:xfrm>
            <a:off x="2692400" y="1066800"/>
            <a:ext cx="42672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a:cs typeface="Arial" panose="020B0604020202020204" pitchFamily="34" charset="0"/>
              </a:rPr>
              <a:t>Hard			             Soft</a:t>
            </a:r>
            <a:r>
              <a:rPr lang="en-US" altLang="en-US" sz="1100">
                <a:latin typeface="Times New Roman" panose="02020603050405020304" pitchFamily="18" charset="0"/>
              </a:rPr>
              <a:t> </a:t>
            </a:r>
            <a:endParaRPr lang="en-US" altLang="en-US" sz="2400">
              <a:latin typeface="Times New Roman" panose="02020603050405020304" pitchFamily="18" charset="0"/>
            </a:endParaRPr>
          </a:p>
        </p:txBody>
      </p:sp>
      <p:sp>
        <p:nvSpPr>
          <p:cNvPr id="594952" name="Rectangle 8">
            <a:extLst>
              <a:ext uri="{FF2B5EF4-FFF2-40B4-BE49-F238E27FC236}">
                <a16:creationId xmlns:a16="http://schemas.microsoft.com/office/drawing/2014/main" id="{5D447B1D-7E80-4393-2D77-A58A5B5464F1}"/>
              </a:ext>
            </a:extLst>
          </p:cNvPr>
          <p:cNvSpPr>
            <a:spLocks noChangeArrowheads="1"/>
          </p:cNvSpPr>
          <p:nvPr/>
        </p:nvSpPr>
        <p:spPr bwMode="auto">
          <a:xfrm>
            <a:off x="177800" y="2438400"/>
            <a:ext cx="13716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a:cs typeface="Arial" panose="020B0604020202020204" pitchFamily="34" charset="0"/>
              </a:rPr>
              <a:t>Immediate</a:t>
            </a:r>
            <a:r>
              <a:rPr lang="en-US" altLang="en-US" sz="1100">
                <a:latin typeface="Times New Roman" panose="02020603050405020304" pitchFamily="18" charset="0"/>
              </a:rPr>
              <a:t> </a:t>
            </a:r>
            <a:endParaRPr lang="en-US" altLang="en-US" sz="2400">
              <a:latin typeface="Times New Roman" panose="02020603050405020304" pitchFamily="18" charset="0"/>
            </a:endParaRPr>
          </a:p>
        </p:txBody>
      </p:sp>
      <p:sp>
        <p:nvSpPr>
          <p:cNvPr id="594953" name="Rectangle 9">
            <a:extLst>
              <a:ext uri="{FF2B5EF4-FFF2-40B4-BE49-F238E27FC236}">
                <a16:creationId xmlns:a16="http://schemas.microsoft.com/office/drawing/2014/main" id="{C5714522-3D34-719D-9BBF-74BE961A9D8D}"/>
              </a:ext>
            </a:extLst>
          </p:cNvPr>
          <p:cNvSpPr>
            <a:spLocks noChangeArrowheads="1"/>
          </p:cNvSpPr>
          <p:nvPr/>
        </p:nvSpPr>
        <p:spPr bwMode="auto">
          <a:xfrm>
            <a:off x="177800" y="5029200"/>
            <a:ext cx="1524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1600" b="1">
                <a:cs typeface="Arial" panose="020B0604020202020204" pitchFamily="34" charset="0"/>
              </a:rPr>
              <a:t>Long-Term</a:t>
            </a:r>
            <a:r>
              <a:rPr lang="en-US" altLang="en-US" sz="1100">
                <a:latin typeface="Times New Roman" panose="02020603050405020304" pitchFamily="18" charset="0"/>
              </a:rPr>
              <a:t> </a:t>
            </a:r>
            <a:endParaRPr lang="en-US" altLang="en-US" sz="2400">
              <a:latin typeface="Times New Roman" panose="02020603050405020304"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a:extLst>
              <a:ext uri="{FF2B5EF4-FFF2-40B4-BE49-F238E27FC236}">
                <a16:creationId xmlns:a16="http://schemas.microsoft.com/office/drawing/2014/main" id="{D35C2F44-24A7-EE96-AD77-B8A651951B24}"/>
              </a:ext>
            </a:extLst>
          </p:cNvPr>
          <p:cNvSpPr>
            <a:spLocks noGrp="1" noChangeArrowheads="1"/>
          </p:cNvSpPr>
          <p:nvPr>
            <p:ph type="title"/>
          </p:nvPr>
        </p:nvSpPr>
        <p:spPr/>
        <p:txBody>
          <a:bodyPr/>
          <a:lstStyle/>
          <a:p>
            <a:r>
              <a:rPr lang="en-US" altLang="en-US"/>
              <a:t>Project Objectives</a:t>
            </a:r>
          </a:p>
        </p:txBody>
      </p:sp>
      <p:sp>
        <p:nvSpPr>
          <p:cNvPr id="595971" name="Rectangle 3">
            <a:extLst>
              <a:ext uri="{FF2B5EF4-FFF2-40B4-BE49-F238E27FC236}">
                <a16:creationId xmlns:a16="http://schemas.microsoft.com/office/drawing/2014/main" id="{156ECFAD-1764-C169-95E0-D1B64C3C70D6}"/>
              </a:ext>
            </a:extLst>
          </p:cNvPr>
          <p:cNvSpPr>
            <a:spLocks noGrp="1" noChangeArrowheads="1"/>
          </p:cNvSpPr>
          <p:nvPr>
            <p:ph type="body" idx="1"/>
          </p:nvPr>
        </p:nvSpPr>
        <p:spPr/>
        <p:txBody>
          <a:bodyPr/>
          <a:lstStyle/>
          <a:p>
            <a:pPr marL="230188" indent="-230188"/>
            <a:r>
              <a:rPr lang="en-US" altLang="en-US"/>
              <a:t>Established hurdle values for all Six Sigma Black Belt projects:</a:t>
            </a:r>
          </a:p>
          <a:p>
            <a:pPr marL="576263" lvl="1" indent="-231775"/>
            <a:r>
              <a:rPr lang="en-US" altLang="en-US"/>
              <a:t>$150K of cost savings</a:t>
            </a:r>
          </a:p>
          <a:p>
            <a:pPr marL="576263" lvl="1" indent="-231775"/>
            <a:r>
              <a:rPr lang="en-US" altLang="en-US"/>
              <a:t>$1M of cash flow improvement</a:t>
            </a:r>
          </a:p>
          <a:p>
            <a:pPr marL="576263" lvl="1" indent="-231775"/>
            <a:r>
              <a:rPr lang="en-US" altLang="en-US"/>
              <a:t>2 to 1 savings on projects that directly impact Profit Before Tax </a:t>
            </a:r>
          </a:p>
          <a:p>
            <a:pPr marL="230188" indent="-230188"/>
            <a:endParaRPr lang="en-US" altLang="en-US"/>
          </a:p>
          <a:p>
            <a:pPr marL="230188" indent="-230188"/>
            <a:r>
              <a:rPr lang="en-US" altLang="en-US"/>
              <a:t>Each Six Sigma project will be evaluated on its potential to achieve these standards</a:t>
            </a:r>
          </a:p>
          <a:p>
            <a:pPr marL="576263" lvl="1" indent="-231775"/>
            <a:r>
              <a:rPr lang="en-US" altLang="en-US"/>
              <a:t>Projects with less financial benefit than standard are NO-GO</a:t>
            </a:r>
          </a:p>
          <a:p>
            <a:pPr marL="576263" lvl="1" indent="-231775"/>
            <a:r>
              <a:rPr lang="en-US" altLang="en-US"/>
              <a:t>Projects can have a variety of benefits (cost savings, cash flow, profit), these projects should be evaluated as the combination of the potential benefits vs standard</a:t>
            </a:r>
          </a:p>
          <a:p>
            <a:pPr marL="576263" lvl="1" indent="-231775"/>
            <a:endParaRPr lang="en-US" altLang="en-US"/>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a:extLst>
              <a:ext uri="{FF2B5EF4-FFF2-40B4-BE49-F238E27FC236}">
                <a16:creationId xmlns:a16="http://schemas.microsoft.com/office/drawing/2014/main" id="{8CD53D44-D099-33DE-43C9-0C8479EC1CE3}"/>
              </a:ext>
            </a:extLst>
          </p:cNvPr>
          <p:cNvSpPr>
            <a:spLocks noGrp="1" noChangeArrowheads="1"/>
          </p:cNvSpPr>
          <p:nvPr>
            <p:ph type="title"/>
          </p:nvPr>
        </p:nvSpPr>
        <p:spPr/>
        <p:txBody>
          <a:bodyPr/>
          <a:lstStyle/>
          <a:p>
            <a:r>
              <a:rPr lang="en-US" altLang="en-US"/>
              <a:t>Financial Benefit Objectives Summary</a:t>
            </a:r>
          </a:p>
        </p:txBody>
      </p:sp>
      <p:graphicFrame>
        <p:nvGraphicFramePr>
          <p:cNvPr id="597022" name="Group 30">
            <a:extLst>
              <a:ext uri="{FF2B5EF4-FFF2-40B4-BE49-F238E27FC236}">
                <a16:creationId xmlns:a16="http://schemas.microsoft.com/office/drawing/2014/main" id="{7739C047-A00F-0B75-C4C6-FE12AD652133}"/>
              </a:ext>
            </a:extLst>
          </p:cNvPr>
          <p:cNvGraphicFramePr>
            <a:graphicFrameLocks noGrp="1"/>
          </p:cNvGraphicFramePr>
          <p:nvPr>
            <p:ph type="tbl" idx="1"/>
          </p:nvPr>
        </p:nvGraphicFramePr>
        <p:xfrm>
          <a:off x="239713" y="1593850"/>
          <a:ext cx="8662987" cy="4756150"/>
        </p:xfrm>
        <a:graphic>
          <a:graphicData uri="http://schemas.openxmlformats.org/drawingml/2006/table">
            <a:tbl>
              <a:tblPr/>
              <a:tblGrid>
                <a:gridCol w="1665287">
                  <a:extLst>
                    <a:ext uri="{9D8B030D-6E8A-4147-A177-3AD203B41FA5}">
                      <a16:colId xmlns:a16="http://schemas.microsoft.com/office/drawing/2014/main" val="3110747216"/>
                    </a:ext>
                  </a:extLst>
                </a:gridCol>
                <a:gridCol w="2286000">
                  <a:extLst>
                    <a:ext uri="{9D8B030D-6E8A-4147-A177-3AD203B41FA5}">
                      <a16:colId xmlns:a16="http://schemas.microsoft.com/office/drawing/2014/main" val="1469391728"/>
                    </a:ext>
                  </a:extLst>
                </a:gridCol>
                <a:gridCol w="2590800">
                  <a:extLst>
                    <a:ext uri="{9D8B030D-6E8A-4147-A177-3AD203B41FA5}">
                      <a16:colId xmlns:a16="http://schemas.microsoft.com/office/drawing/2014/main" val="3952894104"/>
                    </a:ext>
                  </a:extLst>
                </a:gridCol>
                <a:gridCol w="2120900">
                  <a:extLst>
                    <a:ext uri="{9D8B030D-6E8A-4147-A177-3AD203B41FA5}">
                      <a16:colId xmlns:a16="http://schemas.microsoft.com/office/drawing/2014/main" val="2308743109"/>
                    </a:ext>
                  </a:extLst>
                </a:gridCol>
              </a:tblGrid>
              <a:tr h="76835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2000" b="0" i="0" u="none" strike="noStrike" cap="none" normalizeH="0" baseline="0">
                          <a:ln>
                            <a:noFill/>
                          </a:ln>
                          <a:solidFill>
                            <a:schemeClr val="tx1"/>
                          </a:solidFill>
                          <a:effectLst/>
                          <a:latin typeface="Arial" panose="020B0604020202020204" pitchFamily="34" charset="0"/>
                        </a:rPr>
                        <a:t>Benefit Type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2000" b="0" i="0" u="none" strike="noStrike" cap="none" normalizeH="0" baseline="0">
                          <a:ln>
                            <a:noFill/>
                          </a:ln>
                          <a:solidFill>
                            <a:schemeClr val="tx1"/>
                          </a:solidFill>
                          <a:effectLst/>
                          <a:latin typeface="Arial" panose="020B0604020202020204" pitchFamily="34" charset="0"/>
                        </a:rPr>
                        <a: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2000" b="0" i="0" u="none" strike="noStrike" cap="none" normalizeH="0" baseline="0">
                          <a:ln>
                            <a:noFill/>
                          </a:ln>
                          <a:solidFill>
                            <a:schemeClr val="tx1"/>
                          </a:solidFill>
                          <a:effectLst/>
                          <a:latin typeface="Arial" panose="020B0604020202020204" pitchFamily="34" charset="0"/>
                        </a:rPr>
                        <a:t>Definition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2000" b="0" i="0" u="none" strike="noStrike" cap="none" normalizeH="0" baseline="0">
                          <a:ln>
                            <a:noFill/>
                          </a:ln>
                          <a:solidFill>
                            <a:schemeClr val="tx1"/>
                          </a:solidFill>
                          <a:effectLst/>
                          <a:latin typeface="Arial" panose="020B0604020202020204" pitchFamily="34" charset="0"/>
                        </a:rPr>
                        <a:t>Example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99"/>
                    </a:solidFill>
                  </a:tcPr>
                </a:tc>
                <a:extLst>
                  <a:ext uri="{0D108BD9-81ED-4DB2-BD59-A6C34878D82A}">
                    <a16:rowId xmlns:a16="http://schemas.microsoft.com/office/drawing/2014/main" val="2592591245"/>
                  </a:ext>
                </a:extLst>
              </a:tr>
              <a:tr h="111918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Cost Savings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$150K/project</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(Cost = labor+RPE+ODC/OIC)</a:t>
                      </a: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Cost reduction or cost avoidance on contract or indirect activity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Lower S/W development costs vs bid, reduced headcount, cost avoidance on future activities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24999673"/>
                  </a:ext>
                </a:extLst>
              </a:tr>
              <a:tr h="116681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Cash Flow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$1M/project</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Balance sheet changes (receivables, payables, capital expenditure) that result in cash flow improvement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Receivables reduction, payables increase, capital expenditure reduction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38827302"/>
                  </a:ext>
                </a:extLst>
              </a:tr>
              <a:tr h="11176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Profit (PBT)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2-1 Savings/project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Profitability impact on contract…must change contract EAC profit rate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344488">
                        <a:spcBef>
                          <a:spcPct val="20000"/>
                        </a:spcBef>
                        <a:buClr>
                          <a:schemeClr val="accent2"/>
                        </a:buClr>
                        <a:defRPr>
                          <a:solidFill>
                            <a:schemeClr val="tx1"/>
                          </a:solidFill>
                          <a:latin typeface="Arial" panose="020B0604020202020204" pitchFamily="34" charset="0"/>
                        </a:defRPr>
                      </a:lvl2pPr>
                      <a:lvl3pPr marL="690563">
                        <a:spcBef>
                          <a:spcPct val="20000"/>
                        </a:spcBef>
                        <a:buClr>
                          <a:schemeClr val="accent2"/>
                        </a:buClr>
                        <a:defRPr>
                          <a:solidFill>
                            <a:schemeClr val="tx1"/>
                          </a:solidFill>
                          <a:latin typeface="Arial" panose="020B0604020202020204" pitchFamily="34" charset="0"/>
                        </a:defRPr>
                      </a:lvl3pPr>
                      <a:lvl4pPr marL="1036638">
                        <a:spcBef>
                          <a:spcPct val="20000"/>
                        </a:spcBef>
                        <a:buClr>
                          <a:schemeClr val="accent2"/>
                        </a:buClr>
                        <a:defRPr>
                          <a:solidFill>
                            <a:schemeClr val="tx1"/>
                          </a:solidFill>
                          <a:latin typeface="Arial" panose="020B0604020202020204" pitchFamily="34" charset="0"/>
                        </a:defRPr>
                      </a:lvl4pPr>
                      <a:lvl5pPr marL="1357313">
                        <a:spcBef>
                          <a:spcPct val="20000"/>
                        </a:spcBef>
                        <a:buClr>
                          <a:schemeClr val="accent2"/>
                        </a:buClr>
                        <a:defRPr>
                          <a:solidFill>
                            <a:schemeClr val="tx1"/>
                          </a:solidFill>
                          <a:latin typeface="Arial" panose="020B0604020202020204" pitchFamily="34" charset="0"/>
                        </a:defRPr>
                      </a:lvl5pPr>
                      <a:lvl6pPr marL="1814513" fontAlgn="base">
                        <a:spcBef>
                          <a:spcPct val="20000"/>
                        </a:spcBef>
                        <a:spcAft>
                          <a:spcPct val="0"/>
                        </a:spcAft>
                        <a:buClr>
                          <a:schemeClr val="accent2"/>
                        </a:buClr>
                        <a:defRPr>
                          <a:solidFill>
                            <a:schemeClr val="tx1"/>
                          </a:solidFill>
                          <a:latin typeface="Arial" panose="020B0604020202020204" pitchFamily="34" charset="0"/>
                        </a:defRPr>
                      </a:lvl6pPr>
                      <a:lvl7pPr marL="2271713" fontAlgn="base">
                        <a:spcBef>
                          <a:spcPct val="20000"/>
                        </a:spcBef>
                        <a:spcAft>
                          <a:spcPct val="0"/>
                        </a:spcAft>
                        <a:buClr>
                          <a:schemeClr val="accent2"/>
                        </a:buClr>
                        <a:defRPr>
                          <a:solidFill>
                            <a:schemeClr val="tx1"/>
                          </a:solidFill>
                          <a:latin typeface="Arial" panose="020B0604020202020204" pitchFamily="34" charset="0"/>
                        </a:defRPr>
                      </a:lvl7pPr>
                      <a:lvl8pPr marL="2728913" fontAlgn="base">
                        <a:spcBef>
                          <a:spcPct val="20000"/>
                        </a:spcBef>
                        <a:spcAft>
                          <a:spcPct val="0"/>
                        </a:spcAft>
                        <a:buClr>
                          <a:schemeClr val="accent2"/>
                        </a:buClr>
                        <a:defRPr>
                          <a:solidFill>
                            <a:schemeClr val="tx1"/>
                          </a:solidFill>
                          <a:latin typeface="Arial" panose="020B0604020202020204" pitchFamily="34" charset="0"/>
                        </a:defRPr>
                      </a:lvl8pPr>
                      <a:lvl9pPr marL="3186113"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Direct impact on Award Fee</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600" b="0" i="0" u="none" strike="noStrike" cap="none" normalizeH="0" baseline="0">
                          <a:ln>
                            <a:noFill/>
                          </a:ln>
                          <a:solidFill>
                            <a:schemeClr val="tx1"/>
                          </a:solidFill>
                          <a:effectLst/>
                          <a:latin typeface="Arial" panose="020B0604020202020204" pitchFamily="34" charset="0"/>
                        </a:rPr>
                        <a:t>Cost reduction on FP contract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26844637"/>
                  </a:ext>
                </a:extLst>
              </a:tr>
            </a:tbl>
          </a:graphicData>
        </a:graphic>
      </p:graphicFrame>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a:extLst>
              <a:ext uri="{FF2B5EF4-FFF2-40B4-BE49-F238E27FC236}">
                <a16:creationId xmlns:a16="http://schemas.microsoft.com/office/drawing/2014/main" id="{A930B2F9-6BA5-CFA9-A7DF-9AD9BCEC41D8}"/>
              </a:ext>
            </a:extLst>
          </p:cNvPr>
          <p:cNvSpPr>
            <a:spLocks noGrp="1" noChangeArrowheads="1"/>
          </p:cNvSpPr>
          <p:nvPr>
            <p:ph type="title"/>
          </p:nvPr>
        </p:nvSpPr>
        <p:spPr/>
        <p:txBody>
          <a:bodyPr/>
          <a:lstStyle/>
          <a:p>
            <a:r>
              <a:rPr lang="en-US" altLang="en-US"/>
              <a:t>Roles &amp; Responsibilities</a:t>
            </a:r>
          </a:p>
        </p:txBody>
      </p:sp>
      <p:sp>
        <p:nvSpPr>
          <p:cNvPr id="598019" name="Rectangle 3">
            <a:extLst>
              <a:ext uri="{FF2B5EF4-FFF2-40B4-BE49-F238E27FC236}">
                <a16:creationId xmlns:a16="http://schemas.microsoft.com/office/drawing/2014/main" id="{DD62D2A7-F854-908A-9FE6-14CD0239808C}"/>
              </a:ext>
            </a:extLst>
          </p:cNvPr>
          <p:cNvSpPr>
            <a:spLocks noGrp="1" noChangeArrowheads="1"/>
          </p:cNvSpPr>
          <p:nvPr>
            <p:ph type="body" idx="1"/>
          </p:nvPr>
        </p:nvSpPr>
        <p:spPr/>
        <p:txBody>
          <a:bodyPr/>
          <a:lstStyle/>
          <a:p>
            <a:pPr marL="230188" indent="-230188">
              <a:lnSpc>
                <a:spcPct val="90000"/>
              </a:lnSpc>
            </a:pPr>
            <a:r>
              <a:rPr lang="en-US" altLang="en-US" sz="1600" b="1"/>
              <a:t>Champion</a:t>
            </a:r>
          </a:p>
          <a:p>
            <a:pPr marL="576263" lvl="1" indent="-231775">
              <a:lnSpc>
                <a:spcPct val="90000"/>
              </a:lnSpc>
            </a:pPr>
            <a:r>
              <a:rPr lang="en-US" altLang="en-US" sz="1600"/>
              <a:t>Assist in selection of team members</a:t>
            </a:r>
          </a:p>
          <a:p>
            <a:pPr marL="576263" lvl="1" indent="-231775">
              <a:lnSpc>
                <a:spcPct val="90000"/>
              </a:lnSpc>
            </a:pPr>
            <a:r>
              <a:rPr lang="en-US" altLang="en-US" sz="1600"/>
              <a:t>Helps define strategic direction and scope for the team</a:t>
            </a:r>
          </a:p>
          <a:p>
            <a:pPr marL="576263" lvl="1" indent="-231775">
              <a:lnSpc>
                <a:spcPct val="90000"/>
              </a:lnSpc>
            </a:pPr>
            <a:r>
              <a:rPr lang="en-US" altLang="en-US" sz="1600"/>
              <a:t>Helps define the key opportunities available for a successful project </a:t>
            </a:r>
          </a:p>
          <a:p>
            <a:pPr marL="230188" indent="-230188">
              <a:lnSpc>
                <a:spcPct val="90000"/>
              </a:lnSpc>
            </a:pPr>
            <a:r>
              <a:rPr lang="en-US" altLang="en-US" sz="1600" b="1"/>
              <a:t>Black Belt</a:t>
            </a:r>
          </a:p>
          <a:p>
            <a:pPr marL="576263" lvl="1" indent="-231775">
              <a:lnSpc>
                <a:spcPct val="90000"/>
              </a:lnSpc>
            </a:pPr>
            <a:r>
              <a:rPr lang="en-US" altLang="en-US" sz="1600"/>
              <a:t>Define metrics that support project including the specific process for baselining and tracking of metrics</a:t>
            </a:r>
          </a:p>
          <a:p>
            <a:pPr marL="576263" lvl="1" indent="-231775">
              <a:lnSpc>
                <a:spcPct val="90000"/>
              </a:lnSpc>
            </a:pPr>
            <a:r>
              <a:rPr lang="en-US" altLang="en-US" sz="1600"/>
              <a:t>Establish business case for project</a:t>
            </a:r>
          </a:p>
          <a:p>
            <a:pPr marL="576263" lvl="1" indent="-231775">
              <a:lnSpc>
                <a:spcPct val="90000"/>
              </a:lnSpc>
            </a:pPr>
            <a:r>
              <a:rPr lang="en-US" altLang="en-US" sz="1600"/>
              <a:t>Ensure milestones are met by team members </a:t>
            </a:r>
          </a:p>
          <a:p>
            <a:pPr marL="576263" lvl="1" indent="-231775">
              <a:lnSpc>
                <a:spcPct val="90000"/>
              </a:lnSpc>
            </a:pPr>
            <a:r>
              <a:rPr lang="en-US" altLang="en-US" sz="1600"/>
              <a:t>Responsible for ongoing tactical management of team’s work</a:t>
            </a:r>
          </a:p>
          <a:p>
            <a:pPr marL="576263" lvl="1" indent="-231775">
              <a:lnSpc>
                <a:spcPct val="90000"/>
              </a:lnSpc>
            </a:pPr>
            <a:r>
              <a:rPr lang="en-US" altLang="en-US" sz="1600"/>
              <a:t>Updates tracking of metrics and financials</a:t>
            </a:r>
          </a:p>
          <a:p>
            <a:pPr marL="230188" indent="-230188">
              <a:lnSpc>
                <a:spcPct val="90000"/>
              </a:lnSpc>
            </a:pPr>
            <a:r>
              <a:rPr lang="en-US" altLang="en-US" sz="1600" b="1"/>
              <a:t>Money Belts</a:t>
            </a:r>
          </a:p>
          <a:p>
            <a:pPr marL="576263" lvl="1" indent="-231775">
              <a:lnSpc>
                <a:spcPct val="90000"/>
              </a:lnSpc>
            </a:pPr>
            <a:r>
              <a:rPr lang="en-US" altLang="en-US" sz="1600"/>
              <a:t>Provide guidance on establishment of metrics and financial savings opportunity</a:t>
            </a:r>
          </a:p>
          <a:p>
            <a:pPr marL="576263" lvl="1" indent="-231775">
              <a:lnSpc>
                <a:spcPct val="90000"/>
              </a:lnSpc>
            </a:pPr>
            <a:r>
              <a:rPr lang="en-US" altLang="en-US" sz="1600"/>
              <a:t>Approve initial business case and revisions to assumptions and methodologies</a:t>
            </a:r>
          </a:p>
          <a:p>
            <a:pPr marL="576263" lvl="1" indent="-231775">
              <a:lnSpc>
                <a:spcPct val="90000"/>
              </a:lnSpc>
            </a:pPr>
            <a:r>
              <a:rPr lang="en-US" altLang="en-US" sz="1600"/>
              <a:t>Responsible for validation of financial benefits accomplished and subsequent audit of savings</a:t>
            </a:r>
          </a:p>
          <a:p>
            <a:pPr marL="576263" lvl="1" indent="-231775">
              <a:lnSpc>
                <a:spcPct val="90000"/>
              </a:lnSpc>
            </a:pPr>
            <a:r>
              <a:rPr lang="en-US" altLang="en-US" sz="1600"/>
              <a:t>Assist Champion in idea generation for new projects</a:t>
            </a: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a:extLst>
              <a:ext uri="{FF2B5EF4-FFF2-40B4-BE49-F238E27FC236}">
                <a16:creationId xmlns:a16="http://schemas.microsoft.com/office/drawing/2014/main" id="{531A91EF-8F12-7AA3-654D-224B205CEB80}"/>
              </a:ext>
            </a:extLst>
          </p:cNvPr>
          <p:cNvSpPr>
            <a:spLocks noGrp="1" noChangeArrowheads="1"/>
          </p:cNvSpPr>
          <p:nvPr>
            <p:ph type="title"/>
          </p:nvPr>
        </p:nvSpPr>
        <p:spPr/>
        <p:txBody>
          <a:bodyPr/>
          <a:lstStyle/>
          <a:p>
            <a:r>
              <a:rPr lang="en-US" altLang="en-US"/>
              <a:t>Money Belt Roles &amp; Responsibilities</a:t>
            </a:r>
          </a:p>
        </p:txBody>
      </p:sp>
      <p:sp>
        <p:nvSpPr>
          <p:cNvPr id="599043" name="Rectangle 3">
            <a:extLst>
              <a:ext uri="{FF2B5EF4-FFF2-40B4-BE49-F238E27FC236}">
                <a16:creationId xmlns:a16="http://schemas.microsoft.com/office/drawing/2014/main" id="{F361A123-A8A1-1675-94A6-CD162AF27D80}"/>
              </a:ext>
            </a:extLst>
          </p:cNvPr>
          <p:cNvSpPr>
            <a:spLocks noGrp="1" noChangeArrowheads="1"/>
          </p:cNvSpPr>
          <p:nvPr>
            <p:ph type="body" idx="1"/>
          </p:nvPr>
        </p:nvSpPr>
        <p:spPr/>
        <p:txBody>
          <a:bodyPr/>
          <a:lstStyle/>
          <a:p>
            <a:pPr marL="230188" indent="-230188">
              <a:lnSpc>
                <a:spcPct val="90000"/>
              </a:lnSpc>
            </a:pPr>
            <a:r>
              <a:rPr lang="en-US" altLang="en-US" sz="1600" b="1"/>
              <a:t>Money Belts have day-to-day and strategic roles</a:t>
            </a:r>
          </a:p>
          <a:p>
            <a:pPr marL="576263" lvl="1" indent="-231775">
              <a:lnSpc>
                <a:spcPct val="90000"/>
              </a:lnSpc>
            </a:pPr>
            <a:r>
              <a:rPr lang="en-US" altLang="en-US" sz="1600"/>
              <a:t>Assistance development of business case and approval of Six Sigma project financial benefits</a:t>
            </a:r>
          </a:p>
          <a:p>
            <a:pPr marL="576263" lvl="1" indent="-231775">
              <a:lnSpc>
                <a:spcPct val="90000"/>
              </a:lnSpc>
            </a:pPr>
            <a:r>
              <a:rPr lang="en-US" altLang="en-US" sz="1600"/>
              <a:t>Provide direction to Division/Staff on new project idea generation</a:t>
            </a:r>
          </a:p>
          <a:p>
            <a:pPr marL="230188" indent="-230188">
              <a:lnSpc>
                <a:spcPct val="90000"/>
              </a:lnSpc>
            </a:pPr>
            <a:r>
              <a:rPr lang="en-US" altLang="en-US" sz="1600" b="1"/>
              <a:t>Day-to-Day efforts support Six Sigma project performance</a:t>
            </a:r>
          </a:p>
          <a:p>
            <a:pPr marL="576263" lvl="1" indent="-231775">
              <a:lnSpc>
                <a:spcPct val="90000"/>
              </a:lnSpc>
            </a:pPr>
            <a:r>
              <a:rPr lang="en-US" altLang="en-US" sz="1600"/>
              <a:t>Support business case development</a:t>
            </a:r>
          </a:p>
          <a:p>
            <a:pPr marL="576263" lvl="1" indent="-231775">
              <a:lnSpc>
                <a:spcPct val="90000"/>
              </a:lnSpc>
            </a:pPr>
            <a:r>
              <a:rPr lang="en-US" altLang="en-US" sz="1600"/>
              <a:t>Approve/modify business cases during project phases</a:t>
            </a:r>
          </a:p>
          <a:p>
            <a:pPr marL="576263" lvl="1" indent="-231775">
              <a:lnSpc>
                <a:spcPct val="90000"/>
              </a:lnSpc>
            </a:pPr>
            <a:r>
              <a:rPr lang="en-US" altLang="en-US" sz="1600"/>
              <a:t>Partner with the BB to identify alternative metrics and solutions</a:t>
            </a:r>
          </a:p>
          <a:p>
            <a:pPr marL="576263" lvl="1" indent="-231775">
              <a:lnSpc>
                <a:spcPct val="90000"/>
              </a:lnSpc>
            </a:pPr>
            <a:r>
              <a:rPr lang="en-US" altLang="en-US" sz="1600"/>
              <a:t>Make NO-GO decisions related to ongoing projects and project ideas</a:t>
            </a:r>
          </a:p>
          <a:p>
            <a:pPr marL="230188" indent="-230188">
              <a:lnSpc>
                <a:spcPct val="90000"/>
              </a:lnSpc>
            </a:pPr>
            <a:r>
              <a:rPr lang="en-US" altLang="en-US" sz="1600" b="1"/>
              <a:t>Strategic activities will generate quality projects to the Six Sigma pipeline</a:t>
            </a:r>
          </a:p>
          <a:p>
            <a:pPr marL="576263" lvl="1" indent="-231775">
              <a:lnSpc>
                <a:spcPct val="90000"/>
              </a:lnSpc>
            </a:pPr>
            <a:r>
              <a:rPr lang="en-US" altLang="en-US" sz="1600"/>
              <a:t>Work with Champions and Black Belts to develop new projects, promote parent-child projects</a:t>
            </a:r>
          </a:p>
          <a:p>
            <a:pPr marL="576263" lvl="1" indent="-231775">
              <a:lnSpc>
                <a:spcPct val="90000"/>
              </a:lnSpc>
            </a:pPr>
            <a:r>
              <a:rPr lang="en-US" altLang="en-US" sz="1600"/>
              <a:t>Integrate Division strategy with 2002 goals and objectives (cash flow and profitability)</a:t>
            </a:r>
          </a:p>
          <a:p>
            <a:pPr marL="576263" lvl="1" indent="-231775">
              <a:lnSpc>
                <a:spcPct val="90000"/>
              </a:lnSpc>
            </a:pPr>
            <a:r>
              <a:rPr lang="en-US" altLang="en-US" sz="1600"/>
              <a:t>Improve the Finance function’s processes, systems and people</a:t>
            </a:r>
          </a:p>
          <a:p>
            <a:pPr marL="230188" indent="-230188">
              <a:lnSpc>
                <a:spcPct val="90000"/>
              </a:lnSpc>
            </a:pPr>
            <a:r>
              <a:rPr lang="en-US" altLang="en-US" sz="1600" b="1"/>
              <a:t>Communications with Division and Staff Finance organizations on project status, best practices, etc</a:t>
            </a:r>
          </a:p>
          <a:p>
            <a:pPr marL="230188" indent="-230188">
              <a:lnSpc>
                <a:spcPct val="90000"/>
              </a:lnSpc>
            </a:pPr>
            <a:endParaRPr lang="en-US" altLang="en-US" sz="1600" b="1"/>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a:extLst>
              <a:ext uri="{FF2B5EF4-FFF2-40B4-BE49-F238E27FC236}">
                <a16:creationId xmlns:a16="http://schemas.microsoft.com/office/drawing/2014/main" id="{D453EB56-661A-B807-53FB-AF1C6B0EF97D}"/>
              </a:ext>
            </a:extLst>
          </p:cNvPr>
          <p:cNvSpPr>
            <a:spLocks noGrp="1" noChangeArrowheads="1"/>
          </p:cNvSpPr>
          <p:nvPr>
            <p:ph type="title"/>
          </p:nvPr>
        </p:nvSpPr>
        <p:spPr>
          <a:xfrm>
            <a:off x="346075" y="201613"/>
            <a:ext cx="6053138" cy="601662"/>
          </a:xfrm>
        </p:spPr>
        <p:txBody>
          <a:bodyPr/>
          <a:lstStyle/>
          <a:p>
            <a:r>
              <a:rPr lang="en-US" altLang="en-US"/>
              <a:t>DMAIEC Project Flow &amp; </a:t>
            </a:r>
            <a:r>
              <a:rPr lang="en-US" altLang="en-US" sz="2000"/>
              <a:t>Reviews</a:t>
            </a:r>
          </a:p>
        </p:txBody>
      </p:sp>
      <p:sp>
        <p:nvSpPr>
          <p:cNvPr id="600067" name="AutoShape 3">
            <a:extLst>
              <a:ext uri="{FF2B5EF4-FFF2-40B4-BE49-F238E27FC236}">
                <a16:creationId xmlns:a16="http://schemas.microsoft.com/office/drawing/2014/main" id="{3A861CAD-5CD3-B9CA-829E-73C9AA97708C}"/>
              </a:ext>
            </a:extLst>
          </p:cNvPr>
          <p:cNvSpPr>
            <a:spLocks noChangeArrowheads="1"/>
          </p:cNvSpPr>
          <p:nvPr/>
        </p:nvSpPr>
        <p:spPr bwMode="auto">
          <a:xfrm>
            <a:off x="6019800" y="5675313"/>
            <a:ext cx="2438400" cy="3048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4300" indent="-114300"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pPr>
            <a:r>
              <a:rPr lang="en-US" altLang="en-US" sz="800">
                <a:latin typeface="Arial" panose="020B0604020202020204" pitchFamily="34" charset="0"/>
              </a:rPr>
              <a:t>- Reviews Arranged and Scheduled by Black Belt</a:t>
            </a:r>
          </a:p>
          <a:p>
            <a:pPr>
              <a:spcBef>
                <a:spcPct val="15000"/>
              </a:spcBef>
            </a:pPr>
            <a:r>
              <a:rPr lang="en-US" altLang="en-US" sz="800">
                <a:latin typeface="Arial" panose="020B0604020202020204" pitchFamily="34" charset="0"/>
              </a:rPr>
              <a:t>	Separate Reviews are not recommended</a:t>
            </a:r>
          </a:p>
          <a:p>
            <a:pPr>
              <a:spcBef>
                <a:spcPct val="15000"/>
              </a:spcBef>
              <a:buFontTx/>
              <a:buChar char="-"/>
            </a:pPr>
            <a:endParaRPr lang="en-US" altLang="en-US" sz="800">
              <a:latin typeface="Arial" panose="020B0604020202020204" pitchFamily="34" charset="0"/>
            </a:endParaRPr>
          </a:p>
          <a:p>
            <a:pPr>
              <a:spcBef>
                <a:spcPct val="15000"/>
              </a:spcBef>
              <a:buFontTx/>
              <a:buChar char="-"/>
            </a:pPr>
            <a:r>
              <a:rPr lang="en-US" altLang="en-US" sz="800">
                <a:latin typeface="Arial" panose="020B0604020202020204" pitchFamily="34" charset="0"/>
              </a:rPr>
              <a:t>Completed Activity</a:t>
            </a:r>
          </a:p>
        </p:txBody>
      </p:sp>
      <p:sp>
        <p:nvSpPr>
          <p:cNvPr id="600068" name="Text Box 4">
            <a:extLst>
              <a:ext uri="{FF2B5EF4-FFF2-40B4-BE49-F238E27FC236}">
                <a16:creationId xmlns:a16="http://schemas.microsoft.com/office/drawing/2014/main" id="{26F1D62E-DC17-747D-F919-14A1869EDF3F}"/>
              </a:ext>
            </a:extLst>
          </p:cNvPr>
          <p:cNvSpPr txBox="1">
            <a:spLocks noChangeArrowheads="1"/>
          </p:cNvSpPr>
          <p:nvPr/>
        </p:nvSpPr>
        <p:spPr bwMode="auto">
          <a:xfrm>
            <a:off x="5927725" y="6064250"/>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r>
              <a:rPr lang="en-US" altLang="en-US" sz="500" b="1">
                <a:latin typeface="Times New Roman" panose="02020603050405020304" pitchFamily="18" charset="0"/>
              </a:rPr>
              <a:t>X</a:t>
            </a:r>
          </a:p>
        </p:txBody>
      </p:sp>
      <p:sp>
        <p:nvSpPr>
          <p:cNvPr id="600069" name="Rectangle 5">
            <a:extLst>
              <a:ext uri="{FF2B5EF4-FFF2-40B4-BE49-F238E27FC236}">
                <a16:creationId xmlns:a16="http://schemas.microsoft.com/office/drawing/2014/main" id="{58C8A832-2247-B032-C89A-1246E1C70FC7}"/>
              </a:ext>
            </a:extLst>
          </p:cNvPr>
          <p:cNvSpPr>
            <a:spLocks noChangeArrowheads="1"/>
          </p:cNvSpPr>
          <p:nvPr/>
        </p:nvSpPr>
        <p:spPr bwMode="auto">
          <a:xfrm rot="-5400000">
            <a:off x="-84137" y="4064000"/>
            <a:ext cx="8382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Champion/ Sponsor</a:t>
            </a:r>
          </a:p>
        </p:txBody>
      </p:sp>
      <p:sp>
        <p:nvSpPr>
          <p:cNvPr id="600070" name="Rectangle 6">
            <a:extLst>
              <a:ext uri="{FF2B5EF4-FFF2-40B4-BE49-F238E27FC236}">
                <a16:creationId xmlns:a16="http://schemas.microsoft.com/office/drawing/2014/main" id="{101D1725-2B0A-8C89-05AE-48B37EE3C1A5}"/>
              </a:ext>
            </a:extLst>
          </p:cNvPr>
          <p:cNvSpPr>
            <a:spLocks noChangeArrowheads="1"/>
          </p:cNvSpPr>
          <p:nvPr/>
        </p:nvSpPr>
        <p:spPr bwMode="auto">
          <a:xfrm rot="-5400000">
            <a:off x="-55562" y="3197225"/>
            <a:ext cx="78105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Money Belts</a:t>
            </a:r>
          </a:p>
        </p:txBody>
      </p:sp>
      <p:sp>
        <p:nvSpPr>
          <p:cNvPr id="600071" name="Text Box 7">
            <a:extLst>
              <a:ext uri="{FF2B5EF4-FFF2-40B4-BE49-F238E27FC236}">
                <a16:creationId xmlns:a16="http://schemas.microsoft.com/office/drawing/2014/main" id="{D605A746-7590-68B3-9789-7C7A140A3667}"/>
              </a:ext>
            </a:extLst>
          </p:cNvPr>
          <p:cNvSpPr txBox="1">
            <a:spLocks noChangeArrowheads="1"/>
          </p:cNvSpPr>
          <p:nvPr/>
        </p:nvSpPr>
        <p:spPr bwMode="auto">
          <a:xfrm rot="-5400000">
            <a:off x="-95250" y="2182813"/>
            <a:ext cx="860425"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1000" b="1"/>
              <a:t>BB-GB</a:t>
            </a:r>
          </a:p>
        </p:txBody>
      </p:sp>
      <p:sp>
        <p:nvSpPr>
          <p:cNvPr id="600072" name="Line 8">
            <a:extLst>
              <a:ext uri="{FF2B5EF4-FFF2-40B4-BE49-F238E27FC236}">
                <a16:creationId xmlns:a16="http://schemas.microsoft.com/office/drawing/2014/main" id="{2D4681E3-574A-5A68-48CE-FD5CC9FF8D7A}"/>
              </a:ext>
            </a:extLst>
          </p:cNvPr>
          <p:cNvSpPr>
            <a:spLocks noChangeShapeType="1"/>
          </p:cNvSpPr>
          <p:nvPr/>
        </p:nvSpPr>
        <p:spPr bwMode="auto">
          <a:xfrm>
            <a:off x="533400" y="1731963"/>
            <a:ext cx="8305800" cy="1587"/>
          </a:xfrm>
          <a:prstGeom prst="line">
            <a:avLst/>
          </a:prstGeom>
          <a:noFill/>
          <a:ln w="2857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0073" name="Line 9">
            <a:extLst>
              <a:ext uri="{FF2B5EF4-FFF2-40B4-BE49-F238E27FC236}">
                <a16:creationId xmlns:a16="http://schemas.microsoft.com/office/drawing/2014/main" id="{CE4C4CAF-DB46-933D-F6D0-95920492CD0A}"/>
              </a:ext>
            </a:extLst>
          </p:cNvPr>
          <p:cNvSpPr>
            <a:spLocks noChangeShapeType="1"/>
          </p:cNvSpPr>
          <p:nvPr/>
        </p:nvSpPr>
        <p:spPr bwMode="auto">
          <a:xfrm>
            <a:off x="638175" y="36750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0074" name="Line 10">
            <a:extLst>
              <a:ext uri="{FF2B5EF4-FFF2-40B4-BE49-F238E27FC236}">
                <a16:creationId xmlns:a16="http://schemas.microsoft.com/office/drawing/2014/main" id="{5B759CEC-8836-9B71-3E41-C4AB87C8BE4B}"/>
              </a:ext>
            </a:extLst>
          </p:cNvPr>
          <p:cNvSpPr>
            <a:spLocks noChangeShapeType="1"/>
          </p:cNvSpPr>
          <p:nvPr/>
        </p:nvSpPr>
        <p:spPr bwMode="auto">
          <a:xfrm>
            <a:off x="638175" y="46656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0075" name="Rectangle 11">
            <a:extLst>
              <a:ext uri="{FF2B5EF4-FFF2-40B4-BE49-F238E27FC236}">
                <a16:creationId xmlns:a16="http://schemas.microsoft.com/office/drawing/2014/main" id="{D58AE58D-B7C7-5CA1-0B50-E3BD95483FB1}"/>
              </a:ext>
            </a:extLst>
          </p:cNvPr>
          <p:cNvSpPr>
            <a:spLocks noChangeArrowheads="1"/>
          </p:cNvSpPr>
          <p:nvPr/>
        </p:nvSpPr>
        <p:spPr bwMode="auto">
          <a:xfrm rot="-5400000">
            <a:off x="-85724" y="4978400"/>
            <a:ext cx="838200" cy="365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900" b="1"/>
              <a:t>Project Office/MBB</a:t>
            </a:r>
          </a:p>
        </p:txBody>
      </p:sp>
      <p:sp>
        <p:nvSpPr>
          <p:cNvPr id="600076" name="AutoShape 12">
            <a:extLst>
              <a:ext uri="{FF2B5EF4-FFF2-40B4-BE49-F238E27FC236}">
                <a16:creationId xmlns:a16="http://schemas.microsoft.com/office/drawing/2014/main" id="{3773452B-AA68-5863-004A-B635C181BA10}"/>
              </a:ext>
            </a:extLst>
          </p:cNvPr>
          <p:cNvSpPr>
            <a:spLocks noChangeArrowheads="1"/>
          </p:cNvSpPr>
          <p:nvPr/>
        </p:nvSpPr>
        <p:spPr bwMode="auto">
          <a:xfrm>
            <a:off x="714375" y="1838325"/>
            <a:ext cx="1447800" cy="9032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Team Charter (including Business Case)</a:t>
            </a:r>
          </a:p>
          <a:p>
            <a:pPr>
              <a:spcBef>
                <a:spcPct val="15000"/>
              </a:spcBef>
              <a:buSzPct val="155000"/>
              <a:buFont typeface="Wingdings" panose="05000000000000000000" pitchFamily="2" charset="2"/>
              <a:buNone/>
            </a:pPr>
            <a:r>
              <a:rPr lang="en-US" altLang="en-US" sz="800">
                <a:latin typeface="Arial" panose="020B0604020202020204" pitchFamily="34" charset="0"/>
              </a:rPr>
              <a:t>Map Process</a:t>
            </a:r>
          </a:p>
          <a:p>
            <a:pPr>
              <a:spcBef>
                <a:spcPct val="15000"/>
              </a:spcBef>
              <a:buSzPct val="155000"/>
              <a:buFont typeface="Wingdings" panose="05000000000000000000" pitchFamily="2" charset="2"/>
              <a:buNone/>
            </a:pPr>
            <a:r>
              <a:rPr lang="en-US" altLang="en-US" sz="800">
                <a:latin typeface="Arial" panose="020B0604020202020204" pitchFamily="34" charset="0"/>
              </a:rPr>
              <a:t>VOC Data Collection</a:t>
            </a:r>
          </a:p>
          <a:p>
            <a:pPr>
              <a:spcBef>
                <a:spcPct val="15000"/>
              </a:spcBef>
              <a:buSzPct val="155000"/>
              <a:buFont typeface="Wingdings" panose="05000000000000000000" pitchFamily="2" charset="2"/>
              <a:buNone/>
            </a:pPr>
            <a:r>
              <a:rPr lang="en-US" altLang="en-US" sz="800">
                <a:latin typeface="Arial" panose="020B0604020202020204" pitchFamily="34" charset="0"/>
              </a:rPr>
              <a:t>Specify CTQs</a:t>
            </a:r>
          </a:p>
        </p:txBody>
      </p:sp>
      <p:sp>
        <p:nvSpPr>
          <p:cNvPr id="600077" name="AutoShape 13">
            <a:extLst>
              <a:ext uri="{FF2B5EF4-FFF2-40B4-BE49-F238E27FC236}">
                <a16:creationId xmlns:a16="http://schemas.microsoft.com/office/drawing/2014/main" id="{2F33101E-7055-F08C-AA49-B82D3D86677E}"/>
              </a:ext>
            </a:extLst>
          </p:cNvPr>
          <p:cNvSpPr>
            <a:spLocks noChangeArrowheads="1"/>
          </p:cNvSpPr>
          <p:nvPr/>
        </p:nvSpPr>
        <p:spPr bwMode="auto">
          <a:xfrm>
            <a:off x="714375" y="38274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Approve Initial Charter</a:t>
            </a: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Define Step</a:t>
            </a:r>
          </a:p>
        </p:txBody>
      </p:sp>
      <p:sp>
        <p:nvSpPr>
          <p:cNvPr id="600078" name="AutoShape 14">
            <a:extLst>
              <a:ext uri="{FF2B5EF4-FFF2-40B4-BE49-F238E27FC236}">
                <a16:creationId xmlns:a16="http://schemas.microsoft.com/office/drawing/2014/main" id="{51A37B87-D818-1B9F-9902-42715FDAFB73}"/>
              </a:ext>
            </a:extLst>
          </p:cNvPr>
          <p:cNvSpPr>
            <a:spLocks noChangeArrowheads="1"/>
          </p:cNvSpPr>
          <p:nvPr/>
        </p:nvSpPr>
        <p:spPr bwMode="auto">
          <a:xfrm>
            <a:off x="714375" y="47418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Define Step</a:t>
            </a:r>
          </a:p>
        </p:txBody>
      </p:sp>
      <p:sp>
        <p:nvSpPr>
          <p:cNvPr id="600079" name="Line 15">
            <a:extLst>
              <a:ext uri="{FF2B5EF4-FFF2-40B4-BE49-F238E27FC236}">
                <a16:creationId xmlns:a16="http://schemas.microsoft.com/office/drawing/2014/main" id="{C11635C8-2BC3-9769-A5C0-D296E25CAE87}"/>
              </a:ext>
            </a:extLst>
          </p:cNvPr>
          <p:cNvSpPr>
            <a:spLocks noChangeShapeType="1"/>
          </p:cNvSpPr>
          <p:nvPr/>
        </p:nvSpPr>
        <p:spPr bwMode="auto">
          <a:xfrm>
            <a:off x="638175" y="2836863"/>
            <a:ext cx="8305800" cy="0"/>
          </a:xfrm>
          <a:prstGeom prst="line">
            <a:avLst/>
          </a:prstGeom>
          <a:noFill/>
          <a:ln w="28575">
            <a:solidFill>
              <a:srgbClr val="C2C7BD"/>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0080" name="AutoShape 16">
            <a:extLst>
              <a:ext uri="{FF2B5EF4-FFF2-40B4-BE49-F238E27FC236}">
                <a16:creationId xmlns:a16="http://schemas.microsoft.com/office/drawing/2014/main" id="{88F415C5-6CFC-300C-C1AB-AA83CDF77247}"/>
              </a:ext>
            </a:extLst>
          </p:cNvPr>
          <p:cNvSpPr>
            <a:spLocks noChangeArrowheads="1"/>
          </p:cNvSpPr>
          <p:nvPr/>
        </p:nvSpPr>
        <p:spPr bwMode="auto">
          <a:xfrm>
            <a:off x="2390775" y="1874838"/>
            <a:ext cx="1447800" cy="950912"/>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CTQs Measured</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Process Stability</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Process Capability</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Baseline Sigma Calc</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Focused Problem Statement</a:t>
            </a:r>
          </a:p>
        </p:txBody>
      </p:sp>
      <p:sp>
        <p:nvSpPr>
          <p:cNvPr id="600081" name="AutoShape 17">
            <a:extLst>
              <a:ext uri="{FF2B5EF4-FFF2-40B4-BE49-F238E27FC236}">
                <a16:creationId xmlns:a16="http://schemas.microsoft.com/office/drawing/2014/main" id="{F4E569FC-A33D-124A-ED71-615D734FE644}"/>
              </a:ext>
            </a:extLst>
          </p:cNvPr>
          <p:cNvSpPr>
            <a:spLocks noChangeArrowheads="1"/>
          </p:cNvSpPr>
          <p:nvPr/>
        </p:nvSpPr>
        <p:spPr bwMode="auto">
          <a:xfrm>
            <a:off x="2390775" y="38274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Measure Step</a:t>
            </a:r>
          </a:p>
        </p:txBody>
      </p:sp>
      <p:sp>
        <p:nvSpPr>
          <p:cNvPr id="600082" name="AutoShape 18">
            <a:extLst>
              <a:ext uri="{FF2B5EF4-FFF2-40B4-BE49-F238E27FC236}">
                <a16:creationId xmlns:a16="http://schemas.microsoft.com/office/drawing/2014/main" id="{64CE8C38-DC6B-0334-6847-A007A53E6B75}"/>
              </a:ext>
            </a:extLst>
          </p:cNvPr>
          <p:cNvSpPr>
            <a:spLocks noChangeArrowheads="1"/>
          </p:cNvSpPr>
          <p:nvPr/>
        </p:nvSpPr>
        <p:spPr bwMode="auto">
          <a:xfrm>
            <a:off x="2390775" y="4741863"/>
            <a:ext cx="14478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Measure Step</a:t>
            </a:r>
          </a:p>
        </p:txBody>
      </p:sp>
      <p:sp>
        <p:nvSpPr>
          <p:cNvPr id="600083" name="AutoShape 19">
            <a:extLst>
              <a:ext uri="{FF2B5EF4-FFF2-40B4-BE49-F238E27FC236}">
                <a16:creationId xmlns:a16="http://schemas.microsoft.com/office/drawing/2014/main" id="{00C4566B-E705-C7CA-B729-249E2B50AF9B}"/>
              </a:ext>
            </a:extLst>
          </p:cNvPr>
          <p:cNvSpPr>
            <a:spLocks noChangeArrowheads="1"/>
          </p:cNvSpPr>
          <p:nvPr/>
        </p:nvSpPr>
        <p:spPr bwMode="auto">
          <a:xfrm>
            <a:off x="3952875" y="1838325"/>
            <a:ext cx="1651000" cy="544513"/>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r>
              <a:rPr lang="en-US" altLang="en-US" sz="800">
                <a:latin typeface="Arial" panose="020B0604020202020204" pitchFamily="34" charset="0"/>
              </a:rPr>
              <a:t>Identify Root Causes</a:t>
            </a:r>
          </a:p>
          <a:p>
            <a:pPr>
              <a:spcBef>
                <a:spcPct val="15000"/>
              </a:spcBef>
              <a:buSzPct val="155000"/>
              <a:buFont typeface="Wingdings" panose="05000000000000000000" pitchFamily="2" charset="2"/>
              <a:buNone/>
            </a:pPr>
            <a:r>
              <a:rPr lang="en-US" altLang="en-US" sz="800">
                <a:latin typeface="Arial" panose="020B0604020202020204" pitchFamily="34" charset="0"/>
              </a:rPr>
              <a:t>Quantify Root Causes</a:t>
            </a:r>
          </a:p>
          <a:p>
            <a:pPr>
              <a:spcBef>
                <a:spcPct val="15000"/>
              </a:spcBef>
              <a:buSzPct val="155000"/>
              <a:buFont typeface="Wingdings" panose="05000000000000000000" pitchFamily="2" charset="2"/>
              <a:buNone/>
            </a:pPr>
            <a:r>
              <a:rPr lang="en-US" altLang="en-US" sz="800">
                <a:latin typeface="Arial" panose="020B0604020202020204" pitchFamily="34" charset="0"/>
              </a:rPr>
              <a:t>Verify Root Causes</a:t>
            </a:r>
          </a:p>
        </p:txBody>
      </p:sp>
      <p:sp>
        <p:nvSpPr>
          <p:cNvPr id="600084" name="AutoShape 20">
            <a:extLst>
              <a:ext uri="{FF2B5EF4-FFF2-40B4-BE49-F238E27FC236}">
                <a16:creationId xmlns:a16="http://schemas.microsoft.com/office/drawing/2014/main" id="{6C32418A-7C12-9B47-EC3D-E9CC0AFD6E74}"/>
              </a:ext>
            </a:extLst>
          </p:cNvPr>
          <p:cNvSpPr>
            <a:spLocks noChangeArrowheads="1"/>
          </p:cNvSpPr>
          <p:nvPr/>
        </p:nvSpPr>
        <p:spPr bwMode="auto">
          <a:xfrm>
            <a:off x="2390775" y="2903538"/>
            <a:ext cx="1470025"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eaLnBrk="0" hangingPunct="0">
              <a:spcBef>
                <a:spcPct val="15000"/>
              </a:spcBef>
              <a:buSzPct val="155000"/>
              <a:buFont typeface="Wingdings" panose="05000000000000000000" pitchFamily="2" charset="2"/>
              <a:buNone/>
            </a:pPr>
            <a:r>
              <a:rPr lang="en-US" altLang="en-US" sz="800"/>
              <a:t>Review and Approve Focused Problem Statement &amp; Updated Business Case</a:t>
            </a:r>
          </a:p>
        </p:txBody>
      </p:sp>
      <p:sp>
        <p:nvSpPr>
          <p:cNvPr id="600085" name="AutoShape 21">
            <a:extLst>
              <a:ext uri="{FF2B5EF4-FFF2-40B4-BE49-F238E27FC236}">
                <a16:creationId xmlns:a16="http://schemas.microsoft.com/office/drawing/2014/main" id="{D3C98093-7260-CC5B-202C-998D8DF8FC10}"/>
              </a:ext>
            </a:extLst>
          </p:cNvPr>
          <p:cNvSpPr>
            <a:spLocks noChangeArrowheads="1"/>
          </p:cNvSpPr>
          <p:nvPr/>
        </p:nvSpPr>
        <p:spPr bwMode="auto">
          <a:xfrm>
            <a:off x="3952875" y="3751263"/>
            <a:ext cx="15192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Analyze Step</a:t>
            </a:r>
          </a:p>
        </p:txBody>
      </p:sp>
      <p:sp>
        <p:nvSpPr>
          <p:cNvPr id="600086" name="AutoShape 22">
            <a:extLst>
              <a:ext uri="{FF2B5EF4-FFF2-40B4-BE49-F238E27FC236}">
                <a16:creationId xmlns:a16="http://schemas.microsoft.com/office/drawing/2014/main" id="{60E05753-7DDA-0246-6A2A-EC2435A21CCA}"/>
              </a:ext>
            </a:extLst>
          </p:cNvPr>
          <p:cNvSpPr>
            <a:spLocks noChangeArrowheads="1"/>
          </p:cNvSpPr>
          <p:nvPr/>
        </p:nvSpPr>
        <p:spPr bwMode="auto">
          <a:xfrm>
            <a:off x="3952875" y="4665663"/>
            <a:ext cx="15192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Outputs of Analyze Step</a:t>
            </a:r>
          </a:p>
        </p:txBody>
      </p:sp>
      <p:sp>
        <p:nvSpPr>
          <p:cNvPr id="600087" name="AutoShape 23">
            <a:extLst>
              <a:ext uri="{FF2B5EF4-FFF2-40B4-BE49-F238E27FC236}">
                <a16:creationId xmlns:a16="http://schemas.microsoft.com/office/drawing/2014/main" id="{1BDA698E-7D35-F00F-D0B1-197E575DF789}"/>
              </a:ext>
            </a:extLst>
          </p:cNvPr>
          <p:cNvSpPr>
            <a:spLocks noChangeArrowheads="1"/>
          </p:cNvSpPr>
          <p:nvPr/>
        </p:nvSpPr>
        <p:spPr bwMode="auto">
          <a:xfrm>
            <a:off x="5591175" y="1838325"/>
            <a:ext cx="1658938" cy="9032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Select Solution (Including Trade Studies, Cost/Benefit Analysis)</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Design Solution </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Pilot Solution</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Implement Solution</a:t>
            </a:r>
          </a:p>
        </p:txBody>
      </p:sp>
      <p:sp>
        <p:nvSpPr>
          <p:cNvPr id="600088" name="AutoShape 24">
            <a:extLst>
              <a:ext uri="{FF2B5EF4-FFF2-40B4-BE49-F238E27FC236}">
                <a16:creationId xmlns:a16="http://schemas.microsoft.com/office/drawing/2014/main" id="{0356031F-B078-E202-A59A-A3A8AD577972}"/>
              </a:ext>
            </a:extLst>
          </p:cNvPr>
          <p:cNvSpPr>
            <a:spLocks noChangeArrowheads="1"/>
          </p:cNvSpPr>
          <p:nvPr/>
        </p:nvSpPr>
        <p:spPr bwMode="auto">
          <a:xfrm>
            <a:off x="5591175" y="3751263"/>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&amp; Approve Selected Solution(s)</a:t>
            </a:r>
          </a:p>
          <a:p>
            <a:pPr>
              <a:spcBef>
                <a:spcPct val="15000"/>
              </a:spcBef>
              <a:buSzPct val="155000"/>
              <a:buFont typeface="Wingdings" panose="05000000000000000000" pitchFamily="2" charset="2"/>
              <a:buNone/>
            </a:pPr>
            <a:r>
              <a:rPr lang="en-US" altLang="en-US" sz="800">
                <a:latin typeface="Arial" panose="020B0604020202020204" pitchFamily="34" charset="0"/>
              </a:rPr>
              <a:t>Review Implementation Progress</a:t>
            </a:r>
          </a:p>
        </p:txBody>
      </p:sp>
      <p:sp>
        <p:nvSpPr>
          <p:cNvPr id="600089" name="AutoShape 25">
            <a:extLst>
              <a:ext uri="{FF2B5EF4-FFF2-40B4-BE49-F238E27FC236}">
                <a16:creationId xmlns:a16="http://schemas.microsoft.com/office/drawing/2014/main" id="{16CC3D07-0BC7-DE30-049B-C41D4B7CFDA5}"/>
              </a:ext>
            </a:extLst>
          </p:cNvPr>
          <p:cNvSpPr>
            <a:spLocks noChangeArrowheads="1"/>
          </p:cNvSpPr>
          <p:nvPr/>
        </p:nvSpPr>
        <p:spPr bwMode="auto">
          <a:xfrm>
            <a:off x="5591175" y="2836863"/>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Support Trade Study, Cost/Benefit Analysis</a:t>
            </a:r>
          </a:p>
        </p:txBody>
      </p:sp>
      <p:sp>
        <p:nvSpPr>
          <p:cNvPr id="600090" name="AutoShape 26">
            <a:extLst>
              <a:ext uri="{FF2B5EF4-FFF2-40B4-BE49-F238E27FC236}">
                <a16:creationId xmlns:a16="http://schemas.microsoft.com/office/drawing/2014/main" id="{E430E528-5783-1F38-2C4D-0483CD30140A}"/>
              </a:ext>
            </a:extLst>
          </p:cNvPr>
          <p:cNvSpPr>
            <a:spLocks noChangeArrowheads="1"/>
          </p:cNvSpPr>
          <p:nvPr/>
        </p:nvSpPr>
        <p:spPr bwMode="auto">
          <a:xfrm>
            <a:off x="5591175" y="4741863"/>
            <a:ext cx="1658938"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Recommended Solutions</a:t>
            </a:r>
          </a:p>
          <a:p>
            <a:pPr>
              <a:spcBef>
                <a:spcPct val="15000"/>
              </a:spcBef>
              <a:buSzPct val="155000"/>
              <a:buFont typeface="Wingdings" panose="05000000000000000000" pitchFamily="2" charset="2"/>
              <a:buNone/>
            </a:pPr>
            <a:r>
              <a:rPr lang="en-US" altLang="en-US" sz="800">
                <a:latin typeface="Arial" panose="020B0604020202020204" pitchFamily="34" charset="0"/>
              </a:rPr>
              <a:t>Review Implementation Progress</a:t>
            </a:r>
          </a:p>
        </p:txBody>
      </p:sp>
      <p:sp>
        <p:nvSpPr>
          <p:cNvPr id="600091" name="AutoShape 27">
            <a:extLst>
              <a:ext uri="{FF2B5EF4-FFF2-40B4-BE49-F238E27FC236}">
                <a16:creationId xmlns:a16="http://schemas.microsoft.com/office/drawing/2014/main" id="{1ED6B80E-5699-3CEF-AC61-D6C3682DB4E2}"/>
              </a:ext>
            </a:extLst>
          </p:cNvPr>
          <p:cNvSpPr>
            <a:spLocks noChangeArrowheads="1"/>
          </p:cNvSpPr>
          <p:nvPr/>
        </p:nvSpPr>
        <p:spPr bwMode="auto">
          <a:xfrm>
            <a:off x="7391400" y="1790700"/>
            <a:ext cx="1752600" cy="979488"/>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Institutionalize Improvement</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Ongoing Control</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Quantify Financial Results</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Present Final Project Results, Lessons Learned</a:t>
            </a:r>
          </a:p>
          <a:p>
            <a:pPr>
              <a:spcBef>
                <a:spcPct val="15000"/>
              </a:spcBef>
              <a:spcAft>
                <a:spcPct val="10000"/>
              </a:spcAft>
              <a:buSzPct val="155000"/>
              <a:buFont typeface="Wingdings" panose="05000000000000000000" pitchFamily="2" charset="2"/>
              <a:buNone/>
            </a:pPr>
            <a:r>
              <a:rPr lang="en-US" altLang="en-US" sz="800">
                <a:latin typeface="Arial" panose="020B0604020202020204" pitchFamily="34" charset="0"/>
              </a:rPr>
              <a:t>Project Closure</a:t>
            </a:r>
          </a:p>
        </p:txBody>
      </p:sp>
      <p:sp>
        <p:nvSpPr>
          <p:cNvPr id="600092" name="AutoShape 28">
            <a:extLst>
              <a:ext uri="{FF2B5EF4-FFF2-40B4-BE49-F238E27FC236}">
                <a16:creationId xmlns:a16="http://schemas.microsoft.com/office/drawing/2014/main" id="{1B743C22-555D-C78D-E9E1-6CA4940B31BF}"/>
              </a:ext>
            </a:extLst>
          </p:cNvPr>
          <p:cNvSpPr>
            <a:spLocks noChangeArrowheads="1"/>
          </p:cNvSpPr>
          <p:nvPr/>
        </p:nvSpPr>
        <p:spPr bwMode="auto">
          <a:xfrm>
            <a:off x="7391400" y="2836863"/>
            <a:ext cx="1752600" cy="638175"/>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Validate Financial Results</a:t>
            </a:r>
          </a:p>
        </p:txBody>
      </p:sp>
      <p:sp>
        <p:nvSpPr>
          <p:cNvPr id="600093" name="AutoShape 29">
            <a:extLst>
              <a:ext uri="{FF2B5EF4-FFF2-40B4-BE49-F238E27FC236}">
                <a16:creationId xmlns:a16="http://schemas.microsoft.com/office/drawing/2014/main" id="{D82E1247-6209-2DC1-B294-34B13343E928}"/>
              </a:ext>
            </a:extLst>
          </p:cNvPr>
          <p:cNvSpPr>
            <a:spLocks noChangeArrowheads="1"/>
          </p:cNvSpPr>
          <p:nvPr/>
        </p:nvSpPr>
        <p:spPr bwMode="auto">
          <a:xfrm>
            <a:off x="7391400" y="37512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Financial Results</a:t>
            </a:r>
          </a:p>
          <a:p>
            <a:pPr>
              <a:spcBef>
                <a:spcPct val="15000"/>
              </a:spcBef>
              <a:buSzPct val="155000"/>
              <a:buFont typeface="Wingdings" panose="05000000000000000000" pitchFamily="2" charset="2"/>
              <a:buNone/>
            </a:pPr>
            <a:r>
              <a:rPr lang="en-US" altLang="en-US" sz="800">
                <a:latin typeface="Arial" panose="020B0604020202020204" pitchFamily="34" charset="0"/>
              </a:rPr>
              <a:t>Review Final Project Results, Lessons Learned</a:t>
            </a:r>
          </a:p>
        </p:txBody>
      </p:sp>
      <p:sp>
        <p:nvSpPr>
          <p:cNvPr id="600094" name="AutoShape 30">
            <a:extLst>
              <a:ext uri="{FF2B5EF4-FFF2-40B4-BE49-F238E27FC236}">
                <a16:creationId xmlns:a16="http://schemas.microsoft.com/office/drawing/2014/main" id="{97CF26BE-8056-4EDC-4E13-026077335686}"/>
              </a:ext>
            </a:extLst>
          </p:cNvPr>
          <p:cNvSpPr>
            <a:spLocks noChangeArrowheads="1"/>
          </p:cNvSpPr>
          <p:nvPr/>
        </p:nvSpPr>
        <p:spPr bwMode="auto">
          <a:xfrm>
            <a:off x="7391400" y="46656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buSzPct val="155000"/>
              <a:buFont typeface="Wingdings" panose="05000000000000000000" pitchFamily="2" charset="2"/>
              <a:buNone/>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Financial Results</a:t>
            </a:r>
          </a:p>
          <a:p>
            <a:pPr>
              <a:spcBef>
                <a:spcPct val="15000"/>
              </a:spcBef>
              <a:buSzPct val="155000"/>
              <a:buFont typeface="Wingdings" panose="05000000000000000000" pitchFamily="2" charset="2"/>
              <a:buNone/>
            </a:pPr>
            <a:r>
              <a:rPr lang="en-US" altLang="en-US" sz="800">
                <a:latin typeface="Arial" panose="020B0604020202020204" pitchFamily="34" charset="0"/>
              </a:rPr>
              <a:t>Review Final Project Results, Lessons Learned</a:t>
            </a:r>
          </a:p>
        </p:txBody>
      </p:sp>
      <p:sp>
        <p:nvSpPr>
          <p:cNvPr id="600095" name="AutoShape 31">
            <a:extLst>
              <a:ext uri="{FF2B5EF4-FFF2-40B4-BE49-F238E27FC236}">
                <a16:creationId xmlns:a16="http://schemas.microsoft.com/office/drawing/2014/main" id="{59E2D1B7-4C86-C243-426B-10322F1C231B}"/>
              </a:ext>
            </a:extLst>
          </p:cNvPr>
          <p:cNvSpPr>
            <a:spLocks noChangeArrowheads="1"/>
          </p:cNvSpPr>
          <p:nvPr/>
        </p:nvSpPr>
        <p:spPr bwMode="auto">
          <a:xfrm>
            <a:off x="658813" y="1146175"/>
            <a:ext cx="1441450"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a:latin typeface="Arial" panose="020B0604020202020204" pitchFamily="34" charset="0"/>
              </a:rPr>
              <a:t>Define</a:t>
            </a:r>
          </a:p>
        </p:txBody>
      </p:sp>
      <p:cxnSp>
        <p:nvCxnSpPr>
          <p:cNvPr id="600096" name="AutoShape 32">
            <a:extLst>
              <a:ext uri="{FF2B5EF4-FFF2-40B4-BE49-F238E27FC236}">
                <a16:creationId xmlns:a16="http://schemas.microsoft.com/office/drawing/2014/main" id="{DCB89A6C-6E57-C37A-F652-5E11419297E2}"/>
              </a:ext>
            </a:extLst>
          </p:cNvPr>
          <p:cNvCxnSpPr>
            <a:cxnSpLocks noChangeShapeType="1"/>
            <a:stCxn id="600098" idx="1"/>
            <a:endCxn id="600095" idx="3"/>
          </p:cNvCxnSpPr>
          <p:nvPr/>
        </p:nvCxnSpPr>
        <p:spPr bwMode="auto">
          <a:xfrm flipH="1">
            <a:off x="2114550" y="1358900"/>
            <a:ext cx="284163" cy="3175"/>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00097" name="AutoShape 33">
            <a:extLst>
              <a:ext uri="{FF2B5EF4-FFF2-40B4-BE49-F238E27FC236}">
                <a16:creationId xmlns:a16="http://schemas.microsoft.com/office/drawing/2014/main" id="{387F3065-A12E-82DC-F8A0-5E8CF00C5019}"/>
              </a:ext>
            </a:extLst>
          </p:cNvPr>
          <p:cNvSpPr>
            <a:spLocks noChangeArrowheads="1"/>
          </p:cNvSpPr>
          <p:nvPr/>
        </p:nvSpPr>
        <p:spPr bwMode="auto">
          <a:xfrm>
            <a:off x="3940175" y="1143000"/>
            <a:ext cx="1298575"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a:latin typeface="Arial" panose="020B0604020202020204" pitchFamily="34" charset="0"/>
              </a:rPr>
              <a:t>Analyze</a:t>
            </a:r>
          </a:p>
        </p:txBody>
      </p:sp>
      <p:sp>
        <p:nvSpPr>
          <p:cNvPr id="600098" name="AutoShape 34">
            <a:extLst>
              <a:ext uri="{FF2B5EF4-FFF2-40B4-BE49-F238E27FC236}">
                <a16:creationId xmlns:a16="http://schemas.microsoft.com/office/drawing/2014/main" id="{A1DC0E0D-9C86-4822-7410-C10566C2E749}"/>
              </a:ext>
            </a:extLst>
          </p:cNvPr>
          <p:cNvSpPr>
            <a:spLocks noChangeArrowheads="1"/>
          </p:cNvSpPr>
          <p:nvPr/>
        </p:nvSpPr>
        <p:spPr bwMode="auto">
          <a:xfrm>
            <a:off x="2413000" y="1143000"/>
            <a:ext cx="1109663"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a:latin typeface="Arial" panose="020B0604020202020204" pitchFamily="34" charset="0"/>
              </a:rPr>
              <a:t>Measure</a:t>
            </a:r>
          </a:p>
        </p:txBody>
      </p:sp>
      <p:sp>
        <p:nvSpPr>
          <p:cNvPr id="600099" name="AutoShape 35">
            <a:extLst>
              <a:ext uri="{FF2B5EF4-FFF2-40B4-BE49-F238E27FC236}">
                <a16:creationId xmlns:a16="http://schemas.microsoft.com/office/drawing/2014/main" id="{8EC2E173-3BBD-8ADD-1455-53517C493C12}"/>
              </a:ext>
            </a:extLst>
          </p:cNvPr>
          <p:cNvSpPr>
            <a:spLocks noChangeArrowheads="1"/>
          </p:cNvSpPr>
          <p:nvPr/>
        </p:nvSpPr>
        <p:spPr bwMode="auto">
          <a:xfrm>
            <a:off x="5580063" y="1143000"/>
            <a:ext cx="1420812"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buSzPct val="155000"/>
              <a:buFont typeface="Wingdings" panose="05000000000000000000" pitchFamily="2" charset="2"/>
              <a:buNone/>
            </a:pPr>
            <a:r>
              <a:rPr lang="en-US" altLang="en-US" sz="1400">
                <a:latin typeface="Arial" panose="020B0604020202020204" pitchFamily="34" charset="0"/>
              </a:rPr>
              <a:t>Identify/</a:t>
            </a:r>
          </a:p>
          <a:p>
            <a:pPr algn="ctr">
              <a:buSzPct val="155000"/>
              <a:buFont typeface="Wingdings" panose="05000000000000000000" pitchFamily="2" charset="2"/>
              <a:buNone/>
            </a:pPr>
            <a:r>
              <a:rPr lang="en-US" altLang="en-US" sz="1400">
                <a:latin typeface="Arial" panose="020B0604020202020204" pitchFamily="34" charset="0"/>
              </a:rPr>
              <a:t>Execute</a:t>
            </a:r>
          </a:p>
        </p:txBody>
      </p:sp>
      <p:sp>
        <p:nvSpPr>
          <p:cNvPr id="600100" name="AutoShape 36">
            <a:extLst>
              <a:ext uri="{FF2B5EF4-FFF2-40B4-BE49-F238E27FC236}">
                <a16:creationId xmlns:a16="http://schemas.microsoft.com/office/drawing/2014/main" id="{20982DF1-E294-DABA-3508-2E64683E17AA}"/>
              </a:ext>
            </a:extLst>
          </p:cNvPr>
          <p:cNvSpPr>
            <a:spLocks noChangeArrowheads="1"/>
          </p:cNvSpPr>
          <p:nvPr/>
        </p:nvSpPr>
        <p:spPr bwMode="auto">
          <a:xfrm>
            <a:off x="7405688" y="1143000"/>
            <a:ext cx="1449387" cy="430213"/>
          </a:xfrm>
          <a:prstGeom prst="flowChartProcess">
            <a:avLst/>
          </a:prstGeom>
          <a:solidFill>
            <a:srgbClr val="FFFF66"/>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400">
                <a:latin typeface="Arial" panose="020B0604020202020204" pitchFamily="34" charset="0"/>
              </a:rPr>
              <a:t>Control</a:t>
            </a:r>
          </a:p>
        </p:txBody>
      </p:sp>
      <p:cxnSp>
        <p:nvCxnSpPr>
          <p:cNvPr id="600101" name="AutoShape 37">
            <a:extLst>
              <a:ext uri="{FF2B5EF4-FFF2-40B4-BE49-F238E27FC236}">
                <a16:creationId xmlns:a16="http://schemas.microsoft.com/office/drawing/2014/main" id="{0C4025E3-B239-EBE2-2A3E-B106322ECAD1}"/>
              </a:ext>
            </a:extLst>
          </p:cNvPr>
          <p:cNvCxnSpPr>
            <a:cxnSpLocks noChangeShapeType="1"/>
            <a:stCxn id="600097" idx="1"/>
            <a:endCxn id="600098" idx="3"/>
          </p:cNvCxnSpPr>
          <p:nvPr/>
        </p:nvCxnSpPr>
        <p:spPr bwMode="auto">
          <a:xfrm flipH="1">
            <a:off x="3536950" y="1358900"/>
            <a:ext cx="388938"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00102" name="AutoShape 38">
            <a:extLst>
              <a:ext uri="{FF2B5EF4-FFF2-40B4-BE49-F238E27FC236}">
                <a16:creationId xmlns:a16="http://schemas.microsoft.com/office/drawing/2014/main" id="{495FE0AD-81FF-6808-34D2-C0F6ABDAAFCF}"/>
              </a:ext>
            </a:extLst>
          </p:cNvPr>
          <p:cNvCxnSpPr>
            <a:cxnSpLocks noChangeShapeType="1"/>
            <a:endCxn id="600097" idx="3"/>
          </p:cNvCxnSpPr>
          <p:nvPr/>
        </p:nvCxnSpPr>
        <p:spPr bwMode="auto">
          <a:xfrm flipH="1">
            <a:off x="5253038" y="1358900"/>
            <a:ext cx="282575"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00103" name="AutoShape 39">
            <a:extLst>
              <a:ext uri="{FF2B5EF4-FFF2-40B4-BE49-F238E27FC236}">
                <a16:creationId xmlns:a16="http://schemas.microsoft.com/office/drawing/2014/main" id="{CF8A5B65-7E7A-391E-DC2C-D0553F88A4D6}"/>
              </a:ext>
            </a:extLst>
          </p:cNvPr>
          <p:cNvCxnSpPr>
            <a:cxnSpLocks noChangeShapeType="1"/>
            <a:stCxn id="600100" idx="1"/>
            <a:endCxn id="600099" idx="3"/>
          </p:cNvCxnSpPr>
          <p:nvPr/>
        </p:nvCxnSpPr>
        <p:spPr bwMode="auto">
          <a:xfrm flipH="1">
            <a:off x="7015163" y="1358900"/>
            <a:ext cx="376237" cy="0"/>
          </a:xfrm>
          <a:prstGeom prst="straightConnector1">
            <a:avLst/>
          </a:prstGeom>
          <a:noFill/>
          <a:ln w="9525">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00104" name="AutoShape 40">
            <a:extLst>
              <a:ext uri="{FF2B5EF4-FFF2-40B4-BE49-F238E27FC236}">
                <a16:creationId xmlns:a16="http://schemas.microsoft.com/office/drawing/2014/main" id="{11854782-ED7D-3733-F3AA-11797139925F}"/>
              </a:ext>
            </a:extLst>
          </p:cNvPr>
          <p:cNvSpPr>
            <a:spLocks noChangeArrowheads="1"/>
          </p:cNvSpPr>
          <p:nvPr/>
        </p:nvSpPr>
        <p:spPr bwMode="auto">
          <a:xfrm>
            <a:off x="714375" y="2836863"/>
            <a:ext cx="1752600" cy="762000"/>
          </a:xfrm>
          <a:prstGeom prst="flowChartProcess">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12713" indent="-1127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15000"/>
              </a:spcBef>
            </a:pPr>
            <a:endParaRPr lang="en-US" altLang="en-US" sz="800">
              <a:latin typeface="Arial" panose="020B0604020202020204" pitchFamily="34" charset="0"/>
            </a:endParaRPr>
          </a:p>
          <a:p>
            <a:pPr>
              <a:spcBef>
                <a:spcPct val="15000"/>
              </a:spcBef>
              <a:buSzPct val="155000"/>
              <a:buFont typeface="Wingdings" panose="05000000000000000000" pitchFamily="2" charset="2"/>
              <a:buNone/>
            </a:pPr>
            <a:r>
              <a:rPr lang="en-US" altLang="en-US" sz="800">
                <a:latin typeface="Arial" panose="020B0604020202020204" pitchFamily="34" charset="0"/>
              </a:rPr>
              <a:t>Review and Approve Initial  Business Case</a:t>
            </a:r>
          </a:p>
        </p:txBody>
      </p:sp>
      <p:sp>
        <p:nvSpPr>
          <p:cNvPr id="600105" name="AutoShape 41">
            <a:extLst>
              <a:ext uri="{FF2B5EF4-FFF2-40B4-BE49-F238E27FC236}">
                <a16:creationId xmlns:a16="http://schemas.microsoft.com/office/drawing/2014/main" id="{8EB83C57-509A-B088-325D-B80961C967C3}"/>
              </a:ext>
            </a:extLst>
          </p:cNvPr>
          <p:cNvSpPr>
            <a:spLocks noChangeArrowheads="1"/>
          </p:cNvSpPr>
          <p:nvPr/>
        </p:nvSpPr>
        <p:spPr bwMode="auto">
          <a:xfrm>
            <a:off x="609600" y="30940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06" name="AutoShape 42">
            <a:extLst>
              <a:ext uri="{FF2B5EF4-FFF2-40B4-BE49-F238E27FC236}">
                <a16:creationId xmlns:a16="http://schemas.microsoft.com/office/drawing/2014/main" id="{3F653277-3890-7D6E-30BA-FD944084260B}"/>
              </a:ext>
            </a:extLst>
          </p:cNvPr>
          <p:cNvSpPr>
            <a:spLocks noChangeArrowheads="1"/>
          </p:cNvSpPr>
          <p:nvPr/>
        </p:nvSpPr>
        <p:spPr bwMode="auto">
          <a:xfrm>
            <a:off x="638175" y="39798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07" name="AutoShape 43">
            <a:extLst>
              <a:ext uri="{FF2B5EF4-FFF2-40B4-BE49-F238E27FC236}">
                <a16:creationId xmlns:a16="http://schemas.microsoft.com/office/drawing/2014/main" id="{7062A974-0E22-394E-25BB-30F27AA757B8}"/>
              </a:ext>
            </a:extLst>
          </p:cNvPr>
          <p:cNvSpPr>
            <a:spLocks noChangeArrowheads="1"/>
          </p:cNvSpPr>
          <p:nvPr/>
        </p:nvSpPr>
        <p:spPr bwMode="auto">
          <a:xfrm>
            <a:off x="638175" y="49514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08" name="AutoShape 44">
            <a:extLst>
              <a:ext uri="{FF2B5EF4-FFF2-40B4-BE49-F238E27FC236}">
                <a16:creationId xmlns:a16="http://schemas.microsoft.com/office/drawing/2014/main" id="{C88032FE-2278-F23C-F393-DB745369BCC7}"/>
              </a:ext>
            </a:extLst>
          </p:cNvPr>
          <p:cNvSpPr>
            <a:spLocks noChangeArrowheads="1"/>
          </p:cNvSpPr>
          <p:nvPr/>
        </p:nvSpPr>
        <p:spPr bwMode="auto">
          <a:xfrm>
            <a:off x="2303463" y="39814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09" name="AutoShape 45">
            <a:extLst>
              <a:ext uri="{FF2B5EF4-FFF2-40B4-BE49-F238E27FC236}">
                <a16:creationId xmlns:a16="http://schemas.microsoft.com/office/drawing/2014/main" id="{553D7017-09F3-9346-934C-0338AC828EE8}"/>
              </a:ext>
            </a:extLst>
          </p:cNvPr>
          <p:cNvSpPr>
            <a:spLocks noChangeArrowheads="1"/>
          </p:cNvSpPr>
          <p:nvPr/>
        </p:nvSpPr>
        <p:spPr bwMode="auto">
          <a:xfrm>
            <a:off x="2303463" y="4895850"/>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0" name="AutoShape 46">
            <a:extLst>
              <a:ext uri="{FF2B5EF4-FFF2-40B4-BE49-F238E27FC236}">
                <a16:creationId xmlns:a16="http://schemas.microsoft.com/office/drawing/2014/main" id="{66CEAE60-4182-1AF0-33CF-5775F9D1415C}"/>
              </a:ext>
            </a:extLst>
          </p:cNvPr>
          <p:cNvSpPr>
            <a:spLocks noChangeArrowheads="1"/>
          </p:cNvSpPr>
          <p:nvPr/>
        </p:nvSpPr>
        <p:spPr bwMode="auto">
          <a:xfrm>
            <a:off x="2303463" y="30178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1" name="AutoShape 47">
            <a:extLst>
              <a:ext uri="{FF2B5EF4-FFF2-40B4-BE49-F238E27FC236}">
                <a16:creationId xmlns:a16="http://schemas.microsoft.com/office/drawing/2014/main" id="{3AEA4FDA-2383-8AA8-85CE-6BE3D7C1EAA0}"/>
              </a:ext>
            </a:extLst>
          </p:cNvPr>
          <p:cNvSpPr>
            <a:spLocks noChangeArrowheads="1"/>
          </p:cNvSpPr>
          <p:nvPr/>
        </p:nvSpPr>
        <p:spPr bwMode="auto">
          <a:xfrm>
            <a:off x="3876675" y="40179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2" name="AutoShape 48">
            <a:extLst>
              <a:ext uri="{FF2B5EF4-FFF2-40B4-BE49-F238E27FC236}">
                <a16:creationId xmlns:a16="http://schemas.microsoft.com/office/drawing/2014/main" id="{4C6BDC41-7BF9-EB28-E91C-D03ADBC1223C}"/>
              </a:ext>
            </a:extLst>
          </p:cNvPr>
          <p:cNvSpPr>
            <a:spLocks noChangeArrowheads="1"/>
          </p:cNvSpPr>
          <p:nvPr/>
        </p:nvSpPr>
        <p:spPr bwMode="auto">
          <a:xfrm>
            <a:off x="3867150" y="49418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3" name="AutoShape 49">
            <a:extLst>
              <a:ext uri="{FF2B5EF4-FFF2-40B4-BE49-F238E27FC236}">
                <a16:creationId xmlns:a16="http://schemas.microsoft.com/office/drawing/2014/main" id="{FA51DA1E-A9A9-0827-2DE6-2825278BCD9D}"/>
              </a:ext>
            </a:extLst>
          </p:cNvPr>
          <p:cNvSpPr>
            <a:spLocks noChangeArrowheads="1"/>
          </p:cNvSpPr>
          <p:nvPr/>
        </p:nvSpPr>
        <p:spPr bwMode="auto">
          <a:xfrm>
            <a:off x="5524500" y="39131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4" name="AutoShape 50">
            <a:extLst>
              <a:ext uri="{FF2B5EF4-FFF2-40B4-BE49-F238E27FC236}">
                <a16:creationId xmlns:a16="http://schemas.microsoft.com/office/drawing/2014/main" id="{C823EB55-4939-9B7A-805B-6489454E0BBA}"/>
              </a:ext>
            </a:extLst>
          </p:cNvPr>
          <p:cNvSpPr>
            <a:spLocks noChangeArrowheads="1"/>
          </p:cNvSpPr>
          <p:nvPr/>
        </p:nvSpPr>
        <p:spPr bwMode="auto">
          <a:xfrm>
            <a:off x="5514975" y="41417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5" name="AutoShape 51">
            <a:extLst>
              <a:ext uri="{FF2B5EF4-FFF2-40B4-BE49-F238E27FC236}">
                <a16:creationId xmlns:a16="http://schemas.microsoft.com/office/drawing/2014/main" id="{7AFEA5AA-30F3-DA04-C2CF-F0D50555B541}"/>
              </a:ext>
            </a:extLst>
          </p:cNvPr>
          <p:cNvSpPr>
            <a:spLocks noChangeArrowheads="1"/>
          </p:cNvSpPr>
          <p:nvPr/>
        </p:nvSpPr>
        <p:spPr bwMode="auto">
          <a:xfrm>
            <a:off x="5514975" y="489426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6" name="AutoShape 52">
            <a:extLst>
              <a:ext uri="{FF2B5EF4-FFF2-40B4-BE49-F238E27FC236}">
                <a16:creationId xmlns:a16="http://schemas.microsoft.com/office/drawing/2014/main" id="{BDE0EA6B-2CE8-CE7E-47A0-50B8F3E0686C}"/>
              </a:ext>
            </a:extLst>
          </p:cNvPr>
          <p:cNvSpPr>
            <a:spLocks noChangeArrowheads="1"/>
          </p:cNvSpPr>
          <p:nvPr/>
        </p:nvSpPr>
        <p:spPr bwMode="auto">
          <a:xfrm>
            <a:off x="5514975" y="5141913"/>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7" name="AutoShape 53">
            <a:extLst>
              <a:ext uri="{FF2B5EF4-FFF2-40B4-BE49-F238E27FC236}">
                <a16:creationId xmlns:a16="http://schemas.microsoft.com/office/drawing/2014/main" id="{2E0EC1E4-BD3D-2020-06C7-ED8680E781AC}"/>
              </a:ext>
            </a:extLst>
          </p:cNvPr>
          <p:cNvSpPr>
            <a:spLocks noChangeArrowheads="1"/>
          </p:cNvSpPr>
          <p:nvPr/>
        </p:nvSpPr>
        <p:spPr bwMode="auto">
          <a:xfrm>
            <a:off x="7296150" y="48656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8" name="AutoShape 54">
            <a:extLst>
              <a:ext uri="{FF2B5EF4-FFF2-40B4-BE49-F238E27FC236}">
                <a16:creationId xmlns:a16="http://schemas.microsoft.com/office/drawing/2014/main" id="{BC800ACD-43F3-7B02-D788-ACAE0C1BE2F3}"/>
              </a:ext>
            </a:extLst>
          </p:cNvPr>
          <p:cNvSpPr>
            <a:spLocks noChangeArrowheads="1"/>
          </p:cNvSpPr>
          <p:nvPr/>
        </p:nvSpPr>
        <p:spPr bwMode="auto">
          <a:xfrm>
            <a:off x="7296150" y="50180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19" name="AutoShape 55">
            <a:extLst>
              <a:ext uri="{FF2B5EF4-FFF2-40B4-BE49-F238E27FC236}">
                <a16:creationId xmlns:a16="http://schemas.microsoft.com/office/drawing/2014/main" id="{CF1A4C58-4E52-7227-B022-1F343825CD4C}"/>
              </a:ext>
            </a:extLst>
          </p:cNvPr>
          <p:cNvSpPr>
            <a:spLocks noChangeArrowheads="1"/>
          </p:cNvSpPr>
          <p:nvPr/>
        </p:nvSpPr>
        <p:spPr bwMode="auto">
          <a:xfrm>
            <a:off x="7296150" y="39512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20" name="AutoShape 56">
            <a:extLst>
              <a:ext uri="{FF2B5EF4-FFF2-40B4-BE49-F238E27FC236}">
                <a16:creationId xmlns:a16="http://schemas.microsoft.com/office/drawing/2014/main" id="{D21D517F-0BE6-3440-7065-0A3B6F53F717}"/>
              </a:ext>
            </a:extLst>
          </p:cNvPr>
          <p:cNvSpPr>
            <a:spLocks noChangeArrowheads="1"/>
          </p:cNvSpPr>
          <p:nvPr/>
        </p:nvSpPr>
        <p:spPr bwMode="auto">
          <a:xfrm>
            <a:off x="7296150" y="41036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21" name="AutoShape 57">
            <a:extLst>
              <a:ext uri="{FF2B5EF4-FFF2-40B4-BE49-F238E27FC236}">
                <a16:creationId xmlns:a16="http://schemas.microsoft.com/office/drawing/2014/main" id="{15809236-AAB0-48A5-3D5D-951B69EAE48F}"/>
              </a:ext>
            </a:extLst>
          </p:cNvPr>
          <p:cNvSpPr>
            <a:spLocks noChangeArrowheads="1"/>
          </p:cNvSpPr>
          <p:nvPr/>
        </p:nvSpPr>
        <p:spPr bwMode="auto">
          <a:xfrm>
            <a:off x="638175" y="414178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22" name="Text Box 58">
            <a:extLst>
              <a:ext uri="{FF2B5EF4-FFF2-40B4-BE49-F238E27FC236}">
                <a16:creationId xmlns:a16="http://schemas.microsoft.com/office/drawing/2014/main" id="{AC686F32-C9BC-1C09-8B86-996AD71F7829}"/>
              </a:ext>
            </a:extLst>
          </p:cNvPr>
          <p:cNvSpPr txBox="1">
            <a:spLocks noChangeArrowheads="1"/>
          </p:cNvSpPr>
          <p:nvPr/>
        </p:nvSpPr>
        <p:spPr bwMode="auto">
          <a:xfrm>
            <a:off x="638175" y="1965325"/>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3" name="Text Box 59">
            <a:extLst>
              <a:ext uri="{FF2B5EF4-FFF2-40B4-BE49-F238E27FC236}">
                <a16:creationId xmlns:a16="http://schemas.microsoft.com/office/drawing/2014/main" id="{153196AE-FD25-1E75-4ADF-6E0DA349151E}"/>
              </a:ext>
            </a:extLst>
          </p:cNvPr>
          <p:cNvSpPr txBox="1">
            <a:spLocks noChangeArrowheads="1"/>
          </p:cNvSpPr>
          <p:nvPr/>
        </p:nvSpPr>
        <p:spPr bwMode="auto">
          <a:xfrm>
            <a:off x="638175" y="2227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4" name="Text Box 60">
            <a:extLst>
              <a:ext uri="{FF2B5EF4-FFF2-40B4-BE49-F238E27FC236}">
                <a16:creationId xmlns:a16="http://schemas.microsoft.com/office/drawing/2014/main" id="{3642F2C7-0172-554C-F684-4D1B7FB47462}"/>
              </a:ext>
            </a:extLst>
          </p:cNvPr>
          <p:cNvSpPr txBox="1">
            <a:spLocks noChangeArrowheads="1"/>
          </p:cNvSpPr>
          <p:nvPr/>
        </p:nvSpPr>
        <p:spPr bwMode="auto">
          <a:xfrm>
            <a:off x="638175" y="23796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5" name="Text Box 61">
            <a:extLst>
              <a:ext uri="{FF2B5EF4-FFF2-40B4-BE49-F238E27FC236}">
                <a16:creationId xmlns:a16="http://schemas.microsoft.com/office/drawing/2014/main" id="{FB6DAD32-4115-668E-9D5D-24AF825BDDCD}"/>
              </a:ext>
            </a:extLst>
          </p:cNvPr>
          <p:cNvSpPr txBox="1">
            <a:spLocks noChangeArrowheads="1"/>
          </p:cNvSpPr>
          <p:nvPr/>
        </p:nvSpPr>
        <p:spPr bwMode="auto">
          <a:xfrm>
            <a:off x="2314575" y="19224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6" name="Text Box 62">
            <a:extLst>
              <a:ext uri="{FF2B5EF4-FFF2-40B4-BE49-F238E27FC236}">
                <a16:creationId xmlns:a16="http://schemas.microsoft.com/office/drawing/2014/main" id="{75B84030-F5A2-EC65-132F-5EA7D18B893D}"/>
              </a:ext>
            </a:extLst>
          </p:cNvPr>
          <p:cNvSpPr txBox="1">
            <a:spLocks noChangeArrowheads="1"/>
          </p:cNvSpPr>
          <p:nvPr/>
        </p:nvSpPr>
        <p:spPr bwMode="auto">
          <a:xfrm>
            <a:off x="2314575" y="20748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7" name="Text Box 63">
            <a:extLst>
              <a:ext uri="{FF2B5EF4-FFF2-40B4-BE49-F238E27FC236}">
                <a16:creationId xmlns:a16="http://schemas.microsoft.com/office/drawing/2014/main" id="{8886441C-7F9D-13D1-3A32-FC2ED72A2CBA}"/>
              </a:ext>
            </a:extLst>
          </p:cNvPr>
          <p:cNvSpPr txBox="1">
            <a:spLocks noChangeArrowheads="1"/>
          </p:cNvSpPr>
          <p:nvPr/>
        </p:nvSpPr>
        <p:spPr bwMode="auto">
          <a:xfrm>
            <a:off x="2314575" y="2227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8" name="Text Box 64">
            <a:extLst>
              <a:ext uri="{FF2B5EF4-FFF2-40B4-BE49-F238E27FC236}">
                <a16:creationId xmlns:a16="http://schemas.microsoft.com/office/drawing/2014/main" id="{6815FF8F-9626-3D47-0C2E-ED801BBD37F0}"/>
              </a:ext>
            </a:extLst>
          </p:cNvPr>
          <p:cNvSpPr txBox="1">
            <a:spLocks noChangeArrowheads="1"/>
          </p:cNvSpPr>
          <p:nvPr/>
        </p:nvSpPr>
        <p:spPr bwMode="auto">
          <a:xfrm>
            <a:off x="2314575" y="23796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29" name="Text Box 65">
            <a:extLst>
              <a:ext uri="{FF2B5EF4-FFF2-40B4-BE49-F238E27FC236}">
                <a16:creationId xmlns:a16="http://schemas.microsoft.com/office/drawing/2014/main" id="{318489B0-BD7B-401C-20FB-20B3DABAA0F3}"/>
              </a:ext>
            </a:extLst>
          </p:cNvPr>
          <p:cNvSpPr txBox="1">
            <a:spLocks noChangeArrowheads="1"/>
          </p:cNvSpPr>
          <p:nvPr/>
        </p:nvSpPr>
        <p:spPr bwMode="auto">
          <a:xfrm>
            <a:off x="2314575" y="25320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0" name="Text Box 66">
            <a:extLst>
              <a:ext uri="{FF2B5EF4-FFF2-40B4-BE49-F238E27FC236}">
                <a16:creationId xmlns:a16="http://schemas.microsoft.com/office/drawing/2014/main" id="{6B16606D-A0AF-04BF-15A5-E9292817500B}"/>
              </a:ext>
            </a:extLst>
          </p:cNvPr>
          <p:cNvSpPr txBox="1">
            <a:spLocks noChangeArrowheads="1"/>
          </p:cNvSpPr>
          <p:nvPr/>
        </p:nvSpPr>
        <p:spPr bwMode="auto">
          <a:xfrm>
            <a:off x="3898900" y="19224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1" name="Text Box 67">
            <a:extLst>
              <a:ext uri="{FF2B5EF4-FFF2-40B4-BE49-F238E27FC236}">
                <a16:creationId xmlns:a16="http://schemas.microsoft.com/office/drawing/2014/main" id="{F0319B10-ED6D-9D54-6C04-2CB288E577FA}"/>
              </a:ext>
            </a:extLst>
          </p:cNvPr>
          <p:cNvSpPr txBox="1">
            <a:spLocks noChangeArrowheads="1"/>
          </p:cNvSpPr>
          <p:nvPr/>
        </p:nvSpPr>
        <p:spPr bwMode="auto">
          <a:xfrm>
            <a:off x="3898900" y="20748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2" name="Text Box 68">
            <a:extLst>
              <a:ext uri="{FF2B5EF4-FFF2-40B4-BE49-F238E27FC236}">
                <a16:creationId xmlns:a16="http://schemas.microsoft.com/office/drawing/2014/main" id="{91B5176F-026A-2F60-495B-DE35110F3034}"/>
              </a:ext>
            </a:extLst>
          </p:cNvPr>
          <p:cNvSpPr txBox="1">
            <a:spLocks noChangeArrowheads="1"/>
          </p:cNvSpPr>
          <p:nvPr/>
        </p:nvSpPr>
        <p:spPr bwMode="auto">
          <a:xfrm>
            <a:off x="3898900" y="2227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3" name="Text Box 69">
            <a:extLst>
              <a:ext uri="{FF2B5EF4-FFF2-40B4-BE49-F238E27FC236}">
                <a16:creationId xmlns:a16="http://schemas.microsoft.com/office/drawing/2014/main" id="{446F6BC6-0E0F-C09C-136C-E5F47206018B}"/>
              </a:ext>
            </a:extLst>
          </p:cNvPr>
          <p:cNvSpPr txBox="1">
            <a:spLocks noChangeArrowheads="1"/>
          </p:cNvSpPr>
          <p:nvPr/>
        </p:nvSpPr>
        <p:spPr bwMode="auto">
          <a:xfrm>
            <a:off x="5514975" y="18748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4" name="Text Box 70">
            <a:extLst>
              <a:ext uri="{FF2B5EF4-FFF2-40B4-BE49-F238E27FC236}">
                <a16:creationId xmlns:a16="http://schemas.microsoft.com/office/drawing/2014/main" id="{5B980933-9C0B-D596-3140-10B567760B8E}"/>
              </a:ext>
            </a:extLst>
          </p:cNvPr>
          <p:cNvSpPr txBox="1">
            <a:spLocks noChangeArrowheads="1"/>
          </p:cNvSpPr>
          <p:nvPr/>
        </p:nvSpPr>
        <p:spPr bwMode="auto">
          <a:xfrm>
            <a:off x="5514975" y="22558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5" name="Text Box 71">
            <a:extLst>
              <a:ext uri="{FF2B5EF4-FFF2-40B4-BE49-F238E27FC236}">
                <a16:creationId xmlns:a16="http://schemas.microsoft.com/office/drawing/2014/main" id="{C85DD6BF-8FCD-9492-05BE-5EDCA91D7C03}"/>
              </a:ext>
            </a:extLst>
          </p:cNvPr>
          <p:cNvSpPr txBox="1">
            <a:spLocks noChangeArrowheads="1"/>
          </p:cNvSpPr>
          <p:nvPr/>
        </p:nvSpPr>
        <p:spPr bwMode="auto">
          <a:xfrm>
            <a:off x="5514975" y="24082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6" name="Text Box 72">
            <a:extLst>
              <a:ext uri="{FF2B5EF4-FFF2-40B4-BE49-F238E27FC236}">
                <a16:creationId xmlns:a16="http://schemas.microsoft.com/office/drawing/2014/main" id="{4A5E78FA-63C1-1249-878A-F06839587A32}"/>
              </a:ext>
            </a:extLst>
          </p:cNvPr>
          <p:cNvSpPr txBox="1">
            <a:spLocks noChangeArrowheads="1"/>
          </p:cNvSpPr>
          <p:nvPr/>
        </p:nvSpPr>
        <p:spPr bwMode="auto">
          <a:xfrm>
            <a:off x="5514975" y="25606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7" name="Text Box 73">
            <a:extLst>
              <a:ext uri="{FF2B5EF4-FFF2-40B4-BE49-F238E27FC236}">
                <a16:creationId xmlns:a16="http://schemas.microsoft.com/office/drawing/2014/main" id="{32B92826-A177-9A76-A677-03F7691F6ED9}"/>
              </a:ext>
            </a:extLst>
          </p:cNvPr>
          <p:cNvSpPr txBox="1">
            <a:spLocks noChangeArrowheads="1"/>
          </p:cNvSpPr>
          <p:nvPr/>
        </p:nvSpPr>
        <p:spPr bwMode="auto">
          <a:xfrm>
            <a:off x="7343775" y="1846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8" name="Text Box 74">
            <a:extLst>
              <a:ext uri="{FF2B5EF4-FFF2-40B4-BE49-F238E27FC236}">
                <a16:creationId xmlns:a16="http://schemas.microsoft.com/office/drawing/2014/main" id="{4766733F-1489-8D2E-087B-0B1C4538B613}"/>
              </a:ext>
            </a:extLst>
          </p:cNvPr>
          <p:cNvSpPr txBox="1">
            <a:spLocks noChangeArrowheads="1"/>
          </p:cNvSpPr>
          <p:nvPr/>
        </p:nvSpPr>
        <p:spPr bwMode="auto">
          <a:xfrm>
            <a:off x="7343775" y="21510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39" name="Text Box 75">
            <a:extLst>
              <a:ext uri="{FF2B5EF4-FFF2-40B4-BE49-F238E27FC236}">
                <a16:creationId xmlns:a16="http://schemas.microsoft.com/office/drawing/2014/main" id="{EF787288-EE50-A5C1-32C6-FC42FEF3ED00}"/>
              </a:ext>
            </a:extLst>
          </p:cNvPr>
          <p:cNvSpPr txBox="1">
            <a:spLocks noChangeArrowheads="1"/>
          </p:cNvSpPr>
          <p:nvPr/>
        </p:nvSpPr>
        <p:spPr bwMode="auto">
          <a:xfrm>
            <a:off x="7343775" y="19986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40" name="Text Box 76">
            <a:extLst>
              <a:ext uri="{FF2B5EF4-FFF2-40B4-BE49-F238E27FC236}">
                <a16:creationId xmlns:a16="http://schemas.microsoft.com/office/drawing/2014/main" id="{1E509BAA-0544-ACFB-91CC-F99DE3F5CB73}"/>
              </a:ext>
            </a:extLst>
          </p:cNvPr>
          <p:cNvSpPr txBox="1">
            <a:spLocks noChangeArrowheads="1"/>
          </p:cNvSpPr>
          <p:nvPr/>
        </p:nvSpPr>
        <p:spPr bwMode="auto">
          <a:xfrm>
            <a:off x="7343775" y="2608263"/>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41" name="Text Box 77">
            <a:extLst>
              <a:ext uri="{FF2B5EF4-FFF2-40B4-BE49-F238E27FC236}">
                <a16:creationId xmlns:a16="http://schemas.microsoft.com/office/drawing/2014/main" id="{CBA8BA08-5860-2992-E076-724D2F0816EF}"/>
              </a:ext>
            </a:extLst>
          </p:cNvPr>
          <p:cNvSpPr txBox="1">
            <a:spLocks noChangeArrowheads="1"/>
          </p:cNvSpPr>
          <p:nvPr/>
        </p:nvSpPr>
        <p:spPr bwMode="auto">
          <a:xfrm>
            <a:off x="7343775" y="2332038"/>
            <a:ext cx="92075" cy="104775"/>
          </a:xfrm>
          <a:prstGeom prst="rect">
            <a:avLst/>
          </a:prstGeom>
          <a:solidFill>
            <a:schemeClr val="bg1"/>
          </a:solidFill>
          <a:ln w="9525">
            <a:solidFill>
              <a:schemeClr val="tx1"/>
            </a:solidFill>
            <a:miter lim="800000"/>
            <a:headEnd/>
            <a:tailEnd/>
          </a:ln>
          <a:effectLst>
            <a:outerShdw dist="17961" dir="2700000" algn="ctr" rotWithShape="0">
              <a:schemeClr val="bg2"/>
            </a:outerShdw>
          </a:effectLst>
        </p:spPr>
        <p:txBody>
          <a:bodyPr lIns="18288" tIns="9144" rIns="9144" bIns="9144">
            <a:spAutoFit/>
          </a:bodyPr>
          <a:lstStyle/>
          <a:p>
            <a:endParaRPr lang="en-US" altLang="en-US" sz="500" b="1">
              <a:latin typeface="Times New Roman" panose="02020603050405020304" pitchFamily="18" charset="0"/>
            </a:endParaRPr>
          </a:p>
        </p:txBody>
      </p:sp>
      <p:sp>
        <p:nvSpPr>
          <p:cNvPr id="600142" name="AutoShape 78">
            <a:extLst>
              <a:ext uri="{FF2B5EF4-FFF2-40B4-BE49-F238E27FC236}">
                <a16:creationId xmlns:a16="http://schemas.microsoft.com/office/drawing/2014/main" id="{B6DCECFD-728A-A322-B073-6F3F70A3A52F}"/>
              </a:ext>
            </a:extLst>
          </p:cNvPr>
          <p:cNvSpPr>
            <a:spLocks noChangeArrowheads="1"/>
          </p:cNvSpPr>
          <p:nvPr/>
        </p:nvSpPr>
        <p:spPr bwMode="auto">
          <a:xfrm>
            <a:off x="5867400" y="5608638"/>
            <a:ext cx="152400" cy="152400"/>
          </a:xfrm>
          <a:prstGeom prst="star5">
            <a:avLst/>
          </a:prstGeom>
          <a:solidFill>
            <a:schemeClr val="tx2"/>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0143" name="AutoShape 79">
            <a:extLst>
              <a:ext uri="{FF2B5EF4-FFF2-40B4-BE49-F238E27FC236}">
                <a16:creationId xmlns:a16="http://schemas.microsoft.com/office/drawing/2014/main" id="{A6D47538-02B3-BFE7-E9E7-FD4C925D97C1}"/>
              </a:ext>
            </a:extLst>
          </p:cNvPr>
          <p:cNvSpPr>
            <a:spLocks noChangeArrowheads="1"/>
          </p:cNvSpPr>
          <p:nvPr/>
        </p:nvSpPr>
        <p:spPr bwMode="auto">
          <a:xfrm>
            <a:off x="153988" y="2743200"/>
            <a:ext cx="8823325" cy="1066800"/>
          </a:xfrm>
          <a:prstGeom prst="roundRect">
            <a:avLst>
              <a:gd name="adj" fmla="val 16667"/>
            </a:avLst>
          </a:prstGeom>
          <a:noFill/>
          <a:ln w="12700">
            <a:solidFill>
              <a:srgbClr val="FF0000"/>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CA88AE75-9793-B1BC-36B8-F357C6693F03}"/>
              </a:ext>
            </a:extLst>
          </p:cNvPr>
          <p:cNvSpPr>
            <a:spLocks noGrp="1" noChangeArrowheads="1"/>
          </p:cNvSpPr>
          <p:nvPr>
            <p:ph type="title"/>
          </p:nvPr>
        </p:nvSpPr>
        <p:spPr>
          <a:xfrm>
            <a:off x="346075" y="204788"/>
            <a:ext cx="6442075" cy="601662"/>
          </a:xfrm>
        </p:spPr>
        <p:txBody>
          <a:bodyPr/>
          <a:lstStyle/>
          <a:p>
            <a:r>
              <a:rPr lang="en-US" altLang="en-US"/>
              <a:t>Black Belt Core Competencies</a:t>
            </a:r>
          </a:p>
        </p:txBody>
      </p:sp>
      <p:sp>
        <p:nvSpPr>
          <p:cNvPr id="523267" name="Rectangle 3">
            <a:extLst>
              <a:ext uri="{FF2B5EF4-FFF2-40B4-BE49-F238E27FC236}">
                <a16:creationId xmlns:a16="http://schemas.microsoft.com/office/drawing/2014/main" id="{FCECB1C4-8661-97B8-7834-2D6D648AF6FD}"/>
              </a:ext>
            </a:extLst>
          </p:cNvPr>
          <p:cNvSpPr>
            <a:spLocks noGrp="1" noChangeArrowheads="1"/>
          </p:cNvSpPr>
          <p:nvPr>
            <p:ph type="body" idx="1"/>
          </p:nvPr>
        </p:nvSpPr>
        <p:spPr>
          <a:xfrm>
            <a:off x="425450" y="1143000"/>
            <a:ext cx="8293100" cy="4267200"/>
          </a:xfrm>
        </p:spPr>
        <p:txBody>
          <a:bodyPr/>
          <a:lstStyle/>
          <a:p>
            <a:pPr>
              <a:spcBef>
                <a:spcPct val="30000"/>
              </a:spcBef>
              <a:spcAft>
                <a:spcPct val="5000"/>
              </a:spcAft>
            </a:pPr>
            <a:r>
              <a:rPr lang="en-US" altLang="en-US"/>
              <a:t>Core Competencies</a:t>
            </a:r>
          </a:p>
          <a:p>
            <a:pPr lvl="1">
              <a:spcBef>
                <a:spcPct val="30000"/>
              </a:spcBef>
              <a:spcAft>
                <a:spcPct val="5000"/>
              </a:spcAft>
            </a:pPr>
            <a:r>
              <a:rPr lang="en-US" altLang="en-US"/>
              <a:t>Master Six Sigma Thinking (Analytical Skills)</a:t>
            </a:r>
          </a:p>
          <a:p>
            <a:pPr lvl="1">
              <a:spcBef>
                <a:spcPct val="30000"/>
              </a:spcBef>
              <a:spcAft>
                <a:spcPct val="5000"/>
              </a:spcAft>
            </a:pPr>
            <a:r>
              <a:rPr lang="en-US" altLang="en-US"/>
              <a:t>Ability to Shape &amp; Execute Company Strategy</a:t>
            </a:r>
          </a:p>
          <a:p>
            <a:pPr lvl="1">
              <a:spcBef>
                <a:spcPct val="30000"/>
              </a:spcBef>
              <a:spcAft>
                <a:spcPct val="5000"/>
              </a:spcAft>
            </a:pPr>
            <a:r>
              <a:rPr lang="en-US" altLang="en-US"/>
              <a:t>Financial Acumen (Business Insight)</a:t>
            </a:r>
          </a:p>
          <a:p>
            <a:pPr lvl="1">
              <a:spcBef>
                <a:spcPct val="30000"/>
              </a:spcBef>
              <a:spcAft>
                <a:spcPct val="5000"/>
              </a:spcAft>
            </a:pPr>
            <a:r>
              <a:rPr lang="en-US" altLang="en-US"/>
              <a:t>Project Management Skills (Problem Solving/Results Orientation)</a:t>
            </a:r>
          </a:p>
          <a:p>
            <a:pPr lvl="1">
              <a:spcBef>
                <a:spcPct val="30000"/>
              </a:spcBef>
              <a:spcAft>
                <a:spcPct val="5000"/>
              </a:spcAft>
            </a:pPr>
            <a:r>
              <a:rPr lang="en-US" altLang="en-US"/>
              <a:t>Ability to Negotiate and Influence Others</a:t>
            </a:r>
          </a:p>
          <a:p>
            <a:pPr lvl="1">
              <a:spcBef>
                <a:spcPct val="30000"/>
              </a:spcBef>
              <a:spcAft>
                <a:spcPct val="5000"/>
              </a:spcAft>
            </a:pPr>
            <a:r>
              <a:rPr lang="en-US" altLang="en-US"/>
              <a:t>Communication Skills</a:t>
            </a:r>
          </a:p>
          <a:p>
            <a:pPr lvl="1">
              <a:spcBef>
                <a:spcPct val="30000"/>
              </a:spcBef>
              <a:spcAft>
                <a:spcPct val="5000"/>
              </a:spcAft>
            </a:pPr>
            <a:r>
              <a:rPr lang="en-US" altLang="en-US"/>
              <a:t>Ability to Manage and Lead Change</a:t>
            </a:r>
          </a:p>
          <a:p>
            <a:pPr lvl="1">
              <a:spcBef>
                <a:spcPct val="30000"/>
              </a:spcBef>
              <a:spcAft>
                <a:spcPct val="5000"/>
              </a:spcAft>
            </a:pPr>
            <a:r>
              <a:rPr lang="en-US" altLang="en-US"/>
              <a:t>Ability to Build High-Performing Teams</a:t>
            </a:r>
          </a:p>
          <a:p>
            <a:pPr lvl="1">
              <a:spcBef>
                <a:spcPct val="30000"/>
              </a:spcBef>
              <a:spcAft>
                <a:spcPct val="5000"/>
              </a:spcAft>
            </a:pPr>
            <a:r>
              <a:rPr lang="en-US" altLang="en-US"/>
              <a:t>Develop/Improve Training Skills and Techniques (as appropriate)</a:t>
            </a:r>
          </a:p>
        </p:txBody>
      </p:sp>
      <p:sp>
        <p:nvSpPr>
          <p:cNvPr id="523268" name="Text Box 4">
            <a:extLst>
              <a:ext uri="{FF2B5EF4-FFF2-40B4-BE49-F238E27FC236}">
                <a16:creationId xmlns:a16="http://schemas.microsoft.com/office/drawing/2014/main" id="{9EB7CDC0-8F20-EDFD-812A-117C22B054BE}"/>
              </a:ext>
            </a:extLst>
          </p:cNvPr>
          <p:cNvSpPr txBox="1">
            <a:spLocks noChangeArrowheads="1"/>
          </p:cNvSpPr>
          <p:nvPr/>
        </p:nvSpPr>
        <p:spPr bwMode="auto">
          <a:xfrm>
            <a:off x="658813" y="5889625"/>
            <a:ext cx="7881937" cy="668338"/>
          </a:xfrm>
          <a:prstGeom prst="rect">
            <a:avLst/>
          </a:prstGeom>
          <a:solidFill>
            <a:schemeClr val="tx1"/>
          </a:solidFill>
          <a:ln w="28575">
            <a:solidFill>
              <a:schemeClr val="tx1"/>
            </a:solidFill>
            <a:miter lim="800000"/>
            <a:headEnd/>
            <a:tailEnd/>
          </a:ln>
          <a:effectLst>
            <a:outerShdw dist="71842" dir="2700000" algn="ctr" rotWithShape="0">
              <a:schemeClr val="bg2"/>
            </a:outerShdw>
          </a:effectLst>
        </p:spPr>
        <p:txBody>
          <a:bodyPr anchor="ctr"/>
          <a:lstStyle/>
          <a:p>
            <a:pPr algn="ctr" eaLnBrk="0" hangingPunct="0"/>
            <a:r>
              <a:rPr lang="en-US" altLang="en-US" sz="1800" b="1">
                <a:solidFill>
                  <a:schemeClr val="bg1"/>
                </a:solidFill>
              </a:rPr>
              <a:t>Black Belt – Selected Not Just to Lead Projects,</a:t>
            </a:r>
          </a:p>
          <a:p>
            <a:pPr algn="ctr" eaLnBrk="0" hangingPunct="0"/>
            <a:r>
              <a:rPr lang="en-US" altLang="en-US" sz="1800" b="1">
                <a:solidFill>
                  <a:schemeClr val="bg1"/>
                </a:solidFill>
              </a:rPr>
              <a:t>But To Lead Your Organization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23268"/>
                                        </p:tgtEl>
                                        <p:attrNameLst>
                                          <p:attrName>style.visibility</p:attrName>
                                        </p:attrNameLst>
                                      </p:cBhvr>
                                      <p:to>
                                        <p:strVal val="visible"/>
                                      </p:to>
                                    </p:set>
                                    <p:anim calcmode="lin" valueType="num">
                                      <p:cBhvr additive="base">
                                        <p:cTn id="7" dur="500" fill="hold"/>
                                        <p:tgtEl>
                                          <p:spTgt spid="523268"/>
                                        </p:tgtEl>
                                        <p:attrNameLst>
                                          <p:attrName>ppt_x</p:attrName>
                                        </p:attrNameLst>
                                      </p:cBhvr>
                                      <p:tavLst>
                                        <p:tav tm="0">
                                          <p:val>
                                            <p:strVal val="#ppt_x"/>
                                          </p:val>
                                        </p:tav>
                                        <p:tav tm="100000">
                                          <p:val>
                                            <p:strVal val="#ppt_x"/>
                                          </p:val>
                                        </p:tav>
                                      </p:tavLst>
                                    </p:anim>
                                    <p:anim calcmode="lin" valueType="num">
                                      <p:cBhvr additive="base">
                                        <p:cTn id="8" dur="500" fill="hold"/>
                                        <p:tgtEl>
                                          <p:spTgt spid="5232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3268"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a:extLst>
              <a:ext uri="{FF2B5EF4-FFF2-40B4-BE49-F238E27FC236}">
                <a16:creationId xmlns:a16="http://schemas.microsoft.com/office/drawing/2014/main" id="{B5271B9C-377B-AD03-3A49-B0CE494ECE7E}"/>
              </a:ext>
            </a:extLst>
          </p:cNvPr>
          <p:cNvSpPr>
            <a:spLocks noChangeArrowheads="1"/>
          </p:cNvSpPr>
          <p:nvPr/>
        </p:nvSpPr>
        <p:spPr bwMode="auto">
          <a:xfrm>
            <a:off x="52388" y="139700"/>
            <a:ext cx="8662987" cy="62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marL="457200" eaLnBrk="0" fontAlgn="base" hangingPunct="0">
              <a:spcBef>
                <a:spcPct val="0"/>
              </a:spcBef>
              <a:spcAft>
                <a:spcPct val="0"/>
              </a:spcAft>
              <a:defRPr sz="2400">
                <a:solidFill>
                  <a:schemeClr val="tx1"/>
                </a:solidFill>
                <a:latin typeface="Times New Roman" panose="02020603050405020304" pitchFamily="18" charset="0"/>
              </a:defRPr>
            </a:lvl6pPr>
            <a:lvl7pPr marL="914400" eaLnBrk="0" fontAlgn="base" hangingPunct="0">
              <a:spcBef>
                <a:spcPct val="0"/>
              </a:spcBef>
              <a:spcAft>
                <a:spcPct val="0"/>
              </a:spcAft>
              <a:defRPr sz="2400">
                <a:solidFill>
                  <a:schemeClr val="tx1"/>
                </a:solidFill>
                <a:latin typeface="Times New Roman" panose="02020603050405020304" pitchFamily="18" charset="0"/>
              </a:defRPr>
            </a:lvl7pPr>
            <a:lvl8pPr marL="1371600" eaLnBrk="0" fontAlgn="base" hangingPunct="0">
              <a:spcBef>
                <a:spcPct val="0"/>
              </a:spcBef>
              <a:spcAft>
                <a:spcPct val="0"/>
              </a:spcAft>
              <a:defRPr sz="2400">
                <a:solidFill>
                  <a:schemeClr val="tx1"/>
                </a:solidFill>
                <a:latin typeface="Times New Roman" panose="02020603050405020304" pitchFamily="18" charset="0"/>
              </a:defRPr>
            </a:lvl8pPr>
            <a:lvl9pPr marL="18288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b="1" i="1">
                <a:solidFill>
                  <a:srgbClr val="002B80"/>
                </a:solidFill>
                <a:latin typeface="Arial" panose="020B0604020202020204" pitchFamily="34" charset="0"/>
              </a:rPr>
              <a:t>$Belt Role Through the DMAIEC Process</a:t>
            </a:r>
          </a:p>
        </p:txBody>
      </p:sp>
      <p:sp>
        <p:nvSpPr>
          <p:cNvPr id="601091" name="Rectangle 3">
            <a:extLst>
              <a:ext uri="{FF2B5EF4-FFF2-40B4-BE49-F238E27FC236}">
                <a16:creationId xmlns:a16="http://schemas.microsoft.com/office/drawing/2014/main" id="{16CA1B76-4238-FCA8-1AE8-20DB4E40BFD9}"/>
              </a:ext>
            </a:extLst>
          </p:cNvPr>
          <p:cNvSpPr>
            <a:spLocks noChangeArrowheads="1"/>
          </p:cNvSpPr>
          <p:nvPr/>
        </p:nvSpPr>
        <p:spPr bwMode="auto">
          <a:xfrm>
            <a:off x="1676400" y="1619250"/>
            <a:ext cx="1066800" cy="533400"/>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pPr algn="ctr" eaLnBrk="0" hangingPunct="0"/>
            <a:r>
              <a:rPr lang="en-US" altLang="en-US" sz="2000" b="1">
                <a:effectLst>
                  <a:outerShdw blurRad="38100" dist="38100" dir="2700000" algn="tl">
                    <a:srgbClr val="FFFFFF"/>
                  </a:outerShdw>
                </a:effectLst>
                <a:latin typeface="Times" panose="02020603050405020304" pitchFamily="18" charset="0"/>
              </a:rPr>
              <a:t>Define</a:t>
            </a:r>
          </a:p>
        </p:txBody>
      </p:sp>
      <p:sp>
        <p:nvSpPr>
          <p:cNvPr id="601092" name="Line 4">
            <a:extLst>
              <a:ext uri="{FF2B5EF4-FFF2-40B4-BE49-F238E27FC236}">
                <a16:creationId xmlns:a16="http://schemas.microsoft.com/office/drawing/2014/main" id="{10C7B16E-4368-6A4B-8C12-838C97EC8940}"/>
              </a:ext>
            </a:extLst>
          </p:cNvPr>
          <p:cNvSpPr>
            <a:spLocks noChangeShapeType="1"/>
          </p:cNvSpPr>
          <p:nvPr/>
        </p:nvSpPr>
        <p:spPr bwMode="auto">
          <a:xfrm>
            <a:off x="2822575" y="1885950"/>
            <a:ext cx="381000" cy="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093" name="Rectangle 5">
            <a:extLst>
              <a:ext uri="{FF2B5EF4-FFF2-40B4-BE49-F238E27FC236}">
                <a16:creationId xmlns:a16="http://schemas.microsoft.com/office/drawing/2014/main" id="{32852FF7-FF5D-E2D6-0A42-F86CB6332B98}"/>
              </a:ext>
            </a:extLst>
          </p:cNvPr>
          <p:cNvSpPr>
            <a:spLocks noChangeArrowheads="1"/>
          </p:cNvSpPr>
          <p:nvPr/>
        </p:nvSpPr>
        <p:spPr bwMode="auto">
          <a:xfrm>
            <a:off x="3257550" y="1619250"/>
            <a:ext cx="1066800" cy="533400"/>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pPr algn="ctr" eaLnBrk="0" hangingPunct="0"/>
            <a:r>
              <a:rPr lang="en-US" altLang="en-US" sz="2000" b="1">
                <a:effectLst>
                  <a:outerShdw blurRad="38100" dist="38100" dir="2700000" algn="tl">
                    <a:srgbClr val="FFFFFF"/>
                  </a:outerShdw>
                </a:effectLst>
                <a:latin typeface="Times" panose="02020603050405020304" pitchFamily="18" charset="0"/>
              </a:rPr>
              <a:t>Measure</a:t>
            </a:r>
          </a:p>
        </p:txBody>
      </p:sp>
      <p:sp>
        <p:nvSpPr>
          <p:cNvPr id="601094" name="Rectangle 6">
            <a:extLst>
              <a:ext uri="{FF2B5EF4-FFF2-40B4-BE49-F238E27FC236}">
                <a16:creationId xmlns:a16="http://schemas.microsoft.com/office/drawing/2014/main" id="{2D880D7C-44AD-E1A8-1F0F-5CFAF4BF029F}"/>
              </a:ext>
            </a:extLst>
          </p:cNvPr>
          <p:cNvSpPr>
            <a:spLocks noChangeArrowheads="1"/>
          </p:cNvSpPr>
          <p:nvPr/>
        </p:nvSpPr>
        <p:spPr bwMode="auto">
          <a:xfrm>
            <a:off x="4826000" y="1619250"/>
            <a:ext cx="1066800" cy="533400"/>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pPr algn="ctr" eaLnBrk="0" hangingPunct="0"/>
            <a:r>
              <a:rPr lang="en-US" altLang="en-US" sz="2000" b="1">
                <a:effectLst>
                  <a:outerShdw blurRad="38100" dist="38100" dir="2700000" algn="tl">
                    <a:srgbClr val="FFFFFF"/>
                  </a:outerShdw>
                </a:effectLst>
                <a:latin typeface="Times" panose="02020603050405020304" pitchFamily="18" charset="0"/>
              </a:rPr>
              <a:t>Analyze</a:t>
            </a:r>
          </a:p>
        </p:txBody>
      </p:sp>
      <p:sp>
        <p:nvSpPr>
          <p:cNvPr id="601095" name="Rectangle 7">
            <a:extLst>
              <a:ext uri="{FF2B5EF4-FFF2-40B4-BE49-F238E27FC236}">
                <a16:creationId xmlns:a16="http://schemas.microsoft.com/office/drawing/2014/main" id="{19DBF791-AE0F-22D1-D7B0-708F4B728F7B}"/>
              </a:ext>
            </a:extLst>
          </p:cNvPr>
          <p:cNvSpPr>
            <a:spLocks noChangeArrowheads="1"/>
          </p:cNvSpPr>
          <p:nvPr/>
        </p:nvSpPr>
        <p:spPr bwMode="auto">
          <a:xfrm>
            <a:off x="6369050" y="1619250"/>
            <a:ext cx="1066800" cy="533400"/>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pPr algn="ctr" eaLnBrk="0" hangingPunct="0"/>
            <a:r>
              <a:rPr lang="en-US" altLang="en-US" sz="2000" b="1">
                <a:effectLst>
                  <a:outerShdw blurRad="38100" dist="38100" dir="2700000" algn="tl">
                    <a:srgbClr val="FFFFFF"/>
                  </a:outerShdw>
                </a:effectLst>
                <a:latin typeface="Times" panose="02020603050405020304" pitchFamily="18" charset="0"/>
              </a:rPr>
              <a:t>Improve</a:t>
            </a:r>
          </a:p>
        </p:txBody>
      </p:sp>
      <p:sp>
        <p:nvSpPr>
          <p:cNvPr id="601096" name="Rectangle 8">
            <a:extLst>
              <a:ext uri="{FF2B5EF4-FFF2-40B4-BE49-F238E27FC236}">
                <a16:creationId xmlns:a16="http://schemas.microsoft.com/office/drawing/2014/main" id="{89E72067-4E6C-38C6-46AB-35748423D95C}"/>
              </a:ext>
            </a:extLst>
          </p:cNvPr>
          <p:cNvSpPr>
            <a:spLocks noChangeArrowheads="1"/>
          </p:cNvSpPr>
          <p:nvPr/>
        </p:nvSpPr>
        <p:spPr bwMode="auto">
          <a:xfrm>
            <a:off x="7848600" y="1619250"/>
            <a:ext cx="1066800" cy="533400"/>
          </a:xfrm>
          <a:prstGeom prst="rect">
            <a:avLst/>
          </a:prstGeom>
          <a:solidFill>
            <a:srgbClr val="99CCFF"/>
          </a:solidFill>
          <a:ln w="9525">
            <a:solidFill>
              <a:schemeClr val="tx1"/>
            </a:solidFill>
            <a:miter lim="800000"/>
            <a:headEnd/>
            <a:tailEnd/>
          </a:ln>
          <a:effectLst>
            <a:outerShdw dist="35921" dir="2700000" algn="ctr" rotWithShape="0">
              <a:schemeClr val="bg2"/>
            </a:outerShdw>
          </a:effectLst>
        </p:spPr>
        <p:txBody>
          <a:bodyPr wrap="none" anchor="ctr"/>
          <a:lstStyle/>
          <a:p>
            <a:pPr algn="ctr" eaLnBrk="0" hangingPunct="0"/>
            <a:r>
              <a:rPr lang="en-US" altLang="en-US" sz="2000" b="1">
                <a:effectLst>
                  <a:outerShdw blurRad="38100" dist="38100" dir="2700000" algn="tl">
                    <a:srgbClr val="FFFFFF"/>
                  </a:outerShdw>
                </a:effectLst>
                <a:latin typeface="Times" panose="02020603050405020304" pitchFamily="18" charset="0"/>
              </a:rPr>
              <a:t>Control</a:t>
            </a:r>
          </a:p>
        </p:txBody>
      </p:sp>
      <p:sp>
        <p:nvSpPr>
          <p:cNvPr id="601097" name="Line 9">
            <a:extLst>
              <a:ext uri="{FF2B5EF4-FFF2-40B4-BE49-F238E27FC236}">
                <a16:creationId xmlns:a16="http://schemas.microsoft.com/office/drawing/2014/main" id="{DB956FE2-509D-FEC4-77E4-D74C150CD34D}"/>
              </a:ext>
            </a:extLst>
          </p:cNvPr>
          <p:cNvSpPr>
            <a:spLocks noChangeShapeType="1"/>
          </p:cNvSpPr>
          <p:nvPr/>
        </p:nvSpPr>
        <p:spPr bwMode="auto">
          <a:xfrm>
            <a:off x="4403725" y="1885950"/>
            <a:ext cx="381000" cy="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098" name="Line 10">
            <a:extLst>
              <a:ext uri="{FF2B5EF4-FFF2-40B4-BE49-F238E27FC236}">
                <a16:creationId xmlns:a16="http://schemas.microsoft.com/office/drawing/2014/main" id="{6FC84479-B92D-988C-F9DC-911865606F33}"/>
              </a:ext>
            </a:extLst>
          </p:cNvPr>
          <p:cNvSpPr>
            <a:spLocks noChangeShapeType="1"/>
          </p:cNvSpPr>
          <p:nvPr/>
        </p:nvSpPr>
        <p:spPr bwMode="auto">
          <a:xfrm>
            <a:off x="5984875" y="1885950"/>
            <a:ext cx="381000" cy="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099" name="Line 11">
            <a:extLst>
              <a:ext uri="{FF2B5EF4-FFF2-40B4-BE49-F238E27FC236}">
                <a16:creationId xmlns:a16="http://schemas.microsoft.com/office/drawing/2014/main" id="{DC31161A-129B-C9F7-47D5-5F2BA0A566B6}"/>
              </a:ext>
            </a:extLst>
          </p:cNvPr>
          <p:cNvSpPr>
            <a:spLocks noChangeShapeType="1"/>
          </p:cNvSpPr>
          <p:nvPr/>
        </p:nvSpPr>
        <p:spPr bwMode="auto">
          <a:xfrm>
            <a:off x="7477125" y="1885950"/>
            <a:ext cx="381000" cy="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100" name="Line 12">
            <a:extLst>
              <a:ext uri="{FF2B5EF4-FFF2-40B4-BE49-F238E27FC236}">
                <a16:creationId xmlns:a16="http://schemas.microsoft.com/office/drawing/2014/main" id="{BC1F8B9F-0E4A-DD10-3E08-72F62CF68597}"/>
              </a:ext>
            </a:extLst>
          </p:cNvPr>
          <p:cNvSpPr>
            <a:spLocks noChangeShapeType="1"/>
          </p:cNvSpPr>
          <p:nvPr/>
        </p:nvSpPr>
        <p:spPr bwMode="auto">
          <a:xfrm>
            <a:off x="685800" y="2514600"/>
            <a:ext cx="7924800" cy="0"/>
          </a:xfrm>
          <a:prstGeom prst="line">
            <a:avLst/>
          </a:prstGeom>
          <a:noFill/>
          <a:ln w="76200" cap="rnd">
            <a:solidFill>
              <a:srgbClr val="0000FF"/>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101" name="Text Box 13">
            <a:extLst>
              <a:ext uri="{FF2B5EF4-FFF2-40B4-BE49-F238E27FC236}">
                <a16:creationId xmlns:a16="http://schemas.microsoft.com/office/drawing/2014/main" id="{18FF9F23-0588-EB5F-2A5F-1C9B36102F74}"/>
              </a:ext>
            </a:extLst>
          </p:cNvPr>
          <p:cNvSpPr txBox="1">
            <a:spLocks noChangeArrowheads="1"/>
          </p:cNvSpPr>
          <p:nvPr/>
        </p:nvSpPr>
        <p:spPr bwMode="auto">
          <a:xfrm>
            <a:off x="1590675" y="2743200"/>
            <a:ext cx="1489075" cy="3654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a:latin typeface="Arial" panose="020B0604020202020204" pitchFamily="34" charset="0"/>
              </a:rPr>
              <a:t>SS Team Refines scope and develops initial business case</a:t>
            </a:r>
          </a:p>
          <a:p>
            <a:pPr>
              <a:spcBef>
                <a:spcPct val="50000"/>
              </a:spcBef>
              <a:buFontTx/>
              <a:buChar char="•"/>
            </a:pPr>
            <a:r>
              <a:rPr lang="en-US" altLang="en-US" sz="1200">
                <a:latin typeface="Arial" panose="020B0604020202020204" pitchFamily="34" charset="0"/>
              </a:rPr>
              <a:t>BB &amp; MBB review preliminary financial impacts</a:t>
            </a:r>
          </a:p>
          <a:p>
            <a:pPr>
              <a:spcBef>
                <a:spcPct val="50000"/>
              </a:spcBef>
              <a:buFontTx/>
              <a:buChar char="•"/>
            </a:pPr>
            <a:r>
              <a:rPr lang="en-US" altLang="en-US" sz="1200">
                <a:latin typeface="Arial" panose="020B0604020202020204" pitchFamily="34" charset="0"/>
              </a:rPr>
              <a:t>$Belt reviews and approves business case and potential benefits</a:t>
            </a:r>
          </a:p>
          <a:p>
            <a:pPr>
              <a:spcBef>
                <a:spcPct val="50000"/>
              </a:spcBef>
              <a:buFontTx/>
              <a:buChar char="•"/>
            </a:pPr>
            <a:r>
              <a:rPr lang="en-US" altLang="en-US" sz="1200">
                <a:latin typeface="Arial" panose="020B0604020202020204" pitchFamily="34" charset="0"/>
              </a:rPr>
              <a:t>BB and $Belt enter Potential benefits into database</a:t>
            </a:r>
          </a:p>
        </p:txBody>
      </p:sp>
      <p:sp>
        <p:nvSpPr>
          <p:cNvPr id="601102" name="Text Box 14">
            <a:extLst>
              <a:ext uri="{FF2B5EF4-FFF2-40B4-BE49-F238E27FC236}">
                <a16:creationId xmlns:a16="http://schemas.microsoft.com/office/drawing/2014/main" id="{5F3D5CA1-5075-CB41-510A-BACB41FC7E1B}"/>
              </a:ext>
            </a:extLst>
          </p:cNvPr>
          <p:cNvSpPr txBox="1">
            <a:spLocks noChangeArrowheads="1"/>
          </p:cNvSpPr>
          <p:nvPr/>
        </p:nvSpPr>
        <p:spPr bwMode="auto">
          <a:xfrm>
            <a:off x="6207125" y="2743200"/>
            <a:ext cx="1539875" cy="3471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a:latin typeface="Arial" panose="020B0604020202020204" pitchFamily="34" charset="0"/>
              </a:rPr>
              <a:t>Support trade study/cost benefit analysis</a:t>
            </a:r>
          </a:p>
          <a:p>
            <a:pPr>
              <a:spcBef>
                <a:spcPct val="50000"/>
              </a:spcBef>
              <a:buFontTx/>
              <a:buChar char="•"/>
            </a:pPr>
            <a:r>
              <a:rPr lang="en-US" altLang="en-US" sz="1200">
                <a:latin typeface="Arial" panose="020B0604020202020204" pitchFamily="34" charset="0"/>
              </a:rPr>
              <a:t>BB and $Belt review financial forecast with process owner , division F&amp;B director to obtain concurrence on benefits</a:t>
            </a:r>
          </a:p>
          <a:p>
            <a:pPr>
              <a:spcBef>
                <a:spcPct val="50000"/>
              </a:spcBef>
              <a:buFontTx/>
              <a:buChar char="•"/>
            </a:pPr>
            <a:r>
              <a:rPr lang="en-US" altLang="en-US" sz="1200">
                <a:latin typeface="Arial" panose="020B0604020202020204" pitchFamily="34" charset="0"/>
              </a:rPr>
              <a:t>Budgets/EAC’s adjusted to reflect savings</a:t>
            </a:r>
          </a:p>
          <a:p>
            <a:pPr>
              <a:spcBef>
                <a:spcPct val="50000"/>
              </a:spcBef>
              <a:buFontTx/>
              <a:buChar char="•"/>
            </a:pPr>
            <a:r>
              <a:rPr lang="en-US" altLang="en-US" sz="1200">
                <a:latin typeface="Arial" panose="020B0604020202020204" pitchFamily="34" charset="0"/>
              </a:rPr>
              <a:t>Approved benefits entered into database</a:t>
            </a:r>
          </a:p>
        </p:txBody>
      </p:sp>
      <p:sp>
        <p:nvSpPr>
          <p:cNvPr id="601103" name="Text Box 15">
            <a:extLst>
              <a:ext uri="{FF2B5EF4-FFF2-40B4-BE49-F238E27FC236}">
                <a16:creationId xmlns:a16="http://schemas.microsoft.com/office/drawing/2014/main" id="{D1C51A4F-ABAC-E8AB-A546-2AE3C9DE9347}"/>
              </a:ext>
            </a:extLst>
          </p:cNvPr>
          <p:cNvSpPr txBox="1">
            <a:spLocks noChangeArrowheads="1"/>
          </p:cNvSpPr>
          <p:nvPr/>
        </p:nvSpPr>
        <p:spPr bwMode="auto">
          <a:xfrm>
            <a:off x="3133725" y="2743200"/>
            <a:ext cx="1468438" cy="3106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a:latin typeface="Arial" panose="020B0604020202020204" pitchFamily="34" charset="0"/>
              </a:rPr>
              <a:t>Review and approve focused problem statement</a:t>
            </a:r>
          </a:p>
          <a:p>
            <a:pPr>
              <a:spcBef>
                <a:spcPct val="50000"/>
              </a:spcBef>
              <a:buFontTx/>
              <a:buChar char="•"/>
            </a:pPr>
            <a:r>
              <a:rPr lang="en-US" altLang="en-US" sz="1200">
                <a:latin typeface="Arial" panose="020B0604020202020204" pitchFamily="34" charset="0"/>
              </a:rPr>
              <a:t>Determine validity of financial metrics</a:t>
            </a:r>
          </a:p>
          <a:p>
            <a:pPr>
              <a:spcBef>
                <a:spcPct val="50000"/>
              </a:spcBef>
              <a:buFontTx/>
              <a:buChar char="•"/>
            </a:pPr>
            <a:r>
              <a:rPr lang="en-US" altLang="en-US" sz="1200">
                <a:latin typeface="Arial" panose="020B0604020202020204" pitchFamily="34" charset="0"/>
              </a:rPr>
              <a:t>Assist in the compilation of detailed financial data</a:t>
            </a:r>
          </a:p>
          <a:p>
            <a:pPr>
              <a:spcBef>
                <a:spcPct val="50000"/>
              </a:spcBef>
              <a:buFontTx/>
              <a:buChar char="•"/>
            </a:pPr>
            <a:r>
              <a:rPr lang="en-US" altLang="en-US" sz="1200">
                <a:latin typeface="Arial" panose="020B0604020202020204" pitchFamily="34" charset="0"/>
              </a:rPr>
              <a:t>Initial detailed business case entered into database</a:t>
            </a:r>
          </a:p>
        </p:txBody>
      </p:sp>
      <p:sp>
        <p:nvSpPr>
          <p:cNvPr id="601104" name="Text Box 16">
            <a:extLst>
              <a:ext uri="{FF2B5EF4-FFF2-40B4-BE49-F238E27FC236}">
                <a16:creationId xmlns:a16="http://schemas.microsoft.com/office/drawing/2014/main" id="{B04121D2-0AC2-B6EF-8762-A47556045F62}"/>
              </a:ext>
            </a:extLst>
          </p:cNvPr>
          <p:cNvSpPr txBox="1">
            <a:spLocks noChangeArrowheads="1"/>
          </p:cNvSpPr>
          <p:nvPr/>
        </p:nvSpPr>
        <p:spPr bwMode="auto">
          <a:xfrm>
            <a:off x="4673600" y="2743200"/>
            <a:ext cx="1501775"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a:latin typeface="Arial" panose="020B0604020202020204" pitchFamily="34" charset="0"/>
              </a:rPr>
              <a:t>Continue to refine and update business case as necessary</a:t>
            </a:r>
          </a:p>
        </p:txBody>
      </p:sp>
      <p:sp>
        <p:nvSpPr>
          <p:cNvPr id="601105" name="Text Box 17">
            <a:extLst>
              <a:ext uri="{FF2B5EF4-FFF2-40B4-BE49-F238E27FC236}">
                <a16:creationId xmlns:a16="http://schemas.microsoft.com/office/drawing/2014/main" id="{99A34CEC-99E5-B652-BE73-62A8474E4C4C}"/>
              </a:ext>
            </a:extLst>
          </p:cNvPr>
          <p:cNvSpPr txBox="1">
            <a:spLocks noChangeArrowheads="1"/>
          </p:cNvSpPr>
          <p:nvPr/>
        </p:nvSpPr>
        <p:spPr bwMode="auto">
          <a:xfrm>
            <a:off x="7686675" y="2743200"/>
            <a:ext cx="1428750" cy="2284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a:latin typeface="Arial" panose="020B0604020202020204" pitchFamily="34" charset="0"/>
              </a:rPr>
              <a:t>BB transitions control phase to process owner</a:t>
            </a:r>
          </a:p>
          <a:p>
            <a:pPr>
              <a:spcBef>
                <a:spcPct val="50000"/>
              </a:spcBef>
              <a:buFontTx/>
              <a:buChar char="•"/>
            </a:pPr>
            <a:r>
              <a:rPr lang="en-US" altLang="en-US" sz="1200">
                <a:latin typeface="Arial" panose="020B0604020202020204" pitchFamily="34" charset="0"/>
              </a:rPr>
              <a:t>BB and $Belt, and process owner track and validate  actual financial results</a:t>
            </a:r>
          </a:p>
          <a:p>
            <a:pPr>
              <a:spcBef>
                <a:spcPct val="50000"/>
              </a:spcBef>
              <a:buFontTx/>
              <a:buChar char="•"/>
            </a:pPr>
            <a:r>
              <a:rPr lang="en-US" altLang="en-US" sz="1200">
                <a:latin typeface="Arial" panose="020B0604020202020204" pitchFamily="34" charset="0"/>
              </a:rPr>
              <a:t>Database updated as needed</a:t>
            </a:r>
          </a:p>
        </p:txBody>
      </p:sp>
      <p:sp>
        <p:nvSpPr>
          <p:cNvPr id="601106" name="Line 18">
            <a:extLst>
              <a:ext uri="{FF2B5EF4-FFF2-40B4-BE49-F238E27FC236}">
                <a16:creationId xmlns:a16="http://schemas.microsoft.com/office/drawing/2014/main" id="{A8DA79CE-72B3-FEFD-9365-11557BC46A8E}"/>
              </a:ext>
            </a:extLst>
          </p:cNvPr>
          <p:cNvSpPr>
            <a:spLocks noChangeShapeType="1"/>
          </p:cNvSpPr>
          <p:nvPr/>
        </p:nvSpPr>
        <p:spPr bwMode="auto">
          <a:xfrm>
            <a:off x="1285875" y="1885950"/>
            <a:ext cx="381000" cy="0"/>
          </a:xfrm>
          <a:prstGeom prst="line">
            <a:avLst/>
          </a:prstGeom>
          <a:noFill/>
          <a:ln w="9525">
            <a:solidFill>
              <a:schemeClr val="tx1"/>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1107" name="Rectangle 19">
            <a:extLst>
              <a:ext uri="{FF2B5EF4-FFF2-40B4-BE49-F238E27FC236}">
                <a16:creationId xmlns:a16="http://schemas.microsoft.com/office/drawing/2014/main" id="{C99E9B40-4508-18C0-C66D-5BB039A32636}"/>
              </a:ext>
            </a:extLst>
          </p:cNvPr>
          <p:cNvSpPr>
            <a:spLocks noChangeArrowheads="1"/>
          </p:cNvSpPr>
          <p:nvPr/>
        </p:nvSpPr>
        <p:spPr bwMode="auto">
          <a:xfrm>
            <a:off x="152400" y="1619250"/>
            <a:ext cx="1066800" cy="533400"/>
          </a:xfrm>
          <a:prstGeom prst="rect">
            <a:avLst/>
          </a:prstGeom>
          <a:solidFill>
            <a:srgbClr val="99CCFF"/>
          </a:solidFill>
          <a:ln w="57150">
            <a:solidFill>
              <a:schemeClr val="tx1"/>
            </a:solidFill>
            <a:prstDash val="sysDot"/>
            <a:miter lim="800000"/>
            <a:headEnd/>
            <a:tailEnd/>
          </a:ln>
          <a:effectLst>
            <a:outerShdw dist="35921" dir="2700000" algn="ctr" rotWithShape="0">
              <a:schemeClr val="bg2"/>
            </a:outerShdw>
          </a:effectLst>
        </p:spPr>
        <p:txBody>
          <a:bodyPr wrap="none" anchor="ctr"/>
          <a:lstStyle/>
          <a:p>
            <a:pPr algn="ctr" eaLnBrk="0" hangingPunct="0"/>
            <a:r>
              <a:rPr lang="en-US" altLang="en-US" sz="2000" b="1">
                <a:effectLst>
                  <a:outerShdw blurRad="38100" dist="38100" dir="2700000" algn="tl">
                    <a:srgbClr val="FFFFFF"/>
                  </a:outerShdw>
                </a:effectLst>
                <a:latin typeface="Times" panose="02020603050405020304" pitchFamily="18" charset="0"/>
              </a:rPr>
              <a:t>Charter</a:t>
            </a:r>
          </a:p>
        </p:txBody>
      </p:sp>
      <p:sp>
        <p:nvSpPr>
          <p:cNvPr id="601108" name="Text Box 20">
            <a:extLst>
              <a:ext uri="{FF2B5EF4-FFF2-40B4-BE49-F238E27FC236}">
                <a16:creationId xmlns:a16="http://schemas.microsoft.com/office/drawing/2014/main" id="{92427106-969A-829B-CB7E-E70833DB49A9}"/>
              </a:ext>
            </a:extLst>
          </p:cNvPr>
          <p:cNvSpPr txBox="1">
            <a:spLocks noChangeArrowheads="1"/>
          </p:cNvSpPr>
          <p:nvPr/>
        </p:nvSpPr>
        <p:spPr bwMode="auto">
          <a:xfrm>
            <a:off x="95250" y="2743200"/>
            <a:ext cx="1487488" cy="1370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a:latin typeface="Arial" panose="020B0604020202020204" pitchFamily="34" charset="0"/>
              </a:rPr>
              <a:t>Process owner, Champion, BB, MBB, $B define problem, scope and preliminary business opportunity</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01090"/>
                                        </p:tgtEl>
                                        <p:attrNameLst>
                                          <p:attrName>style.visibility</p:attrName>
                                        </p:attrNameLst>
                                      </p:cBhvr>
                                      <p:to>
                                        <p:strVal val="visible"/>
                                      </p:to>
                                    </p:set>
                                    <p:anim calcmode="lin" valueType="num">
                                      <p:cBhvr additive="base">
                                        <p:cTn id="7" dur="500" fill="hold"/>
                                        <p:tgtEl>
                                          <p:spTgt spid="601090"/>
                                        </p:tgtEl>
                                        <p:attrNameLst>
                                          <p:attrName>ppt_x</p:attrName>
                                        </p:attrNameLst>
                                      </p:cBhvr>
                                      <p:tavLst>
                                        <p:tav tm="0">
                                          <p:val>
                                            <p:strVal val="0-#ppt_w/2"/>
                                          </p:val>
                                        </p:tav>
                                        <p:tav tm="100000">
                                          <p:val>
                                            <p:strVal val="#ppt_x"/>
                                          </p:val>
                                        </p:tav>
                                      </p:tavLst>
                                    </p:anim>
                                    <p:anim calcmode="lin" valueType="num">
                                      <p:cBhvr additive="base">
                                        <p:cTn id="8" dur="500" fill="hold"/>
                                        <p:tgtEl>
                                          <p:spTgt spid="601090"/>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601100"/>
                                        </p:tgtEl>
                                        <p:attrNameLst>
                                          <p:attrName>style.visibility</p:attrName>
                                        </p:attrNameLst>
                                      </p:cBhvr>
                                      <p:to>
                                        <p:strVal val="visible"/>
                                      </p:to>
                                    </p:set>
                                    <p:anim calcmode="lin" valueType="num">
                                      <p:cBhvr additive="base">
                                        <p:cTn id="12" dur="500" fill="hold"/>
                                        <p:tgtEl>
                                          <p:spTgt spid="601100"/>
                                        </p:tgtEl>
                                        <p:attrNameLst>
                                          <p:attrName>ppt_x</p:attrName>
                                        </p:attrNameLst>
                                      </p:cBhvr>
                                      <p:tavLst>
                                        <p:tav tm="0">
                                          <p:val>
                                            <p:strVal val="0-#ppt_w/2"/>
                                          </p:val>
                                        </p:tav>
                                        <p:tav tm="100000">
                                          <p:val>
                                            <p:strVal val="#ppt_x"/>
                                          </p:val>
                                        </p:tav>
                                      </p:tavLst>
                                    </p:anim>
                                    <p:anim calcmode="lin" valueType="num">
                                      <p:cBhvr additive="base">
                                        <p:cTn id="13" dur="500" fill="hold"/>
                                        <p:tgtEl>
                                          <p:spTgt spid="601100"/>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01107"/>
                                        </p:tgtEl>
                                        <p:attrNameLst>
                                          <p:attrName>style.visibility</p:attrName>
                                        </p:attrNameLst>
                                      </p:cBhvr>
                                      <p:to>
                                        <p:strVal val="visible"/>
                                      </p:to>
                                    </p:set>
                                    <p:animEffect transition="in" filter="blinds(horizontal)">
                                      <p:cBhvr>
                                        <p:cTn id="18" dur="500"/>
                                        <p:tgtEl>
                                          <p:spTgt spid="60110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01108"/>
                                        </p:tgtEl>
                                        <p:attrNameLst>
                                          <p:attrName>style.visibility</p:attrName>
                                        </p:attrNameLst>
                                      </p:cBhvr>
                                      <p:to>
                                        <p:strVal val="visible"/>
                                      </p:to>
                                    </p:set>
                                    <p:anim calcmode="lin" valueType="num">
                                      <p:cBhvr additive="base">
                                        <p:cTn id="23" dur="500" fill="hold"/>
                                        <p:tgtEl>
                                          <p:spTgt spid="601108"/>
                                        </p:tgtEl>
                                        <p:attrNameLst>
                                          <p:attrName>ppt_x</p:attrName>
                                        </p:attrNameLst>
                                      </p:cBhvr>
                                      <p:tavLst>
                                        <p:tav tm="0">
                                          <p:val>
                                            <p:strVal val="#ppt_x"/>
                                          </p:val>
                                        </p:tav>
                                        <p:tav tm="100000">
                                          <p:val>
                                            <p:strVal val="#ppt_x"/>
                                          </p:val>
                                        </p:tav>
                                      </p:tavLst>
                                    </p:anim>
                                    <p:anim calcmode="lin" valueType="num">
                                      <p:cBhvr additive="base">
                                        <p:cTn id="24" dur="500" fill="hold"/>
                                        <p:tgtEl>
                                          <p:spTgt spid="60110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8" fill="hold" nodeType="clickEffect">
                                  <p:stCondLst>
                                    <p:cond delay="0"/>
                                  </p:stCondLst>
                                  <p:childTnLst>
                                    <p:set>
                                      <p:cBhvr>
                                        <p:cTn id="28" dur="1" fill="hold">
                                          <p:stCondLst>
                                            <p:cond delay="0"/>
                                          </p:stCondLst>
                                        </p:cTn>
                                        <p:tgtEl>
                                          <p:spTgt spid="601106"/>
                                        </p:tgtEl>
                                        <p:attrNameLst>
                                          <p:attrName>style.visibility</p:attrName>
                                        </p:attrNameLst>
                                      </p:cBhvr>
                                      <p:to>
                                        <p:strVal val="visible"/>
                                      </p:to>
                                    </p:set>
                                    <p:anim calcmode="lin" valueType="num">
                                      <p:cBhvr additive="base">
                                        <p:cTn id="29" dur="500" fill="hold"/>
                                        <p:tgtEl>
                                          <p:spTgt spid="601106"/>
                                        </p:tgtEl>
                                        <p:attrNameLst>
                                          <p:attrName>ppt_x</p:attrName>
                                        </p:attrNameLst>
                                      </p:cBhvr>
                                      <p:tavLst>
                                        <p:tav tm="0">
                                          <p:val>
                                            <p:strVal val="0-#ppt_w/2"/>
                                          </p:val>
                                        </p:tav>
                                        <p:tav tm="100000">
                                          <p:val>
                                            <p:strVal val="#ppt_x"/>
                                          </p:val>
                                        </p:tav>
                                      </p:tavLst>
                                    </p:anim>
                                    <p:anim calcmode="lin" valueType="num">
                                      <p:cBhvr additive="base">
                                        <p:cTn id="30" dur="500" fill="hold"/>
                                        <p:tgtEl>
                                          <p:spTgt spid="601106"/>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601091"/>
                                        </p:tgtEl>
                                        <p:attrNameLst>
                                          <p:attrName>style.visibility</p:attrName>
                                        </p:attrNameLst>
                                      </p:cBhvr>
                                      <p:to>
                                        <p:strVal val="visible"/>
                                      </p:to>
                                    </p:set>
                                    <p:animEffect transition="in" filter="blinds(horizontal)">
                                      <p:cBhvr>
                                        <p:cTn id="35" dur="500"/>
                                        <p:tgtEl>
                                          <p:spTgt spid="601091"/>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601101"/>
                                        </p:tgtEl>
                                        <p:attrNameLst>
                                          <p:attrName>style.visibility</p:attrName>
                                        </p:attrNameLst>
                                      </p:cBhvr>
                                      <p:to>
                                        <p:strVal val="visible"/>
                                      </p:to>
                                    </p:set>
                                    <p:anim calcmode="lin" valueType="num">
                                      <p:cBhvr additive="base">
                                        <p:cTn id="40" dur="500" fill="hold"/>
                                        <p:tgtEl>
                                          <p:spTgt spid="601101"/>
                                        </p:tgtEl>
                                        <p:attrNameLst>
                                          <p:attrName>ppt_x</p:attrName>
                                        </p:attrNameLst>
                                      </p:cBhvr>
                                      <p:tavLst>
                                        <p:tav tm="0">
                                          <p:val>
                                            <p:strVal val="#ppt_x"/>
                                          </p:val>
                                        </p:tav>
                                        <p:tav tm="100000">
                                          <p:val>
                                            <p:strVal val="#ppt_x"/>
                                          </p:val>
                                        </p:tav>
                                      </p:tavLst>
                                    </p:anim>
                                    <p:anim calcmode="lin" valueType="num">
                                      <p:cBhvr additive="base">
                                        <p:cTn id="41" dur="500" fill="hold"/>
                                        <p:tgtEl>
                                          <p:spTgt spid="601101"/>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2" presetClass="entr" presetSubtype="8" fill="hold" nodeType="clickEffect">
                                  <p:stCondLst>
                                    <p:cond delay="0"/>
                                  </p:stCondLst>
                                  <p:childTnLst>
                                    <p:set>
                                      <p:cBhvr>
                                        <p:cTn id="45" dur="1" fill="hold">
                                          <p:stCondLst>
                                            <p:cond delay="0"/>
                                          </p:stCondLst>
                                        </p:cTn>
                                        <p:tgtEl>
                                          <p:spTgt spid="601092"/>
                                        </p:tgtEl>
                                        <p:attrNameLst>
                                          <p:attrName>style.visibility</p:attrName>
                                        </p:attrNameLst>
                                      </p:cBhvr>
                                      <p:to>
                                        <p:strVal val="visible"/>
                                      </p:to>
                                    </p:set>
                                    <p:anim calcmode="lin" valueType="num">
                                      <p:cBhvr additive="base">
                                        <p:cTn id="46" dur="500" fill="hold"/>
                                        <p:tgtEl>
                                          <p:spTgt spid="601092"/>
                                        </p:tgtEl>
                                        <p:attrNameLst>
                                          <p:attrName>ppt_x</p:attrName>
                                        </p:attrNameLst>
                                      </p:cBhvr>
                                      <p:tavLst>
                                        <p:tav tm="0">
                                          <p:val>
                                            <p:strVal val="0-#ppt_w/2"/>
                                          </p:val>
                                        </p:tav>
                                        <p:tav tm="100000">
                                          <p:val>
                                            <p:strVal val="#ppt_x"/>
                                          </p:val>
                                        </p:tav>
                                      </p:tavLst>
                                    </p:anim>
                                    <p:anim calcmode="lin" valueType="num">
                                      <p:cBhvr additive="base">
                                        <p:cTn id="47" dur="500" fill="hold"/>
                                        <p:tgtEl>
                                          <p:spTgt spid="601092"/>
                                        </p:tgtEl>
                                        <p:attrNameLst>
                                          <p:attrName>ppt_y</p:attrName>
                                        </p:attrNameLst>
                                      </p:cBhvr>
                                      <p:tavLst>
                                        <p:tav tm="0">
                                          <p:val>
                                            <p:strVal val="#ppt_y"/>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01093"/>
                                        </p:tgtEl>
                                        <p:attrNameLst>
                                          <p:attrName>style.visibility</p:attrName>
                                        </p:attrNameLst>
                                      </p:cBhvr>
                                      <p:to>
                                        <p:strVal val="visible"/>
                                      </p:to>
                                    </p:set>
                                    <p:animEffect transition="in" filter="blinds(horizontal)">
                                      <p:cBhvr>
                                        <p:cTn id="52" dur="500"/>
                                        <p:tgtEl>
                                          <p:spTgt spid="60109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601103"/>
                                        </p:tgtEl>
                                        <p:attrNameLst>
                                          <p:attrName>style.visibility</p:attrName>
                                        </p:attrNameLst>
                                      </p:cBhvr>
                                      <p:to>
                                        <p:strVal val="visible"/>
                                      </p:to>
                                    </p:set>
                                    <p:anim calcmode="lin" valueType="num">
                                      <p:cBhvr additive="base">
                                        <p:cTn id="57" dur="500" fill="hold"/>
                                        <p:tgtEl>
                                          <p:spTgt spid="601103"/>
                                        </p:tgtEl>
                                        <p:attrNameLst>
                                          <p:attrName>ppt_x</p:attrName>
                                        </p:attrNameLst>
                                      </p:cBhvr>
                                      <p:tavLst>
                                        <p:tav tm="0">
                                          <p:val>
                                            <p:strVal val="#ppt_x"/>
                                          </p:val>
                                        </p:tav>
                                        <p:tav tm="100000">
                                          <p:val>
                                            <p:strVal val="#ppt_x"/>
                                          </p:val>
                                        </p:tav>
                                      </p:tavLst>
                                    </p:anim>
                                    <p:anim calcmode="lin" valueType="num">
                                      <p:cBhvr additive="base">
                                        <p:cTn id="58" dur="500" fill="hold"/>
                                        <p:tgtEl>
                                          <p:spTgt spid="601103"/>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 presetClass="entr" presetSubtype="8" fill="hold" nodeType="clickEffect">
                                  <p:stCondLst>
                                    <p:cond delay="0"/>
                                  </p:stCondLst>
                                  <p:childTnLst>
                                    <p:set>
                                      <p:cBhvr>
                                        <p:cTn id="62" dur="1" fill="hold">
                                          <p:stCondLst>
                                            <p:cond delay="0"/>
                                          </p:stCondLst>
                                        </p:cTn>
                                        <p:tgtEl>
                                          <p:spTgt spid="601097"/>
                                        </p:tgtEl>
                                        <p:attrNameLst>
                                          <p:attrName>style.visibility</p:attrName>
                                        </p:attrNameLst>
                                      </p:cBhvr>
                                      <p:to>
                                        <p:strVal val="visible"/>
                                      </p:to>
                                    </p:set>
                                    <p:anim calcmode="lin" valueType="num">
                                      <p:cBhvr additive="base">
                                        <p:cTn id="63" dur="500" fill="hold"/>
                                        <p:tgtEl>
                                          <p:spTgt spid="601097"/>
                                        </p:tgtEl>
                                        <p:attrNameLst>
                                          <p:attrName>ppt_x</p:attrName>
                                        </p:attrNameLst>
                                      </p:cBhvr>
                                      <p:tavLst>
                                        <p:tav tm="0">
                                          <p:val>
                                            <p:strVal val="0-#ppt_w/2"/>
                                          </p:val>
                                        </p:tav>
                                        <p:tav tm="100000">
                                          <p:val>
                                            <p:strVal val="#ppt_x"/>
                                          </p:val>
                                        </p:tav>
                                      </p:tavLst>
                                    </p:anim>
                                    <p:anim calcmode="lin" valueType="num">
                                      <p:cBhvr additive="base">
                                        <p:cTn id="64" dur="500" fill="hold"/>
                                        <p:tgtEl>
                                          <p:spTgt spid="601097"/>
                                        </p:tgtEl>
                                        <p:attrNameLst>
                                          <p:attrName>ppt_y</p:attrName>
                                        </p:attrNameLst>
                                      </p:cBhvr>
                                      <p:tavLst>
                                        <p:tav tm="0">
                                          <p:val>
                                            <p:strVal val="#ppt_y"/>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3" presetClass="entr" presetSubtype="10" fill="hold" grpId="0" nodeType="clickEffect">
                                  <p:stCondLst>
                                    <p:cond delay="0"/>
                                  </p:stCondLst>
                                  <p:childTnLst>
                                    <p:set>
                                      <p:cBhvr>
                                        <p:cTn id="68" dur="1" fill="hold">
                                          <p:stCondLst>
                                            <p:cond delay="0"/>
                                          </p:stCondLst>
                                        </p:cTn>
                                        <p:tgtEl>
                                          <p:spTgt spid="601094"/>
                                        </p:tgtEl>
                                        <p:attrNameLst>
                                          <p:attrName>style.visibility</p:attrName>
                                        </p:attrNameLst>
                                      </p:cBhvr>
                                      <p:to>
                                        <p:strVal val="visible"/>
                                      </p:to>
                                    </p:set>
                                    <p:animEffect transition="in" filter="blinds(horizontal)">
                                      <p:cBhvr>
                                        <p:cTn id="69" dur="500"/>
                                        <p:tgtEl>
                                          <p:spTgt spid="601094"/>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601104"/>
                                        </p:tgtEl>
                                        <p:attrNameLst>
                                          <p:attrName>style.visibility</p:attrName>
                                        </p:attrNameLst>
                                      </p:cBhvr>
                                      <p:to>
                                        <p:strVal val="visible"/>
                                      </p:to>
                                    </p:set>
                                    <p:anim calcmode="lin" valueType="num">
                                      <p:cBhvr additive="base">
                                        <p:cTn id="74" dur="500" fill="hold"/>
                                        <p:tgtEl>
                                          <p:spTgt spid="601104"/>
                                        </p:tgtEl>
                                        <p:attrNameLst>
                                          <p:attrName>ppt_x</p:attrName>
                                        </p:attrNameLst>
                                      </p:cBhvr>
                                      <p:tavLst>
                                        <p:tav tm="0">
                                          <p:val>
                                            <p:strVal val="#ppt_x"/>
                                          </p:val>
                                        </p:tav>
                                        <p:tav tm="100000">
                                          <p:val>
                                            <p:strVal val="#ppt_x"/>
                                          </p:val>
                                        </p:tav>
                                      </p:tavLst>
                                    </p:anim>
                                    <p:anim calcmode="lin" valueType="num">
                                      <p:cBhvr additive="base">
                                        <p:cTn id="75" dur="500" fill="hold"/>
                                        <p:tgtEl>
                                          <p:spTgt spid="601104"/>
                                        </p:tgtEl>
                                        <p:attrNameLst>
                                          <p:attrName>ppt_y</p:attrName>
                                        </p:attrNameLst>
                                      </p:cBhvr>
                                      <p:tavLst>
                                        <p:tav tm="0">
                                          <p:val>
                                            <p:strVal val="1+#ppt_h/2"/>
                                          </p:val>
                                        </p:tav>
                                        <p:tav tm="100000">
                                          <p:val>
                                            <p:strVal val="#ppt_y"/>
                                          </p:val>
                                        </p:tav>
                                      </p:tavLst>
                                    </p:anim>
                                  </p:childTnLst>
                                </p:cTn>
                              </p:par>
                            </p:childTnLst>
                          </p:cTn>
                        </p:par>
                      </p:childTnLst>
                    </p:cTn>
                  </p:par>
                  <p:par>
                    <p:cTn id="76" fill="hold" nodeType="clickPar">
                      <p:stCondLst>
                        <p:cond delay="indefinite"/>
                      </p:stCondLst>
                      <p:childTnLst>
                        <p:par>
                          <p:cTn id="77" fill="hold" nodeType="withGroup">
                            <p:stCondLst>
                              <p:cond delay="0"/>
                            </p:stCondLst>
                            <p:childTnLst>
                              <p:par>
                                <p:cTn id="78" presetID="2" presetClass="entr" presetSubtype="8" fill="hold" nodeType="clickEffect">
                                  <p:stCondLst>
                                    <p:cond delay="0"/>
                                  </p:stCondLst>
                                  <p:childTnLst>
                                    <p:set>
                                      <p:cBhvr>
                                        <p:cTn id="79" dur="1" fill="hold">
                                          <p:stCondLst>
                                            <p:cond delay="0"/>
                                          </p:stCondLst>
                                        </p:cTn>
                                        <p:tgtEl>
                                          <p:spTgt spid="601098"/>
                                        </p:tgtEl>
                                        <p:attrNameLst>
                                          <p:attrName>style.visibility</p:attrName>
                                        </p:attrNameLst>
                                      </p:cBhvr>
                                      <p:to>
                                        <p:strVal val="visible"/>
                                      </p:to>
                                    </p:set>
                                    <p:anim calcmode="lin" valueType="num">
                                      <p:cBhvr additive="base">
                                        <p:cTn id="80" dur="500" fill="hold"/>
                                        <p:tgtEl>
                                          <p:spTgt spid="601098"/>
                                        </p:tgtEl>
                                        <p:attrNameLst>
                                          <p:attrName>ppt_x</p:attrName>
                                        </p:attrNameLst>
                                      </p:cBhvr>
                                      <p:tavLst>
                                        <p:tav tm="0">
                                          <p:val>
                                            <p:strVal val="0-#ppt_w/2"/>
                                          </p:val>
                                        </p:tav>
                                        <p:tav tm="100000">
                                          <p:val>
                                            <p:strVal val="#ppt_x"/>
                                          </p:val>
                                        </p:tav>
                                      </p:tavLst>
                                    </p:anim>
                                    <p:anim calcmode="lin" valueType="num">
                                      <p:cBhvr additive="base">
                                        <p:cTn id="81" dur="500" fill="hold"/>
                                        <p:tgtEl>
                                          <p:spTgt spid="601098"/>
                                        </p:tgtEl>
                                        <p:attrNameLst>
                                          <p:attrName>ppt_y</p:attrName>
                                        </p:attrNameLst>
                                      </p:cBhvr>
                                      <p:tavLst>
                                        <p:tav tm="0">
                                          <p:val>
                                            <p:strVal val="#ppt_y"/>
                                          </p:val>
                                        </p:tav>
                                        <p:tav tm="100000">
                                          <p:val>
                                            <p:strVal val="#ppt_y"/>
                                          </p:val>
                                        </p:tav>
                                      </p:tavLst>
                                    </p:anim>
                                  </p:childTnLst>
                                </p:cTn>
                              </p:par>
                            </p:childTnLst>
                          </p:cTn>
                        </p:par>
                      </p:childTnLst>
                    </p:cTn>
                  </p:par>
                  <p:par>
                    <p:cTn id="82" fill="hold" nodeType="clickPar">
                      <p:stCondLst>
                        <p:cond delay="indefinite"/>
                      </p:stCondLst>
                      <p:childTnLst>
                        <p:par>
                          <p:cTn id="83" fill="hold" nodeType="withGroup">
                            <p:stCondLst>
                              <p:cond delay="0"/>
                            </p:stCondLst>
                            <p:childTnLst>
                              <p:par>
                                <p:cTn id="84" presetID="3" presetClass="entr" presetSubtype="10" fill="hold" grpId="0" nodeType="clickEffect">
                                  <p:stCondLst>
                                    <p:cond delay="0"/>
                                  </p:stCondLst>
                                  <p:childTnLst>
                                    <p:set>
                                      <p:cBhvr>
                                        <p:cTn id="85" dur="1" fill="hold">
                                          <p:stCondLst>
                                            <p:cond delay="0"/>
                                          </p:stCondLst>
                                        </p:cTn>
                                        <p:tgtEl>
                                          <p:spTgt spid="601095"/>
                                        </p:tgtEl>
                                        <p:attrNameLst>
                                          <p:attrName>style.visibility</p:attrName>
                                        </p:attrNameLst>
                                      </p:cBhvr>
                                      <p:to>
                                        <p:strVal val="visible"/>
                                      </p:to>
                                    </p:set>
                                    <p:animEffect transition="in" filter="blinds(horizontal)">
                                      <p:cBhvr>
                                        <p:cTn id="86" dur="500"/>
                                        <p:tgtEl>
                                          <p:spTgt spid="601095"/>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601102"/>
                                        </p:tgtEl>
                                        <p:attrNameLst>
                                          <p:attrName>style.visibility</p:attrName>
                                        </p:attrNameLst>
                                      </p:cBhvr>
                                      <p:to>
                                        <p:strVal val="visible"/>
                                      </p:to>
                                    </p:set>
                                    <p:anim calcmode="lin" valueType="num">
                                      <p:cBhvr additive="base">
                                        <p:cTn id="91" dur="500" fill="hold"/>
                                        <p:tgtEl>
                                          <p:spTgt spid="601102"/>
                                        </p:tgtEl>
                                        <p:attrNameLst>
                                          <p:attrName>ppt_x</p:attrName>
                                        </p:attrNameLst>
                                      </p:cBhvr>
                                      <p:tavLst>
                                        <p:tav tm="0">
                                          <p:val>
                                            <p:strVal val="#ppt_x"/>
                                          </p:val>
                                        </p:tav>
                                        <p:tav tm="100000">
                                          <p:val>
                                            <p:strVal val="#ppt_x"/>
                                          </p:val>
                                        </p:tav>
                                      </p:tavLst>
                                    </p:anim>
                                    <p:anim calcmode="lin" valueType="num">
                                      <p:cBhvr additive="base">
                                        <p:cTn id="92" dur="500" fill="hold"/>
                                        <p:tgtEl>
                                          <p:spTgt spid="601102"/>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8" fill="hold" nodeType="clickEffect">
                                  <p:stCondLst>
                                    <p:cond delay="0"/>
                                  </p:stCondLst>
                                  <p:childTnLst>
                                    <p:set>
                                      <p:cBhvr>
                                        <p:cTn id="96" dur="1" fill="hold">
                                          <p:stCondLst>
                                            <p:cond delay="0"/>
                                          </p:stCondLst>
                                        </p:cTn>
                                        <p:tgtEl>
                                          <p:spTgt spid="601099"/>
                                        </p:tgtEl>
                                        <p:attrNameLst>
                                          <p:attrName>style.visibility</p:attrName>
                                        </p:attrNameLst>
                                      </p:cBhvr>
                                      <p:to>
                                        <p:strVal val="visible"/>
                                      </p:to>
                                    </p:set>
                                    <p:anim calcmode="lin" valueType="num">
                                      <p:cBhvr additive="base">
                                        <p:cTn id="97" dur="500" fill="hold"/>
                                        <p:tgtEl>
                                          <p:spTgt spid="601099"/>
                                        </p:tgtEl>
                                        <p:attrNameLst>
                                          <p:attrName>ppt_x</p:attrName>
                                        </p:attrNameLst>
                                      </p:cBhvr>
                                      <p:tavLst>
                                        <p:tav tm="0">
                                          <p:val>
                                            <p:strVal val="0-#ppt_w/2"/>
                                          </p:val>
                                        </p:tav>
                                        <p:tav tm="100000">
                                          <p:val>
                                            <p:strVal val="#ppt_x"/>
                                          </p:val>
                                        </p:tav>
                                      </p:tavLst>
                                    </p:anim>
                                    <p:anim calcmode="lin" valueType="num">
                                      <p:cBhvr additive="base">
                                        <p:cTn id="98" dur="500" fill="hold"/>
                                        <p:tgtEl>
                                          <p:spTgt spid="601099"/>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3" presetClass="entr" presetSubtype="10" fill="hold" grpId="0" nodeType="clickEffect">
                                  <p:stCondLst>
                                    <p:cond delay="0"/>
                                  </p:stCondLst>
                                  <p:childTnLst>
                                    <p:set>
                                      <p:cBhvr>
                                        <p:cTn id="102" dur="1" fill="hold">
                                          <p:stCondLst>
                                            <p:cond delay="0"/>
                                          </p:stCondLst>
                                        </p:cTn>
                                        <p:tgtEl>
                                          <p:spTgt spid="601096"/>
                                        </p:tgtEl>
                                        <p:attrNameLst>
                                          <p:attrName>style.visibility</p:attrName>
                                        </p:attrNameLst>
                                      </p:cBhvr>
                                      <p:to>
                                        <p:strVal val="visible"/>
                                      </p:to>
                                    </p:set>
                                    <p:animEffect transition="in" filter="blinds(horizontal)">
                                      <p:cBhvr>
                                        <p:cTn id="103" dur="500"/>
                                        <p:tgtEl>
                                          <p:spTgt spid="601096"/>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601105"/>
                                        </p:tgtEl>
                                        <p:attrNameLst>
                                          <p:attrName>style.visibility</p:attrName>
                                        </p:attrNameLst>
                                      </p:cBhvr>
                                      <p:to>
                                        <p:strVal val="visible"/>
                                      </p:to>
                                    </p:set>
                                    <p:anim calcmode="lin" valueType="num">
                                      <p:cBhvr additive="base">
                                        <p:cTn id="108" dur="500" fill="hold"/>
                                        <p:tgtEl>
                                          <p:spTgt spid="601105"/>
                                        </p:tgtEl>
                                        <p:attrNameLst>
                                          <p:attrName>ppt_x</p:attrName>
                                        </p:attrNameLst>
                                      </p:cBhvr>
                                      <p:tavLst>
                                        <p:tav tm="0">
                                          <p:val>
                                            <p:strVal val="#ppt_x"/>
                                          </p:val>
                                        </p:tav>
                                        <p:tav tm="100000">
                                          <p:val>
                                            <p:strVal val="#ppt_x"/>
                                          </p:val>
                                        </p:tav>
                                      </p:tavLst>
                                    </p:anim>
                                    <p:anim calcmode="lin" valueType="num">
                                      <p:cBhvr additive="base">
                                        <p:cTn id="109" dur="500" fill="hold"/>
                                        <p:tgtEl>
                                          <p:spTgt spid="601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090" grpId="0" autoUpdateAnimBg="0"/>
      <p:bldP spid="601091" grpId="0" animBg="1" autoUpdateAnimBg="0"/>
      <p:bldP spid="601093" grpId="0" animBg="1" autoUpdateAnimBg="0"/>
      <p:bldP spid="601094" grpId="0" animBg="1" autoUpdateAnimBg="0"/>
      <p:bldP spid="601095" grpId="0" animBg="1" autoUpdateAnimBg="0"/>
      <p:bldP spid="601096" grpId="0" animBg="1" autoUpdateAnimBg="0"/>
      <p:bldP spid="601101" grpId="0" autoUpdateAnimBg="0"/>
      <p:bldP spid="601102" grpId="0" autoUpdateAnimBg="0"/>
      <p:bldP spid="601103" grpId="0" autoUpdateAnimBg="0"/>
      <p:bldP spid="601104" grpId="0" autoUpdateAnimBg="0"/>
      <p:bldP spid="601105" grpId="0" autoUpdateAnimBg="0"/>
      <p:bldP spid="601107" grpId="0" animBg="1" autoUpdateAnimBg="0"/>
      <p:bldP spid="601108"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9394" name="Object 2">
            <a:extLst>
              <a:ext uri="{FF2B5EF4-FFF2-40B4-BE49-F238E27FC236}">
                <a16:creationId xmlns:a16="http://schemas.microsoft.com/office/drawing/2014/main" id="{32462A67-C616-D80C-817B-BD62D21A9532}"/>
              </a:ext>
            </a:extLst>
          </p:cNvPr>
          <p:cNvGraphicFramePr>
            <a:graphicFrameLocks noChangeAspect="1"/>
          </p:cNvGraphicFramePr>
          <p:nvPr/>
        </p:nvGraphicFramePr>
        <p:xfrm>
          <a:off x="457200" y="2100263"/>
          <a:ext cx="2057400" cy="1543050"/>
        </p:xfrm>
        <a:graphic>
          <a:graphicData uri="http://schemas.openxmlformats.org/presentationml/2006/ole">
            <mc:AlternateContent xmlns:mc="http://schemas.openxmlformats.org/markup-compatibility/2006">
              <mc:Choice xmlns:v="urn:schemas-microsoft-com:vml" Requires="v">
                <p:oleObj name="Slide" r:id="rId2" imgW="4572000" imgH="3429000" progId="PowerPoint.Slide.8">
                  <p:embed/>
                </p:oleObj>
              </mc:Choice>
              <mc:Fallback>
                <p:oleObj name="Slide" r:id="rId2" imgW="4572000" imgH="3429000" progId="PowerPoint.Slide.8">
                  <p:embed/>
                  <p:pic>
                    <p:nvPicPr>
                      <p:cNvPr id="699394" name="Object 2">
                        <a:extLst>
                          <a:ext uri="{FF2B5EF4-FFF2-40B4-BE49-F238E27FC236}">
                            <a16:creationId xmlns:a16="http://schemas.microsoft.com/office/drawing/2014/main" id="{32462A67-C616-D80C-817B-BD62D21A95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100263"/>
                        <a:ext cx="2057400" cy="154305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9395" name="Object 3">
            <a:extLst>
              <a:ext uri="{FF2B5EF4-FFF2-40B4-BE49-F238E27FC236}">
                <a16:creationId xmlns:a16="http://schemas.microsoft.com/office/drawing/2014/main" id="{BD2B7A60-6ED1-BB7D-3503-345311218DFA}"/>
              </a:ext>
            </a:extLst>
          </p:cNvPr>
          <p:cNvGraphicFramePr>
            <a:graphicFrameLocks noChangeAspect="1"/>
          </p:cNvGraphicFramePr>
          <p:nvPr/>
        </p:nvGraphicFramePr>
        <p:xfrm>
          <a:off x="2438400" y="1890713"/>
          <a:ext cx="2133600" cy="1600200"/>
        </p:xfrm>
        <a:graphic>
          <a:graphicData uri="http://schemas.openxmlformats.org/presentationml/2006/ole">
            <mc:AlternateContent xmlns:mc="http://schemas.openxmlformats.org/markup-compatibility/2006">
              <mc:Choice xmlns:v="urn:schemas-microsoft-com:vml" Requires="v">
                <p:oleObj name="Slide" r:id="rId4" imgW="4572000" imgH="3429000" progId="PowerPoint.Slide.8">
                  <p:embed/>
                </p:oleObj>
              </mc:Choice>
              <mc:Fallback>
                <p:oleObj name="Slide" r:id="rId4" imgW="4572000" imgH="3429000" progId="PowerPoint.Slide.8">
                  <p:embed/>
                  <p:pic>
                    <p:nvPicPr>
                      <p:cNvPr id="699395" name="Object 3">
                        <a:extLst>
                          <a:ext uri="{FF2B5EF4-FFF2-40B4-BE49-F238E27FC236}">
                            <a16:creationId xmlns:a16="http://schemas.microsoft.com/office/drawing/2014/main" id="{BD2B7A60-6ED1-BB7D-3503-345311218D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1890713"/>
                        <a:ext cx="2133600" cy="160020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9396" name="Object 4">
            <a:extLst>
              <a:ext uri="{FF2B5EF4-FFF2-40B4-BE49-F238E27FC236}">
                <a16:creationId xmlns:a16="http://schemas.microsoft.com/office/drawing/2014/main" id="{5F3317CD-0CE0-C3D2-343E-B96A9856F9D1}"/>
              </a:ext>
            </a:extLst>
          </p:cNvPr>
          <p:cNvGraphicFramePr>
            <a:graphicFrameLocks noChangeAspect="1"/>
          </p:cNvGraphicFramePr>
          <p:nvPr/>
        </p:nvGraphicFramePr>
        <p:xfrm>
          <a:off x="4495800" y="1738313"/>
          <a:ext cx="2133600" cy="1600200"/>
        </p:xfrm>
        <a:graphic>
          <a:graphicData uri="http://schemas.openxmlformats.org/presentationml/2006/ole">
            <mc:AlternateContent xmlns:mc="http://schemas.openxmlformats.org/markup-compatibility/2006">
              <mc:Choice xmlns:v="urn:schemas-microsoft-com:vml" Requires="v">
                <p:oleObj name="Slide" r:id="rId6" imgW="4572000" imgH="3429000" progId="PowerPoint.Slide.8">
                  <p:embed/>
                </p:oleObj>
              </mc:Choice>
              <mc:Fallback>
                <p:oleObj name="Slide" r:id="rId6" imgW="4572000" imgH="3429000" progId="PowerPoint.Slide.8">
                  <p:embed/>
                  <p:pic>
                    <p:nvPicPr>
                      <p:cNvPr id="699396" name="Object 4">
                        <a:extLst>
                          <a:ext uri="{FF2B5EF4-FFF2-40B4-BE49-F238E27FC236}">
                            <a16:creationId xmlns:a16="http://schemas.microsoft.com/office/drawing/2014/main" id="{5F3317CD-0CE0-C3D2-343E-B96A9856F9D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95800" y="1738313"/>
                        <a:ext cx="2133600" cy="160020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99397" name="Object 5">
            <a:extLst>
              <a:ext uri="{FF2B5EF4-FFF2-40B4-BE49-F238E27FC236}">
                <a16:creationId xmlns:a16="http://schemas.microsoft.com/office/drawing/2014/main" id="{CFDE936F-928E-162A-B1D6-C92F7793230B}"/>
              </a:ext>
            </a:extLst>
          </p:cNvPr>
          <p:cNvGraphicFramePr>
            <a:graphicFrameLocks noChangeAspect="1"/>
          </p:cNvGraphicFramePr>
          <p:nvPr/>
        </p:nvGraphicFramePr>
        <p:xfrm>
          <a:off x="6477000" y="1585913"/>
          <a:ext cx="2133600" cy="1600200"/>
        </p:xfrm>
        <a:graphic>
          <a:graphicData uri="http://schemas.openxmlformats.org/presentationml/2006/ole">
            <mc:AlternateContent xmlns:mc="http://schemas.openxmlformats.org/markup-compatibility/2006">
              <mc:Choice xmlns:v="urn:schemas-microsoft-com:vml" Requires="v">
                <p:oleObj name="Slide" r:id="rId8" imgW="4572000" imgH="3429000" progId="PowerPoint.Slide.8">
                  <p:embed/>
                </p:oleObj>
              </mc:Choice>
              <mc:Fallback>
                <p:oleObj name="Slide" r:id="rId8" imgW="4572000" imgH="3429000" progId="PowerPoint.Slide.8">
                  <p:embed/>
                  <p:pic>
                    <p:nvPicPr>
                      <p:cNvPr id="699397" name="Object 5">
                        <a:extLst>
                          <a:ext uri="{FF2B5EF4-FFF2-40B4-BE49-F238E27FC236}">
                            <a16:creationId xmlns:a16="http://schemas.microsoft.com/office/drawing/2014/main" id="{CFDE936F-928E-162A-B1D6-C92F7793230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477000" y="1585913"/>
                        <a:ext cx="2133600" cy="1600200"/>
                      </a:xfrm>
                      <a:prstGeom prst="rect">
                        <a:avLst/>
                      </a:prstGeom>
                      <a:noFill/>
                      <a:ln w="952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99398" name="AutoShape 6">
            <a:extLst>
              <a:ext uri="{FF2B5EF4-FFF2-40B4-BE49-F238E27FC236}">
                <a16:creationId xmlns:a16="http://schemas.microsoft.com/office/drawing/2014/main" id="{424CE42E-BDD2-E86D-0EE7-5D7F40D501DF}"/>
              </a:ext>
            </a:extLst>
          </p:cNvPr>
          <p:cNvSpPr>
            <a:spLocks noChangeArrowheads="1"/>
          </p:cNvSpPr>
          <p:nvPr/>
        </p:nvSpPr>
        <p:spPr bwMode="auto">
          <a:xfrm flipH="1">
            <a:off x="4572000" y="3276600"/>
            <a:ext cx="381000" cy="2895600"/>
          </a:xfrm>
          <a:prstGeom prst="upArrow">
            <a:avLst>
              <a:gd name="adj1" fmla="val 50000"/>
              <a:gd name="adj2" fmla="val 190000"/>
            </a:avLst>
          </a:prstGeom>
          <a:solidFill>
            <a:srgbClr val="FF0066"/>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85194" dir="20006097" algn="ctr" rotWithShape="0">
                    <a:schemeClr val="bg2"/>
                  </a:outerShdw>
                </a:effectLst>
              </a14:hiddenEffects>
            </a:ext>
          </a:extLst>
        </p:spPr>
        <p:txBody>
          <a:bodyPr wrap="none" anchor="ctr"/>
          <a:lstStyle/>
          <a:p>
            <a:endParaRPr lang="en-US"/>
          </a:p>
        </p:txBody>
      </p:sp>
      <p:sp>
        <p:nvSpPr>
          <p:cNvPr id="699399" name="AutoShape 7">
            <a:extLst>
              <a:ext uri="{FF2B5EF4-FFF2-40B4-BE49-F238E27FC236}">
                <a16:creationId xmlns:a16="http://schemas.microsoft.com/office/drawing/2014/main" id="{CA1FC7DF-61A5-E0FF-A453-642A131D0D30}"/>
              </a:ext>
            </a:extLst>
          </p:cNvPr>
          <p:cNvSpPr>
            <a:spLocks noChangeArrowheads="1"/>
          </p:cNvSpPr>
          <p:nvPr/>
        </p:nvSpPr>
        <p:spPr bwMode="auto">
          <a:xfrm flipH="1">
            <a:off x="1219200" y="3276600"/>
            <a:ext cx="381000" cy="2895600"/>
          </a:xfrm>
          <a:prstGeom prst="upArrow">
            <a:avLst>
              <a:gd name="adj1" fmla="val 50000"/>
              <a:gd name="adj2" fmla="val 190000"/>
            </a:avLst>
          </a:prstGeom>
          <a:solidFill>
            <a:srgbClr val="FF0066"/>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85194" dir="20006097" algn="ctr" rotWithShape="0">
                    <a:schemeClr val="bg2"/>
                  </a:outerShdw>
                </a:effectLst>
              </a14:hiddenEffects>
            </a:ext>
          </a:extLst>
        </p:spPr>
        <p:txBody>
          <a:bodyPr wrap="none" anchor="ctr"/>
          <a:lstStyle/>
          <a:p>
            <a:endParaRPr lang="en-US"/>
          </a:p>
        </p:txBody>
      </p:sp>
      <p:sp>
        <p:nvSpPr>
          <p:cNvPr id="699400" name="AutoShape 8">
            <a:extLst>
              <a:ext uri="{FF2B5EF4-FFF2-40B4-BE49-F238E27FC236}">
                <a16:creationId xmlns:a16="http://schemas.microsoft.com/office/drawing/2014/main" id="{119DF926-123D-FF29-1221-0F7629027B20}"/>
              </a:ext>
            </a:extLst>
          </p:cNvPr>
          <p:cNvSpPr>
            <a:spLocks noChangeArrowheads="1"/>
          </p:cNvSpPr>
          <p:nvPr/>
        </p:nvSpPr>
        <p:spPr bwMode="auto">
          <a:xfrm flipH="1">
            <a:off x="2895600" y="3276600"/>
            <a:ext cx="381000" cy="2895600"/>
          </a:xfrm>
          <a:prstGeom prst="upArrow">
            <a:avLst>
              <a:gd name="adj1" fmla="val 50000"/>
              <a:gd name="adj2" fmla="val 190000"/>
            </a:avLst>
          </a:prstGeom>
          <a:solidFill>
            <a:srgbClr val="FF0066"/>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85194" dir="20006097" algn="ctr" rotWithShape="0">
                    <a:schemeClr val="bg2"/>
                  </a:outerShdw>
                </a:effectLst>
              </a14:hiddenEffects>
            </a:ext>
          </a:extLst>
        </p:spPr>
        <p:txBody>
          <a:bodyPr wrap="none" anchor="ctr"/>
          <a:lstStyle/>
          <a:p>
            <a:endParaRPr lang="en-US"/>
          </a:p>
        </p:txBody>
      </p:sp>
      <p:sp>
        <p:nvSpPr>
          <p:cNvPr id="699401" name="AutoShape 9">
            <a:extLst>
              <a:ext uri="{FF2B5EF4-FFF2-40B4-BE49-F238E27FC236}">
                <a16:creationId xmlns:a16="http://schemas.microsoft.com/office/drawing/2014/main" id="{8F473FDE-48A0-6FDD-F000-E9D260D4F269}"/>
              </a:ext>
            </a:extLst>
          </p:cNvPr>
          <p:cNvSpPr>
            <a:spLocks noChangeArrowheads="1"/>
          </p:cNvSpPr>
          <p:nvPr/>
        </p:nvSpPr>
        <p:spPr bwMode="auto">
          <a:xfrm flipH="1">
            <a:off x="6172200" y="3276600"/>
            <a:ext cx="381000" cy="2895600"/>
          </a:xfrm>
          <a:prstGeom prst="upArrow">
            <a:avLst>
              <a:gd name="adj1" fmla="val 50000"/>
              <a:gd name="adj2" fmla="val 190000"/>
            </a:avLst>
          </a:prstGeom>
          <a:solidFill>
            <a:srgbClr val="FF0066"/>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85194" dir="20006097" algn="ctr" rotWithShape="0">
                    <a:schemeClr val="bg2"/>
                  </a:outerShdw>
                </a:effectLst>
              </a14:hiddenEffects>
            </a:ext>
          </a:extLst>
        </p:spPr>
        <p:txBody>
          <a:bodyPr wrap="none" anchor="ctr"/>
          <a:lstStyle/>
          <a:p>
            <a:endParaRPr lang="en-US"/>
          </a:p>
        </p:txBody>
      </p:sp>
      <p:sp>
        <p:nvSpPr>
          <p:cNvPr id="699402" name="AutoShape 10">
            <a:extLst>
              <a:ext uri="{FF2B5EF4-FFF2-40B4-BE49-F238E27FC236}">
                <a16:creationId xmlns:a16="http://schemas.microsoft.com/office/drawing/2014/main" id="{83BC609C-4046-0E02-B872-0592F01A67E6}"/>
              </a:ext>
            </a:extLst>
          </p:cNvPr>
          <p:cNvSpPr>
            <a:spLocks noChangeArrowheads="1"/>
          </p:cNvSpPr>
          <p:nvPr/>
        </p:nvSpPr>
        <p:spPr bwMode="auto">
          <a:xfrm flipH="1">
            <a:off x="7850188" y="3276600"/>
            <a:ext cx="381000" cy="2895600"/>
          </a:xfrm>
          <a:prstGeom prst="upArrow">
            <a:avLst>
              <a:gd name="adj1" fmla="val 50000"/>
              <a:gd name="adj2" fmla="val 190000"/>
            </a:avLst>
          </a:prstGeom>
          <a:solidFill>
            <a:srgbClr val="FF0066"/>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85194" dir="20006097" algn="ctr" rotWithShape="0">
                    <a:schemeClr val="bg2"/>
                  </a:outerShdw>
                </a:effectLst>
              </a14:hiddenEffects>
            </a:ext>
          </a:extLst>
        </p:spPr>
        <p:txBody>
          <a:bodyPr wrap="none" anchor="ctr"/>
          <a:lstStyle/>
          <a:p>
            <a:endParaRPr lang="en-US"/>
          </a:p>
        </p:txBody>
      </p:sp>
      <p:pic>
        <p:nvPicPr>
          <p:cNvPr id="699403" name="Picture 11">
            <a:extLst>
              <a:ext uri="{FF2B5EF4-FFF2-40B4-BE49-F238E27FC236}">
                <a16:creationId xmlns:a16="http://schemas.microsoft.com/office/drawing/2014/main" id="{262E940C-FE29-B29E-A20E-A4316BA0FB4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2913" y="4059238"/>
            <a:ext cx="1768475" cy="608012"/>
          </a:xfrm>
          <a:prstGeom prst="rect">
            <a:avLst/>
          </a:prstGeom>
          <a:noFill/>
          <a:extLst>
            <a:ext uri="{909E8E84-426E-40DD-AFC4-6F175D3DCCD1}">
              <a14:hiddenFill xmlns:a14="http://schemas.microsoft.com/office/drawing/2010/main">
                <a:solidFill>
                  <a:srgbClr val="FFFFFF"/>
                </a:solidFill>
              </a14:hiddenFill>
            </a:ext>
          </a:extLst>
        </p:spPr>
      </p:pic>
      <p:pic>
        <p:nvPicPr>
          <p:cNvPr id="699404" name="Picture 12">
            <a:extLst>
              <a:ext uri="{FF2B5EF4-FFF2-40B4-BE49-F238E27FC236}">
                <a16:creationId xmlns:a16="http://schemas.microsoft.com/office/drawing/2014/main" id="{A2E4DE26-1572-F231-45E5-4755C0421E6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01850" y="4059238"/>
            <a:ext cx="1768475" cy="608012"/>
          </a:xfrm>
          <a:prstGeom prst="rect">
            <a:avLst/>
          </a:prstGeom>
          <a:noFill/>
          <a:extLst>
            <a:ext uri="{909E8E84-426E-40DD-AFC4-6F175D3DCCD1}">
              <a14:hiddenFill xmlns:a14="http://schemas.microsoft.com/office/drawing/2010/main">
                <a:solidFill>
                  <a:srgbClr val="FFFFFF"/>
                </a:solidFill>
              </a14:hiddenFill>
            </a:ext>
          </a:extLst>
        </p:spPr>
      </p:pic>
      <p:pic>
        <p:nvPicPr>
          <p:cNvPr id="699405" name="Picture 13">
            <a:extLst>
              <a:ext uri="{FF2B5EF4-FFF2-40B4-BE49-F238E27FC236}">
                <a16:creationId xmlns:a16="http://schemas.microsoft.com/office/drawing/2014/main" id="{DDACA94B-6F68-2541-746D-08E3BD44CB9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89363" y="4059238"/>
            <a:ext cx="1768475" cy="608012"/>
          </a:xfrm>
          <a:prstGeom prst="rect">
            <a:avLst/>
          </a:prstGeom>
          <a:noFill/>
          <a:extLst>
            <a:ext uri="{909E8E84-426E-40DD-AFC4-6F175D3DCCD1}">
              <a14:hiddenFill xmlns:a14="http://schemas.microsoft.com/office/drawing/2010/main">
                <a:solidFill>
                  <a:srgbClr val="FFFFFF"/>
                </a:solidFill>
              </a14:hiddenFill>
            </a:ext>
          </a:extLst>
        </p:spPr>
      </p:pic>
      <p:pic>
        <p:nvPicPr>
          <p:cNvPr id="699406" name="Picture 14">
            <a:extLst>
              <a:ext uri="{FF2B5EF4-FFF2-40B4-BE49-F238E27FC236}">
                <a16:creationId xmlns:a16="http://schemas.microsoft.com/office/drawing/2014/main" id="{76A52097-8881-2C4C-C2BA-FA27E046CDA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72113" y="4059238"/>
            <a:ext cx="1768475" cy="608012"/>
          </a:xfrm>
          <a:prstGeom prst="rect">
            <a:avLst/>
          </a:prstGeom>
          <a:noFill/>
          <a:extLst>
            <a:ext uri="{909E8E84-426E-40DD-AFC4-6F175D3DCCD1}">
              <a14:hiddenFill xmlns:a14="http://schemas.microsoft.com/office/drawing/2010/main">
                <a:solidFill>
                  <a:srgbClr val="FFFFFF"/>
                </a:solidFill>
              </a14:hiddenFill>
            </a:ext>
          </a:extLst>
        </p:spPr>
      </p:pic>
      <p:pic>
        <p:nvPicPr>
          <p:cNvPr id="699407" name="Picture 15">
            <a:extLst>
              <a:ext uri="{FF2B5EF4-FFF2-40B4-BE49-F238E27FC236}">
                <a16:creationId xmlns:a16="http://schemas.microsoft.com/office/drawing/2014/main" id="{9C174E49-E8FE-F053-731E-FB0B8BEEA81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51688" y="4059238"/>
            <a:ext cx="1768475" cy="608012"/>
          </a:xfrm>
          <a:prstGeom prst="rect">
            <a:avLst/>
          </a:prstGeom>
          <a:noFill/>
          <a:extLst>
            <a:ext uri="{909E8E84-426E-40DD-AFC4-6F175D3DCCD1}">
              <a14:hiddenFill xmlns:a14="http://schemas.microsoft.com/office/drawing/2010/main">
                <a:solidFill>
                  <a:srgbClr val="FFFFFF"/>
                </a:solidFill>
              </a14:hiddenFill>
            </a:ext>
          </a:extLst>
        </p:spPr>
      </p:pic>
      <p:sp>
        <p:nvSpPr>
          <p:cNvPr id="699408" name="Rectangle 16">
            <a:extLst>
              <a:ext uri="{FF2B5EF4-FFF2-40B4-BE49-F238E27FC236}">
                <a16:creationId xmlns:a16="http://schemas.microsoft.com/office/drawing/2014/main" id="{A76C3E67-D591-F641-C63C-2ABBE5AEFA53}"/>
              </a:ext>
            </a:extLst>
          </p:cNvPr>
          <p:cNvSpPr>
            <a:spLocks noChangeArrowheads="1"/>
          </p:cNvSpPr>
          <p:nvPr/>
        </p:nvSpPr>
        <p:spPr bwMode="auto">
          <a:xfrm>
            <a:off x="152400" y="1477963"/>
            <a:ext cx="2362200" cy="641350"/>
          </a:xfrm>
          <a:prstGeom prst="rect">
            <a:avLst/>
          </a:prstGeom>
          <a:noFill/>
          <a:ln>
            <a:noFill/>
          </a:ln>
          <a:effectLst>
            <a:prstShdw prst="shdw13" dist="85194" dir="20006097">
              <a:schemeClr val="bg2"/>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2"/>
                </a:solidFill>
                <a:miter lim="800000"/>
                <a:headEnd/>
                <a:tailEnd/>
              </a14:hiddenLine>
            </a:ext>
          </a:extLst>
        </p:spPr>
        <p:txBody>
          <a:bodyPr>
            <a:spAutoFit/>
          </a:bodyPr>
          <a:lstStyle/>
          <a:p>
            <a:pPr algn="ctr"/>
            <a:r>
              <a:rPr lang="en-US" altLang="en-US" sz="1800" b="1"/>
              <a:t>Initial</a:t>
            </a:r>
          </a:p>
          <a:p>
            <a:pPr algn="ctr"/>
            <a:r>
              <a:rPr lang="en-US" altLang="en-US" sz="1800" b="1"/>
              <a:t> Business Case</a:t>
            </a:r>
          </a:p>
        </p:txBody>
      </p:sp>
      <p:sp>
        <p:nvSpPr>
          <p:cNvPr id="699409" name="Rectangle 17">
            <a:extLst>
              <a:ext uri="{FF2B5EF4-FFF2-40B4-BE49-F238E27FC236}">
                <a16:creationId xmlns:a16="http://schemas.microsoft.com/office/drawing/2014/main" id="{B575BE91-9F2E-9AE8-4120-A75DE0BBD16B}"/>
              </a:ext>
            </a:extLst>
          </p:cNvPr>
          <p:cNvSpPr>
            <a:spLocks noChangeArrowheads="1"/>
          </p:cNvSpPr>
          <p:nvPr/>
        </p:nvSpPr>
        <p:spPr bwMode="auto">
          <a:xfrm>
            <a:off x="1981200" y="1509713"/>
            <a:ext cx="2835275" cy="366712"/>
          </a:xfrm>
          <a:prstGeom prst="rect">
            <a:avLst/>
          </a:prstGeom>
          <a:noFill/>
          <a:ln>
            <a:noFill/>
          </a:ln>
          <a:effectLst>
            <a:prstShdw prst="shdw13" dist="85194" dir="20006097">
              <a:schemeClr val="bg2"/>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2"/>
                </a:solidFill>
                <a:miter lim="800000"/>
                <a:headEnd/>
                <a:tailEnd/>
              </a14:hiddenLine>
            </a:ext>
          </a:extLst>
        </p:spPr>
        <p:txBody>
          <a:bodyPr>
            <a:spAutoFit/>
          </a:bodyPr>
          <a:lstStyle/>
          <a:p>
            <a:pPr algn="ctr"/>
            <a:r>
              <a:rPr lang="en-US" altLang="en-US" sz="1800" b="1"/>
              <a:t>Detail Benefits</a:t>
            </a:r>
          </a:p>
        </p:txBody>
      </p:sp>
      <p:sp>
        <p:nvSpPr>
          <p:cNvPr id="699410" name="Rectangle 18">
            <a:extLst>
              <a:ext uri="{FF2B5EF4-FFF2-40B4-BE49-F238E27FC236}">
                <a16:creationId xmlns:a16="http://schemas.microsoft.com/office/drawing/2014/main" id="{79D51189-DE58-24C1-8863-35AAE0C9DE50}"/>
              </a:ext>
            </a:extLst>
          </p:cNvPr>
          <p:cNvSpPr>
            <a:spLocks noChangeArrowheads="1"/>
          </p:cNvSpPr>
          <p:nvPr/>
        </p:nvSpPr>
        <p:spPr bwMode="auto">
          <a:xfrm>
            <a:off x="4038600" y="1357313"/>
            <a:ext cx="2835275" cy="366712"/>
          </a:xfrm>
          <a:prstGeom prst="rect">
            <a:avLst/>
          </a:prstGeom>
          <a:noFill/>
          <a:ln>
            <a:noFill/>
          </a:ln>
          <a:effectLst>
            <a:prstShdw prst="shdw13" dist="85194" dir="20006097">
              <a:schemeClr val="bg2"/>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2"/>
                </a:solidFill>
                <a:miter lim="800000"/>
                <a:headEnd/>
                <a:tailEnd/>
              </a14:hiddenLine>
            </a:ext>
          </a:extLst>
        </p:spPr>
        <p:txBody>
          <a:bodyPr>
            <a:spAutoFit/>
          </a:bodyPr>
          <a:lstStyle/>
          <a:p>
            <a:pPr algn="ctr"/>
            <a:r>
              <a:rPr lang="en-US" altLang="en-US" sz="1800" b="1"/>
              <a:t>Updated Benefits</a:t>
            </a:r>
          </a:p>
        </p:txBody>
      </p:sp>
      <p:sp>
        <p:nvSpPr>
          <p:cNvPr id="699411" name="Rectangle 19">
            <a:extLst>
              <a:ext uri="{FF2B5EF4-FFF2-40B4-BE49-F238E27FC236}">
                <a16:creationId xmlns:a16="http://schemas.microsoft.com/office/drawing/2014/main" id="{613DE029-626A-C3B1-06DB-77BF98CFDB4B}"/>
              </a:ext>
            </a:extLst>
          </p:cNvPr>
          <p:cNvSpPr>
            <a:spLocks noChangeArrowheads="1"/>
          </p:cNvSpPr>
          <p:nvPr/>
        </p:nvSpPr>
        <p:spPr bwMode="auto">
          <a:xfrm>
            <a:off x="6080125" y="1143000"/>
            <a:ext cx="2835275" cy="366713"/>
          </a:xfrm>
          <a:prstGeom prst="rect">
            <a:avLst/>
          </a:prstGeom>
          <a:noFill/>
          <a:ln>
            <a:noFill/>
          </a:ln>
          <a:effectLst>
            <a:prstShdw prst="shdw13" dist="85194" dir="20006097">
              <a:schemeClr val="bg2"/>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2"/>
                </a:solidFill>
                <a:miter lim="800000"/>
                <a:headEnd/>
                <a:tailEnd/>
              </a14:hiddenLine>
            </a:ext>
          </a:extLst>
        </p:spPr>
        <p:txBody>
          <a:bodyPr>
            <a:spAutoFit/>
          </a:bodyPr>
          <a:lstStyle/>
          <a:p>
            <a:pPr algn="ctr"/>
            <a:r>
              <a:rPr lang="en-US" altLang="en-US" sz="1800" b="1">
                <a:solidFill>
                  <a:schemeClr val="accent2"/>
                </a:solidFill>
              </a:rPr>
              <a:t>Validated Results</a:t>
            </a:r>
          </a:p>
        </p:txBody>
      </p:sp>
      <p:sp>
        <p:nvSpPr>
          <p:cNvPr id="699412" name="Rectangle 20">
            <a:extLst>
              <a:ext uri="{FF2B5EF4-FFF2-40B4-BE49-F238E27FC236}">
                <a16:creationId xmlns:a16="http://schemas.microsoft.com/office/drawing/2014/main" id="{1133FA11-66B9-D662-47C3-11FC733D2E5F}"/>
              </a:ext>
            </a:extLst>
          </p:cNvPr>
          <p:cNvSpPr>
            <a:spLocks noGrp="1" noChangeArrowheads="1"/>
          </p:cNvSpPr>
          <p:nvPr>
            <p:ph type="title"/>
          </p:nvPr>
        </p:nvSpPr>
        <p:spPr>
          <a:xfrm>
            <a:off x="166688" y="-39688"/>
            <a:ext cx="6691312" cy="725488"/>
          </a:xfrm>
        </p:spPr>
        <p:txBody>
          <a:bodyPr/>
          <a:lstStyle/>
          <a:p>
            <a:r>
              <a:rPr lang="en-US" altLang="en-US" sz="2000"/>
              <a:t>Money Belt Reviews to Validate Business Case</a:t>
            </a:r>
          </a:p>
        </p:txBody>
      </p:sp>
      <p:sp>
        <p:nvSpPr>
          <p:cNvPr id="699413" name="AutoShape 21">
            <a:extLst>
              <a:ext uri="{FF2B5EF4-FFF2-40B4-BE49-F238E27FC236}">
                <a16:creationId xmlns:a16="http://schemas.microsoft.com/office/drawing/2014/main" id="{6617EDF6-6295-D938-F724-AAF0F9DC5412}"/>
              </a:ext>
            </a:extLst>
          </p:cNvPr>
          <p:cNvSpPr>
            <a:spLocks noChangeArrowheads="1"/>
          </p:cNvSpPr>
          <p:nvPr/>
        </p:nvSpPr>
        <p:spPr bwMode="auto">
          <a:xfrm>
            <a:off x="609600" y="4141788"/>
            <a:ext cx="1462088" cy="430212"/>
          </a:xfrm>
          <a:prstGeom prst="flowChartProcess">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800">
                <a:latin typeface="Arial" panose="020B0604020202020204" pitchFamily="34" charset="0"/>
              </a:rPr>
              <a:t>Define</a:t>
            </a:r>
          </a:p>
        </p:txBody>
      </p:sp>
      <p:sp>
        <p:nvSpPr>
          <p:cNvPr id="699414" name="AutoShape 22">
            <a:extLst>
              <a:ext uri="{FF2B5EF4-FFF2-40B4-BE49-F238E27FC236}">
                <a16:creationId xmlns:a16="http://schemas.microsoft.com/office/drawing/2014/main" id="{824491CC-63A1-65B0-FE4C-BDA4379E22AF}"/>
              </a:ext>
            </a:extLst>
          </p:cNvPr>
          <p:cNvSpPr>
            <a:spLocks noChangeArrowheads="1"/>
          </p:cNvSpPr>
          <p:nvPr/>
        </p:nvSpPr>
        <p:spPr bwMode="auto">
          <a:xfrm>
            <a:off x="3983038" y="4138613"/>
            <a:ext cx="1462087" cy="430212"/>
          </a:xfrm>
          <a:prstGeom prst="flowChartProcess">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800">
                <a:latin typeface="Arial" panose="020B0604020202020204" pitchFamily="34" charset="0"/>
              </a:rPr>
              <a:t>Analyze</a:t>
            </a:r>
          </a:p>
        </p:txBody>
      </p:sp>
      <p:sp>
        <p:nvSpPr>
          <p:cNvPr id="699415" name="AutoShape 23">
            <a:extLst>
              <a:ext uri="{FF2B5EF4-FFF2-40B4-BE49-F238E27FC236}">
                <a16:creationId xmlns:a16="http://schemas.microsoft.com/office/drawing/2014/main" id="{01277492-0855-6638-F729-5E95D0BB1681}"/>
              </a:ext>
            </a:extLst>
          </p:cNvPr>
          <p:cNvSpPr>
            <a:spLocks noChangeArrowheads="1"/>
          </p:cNvSpPr>
          <p:nvPr/>
        </p:nvSpPr>
        <p:spPr bwMode="auto">
          <a:xfrm>
            <a:off x="2295525" y="4138613"/>
            <a:ext cx="1462088" cy="430212"/>
          </a:xfrm>
          <a:prstGeom prst="flowChartProcess">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800">
                <a:latin typeface="Arial" panose="020B0604020202020204" pitchFamily="34" charset="0"/>
              </a:rPr>
              <a:t>Measure</a:t>
            </a:r>
          </a:p>
        </p:txBody>
      </p:sp>
      <p:sp>
        <p:nvSpPr>
          <p:cNvPr id="699416" name="AutoShape 24">
            <a:extLst>
              <a:ext uri="{FF2B5EF4-FFF2-40B4-BE49-F238E27FC236}">
                <a16:creationId xmlns:a16="http://schemas.microsoft.com/office/drawing/2014/main" id="{3F10CF51-1D5F-4BD7-1055-4A0E136DE6C0}"/>
              </a:ext>
            </a:extLst>
          </p:cNvPr>
          <p:cNvSpPr>
            <a:spLocks noChangeArrowheads="1"/>
          </p:cNvSpPr>
          <p:nvPr/>
        </p:nvSpPr>
        <p:spPr bwMode="auto">
          <a:xfrm>
            <a:off x="5668963" y="4138613"/>
            <a:ext cx="1462087" cy="430212"/>
          </a:xfrm>
          <a:prstGeom prst="flowChartProcess">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800">
                <a:latin typeface="Arial" panose="020B0604020202020204" pitchFamily="34" charset="0"/>
              </a:rPr>
              <a:t>Improve</a:t>
            </a:r>
          </a:p>
        </p:txBody>
      </p:sp>
      <p:sp>
        <p:nvSpPr>
          <p:cNvPr id="699417" name="AutoShape 25">
            <a:extLst>
              <a:ext uri="{FF2B5EF4-FFF2-40B4-BE49-F238E27FC236}">
                <a16:creationId xmlns:a16="http://schemas.microsoft.com/office/drawing/2014/main" id="{60948F61-361A-765E-598E-BC6BEFB678F2}"/>
              </a:ext>
            </a:extLst>
          </p:cNvPr>
          <p:cNvSpPr>
            <a:spLocks noChangeArrowheads="1"/>
          </p:cNvSpPr>
          <p:nvPr/>
        </p:nvSpPr>
        <p:spPr bwMode="auto">
          <a:xfrm>
            <a:off x="7300913" y="4138613"/>
            <a:ext cx="1462087" cy="430212"/>
          </a:xfrm>
          <a:prstGeom prst="flowChartProcess">
            <a:avLst/>
          </a:prstGeom>
          <a:noFill/>
          <a:ln>
            <a:noFill/>
          </a:ln>
          <a:effectLst/>
          <a:extLst>
            <a:ext uri="{909E8E84-426E-40DD-AFC4-6F175D3DCCD1}">
              <a14:hiddenFill xmlns:a14="http://schemas.microsoft.com/office/drawing/2010/main">
                <a:solidFill>
                  <a:schemeClr val="accent2"/>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Ins="0" anchor="ctr"/>
          <a:lstStyle>
            <a:lvl1pPr marL="169863" indent="-16986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15000"/>
              </a:spcBef>
              <a:buSzPct val="155000"/>
              <a:buFont typeface="Wingdings" panose="05000000000000000000" pitchFamily="2" charset="2"/>
              <a:buNone/>
            </a:pPr>
            <a:r>
              <a:rPr lang="en-US" altLang="en-US" sz="1800">
                <a:latin typeface="Arial" panose="020B0604020202020204" pitchFamily="34" charset="0"/>
              </a:rPr>
              <a:t>Control</a:t>
            </a:r>
          </a:p>
        </p:txBody>
      </p:sp>
      <p:sp>
        <p:nvSpPr>
          <p:cNvPr id="699418" name="Rectangle 26">
            <a:extLst>
              <a:ext uri="{FF2B5EF4-FFF2-40B4-BE49-F238E27FC236}">
                <a16:creationId xmlns:a16="http://schemas.microsoft.com/office/drawing/2014/main" id="{04465944-294B-4CC1-BF42-F9387BA5AC39}"/>
              </a:ext>
            </a:extLst>
          </p:cNvPr>
          <p:cNvSpPr>
            <a:spLocks noChangeArrowheads="1"/>
          </p:cNvSpPr>
          <p:nvPr/>
        </p:nvSpPr>
        <p:spPr bwMode="auto">
          <a:xfrm>
            <a:off x="1168400" y="4968875"/>
            <a:ext cx="7112000" cy="1397000"/>
          </a:xfrm>
          <a:prstGeom prst="rect">
            <a:avLst/>
          </a:prstGeom>
          <a:solidFill>
            <a:srgbClr val="0033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marL="576263" eaLnBrk="0" hangingPunct="0">
              <a:defRPr sz="2400">
                <a:solidFill>
                  <a:schemeClr val="tx1"/>
                </a:solidFill>
                <a:latin typeface="Times New Roman" panose="02020603050405020304" pitchFamily="18" charset="0"/>
              </a:defRPr>
            </a:lvl1pPr>
            <a:lvl2pPr marL="855663" indent="-114300" eaLnBrk="0" hangingPunct="0">
              <a:defRPr sz="2400">
                <a:solidFill>
                  <a:schemeClr val="tx1"/>
                </a:solidFill>
                <a:latin typeface="Times New Roman" panose="02020603050405020304" pitchFamily="18" charset="0"/>
              </a:defRPr>
            </a:lvl2pPr>
            <a:lvl3pPr marL="969963"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ct val="40000"/>
              </a:spcBef>
            </a:pPr>
            <a:r>
              <a:rPr lang="en-US" altLang="en-US" sz="2000" b="1">
                <a:solidFill>
                  <a:schemeClr val="accent1"/>
                </a:solidFill>
                <a:latin typeface="Arial" panose="020B0604020202020204" pitchFamily="34" charset="0"/>
              </a:rPr>
              <a:t>Money Belts – The business partner to </a:t>
            </a:r>
            <a:br>
              <a:rPr lang="en-US" altLang="en-US" sz="2000" b="1">
                <a:solidFill>
                  <a:schemeClr val="accent1"/>
                </a:solidFill>
                <a:latin typeface="Arial" panose="020B0604020202020204" pitchFamily="34" charset="0"/>
              </a:rPr>
            </a:br>
            <a:r>
              <a:rPr lang="en-US" altLang="en-US" sz="2000" b="1">
                <a:solidFill>
                  <a:schemeClr val="accent1"/>
                </a:solidFill>
                <a:latin typeface="Arial" panose="020B0604020202020204" pitchFamily="34" charset="0"/>
              </a:rPr>
              <a:t>Champions and Black Belts to ensure </a:t>
            </a:r>
          </a:p>
          <a:p>
            <a:pPr lvl="1">
              <a:lnSpc>
                <a:spcPct val="85000"/>
              </a:lnSpc>
              <a:spcBef>
                <a:spcPct val="40000"/>
              </a:spcBef>
              <a:buFontTx/>
              <a:buChar char="•"/>
            </a:pPr>
            <a:r>
              <a:rPr lang="en-US" altLang="en-US" sz="2000" b="1">
                <a:solidFill>
                  <a:schemeClr val="accent1"/>
                </a:solidFill>
                <a:latin typeface="Arial" panose="020B0604020202020204" pitchFamily="34" charset="0"/>
              </a:rPr>
              <a:t> Projects are supported by a business case </a:t>
            </a:r>
          </a:p>
          <a:p>
            <a:pPr lvl="1">
              <a:lnSpc>
                <a:spcPct val="85000"/>
              </a:lnSpc>
              <a:spcBef>
                <a:spcPct val="40000"/>
              </a:spcBef>
              <a:buFontTx/>
              <a:buChar char="•"/>
            </a:pPr>
            <a:r>
              <a:rPr lang="en-US" altLang="en-US" sz="2000" b="1">
                <a:solidFill>
                  <a:schemeClr val="accent1"/>
                </a:solidFill>
                <a:latin typeface="Arial" panose="020B0604020202020204" pitchFamily="34" charset="0"/>
              </a:rPr>
              <a:t> Have results that can be validated</a:t>
            </a: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a:extLst>
              <a:ext uri="{FF2B5EF4-FFF2-40B4-BE49-F238E27FC236}">
                <a16:creationId xmlns:a16="http://schemas.microsoft.com/office/drawing/2014/main" id="{0DD469DF-8699-14AE-7F50-46BBCE308BAD}"/>
              </a:ext>
            </a:extLst>
          </p:cNvPr>
          <p:cNvSpPr>
            <a:spLocks noGrp="1" noChangeArrowheads="1"/>
          </p:cNvSpPr>
          <p:nvPr>
            <p:ph type="title"/>
          </p:nvPr>
        </p:nvSpPr>
        <p:spPr/>
        <p:txBody>
          <a:bodyPr/>
          <a:lstStyle/>
          <a:p>
            <a:r>
              <a:rPr lang="en-US" altLang="en-US"/>
              <a:t>When Do We Declare Benefits?</a:t>
            </a:r>
          </a:p>
        </p:txBody>
      </p:sp>
      <p:sp>
        <p:nvSpPr>
          <p:cNvPr id="602115" name="Rectangle 3">
            <a:extLst>
              <a:ext uri="{FF2B5EF4-FFF2-40B4-BE49-F238E27FC236}">
                <a16:creationId xmlns:a16="http://schemas.microsoft.com/office/drawing/2014/main" id="{BB9181A2-BAFB-DA7A-0707-3B14AF363FD0}"/>
              </a:ext>
            </a:extLst>
          </p:cNvPr>
          <p:cNvSpPr>
            <a:spLocks noGrp="1" noChangeArrowheads="1"/>
          </p:cNvSpPr>
          <p:nvPr>
            <p:ph type="body" idx="1"/>
          </p:nvPr>
        </p:nvSpPr>
        <p:spPr>
          <a:xfrm>
            <a:off x="342900" y="925513"/>
            <a:ext cx="8458200" cy="5157787"/>
          </a:xfrm>
        </p:spPr>
        <p:txBody>
          <a:bodyPr/>
          <a:lstStyle/>
          <a:p>
            <a:pPr marL="230188" indent="-230188"/>
            <a:r>
              <a:rPr lang="en-US" altLang="en-US"/>
              <a:t>Benefit declared if:</a:t>
            </a:r>
          </a:p>
          <a:p>
            <a:pPr marL="576263" lvl="1" indent="-231775"/>
            <a:r>
              <a:rPr lang="en-US" altLang="en-US"/>
              <a:t>Benefit in hand</a:t>
            </a:r>
          </a:p>
          <a:p>
            <a:pPr marL="576263" lvl="1" indent="-231775"/>
            <a:r>
              <a:rPr lang="en-US" altLang="en-US"/>
              <a:t>Following criteria met</a:t>
            </a:r>
          </a:p>
          <a:p>
            <a:pPr marL="922338" lvl="2" indent="-231775"/>
            <a:r>
              <a:rPr lang="en-US" altLang="en-US"/>
              <a:t>Budgets and/or EAC’s changed to reflect new process </a:t>
            </a:r>
          </a:p>
          <a:p>
            <a:pPr marL="922338" lvl="2" indent="-231775"/>
            <a:r>
              <a:rPr lang="en-US" altLang="en-US"/>
              <a:t>Benefit will be achieved with very high degree (&gt;90%) of probability within 6 months</a:t>
            </a:r>
          </a:p>
          <a:p>
            <a:pPr marL="922338" lvl="2" indent="-231775"/>
            <a:r>
              <a:rPr lang="en-US" altLang="en-US"/>
              <a:t>Near term, well defined process improvement implemented</a:t>
            </a:r>
          </a:p>
          <a:p>
            <a:pPr marL="230188" indent="-230188"/>
            <a:r>
              <a:rPr lang="en-US" altLang="en-US"/>
              <a:t>No Benefit declared if:</a:t>
            </a:r>
          </a:p>
          <a:p>
            <a:pPr marL="576263" lvl="1" indent="-231775"/>
            <a:r>
              <a:rPr lang="en-US" altLang="en-US"/>
              <a:t>Event or implementation is greater than 6 months</a:t>
            </a:r>
          </a:p>
          <a:p>
            <a:pPr marL="576263" lvl="1" indent="-231775"/>
            <a:r>
              <a:rPr lang="en-US" altLang="en-US"/>
              <a:t>Change is only to future actions</a:t>
            </a:r>
          </a:p>
          <a:p>
            <a:pPr marL="922338" lvl="2" indent="-231775"/>
            <a:r>
              <a:rPr lang="en-US" altLang="en-US"/>
              <a:t>New contracts/new customers</a:t>
            </a:r>
          </a:p>
          <a:p>
            <a:pPr marL="922338" lvl="2" indent="-231775"/>
            <a:r>
              <a:rPr lang="en-US" altLang="en-US"/>
              <a:t>New processes</a:t>
            </a:r>
          </a:p>
          <a:p>
            <a:pPr marL="922338" lvl="2" indent="-231775"/>
            <a:r>
              <a:rPr lang="en-US" altLang="en-US"/>
              <a:t>New products</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a:extLst>
              <a:ext uri="{FF2B5EF4-FFF2-40B4-BE49-F238E27FC236}">
                <a16:creationId xmlns:a16="http://schemas.microsoft.com/office/drawing/2014/main" id="{950300AF-62CA-25A1-89B1-FB386BE7A89A}"/>
              </a:ext>
            </a:extLst>
          </p:cNvPr>
          <p:cNvSpPr>
            <a:spLocks noGrp="1" noChangeArrowheads="1"/>
          </p:cNvSpPr>
          <p:nvPr>
            <p:ph type="title"/>
          </p:nvPr>
        </p:nvSpPr>
        <p:spPr/>
        <p:txBody>
          <a:bodyPr/>
          <a:lstStyle/>
          <a:p>
            <a:r>
              <a:rPr lang="en-US" altLang="en-US"/>
              <a:t>Six Sigma Metrics</a:t>
            </a:r>
          </a:p>
        </p:txBody>
      </p:sp>
      <p:sp>
        <p:nvSpPr>
          <p:cNvPr id="603139" name="Rectangle 3">
            <a:extLst>
              <a:ext uri="{FF2B5EF4-FFF2-40B4-BE49-F238E27FC236}">
                <a16:creationId xmlns:a16="http://schemas.microsoft.com/office/drawing/2014/main" id="{1A782495-B059-79AA-59E5-9BE2F3CE5BB7}"/>
              </a:ext>
            </a:extLst>
          </p:cNvPr>
          <p:cNvSpPr>
            <a:spLocks noGrp="1" noChangeArrowheads="1"/>
          </p:cNvSpPr>
          <p:nvPr>
            <p:ph type="body" idx="1"/>
          </p:nvPr>
        </p:nvSpPr>
        <p:spPr>
          <a:xfrm>
            <a:off x="239713" y="1593850"/>
            <a:ext cx="8662987" cy="3502025"/>
          </a:xfrm>
        </p:spPr>
        <p:txBody>
          <a:bodyPr>
            <a:spAutoFit/>
          </a:bodyPr>
          <a:lstStyle/>
          <a:p>
            <a:pPr marL="230188" indent="-230188"/>
            <a:r>
              <a:rPr lang="en-US" altLang="en-US"/>
              <a:t>Company and business unit finance teams developed key metrics to measure the progress and effectiveness of the Six Sigma program</a:t>
            </a:r>
          </a:p>
          <a:p>
            <a:pPr marL="576263" lvl="1" indent="-231775"/>
            <a:r>
              <a:rPr lang="en-US" altLang="en-US"/>
              <a:t>Company OP forecast for 2002 required an estimate of System’s Six Sigma costs, benefits, and profit impact</a:t>
            </a:r>
          </a:p>
          <a:p>
            <a:pPr marL="230188" indent="-230188"/>
            <a:r>
              <a:rPr lang="en-US" altLang="en-US"/>
              <a:t>Projects’ estimated and actual savings will be captured</a:t>
            </a:r>
          </a:p>
          <a:p>
            <a:pPr marL="230188" indent="-230188"/>
            <a:r>
              <a:rPr lang="en-US" altLang="en-US"/>
              <a:t>Rollup - # of projects, heads trained, costs, financial benefits, etc</a:t>
            </a:r>
          </a:p>
          <a:p>
            <a:pPr marL="230188" indent="-230188"/>
            <a:r>
              <a:rPr lang="en-US" altLang="en-US"/>
              <a:t>Metrics will be used for Black Belt, Division, business unit (Systems), and company measurement</a:t>
            </a:r>
          </a:p>
          <a:p>
            <a:pPr marL="576263" lvl="1" indent="-231775"/>
            <a:r>
              <a:rPr lang="en-US" altLang="en-US"/>
              <a:t>OIP Goal for each organization will include Six Sigma measures</a:t>
            </a:r>
          </a:p>
          <a:p>
            <a:pPr marL="576263" lvl="1" indent="-231775">
              <a:buFontTx/>
              <a:buNone/>
            </a:pPr>
            <a:endParaRPr lang="en-US" altLang="en-US"/>
          </a:p>
        </p:txBody>
      </p:sp>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a:extLst>
              <a:ext uri="{FF2B5EF4-FFF2-40B4-BE49-F238E27FC236}">
                <a16:creationId xmlns:a16="http://schemas.microsoft.com/office/drawing/2014/main" id="{22CA7261-B939-0F5C-B5BC-F67465BCFE6E}"/>
              </a:ext>
            </a:extLst>
          </p:cNvPr>
          <p:cNvSpPr>
            <a:spLocks noGrp="1" noChangeArrowheads="1"/>
          </p:cNvSpPr>
          <p:nvPr>
            <p:ph type="title"/>
          </p:nvPr>
        </p:nvSpPr>
        <p:spPr/>
        <p:txBody>
          <a:bodyPr/>
          <a:lstStyle/>
          <a:p>
            <a:r>
              <a:rPr lang="en-US" altLang="en-US"/>
              <a:t>Measurement Plan</a:t>
            </a:r>
          </a:p>
        </p:txBody>
      </p:sp>
      <p:sp>
        <p:nvSpPr>
          <p:cNvPr id="604163" name="Rectangle 3">
            <a:extLst>
              <a:ext uri="{FF2B5EF4-FFF2-40B4-BE49-F238E27FC236}">
                <a16:creationId xmlns:a16="http://schemas.microsoft.com/office/drawing/2014/main" id="{B85BB779-E429-1A8C-A803-9809AA769438}"/>
              </a:ext>
            </a:extLst>
          </p:cNvPr>
          <p:cNvSpPr>
            <a:spLocks noGrp="1" noChangeArrowheads="1"/>
          </p:cNvSpPr>
          <p:nvPr>
            <p:ph type="body" idx="1"/>
          </p:nvPr>
        </p:nvSpPr>
        <p:spPr/>
        <p:txBody>
          <a:bodyPr/>
          <a:lstStyle/>
          <a:p>
            <a:pPr marL="230188" indent="-230188">
              <a:lnSpc>
                <a:spcPct val="90000"/>
              </a:lnSpc>
            </a:pPr>
            <a:r>
              <a:rPr lang="en-US" altLang="en-US"/>
              <a:t>Money belts will be required to approve savings </a:t>
            </a:r>
          </a:p>
          <a:p>
            <a:pPr marL="230188" indent="-230188">
              <a:lnSpc>
                <a:spcPct val="90000"/>
              </a:lnSpc>
            </a:pPr>
            <a:r>
              <a:rPr lang="en-US" altLang="en-US"/>
              <a:t>BSC only wants data on completed projects</a:t>
            </a:r>
          </a:p>
          <a:p>
            <a:pPr marL="230188" indent="-230188">
              <a:lnSpc>
                <a:spcPct val="90000"/>
              </a:lnSpc>
            </a:pPr>
            <a:r>
              <a:rPr lang="en-US" altLang="en-US"/>
              <a:t>Systems will collect data throughout project lifecycle:</a:t>
            </a:r>
          </a:p>
          <a:p>
            <a:pPr marL="576263" lvl="1" indent="-231775">
              <a:lnSpc>
                <a:spcPct val="90000"/>
              </a:lnSpc>
            </a:pPr>
            <a:r>
              <a:rPr lang="en-US" altLang="en-US"/>
              <a:t>Potential benefit</a:t>
            </a:r>
          </a:p>
          <a:p>
            <a:pPr marL="576263" lvl="1" indent="-231775">
              <a:lnSpc>
                <a:spcPct val="90000"/>
              </a:lnSpc>
            </a:pPr>
            <a:r>
              <a:rPr lang="en-US" altLang="en-US"/>
              <a:t>During DMAIEC/DFSS</a:t>
            </a:r>
          </a:p>
          <a:p>
            <a:pPr marL="576263" lvl="1" indent="-231775">
              <a:lnSpc>
                <a:spcPct val="90000"/>
              </a:lnSpc>
            </a:pPr>
            <a:r>
              <a:rPr lang="en-US" altLang="en-US"/>
              <a:t>Following completion</a:t>
            </a:r>
          </a:p>
          <a:p>
            <a:pPr marL="230188" indent="-230188">
              <a:lnSpc>
                <a:spcPct val="90000"/>
              </a:lnSpc>
            </a:pPr>
            <a:r>
              <a:rPr lang="en-US" altLang="en-US"/>
              <a:t>Post-completion audit options:</a:t>
            </a:r>
          </a:p>
          <a:p>
            <a:pPr marL="576263" lvl="1" indent="-231775">
              <a:lnSpc>
                <a:spcPct val="90000"/>
              </a:lnSpc>
            </a:pPr>
            <a:r>
              <a:rPr lang="en-US" altLang="en-US"/>
              <a:t>Review each project 6 months after completion</a:t>
            </a:r>
          </a:p>
          <a:p>
            <a:pPr marL="576263" lvl="1" indent="-231775">
              <a:lnSpc>
                <a:spcPct val="90000"/>
              </a:lnSpc>
            </a:pPr>
            <a:r>
              <a:rPr lang="en-US" altLang="en-US"/>
              <a:t>Perform audits on a sample of completed projects</a:t>
            </a:r>
          </a:p>
          <a:p>
            <a:pPr marL="576263" lvl="1" indent="-231775">
              <a:lnSpc>
                <a:spcPct val="90000"/>
              </a:lnSpc>
            </a:pPr>
            <a:r>
              <a:rPr lang="en-US" altLang="en-US"/>
              <a:t>Access impact of Six Sigma on system level financials over time</a:t>
            </a:r>
          </a:p>
          <a:p>
            <a:pPr marL="576263" lvl="1" indent="-231775">
              <a:lnSpc>
                <a:spcPct val="90000"/>
              </a:lnSpc>
            </a:pPr>
            <a:r>
              <a:rPr lang="en-US" altLang="en-US"/>
              <a:t>others</a:t>
            </a: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Text Box 2">
            <a:extLst>
              <a:ext uri="{FF2B5EF4-FFF2-40B4-BE49-F238E27FC236}">
                <a16:creationId xmlns:a16="http://schemas.microsoft.com/office/drawing/2014/main" id="{ADC3E8D2-FAA2-7911-280A-6F2C7265F3B9}"/>
              </a:ext>
            </a:extLst>
          </p:cNvPr>
          <p:cNvSpPr txBox="1">
            <a:spLocks noChangeArrowheads="1"/>
          </p:cNvSpPr>
          <p:nvPr/>
        </p:nvSpPr>
        <p:spPr bwMode="auto">
          <a:xfrm>
            <a:off x="114300" y="-19050"/>
            <a:ext cx="4062413"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200" b="1">
                <a:solidFill>
                  <a:srgbClr val="002B80"/>
                </a:solidFill>
              </a:rPr>
              <a:t>Company Reporting</a:t>
            </a:r>
          </a:p>
        </p:txBody>
      </p:sp>
      <p:sp>
        <p:nvSpPr>
          <p:cNvPr id="605187" name="Rectangle 3">
            <a:extLst>
              <a:ext uri="{FF2B5EF4-FFF2-40B4-BE49-F238E27FC236}">
                <a16:creationId xmlns:a16="http://schemas.microsoft.com/office/drawing/2014/main" id="{09F3AFF9-7DB1-AAE1-AFCA-2CF1FC3D7B1C}"/>
              </a:ext>
            </a:extLst>
          </p:cNvPr>
          <p:cNvSpPr>
            <a:spLocks noChangeArrowheads="1"/>
          </p:cNvSpPr>
          <p:nvPr/>
        </p:nvSpPr>
        <p:spPr bwMode="auto">
          <a:xfrm>
            <a:off x="847725" y="1752600"/>
            <a:ext cx="6753225" cy="20002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aphicFrame>
        <p:nvGraphicFramePr>
          <p:cNvPr id="605188" name="Object 4">
            <a:extLst>
              <a:ext uri="{FF2B5EF4-FFF2-40B4-BE49-F238E27FC236}">
                <a16:creationId xmlns:a16="http://schemas.microsoft.com/office/drawing/2014/main" id="{C3AA69DC-1BDD-0358-693E-53BD3817BB0A}"/>
              </a:ext>
            </a:extLst>
          </p:cNvPr>
          <p:cNvGraphicFramePr>
            <a:graphicFrameLocks noChangeAspect="1"/>
          </p:cNvGraphicFramePr>
          <p:nvPr/>
        </p:nvGraphicFramePr>
        <p:xfrm>
          <a:off x="5732463" y="788988"/>
          <a:ext cx="2589212" cy="5427662"/>
        </p:xfrm>
        <a:graphic>
          <a:graphicData uri="http://schemas.openxmlformats.org/presentationml/2006/ole">
            <mc:AlternateContent xmlns:mc="http://schemas.openxmlformats.org/markup-compatibility/2006">
              <mc:Choice xmlns:v="urn:schemas-microsoft-com:vml" Requires="v">
                <p:oleObj name="Worksheet" r:id="rId2" imgW="4762805" imgH="9982505" progId="Excel.Sheet.8">
                  <p:embed/>
                </p:oleObj>
              </mc:Choice>
              <mc:Fallback>
                <p:oleObj name="Worksheet" r:id="rId2" imgW="4762805" imgH="9982505" progId="Excel.Sheet.8">
                  <p:embed/>
                  <p:pic>
                    <p:nvPicPr>
                      <p:cNvPr id="605188" name="Object 4">
                        <a:extLst>
                          <a:ext uri="{FF2B5EF4-FFF2-40B4-BE49-F238E27FC236}">
                            <a16:creationId xmlns:a16="http://schemas.microsoft.com/office/drawing/2014/main" id="{C3AA69DC-1BDD-0358-693E-53BD3817BB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32463" y="788988"/>
                        <a:ext cx="2589212" cy="542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05189" name="Object 5">
            <a:extLst>
              <a:ext uri="{FF2B5EF4-FFF2-40B4-BE49-F238E27FC236}">
                <a16:creationId xmlns:a16="http://schemas.microsoft.com/office/drawing/2014/main" id="{B5AF67A7-90D2-3F60-D124-2AF64F90F5F9}"/>
              </a:ext>
            </a:extLst>
          </p:cNvPr>
          <p:cNvGraphicFramePr>
            <a:graphicFrameLocks noChangeAspect="1"/>
          </p:cNvGraphicFramePr>
          <p:nvPr/>
        </p:nvGraphicFramePr>
        <p:xfrm>
          <a:off x="627063" y="788988"/>
          <a:ext cx="5114925" cy="5427662"/>
        </p:xfrm>
        <a:graphic>
          <a:graphicData uri="http://schemas.openxmlformats.org/presentationml/2006/ole">
            <mc:AlternateContent xmlns:mc="http://schemas.openxmlformats.org/markup-compatibility/2006">
              <mc:Choice xmlns:v="urn:schemas-microsoft-com:vml" Requires="v">
                <p:oleObj name="Worksheet" r:id="rId4" imgW="9411005" imgH="9982505" progId="Excel.Sheet.8">
                  <p:embed/>
                </p:oleObj>
              </mc:Choice>
              <mc:Fallback>
                <p:oleObj name="Worksheet" r:id="rId4" imgW="9411005" imgH="9982505" progId="Excel.Sheet.8">
                  <p:embed/>
                  <p:pic>
                    <p:nvPicPr>
                      <p:cNvPr id="605189" name="Object 5">
                        <a:extLst>
                          <a:ext uri="{FF2B5EF4-FFF2-40B4-BE49-F238E27FC236}">
                            <a16:creationId xmlns:a16="http://schemas.microsoft.com/office/drawing/2014/main" id="{B5AF67A7-90D2-3F60-D124-2AF64F90F5F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7063" y="788988"/>
                        <a:ext cx="5114925" cy="5427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a:extLst>
              <a:ext uri="{FF2B5EF4-FFF2-40B4-BE49-F238E27FC236}">
                <a16:creationId xmlns:a16="http://schemas.microsoft.com/office/drawing/2014/main" id="{DBB53C5A-07AB-250F-66D3-0EB409C7B31E}"/>
              </a:ext>
            </a:extLst>
          </p:cNvPr>
          <p:cNvSpPr>
            <a:spLocks noChangeArrowheads="1"/>
          </p:cNvSpPr>
          <p:nvPr/>
        </p:nvSpPr>
        <p:spPr bwMode="auto">
          <a:xfrm>
            <a:off x="317500" y="990600"/>
            <a:ext cx="60071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lvl1pPr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marL="457200" eaLnBrk="0" fontAlgn="base" hangingPunct="0">
              <a:spcBef>
                <a:spcPct val="0"/>
              </a:spcBef>
              <a:spcAft>
                <a:spcPct val="0"/>
              </a:spcAft>
              <a:defRPr sz="2400">
                <a:solidFill>
                  <a:schemeClr val="tx1"/>
                </a:solidFill>
                <a:latin typeface="Times New Roman" panose="02020603050405020304" pitchFamily="18" charset="0"/>
              </a:defRPr>
            </a:lvl6pPr>
            <a:lvl7pPr marL="914400" eaLnBrk="0" fontAlgn="base" hangingPunct="0">
              <a:spcBef>
                <a:spcPct val="0"/>
              </a:spcBef>
              <a:spcAft>
                <a:spcPct val="0"/>
              </a:spcAft>
              <a:defRPr sz="2400">
                <a:solidFill>
                  <a:schemeClr val="tx1"/>
                </a:solidFill>
                <a:latin typeface="Times New Roman" panose="02020603050405020304" pitchFamily="18" charset="0"/>
              </a:defRPr>
            </a:lvl7pPr>
            <a:lvl8pPr marL="1371600" eaLnBrk="0" fontAlgn="base" hangingPunct="0">
              <a:spcBef>
                <a:spcPct val="0"/>
              </a:spcBef>
              <a:spcAft>
                <a:spcPct val="0"/>
              </a:spcAft>
              <a:defRPr sz="2400">
                <a:solidFill>
                  <a:schemeClr val="tx1"/>
                </a:solidFill>
                <a:latin typeface="Times New Roman" panose="02020603050405020304" pitchFamily="18" charset="0"/>
              </a:defRPr>
            </a:lvl8pPr>
            <a:lvl9pPr marL="18288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3200" b="1">
                <a:solidFill>
                  <a:srgbClr val="002B80"/>
                </a:solidFill>
                <a:latin typeface="Arial" panose="020B0604020202020204" pitchFamily="34" charset="0"/>
                <a:cs typeface="Arial" panose="020B0604020202020204" pitchFamily="34" charset="0"/>
              </a:rPr>
              <a:t>Six Sigma - Strategic &amp; Customer View</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a:extLst>
              <a:ext uri="{FF2B5EF4-FFF2-40B4-BE49-F238E27FC236}">
                <a16:creationId xmlns:a16="http://schemas.microsoft.com/office/drawing/2014/main" id="{5DF30961-D687-8637-58E9-A803F23DBF97}"/>
              </a:ext>
            </a:extLst>
          </p:cNvPr>
          <p:cNvSpPr>
            <a:spLocks noChangeArrowheads="1"/>
          </p:cNvSpPr>
          <p:nvPr/>
        </p:nvSpPr>
        <p:spPr bwMode="auto">
          <a:xfrm>
            <a:off x="7086600" y="2228850"/>
            <a:ext cx="1600200" cy="1981200"/>
          </a:xfrm>
          <a:prstGeom prst="rect">
            <a:avLst/>
          </a:pr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8259" name="Rectangle 3">
            <a:extLst>
              <a:ext uri="{FF2B5EF4-FFF2-40B4-BE49-F238E27FC236}">
                <a16:creationId xmlns:a16="http://schemas.microsoft.com/office/drawing/2014/main" id="{5CAD92D8-9DE2-1A21-F031-41549EF6CDE4}"/>
              </a:ext>
            </a:extLst>
          </p:cNvPr>
          <p:cNvSpPr>
            <a:spLocks noChangeArrowheads="1"/>
          </p:cNvSpPr>
          <p:nvPr/>
        </p:nvSpPr>
        <p:spPr bwMode="auto">
          <a:xfrm>
            <a:off x="1371600" y="2438400"/>
            <a:ext cx="1981200" cy="2590800"/>
          </a:xfrm>
          <a:prstGeom prst="rect">
            <a:avLst/>
          </a:prstGeom>
          <a:solidFill>
            <a:schemeClr val="accent1"/>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182880" anchor="b"/>
          <a:lstStyle/>
          <a:p>
            <a:pPr eaLnBrk="0" hangingPunct="0">
              <a:spcBef>
                <a:spcPct val="50000"/>
              </a:spcBef>
            </a:pPr>
            <a:r>
              <a:rPr lang="en-US" altLang="en-US" sz="1400"/>
              <a:t>Process Dashboards</a:t>
            </a:r>
          </a:p>
          <a:p>
            <a:pPr eaLnBrk="0" hangingPunct="0">
              <a:spcBef>
                <a:spcPct val="50000"/>
              </a:spcBef>
            </a:pPr>
            <a:r>
              <a:rPr lang="en-US" altLang="en-US" sz="1400"/>
              <a:t>Division Dashboards</a:t>
            </a:r>
            <a:endParaRPr lang="en-US" altLang="en-US" sz="900"/>
          </a:p>
        </p:txBody>
      </p:sp>
      <p:sp>
        <p:nvSpPr>
          <p:cNvPr id="608260" name="AutoShape 4">
            <a:extLst>
              <a:ext uri="{FF2B5EF4-FFF2-40B4-BE49-F238E27FC236}">
                <a16:creationId xmlns:a16="http://schemas.microsoft.com/office/drawing/2014/main" id="{126A57A1-D003-16A8-83DF-BFDDDD962FF4}"/>
              </a:ext>
            </a:extLst>
          </p:cNvPr>
          <p:cNvSpPr>
            <a:spLocks noChangeArrowheads="1"/>
          </p:cNvSpPr>
          <p:nvPr/>
        </p:nvSpPr>
        <p:spPr bwMode="auto">
          <a:xfrm>
            <a:off x="4857750" y="43370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Project Start Up</a:t>
            </a:r>
          </a:p>
        </p:txBody>
      </p:sp>
      <p:sp>
        <p:nvSpPr>
          <p:cNvPr id="608261" name="Rectangle 5">
            <a:extLst>
              <a:ext uri="{FF2B5EF4-FFF2-40B4-BE49-F238E27FC236}">
                <a16:creationId xmlns:a16="http://schemas.microsoft.com/office/drawing/2014/main" id="{CED81BE9-C7F2-3306-EC9D-4AB65123EF76}"/>
              </a:ext>
            </a:extLst>
          </p:cNvPr>
          <p:cNvSpPr>
            <a:spLocks noChangeArrowheads="1"/>
          </p:cNvSpPr>
          <p:nvPr/>
        </p:nvSpPr>
        <p:spPr bwMode="auto">
          <a:xfrm>
            <a:off x="609600" y="1695450"/>
            <a:ext cx="1828800" cy="2590800"/>
          </a:xfrm>
          <a:prstGeom prst="rect">
            <a:avLst/>
          </a:prstGeom>
          <a:solidFill>
            <a:srgbClr val="66FF33"/>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182880" anchor="ct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b="1">
                <a:latin typeface="Arial" panose="020B0604020202020204" pitchFamily="34" charset="0"/>
              </a:rPr>
              <a:t>Company Dashboard </a:t>
            </a:r>
          </a:p>
          <a:p>
            <a:pPr>
              <a:spcBef>
                <a:spcPct val="50000"/>
              </a:spcBef>
              <a:buFontTx/>
              <a:buChar char="•"/>
            </a:pPr>
            <a:r>
              <a:rPr lang="en-US" altLang="en-US" sz="1200">
                <a:latin typeface="Arial" panose="020B0604020202020204" pitchFamily="34" charset="0"/>
              </a:rPr>
              <a:t>Used to Manage the Core Business Processes</a:t>
            </a:r>
          </a:p>
          <a:p>
            <a:pPr>
              <a:spcBef>
                <a:spcPct val="50000"/>
              </a:spcBef>
              <a:buFontTx/>
              <a:buChar char="•"/>
            </a:pPr>
            <a:r>
              <a:rPr lang="en-US" altLang="en-US" sz="1200">
                <a:latin typeface="Arial" panose="020B0604020202020204" pitchFamily="34" charset="0"/>
              </a:rPr>
              <a:t>Defined by Business      Executives</a:t>
            </a:r>
          </a:p>
          <a:p>
            <a:pPr>
              <a:spcBef>
                <a:spcPct val="50000"/>
              </a:spcBef>
              <a:buFontTx/>
              <a:buChar char="•"/>
            </a:pPr>
            <a:r>
              <a:rPr lang="en-US" altLang="en-US" sz="1200">
                <a:latin typeface="Arial" panose="020B0604020202020204" pitchFamily="34" charset="0"/>
              </a:rPr>
              <a:t>Owned by Business Executives</a:t>
            </a:r>
          </a:p>
        </p:txBody>
      </p:sp>
      <p:sp>
        <p:nvSpPr>
          <p:cNvPr id="608262" name="Text Box 6">
            <a:extLst>
              <a:ext uri="{FF2B5EF4-FFF2-40B4-BE49-F238E27FC236}">
                <a16:creationId xmlns:a16="http://schemas.microsoft.com/office/drawing/2014/main" id="{23C638DB-8C6B-C6EC-A618-16B7306A15F3}"/>
              </a:ext>
            </a:extLst>
          </p:cNvPr>
          <p:cNvSpPr txBox="1">
            <a:spLocks noChangeArrowheads="1"/>
          </p:cNvSpPr>
          <p:nvPr/>
        </p:nvSpPr>
        <p:spPr bwMode="auto">
          <a:xfrm>
            <a:off x="2895600" y="4325938"/>
            <a:ext cx="1919288" cy="169862"/>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400" b="1" i="1">
                <a:latin typeface="Verdana" panose="020B0604030504040204" pitchFamily="34" charset="0"/>
              </a:rPr>
              <a:t>Enabling Processes</a:t>
            </a:r>
          </a:p>
        </p:txBody>
      </p:sp>
      <p:sp>
        <p:nvSpPr>
          <p:cNvPr id="608263" name="AutoShape 7">
            <a:extLst>
              <a:ext uri="{FF2B5EF4-FFF2-40B4-BE49-F238E27FC236}">
                <a16:creationId xmlns:a16="http://schemas.microsoft.com/office/drawing/2014/main" id="{2B48851A-3066-D066-7235-43B9843E9F51}"/>
              </a:ext>
            </a:extLst>
          </p:cNvPr>
          <p:cNvSpPr>
            <a:spLocks noChangeArrowheads="1"/>
          </p:cNvSpPr>
          <p:nvPr/>
        </p:nvSpPr>
        <p:spPr bwMode="auto">
          <a:xfrm>
            <a:off x="2449513" y="3873500"/>
            <a:ext cx="782637"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Financial Management</a:t>
            </a:r>
          </a:p>
        </p:txBody>
      </p:sp>
      <p:sp>
        <p:nvSpPr>
          <p:cNvPr id="608264" name="AutoShape 8">
            <a:extLst>
              <a:ext uri="{FF2B5EF4-FFF2-40B4-BE49-F238E27FC236}">
                <a16:creationId xmlns:a16="http://schemas.microsoft.com/office/drawing/2014/main" id="{2DF1B299-8BB2-89A3-3FD7-311450A1CB65}"/>
              </a:ext>
            </a:extLst>
          </p:cNvPr>
          <p:cNvSpPr>
            <a:spLocks noChangeArrowheads="1"/>
          </p:cNvSpPr>
          <p:nvPr/>
        </p:nvSpPr>
        <p:spPr bwMode="auto">
          <a:xfrm>
            <a:off x="3198813" y="387350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Information Management</a:t>
            </a:r>
          </a:p>
        </p:txBody>
      </p:sp>
      <p:sp>
        <p:nvSpPr>
          <p:cNvPr id="608265" name="AutoShape 9">
            <a:extLst>
              <a:ext uri="{FF2B5EF4-FFF2-40B4-BE49-F238E27FC236}">
                <a16:creationId xmlns:a16="http://schemas.microsoft.com/office/drawing/2014/main" id="{87ADDFD6-28AC-4C2B-1152-2C5723943D02}"/>
              </a:ext>
            </a:extLst>
          </p:cNvPr>
          <p:cNvSpPr>
            <a:spLocks noChangeArrowheads="1"/>
          </p:cNvSpPr>
          <p:nvPr/>
        </p:nvSpPr>
        <p:spPr bwMode="auto">
          <a:xfrm>
            <a:off x="3946525" y="387350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Operations Infrastructure</a:t>
            </a:r>
          </a:p>
        </p:txBody>
      </p:sp>
      <p:sp>
        <p:nvSpPr>
          <p:cNvPr id="608266" name="AutoShape 10">
            <a:extLst>
              <a:ext uri="{FF2B5EF4-FFF2-40B4-BE49-F238E27FC236}">
                <a16:creationId xmlns:a16="http://schemas.microsoft.com/office/drawing/2014/main" id="{0FE87374-3DE1-7593-2C48-9977F3219309}"/>
              </a:ext>
            </a:extLst>
          </p:cNvPr>
          <p:cNvSpPr>
            <a:spLocks noChangeArrowheads="1"/>
          </p:cNvSpPr>
          <p:nvPr/>
        </p:nvSpPr>
        <p:spPr bwMode="auto">
          <a:xfrm>
            <a:off x="4694238" y="387350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Governance</a:t>
            </a:r>
          </a:p>
          <a:p>
            <a:pPr algn="ctr" eaLnBrk="0" hangingPunct="0"/>
            <a:r>
              <a:rPr lang="en-US" altLang="en-US" sz="800" b="1"/>
              <a:t>Compliance</a:t>
            </a:r>
          </a:p>
        </p:txBody>
      </p:sp>
      <p:sp>
        <p:nvSpPr>
          <p:cNvPr id="608267" name="AutoShape 11">
            <a:extLst>
              <a:ext uri="{FF2B5EF4-FFF2-40B4-BE49-F238E27FC236}">
                <a16:creationId xmlns:a16="http://schemas.microsoft.com/office/drawing/2014/main" id="{505BB553-5843-030C-2678-9812BB99B0FC}"/>
              </a:ext>
            </a:extLst>
          </p:cNvPr>
          <p:cNvSpPr>
            <a:spLocks noChangeArrowheads="1"/>
          </p:cNvSpPr>
          <p:nvPr/>
        </p:nvSpPr>
        <p:spPr bwMode="auto">
          <a:xfrm>
            <a:off x="2438400" y="3365500"/>
            <a:ext cx="3124200" cy="304800"/>
          </a:xfrm>
          <a:prstGeom prst="rightArrow">
            <a:avLst>
              <a:gd name="adj1" fmla="val 68981"/>
              <a:gd name="adj2" fmla="val 95429"/>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Relationship Management</a:t>
            </a:r>
          </a:p>
        </p:txBody>
      </p:sp>
      <p:sp>
        <p:nvSpPr>
          <p:cNvPr id="608268" name="AutoShape 12">
            <a:extLst>
              <a:ext uri="{FF2B5EF4-FFF2-40B4-BE49-F238E27FC236}">
                <a16:creationId xmlns:a16="http://schemas.microsoft.com/office/drawing/2014/main" id="{2411D16C-C72B-2E7D-1B2F-F36849E227FA}"/>
              </a:ext>
            </a:extLst>
          </p:cNvPr>
          <p:cNvSpPr>
            <a:spLocks noChangeArrowheads="1"/>
          </p:cNvSpPr>
          <p:nvPr/>
        </p:nvSpPr>
        <p:spPr bwMode="auto">
          <a:xfrm>
            <a:off x="2438400" y="30607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Technology/Product Development</a:t>
            </a:r>
          </a:p>
        </p:txBody>
      </p:sp>
      <p:sp>
        <p:nvSpPr>
          <p:cNvPr id="608269" name="AutoShape 13">
            <a:extLst>
              <a:ext uri="{FF2B5EF4-FFF2-40B4-BE49-F238E27FC236}">
                <a16:creationId xmlns:a16="http://schemas.microsoft.com/office/drawing/2014/main" id="{5C1A263B-6BC8-D751-C975-52E9D473FCF6}"/>
              </a:ext>
            </a:extLst>
          </p:cNvPr>
          <p:cNvSpPr>
            <a:spLocks noChangeArrowheads="1"/>
          </p:cNvSpPr>
          <p:nvPr/>
        </p:nvSpPr>
        <p:spPr bwMode="auto">
          <a:xfrm>
            <a:off x="2438400" y="27559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Employee Management</a:t>
            </a:r>
          </a:p>
        </p:txBody>
      </p:sp>
      <p:sp>
        <p:nvSpPr>
          <p:cNvPr id="608270" name="AutoShape 14">
            <a:extLst>
              <a:ext uri="{FF2B5EF4-FFF2-40B4-BE49-F238E27FC236}">
                <a16:creationId xmlns:a16="http://schemas.microsoft.com/office/drawing/2014/main" id="{F1785122-6B43-AE69-A5A3-053E525CFCF9}"/>
              </a:ext>
            </a:extLst>
          </p:cNvPr>
          <p:cNvSpPr>
            <a:spLocks noChangeArrowheads="1"/>
          </p:cNvSpPr>
          <p:nvPr/>
        </p:nvSpPr>
        <p:spPr bwMode="auto">
          <a:xfrm>
            <a:off x="2438400" y="24511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Portfolio Management (Strategic Positioning)</a:t>
            </a:r>
          </a:p>
        </p:txBody>
      </p:sp>
      <p:sp>
        <p:nvSpPr>
          <p:cNvPr id="608271" name="AutoShape 15">
            <a:extLst>
              <a:ext uri="{FF2B5EF4-FFF2-40B4-BE49-F238E27FC236}">
                <a16:creationId xmlns:a16="http://schemas.microsoft.com/office/drawing/2014/main" id="{4BB20039-2F06-2216-6201-990C85414AEC}"/>
              </a:ext>
            </a:extLst>
          </p:cNvPr>
          <p:cNvSpPr>
            <a:spLocks noChangeArrowheads="1"/>
          </p:cNvSpPr>
          <p:nvPr/>
        </p:nvSpPr>
        <p:spPr bwMode="auto">
          <a:xfrm>
            <a:off x="2438400" y="21463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Business Development</a:t>
            </a:r>
          </a:p>
        </p:txBody>
      </p:sp>
      <p:sp>
        <p:nvSpPr>
          <p:cNvPr id="608272" name="AutoShape 16">
            <a:extLst>
              <a:ext uri="{FF2B5EF4-FFF2-40B4-BE49-F238E27FC236}">
                <a16:creationId xmlns:a16="http://schemas.microsoft.com/office/drawing/2014/main" id="{5A19D4FB-F21C-B91C-7AB3-F706FBD8C292}"/>
              </a:ext>
            </a:extLst>
          </p:cNvPr>
          <p:cNvSpPr>
            <a:spLocks noChangeArrowheads="1"/>
          </p:cNvSpPr>
          <p:nvPr/>
        </p:nvSpPr>
        <p:spPr bwMode="auto">
          <a:xfrm>
            <a:off x="2438400" y="18415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Program Execution</a:t>
            </a:r>
          </a:p>
        </p:txBody>
      </p:sp>
      <p:sp>
        <p:nvSpPr>
          <p:cNvPr id="608273" name="Text Box 17">
            <a:extLst>
              <a:ext uri="{FF2B5EF4-FFF2-40B4-BE49-F238E27FC236}">
                <a16:creationId xmlns:a16="http://schemas.microsoft.com/office/drawing/2014/main" id="{16F32BD0-3BBF-668B-C141-014845E25F2D}"/>
              </a:ext>
            </a:extLst>
          </p:cNvPr>
          <p:cNvSpPr txBox="1">
            <a:spLocks noChangeArrowheads="1"/>
          </p:cNvSpPr>
          <p:nvPr/>
        </p:nvSpPr>
        <p:spPr bwMode="auto">
          <a:xfrm>
            <a:off x="3060700" y="1676400"/>
            <a:ext cx="1512888" cy="169863"/>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400" b="1" i="1">
                <a:latin typeface="Verdana" panose="020B0604030504040204" pitchFamily="34" charset="0"/>
              </a:rPr>
              <a:t>Core Processes</a:t>
            </a:r>
          </a:p>
        </p:txBody>
      </p:sp>
      <p:sp>
        <p:nvSpPr>
          <p:cNvPr id="608274" name="Rectangle 18">
            <a:extLst>
              <a:ext uri="{FF2B5EF4-FFF2-40B4-BE49-F238E27FC236}">
                <a16:creationId xmlns:a16="http://schemas.microsoft.com/office/drawing/2014/main" id="{A076D659-4B0C-5DCD-77F3-7ADB85DE733A}"/>
              </a:ext>
            </a:extLst>
          </p:cNvPr>
          <p:cNvSpPr>
            <a:spLocks noChangeArrowheads="1"/>
          </p:cNvSpPr>
          <p:nvPr/>
        </p:nvSpPr>
        <p:spPr bwMode="auto">
          <a:xfrm>
            <a:off x="7162800" y="5048250"/>
            <a:ext cx="1752600" cy="1371600"/>
          </a:xfrm>
          <a:prstGeom prst="rect">
            <a:avLst/>
          </a:prstGeom>
          <a:solidFill>
            <a:srgbClr val="66FF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b="1">
                <a:latin typeface="Arial" panose="020B0604020202020204" pitchFamily="34" charset="0"/>
              </a:rPr>
              <a:t>Productivity Metrics</a:t>
            </a:r>
          </a:p>
          <a:p>
            <a:pPr>
              <a:spcBef>
                <a:spcPct val="50000"/>
              </a:spcBef>
              <a:buFontTx/>
              <a:buChar char="•"/>
            </a:pPr>
            <a:r>
              <a:rPr lang="en-US" altLang="en-US" sz="1200" b="1">
                <a:latin typeface="Arial" panose="020B0604020202020204" pitchFamily="34" charset="0"/>
              </a:rPr>
              <a:t>Cost/Schedule/</a:t>
            </a:r>
          </a:p>
          <a:p>
            <a:pPr>
              <a:spcBef>
                <a:spcPct val="50000"/>
              </a:spcBef>
            </a:pPr>
            <a:r>
              <a:rPr lang="en-US" altLang="en-US" sz="1200" b="1">
                <a:latin typeface="Arial" panose="020B0604020202020204" pitchFamily="34" charset="0"/>
              </a:rPr>
              <a:t>   Performance</a:t>
            </a:r>
          </a:p>
          <a:p>
            <a:pPr>
              <a:spcBef>
                <a:spcPct val="50000"/>
              </a:spcBef>
              <a:buFontTx/>
              <a:buChar char="•"/>
            </a:pPr>
            <a:r>
              <a:rPr lang="en-US" altLang="en-US" sz="1200" b="1">
                <a:latin typeface="Arial" panose="020B0604020202020204" pitchFamily="34" charset="0"/>
              </a:rPr>
              <a:t>Customer </a:t>
            </a:r>
          </a:p>
          <a:p>
            <a:pPr>
              <a:spcBef>
                <a:spcPct val="50000"/>
              </a:spcBef>
            </a:pPr>
            <a:r>
              <a:rPr lang="en-US" altLang="en-US" sz="1200" b="1">
                <a:latin typeface="Arial" panose="020B0604020202020204" pitchFamily="34" charset="0"/>
              </a:rPr>
              <a:t>  Satisfaction</a:t>
            </a:r>
          </a:p>
        </p:txBody>
      </p:sp>
      <p:sp>
        <p:nvSpPr>
          <p:cNvPr id="608275" name="Text Box 19">
            <a:extLst>
              <a:ext uri="{FF2B5EF4-FFF2-40B4-BE49-F238E27FC236}">
                <a16:creationId xmlns:a16="http://schemas.microsoft.com/office/drawing/2014/main" id="{7D257B70-1FED-D0B5-34A4-5F1654C0785B}"/>
              </a:ext>
            </a:extLst>
          </p:cNvPr>
          <p:cNvSpPr txBox="1">
            <a:spLocks noChangeArrowheads="1"/>
          </p:cNvSpPr>
          <p:nvPr/>
        </p:nvSpPr>
        <p:spPr bwMode="auto">
          <a:xfrm>
            <a:off x="838200" y="5429250"/>
            <a:ext cx="4038600" cy="339725"/>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eaLnBrk="0" hangingPunct="0">
              <a:lnSpc>
                <a:spcPct val="80000"/>
              </a:lnSpc>
            </a:pPr>
            <a:r>
              <a:rPr lang="en-US" altLang="en-US" sz="1400" b="1" i="1">
                <a:latin typeface="Verdana" panose="020B0604030504040204" pitchFamily="34" charset="0"/>
              </a:rPr>
              <a:t>Results of Six Sigma Projects are seen in improved business performance</a:t>
            </a:r>
          </a:p>
        </p:txBody>
      </p:sp>
      <p:sp>
        <p:nvSpPr>
          <p:cNvPr id="608276" name="AutoShape 20">
            <a:extLst>
              <a:ext uri="{FF2B5EF4-FFF2-40B4-BE49-F238E27FC236}">
                <a16:creationId xmlns:a16="http://schemas.microsoft.com/office/drawing/2014/main" id="{24EACCA6-115A-A667-05E4-9E687727D040}"/>
              </a:ext>
            </a:extLst>
          </p:cNvPr>
          <p:cNvSpPr>
            <a:spLocks noChangeArrowheads="1"/>
          </p:cNvSpPr>
          <p:nvPr/>
        </p:nvSpPr>
        <p:spPr bwMode="auto">
          <a:xfrm rot="10808611">
            <a:off x="5622925" y="2373313"/>
            <a:ext cx="1311275" cy="3206750"/>
          </a:xfrm>
          <a:prstGeom prst="triangle">
            <a:avLst>
              <a:gd name="adj" fmla="val 49412"/>
            </a:avLst>
          </a:prstGeom>
          <a:solidFill>
            <a:srgbClr val="FFFF00"/>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8277" name="Text Box 21">
            <a:extLst>
              <a:ext uri="{FF2B5EF4-FFF2-40B4-BE49-F238E27FC236}">
                <a16:creationId xmlns:a16="http://schemas.microsoft.com/office/drawing/2014/main" id="{186584AC-0C7C-D921-665D-DB6C025F3120}"/>
              </a:ext>
            </a:extLst>
          </p:cNvPr>
          <p:cNvSpPr txBox="1">
            <a:spLocks noChangeArrowheads="1"/>
          </p:cNvSpPr>
          <p:nvPr/>
        </p:nvSpPr>
        <p:spPr bwMode="auto">
          <a:xfrm>
            <a:off x="5454650" y="2000250"/>
            <a:ext cx="1555750" cy="339725"/>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1400" b="1" i="1">
                <a:latin typeface="Verdana" panose="020B0604030504040204" pitchFamily="34" charset="0"/>
              </a:rPr>
              <a:t>Key Business Questions</a:t>
            </a:r>
          </a:p>
        </p:txBody>
      </p:sp>
      <p:sp>
        <p:nvSpPr>
          <p:cNvPr id="608278" name="Text Box 22">
            <a:extLst>
              <a:ext uri="{FF2B5EF4-FFF2-40B4-BE49-F238E27FC236}">
                <a16:creationId xmlns:a16="http://schemas.microsoft.com/office/drawing/2014/main" id="{19E0E502-BA46-FF3C-6FBA-C8A1864D0A9B}"/>
              </a:ext>
            </a:extLst>
          </p:cNvPr>
          <p:cNvSpPr txBox="1">
            <a:spLocks noChangeArrowheads="1"/>
          </p:cNvSpPr>
          <p:nvPr/>
        </p:nvSpPr>
        <p:spPr bwMode="auto">
          <a:xfrm>
            <a:off x="5715000" y="2533650"/>
            <a:ext cx="1066800" cy="339725"/>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1400" b="1" i="1">
                <a:latin typeface="Verdana" panose="020B0604030504040204" pitchFamily="34" charset="0"/>
              </a:rPr>
              <a:t>Sub Processes</a:t>
            </a:r>
          </a:p>
        </p:txBody>
      </p:sp>
      <p:sp>
        <p:nvSpPr>
          <p:cNvPr id="608279" name="Text Box 23">
            <a:extLst>
              <a:ext uri="{FF2B5EF4-FFF2-40B4-BE49-F238E27FC236}">
                <a16:creationId xmlns:a16="http://schemas.microsoft.com/office/drawing/2014/main" id="{429FAC59-2F6C-DCBC-BF64-11C8F9378B4A}"/>
              </a:ext>
            </a:extLst>
          </p:cNvPr>
          <p:cNvSpPr txBox="1">
            <a:spLocks noChangeArrowheads="1"/>
          </p:cNvSpPr>
          <p:nvPr/>
        </p:nvSpPr>
        <p:spPr bwMode="auto">
          <a:xfrm>
            <a:off x="5867400" y="3752850"/>
            <a:ext cx="762000" cy="4381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1200" b="1" i="1">
                <a:latin typeface="Verdana" panose="020B0604030504040204" pitchFamily="34" charset="0"/>
              </a:rPr>
              <a:t>Gaps</a:t>
            </a:r>
          </a:p>
          <a:p>
            <a:pPr algn="ctr" eaLnBrk="0" hangingPunct="0">
              <a:lnSpc>
                <a:spcPct val="80000"/>
              </a:lnSpc>
            </a:pPr>
            <a:r>
              <a:rPr lang="en-US" altLang="en-US" sz="1200" b="1" i="1">
                <a:latin typeface="Verdana" panose="020B0604030504040204" pitchFamily="34" charset="0"/>
              </a:rPr>
              <a:t>&amp; </a:t>
            </a:r>
          </a:p>
          <a:p>
            <a:pPr algn="ctr" eaLnBrk="0" hangingPunct="0">
              <a:lnSpc>
                <a:spcPct val="80000"/>
              </a:lnSpc>
            </a:pPr>
            <a:r>
              <a:rPr lang="en-US" altLang="en-US" sz="1200" b="1" i="1">
                <a:latin typeface="Verdana" panose="020B0604030504040204" pitchFamily="34" charset="0"/>
              </a:rPr>
              <a:t>Goals</a:t>
            </a:r>
          </a:p>
        </p:txBody>
      </p:sp>
      <p:sp>
        <p:nvSpPr>
          <p:cNvPr id="608280" name="Rectangle 24">
            <a:extLst>
              <a:ext uri="{FF2B5EF4-FFF2-40B4-BE49-F238E27FC236}">
                <a16:creationId xmlns:a16="http://schemas.microsoft.com/office/drawing/2014/main" id="{6DB46C94-A6D3-8573-8829-0A366E2615B5}"/>
              </a:ext>
            </a:extLst>
          </p:cNvPr>
          <p:cNvSpPr>
            <a:spLocks noChangeArrowheads="1"/>
          </p:cNvSpPr>
          <p:nvPr/>
        </p:nvSpPr>
        <p:spPr bwMode="auto">
          <a:xfrm rot="16200000">
            <a:off x="6096000" y="4514850"/>
            <a:ext cx="228600" cy="990600"/>
          </a:xfrm>
          <a:prstGeom prst="rect">
            <a:avLst/>
          </a:prstGeom>
          <a:solidFill>
            <a:schemeClr val="folHlink"/>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eaLnBrk="0" hangingPunct="0">
              <a:spcBef>
                <a:spcPct val="50000"/>
              </a:spcBef>
            </a:pPr>
            <a:r>
              <a:rPr lang="en-US" altLang="en-US" sz="1400" b="1">
                <a:solidFill>
                  <a:schemeClr val="bg1"/>
                </a:solidFill>
              </a:rPr>
              <a:t>ROI Gate</a:t>
            </a:r>
          </a:p>
        </p:txBody>
      </p:sp>
      <p:sp>
        <p:nvSpPr>
          <p:cNvPr id="608281" name="AutoShape 25">
            <a:extLst>
              <a:ext uri="{FF2B5EF4-FFF2-40B4-BE49-F238E27FC236}">
                <a16:creationId xmlns:a16="http://schemas.microsoft.com/office/drawing/2014/main" id="{F6D81541-AF32-061F-997C-452F35781879}"/>
              </a:ext>
            </a:extLst>
          </p:cNvPr>
          <p:cNvSpPr>
            <a:spLocks noChangeArrowheads="1"/>
          </p:cNvSpPr>
          <p:nvPr/>
        </p:nvSpPr>
        <p:spPr bwMode="auto">
          <a:xfrm>
            <a:off x="5589588" y="4337050"/>
            <a:ext cx="782637"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Systems Eng</a:t>
            </a:r>
          </a:p>
        </p:txBody>
      </p:sp>
      <p:sp>
        <p:nvSpPr>
          <p:cNvPr id="608282" name="AutoShape 26">
            <a:extLst>
              <a:ext uri="{FF2B5EF4-FFF2-40B4-BE49-F238E27FC236}">
                <a16:creationId xmlns:a16="http://schemas.microsoft.com/office/drawing/2014/main" id="{C3596C05-2E6C-7FC9-5465-2571A29D95C6}"/>
              </a:ext>
            </a:extLst>
          </p:cNvPr>
          <p:cNvSpPr>
            <a:spLocks noChangeArrowheads="1"/>
          </p:cNvSpPr>
          <p:nvPr/>
        </p:nvSpPr>
        <p:spPr bwMode="auto">
          <a:xfrm>
            <a:off x="6338888" y="43370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Development</a:t>
            </a:r>
          </a:p>
        </p:txBody>
      </p:sp>
      <p:sp>
        <p:nvSpPr>
          <p:cNvPr id="608283" name="AutoShape 27">
            <a:extLst>
              <a:ext uri="{FF2B5EF4-FFF2-40B4-BE49-F238E27FC236}">
                <a16:creationId xmlns:a16="http://schemas.microsoft.com/office/drawing/2014/main" id="{FBF1A977-26B4-BE62-43B0-BB49ADDFC8CD}"/>
              </a:ext>
            </a:extLst>
          </p:cNvPr>
          <p:cNvSpPr>
            <a:spLocks noChangeArrowheads="1"/>
          </p:cNvSpPr>
          <p:nvPr/>
        </p:nvSpPr>
        <p:spPr bwMode="auto">
          <a:xfrm>
            <a:off x="7086600" y="43370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Project Wrap up</a:t>
            </a:r>
          </a:p>
        </p:txBody>
      </p:sp>
      <p:sp>
        <p:nvSpPr>
          <p:cNvPr id="608284" name="AutoShape 28">
            <a:extLst>
              <a:ext uri="{FF2B5EF4-FFF2-40B4-BE49-F238E27FC236}">
                <a16:creationId xmlns:a16="http://schemas.microsoft.com/office/drawing/2014/main" id="{5FD7E7AD-5AEF-99C6-C814-5BF2879A6E79}"/>
              </a:ext>
            </a:extLst>
          </p:cNvPr>
          <p:cNvSpPr>
            <a:spLocks noChangeArrowheads="1"/>
          </p:cNvSpPr>
          <p:nvPr/>
        </p:nvSpPr>
        <p:spPr bwMode="auto">
          <a:xfrm>
            <a:off x="7834313" y="43370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Project Close out</a:t>
            </a:r>
          </a:p>
        </p:txBody>
      </p:sp>
      <p:sp>
        <p:nvSpPr>
          <p:cNvPr id="608285" name="Text Box 29">
            <a:extLst>
              <a:ext uri="{FF2B5EF4-FFF2-40B4-BE49-F238E27FC236}">
                <a16:creationId xmlns:a16="http://schemas.microsoft.com/office/drawing/2014/main" id="{2261AEF1-E8DD-FE30-05B8-C48DFE1C8C66}"/>
              </a:ext>
            </a:extLst>
          </p:cNvPr>
          <p:cNvSpPr txBox="1">
            <a:spLocks noChangeArrowheads="1"/>
          </p:cNvSpPr>
          <p:nvPr/>
        </p:nvSpPr>
        <p:spPr bwMode="auto">
          <a:xfrm>
            <a:off x="2249488" y="1143000"/>
            <a:ext cx="3160712" cy="46990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70000"/>
              </a:lnSpc>
              <a:spcBef>
                <a:spcPct val="5000"/>
              </a:spcBef>
            </a:pPr>
            <a:r>
              <a:rPr lang="en-US" altLang="en-US" sz="1400" b="1" i="1">
                <a:latin typeface="Verdana" panose="020B0604030504040204" pitchFamily="34" charset="0"/>
              </a:rPr>
              <a:t>Core Processes Drive the Key</a:t>
            </a:r>
          </a:p>
          <a:p>
            <a:pPr algn="ctr" eaLnBrk="0" hangingPunct="0">
              <a:lnSpc>
                <a:spcPct val="70000"/>
              </a:lnSpc>
              <a:spcBef>
                <a:spcPct val="5000"/>
              </a:spcBef>
            </a:pPr>
            <a:endParaRPr lang="en-US" altLang="en-US" sz="1400" b="1" i="1">
              <a:latin typeface="Verdana" panose="020B0604030504040204" pitchFamily="34" charset="0"/>
            </a:endParaRPr>
          </a:p>
          <a:p>
            <a:pPr algn="ctr" eaLnBrk="0" hangingPunct="0">
              <a:lnSpc>
                <a:spcPct val="70000"/>
              </a:lnSpc>
              <a:spcBef>
                <a:spcPct val="5000"/>
              </a:spcBef>
            </a:pPr>
            <a:r>
              <a:rPr lang="en-US" altLang="en-US" sz="1400" b="1" i="1">
                <a:latin typeface="Verdana" panose="020B0604030504040204" pitchFamily="34" charset="0"/>
              </a:rPr>
              <a:t>Business Measurement Criteria</a:t>
            </a:r>
          </a:p>
        </p:txBody>
      </p:sp>
      <p:sp>
        <p:nvSpPr>
          <p:cNvPr id="608286" name="Text Box 30">
            <a:extLst>
              <a:ext uri="{FF2B5EF4-FFF2-40B4-BE49-F238E27FC236}">
                <a16:creationId xmlns:a16="http://schemas.microsoft.com/office/drawing/2014/main" id="{A3FDC990-A2DD-8E54-24CD-4A2423A9C841}"/>
              </a:ext>
            </a:extLst>
          </p:cNvPr>
          <p:cNvSpPr txBox="1">
            <a:spLocks noChangeArrowheads="1"/>
          </p:cNvSpPr>
          <p:nvPr/>
        </p:nvSpPr>
        <p:spPr bwMode="auto">
          <a:xfrm rot="-5400000">
            <a:off x="5692775" y="3013075"/>
            <a:ext cx="836613" cy="487363"/>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4000" b="1" i="1">
                <a:solidFill>
                  <a:schemeClr val="folHlink"/>
                </a:solidFill>
                <a:latin typeface="Verdana" panose="020B0604030504040204" pitchFamily="34" charset="0"/>
              </a:rPr>
              <a:t>….</a:t>
            </a:r>
          </a:p>
        </p:txBody>
      </p:sp>
      <p:sp>
        <p:nvSpPr>
          <p:cNvPr id="608287" name="Freeform 31">
            <a:extLst>
              <a:ext uri="{FF2B5EF4-FFF2-40B4-BE49-F238E27FC236}">
                <a16:creationId xmlns:a16="http://schemas.microsoft.com/office/drawing/2014/main" id="{0BB6F3EA-A420-BACC-A9CA-E5FE6E7978E4}"/>
              </a:ext>
            </a:extLst>
          </p:cNvPr>
          <p:cNvSpPr>
            <a:spLocks/>
          </p:cNvSpPr>
          <p:nvPr/>
        </p:nvSpPr>
        <p:spPr bwMode="auto">
          <a:xfrm>
            <a:off x="1447800" y="1371600"/>
            <a:ext cx="4724400" cy="495300"/>
          </a:xfrm>
          <a:custGeom>
            <a:avLst/>
            <a:gdLst>
              <a:gd name="T0" fmla="*/ 2784 w 2784"/>
              <a:gd name="T1" fmla="*/ 456 h 456"/>
              <a:gd name="T2" fmla="*/ 2784 w 2784"/>
              <a:gd name="T3" fmla="*/ 0 h 456"/>
              <a:gd name="T4" fmla="*/ 0 w 2784"/>
              <a:gd name="T5" fmla="*/ 0 h 456"/>
              <a:gd name="T6" fmla="*/ 0 w 2784"/>
              <a:gd name="T7" fmla="*/ 288 h 456"/>
            </a:gdLst>
            <a:ahLst/>
            <a:cxnLst>
              <a:cxn ang="0">
                <a:pos x="T0" y="T1"/>
              </a:cxn>
              <a:cxn ang="0">
                <a:pos x="T2" y="T3"/>
              </a:cxn>
              <a:cxn ang="0">
                <a:pos x="T4" y="T5"/>
              </a:cxn>
              <a:cxn ang="0">
                <a:pos x="T6" y="T7"/>
              </a:cxn>
            </a:cxnLst>
            <a:rect l="0" t="0" r="r" b="b"/>
            <a:pathLst>
              <a:path w="2784" h="456">
                <a:moveTo>
                  <a:pt x="2784" y="456"/>
                </a:moveTo>
                <a:lnTo>
                  <a:pt x="2784" y="0"/>
                </a:lnTo>
                <a:lnTo>
                  <a:pt x="0" y="0"/>
                </a:lnTo>
                <a:lnTo>
                  <a:pt x="0" y="288"/>
                </a:lnTo>
              </a:path>
            </a:pathLst>
          </a:custGeom>
          <a:noFill/>
          <a:ln w="76200"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8288" name="Freeform 32">
            <a:extLst>
              <a:ext uri="{FF2B5EF4-FFF2-40B4-BE49-F238E27FC236}">
                <a16:creationId xmlns:a16="http://schemas.microsoft.com/office/drawing/2014/main" id="{23479CF3-F16F-EEE7-7962-EE79AC09FAA2}"/>
              </a:ext>
            </a:extLst>
          </p:cNvPr>
          <p:cNvSpPr>
            <a:spLocks/>
          </p:cNvSpPr>
          <p:nvPr/>
        </p:nvSpPr>
        <p:spPr bwMode="auto">
          <a:xfrm>
            <a:off x="762000" y="4362450"/>
            <a:ext cx="6400800" cy="990600"/>
          </a:xfrm>
          <a:custGeom>
            <a:avLst/>
            <a:gdLst>
              <a:gd name="T0" fmla="*/ 3364 w 3364"/>
              <a:gd name="T1" fmla="*/ 888 h 888"/>
              <a:gd name="T2" fmla="*/ 0 w 3364"/>
              <a:gd name="T3" fmla="*/ 885 h 888"/>
              <a:gd name="T4" fmla="*/ 4 w 3364"/>
              <a:gd name="T5" fmla="*/ 0 h 888"/>
            </a:gdLst>
            <a:ahLst/>
            <a:cxnLst>
              <a:cxn ang="0">
                <a:pos x="T0" y="T1"/>
              </a:cxn>
              <a:cxn ang="0">
                <a:pos x="T2" y="T3"/>
              </a:cxn>
              <a:cxn ang="0">
                <a:pos x="T4" y="T5"/>
              </a:cxn>
            </a:cxnLst>
            <a:rect l="0" t="0" r="r" b="b"/>
            <a:pathLst>
              <a:path w="3364" h="888">
                <a:moveTo>
                  <a:pt x="3364" y="888"/>
                </a:moveTo>
                <a:lnTo>
                  <a:pt x="0" y="885"/>
                </a:lnTo>
                <a:lnTo>
                  <a:pt x="4" y="0"/>
                </a:lnTo>
              </a:path>
            </a:pathLst>
          </a:custGeom>
          <a:noFill/>
          <a:ln w="76200"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08289" name="Text Box 33">
            <a:extLst>
              <a:ext uri="{FF2B5EF4-FFF2-40B4-BE49-F238E27FC236}">
                <a16:creationId xmlns:a16="http://schemas.microsoft.com/office/drawing/2014/main" id="{6A6B1EAE-D820-A70A-2C3C-C7D651113419}"/>
              </a:ext>
            </a:extLst>
          </p:cNvPr>
          <p:cNvSpPr txBox="1">
            <a:spLocks noChangeArrowheads="1"/>
          </p:cNvSpPr>
          <p:nvPr/>
        </p:nvSpPr>
        <p:spPr bwMode="auto">
          <a:xfrm>
            <a:off x="1676400" y="5810250"/>
            <a:ext cx="2895600" cy="6794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eaLnBrk="0" hangingPunct="0">
              <a:lnSpc>
                <a:spcPct val="80000"/>
              </a:lnSpc>
              <a:buFontTx/>
              <a:buChar char="•"/>
            </a:pPr>
            <a:r>
              <a:rPr lang="en-US" altLang="en-US" sz="1400" b="1" i="1">
                <a:latin typeface="Verdana" panose="020B0604030504040204" pitchFamily="34" charset="0"/>
              </a:rPr>
              <a:t> Productivity</a:t>
            </a:r>
          </a:p>
          <a:p>
            <a:pPr eaLnBrk="0" hangingPunct="0">
              <a:lnSpc>
                <a:spcPct val="80000"/>
              </a:lnSpc>
              <a:buFontTx/>
              <a:buChar char="•"/>
            </a:pPr>
            <a:r>
              <a:rPr lang="en-US" altLang="en-US" sz="1400" b="1" i="1">
                <a:latin typeface="Verdana" panose="020B0604030504040204" pitchFamily="34" charset="0"/>
              </a:rPr>
              <a:t> Profitable Growth</a:t>
            </a:r>
          </a:p>
          <a:p>
            <a:pPr eaLnBrk="0" hangingPunct="0">
              <a:lnSpc>
                <a:spcPct val="80000"/>
              </a:lnSpc>
              <a:buFontTx/>
              <a:buChar char="•"/>
            </a:pPr>
            <a:r>
              <a:rPr lang="en-US" altLang="en-US" sz="1400" b="1" i="1">
                <a:latin typeface="Verdana" panose="020B0604030504040204" pitchFamily="34" charset="0"/>
              </a:rPr>
              <a:t> Customer Satisfaction</a:t>
            </a:r>
          </a:p>
          <a:p>
            <a:pPr eaLnBrk="0" hangingPunct="0">
              <a:lnSpc>
                <a:spcPct val="80000"/>
              </a:lnSpc>
              <a:buFontTx/>
              <a:buChar char="•"/>
            </a:pPr>
            <a:r>
              <a:rPr lang="en-US" altLang="en-US" sz="1400" b="1" i="1">
                <a:latin typeface="Verdana" panose="020B0604030504040204" pitchFamily="34" charset="0"/>
              </a:rPr>
              <a:t>Operational Effectiveness</a:t>
            </a:r>
          </a:p>
        </p:txBody>
      </p:sp>
      <p:sp>
        <p:nvSpPr>
          <p:cNvPr id="608290" name="Text Box 34">
            <a:extLst>
              <a:ext uri="{FF2B5EF4-FFF2-40B4-BE49-F238E27FC236}">
                <a16:creationId xmlns:a16="http://schemas.microsoft.com/office/drawing/2014/main" id="{9CEC014E-6C08-5779-6903-ABD96D70AF7D}"/>
              </a:ext>
            </a:extLst>
          </p:cNvPr>
          <p:cNvSpPr txBox="1">
            <a:spLocks noChangeArrowheads="1"/>
          </p:cNvSpPr>
          <p:nvPr/>
        </p:nvSpPr>
        <p:spPr bwMode="auto">
          <a:xfrm>
            <a:off x="4822825" y="5568950"/>
            <a:ext cx="2187575" cy="1460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200" b="1" i="1">
                <a:latin typeface="Verdana" panose="020B0604030504040204" pitchFamily="34" charset="0"/>
              </a:rPr>
              <a:t>Six Sigma/CMMI Projects</a:t>
            </a:r>
          </a:p>
        </p:txBody>
      </p:sp>
      <p:sp>
        <p:nvSpPr>
          <p:cNvPr id="608291" name="Text Box 35">
            <a:extLst>
              <a:ext uri="{FF2B5EF4-FFF2-40B4-BE49-F238E27FC236}">
                <a16:creationId xmlns:a16="http://schemas.microsoft.com/office/drawing/2014/main" id="{44635B0E-4948-3862-0AF2-A8AAF288E03A}"/>
              </a:ext>
            </a:extLst>
          </p:cNvPr>
          <p:cNvSpPr txBox="1">
            <a:spLocks noChangeArrowheads="1"/>
          </p:cNvSpPr>
          <p:nvPr/>
        </p:nvSpPr>
        <p:spPr bwMode="auto">
          <a:xfrm>
            <a:off x="7239000" y="4895850"/>
            <a:ext cx="1308100" cy="1460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200" b="1" i="1">
                <a:latin typeface="Verdana" panose="020B0604030504040204" pitchFamily="34" charset="0"/>
              </a:rPr>
              <a:t>Sample Metrics</a:t>
            </a:r>
          </a:p>
        </p:txBody>
      </p:sp>
      <p:sp>
        <p:nvSpPr>
          <p:cNvPr id="608292" name="Text Box 36">
            <a:extLst>
              <a:ext uri="{FF2B5EF4-FFF2-40B4-BE49-F238E27FC236}">
                <a16:creationId xmlns:a16="http://schemas.microsoft.com/office/drawing/2014/main" id="{7372C060-62C6-0DD1-4590-53C7AA4654CE}"/>
              </a:ext>
            </a:extLst>
          </p:cNvPr>
          <p:cNvSpPr txBox="1">
            <a:spLocks noChangeArrowheads="1"/>
          </p:cNvSpPr>
          <p:nvPr/>
        </p:nvSpPr>
        <p:spPr bwMode="auto">
          <a:xfrm>
            <a:off x="7162800" y="2274888"/>
            <a:ext cx="1371600" cy="191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b="1">
                <a:latin typeface="Arial" panose="020B0604020202020204" pitchFamily="34" charset="0"/>
              </a:rPr>
              <a:t>ROI Gate</a:t>
            </a:r>
          </a:p>
          <a:p>
            <a:pPr>
              <a:spcBef>
                <a:spcPct val="50000"/>
              </a:spcBef>
              <a:buFontTx/>
              <a:buChar char="•"/>
            </a:pPr>
            <a:r>
              <a:rPr lang="en-US" altLang="en-US" sz="1200">
                <a:latin typeface="Arial" panose="020B0604020202020204" pitchFamily="34" charset="0"/>
              </a:rPr>
              <a:t>Meets hurdle rate (IRR and payback timeframe)</a:t>
            </a:r>
          </a:p>
          <a:p>
            <a:pPr>
              <a:spcBef>
                <a:spcPct val="50000"/>
              </a:spcBef>
              <a:buFontTx/>
              <a:buChar char="•"/>
            </a:pPr>
            <a:r>
              <a:rPr lang="en-US" altLang="en-US" sz="1200">
                <a:latin typeface="Arial" panose="020B0604020202020204" pitchFamily="34" charset="0"/>
              </a:rPr>
              <a:t>Addresses gap or goal in core/enabling processes</a:t>
            </a:r>
          </a:p>
        </p:txBody>
      </p:sp>
      <p:sp>
        <p:nvSpPr>
          <p:cNvPr id="608293" name="AutoShape 37">
            <a:extLst>
              <a:ext uri="{FF2B5EF4-FFF2-40B4-BE49-F238E27FC236}">
                <a16:creationId xmlns:a16="http://schemas.microsoft.com/office/drawing/2014/main" id="{EE5D8E95-B944-2A7C-50B7-13D00611919A}"/>
              </a:ext>
            </a:extLst>
          </p:cNvPr>
          <p:cNvSpPr>
            <a:spLocks noChangeArrowheads="1"/>
          </p:cNvSpPr>
          <p:nvPr/>
        </p:nvSpPr>
        <p:spPr bwMode="auto">
          <a:xfrm>
            <a:off x="2438400" y="36576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Subcontract  Management</a:t>
            </a:r>
          </a:p>
        </p:txBody>
      </p:sp>
      <p:sp>
        <p:nvSpPr>
          <p:cNvPr id="608294" name="Text Box 38">
            <a:extLst>
              <a:ext uri="{FF2B5EF4-FFF2-40B4-BE49-F238E27FC236}">
                <a16:creationId xmlns:a16="http://schemas.microsoft.com/office/drawing/2014/main" id="{2D95BE37-77EC-5582-9522-E2E1D8F1F31B}"/>
              </a:ext>
            </a:extLst>
          </p:cNvPr>
          <p:cNvSpPr txBox="1">
            <a:spLocks noChangeArrowheads="1"/>
          </p:cNvSpPr>
          <p:nvPr/>
        </p:nvSpPr>
        <p:spPr bwMode="auto">
          <a:xfrm rot="-5400000">
            <a:off x="-1202531" y="2924969"/>
            <a:ext cx="3003550" cy="169862"/>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400" b="1" i="1">
                <a:latin typeface="Verdana" panose="020B0604030504040204" pitchFamily="34" charset="0"/>
              </a:rPr>
              <a:t>COmpany Business Objectives</a:t>
            </a:r>
          </a:p>
        </p:txBody>
      </p:sp>
      <p:sp>
        <p:nvSpPr>
          <p:cNvPr id="608295" name="AutoShape 39">
            <a:extLst>
              <a:ext uri="{FF2B5EF4-FFF2-40B4-BE49-F238E27FC236}">
                <a16:creationId xmlns:a16="http://schemas.microsoft.com/office/drawing/2014/main" id="{0E340A9B-6B0D-8006-5C29-D4E5FDFB7686}"/>
              </a:ext>
            </a:extLst>
          </p:cNvPr>
          <p:cNvSpPr>
            <a:spLocks noChangeArrowheads="1"/>
          </p:cNvSpPr>
          <p:nvPr/>
        </p:nvSpPr>
        <p:spPr bwMode="auto">
          <a:xfrm>
            <a:off x="381000" y="2908300"/>
            <a:ext cx="228600" cy="304800"/>
          </a:xfrm>
          <a:prstGeom prst="rightArrow">
            <a:avLst>
              <a:gd name="adj1" fmla="val 50000"/>
              <a:gd name="adj2"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2400" b="1">
              <a:solidFill>
                <a:schemeClr val="folHlink"/>
              </a:solidFill>
              <a:latin typeface="Times" panose="02020603050405020304" pitchFamily="18" charset="0"/>
            </a:endParaRPr>
          </a:p>
        </p:txBody>
      </p:sp>
      <p:sp>
        <p:nvSpPr>
          <p:cNvPr id="608296" name="Rectangle 40">
            <a:extLst>
              <a:ext uri="{FF2B5EF4-FFF2-40B4-BE49-F238E27FC236}">
                <a16:creationId xmlns:a16="http://schemas.microsoft.com/office/drawing/2014/main" id="{CFF14F05-CF08-544E-E2B7-CC92E898EF42}"/>
              </a:ext>
            </a:extLst>
          </p:cNvPr>
          <p:cNvSpPr>
            <a:spLocks noGrp="1" noChangeArrowheads="1"/>
          </p:cNvSpPr>
          <p:nvPr>
            <p:ph type="title"/>
          </p:nvPr>
        </p:nvSpPr>
        <p:spPr/>
        <p:txBody>
          <a:bodyPr/>
          <a:lstStyle/>
          <a:p>
            <a:r>
              <a:rPr lang="en-US" altLang="en-US">
                <a:solidFill>
                  <a:srgbClr val="0000FF"/>
                </a:solidFill>
              </a:rPr>
              <a:t>Six Sigma Drives Company’s Strategy</a:t>
            </a:r>
          </a:p>
        </p:txBody>
      </p:sp>
      <p:sp>
        <p:nvSpPr>
          <p:cNvPr id="608297" name="Text Box 41">
            <a:extLst>
              <a:ext uri="{FF2B5EF4-FFF2-40B4-BE49-F238E27FC236}">
                <a16:creationId xmlns:a16="http://schemas.microsoft.com/office/drawing/2014/main" id="{C61A2FAD-F03F-376C-6CFB-F8000276E04C}"/>
              </a:ext>
            </a:extLst>
          </p:cNvPr>
          <p:cNvSpPr txBox="1">
            <a:spLocks noChangeArrowheads="1"/>
          </p:cNvSpPr>
          <p:nvPr/>
        </p:nvSpPr>
        <p:spPr bwMode="auto">
          <a:xfrm>
            <a:off x="5181600" y="5715000"/>
            <a:ext cx="148590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200" b="1"/>
              <a:t>90% direct charge</a:t>
            </a:r>
          </a:p>
        </p:txBody>
      </p:sp>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a:extLst>
              <a:ext uri="{FF2B5EF4-FFF2-40B4-BE49-F238E27FC236}">
                <a16:creationId xmlns:a16="http://schemas.microsoft.com/office/drawing/2014/main" id="{0E53A651-1EBD-4FFA-9537-42F8115E3897}"/>
              </a:ext>
            </a:extLst>
          </p:cNvPr>
          <p:cNvSpPr>
            <a:spLocks noGrp="1" noChangeArrowheads="1"/>
          </p:cNvSpPr>
          <p:nvPr>
            <p:ph type="title"/>
          </p:nvPr>
        </p:nvSpPr>
        <p:spPr>
          <a:xfrm>
            <a:off x="0" y="0"/>
            <a:ext cx="8662988" cy="762000"/>
          </a:xfrm>
        </p:spPr>
        <p:txBody>
          <a:bodyPr/>
          <a:lstStyle/>
          <a:p>
            <a:r>
              <a:rPr lang="en-US" altLang="en-US"/>
              <a:t>Strategy, Metrics, Accountability</a:t>
            </a:r>
          </a:p>
        </p:txBody>
      </p:sp>
      <p:grpSp>
        <p:nvGrpSpPr>
          <p:cNvPr id="609283" name="Group 3">
            <a:extLst>
              <a:ext uri="{FF2B5EF4-FFF2-40B4-BE49-F238E27FC236}">
                <a16:creationId xmlns:a16="http://schemas.microsoft.com/office/drawing/2014/main" id="{33640C7C-6A09-8378-8584-2ED676038A2B}"/>
              </a:ext>
            </a:extLst>
          </p:cNvPr>
          <p:cNvGrpSpPr>
            <a:grpSpLocks/>
          </p:cNvGrpSpPr>
          <p:nvPr/>
        </p:nvGrpSpPr>
        <p:grpSpPr bwMode="auto">
          <a:xfrm>
            <a:off x="1447800" y="1447800"/>
            <a:ext cx="4132263" cy="5105400"/>
            <a:chOff x="505" y="720"/>
            <a:chExt cx="1781" cy="3216"/>
          </a:xfrm>
        </p:grpSpPr>
        <p:sp>
          <p:nvSpPr>
            <p:cNvPr id="609284" name="AutoShape 4">
              <a:extLst>
                <a:ext uri="{FF2B5EF4-FFF2-40B4-BE49-F238E27FC236}">
                  <a16:creationId xmlns:a16="http://schemas.microsoft.com/office/drawing/2014/main" id="{589335A5-BD1D-F4AD-8749-2C797C69C9F3}"/>
                </a:ext>
              </a:extLst>
            </p:cNvPr>
            <p:cNvSpPr>
              <a:spLocks noChangeArrowheads="1"/>
            </p:cNvSpPr>
            <p:nvPr/>
          </p:nvSpPr>
          <p:spPr bwMode="auto">
            <a:xfrm flipH="1">
              <a:off x="925" y="1234"/>
              <a:ext cx="578" cy="528"/>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Optimize</a:t>
              </a:r>
            </a:p>
            <a:p>
              <a:pPr algn="ctr"/>
              <a:r>
                <a:rPr lang="en-US" altLang="en-US" sz="1000" b="1"/>
                <a:t>Return on</a:t>
              </a:r>
            </a:p>
            <a:p>
              <a:pPr algn="ctr"/>
              <a:r>
                <a:rPr lang="en-US" altLang="en-US" sz="1000" b="1"/>
                <a:t>Investment</a:t>
              </a:r>
            </a:p>
            <a:p>
              <a:pPr algn="ctr"/>
              <a:r>
                <a:rPr lang="en-US" altLang="en-US" sz="1000" b="1"/>
                <a:t>Strategy</a:t>
              </a:r>
            </a:p>
          </p:txBody>
        </p:sp>
        <p:sp>
          <p:nvSpPr>
            <p:cNvPr id="609285" name="AutoShape 5">
              <a:extLst>
                <a:ext uri="{FF2B5EF4-FFF2-40B4-BE49-F238E27FC236}">
                  <a16:creationId xmlns:a16="http://schemas.microsoft.com/office/drawing/2014/main" id="{2C66D95D-7D18-95DD-18EB-2DF23E4D5AA2}"/>
                </a:ext>
              </a:extLst>
            </p:cNvPr>
            <p:cNvSpPr>
              <a:spLocks noChangeArrowheads="1"/>
            </p:cNvSpPr>
            <p:nvPr/>
          </p:nvSpPr>
          <p:spPr bwMode="auto">
            <a:xfrm flipH="1">
              <a:off x="925" y="3310"/>
              <a:ext cx="578" cy="480"/>
            </a:xfrm>
            <a:prstGeom prst="homePlate">
              <a:avLst>
                <a:gd name="adj" fmla="val 14160"/>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Minimize</a:t>
              </a:r>
            </a:p>
            <a:p>
              <a:pPr algn="ctr"/>
              <a:r>
                <a:rPr lang="en-US" altLang="en-US" sz="1000" b="1"/>
                <a:t>Cost of</a:t>
              </a:r>
            </a:p>
            <a:p>
              <a:pPr algn="ctr"/>
              <a:r>
                <a:rPr lang="en-US" altLang="en-US" sz="1000" b="1"/>
                <a:t>Business</a:t>
              </a:r>
            </a:p>
          </p:txBody>
        </p:sp>
        <p:sp>
          <p:nvSpPr>
            <p:cNvPr id="609286" name="AutoShape 6">
              <a:extLst>
                <a:ext uri="{FF2B5EF4-FFF2-40B4-BE49-F238E27FC236}">
                  <a16:creationId xmlns:a16="http://schemas.microsoft.com/office/drawing/2014/main" id="{8E4BB63C-47EC-D537-44D6-9D8CD5395E7B}"/>
                </a:ext>
              </a:extLst>
            </p:cNvPr>
            <p:cNvSpPr>
              <a:spLocks noChangeArrowheads="1"/>
            </p:cNvSpPr>
            <p:nvPr/>
          </p:nvSpPr>
          <p:spPr bwMode="auto">
            <a:xfrm flipH="1">
              <a:off x="925" y="2542"/>
              <a:ext cx="578" cy="528"/>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Positioning</a:t>
              </a:r>
            </a:p>
            <a:p>
              <a:pPr algn="ctr"/>
              <a:r>
                <a:rPr lang="en-US" altLang="en-US" sz="1000" b="1"/>
                <a:t>Within </a:t>
              </a:r>
            </a:p>
            <a:p>
              <a:pPr algn="ctr"/>
              <a:r>
                <a:rPr lang="en-US" altLang="en-US" sz="1000" b="1"/>
                <a:t>Existing</a:t>
              </a:r>
            </a:p>
            <a:p>
              <a:pPr algn="ctr"/>
              <a:r>
                <a:rPr lang="en-US" altLang="en-US" sz="1000" b="1"/>
                <a:t>Markets</a:t>
              </a:r>
            </a:p>
          </p:txBody>
        </p:sp>
        <p:sp>
          <p:nvSpPr>
            <p:cNvPr id="609287" name="AutoShape 7">
              <a:extLst>
                <a:ext uri="{FF2B5EF4-FFF2-40B4-BE49-F238E27FC236}">
                  <a16:creationId xmlns:a16="http://schemas.microsoft.com/office/drawing/2014/main" id="{1B9CD875-419B-5F4A-A51B-264ECAEB815F}"/>
                </a:ext>
              </a:extLst>
            </p:cNvPr>
            <p:cNvSpPr>
              <a:spLocks noChangeArrowheads="1"/>
            </p:cNvSpPr>
            <p:nvPr/>
          </p:nvSpPr>
          <p:spPr bwMode="auto">
            <a:xfrm flipH="1">
              <a:off x="1544" y="1084"/>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Find &amp; Grow</a:t>
              </a:r>
            </a:p>
            <a:p>
              <a:pPr algn="ctr"/>
              <a:r>
                <a:rPr lang="en-US" altLang="en-US" sz="900" b="1"/>
                <a:t>“Right” Markets</a:t>
              </a:r>
            </a:p>
          </p:txBody>
        </p:sp>
        <p:sp>
          <p:nvSpPr>
            <p:cNvPr id="609288" name="AutoShape 8">
              <a:extLst>
                <a:ext uri="{FF2B5EF4-FFF2-40B4-BE49-F238E27FC236}">
                  <a16:creationId xmlns:a16="http://schemas.microsoft.com/office/drawing/2014/main" id="{D4032E42-A6C8-5FD1-A8B2-6711E14C40D8}"/>
                </a:ext>
              </a:extLst>
            </p:cNvPr>
            <p:cNvSpPr>
              <a:spLocks noChangeArrowheads="1"/>
            </p:cNvSpPr>
            <p:nvPr/>
          </p:nvSpPr>
          <p:spPr bwMode="auto">
            <a:xfrm flipH="1">
              <a:off x="1544" y="3112"/>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a:t>
              </a:r>
            </a:p>
            <a:p>
              <a:pPr algn="ctr"/>
              <a:r>
                <a:rPr lang="en-US" altLang="en-US" sz="900" b="1"/>
                <a:t>Productivity</a:t>
              </a:r>
            </a:p>
          </p:txBody>
        </p:sp>
        <p:sp>
          <p:nvSpPr>
            <p:cNvPr id="609289" name="AutoShape 9">
              <a:extLst>
                <a:ext uri="{FF2B5EF4-FFF2-40B4-BE49-F238E27FC236}">
                  <a16:creationId xmlns:a16="http://schemas.microsoft.com/office/drawing/2014/main" id="{1DFE4504-DEFA-AD72-A710-F157BFC3FCFA}"/>
                </a:ext>
              </a:extLst>
            </p:cNvPr>
            <p:cNvSpPr>
              <a:spLocks noChangeArrowheads="1"/>
            </p:cNvSpPr>
            <p:nvPr/>
          </p:nvSpPr>
          <p:spPr bwMode="auto">
            <a:xfrm flipH="1">
              <a:off x="1544" y="3403"/>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 Resource</a:t>
              </a:r>
            </a:p>
            <a:p>
              <a:pPr algn="ctr"/>
              <a:r>
                <a:rPr lang="en-US" altLang="en-US" sz="900" b="1"/>
                <a:t>Allocation</a:t>
              </a:r>
            </a:p>
          </p:txBody>
        </p:sp>
        <p:sp>
          <p:nvSpPr>
            <p:cNvPr id="609290" name="AutoShape 10">
              <a:extLst>
                <a:ext uri="{FF2B5EF4-FFF2-40B4-BE49-F238E27FC236}">
                  <a16:creationId xmlns:a16="http://schemas.microsoft.com/office/drawing/2014/main" id="{CB3A8981-4D3E-72BA-5811-0FB8AD0CED86}"/>
                </a:ext>
              </a:extLst>
            </p:cNvPr>
            <p:cNvSpPr>
              <a:spLocks noChangeArrowheads="1"/>
            </p:cNvSpPr>
            <p:nvPr/>
          </p:nvSpPr>
          <p:spPr bwMode="auto">
            <a:xfrm flipH="1">
              <a:off x="1544" y="3694"/>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 Operational</a:t>
              </a:r>
            </a:p>
            <a:p>
              <a:pPr algn="ctr"/>
              <a:r>
                <a:rPr lang="en-US" altLang="en-US" sz="900" b="1"/>
                <a:t>Efficiency</a:t>
              </a:r>
            </a:p>
          </p:txBody>
        </p:sp>
        <p:sp>
          <p:nvSpPr>
            <p:cNvPr id="609291" name="AutoShape 11">
              <a:extLst>
                <a:ext uri="{FF2B5EF4-FFF2-40B4-BE49-F238E27FC236}">
                  <a16:creationId xmlns:a16="http://schemas.microsoft.com/office/drawing/2014/main" id="{85C77A00-074B-A9E1-C43C-0C646263D48D}"/>
                </a:ext>
              </a:extLst>
            </p:cNvPr>
            <p:cNvSpPr>
              <a:spLocks noChangeArrowheads="1"/>
            </p:cNvSpPr>
            <p:nvPr/>
          </p:nvSpPr>
          <p:spPr bwMode="auto">
            <a:xfrm flipH="1">
              <a:off x="1544" y="2822"/>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Grow Existing</a:t>
              </a:r>
            </a:p>
            <a:p>
              <a:pPr algn="ctr"/>
              <a:r>
                <a:rPr lang="en-US" altLang="en-US" sz="900" b="1"/>
                <a:t>Markets</a:t>
              </a:r>
            </a:p>
          </p:txBody>
        </p:sp>
        <p:sp>
          <p:nvSpPr>
            <p:cNvPr id="609292" name="AutoShape 12">
              <a:extLst>
                <a:ext uri="{FF2B5EF4-FFF2-40B4-BE49-F238E27FC236}">
                  <a16:creationId xmlns:a16="http://schemas.microsoft.com/office/drawing/2014/main" id="{483EB069-0B53-2BF9-2752-81C7E6384B80}"/>
                </a:ext>
              </a:extLst>
            </p:cNvPr>
            <p:cNvSpPr>
              <a:spLocks noChangeArrowheads="1"/>
            </p:cNvSpPr>
            <p:nvPr/>
          </p:nvSpPr>
          <p:spPr bwMode="auto">
            <a:xfrm flipH="1">
              <a:off x="1544" y="2531"/>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Increase Profit</a:t>
              </a:r>
            </a:p>
            <a:p>
              <a:pPr algn="ctr"/>
              <a:r>
                <a:rPr lang="en-US" altLang="en-US" sz="900" b="1"/>
                <a:t>Margins</a:t>
              </a:r>
            </a:p>
          </p:txBody>
        </p:sp>
        <p:sp>
          <p:nvSpPr>
            <p:cNvPr id="609293" name="Line 13">
              <a:extLst>
                <a:ext uri="{FF2B5EF4-FFF2-40B4-BE49-F238E27FC236}">
                  <a16:creationId xmlns:a16="http://schemas.microsoft.com/office/drawing/2014/main" id="{89730AF0-1C93-1500-2DCD-F9E4E283C8D1}"/>
                </a:ext>
              </a:extLst>
            </p:cNvPr>
            <p:cNvSpPr>
              <a:spLocks noChangeShapeType="1"/>
            </p:cNvSpPr>
            <p:nvPr/>
          </p:nvSpPr>
          <p:spPr bwMode="auto">
            <a:xfrm flipH="1">
              <a:off x="1503" y="1495"/>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294" name="Line 14">
              <a:extLst>
                <a:ext uri="{FF2B5EF4-FFF2-40B4-BE49-F238E27FC236}">
                  <a16:creationId xmlns:a16="http://schemas.microsoft.com/office/drawing/2014/main" id="{AD49FA7C-E4F8-02B9-1A44-112A39C63324}"/>
                </a:ext>
              </a:extLst>
            </p:cNvPr>
            <p:cNvSpPr>
              <a:spLocks noChangeShapeType="1"/>
            </p:cNvSpPr>
            <p:nvPr/>
          </p:nvSpPr>
          <p:spPr bwMode="auto">
            <a:xfrm flipH="1">
              <a:off x="1503" y="1207"/>
              <a:ext cx="41" cy="6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295" name="Line 15">
              <a:extLst>
                <a:ext uri="{FF2B5EF4-FFF2-40B4-BE49-F238E27FC236}">
                  <a16:creationId xmlns:a16="http://schemas.microsoft.com/office/drawing/2014/main" id="{5E8C9D59-34A9-DECB-4B2F-4344F30753B4}"/>
                </a:ext>
              </a:extLst>
            </p:cNvPr>
            <p:cNvSpPr>
              <a:spLocks noChangeShapeType="1"/>
            </p:cNvSpPr>
            <p:nvPr/>
          </p:nvSpPr>
          <p:spPr bwMode="auto">
            <a:xfrm flipH="1">
              <a:off x="1503" y="2653"/>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296" name="Line 16">
              <a:extLst>
                <a:ext uri="{FF2B5EF4-FFF2-40B4-BE49-F238E27FC236}">
                  <a16:creationId xmlns:a16="http://schemas.microsoft.com/office/drawing/2014/main" id="{2EC28132-490F-2D27-405D-0BC509CBEC67}"/>
                </a:ext>
              </a:extLst>
            </p:cNvPr>
            <p:cNvSpPr>
              <a:spLocks noChangeShapeType="1"/>
            </p:cNvSpPr>
            <p:nvPr/>
          </p:nvSpPr>
          <p:spPr bwMode="auto">
            <a:xfrm flipH="1">
              <a:off x="1503" y="2944"/>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297" name="Line 17">
              <a:extLst>
                <a:ext uri="{FF2B5EF4-FFF2-40B4-BE49-F238E27FC236}">
                  <a16:creationId xmlns:a16="http://schemas.microsoft.com/office/drawing/2014/main" id="{F788D0AC-4906-C211-20A1-9287286A698C}"/>
                </a:ext>
              </a:extLst>
            </p:cNvPr>
            <p:cNvSpPr>
              <a:spLocks noChangeShapeType="1"/>
            </p:cNvSpPr>
            <p:nvPr/>
          </p:nvSpPr>
          <p:spPr bwMode="auto">
            <a:xfrm flipH="1">
              <a:off x="1503" y="3244"/>
              <a:ext cx="41" cy="69"/>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298" name="Line 18">
              <a:extLst>
                <a:ext uri="{FF2B5EF4-FFF2-40B4-BE49-F238E27FC236}">
                  <a16:creationId xmlns:a16="http://schemas.microsoft.com/office/drawing/2014/main" id="{1D33A69E-12AE-DBEF-7A34-5200995E93DA}"/>
                </a:ext>
              </a:extLst>
            </p:cNvPr>
            <p:cNvSpPr>
              <a:spLocks noChangeShapeType="1"/>
            </p:cNvSpPr>
            <p:nvPr/>
          </p:nvSpPr>
          <p:spPr bwMode="auto">
            <a:xfrm flipH="1">
              <a:off x="1503" y="3529"/>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299" name="Line 19">
              <a:extLst>
                <a:ext uri="{FF2B5EF4-FFF2-40B4-BE49-F238E27FC236}">
                  <a16:creationId xmlns:a16="http://schemas.microsoft.com/office/drawing/2014/main" id="{8667303F-06A4-43B0-12B8-A85BBE65D805}"/>
                </a:ext>
              </a:extLst>
            </p:cNvPr>
            <p:cNvSpPr>
              <a:spLocks noChangeShapeType="1"/>
            </p:cNvSpPr>
            <p:nvPr/>
          </p:nvSpPr>
          <p:spPr bwMode="auto">
            <a:xfrm flipH="1" flipV="1">
              <a:off x="1500" y="3787"/>
              <a:ext cx="36" cy="27"/>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300" name="AutoShape 20">
              <a:extLst>
                <a:ext uri="{FF2B5EF4-FFF2-40B4-BE49-F238E27FC236}">
                  <a16:creationId xmlns:a16="http://schemas.microsoft.com/office/drawing/2014/main" id="{316CAAA0-5246-F28E-90C0-2184931E459D}"/>
                </a:ext>
              </a:extLst>
            </p:cNvPr>
            <p:cNvSpPr>
              <a:spLocks noChangeArrowheads="1"/>
            </p:cNvSpPr>
            <p:nvPr/>
          </p:nvSpPr>
          <p:spPr bwMode="auto">
            <a:xfrm flipH="1">
              <a:off x="925" y="1948"/>
              <a:ext cx="578" cy="528"/>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Deliver</a:t>
              </a:r>
            </a:p>
            <a:p>
              <a:pPr algn="ctr"/>
              <a:r>
                <a:rPr lang="en-US" altLang="en-US" sz="1000" b="1"/>
                <a:t>Flawless</a:t>
              </a:r>
            </a:p>
            <a:p>
              <a:pPr algn="ctr"/>
              <a:r>
                <a:rPr lang="en-US" altLang="en-US" sz="1000" b="1"/>
                <a:t>Client</a:t>
              </a:r>
            </a:p>
            <a:p>
              <a:pPr algn="ctr"/>
              <a:r>
                <a:rPr lang="en-US" altLang="en-US" sz="1000" b="1"/>
                <a:t>Solutions</a:t>
              </a:r>
            </a:p>
          </p:txBody>
        </p:sp>
        <p:sp>
          <p:nvSpPr>
            <p:cNvPr id="609301" name="AutoShape 21">
              <a:extLst>
                <a:ext uri="{FF2B5EF4-FFF2-40B4-BE49-F238E27FC236}">
                  <a16:creationId xmlns:a16="http://schemas.microsoft.com/office/drawing/2014/main" id="{FA8603C5-9B2D-C37F-58AA-54155DF3F63F}"/>
                </a:ext>
              </a:extLst>
            </p:cNvPr>
            <p:cNvSpPr>
              <a:spLocks noChangeArrowheads="1"/>
            </p:cNvSpPr>
            <p:nvPr/>
          </p:nvSpPr>
          <p:spPr bwMode="auto">
            <a:xfrm flipH="1">
              <a:off x="1544" y="2246"/>
              <a:ext cx="742" cy="234"/>
            </a:xfrm>
            <a:prstGeom prst="homePlate">
              <a:avLst>
                <a:gd name="adj" fmla="val 37288"/>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Perfect Project</a:t>
              </a:r>
            </a:p>
            <a:p>
              <a:pPr algn="ctr"/>
              <a:r>
                <a:rPr lang="en-US" altLang="en-US" sz="900" b="1"/>
                <a:t>Execution</a:t>
              </a:r>
            </a:p>
          </p:txBody>
        </p:sp>
        <p:sp>
          <p:nvSpPr>
            <p:cNvPr id="609302" name="AutoShape 22">
              <a:extLst>
                <a:ext uri="{FF2B5EF4-FFF2-40B4-BE49-F238E27FC236}">
                  <a16:creationId xmlns:a16="http://schemas.microsoft.com/office/drawing/2014/main" id="{2E41AE33-93BF-4776-B435-325113D6220A}"/>
                </a:ext>
              </a:extLst>
            </p:cNvPr>
            <p:cNvSpPr>
              <a:spLocks noChangeArrowheads="1"/>
            </p:cNvSpPr>
            <p:nvPr/>
          </p:nvSpPr>
          <p:spPr bwMode="auto">
            <a:xfrm flipH="1">
              <a:off x="1544" y="1956"/>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Leverage Client</a:t>
              </a:r>
            </a:p>
            <a:p>
              <a:pPr algn="ctr"/>
              <a:r>
                <a:rPr lang="en-US" altLang="en-US" sz="900" b="1"/>
                <a:t>Relationships</a:t>
              </a:r>
            </a:p>
          </p:txBody>
        </p:sp>
        <p:sp>
          <p:nvSpPr>
            <p:cNvPr id="609303" name="Line 23">
              <a:extLst>
                <a:ext uri="{FF2B5EF4-FFF2-40B4-BE49-F238E27FC236}">
                  <a16:creationId xmlns:a16="http://schemas.microsoft.com/office/drawing/2014/main" id="{C0943A59-626B-B0D3-B1B8-C0A3A6C742C8}"/>
                </a:ext>
              </a:extLst>
            </p:cNvPr>
            <p:cNvSpPr>
              <a:spLocks noChangeShapeType="1"/>
            </p:cNvSpPr>
            <p:nvPr/>
          </p:nvSpPr>
          <p:spPr bwMode="auto">
            <a:xfrm flipH="1">
              <a:off x="1503" y="2077"/>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304" name="Line 24">
              <a:extLst>
                <a:ext uri="{FF2B5EF4-FFF2-40B4-BE49-F238E27FC236}">
                  <a16:creationId xmlns:a16="http://schemas.microsoft.com/office/drawing/2014/main" id="{5D75B8F9-F6A0-7F3C-237D-38BD72C87511}"/>
                </a:ext>
              </a:extLst>
            </p:cNvPr>
            <p:cNvSpPr>
              <a:spLocks noChangeShapeType="1"/>
            </p:cNvSpPr>
            <p:nvPr/>
          </p:nvSpPr>
          <p:spPr bwMode="auto">
            <a:xfrm flipH="1">
              <a:off x="1503" y="2362"/>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305" name="AutoShape 25">
              <a:extLst>
                <a:ext uri="{FF2B5EF4-FFF2-40B4-BE49-F238E27FC236}">
                  <a16:creationId xmlns:a16="http://schemas.microsoft.com/office/drawing/2014/main" id="{E87AA567-46DF-0AAD-E8A7-140060455895}"/>
                </a:ext>
              </a:extLst>
            </p:cNvPr>
            <p:cNvSpPr>
              <a:spLocks noChangeArrowheads="1"/>
            </p:cNvSpPr>
            <p:nvPr/>
          </p:nvSpPr>
          <p:spPr bwMode="auto">
            <a:xfrm flipH="1">
              <a:off x="1544" y="1374"/>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Leverage Resources</a:t>
              </a:r>
            </a:p>
            <a:p>
              <a:pPr algn="ctr"/>
              <a:r>
                <a:rPr lang="en-US" altLang="en-US" sz="900" b="1"/>
                <a:t>&amp; Solutions</a:t>
              </a:r>
            </a:p>
          </p:txBody>
        </p:sp>
        <p:sp>
          <p:nvSpPr>
            <p:cNvPr id="609306" name="AutoShape 26">
              <a:extLst>
                <a:ext uri="{FF2B5EF4-FFF2-40B4-BE49-F238E27FC236}">
                  <a16:creationId xmlns:a16="http://schemas.microsoft.com/office/drawing/2014/main" id="{1F0F6237-F043-BCFA-9A36-3371A3F9392E}"/>
                </a:ext>
              </a:extLst>
            </p:cNvPr>
            <p:cNvSpPr>
              <a:spLocks noChangeArrowheads="1"/>
            </p:cNvSpPr>
            <p:nvPr/>
          </p:nvSpPr>
          <p:spPr bwMode="auto">
            <a:xfrm flipH="1">
              <a:off x="1544" y="1665"/>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Develop Client</a:t>
              </a:r>
            </a:p>
            <a:p>
              <a:pPr algn="ctr"/>
              <a:r>
                <a:rPr lang="en-US" altLang="en-US" sz="900" b="1"/>
                <a:t>Relationships</a:t>
              </a:r>
            </a:p>
          </p:txBody>
        </p:sp>
        <p:sp>
          <p:nvSpPr>
            <p:cNvPr id="609307" name="Line 27">
              <a:extLst>
                <a:ext uri="{FF2B5EF4-FFF2-40B4-BE49-F238E27FC236}">
                  <a16:creationId xmlns:a16="http://schemas.microsoft.com/office/drawing/2014/main" id="{A9C1793D-61CE-25AC-7643-188EAEA98FF2}"/>
                </a:ext>
              </a:extLst>
            </p:cNvPr>
            <p:cNvSpPr>
              <a:spLocks noChangeShapeType="1"/>
            </p:cNvSpPr>
            <p:nvPr/>
          </p:nvSpPr>
          <p:spPr bwMode="auto">
            <a:xfrm flipH="1" flipV="1">
              <a:off x="1500" y="1714"/>
              <a:ext cx="41" cy="6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09308" name="AutoShape 28">
              <a:extLst>
                <a:ext uri="{FF2B5EF4-FFF2-40B4-BE49-F238E27FC236}">
                  <a16:creationId xmlns:a16="http://schemas.microsoft.com/office/drawing/2014/main" id="{438909C3-D6B3-0C4A-ED13-35B7B1A82807}"/>
                </a:ext>
              </a:extLst>
            </p:cNvPr>
            <p:cNvSpPr>
              <a:spLocks noChangeArrowheads="1"/>
            </p:cNvSpPr>
            <p:nvPr/>
          </p:nvSpPr>
          <p:spPr bwMode="auto">
            <a:xfrm>
              <a:off x="747" y="720"/>
              <a:ext cx="1148" cy="272"/>
            </a:xfrm>
            <a:prstGeom prst="roundRect">
              <a:avLst>
                <a:gd name="adj" fmla="val 16667"/>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spcBef>
                  <a:spcPct val="50000"/>
                </a:spcBef>
              </a:pPr>
              <a:r>
                <a:rPr lang="en-US" altLang="en-US" sz="2000" b="1">
                  <a:solidFill>
                    <a:schemeClr val="bg1"/>
                  </a:solidFill>
                </a:rPr>
                <a:t>Strategic Objectives</a:t>
              </a:r>
            </a:p>
          </p:txBody>
        </p:sp>
        <p:sp>
          <p:nvSpPr>
            <p:cNvPr id="609309" name="Rectangle 29">
              <a:extLst>
                <a:ext uri="{FF2B5EF4-FFF2-40B4-BE49-F238E27FC236}">
                  <a16:creationId xmlns:a16="http://schemas.microsoft.com/office/drawing/2014/main" id="{65E3E21B-5D22-ABF3-2D70-099C3C68AD13}"/>
                </a:ext>
              </a:extLst>
            </p:cNvPr>
            <p:cNvSpPr>
              <a:spLocks noChangeArrowheads="1"/>
            </p:cNvSpPr>
            <p:nvPr/>
          </p:nvSpPr>
          <p:spPr bwMode="auto">
            <a:xfrm rot="16200000" flipH="1">
              <a:off x="-760" y="2321"/>
              <a:ext cx="2880" cy="350"/>
            </a:xfrm>
            <a:prstGeom prst="rect">
              <a:avLst/>
            </a:prstGeom>
            <a:noFill/>
            <a:ln w="19050">
              <a:solidFill>
                <a:srgbClr val="0000FF"/>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800"/>
                <a:t>Double-Digit Earnings Growth, Cash Flow</a:t>
              </a:r>
              <a:endParaRPr lang="en-US" altLang="en-US" sz="3200">
                <a:latin typeface="Helvetica" panose="020B0604020202020204" pitchFamily="34" charset="0"/>
              </a:endParaRPr>
            </a:p>
          </p:txBody>
        </p:sp>
      </p:grpSp>
      <p:sp>
        <p:nvSpPr>
          <p:cNvPr id="609310" name="AutoShape 30">
            <a:extLst>
              <a:ext uri="{FF2B5EF4-FFF2-40B4-BE49-F238E27FC236}">
                <a16:creationId xmlns:a16="http://schemas.microsoft.com/office/drawing/2014/main" id="{52C7FCF1-3877-6BC9-1730-4CE83EC8F266}"/>
              </a:ext>
            </a:extLst>
          </p:cNvPr>
          <p:cNvSpPr>
            <a:spLocks/>
          </p:cNvSpPr>
          <p:nvPr/>
        </p:nvSpPr>
        <p:spPr bwMode="auto">
          <a:xfrm>
            <a:off x="5562600" y="1828800"/>
            <a:ext cx="609600" cy="4800600"/>
          </a:xfrm>
          <a:prstGeom prst="rightBrace">
            <a:avLst>
              <a:gd name="adj1" fmla="val 65625"/>
              <a:gd name="adj2" fmla="val 50000"/>
            </a:avLst>
          </a:prstGeom>
          <a:noFill/>
          <a:ln w="381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09311" name="Text Box 31">
            <a:extLst>
              <a:ext uri="{FF2B5EF4-FFF2-40B4-BE49-F238E27FC236}">
                <a16:creationId xmlns:a16="http://schemas.microsoft.com/office/drawing/2014/main" id="{A15AC4F1-0923-DBB6-A866-9F694211D404}"/>
              </a:ext>
            </a:extLst>
          </p:cNvPr>
          <p:cNvSpPr txBox="1">
            <a:spLocks noChangeArrowheads="1"/>
          </p:cNvSpPr>
          <p:nvPr/>
        </p:nvSpPr>
        <p:spPr bwMode="auto">
          <a:xfrm>
            <a:off x="6324600" y="3489325"/>
            <a:ext cx="2514600" cy="1616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000" b="1" i="1"/>
              <a:t>Dashboard Metrics to See Where We’ve Been, Where We’re Going </a:t>
            </a: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a:extLst>
              <a:ext uri="{FF2B5EF4-FFF2-40B4-BE49-F238E27FC236}">
                <a16:creationId xmlns:a16="http://schemas.microsoft.com/office/drawing/2014/main" id="{BF04B11B-2D63-D87F-8780-2B33A062BC36}"/>
              </a:ext>
            </a:extLst>
          </p:cNvPr>
          <p:cNvSpPr>
            <a:spLocks noChangeArrowheads="1"/>
          </p:cNvSpPr>
          <p:nvPr/>
        </p:nvSpPr>
        <p:spPr bwMode="auto">
          <a:xfrm>
            <a:off x="5662613" y="3889375"/>
            <a:ext cx="1066800" cy="3657600"/>
          </a:xfrm>
          <a:prstGeom prst="rect">
            <a:avLst/>
          </a:prstGeom>
          <a:noFill/>
          <a:ln>
            <a:noFill/>
          </a:ln>
          <a:effectLst/>
          <a:extLst>
            <a:ext uri="{909E8E84-426E-40DD-AFC4-6F175D3DCCD1}">
              <a14:hiddenFill xmlns:a14="http://schemas.microsoft.com/office/drawing/2010/main">
                <a:solidFill>
                  <a:srgbClr val="A3DA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0307" name="Rectangle 3">
            <a:extLst>
              <a:ext uri="{FF2B5EF4-FFF2-40B4-BE49-F238E27FC236}">
                <a16:creationId xmlns:a16="http://schemas.microsoft.com/office/drawing/2014/main" id="{DF1376A2-D717-B718-147B-5D554FFEA1BC}"/>
              </a:ext>
            </a:extLst>
          </p:cNvPr>
          <p:cNvSpPr>
            <a:spLocks noChangeArrowheads="1"/>
          </p:cNvSpPr>
          <p:nvPr/>
        </p:nvSpPr>
        <p:spPr bwMode="auto">
          <a:xfrm>
            <a:off x="-990600" y="4737100"/>
            <a:ext cx="91440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pic>
        <p:nvPicPr>
          <p:cNvPr id="610308" name="Picture 4">
            <a:extLst>
              <a:ext uri="{FF2B5EF4-FFF2-40B4-BE49-F238E27FC236}">
                <a16:creationId xmlns:a16="http://schemas.microsoft.com/office/drawing/2014/main" id="{934FCC02-C754-F6C9-5341-AE1CB62A9E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5189" r="1407" b="5072"/>
          <a:stretch>
            <a:fillRect/>
          </a:stretch>
        </p:blipFill>
        <p:spPr bwMode="auto">
          <a:xfrm>
            <a:off x="647700" y="1238250"/>
            <a:ext cx="7696200" cy="466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10309" name="Rectangle 5">
            <a:extLst>
              <a:ext uri="{FF2B5EF4-FFF2-40B4-BE49-F238E27FC236}">
                <a16:creationId xmlns:a16="http://schemas.microsoft.com/office/drawing/2014/main" id="{C283F741-9FEB-6D46-BEE9-C02E2AF22946}"/>
              </a:ext>
            </a:extLst>
          </p:cNvPr>
          <p:cNvSpPr>
            <a:spLocks noGrp="1" noChangeArrowheads="1"/>
          </p:cNvSpPr>
          <p:nvPr>
            <p:ph type="title"/>
          </p:nvPr>
        </p:nvSpPr>
        <p:spPr/>
        <p:txBody>
          <a:bodyPr/>
          <a:lstStyle/>
          <a:p>
            <a:r>
              <a:rPr lang="en-US" altLang="en-US"/>
              <a:t>CEO’s Dashboard</a:t>
            </a:r>
          </a:p>
        </p:txBody>
      </p:sp>
      <p:sp>
        <p:nvSpPr>
          <p:cNvPr id="610310" name="Text Box 6">
            <a:extLst>
              <a:ext uri="{FF2B5EF4-FFF2-40B4-BE49-F238E27FC236}">
                <a16:creationId xmlns:a16="http://schemas.microsoft.com/office/drawing/2014/main" id="{8782196B-984A-40AB-C9B6-C35A63148D45}"/>
              </a:ext>
            </a:extLst>
          </p:cNvPr>
          <p:cNvSpPr txBox="1">
            <a:spLocks noChangeArrowheads="1"/>
          </p:cNvSpPr>
          <p:nvPr/>
        </p:nvSpPr>
        <p:spPr bwMode="auto">
          <a:xfrm>
            <a:off x="793750" y="1395413"/>
            <a:ext cx="1003300" cy="485775"/>
          </a:xfrm>
          <a:prstGeom prst="rect">
            <a:avLst/>
          </a:prstGeom>
          <a:solidFill>
            <a:schemeClr val="accent2"/>
          </a:solidFill>
          <a:ln w="12700">
            <a:solidFill>
              <a:srgbClr val="FF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500" b="1">
                <a:solidFill>
                  <a:srgbClr val="FF0000"/>
                </a:solidFill>
                <a:latin typeface="Arial" panose="020B0604020202020204" pitchFamily="34" charset="0"/>
              </a:rPr>
              <a:t>ATA</a:t>
            </a:r>
          </a:p>
        </p:txBody>
      </p:sp>
      <p:sp>
        <p:nvSpPr>
          <p:cNvPr id="610311" name="Rectangle 7">
            <a:extLst>
              <a:ext uri="{FF2B5EF4-FFF2-40B4-BE49-F238E27FC236}">
                <a16:creationId xmlns:a16="http://schemas.microsoft.com/office/drawing/2014/main" id="{F8837248-C37B-714C-4378-7ED35D053D78}"/>
              </a:ext>
            </a:extLst>
          </p:cNvPr>
          <p:cNvSpPr>
            <a:spLocks noChangeArrowheads="1"/>
          </p:cNvSpPr>
          <p:nvPr/>
        </p:nvSpPr>
        <p:spPr bwMode="auto">
          <a:xfrm>
            <a:off x="895350" y="1924050"/>
            <a:ext cx="952500" cy="120650"/>
          </a:xfrm>
          <a:prstGeom prst="rect">
            <a:avLst/>
          </a:prstGeom>
          <a:solidFill>
            <a:srgbClr val="FFFFFF"/>
          </a:solidFill>
          <a:ln w="12700">
            <a:solidFill>
              <a:schemeClr val="bg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0312" name="Rectangle 8">
            <a:extLst>
              <a:ext uri="{FF2B5EF4-FFF2-40B4-BE49-F238E27FC236}">
                <a16:creationId xmlns:a16="http://schemas.microsoft.com/office/drawing/2014/main" id="{1D356E7C-9EF4-40F0-5440-76951EB821F4}"/>
              </a:ext>
            </a:extLst>
          </p:cNvPr>
          <p:cNvSpPr>
            <a:spLocks noChangeArrowheads="1"/>
          </p:cNvSpPr>
          <p:nvPr/>
        </p:nvSpPr>
        <p:spPr bwMode="auto">
          <a:xfrm>
            <a:off x="946150" y="3517900"/>
            <a:ext cx="831850" cy="120650"/>
          </a:xfrm>
          <a:prstGeom prst="rect">
            <a:avLst/>
          </a:prstGeom>
          <a:solidFill>
            <a:srgbClr val="003399"/>
          </a:solidFill>
          <a:ln w="12700">
            <a:solidFill>
              <a:srgbClr val="003399"/>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a:extLst>
              <a:ext uri="{FF2B5EF4-FFF2-40B4-BE49-F238E27FC236}">
                <a16:creationId xmlns:a16="http://schemas.microsoft.com/office/drawing/2014/main" id="{CCFB86E3-0A7E-2E3E-7690-0A516454A33E}"/>
              </a:ext>
            </a:extLst>
          </p:cNvPr>
          <p:cNvSpPr>
            <a:spLocks noGrp="1" noChangeArrowheads="1"/>
          </p:cNvSpPr>
          <p:nvPr>
            <p:ph type="title"/>
          </p:nvPr>
        </p:nvSpPr>
        <p:spPr>
          <a:xfrm>
            <a:off x="76200" y="-6350"/>
            <a:ext cx="8293100" cy="819150"/>
          </a:xfrm>
        </p:spPr>
        <p:txBody>
          <a:bodyPr/>
          <a:lstStyle/>
          <a:p>
            <a:r>
              <a:rPr lang="en-US" altLang="en-US"/>
              <a:t>What is Expected of a Black Belt? </a:t>
            </a:r>
          </a:p>
        </p:txBody>
      </p:sp>
      <p:sp>
        <p:nvSpPr>
          <p:cNvPr id="525315" name="Rectangle 3">
            <a:extLst>
              <a:ext uri="{FF2B5EF4-FFF2-40B4-BE49-F238E27FC236}">
                <a16:creationId xmlns:a16="http://schemas.microsoft.com/office/drawing/2014/main" id="{6E6CEC89-EFC4-DA69-D00A-3B4073A78D5D}"/>
              </a:ext>
            </a:extLst>
          </p:cNvPr>
          <p:cNvSpPr>
            <a:spLocks noGrp="1" noChangeArrowheads="1"/>
          </p:cNvSpPr>
          <p:nvPr>
            <p:ph type="body" idx="1"/>
          </p:nvPr>
        </p:nvSpPr>
        <p:spPr>
          <a:xfrm>
            <a:off x="558800" y="1141413"/>
            <a:ext cx="8039100" cy="4954587"/>
          </a:xfrm>
        </p:spPr>
        <p:txBody>
          <a:bodyPr/>
          <a:lstStyle/>
          <a:p>
            <a:pPr marL="457200" lvl="1"/>
            <a:r>
              <a:rPr lang="en-US" altLang="en-US"/>
              <a:t>Learn/become expert in the methodology and approach</a:t>
            </a:r>
          </a:p>
          <a:p>
            <a:pPr marL="742950" lvl="2">
              <a:spcBef>
                <a:spcPct val="0"/>
              </a:spcBef>
            </a:pPr>
            <a:r>
              <a:rPr lang="en-US" altLang="en-US"/>
              <a:t>In class, in application, and in self-directed learning</a:t>
            </a:r>
          </a:p>
          <a:p>
            <a:pPr marL="742950" lvl="2"/>
            <a:r>
              <a:rPr lang="en-US" altLang="en-US"/>
              <a:t>The learning project and future projects</a:t>
            </a:r>
          </a:p>
          <a:p>
            <a:pPr marL="457200" lvl="1">
              <a:spcBef>
                <a:spcPct val="70000"/>
              </a:spcBef>
            </a:pPr>
            <a:r>
              <a:rPr lang="en-US" altLang="en-US"/>
              <a:t>Deliver business results through high-impact projects</a:t>
            </a:r>
          </a:p>
          <a:p>
            <a:pPr marL="742950" lvl="2">
              <a:spcBef>
                <a:spcPct val="0"/>
              </a:spcBef>
            </a:pPr>
            <a:r>
              <a:rPr lang="en-US" altLang="en-US"/>
              <a:t>Jointly accountable with champion for defect reduction and financial results</a:t>
            </a:r>
          </a:p>
          <a:p>
            <a:pPr marL="457200" lvl="1">
              <a:spcBef>
                <a:spcPct val="70000"/>
              </a:spcBef>
            </a:pPr>
            <a:r>
              <a:rPr lang="en-US" altLang="en-US"/>
              <a:t>Change leadership: Ambassador for Six Sigma</a:t>
            </a:r>
          </a:p>
          <a:p>
            <a:pPr marL="742950" lvl="2">
              <a:spcBef>
                <a:spcPct val="0"/>
              </a:spcBef>
            </a:pPr>
            <a:r>
              <a:rPr lang="en-US" altLang="en-US"/>
              <a:t>Influence business unit/functional leadership</a:t>
            </a:r>
          </a:p>
          <a:p>
            <a:pPr marL="742950" lvl="2"/>
            <a:r>
              <a:rPr lang="en-US" altLang="en-US"/>
              <a:t>Influence peers</a:t>
            </a:r>
          </a:p>
          <a:p>
            <a:pPr marL="742950" lvl="2"/>
            <a:r>
              <a:rPr lang="en-US" altLang="en-US"/>
              <a:t>Influence front line</a:t>
            </a:r>
          </a:p>
          <a:p>
            <a:pPr marL="742950" lvl="2"/>
            <a:r>
              <a:rPr lang="en-US" altLang="en-US"/>
              <a:t>Facilitate organizational change to “operationalize” Six Sigma</a:t>
            </a:r>
          </a:p>
          <a:p>
            <a:pPr marL="742950" lvl="2">
              <a:buFontTx/>
              <a:buNone/>
            </a:pPr>
            <a:endParaRPr lang="en-US" altLang="en-US"/>
          </a:p>
        </p:txBody>
      </p:sp>
      <p:sp>
        <p:nvSpPr>
          <p:cNvPr id="525316" name="AutoShape 4">
            <a:extLst>
              <a:ext uri="{FF2B5EF4-FFF2-40B4-BE49-F238E27FC236}">
                <a16:creationId xmlns:a16="http://schemas.microsoft.com/office/drawing/2014/main" id="{A2C8EDE8-F1CC-CBA1-3240-CCE30517AE33}"/>
              </a:ext>
            </a:extLst>
          </p:cNvPr>
          <p:cNvSpPr>
            <a:spLocks noChangeArrowheads="1"/>
          </p:cNvSpPr>
          <p:nvPr/>
        </p:nvSpPr>
        <p:spPr bwMode="auto">
          <a:xfrm>
            <a:off x="838200" y="5664200"/>
            <a:ext cx="7632700" cy="762000"/>
          </a:xfrm>
          <a:prstGeom prst="roundRect">
            <a:avLst>
              <a:gd name="adj" fmla="val 16667"/>
            </a:avLst>
          </a:prstGeom>
          <a:solidFill>
            <a:schemeClr val="accent2"/>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en-US" altLang="en-US" sz="2400">
                <a:solidFill>
                  <a:schemeClr val="bg1"/>
                </a:solidFill>
              </a:rPr>
              <a:t>Help shape Six Sigma for Your Company—truly a</a:t>
            </a:r>
          </a:p>
          <a:p>
            <a:pPr algn="ctr" eaLnBrk="0" hangingPunct="0"/>
            <a:r>
              <a:rPr lang="en-US" altLang="en-US" sz="2400">
                <a:solidFill>
                  <a:schemeClr val="bg1"/>
                </a:solidFill>
              </a:rPr>
              <a:t>chance to become an architect of your/our future!</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AutoShape 2">
            <a:extLst>
              <a:ext uri="{FF2B5EF4-FFF2-40B4-BE49-F238E27FC236}">
                <a16:creationId xmlns:a16="http://schemas.microsoft.com/office/drawing/2014/main" id="{9037BD45-0D62-D35B-1300-F439B464A015}"/>
              </a:ext>
            </a:extLst>
          </p:cNvPr>
          <p:cNvSpPr>
            <a:spLocks noChangeArrowheads="1"/>
          </p:cNvSpPr>
          <p:nvPr/>
        </p:nvSpPr>
        <p:spPr bwMode="auto">
          <a:xfrm>
            <a:off x="501650" y="5483225"/>
            <a:ext cx="2622550" cy="763588"/>
          </a:xfrm>
          <a:prstGeom prst="cube">
            <a:avLst>
              <a:gd name="adj"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1800" b="1">
                <a:solidFill>
                  <a:schemeClr val="bg1"/>
                </a:solidFill>
              </a:rPr>
              <a:t>Financial Management</a:t>
            </a:r>
          </a:p>
        </p:txBody>
      </p:sp>
      <p:sp>
        <p:nvSpPr>
          <p:cNvPr id="611331" name="AutoShape 3">
            <a:extLst>
              <a:ext uri="{FF2B5EF4-FFF2-40B4-BE49-F238E27FC236}">
                <a16:creationId xmlns:a16="http://schemas.microsoft.com/office/drawing/2014/main" id="{00DCEC70-CECF-7E88-F853-7D6336F2282E}"/>
              </a:ext>
            </a:extLst>
          </p:cNvPr>
          <p:cNvSpPr>
            <a:spLocks noChangeArrowheads="1"/>
          </p:cNvSpPr>
          <p:nvPr/>
        </p:nvSpPr>
        <p:spPr bwMode="auto">
          <a:xfrm>
            <a:off x="3260725" y="5483225"/>
            <a:ext cx="2622550" cy="763588"/>
          </a:xfrm>
          <a:prstGeom prst="cube">
            <a:avLst>
              <a:gd name="adj"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1800" b="1">
                <a:solidFill>
                  <a:schemeClr val="bg1"/>
                </a:solidFill>
              </a:rPr>
              <a:t>Information Management</a:t>
            </a:r>
          </a:p>
        </p:txBody>
      </p:sp>
      <p:sp>
        <p:nvSpPr>
          <p:cNvPr id="611332" name="AutoShape 4">
            <a:extLst>
              <a:ext uri="{FF2B5EF4-FFF2-40B4-BE49-F238E27FC236}">
                <a16:creationId xmlns:a16="http://schemas.microsoft.com/office/drawing/2014/main" id="{BAF913BE-6A0F-A56E-9569-71BF0FE71FE2}"/>
              </a:ext>
            </a:extLst>
          </p:cNvPr>
          <p:cNvSpPr>
            <a:spLocks noChangeArrowheads="1"/>
          </p:cNvSpPr>
          <p:nvPr/>
        </p:nvSpPr>
        <p:spPr bwMode="auto">
          <a:xfrm>
            <a:off x="6019800" y="5483225"/>
            <a:ext cx="2620963" cy="763588"/>
          </a:xfrm>
          <a:prstGeom prst="cube">
            <a:avLst>
              <a:gd name="adj"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1800" b="1">
                <a:solidFill>
                  <a:schemeClr val="bg1"/>
                </a:solidFill>
              </a:rPr>
              <a:t>Governance</a:t>
            </a:r>
          </a:p>
          <a:p>
            <a:pPr algn="ctr" eaLnBrk="0" hangingPunct="0"/>
            <a:r>
              <a:rPr lang="en-US" altLang="en-US" sz="1800" b="1">
                <a:solidFill>
                  <a:schemeClr val="bg1"/>
                </a:solidFill>
              </a:rPr>
              <a:t>Compliance</a:t>
            </a:r>
          </a:p>
        </p:txBody>
      </p:sp>
      <p:sp>
        <p:nvSpPr>
          <p:cNvPr id="611333" name="Text Box 5">
            <a:extLst>
              <a:ext uri="{FF2B5EF4-FFF2-40B4-BE49-F238E27FC236}">
                <a16:creationId xmlns:a16="http://schemas.microsoft.com/office/drawing/2014/main" id="{B6710AE1-E2FF-0609-AC8B-CFB65E120EDF}"/>
              </a:ext>
            </a:extLst>
          </p:cNvPr>
          <p:cNvSpPr txBox="1">
            <a:spLocks noChangeArrowheads="1"/>
          </p:cNvSpPr>
          <p:nvPr/>
        </p:nvSpPr>
        <p:spPr bwMode="auto">
          <a:xfrm>
            <a:off x="2590800" y="6413500"/>
            <a:ext cx="3298825" cy="29210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2400" b="1" i="1">
                <a:latin typeface="Verdana" panose="020B0604030504040204" pitchFamily="34" charset="0"/>
              </a:rPr>
              <a:t>Enabling Processes</a:t>
            </a:r>
          </a:p>
        </p:txBody>
      </p:sp>
      <p:sp>
        <p:nvSpPr>
          <p:cNvPr id="611334" name="AutoShape 6">
            <a:extLst>
              <a:ext uri="{FF2B5EF4-FFF2-40B4-BE49-F238E27FC236}">
                <a16:creationId xmlns:a16="http://schemas.microsoft.com/office/drawing/2014/main" id="{139BA72D-4AA6-5DFC-F532-641D7BB9BAFA}"/>
              </a:ext>
            </a:extLst>
          </p:cNvPr>
          <p:cNvSpPr>
            <a:spLocks noChangeArrowheads="1"/>
          </p:cNvSpPr>
          <p:nvPr/>
        </p:nvSpPr>
        <p:spPr bwMode="auto">
          <a:xfrm>
            <a:off x="457200" y="1597025"/>
            <a:ext cx="8229600" cy="582613"/>
          </a:xfrm>
          <a:prstGeom prst="rightArrow">
            <a:avLst>
              <a:gd name="adj1" fmla="val 68981"/>
              <a:gd name="adj2" fmla="val 131509"/>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000" b="1">
                <a:solidFill>
                  <a:schemeClr val="bg1"/>
                </a:solidFill>
              </a:rPr>
              <a:t>Relationship Management</a:t>
            </a:r>
          </a:p>
        </p:txBody>
      </p:sp>
      <p:sp>
        <p:nvSpPr>
          <p:cNvPr id="611335" name="AutoShape 7">
            <a:extLst>
              <a:ext uri="{FF2B5EF4-FFF2-40B4-BE49-F238E27FC236}">
                <a16:creationId xmlns:a16="http://schemas.microsoft.com/office/drawing/2014/main" id="{32177866-592E-78CD-B28D-C6D157235F38}"/>
              </a:ext>
            </a:extLst>
          </p:cNvPr>
          <p:cNvSpPr>
            <a:spLocks noChangeArrowheads="1"/>
          </p:cNvSpPr>
          <p:nvPr/>
        </p:nvSpPr>
        <p:spPr bwMode="auto">
          <a:xfrm>
            <a:off x="457200" y="2663825"/>
            <a:ext cx="5715000" cy="609600"/>
          </a:xfrm>
          <a:prstGeom prst="rightArrow">
            <a:avLst>
              <a:gd name="adj1" fmla="val 68981"/>
              <a:gd name="adj2" fmla="val 87283"/>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000" b="1">
                <a:solidFill>
                  <a:schemeClr val="bg1"/>
                </a:solidFill>
              </a:rPr>
              <a:t>Technology/Product Development</a:t>
            </a:r>
          </a:p>
        </p:txBody>
      </p:sp>
      <p:sp>
        <p:nvSpPr>
          <p:cNvPr id="611336" name="AutoShape 8">
            <a:extLst>
              <a:ext uri="{FF2B5EF4-FFF2-40B4-BE49-F238E27FC236}">
                <a16:creationId xmlns:a16="http://schemas.microsoft.com/office/drawing/2014/main" id="{9BF28CC1-D845-1F56-BAA5-5A53125B9C74}"/>
              </a:ext>
            </a:extLst>
          </p:cNvPr>
          <p:cNvSpPr>
            <a:spLocks noChangeArrowheads="1"/>
          </p:cNvSpPr>
          <p:nvPr/>
        </p:nvSpPr>
        <p:spPr bwMode="auto">
          <a:xfrm>
            <a:off x="457200" y="4111625"/>
            <a:ext cx="8229600" cy="533400"/>
          </a:xfrm>
          <a:prstGeom prst="rightArrow">
            <a:avLst>
              <a:gd name="adj1" fmla="val 68981"/>
              <a:gd name="adj2" fmla="val 143643"/>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000" b="1">
                <a:solidFill>
                  <a:schemeClr val="bg1"/>
                </a:solidFill>
              </a:rPr>
              <a:t>Employee Management</a:t>
            </a:r>
          </a:p>
        </p:txBody>
      </p:sp>
      <p:sp>
        <p:nvSpPr>
          <p:cNvPr id="611337" name="AutoShape 9">
            <a:extLst>
              <a:ext uri="{FF2B5EF4-FFF2-40B4-BE49-F238E27FC236}">
                <a16:creationId xmlns:a16="http://schemas.microsoft.com/office/drawing/2014/main" id="{232E7D10-8046-1E96-5454-4808D622A088}"/>
              </a:ext>
            </a:extLst>
          </p:cNvPr>
          <p:cNvSpPr>
            <a:spLocks noChangeArrowheads="1"/>
          </p:cNvSpPr>
          <p:nvPr/>
        </p:nvSpPr>
        <p:spPr bwMode="auto">
          <a:xfrm>
            <a:off x="457200" y="2130425"/>
            <a:ext cx="8229600" cy="609600"/>
          </a:xfrm>
          <a:prstGeom prst="rightArrow">
            <a:avLst>
              <a:gd name="adj1" fmla="val 68981"/>
              <a:gd name="adj2" fmla="val 125688"/>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000" b="1">
                <a:solidFill>
                  <a:schemeClr val="bg1"/>
                </a:solidFill>
              </a:rPr>
              <a:t>Portfolio Management (Strategic Positioning)</a:t>
            </a:r>
          </a:p>
        </p:txBody>
      </p:sp>
      <p:sp>
        <p:nvSpPr>
          <p:cNvPr id="611338" name="AutoShape 10">
            <a:extLst>
              <a:ext uri="{FF2B5EF4-FFF2-40B4-BE49-F238E27FC236}">
                <a16:creationId xmlns:a16="http://schemas.microsoft.com/office/drawing/2014/main" id="{87FD7F8B-2E0A-F5F4-0695-1E461A431018}"/>
              </a:ext>
            </a:extLst>
          </p:cNvPr>
          <p:cNvSpPr>
            <a:spLocks noChangeArrowheads="1"/>
          </p:cNvSpPr>
          <p:nvPr/>
        </p:nvSpPr>
        <p:spPr bwMode="auto">
          <a:xfrm>
            <a:off x="457200" y="3273425"/>
            <a:ext cx="3886200" cy="838200"/>
          </a:xfrm>
          <a:prstGeom prst="rightArrow">
            <a:avLst>
              <a:gd name="adj1" fmla="val 61120"/>
              <a:gd name="adj2" fmla="val 65725"/>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400" b="1">
                <a:solidFill>
                  <a:schemeClr val="bg1"/>
                </a:solidFill>
              </a:rPr>
              <a:t>Business Development</a:t>
            </a:r>
          </a:p>
        </p:txBody>
      </p:sp>
      <p:sp>
        <p:nvSpPr>
          <p:cNvPr id="611339" name="AutoShape 11">
            <a:extLst>
              <a:ext uri="{FF2B5EF4-FFF2-40B4-BE49-F238E27FC236}">
                <a16:creationId xmlns:a16="http://schemas.microsoft.com/office/drawing/2014/main" id="{CEFD11F5-147D-342D-3C2E-D9913D7640B9}"/>
              </a:ext>
            </a:extLst>
          </p:cNvPr>
          <p:cNvSpPr>
            <a:spLocks noChangeArrowheads="1"/>
          </p:cNvSpPr>
          <p:nvPr/>
        </p:nvSpPr>
        <p:spPr bwMode="auto">
          <a:xfrm>
            <a:off x="4419600" y="3273425"/>
            <a:ext cx="4267200" cy="838200"/>
          </a:xfrm>
          <a:prstGeom prst="rightArrow">
            <a:avLst>
              <a:gd name="adj1" fmla="val 68898"/>
              <a:gd name="adj2" fmla="val 89020"/>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400" b="1">
                <a:solidFill>
                  <a:schemeClr val="bg1"/>
                </a:solidFill>
              </a:rPr>
              <a:t>Program Execution</a:t>
            </a:r>
          </a:p>
        </p:txBody>
      </p:sp>
      <p:sp>
        <p:nvSpPr>
          <p:cNvPr id="611340" name="Rectangle 12">
            <a:extLst>
              <a:ext uri="{FF2B5EF4-FFF2-40B4-BE49-F238E27FC236}">
                <a16:creationId xmlns:a16="http://schemas.microsoft.com/office/drawing/2014/main" id="{C133034D-219E-BFD9-1ECC-1E0494967AB3}"/>
              </a:ext>
            </a:extLst>
          </p:cNvPr>
          <p:cNvSpPr>
            <a:spLocks noGrp="1" noChangeArrowheads="1"/>
          </p:cNvSpPr>
          <p:nvPr>
            <p:ph type="title"/>
          </p:nvPr>
        </p:nvSpPr>
        <p:spPr>
          <a:xfrm>
            <a:off x="76200" y="228600"/>
            <a:ext cx="6477000" cy="533400"/>
          </a:xfrm>
        </p:spPr>
        <p:txBody>
          <a:bodyPr/>
          <a:lstStyle/>
          <a:p>
            <a:r>
              <a:rPr lang="en-US" altLang="en-US"/>
              <a:t>Example - Business Processes</a:t>
            </a:r>
          </a:p>
        </p:txBody>
      </p:sp>
      <p:sp>
        <p:nvSpPr>
          <p:cNvPr id="611341" name="Text Box 13">
            <a:extLst>
              <a:ext uri="{FF2B5EF4-FFF2-40B4-BE49-F238E27FC236}">
                <a16:creationId xmlns:a16="http://schemas.microsoft.com/office/drawing/2014/main" id="{679772E6-9EEE-BA1F-2822-FFF53442C232}"/>
              </a:ext>
            </a:extLst>
          </p:cNvPr>
          <p:cNvSpPr txBox="1">
            <a:spLocks noChangeArrowheads="1"/>
          </p:cNvSpPr>
          <p:nvPr/>
        </p:nvSpPr>
        <p:spPr bwMode="auto">
          <a:xfrm>
            <a:off x="2863850" y="1228725"/>
            <a:ext cx="2601913" cy="29210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2400" b="1" i="1">
                <a:latin typeface="Verdana" panose="020B0604030504040204" pitchFamily="34" charset="0"/>
              </a:rPr>
              <a:t>Core Processes</a:t>
            </a:r>
          </a:p>
        </p:txBody>
      </p:sp>
      <p:sp>
        <p:nvSpPr>
          <p:cNvPr id="611342" name="AutoShape 14">
            <a:extLst>
              <a:ext uri="{FF2B5EF4-FFF2-40B4-BE49-F238E27FC236}">
                <a16:creationId xmlns:a16="http://schemas.microsoft.com/office/drawing/2014/main" id="{59571A63-B373-3F88-0EA4-8F164A8A0831}"/>
              </a:ext>
            </a:extLst>
          </p:cNvPr>
          <p:cNvSpPr>
            <a:spLocks noChangeArrowheads="1"/>
          </p:cNvSpPr>
          <p:nvPr/>
        </p:nvSpPr>
        <p:spPr bwMode="auto">
          <a:xfrm>
            <a:off x="457200" y="4721225"/>
            <a:ext cx="8229600" cy="609600"/>
          </a:xfrm>
          <a:prstGeom prst="rightArrow">
            <a:avLst>
              <a:gd name="adj1" fmla="val 68981"/>
              <a:gd name="adj2" fmla="val 125688"/>
            </a:avLst>
          </a:prstGeom>
          <a:solidFill>
            <a:srgbClr val="0000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2000" b="1">
                <a:solidFill>
                  <a:schemeClr val="bg1"/>
                </a:solidFill>
              </a:rPr>
              <a:t>Subcontractor Management</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2354" name="Picture 2">
            <a:extLst>
              <a:ext uri="{FF2B5EF4-FFF2-40B4-BE49-F238E27FC236}">
                <a16:creationId xmlns:a16="http://schemas.microsoft.com/office/drawing/2014/main" id="{1369057F-63CF-9A6B-B267-5068E9771B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188" y="1066800"/>
            <a:ext cx="2819400" cy="947738"/>
          </a:xfrm>
          <a:prstGeom prst="rect">
            <a:avLst/>
          </a:prstGeom>
          <a:noFill/>
          <a:extLst>
            <a:ext uri="{909E8E84-426E-40DD-AFC4-6F175D3DCCD1}">
              <a14:hiddenFill xmlns:a14="http://schemas.microsoft.com/office/drawing/2010/main">
                <a:solidFill>
                  <a:srgbClr val="FFFFFF"/>
                </a:solidFill>
              </a14:hiddenFill>
            </a:ext>
          </a:extLst>
        </p:spPr>
      </p:pic>
      <p:pic>
        <p:nvPicPr>
          <p:cNvPr id="612355" name="Picture 3">
            <a:extLst>
              <a:ext uri="{FF2B5EF4-FFF2-40B4-BE49-F238E27FC236}">
                <a16:creationId xmlns:a16="http://schemas.microsoft.com/office/drawing/2014/main" id="{51E213B8-BB93-E245-6BC8-8B2124ED30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32125" y="1066800"/>
            <a:ext cx="2819400" cy="947738"/>
          </a:xfrm>
          <a:prstGeom prst="rect">
            <a:avLst/>
          </a:prstGeom>
          <a:noFill/>
          <a:extLst>
            <a:ext uri="{909E8E84-426E-40DD-AFC4-6F175D3DCCD1}">
              <a14:hiddenFill xmlns:a14="http://schemas.microsoft.com/office/drawing/2010/main">
                <a:solidFill>
                  <a:srgbClr val="FFFFFF"/>
                </a:solidFill>
              </a14:hiddenFill>
            </a:ext>
          </a:extLst>
        </p:spPr>
      </p:pic>
      <p:pic>
        <p:nvPicPr>
          <p:cNvPr id="612356" name="Picture 4">
            <a:extLst>
              <a:ext uri="{FF2B5EF4-FFF2-40B4-BE49-F238E27FC236}">
                <a16:creationId xmlns:a16="http://schemas.microsoft.com/office/drawing/2014/main" id="{06CEE88A-AE16-F720-6B08-9E5C72F8DA6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2000" y="1066800"/>
            <a:ext cx="2819400" cy="947738"/>
          </a:xfrm>
          <a:prstGeom prst="rect">
            <a:avLst/>
          </a:prstGeom>
          <a:noFill/>
          <a:extLst>
            <a:ext uri="{909E8E84-426E-40DD-AFC4-6F175D3DCCD1}">
              <a14:hiddenFill xmlns:a14="http://schemas.microsoft.com/office/drawing/2010/main">
                <a:solidFill>
                  <a:srgbClr val="FFFFFF"/>
                </a:solidFill>
              </a14:hiddenFill>
            </a:ext>
          </a:extLst>
        </p:spPr>
      </p:pic>
      <p:sp>
        <p:nvSpPr>
          <p:cNvPr id="612357" name="Rectangle 5">
            <a:extLst>
              <a:ext uri="{FF2B5EF4-FFF2-40B4-BE49-F238E27FC236}">
                <a16:creationId xmlns:a16="http://schemas.microsoft.com/office/drawing/2014/main" id="{5E29EDE7-0241-E8BA-B3F9-AE262E5C50D3}"/>
              </a:ext>
            </a:extLst>
          </p:cNvPr>
          <p:cNvSpPr>
            <a:spLocks noGrp="1" noChangeArrowheads="1"/>
          </p:cNvSpPr>
          <p:nvPr>
            <p:ph type="title"/>
          </p:nvPr>
        </p:nvSpPr>
        <p:spPr>
          <a:xfrm>
            <a:off x="57150" y="-49213"/>
            <a:ext cx="7088188" cy="833438"/>
          </a:xfrm>
        </p:spPr>
        <p:txBody>
          <a:bodyPr/>
          <a:lstStyle/>
          <a:p>
            <a:r>
              <a:rPr lang="en-US" altLang="en-US"/>
              <a:t>Strategic Objectives to Processes to Projects Lead to Improvement</a:t>
            </a:r>
          </a:p>
        </p:txBody>
      </p:sp>
      <p:sp>
        <p:nvSpPr>
          <p:cNvPr id="612358" name="Rectangle 6">
            <a:extLst>
              <a:ext uri="{FF2B5EF4-FFF2-40B4-BE49-F238E27FC236}">
                <a16:creationId xmlns:a16="http://schemas.microsoft.com/office/drawing/2014/main" id="{E8ED6F25-495D-DE98-D78C-32EC17AD72B6}"/>
              </a:ext>
            </a:extLst>
          </p:cNvPr>
          <p:cNvSpPr>
            <a:spLocks noChangeArrowheads="1"/>
          </p:cNvSpPr>
          <p:nvPr/>
        </p:nvSpPr>
        <p:spPr bwMode="auto">
          <a:xfrm>
            <a:off x="3249613" y="1216025"/>
            <a:ext cx="2401887" cy="6080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1600" b="1"/>
              <a:t>Process Relationship to Strategic Objectives</a:t>
            </a:r>
          </a:p>
        </p:txBody>
      </p:sp>
      <p:sp>
        <p:nvSpPr>
          <p:cNvPr id="612359" name="Rectangle 7">
            <a:extLst>
              <a:ext uri="{FF2B5EF4-FFF2-40B4-BE49-F238E27FC236}">
                <a16:creationId xmlns:a16="http://schemas.microsoft.com/office/drawing/2014/main" id="{A8328D27-FDEE-32A3-6C8B-44CED8498936}"/>
              </a:ext>
            </a:extLst>
          </p:cNvPr>
          <p:cNvSpPr>
            <a:spLocks noChangeArrowheads="1"/>
          </p:cNvSpPr>
          <p:nvPr/>
        </p:nvSpPr>
        <p:spPr bwMode="auto">
          <a:xfrm>
            <a:off x="5613400" y="2894013"/>
            <a:ext cx="91440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2360" name="AutoShape 8">
            <a:extLst>
              <a:ext uri="{FF2B5EF4-FFF2-40B4-BE49-F238E27FC236}">
                <a16:creationId xmlns:a16="http://schemas.microsoft.com/office/drawing/2014/main" id="{369FCCF9-C5D8-BE67-1CA6-FD8613C14932}"/>
              </a:ext>
            </a:extLst>
          </p:cNvPr>
          <p:cNvSpPr>
            <a:spLocks noChangeArrowheads="1"/>
          </p:cNvSpPr>
          <p:nvPr/>
        </p:nvSpPr>
        <p:spPr bwMode="auto">
          <a:xfrm flipH="1">
            <a:off x="1125538" y="2608263"/>
            <a:ext cx="793750" cy="757237"/>
          </a:xfrm>
          <a:prstGeom prst="homePlate">
            <a:avLst>
              <a:gd name="adj" fmla="val 12326"/>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solidFill>
                  <a:schemeClr val="accent1"/>
                </a:solidFill>
              </a:rPr>
              <a:t>Optimize</a:t>
            </a:r>
          </a:p>
          <a:p>
            <a:pPr algn="ctr"/>
            <a:r>
              <a:rPr lang="en-US" altLang="en-US" sz="900" b="1">
                <a:solidFill>
                  <a:schemeClr val="accent1"/>
                </a:solidFill>
              </a:rPr>
              <a:t>Return on</a:t>
            </a:r>
          </a:p>
          <a:p>
            <a:pPr algn="ctr"/>
            <a:r>
              <a:rPr lang="en-US" altLang="en-US" sz="900" b="1">
                <a:solidFill>
                  <a:schemeClr val="accent1"/>
                </a:solidFill>
              </a:rPr>
              <a:t>Investment</a:t>
            </a:r>
          </a:p>
          <a:p>
            <a:pPr algn="ctr"/>
            <a:r>
              <a:rPr lang="en-US" altLang="en-US" sz="900" b="1">
                <a:solidFill>
                  <a:schemeClr val="accent1"/>
                </a:solidFill>
              </a:rPr>
              <a:t>Strategy</a:t>
            </a:r>
          </a:p>
        </p:txBody>
      </p:sp>
      <p:sp>
        <p:nvSpPr>
          <p:cNvPr id="612361" name="AutoShape 9">
            <a:extLst>
              <a:ext uri="{FF2B5EF4-FFF2-40B4-BE49-F238E27FC236}">
                <a16:creationId xmlns:a16="http://schemas.microsoft.com/office/drawing/2014/main" id="{ABD38F09-67D9-0238-DF1E-D4DAE0142079}"/>
              </a:ext>
            </a:extLst>
          </p:cNvPr>
          <p:cNvSpPr>
            <a:spLocks noChangeArrowheads="1"/>
          </p:cNvSpPr>
          <p:nvPr/>
        </p:nvSpPr>
        <p:spPr bwMode="auto">
          <a:xfrm flipH="1">
            <a:off x="1125538" y="5583238"/>
            <a:ext cx="793750" cy="687387"/>
          </a:xfrm>
          <a:prstGeom prst="homePlate">
            <a:avLst>
              <a:gd name="adj" fmla="val 13579"/>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solidFill>
                  <a:schemeClr val="accent1"/>
                </a:solidFill>
              </a:rPr>
              <a:t>Minimize</a:t>
            </a:r>
          </a:p>
          <a:p>
            <a:pPr algn="ctr"/>
            <a:r>
              <a:rPr lang="en-US" altLang="en-US" sz="900" b="1">
                <a:solidFill>
                  <a:schemeClr val="accent1"/>
                </a:solidFill>
              </a:rPr>
              <a:t>Cost of</a:t>
            </a:r>
          </a:p>
          <a:p>
            <a:pPr algn="ctr"/>
            <a:r>
              <a:rPr lang="en-US" altLang="en-US" sz="900" b="1">
                <a:solidFill>
                  <a:schemeClr val="accent1"/>
                </a:solidFill>
              </a:rPr>
              <a:t>Business</a:t>
            </a:r>
          </a:p>
        </p:txBody>
      </p:sp>
      <p:sp>
        <p:nvSpPr>
          <p:cNvPr id="612362" name="AutoShape 10">
            <a:extLst>
              <a:ext uri="{FF2B5EF4-FFF2-40B4-BE49-F238E27FC236}">
                <a16:creationId xmlns:a16="http://schemas.microsoft.com/office/drawing/2014/main" id="{07468FE0-3010-4ACB-93F8-BD64D6EE4113}"/>
              </a:ext>
            </a:extLst>
          </p:cNvPr>
          <p:cNvSpPr>
            <a:spLocks noChangeArrowheads="1"/>
          </p:cNvSpPr>
          <p:nvPr/>
        </p:nvSpPr>
        <p:spPr bwMode="auto">
          <a:xfrm flipH="1">
            <a:off x="1125538" y="4483100"/>
            <a:ext cx="793750" cy="755650"/>
          </a:xfrm>
          <a:prstGeom prst="homePlate">
            <a:avLst>
              <a:gd name="adj" fmla="val 12352"/>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solidFill>
                  <a:schemeClr val="accent1"/>
                </a:solidFill>
              </a:rPr>
              <a:t>Positioning</a:t>
            </a:r>
          </a:p>
          <a:p>
            <a:pPr algn="ctr"/>
            <a:r>
              <a:rPr lang="en-US" altLang="en-US" sz="900" b="1">
                <a:solidFill>
                  <a:schemeClr val="accent1"/>
                </a:solidFill>
              </a:rPr>
              <a:t>Within </a:t>
            </a:r>
          </a:p>
          <a:p>
            <a:pPr algn="ctr"/>
            <a:r>
              <a:rPr lang="en-US" altLang="en-US" sz="900" b="1">
                <a:solidFill>
                  <a:schemeClr val="accent1"/>
                </a:solidFill>
              </a:rPr>
              <a:t>Existing</a:t>
            </a:r>
          </a:p>
          <a:p>
            <a:pPr algn="ctr"/>
            <a:r>
              <a:rPr lang="en-US" altLang="en-US" sz="900" b="1">
                <a:solidFill>
                  <a:schemeClr val="accent1"/>
                </a:solidFill>
              </a:rPr>
              <a:t>Markets</a:t>
            </a:r>
          </a:p>
        </p:txBody>
      </p:sp>
      <p:sp>
        <p:nvSpPr>
          <p:cNvPr id="612363" name="AutoShape 11">
            <a:extLst>
              <a:ext uri="{FF2B5EF4-FFF2-40B4-BE49-F238E27FC236}">
                <a16:creationId xmlns:a16="http://schemas.microsoft.com/office/drawing/2014/main" id="{F7E9771A-E971-94D5-808D-1BBC74609981}"/>
              </a:ext>
            </a:extLst>
          </p:cNvPr>
          <p:cNvSpPr>
            <a:spLocks noChangeArrowheads="1"/>
          </p:cNvSpPr>
          <p:nvPr/>
        </p:nvSpPr>
        <p:spPr bwMode="auto">
          <a:xfrm flipH="1">
            <a:off x="1976438" y="2393950"/>
            <a:ext cx="1019175" cy="344488"/>
          </a:xfrm>
          <a:prstGeom prst="homePlate">
            <a:avLst>
              <a:gd name="adj" fmla="val 34790"/>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Find &amp; Grow</a:t>
            </a:r>
          </a:p>
          <a:p>
            <a:pPr algn="ctr"/>
            <a:r>
              <a:rPr lang="en-US" altLang="en-US" sz="800" b="1">
                <a:solidFill>
                  <a:schemeClr val="accent1"/>
                </a:solidFill>
                <a:latin typeface="Arial Narrow" panose="020B0606020202030204" pitchFamily="34" charset="0"/>
              </a:rPr>
              <a:t>“Right” Markets</a:t>
            </a:r>
          </a:p>
        </p:txBody>
      </p:sp>
      <p:sp>
        <p:nvSpPr>
          <p:cNvPr id="612364" name="AutoShape 12">
            <a:extLst>
              <a:ext uri="{FF2B5EF4-FFF2-40B4-BE49-F238E27FC236}">
                <a16:creationId xmlns:a16="http://schemas.microsoft.com/office/drawing/2014/main" id="{1C18D7C1-0397-244D-9AE4-A3A70935F87A}"/>
              </a:ext>
            </a:extLst>
          </p:cNvPr>
          <p:cNvSpPr>
            <a:spLocks noChangeArrowheads="1"/>
          </p:cNvSpPr>
          <p:nvPr/>
        </p:nvSpPr>
        <p:spPr bwMode="auto">
          <a:xfrm flipH="1">
            <a:off x="1976438" y="5299075"/>
            <a:ext cx="1019175" cy="344488"/>
          </a:xfrm>
          <a:prstGeom prst="homePlate">
            <a:avLst>
              <a:gd name="adj" fmla="val 34790"/>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Improve</a:t>
            </a:r>
          </a:p>
          <a:p>
            <a:pPr algn="ctr"/>
            <a:r>
              <a:rPr lang="en-US" altLang="en-US" sz="800" b="1">
                <a:solidFill>
                  <a:schemeClr val="accent1"/>
                </a:solidFill>
                <a:latin typeface="Arial Narrow" panose="020B0606020202030204" pitchFamily="34" charset="0"/>
              </a:rPr>
              <a:t>Productivity</a:t>
            </a:r>
          </a:p>
        </p:txBody>
      </p:sp>
      <p:sp>
        <p:nvSpPr>
          <p:cNvPr id="612365" name="AutoShape 13">
            <a:extLst>
              <a:ext uri="{FF2B5EF4-FFF2-40B4-BE49-F238E27FC236}">
                <a16:creationId xmlns:a16="http://schemas.microsoft.com/office/drawing/2014/main" id="{BECF8FF4-BE9B-4808-8259-F56D59E41EFC}"/>
              </a:ext>
            </a:extLst>
          </p:cNvPr>
          <p:cNvSpPr>
            <a:spLocks noChangeArrowheads="1"/>
          </p:cNvSpPr>
          <p:nvPr/>
        </p:nvSpPr>
        <p:spPr bwMode="auto">
          <a:xfrm flipH="1">
            <a:off x="1976438" y="5716588"/>
            <a:ext cx="1019175" cy="342900"/>
          </a:xfrm>
          <a:prstGeom prst="homePlate">
            <a:avLst>
              <a:gd name="adj" fmla="val 34951"/>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Improve Resource</a:t>
            </a:r>
          </a:p>
          <a:p>
            <a:pPr algn="ctr"/>
            <a:r>
              <a:rPr lang="en-US" altLang="en-US" sz="800" b="1">
                <a:solidFill>
                  <a:schemeClr val="accent1"/>
                </a:solidFill>
                <a:latin typeface="Arial Narrow" panose="020B0606020202030204" pitchFamily="34" charset="0"/>
              </a:rPr>
              <a:t>Allocation</a:t>
            </a:r>
          </a:p>
        </p:txBody>
      </p:sp>
      <p:sp>
        <p:nvSpPr>
          <p:cNvPr id="612366" name="AutoShape 14">
            <a:extLst>
              <a:ext uri="{FF2B5EF4-FFF2-40B4-BE49-F238E27FC236}">
                <a16:creationId xmlns:a16="http://schemas.microsoft.com/office/drawing/2014/main" id="{DE371CD0-5CE2-4D56-E580-35F1D994E921}"/>
              </a:ext>
            </a:extLst>
          </p:cNvPr>
          <p:cNvSpPr>
            <a:spLocks noChangeArrowheads="1"/>
          </p:cNvSpPr>
          <p:nvPr/>
        </p:nvSpPr>
        <p:spPr bwMode="auto">
          <a:xfrm flipH="1">
            <a:off x="1976438" y="6132513"/>
            <a:ext cx="1019175" cy="344487"/>
          </a:xfrm>
          <a:prstGeom prst="homePlate">
            <a:avLst>
              <a:gd name="adj" fmla="val 34790"/>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Improve Operational</a:t>
            </a:r>
          </a:p>
          <a:p>
            <a:pPr algn="ctr"/>
            <a:r>
              <a:rPr lang="en-US" altLang="en-US" sz="800" b="1">
                <a:solidFill>
                  <a:schemeClr val="accent1"/>
                </a:solidFill>
                <a:latin typeface="Arial Narrow" panose="020B0606020202030204" pitchFamily="34" charset="0"/>
              </a:rPr>
              <a:t>Efficiency</a:t>
            </a:r>
          </a:p>
        </p:txBody>
      </p:sp>
      <p:sp>
        <p:nvSpPr>
          <p:cNvPr id="612367" name="AutoShape 15">
            <a:extLst>
              <a:ext uri="{FF2B5EF4-FFF2-40B4-BE49-F238E27FC236}">
                <a16:creationId xmlns:a16="http://schemas.microsoft.com/office/drawing/2014/main" id="{2A68E473-47FC-E946-3987-CB96043E8672}"/>
              </a:ext>
            </a:extLst>
          </p:cNvPr>
          <p:cNvSpPr>
            <a:spLocks noChangeArrowheads="1"/>
          </p:cNvSpPr>
          <p:nvPr/>
        </p:nvSpPr>
        <p:spPr bwMode="auto">
          <a:xfrm flipH="1">
            <a:off x="1976438" y="4883150"/>
            <a:ext cx="1019175" cy="344488"/>
          </a:xfrm>
          <a:prstGeom prst="homePlate">
            <a:avLst>
              <a:gd name="adj" fmla="val 34790"/>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Grow Existing</a:t>
            </a:r>
          </a:p>
          <a:p>
            <a:pPr algn="ctr"/>
            <a:r>
              <a:rPr lang="en-US" altLang="en-US" sz="800" b="1">
                <a:solidFill>
                  <a:schemeClr val="accent1"/>
                </a:solidFill>
                <a:latin typeface="Arial Narrow" panose="020B0606020202030204" pitchFamily="34" charset="0"/>
              </a:rPr>
              <a:t>Markets</a:t>
            </a:r>
          </a:p>
        </p:txBody>
      </p:sp>
      <p:sp>
        <p:nvSpPr>
          <p:cNvPr id="612368" name="AutoShape 16">
            <a:extLst>
              <a:ext uri="{FF2B5EF4-FFF2-40B4-BE49-F238E27FC236}">
                <a16:creationId xmlns:a16="http://schemas.microsoft.com/office/drawing/2014/main" id="{96E0DDF0-6AF4-669D-AEBA-E6AAB5AEF0B8}"/>
              </a:ext>
            </a:extLst>
          </p:cNvPr>
          <p:cNvSpPr>
            <a:spLocks noChangeArrowheads="1"/>
          </p:cNvSpPr>
          <p:nvPr/>
        </p:nvSpPr>
        <p:spPr bwMode="auto">
          <a:xfrm flipH="1">
            <a:off x="1976438" y="4467225"/>
            <a:ext cx="1019175" cy="342900"/>
          </a:xfrm>
          <a:prstGeom prst="homePlate">
            <a:avLst>
              <a:gd name="adj" fmla="val 34951"/>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Increase Profit</a:t>
            </a:r>
          </a:p>
          <a:p>
            <a:pPr algn="ctr"/>
            <a:r>
              <a:rPr lang="en-US" altLang="en-US" sz="800" b="1">
                <a:solidFill>
                  <a:schemeClr val="accent1"/>
                </a:solidFill>
                <a:latin typeface="Arial Narrow" panose="020B0606020202030204" pitchFamily="34" charset="0"/>
              </a:rPr>
              <a:t>Margins</a:t>
            </a:r>
          </a:p>
        </p:txBody>
      </p:sp>
      <p:sp>
        <p:nvSpPr>
          <p:cNvPr id="612369" name="Line 17">
            <a:extLst>
              <a:ext uri="{FF2B5EF4-FFF2-40B4-BE49-F238E27FC236}">
                <a16:creationId xmlns:a16="http://schemas.microsoft.com/office/drawing/2014/main" id="{F12185A4-59BC-AAED-FE6C-0A0ECF1745F3}"/>
              </a:ext>
            </a:extLst>
          </p:cNvPr>
          <p:cNvSpPr>
            <a:spLocks noChangeShapeType="1"/>
          </p:cNvSpPr>
          <p:nvPr/>
        </p:nvSpPr>
        <p:spPr bwMode="auto">
          <a:xfrm flipH="1">
            <a:off x="1919288" y="2982913"/>
            <a:ext cx="57150" cy="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0" name="Line 18">
            <a:extLst>
              <a:ext uri="{FF2B5EF4-FFF2-40B4-BE49-F238E27FC236}">
                <a16:creationId xmlns:a16="http://schemas.microsoft.com/office/drawing/2014/main" id="{F558CFC3-D17C-E21C-52AA-0A9F5E0C4C4C}"/>
              </a:ext>
            </a:extLst>
          </p:cNvPr>
          <p:cNvSpPr>
            <a:spLocks noChangeShapeType="1"/>
          </p:cNvSpPr>
          <p:nvPr/>
        </p:nvSpPr>
        <p:spPr bwMode="auto">
          <a:xfrm flipH="1">
            <a:off x="1919288" y="2570163"/>
            <a:ext cx="57150" cy="9525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1" name="Line 19">
            <a:extLst>
              <a:ext uri="{FF2B5EF4-FFF2-40B4-BE49-F238E27FC236}">
                <a16:creationId xmlns:a16="http://schemas.microsoft.com/office/drawing/2014/main" id="{2CE67D96-78ED-D86A-BE8A-61CBDCECCD5B}"/>
              </a:ext>
            </a:extLst>
          </p:cNvPr>
          <p:cNvSpPr>
            <a:spLocks noChangeShapeType="1"/>
          </p:cNvSpPr>
          <p:nvPr/>
        </p:nvSpPr>
        <p:spPr bwMode="auto">
          <a:xfrm flipH="1">
            <a:off x="1919288" y="4641850"/>
            <a:ext cx="57150" cy="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2" name="Line 20">
            <a:extLst>
              <a:ext uri="{FF2B5EF4-FFF2-40B4-BE49-F238E27FC236}">
                <a16:creationId xmlns:a16="http://schemas.microsoft.com/office/drawing/2014/main" id="{B2EA8084-84A5-3B0B-4CF8-2E973D3191F0}"/>
              </a:ext>
            </a:extLst>
          </p:cNvPr>
          <p:cNvSpPr>
            <a:spLocks noChangeShapeType="1"/>
          </p:cNvSpPr>
          <p:nvPr/>
        </p:nvSpPr>
        <p:spPr bwMode="auto">
          <a:xfrm flipH="1">
            <a:off x="1919288" y="5059363"/>
            <a:ext cx="57150" cy="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3" name="Line 21">
            <a:extLst>
              <a:ext uri="{FF2B5EF4-FFF2-40B4-BE49-F238E27FC236}">
                <a16:creationId xmlns:a16="http://schemas.microsoft.com/office/drawing/2014/main" id="{D1A5E6BE-E9EA-87FB-E233-AA7B5A4E55EF}"/>
              </a:ext>
            </a:extLst>
          </p:cNvPr>
          <p:cNvSpPr>
            <a:spLocks noChangeShapeType="1"/>
          </p:cNvSpPr>
          <p:nvPr/>
        </p:nvSpPr>
        <p:spPr bwMode="auto">
          <a:xfrm flipH="1">
            <a:off x="1919288" y="5487988"/>
            <a:ext cx="57150" cy="100012"/>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4" name="Line 22">
            <a:extLst>
              <a:ext uri="{FF2B5EF4-FFF2-40B4-BE49-F238E27FC236}">
                <a16:creationId xmlns:a16="http://schemas.microsoft.com/office/drawing/2014/main" id="{CF63E4B4-3D99-2BAD-865D-E4E213D1D528}"/>
              </a:ext>
            </a:extLst>
          </p:cNvPr>
          <p:cNvSpPr>
            <a:spLocks noChangeShapeType="1"/>
          </p:cNvSpPr>
          <p:nvPr/>
        </p:nvSpPr>
        <p:spPr bwMode="auto">
          <a:xfrm flipH="1">
            <a:off x="1919288" y="5897563"/>
            <a:ext cx="57150" cy="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5" name="Line 23">
            <a:extLst>
              <a:ext uri="{FF2B5EF4-FFF2-40B4-BE49-F238E27FC236}">
                <a16:creationId xmlns:a16="http://schemas.microsoft.com/office/drawing/2014/main" id="{ECC821C3-0528-A3DD-DEA4-95650CF76559}"/>
              </a:ext>
            </a:extLst>
          </p:cNvPr>
          <p:cNvSpPr>
            <a:spLocks noChangeShapeType="1"/>
          </p:cNvSpPr>
          <p:nvPr/>
        </p:nvSpPr>
        <p:spPr bwMode="auto">
          <a:xfrm flipH="1" flipV="1">
            <a:off x="1916113" y="6265863"/>
            <a:ext cx="49212" cy="39687"/>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76" name="AutoShape 24">
            <a:extLst>
              <a:ext uri="{FF2B5EF4-FFF2-40B4-BE49-F238E27FC236}">
                <a16:creationId xmlns:a16="http://schemas.microsoft.com/office/drawing/2014/main" id="{4225B6D1-72B1-9B85-4023-1C08436AB29C}"/>
              </a:ext>
            </a:extLst>
          </p:cNvPr>
          <p:cNvSpPr>
            <a:spLocks noChangeArrowheads="1"/>
          </p:cNvSpPr>
          <p:nvPr/>
        </p:nvSpPr>
        <p:spPr bwMode="auto">
          <a:xfrm flipH="1">
            <a:off x="1125538" y="3632200"/>
            <a:ext cx="793750" cy="755650"/>
          </a:xfrm>
          <a:prstGeom prst="homePlate">
            <a:avLst>
              <a:gd name="adj" fmla="val 12352"/>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solidFill>
                  <a:schemeClr val="accent1"/>
                </a:solidFill>
              </a:rPr>
              <a:t>Deliver</a:t>
            </a:r>
          </a:p>
          <a:p>
            <a:pPr algn="ctr"/>
            <a:r>
              <a:rPr lang="en-US" altLang="en-US" sz="900" b="1">
                <a:solidFill>
                  <a:schemeClr val="accent1"/>
                </a:solidFill>
              </a:rPr>
              <a:t>Flawless</a:t>
            </a:r>
          </a:p>
          <a:p>
            <a:pPr algn="ctr"/>
            <a:r>
              <a:rPr lang="en-US" altLang="en-US" sz="900" b="1">
                <a:solidFill>
                  <a:schemeClr val="accent1"/>
                </a:solidFill>
              </a:rPr>
              <a:t>Client</a:t>
            </a:r>
          </a:p>
          <a:p>
            <a:pPr algn="ctr"/>
            <a:r>
              <a:rPr lang="en-US" altLang="en-US" sz="900" b="1">
                <a:solidFill>
                  <a:schemeClr val="accent1"/>
                </a:solidFill>
              </a:rPr>
              <a:t>Solutions</a:t>
            </a:r>
          </a:p>
        </p:txBody>
      </p:sp>
      <p:sp>
        <p:nvSpPr>
          <p:cNvPr id="612377" name="AutoShape 25">
            <a:extLst>
              <a:ext uri="{FF2B5EF4-FFF2-40B4-BE49-F238E27FC236}">
                <a16:creationId xmlns:a16="http://schemas.microsoft.com/office/drawing/2014/main" id="{79C1284A-7B5A-CDF6-8D1F-3C3F19755F24}"/>
              </a:ext>
            </a:extLst>
          </p:cNvPr>
          <p:cNvSpPr>
            <a:spLocks noChangeArrowheads="1"/>
          </p:cNvSpPr>
          <p:nvPr/>
        </p:nvSpPr>
        <p:spPr bwMode="auto">
          <a:xfrm flipH="1">
            <a:off x="1976438" y="4059238"/>
            <a:ext cx="1019175" cy="334962"/>
          </a:xfrm>
          <a:prstGeom prst="homePlate">
            <a:avLst>
              <a:gd name="adj" fmla="val 35779"/>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Perfect Project</a:t>
            </a:r>
          </a:p>
          <a:p>
            <a:pPr algn="ctr"/>
            <a:r>
              <a:rPr lang="en-US" altLang="en-US" sz="800" b="1">
                <a:solidFill>
                  <a:schemeClr val="accent1"/>
                </a:solidFill>
                <a:latin typeface="Arial Narrow" panose="020B0606020202030204" pitchFamily="34" charset="0"/>
              </a:rPr>
              <a:t>Execution</a:t>
            </a:r>
          </a:p>
        </p:txBody>
      </p:sp>
      <p:sp>
        <p:nvSpPr>
          <p:cNvPr id="612378" name="AutoShape 26">
            <a:extLst>
              <a:ext uri="{FF2B5EF4-FFF2-40B4-BE49-F238E27FC236}">
                <a16:creationId xmlns:a16="http://schemas.microsoft.com/office/drawing/2014/main" id="{9D4D9417-2696-F85B-5BED-D4F5DE09D111}"/>
              </a:ext>
            </a:extLst>
          </p:cNvPr>
          <p:cNvSpPr>
            <a:spLocks noChangeArrowheads="1"/>
          </p:cNvSpPr>
          <p:nvPr/>
        </p:nvSpPr>
        <p:spPr bwMode="auto">
          <a:xfrm flipH="1">
            <a:off x="1976438" y="3643313"/>
            <a:ext cx="1019175" cy="344487"/>
          </a:xfrm>
          <a:prstGeom prst="homePlate">
            <a:avLst>
              <a:gd name="adj" fmla="val 34790"/>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Leverage Client</a:t>
            </a:r>
          </a:p>
          <a:p>
            <a:pPr algn="ctr"/>
            <a:r>
              <a:rPr lang="en-US" altLang="en-US" sz="800" b="1">
                <a:solidFill>
                  <a:schemeClr val="accent1"/>
                </a:solidFill>
                <a:latin typeface="Arial Narrow" panose="020B0606020202030204" pitchFamily="34" charset="0"/>
              </a:rPr>
              <a:t>Relationships</a:t>
            </a:r>
          </a:p>
        </p:txBody>
      </p:sp>
      <p:sp>
        <p:nvSpPr>
          <p:cNvPr id="612379" name="Line 27">
            <a:extLst>
              <a:ext uri="{FF2B5EF4-FFF2-40B4-BE49-F238E27FC236}">
                <a16:creationId xmlns:a16="http://schemas.microsoft.com/office/drawing/2014/main" id="{6A23EBB1-9EEA-21F6-289A-CB4A60CBC787}"/>
              </a:ext>
            </a:extLst>
          </p:cNvPr>
          <p:cNvSpPr>
            <a:spLocks noChangeShapeType="1"/>
          </p:cNvSpPr>
          <p:nvPr/>
        </p:nvSpPr>
        <p:spPr bwMode="auto">
          <a:xfrm flipH="1">
            <a:off x="1919288" y="3816350"/>
            <a:ext cx="57150" cy="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80" name="Line 28">
            <a:extLst>
              <a:ext uri="{FF2B5EF4-FFF2-40B4-BE49-F238E27FC236}">
                <a16:creationId xmlns:a16="http://schemas.microsoft.com/office/drawing/2014/main" id="{084EB972-4DA5-B859-CE5E-65BE0440E540}"/>
              </a:ext>
            </a:extLst>
          </p:cNvPr>
          <p:cNvSpPr>
            <a:spLocks noChangeShapeType="1"/>
          </p:cNvSpPr>
          <p:nvPr/>
        </p:nvSpPr>
        <p:spPr bwMode="auto">
          <a:xfrm flipH="1">
            <a:off x="1919288" y="4224338"/>
            <a:ext cx="57150" cy="0"/>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81" name="AutoShape 29">
            <a:extLst>
              <a:ext uri="{FF2B5EF4-FFF2-40B4-BE49-F238E27FC236}">
                <a16:creationId xmlns:a16="http://schemas.microsoft.com/office/drawing/2014/main" id="{4C294964-B430-558A-A565-2D15C9925072}"/>
              </a:ext>
            </a:extLst>
          </p:cNvPr>
          <p:cNvSpPr>
            <a:spLocks noChangeArrowheads="1"/>
          </p:cNvSpPr>
          <p:nvPr/>
        </p:nvSpPr>
        <p:spPr bwMode="auto">
          <a:xfrm flipH="1">
            <a:off x="1976438" y="2809875"/>
            <a:ext cx="1019175" cy="342900"/>
          </a:xfrm>
          <a:prstGeom prst="homePlate">
            <a:avLst>
              <a:gd name="adj" fmla="val 34951"/>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Leverage Resources</a:t>
            </a:r>
          </a:p>
          <a:p>
            <a:pPr algn="ctr"/>
            <a:r>
              <a:rPr lang="en-US" altLang="en-US" sz="800" b="1">
                <a:solidFill>
                  <a:schemeClr val="accent1"/>
                </a:solidFill>
                <a:latin typeface="Arial Narrow" panose="020B0606020202030204" pitchFamily="34" charset="0"/>
              </a:rPr>
              <a:t>&amp; Solutions</a:t>
            </a:r>
          </a:p>
        </p:txBody>
      </p:sp>
      <p:sp>
        <p:nvSpPr>
          <p:cNvPr id="612382" name="AutoShape 30">
            <a:extLst>
              <a:ext uri="{FF2B5EF4-FFF2-40B4-BE49-F238E27FC236}">
                <a16:creationId xmlns:a16="http://schemas.microsoft.com/office/drawing/2014/main" id="{461141A8-E2C6-E57D-E9BC-28E2E68386B1}"/>
              </a:ext>
            </a:extLst>
          </p:cNvPr>
          <p:cNvSpPr>
            <a:spLocks noChangeArrowheads="1"/>
          </p:cNvSpPr>
          <p:nvPr/>
        </p:nvSpPr>
        <p:spPr bwMode="auto">
          <a:xfrm flipH="1">
            <a:off x="1976438" y="3225800"/>
            <a:ext cx="1019175" cy="344488"/>
          </a:xfrm>
          <a:prstGeom prst="homePlate">
            <a:avLst>
              <a:gd name="adj" fmla="val 34790"/>
            </a:avLst>
          </a:prstGeom>
          <a:solidFill>
            <a:srgbClr val="003366"/>
          </a:solidFill>
          <a:ln w="19050">
            <a:solidFill>
              <a:srgbClr val="00CDC8"/>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800" b="1">
                <a:solidFill>
                  <a:schemeClr val="accent1"/>
                </a:solidFill>
                <a:latin typeface="Arial Narrow" panose="020B0606020202030204" pitchFamily="34" charset="0"/>
              </a:rPr>
              <a:t>Develop Client</a:t>
            </a:r>
          </a:p>
          <a:p>
            <a:pPr algn="ctr"/>
            <a:r>
              <a:rPr lang="en-US" altLang="en-US" sz="800" b="1">
                <a:solidFill>
                  <a:schemeClr val="accent1"/>
                </a:solidFill>
                <a:latin typeface="Arial Narrow" panose="020B0606020202030204" pitchFamily="34" charset="0"/>
              </a:rPr>
              <a:t>Relationships</a:t>
            </a:r>
          </a:p>
        </p:txBody>
      </p:sp>
      <p:sp>
        <p:nvSpPr>
          <p:cNvPr id="612383" name="Line 31">
            <a:extLst>
              <a:ext uri="{FF2B5EF4-FFF2-40B4-BE49-F238E27FC236}">
                <a16:creationId xmlns:a16="http://schemas.microsoft.com/office/drawing/2014/main" id="{AF0A778F-A4F1-B863-3579-75D3BB80C1F5}"/>
              </a:ext>
            </a:extLst>
          </p:cNvPr>
          <p:cNvSpPr>
            <a:spLocks noChangeShapeType="1"/>
          </p:cNvSpPr>
          <p:nvPr/>
        </p:nvSpPr>
        <p:spPr bwMode="auto">
          <a:xfrm flipH="1" flipV="1">
            <a:off x="1916113" y="3297238"/>
            <a:ext cx="55562" cy="93662"/>
          </a:xfrm>
          <a:prstGeom prst="line">
            <a:avLst/>
          </a:prstGeom>
          <a:noFill/>
          <a:ln w="19050">
            <a:solidFill>
              <a:srgbClr val="00CDC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84" name="Rectangle 32">
            <a:extLst>
              <a:ext uri="{FF2B5EF4-FFF2-40B4-BE49-F238E27FC236}">
                <a16:creationId xmlns:a16="http://schemas.microsoft.com/office/drawing/2014/main" id="{84609C84-25FB-7830-F04C-4BBD0225FB3B}"/>
              </a:ext>
            </a:extLst>
          </p:cNvPr>
          <p:cNvSpPr>
            <a:spLocks noChangeArrowheads="1"/>
          </p:cNvSpPr>
          <p:nvPr/>
        </p:nvSpPr>
        <p:spPr bwMode="auto">
          <a:xfrm rot="16200000" flipH="1">
            <a:off x="-1153318" y="4164806"/>
            <a:ext cx="3898900" cy="465137"/>
          </a:xfrm>
          <a:prstGeom prst="rect">
            <a:avLst/>
          </a:prstGeom>
          <a:solidFill>
            <a:srgbClr val="003366"/>
          </a:solidFill>
          <a:ln w="19050">
            <a:solidFill>
              <a:srgbClr val="00FF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400" b="1">
                <a:solidFill>
                  <a:schemeClr val="accent1"/>
                </a:solidFill>
              </a:rPr>
              <a:t>Double-Digit Earnings/Cash Flow Growth</a:t>
            </a:r>
          </a:p>
        </p:txBody>
      </p:sp>
      <p:sp>
        <p:nvSpPr>
          <p:cNvPr id="612385" name="Rectangle 33">
            <a:extLst>
              <a:ext uri="{FF2B5EF4-FFF2-40B4-BE49-F238E27FC236}">
                <a16:creationId xmlns:a16="http://schemas.microsoft.com/office/drawing/2014/main" id="{D3A64501-9D32-F80E-EE25-2969D9DFD969}"/>
              </a:ext>
            </a:extLst>
          </p:cNvPr>
          <p:cNvSpPr>
            <a:spLocks noChangeArrowheads="1"/>
          </p:cNvSpPr>
          <p:nvPr/>
        </p:nvSpPr>
        <p:spPr bwMode="auto">
          <a:xfrm>
            <a:off x="430213" y="1216025"/>
            <a:ext cx="2387600" cy="609600"/>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1600" b="1"/>
              <a:t>Strategic Objectives</a:t>
            </a:r>
          </a:p>
        </p:txBody>
      </p:sp>
      <p:sp>
        <p:nvSpPr>
          <p:cNvPr id="612386" name="Text Box 34">
            <a:extLst>
              <a:ext uri="{FF2B5EF4-FFF2-40B4-BE49-F238E27FC236}">
                <a16:creationId xmlns:a16="http://schemas.microsoft.com/office/drawing/2014/main" id="{8C86412C-E267-CF96-F471-21F1568A7173}"/>
              </a:ext>
            </a:extLst>
          </p:cNvPr>
          <p:cNvSpPr txBox="1">
            <a:spLocks noChangeArrowheads="1"/>
          </p:cNvSpPr>
          <p:nvPr/>
        </p:nvSpPr>
        <p:spPr bwMode="auto">
          <a:xfrm>
            <a:off x="5854700" y="2578100"/>
            <a:ext cx="2908300" cy="3902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2000">
                <a:solidFill>
                  <a:srgbClr val="4D4D4D"/>
                </a:solidFill>
                <a:latin typeface="Helvetica" panose="020B0604020202020204" pitchFamily="34" charset="0"/>
              </a:rPr>
              <a:t>Achieve CMMI Level 5</a:t>
            </a:r>
          </a:p>
          <a:p>
            <a:pPr algn="ctr" eaLnBrk="0" hangingPunct="0">
              <a:spcBef>
                <a:spcPct val="50000"/>
              </a:spcBef>
            </a:pPr>
            <a:r>
              <a:rPr lang="en-US" altLang="en-US" sz="2000">
                <a:solidFill>
                  <a:srgbClr val="4D4D4D"/>
                </a:solidFill>
                <a:latin typeface="Helvetica" panose="020B0604020202020204" pitchFamily="34" charset="0"/>
              </a:rPr>
              <a:t>Meet Cash Flow Goals</a:t>
            </a:r>
          </a:p>
          <a:p>
            <a:pPr algn="ctr" eaLnBrk="0" hangingPunct="0">
              <a:spcBef>
                <a:spcPct val="50000"/>
              </a:spcBef>
            </a:pPr>
            <a:r>
              <a:rPr lang="en-US" altLang="en-US" sz="2000">
                <a:solidFill>
                  <a:srgbClr val="4D4D4D"/>
                </a:solidFill>
                <a:latin typeface="Helvetica" panose="020B0604020202020204" pitchFamily="34" charset="0"/>
              </a:rPr>
              <a:t>Develop Addressable Market Plans</a:t>
            </a:r>
          </a:p>
          <a:p>
            <a:pPr algn="ctr" eaLnBrk="0" hangingPunct="0">
              <a:spcBef>
                <a:spcPct val="50000"/>
              </a:spcBef>
            </a:pPr>
            <a:r>
              <a:rPr lang="en-US" altLang="en-US" sz="2000">
                <a:solidFill>
                  <a:srgbClr val="4D4D4D"/>
                </a:solidFill>
                <a:latin typeface="Helvetica" panose="020B0604020202020204" pitchFamily="34" charset="0"/>
              </a:rPr>
              <a:t>Improve Resource Utilization</a:t>
            </a:r>
          </a:p>
          <a:p>
            <a:pPr algn="ctr" eaLnBrk="0" hangingPunct="0">
              <a:spcBef>
                <a:spcPct val="50000"/>
              </a:spcBef>
            </a:pPr>
            <a:r>
              <a:rPr lang="en-US" altLang="en-US" sz="2000">
                <a:solidFill>
                  <a:srgbClr val="4D4D4D"/>
                </a:solidFill>
                <a:latin typeface="Helvetica" panose="020B0604020202020204" pitchFamily="34" charset="0"/>
              </a:rPr>
              <a:t>Measure Customer Loyalty </a:t>
            </a:r>
          </a:p>
          <a:p>
            <a:pPr algn="ctr" eaLnBrk="0" hangingPunct="0">
              <a:spcBef>
                <a:spcPct val="50000"/>
              </a:spcBef>
            </a:pPr>
            <a:r>
              <a:rPr lang="en-US" altLang="en-US" sz="2000">
                <a:solidFill>
                  <a:srgbClr val="4D4D4D"/>
                </a:solidFill>
                <a:latin typeface="Helvetica" panose="020B0604020202020204" pitchFamily="34" charset="0"/>
              </a:rPr>
              <a:t>Improve Subcontractor Teaming</a:t>
            </a:r>
          </a:p>
        </p:txBody>
      </p:sp>
      <p:sp>
        <p:nvSpPr>
          <p:cNvPr id="612387" name="Rectangle 35">
            <a:extLst>
              <a:ext uri="{FF2B5EF4-FFF2-40B4-BE49-F238E27FC236}">
                <a16:creationId xmlns:a16="http://schemas.microsoft.com/office/drawing/2014/main" id="{88CDCB36-82B8-5E16-0828-5BD1A6EC71BC}"/>
              </a:ext>
            </a:extLst>
          </p:cNvPr>
          <p:cNvSpPr>
            <a:spLocks noChangeArrowheads="1"/>
          </p:cNvSpPr>
          <p:nvPr/>
        </p:nvSpPr>
        <p:spPr bwMode="auto">
          <a:xfrm>
            <a:off x="6027738" y="1216025"/>
            <a:ext cx="2401887" cy="608013"/>
          </a:xfrm>
          <a:prstGeom prst="rect">
            <a:avLst/>
          </a:prstGeom>
          <a:noFill/>
          <a:ln>
            <a:noFill/>
          </a:ln>
          <a:effectLst/>
          <a:extLst>
            <a:ext uri="{909E8E84-426E-40DD-AFC4-6F175D3DCCD1}">
              <a14:hiddenFill xmlns:a14="http://schemas.microsoft.com/office/drawing/2010/main">
                <a:solidFill>
                  <a:schemeClr val="tx2"/>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algn="ctr" eaLnBrk="0" hangingPunct="0">
              <a:spcBef>
                <a:spcPct val="50000"/>
              </a:spcBef>
            </a:pPr>
            <a:r>
              <a:rPr lang="en-US" altLang="en-US" sz="1600" b="1"/>
              <a:t>“Example” Master Projects</a:t>
            </a:r>
          </a:p>
        </p:txBody>
      </p:sp>
      <p:sp>
        <p:nvSpPr>
          <p:cNvPr id="612388" name="Oval 36">
            <a:extLst>
              <a:ext uri="{FF2B5EF4-FFF2-40B4-BE49-F238E27FC236}">
                <a16:creationId xmlns:a16="http://schemas.microsoft.com/office/drawing/2014/main" id="{D092B42E-10B7-AE6C-5B8A-70E736995245}"/>
              </a:ext>
            </a:extLst>
          </p:cNvPr>
          <p:cNvSpPr>
            <a:spLocks noChangeArrowheads="1"/>
          </p:cNvSpPr>
          <p:nvPr/>
        </p:nvSpPr>
        <p:spPr bwMode="auto">
          <a:xfrm>
            <a:off x="3719513" y="615950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389" name="Oval 37">
            <a:extLst>
              <a:ext uri="{FF2B5EF4-FFF2-40B4-BE49-F238E27FC236}">
                <a16:creationId xmlns:a16="http://schemas.microsoft.com/office/drawing/2014/main" id="{67DC5E15-436B-8F0C-1B3B-148EA0E6B58D}"/>
              </a:ext>
            </a:extLst>
          </p:cNvPr>
          <p:cNvSpPr>
            <a:spLocks noChangeArrowheads="1"/>
          </p:cNvSpPr>
          <p:nvPr/>
        </p:nvSpPr>
        <p:spPr bwMode="auto">
          <a:xfrm>
            <a:off x="3916363" y="615950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390" name="Rectangle 38">
            <a:extLst>
              <a:ext uri="{FF2B5EF4-FFF2-40B4-BE49-F238E27FC236}">
                <a16:creationId xmlns:a16="http://schemas.microsoft.com/office/drawing/2014/main" id="{9CEB69B1-4B69-E655-D88E-67B58264D1D2}"/>
              </a:ext>
            </a:extLst>
          </p:cNvPr>
          <p:cNvSpPr>
            <a:spLocks noChangeArrowheads="1"/>
          </p:cNvSpPr>
          <p:nvPr/>
        </p:nvSpPr>
        <p:spPr bwMode="auto">
          <a:xfrm>
            <a:off x="3489325" y="4613275"/>
            <a:ext cx="1971675" cy="18637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391" name="Line 39">
            <a:extLst>
              <a:ext uri="{FF2B5EF4-FFF2-40B4-BE49-F238E27FC236}">
                <a16:creationId xmlns:a16="http://schemas.microsoft.com/office/drawing/2014/main" id="{0BCD72C0-BB1E-9AA8-2DE2-4AC39B70C474}"/>
              </a:ext>
            </a:extLst>
          </p:cNvPr>
          <p:cNvSpPr>
            <a:spLocks noChangeShapeType="1"/>
          </p:cNvSpPr>
          <p:nvPr/>
        </p:nvSpPr>
        <p:spPr bwMode="auto">
          <a:xfrm>
            <a:off x="3681413"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2" name="Line 40">
            <a:extLst>
              <a:ext uri="{FF2B5EF4-FFF2-40B4-BE49-F238E27FC236}">
                <a16:creationId xmlns:a16="http://schemas.microsoft.com/office/drawing/2014/main" id="{9ECE9869-6C6D-005C-83AA-A28523BACD16}"/>
              </a:ext>
            </a:extLst>
          </p:cNvPr>
          <p:cNvSpPr>
            <a:spLocks noChangeShapeType="1"/>
          </p:cNvSpPr>
          <p:nvPr/>
        </p:nvSpPr>
        <p:spPr bwMode="auto">
          <a:xfrm>
            <a:off x="3876675"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3" name="Line 41">
            <a:extLst>
              <a:ext uri="{FF2B5EF4-FFF2-40B4-BE49-F238E27FC236}">
                <a16:creationId xmlns:a16="http://schemas.microsoft.com/office/drawing/2014/main" id="{AD293415-1366-A8BF-3F78-A741979E581A}"/>
              </a:ext>
            </a:extLst>
          </p:cNvPr>
          <p:cNvSpPr>
            <a:spLocks noChangeShapeType="1"/>
          </p:cNvSpPr>
          <p:nvPr/>
        </p:nvSpPr>
        <p:spPr bwMode="auto">
          <a:xfrm>
            <a:off x="4071938"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4" name="Line 42">
            <a:extLst>
              <a:ext uri="{FF2B5EF4-FFF2-40B4-BE49-F238E27FC236}">
                <a16:creationId xmlns:a16="http://schemas.microsoft.com/office/drawing/2014/main" id="{C7A31B19-8674-4F13-5F15-87EB946D5377}"/>
              </a:ext>
            </a:extLst>
          </p:cNvPr>
          <p:cNvSpPr>
            <a:spLocks noChangeShapeType="1"/>
          </p:cNvSpPr>
          <p:nvPr/>
        </p:nvSpPr>
        <p:spPr bwMode="auto">
          <a:xfrm>
            <a:off x="4264025"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5" name="Line 43">
            <a:extLst>
              <a:ext uri="{FF2B5EF4-FFF2-40B4-BE49-F238E27FC236}">
                <a16:creationId xmlns:a16="http://schemas.microsoft.com/office/drawing/2014/main" id="{6C7144BB-03C1-FF7C-A4FB-4B007E40049D}"/>
              </a:ext>
            </a:extLst>
          </p:cNvPr>
          <p:cNvSpPr>
            <a:spLocks noChangeShapeType="1"/>
          </p:cNvSpPr>
          <p:nvPr/>
        </p:nvSpPr>
        <p:spPr bwMode="auto">
          <a:xfrm>
            <a:off x="4457700"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6" name="Line 44">
            <a:extLst>
              <a:ext uri="{FF2B5EF4-FFF2-40B4-BE49-F238E27FC236}">
                <a16:creationId xmlns:a16="http://schemas.microsoft.com/office/drawing/2014/main" id="{453DC31C-6EAE-36F5-72B3-3F9783777AC6}"/>
              </a:ext>
            </a:extLst>
          </p:cNvPr>
          <p:cNvSpPr>
            <a:spLocks noChangeShapeType="1"/>
          </p:cNvSpPr>
          <p:nvPr/>
        </p:nvSpPr>
        <p:spPr bwMode="auto">
          <a:xfrm>
            <a:off x="4652963"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7" name="Line 45">
            <a:extLst>
              <a:ext uri="{FF2B5EF4-FFF2-40B4-BE49-F238E27FC236}">
                <a16:creationId xmlns:a16="http://schemas.microsoft.com/office/drawing/2014/main" id="{4018F520-0644-AF78-6296-228A926ABC5C}"/>
              </a:ext>
            </a:extLst>
          </p:cNvPr>
          <p:cNvSpPr>
            <a:spLocks noChangeShapeType="1"/>
          </p:cNvSpPr>
          <p:nvPr/>
        </p:nvSpPr>
        <p:spPr bwMode="auto">
          <a:xfrm>
            <a:off x="4845050" y="4619625"/>
            <a:ext cx="3175" cy="185737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8" name="Line 46">
            <a:extLst>
              <a:ext uri="{FF2B5EF4-FFF2-40B4-BE49-F238E27FC236}">
                <a16:creationId xmlns:a16="http://schemas.microsoft.com/office/drawing/2014/main" id="{C634EC14-2DFB-8E1B-8566-5C854BEE9613}"/>
              </a:ext>
            </a:extLst>
          </p:cNvPr>
          <p:cNvSpPr>
            <a:spLocks noChangeShapeType="1"/>
          </p:cNvSpPr>
          <p:nvPr/>
        </p:nvSpPr>
        <p:spPr bwMode="auto">
          <a:xfrm>
            <a:off x="5040313"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399" name="Line 47">
            <a:extLst>
              <a:ext uri="{FF2B5EF4-FFF2-40B4-BE49-F238E27FC236}">
                <a16:creationId xmlns:a16="http://schemas.microsoft.com/office/drawing/2014/main" id="{07D01471-D13B-3C59-578A-6A976F206F92}"/>
              </a:ext>
            </a:extLst>
          </p:cNvPr>
          <p:cNvSpPr>
            <a:spLocks noChangeShapeType="1"/>
          </p:cNvSpPr>
          <p:nvPr/>
        </p:nvSpPr>
        <p:spPr bwMode="auto">
          <a:xfrm>
            <a:off x="5235575" y="4613275"/>
            <a:ext cx="0" cy="18637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0" name="Line 48">
            <a:extLst>
              <a:ext uri="{FF2B5EF4-FFF2-40B4-BE49-F238E27FC236}">
                <a16:creationId xmlns:a16="http://schemas.microsoft.com/office/drawing/2014/main" id="{25014C57-C2C8-44A3-F3AA-52FA2D99165E}"/>
              </a:ext>
            </a:extLst>
          </p:cNvPr>
          <p:cNvSpPr>
            <a:spLocks noChangeShapeType="1"/>
          </p:cNvSpPr>
          <p:nvPr/>
        </p:nvSpPr>
        <p:spPr bwMode="auto">
          <a:xfrm>
            <a:off x="3489325" y="4779963"/>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1" name="Line 49">
            <a:extLst>
              <a:ext uri="{FF2B5EF4-FFF2-40B4-BE49-F238E27FC236}">
                <a16:creationId xmlns:a16="http://schemas.microsoft.com/office/drawing/2014/main" id="{95ED52A4-32EF-5A2F-F630-5C0E59720744}"/>
              </a:ext>
            </a:extLst>
          </p:cNvPr>
          <p:cNvSpPr>
            <a:spLocks noChangeShapeType="1"/>
          </p:cNvSpPr>
          <p:nvPr/>
        </p:nvSpPr>
        <p:spPr bwMode="auto">
          <a:xfrm>
            <a:off x="3489325" y="4968875"/>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2" name="Line 50">
            <a:extLst>
              <a:ext uri="{FF2B5EF4-FFF2-40B4-BE49-F238E27FC236}">
                <a16:creationId xmlns:a16="http://schemas.microsoft.com/office/drawing/2014/main" id="{8FAFE395-A6F9-3F67-3296-03874DC630AA}"/>
              </a:ext>
            </a:extLst>
          </p:cNvPr>
          <p:cNvSpPr>
            <a:spLocks noChangeShapeType="1"/>
          </p:cNvSpPr>
          <p:nvPr/>
        </p:nvSpPr>
        <p:spPr bwMode="auto">
          <a:xfrm>
            <a:off x="3489325" y="5356225"/>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3" name="Line 51">
            <a:extLst>
              <a:ext uri="{FF2B5EF4-FFF2-40B4-BE49-F238E27FC236}">
                <a16:creationId xmlns:a16="http://schemas.microsoft.com/office/drawing/2014/main" id="{3D16CAA6-E52A-5206-C6F2-A53E45C8D2A0}"/>
              </a:ext>
            </a:extLst>
          </p:cNvPr>
          <p:cNvSpPr>
            <a:spLocks noChangeShapeType="1"/>
          </p:cNvSpPr>
          <p:nvPr/>
        </p:nvSpPr>
        <p:spPr bwMode="auto">
          <a:xfrm>
            <a:off x="3489325" y="5540375"/>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4" name="Line 52">
            <a:extLst>
              <a:ext uri="{FF2B5EF4-FFF2-40B4-BE49-F238E27FC236}">
                <a16:creationId xmlns:a16="http://schemas.microsoft.com/office/drawing/2014/main" id="{E3C9BCE1-4F46-0BA4-C819-8C59B61BA557}"/>
              </a:ext>
            </a:extLst>
          </p:cNvPr>
          <p:cNvSpPr>
            <a:spLocks noChangeShapeType="1"/>
          </p:cNvSpPr>
          <p:nvPr/>
        </p:nvSpPr>
        <p:spPr bwMode="auto">
          <a:xfrm>
            <a:off x="3489325" y="5922963"/>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5" name="Line 53">
            <a:extLst>
              <a:ext uri="{FF2B5EF4-FFF2-40B4-BE49-F238E27FC236}">
                <a16:creationId xmlns:a16="http://schemas.microsoft.com/office/drawing/2014/main" id="{647E8E9C-EDC0-1C97-DA62-9DB1CF9CD8E6}"/>
              </a:ext>
            </a:extLst>
          </p:cNvPr>
          <p:cNvSpPr>
            <a:spLocks noChangeShapeType="1"/>
          </p:cNvSpPr>
          <p:nvPr/>
        </p:nvSpPr>
        <p:spPr bwMode="auto">
          <a:xfrm>
            <a:off x="3489325" y="6113463"/>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6" name="Line 54">
            <a:extLst>
              <a:ext uri="{FF2B5EF4-FFF2-40B4-BE49-F238E27FC236}">
                <a16:creationId xmlns:a16="http://schemas.microsoft.com/office/drawing/2014/main" id="{9951AFE2-A5C9-AE4B-F8E6-D23241E9D9FA}"/>
              </a:ext>
            </a:extLst>
          </p:cNvPr>
          <p:cNvSpPr>
            <a:spLocks noChangeShapeType="1"/>
          </p:cNvSpPr>
          <p:nvPr/>
        </p:nvSpPr>
        <p:spPr bwMode="auto">
          <a:xfrm>
            <a:off x="3489325" y="5721350"/>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7" name="Line 55">
            <a:extLst>
              <a:ext uri="{FF2B5EF4-FFF2-40B4-BE49-F238E27FC236}">
                <a16:creationId xmlns:a16="http://schemas.microsoft.com/office/drawing/2014/main" id="{1B6EB9BC-DD39-EDCF-5113-8EF035DF52B9}"/>
              </a:ext>
            </a:extLst>
          </p:cNvPr>
          <p:cNvSpPr>
            <a:spLocks noChangeShapeType="1"/>
          </p:cNvSpPr>
          <p:nvPr/>
        </p:nvSpPr>
        <p:spPr bwMode="auto">
          <a:xfrm>
            <a:off x="3489325" y="6307138"/>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8" name="Line 56">
            <a:extLst>
              <a:ext uri="{FF2B5EF4-FFF2-40B4-BE49-F238E27FC236}">
                <a16:creationId xmlns:a16="http://schemas.microsoft.com/office/drawing/2014/main" id="{428D7314-31E6-313E-3866-2F0C1B2A2010}"/>
              </a:ext>
            </a:extLst>
          </p:cNvPr>
          <p:cNvSpPr>
            <a:spLocks noChangeShapeType="1"/>
          </p:cNvSpPr>
          <p:nvPr/>
        </p:nvSpPr>
        <p:spPr bwMode="auto">
          <a:xfrm>
            <a:off x="3489325" y="5160963"/>
            <a:ext cx="197167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09" name="Oval 57">
            <a:extLst>
              <a:ext uri="{FF2B5EF4-FFF2-40B4-BE49-F238E27FC236}">
                <a16:creationId xmlns:a16="http://schemas.microsoft.com/office/drawing/2014/main" id="{A55C802D-72EF-50BF-79E9-3650A7F5C2C7}"/>
              </a:ext>
            </a:extLst>
          </p:cNvPr>
          <p:cNvSpPr>
            <a:spLocks noChangeArrowheads="1"/>
          </p:cNvSpPr>
          <p:nvPr/>
        </p:nvSpPr>
        <p:spPr bwMode="auto">
          <a:xfrm>
            <a:off x="3527425" y="5781675"/>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0" name="Oval 58">
            <a:extLst>
              <a:ext uri="{FF2B5EF4-FFF2-40B4-BE49-F238E27FC236}">
                <a16:creationId xmlns:a16="http://schemas.microsoft.com/office/drawing/2014/main" id="{472BF7C5-8749-BEA5-CCF5-B703A677AF5F}"/>
              </a:ext>
            </a:extLst>
          </p:cNvPr>
          <p:cNvSpPr>
            <a:spLocks noChangeArrowheads="1"/>
          </p:cNvSpPr>
          <p:nvPr/>
        </p:nvSpPr>
        <p:spPr bwMode="auto">
          <a:xfrm>
            <a:off x="3913188" y="4833938"/>
            <a:ext cx="119062"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1" name="Oval 59">
            <a:extLst>
              <a:ext uri="{FF2B5EF4-FFF2-40B4-BE49-F238E27FC236}">
                <a16:creationId xmlns:a16="http://schemas.microsoft.com/office/drawing/2014/main" id="{329632B5-E2BC-CB31-D787-2E960BF55548}"/>
              </a:ext>
            </a:extLst>
          </p:cNvPr>
          <p:cNvSpPr>
            <a:spLocks noChangeArrowheads="1"/>
          </p:cNvSpPr>
          <p:nvPr/>
        </p:nvSpPr>
        <p:spPr bwMode="auto">
          <a:xfrm>
            <a:off x="3913188" y="5024438"/>
            <a:ext cx="119062"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2" name="Oval 60">
            <a:extLst>
              <a:ext uri="{FF2B5EF4-FFF2-40B4-BE49-F238E27FC236}">
                <a16:creationId xmlns:a16="http://schemas.microsoft.com/office/drawing/2014/main" id="{886E3575-465F-0235-3C62-E8474E6CC27D}"/>
              </a:ext>
            </a:extLst>
          </p:cNvPr>
          <p:cNvSpPr>
            <a:spLocks noChangeArrowheads="1"/>
          </p:cNvSpPr>
          <p:nvPr/>
        </p:nvSpPr>
        <p:spPr bwMode="auto">
          <a:xfrm>
            <a:off x="3722688" y="5019675"/>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3" name="Oval 61">
            <a:extLst>
              <a:ext uri="{FF2B5EF4-FFF2-40B4-BE49-F238E27FC236}">
                <a16:creationId xmlns:a16="http://schemas.microsoft.com/office/drawing/2014/main" id="{311FC015-5675-EB7A-3E71-53D0824C5903}"/>
              </a:ext>
            </a:extLst>
          </p:cNvPr>
          <p:cNvSpPr>
            <a:spLocks noChangeArrowheads="1"/>
          </p:cNvSpPr>
          <p:nvPr/>
        </p:nvSpPr>
        <p:spPr bwMode="auto">
          <a:xfrm>
            <a:off x="3717925" y="5210175"/>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4" name="Oval 62">
            <a:extLst>
              <a:ext uri="{FF2B5EF4-FFF2-40B4-BE49-F238E27FC236}">
                <a16:creationId xmlns:a16="http://schemas.microsoft.com/office/drawing/2014/main" id="{873A74A9-E1F1-38D4-CA51-C8256B45FD7A}"/>
              </a:ext>
            </a:extLst>
          </p:cNvPr>
          <p:cNvSpPr>
            <a:spLocks noChangeArrowheads="1"/>
          </p:cNvSpPr>
          <p:nvPr/>
        </p:nvSpPr>
        <p:spPr bwMode="auto">
          <a:xfrm>
            <a:off x="3913188" y="5399088"/>
            <a:ext cx="119062"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5" name="Oval 63">
            <a:extLst>
              <a:ext uri="{FF2B5EF4-FFF2-40B4-BE49-F238E27FC236}">
                <a16:creationId xmlns:a16="http://schemas.microsoft.com/office/drawing/2014/main" id="{2770CBFD-4505-2D2F-127C-1EDFFC1CA565}"/>
              </a:ext>
            </a:extLst>
          </p:cNvPr>
          <p:cNvSpPr>
            <a:spLocks noChangeArrowheads="1"/>
          </p:cNvSpPr>
          <p:nvPr/>
        </p:nvSpPr>
        <p:spPr bwMode="auto">
          <a:xfrm>
            <a:off x="3913188" y="5781675"/>
            <a:ext cx="119062"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6" name="Oval 64">
            <a:extLst>
              <a:ext uri="{FF2B5EF4-FFF2-40B4-BE49-F238E27FC236}">
                <a16:creationId xmlns:a16="http://schemas.microsoft.com/office/drawing/2014/main" id="{06BB850F-A8C3-B7D4-4150-4C864C782E42}"/>
              </a:ext>
            </a:extLst>
          </p:cNvPr>
          <p:cNvSpPr>
            <a:spLocks noChangeArrowheads="1"/>
          </p:cNvSpPr>
          <p:nvPr/>
        </p:nvSpPr>
        <p:spPr bwMode="auto">
          <a:xfrm>
            <a:off x="3913188" y="5589588"/>
            <a:ext cx="119062"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7" name="Oval 65">
            <a:extLst>
              <a:ext uri="{FF2B5EF4-FFF2-40B4-BE49-F238E27FC236}">
                <a16:creationId xmlns:a16="http://schemas.microsoft.com/office/drawing/2014/main" id="{8413FEE7-3648-80D2-911A-2472BF4A7678}"/>
              </a:ext>
            </a:extLst>
          </p:cNvPr>
          <p:cNvSpPr>
            <a:spLocks noChangeArrowheads="1"/>
          </p:cNvSpPr>
          <p:nvPr/>
        </p:nvSpPr>
        <p:spPr bwMode="auto">
          <a:xfrm>
            <a:off x="4110038" y="5019675"/>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8" name="Oval 66">
            <a:extLst>
              <a:ext uri="{FF2B5EF4-FFF2-40B4-BE49-F238E27FC236}">
                <a16:creationId xmlns:a16="http://schemas.microsoft.com/office/drawing/2014/main" id="{6B6FD25D-5429-D991-DFAF-CEBB6CAD5630}"/>
              </a:ext>
            </a:extLst>
          </p:cNvPr>
          <p:cNvSpPr>
            <a:spLocks noChangeArrowheads="1"/>
          </p:cNvSpPr>
          <p:nvPr/>
        </p:nvSpPr>
        <p:spPr bwMode="auto">
          <a:xfrm>
            <a:off x="4110038" y="5210175"/>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19" name="Oval 67">
            <a:extLst>
              <a:ext uri="{FF2B5EF4-FFF2-40B4-BE49-F238E27FC236}">
                <a16:creationId xmlns:a16="http://schemas.microsoft.com/office/drawing/2014/main" id="{06F42E7B-A5EE-BDBC-7EF6-FB4FB7A60583}"/>
              </a:ext>
            </a:extLst>
          </p:cNvPr>
          <p:cNvSpPr>
            <a:spLocks noChangeArrowheads="1"/>
          </p:cNvSpPr>
          <p:nvPr/>
        </p:nvSpPr>
        <p:spPr bwMode="auto">
          <a:xfrm>
            <a:off x="4110038" y="5778500"/>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0" name="Oval 68">
            <a:extLst>
              <a:ext uri="{FF2B5EF4-FFF2-40B4-BE49-F238E27FC236}">
                <a16:creationId xmlns:a16="http://schemas.microsoft.com/office/drawing/2014/main" id="{FDF93060-BDE5-16BE-AADA-D27DC96785B1}"/>
              </a:ext>
            </a:extLst>
          </p:cNvPr>
          <p:cNvSpPr>
            <a:spLocks noChangeArrowheads="1"/>
          </p:cNvSpPr>
          <p:nvPr/>
        </p:nvSpPr>
        <p:spPr bwMode="auto">
          <a:xfrm>
            <a:off x="4303713" y="483076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1" name="Oval 69">
            <a:extLst>
              <a:ext uri="{FF2B5EF4-FFF2-40B4-BE49-F238E27FC236}">
                <a16:creationId xmlns:a16="http://schemas.microsoft.com/office/drawing/2014/main" id="{2060D9F5-46FC-539B-0E75-E8C5804D7C09}"/>
              </a:ext>
            </a:extLst>
          </p:cNvPr>
          <p:cNvSpPr>
            <a:spLocks noChangeArrowheads="1"/>
          </p:cNvSpPr>
          <p:nvPr/>
        </p:nvSpPr>
        <p:spPr bwMode="auto">
          <a:xfrm>
            <a:off x="4303713" y="539908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2" name="Oval 70">
            <a:extLst>
              <a:ext uri="{FF2B5EF4-FFF2-40B4-BE49-F238E27FC236}">
                <a16:creationId xmlns:a16="http://schemas.microsoft.com/office/drawing/2014/main" id="{7F82B58F-034F-A597-8FAD-9328B0D67ED4}"/>
              </a:ext>
            </a:extLst>
          </p:cNvPr>
          <p:cNvSpPr>
            <a:spLocks noChangeArrowheads="1"/>
          </p:cNvSpPr>
          <p:nvPr/>
        </p:nvSpPr>
        <p:spPr bwMode="auto">
          <a:xfrm>
            <a:off x="4303713" y="5969000"/>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3" name="Oval 71">
            <a:extLst>
              <a:ext uri="{FF2B5EF4-FFF2-40B4-BE49-F238E27FC236}">
                <a16:creationId xmlns:a16="http://schemas.microsoft.com/office/drawing/2014/main" id="{09587030-2C4B-C8FA-1476-BAB125722A92}"/>
              </a:ext>
            </a:extLst>
          </p:cNvPr>
          <p:cNvSpPr>
            <a:spLocks noChangeArrowheads="1"/>
          </p:cNvSpPr>
          <p:nvPr/>
        </p:nvSpPr>
        <p:spPr bwMode="auto">
          <a:xfrm>
            <a:off x="4303713" y="615791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4" name="Oval 72">
            <a:extLst>
              <a:ext uri="{FF2B5EF4-FFF2-40B4-BE49-F238E27FC236}">
                <a16:creationId xmlns:a16="http://schemas.microsoft.com/office/drawing/2014/main" id="{27752B22-B53F-E20F-5107-7EEF5C849147}"/>
              </a:ext>
            </a:extLst>
          </p:cNvPr>
          <p:cNvSpPr>
            <a:spLocks noChangeArrowheads="1"/>
          </p:cNvSpPr>
          <p:nvPr/>
        </p:nvSpPr>
        <p:spPr bwMode="auto">
          <a:xfrm>
            <a:off x="4303713" y="6348413"/>
            <a:ext cx="120650" cy="968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5" name="Oval 73">
            <a:extLst>
              <a:ext uri="{FF2B5EF4-FFF2-40B4-BE49-F238E27FC236}">
                <a16:creationId xmlns:a16="http://schemas.microsoft.com/office/drawing/2014/main" id="{1B8EBD21-0DCE-FFF2-D079-60575184FFE6}"/>
              </a:ext>
            </a:extLst>
          </p:cNvPr>
          <p:cNvSpPr>
            <a:spLocks noChangeArrowheads="1"/>
          </p:cNvSpPr>
          <p:nvPr/>
        </p:nvSpPr>
        <p:spPr bwMode="auto">
          <a:xfrm>
            <a:off x="4497388" y="483076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6" name="Oval 74">
            <a:extLst>
              <a:ext uri="{FF2B5EF4-FFF2-40B4-BE49-F238E27FC236}">
                <a16:creationId xmlns:a16="http://schemas.microsoft.com/office/drawing/2014/main" id="{D7AD3F55-8474-AF4B-05B4-7D37461CADE5}"/>
              </a:ext>
            </a:extLst>
          </p:cNvPr>
          <p:cNvSpPr>
            <a:spLocks noChangeArrowheads="1"/>
          </p:cNvSpPr>
          <p:nvPr/>
        </p:nvSpPr>
        <p:spPr bwMode="auto">
          <a:xfrm>
            <a:off x="4497388" y="539908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7" name="Oval 75">
            <a:extLst>
              <a:ext uri="{FF2B5EF4-FFF2-40B4-BE49-F238E27FC236}">
                <a16:creationId xmlns:a16="http://schemas.microsoft.com/office/drawing/2014/main" id="{5DECB8CF-7693-0D50-24CB-569B332D9D8B}"/>
              </a:ext>
            </a:extLst>
          </p:cNvPr>
          <p:cNvSpPr>
            <a:spLocks noChangeArrowheads="1"/>
          </p:cNvSpPr>
          <p:nvPr/>
        </p:nvSpPr>
        <p:spPr bwMode="auto">
          <a:xfrm>
            <a:off x="4497388" y="5969000"/>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8" name="Oval 76">
            <a:extLst>
              <a:ext uri="{FF2B5EF4-FFF2-40B4-BE49-F238E27FC236}">
                <a16:creationId xmlns:a16="http://schemas.microsoft.com/office/drawing/2014/main" id="{DA9B69A8-6B4D-7973-3504-20242A805140}"/>
              </a:ext>
            </a:extLst>
          </p:cNvPr>
          <p:cNvSpPr>
            <a:spLocks noChangeArrowheads="1"/>
          </p:cNvSpPr>
          <p:nvPr/>
        </p:nvSpPr>
        <p:spPr bwMode="auto">
          <a:xfrm>
            <a:off x="4497388" y="615791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29" name="Oval 77">
            <a:extLst>
              <a:ext uri="{FF2B5EF4-FFF2-40B4-BE49-F238E27FC236}">
                <a16:creationId xmlns:a16="http://schemas.microsoft.com/office/drawing/2014/main" id="{8F888CCF-DA0B-5163-5407-00A3FF90C0DA}"/>
              </a:ext>
            </a:extLst>
          </p:cNvPr>
          <p:cNvSpPr>
            <a:spLocks noChangeArrowheads="1"/>
          </p:cNvSpPr>
          <p:nvPr/>
        </p:nvSpPr>
        <p:spPr bwMode="auto">
          <a:xfrm>
            <a:off x="4497388" y="6348413"/>
            <a:ext cx="120650" cy="968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0" name="Oval 78">
            <a:extLst>
              <a:ext uri="{FF2B5EF4-FFF2-40B4-BE49-F238E27FC236}">
                <a16:creationId xmlns:a16="http://schemas.microsoft.com/office/drawing/2014/main" id="{B6465307-65BA-EB58-BB1E-8BE137DE0B24}"/>
              </a:ext>
            </a:extLst>
          </p:cNvPr>
          <p:cNvSpPr>
            <a:spLocks noChangeArrowheads="1"/>
          </p:cNvSpPr>
          <p:nvPr/>
        </p:nvSpPr>
        <p:spPr bwMode="auto">
          <a:xfrm>
            <a:off x="4687888" y="483076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1" name="Oval 79">
            <a:extLst>
              <a:ext uri="{FF2B5EF4-FFF2-40B4-BE49-F238E27FC236}">
                <a16:creationId xmlns:a16="http://schemas.microsoft.com/office/drawing/2014/main" id="{6A78956A-4A38-ED04-338C-1200FEF626CE}"/>
              </a:ext>
            </a:extLst>
          </p:cNvPr>
          <p:cNvSpPr>
            <a:spLocks noChangeArrowheads="1"/>
          </p:cNvSpPr>
          <p:nvPr/>
        </p:nvSpPr>
        <p:spPr bwMode="auto">
          <a:xfrm>
            <a:off x="4687888" y="53990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2" name="Oval 80">
            <a:extLst>
              <a:ext uri="{FF2B5EF4-FFF2-40B4-BE49-F238E27FC236}">
                <a16:creationId xmlns:a16="http://schemas.microsoft.com/office/drawing/2014/main" id="{90D114E6-EDB1-CD1F-2713-2B5A763D9302}"/>
              </a:ext>
            </a:extLst>
          </p:cNvPr>
          <p:cNvSpPr>
            <a:spLocks noChangeArrowheads="1"/>
          </p:cNvSpPr>
          <p:nvPr/>
        </p:nvSpPr>
        <p:spPr bwMode="auto">
          <a:xfrm>
            <a:off x="4692650" y="55895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3" name="Oval 81">
            <a:extLst>
              <a:ext uri="{FF2B5EF4-FFF2-40B4-BE49-F238E27FC236}">
                <a16:creationId xmlns:a16="http://schemas.microsoft.com/office/drawing/2014/main" id="{DD8E1A0A-7EB6-133F-5B7E-27D47B658EED}"/>
              </a:ext>
            </a:extLst>
          </p:cNvPr>
          <p:cNvSpPr>
            <a:spLocks noChangeArrowheads="1"/>
          </p:cNvSpPr>
          <p:nvPr/>
        </p:nvSpPr>
        <p:spPr bwMode="auto">
          <a:xfrm>
            <a:off x="4692650" y="5969000"/>
            <a:ext cx="120650" cy="96838"/>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4" name="Oval 82">
            <a:extLst>
              <a:ext uri="{FF2B5EF4-FFF2-40B4-BE49-F238E27FC236}">
                <a16:creationId xmlns:a16="http://schemas.microsoft.com/office/drawing/2014/main" id="{3A2DEC18-4C39-16E8-FAED-B44DAD5AA22D}"/>
              </a:ext>
            </a:extLst>
          </p:cNvPr>
          <p:cNvSpPr>
            <a:spLocks noChangeArrowheads="1"/>
          </p:cNvSpPr>
          <p:nvPr/>
        </p:nvSpPr>
        <p:spPr bwMode="auto">
          <a:xfrm>
            <a:off x="4692650" y="6157913"/>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5" name="Oval 83">
            <a:extLst>
              <a:ext uri="{FF2B5EF4-FFF2-40B4-BE49-F238E27FC236}">
                <a16:creationId xmlns:a16="http://schemas.microsoft.com/office/drawing/2014/main" id="{E3E0C5B0-5F6D-DB7B-1489-63FA9F6FE0EF}"/>
              </a:ext>
            </a:extLst>
          </p:cNvPr>
          <p:cNvSpPr>
            <a:spLocks noChangeArrowheads="1"/>
          </p:cNvSpPr>
          <p:nvPr/>
        </p:nvSpPr>
        <p:spPr bwMode="auto">
          <a:xfrm>
            <a:off x="4692650" y="6348413"/>
            <a:ext cx="120650"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6" name="Oval 84">
            <a:extLst>
              <a:ext uri="{FF2B5EF4-FFF2-40B4-BE49-F238E27FC236}">
                <a16:creationId xmlns:a16="http://schemas.microsoft.com/office/drawing/2014/main" id="{BFE5F914-EF54-862B-844C-52CCC9CFCCF1}"/>
              </a:ext>
            </a:extLst>
          </p:cNvPr>
          <p:cNvSpPr>
            <a:spLocks noChangeArrowheads="1"/>
          </p:cNvSpPr>
          <p:nvPr/>
        </p:nvSpPr>
        <p:spPr bwMode="auto">
          <a:xfrm>
            <a:off x="4886325" y="5969000"/>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7" name="Oval 85">
            <a:extLst>
              <a:ext uri="{FF2B5EF4-FFF2-40B4-BE49-F238E27FC236}">
                <a16:creationId xmlns:a16="http://schemas.microsoft.com/office/drawing/2014/main" id="{8D081673-A0D2-57EB-E07C-ADD5D85D0838}"/>
              </a:ext>
            </a:extLst>
          </p:cNvPr>
          <p:cNvSpPr>
            <a:spLocks noChangeArrowheads="1"/>
          </p:cNvSpPr>
          <p:nvPr/>
        </p:nvSpPr>
        <p:spPr bwMode="auto">
          <a:xfrm>
            <a:off x="4886325" y="6351588"/>
            <a:ext cx="120650" cy="968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8" name="Oval 86">
            <a:extLst>
              <a:ext uri="{FF2B5EF4-FFF2-40B4-BE49-F238E27FC236}">
                <a16:creationId xmlns:a16="http://schemas.microsoft.com/office/drawing/2014/main" id="{F3B45D6D-42FE-AE2C-156B-CCE074C42EEF}"/>
              </a:ext>
            </a:extLst>
          </p:cNvPr>
          <p:cNvSpPr>
            <a:spLocks noChangeArrowheads="1"/>
          </p:cNvSpPr>
          <p:nvPr/>
        </p:nvSpPr>
        <p:spPr bwMode="auto">
          <a:xfrm>
            <a:off x="4886325" y="61610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39" name="Oval 87">
            <a:extLst>
              <a:ext uri="{FF2B5EF4-FFF2-40B4-BE49-F238E27FC236}">
                <a16:creationId xmlns:a16="http://schemas.microsoft.com/office/drawing/2014/main" id="{1AB3C5E7-6221-8278-605D-3E1C8E86136A}"/>
              </a:ext>
            </a:extLst>
          </p:cNvPr>
          <p:cNvSpPr>
            <a:spLocks noChangeArrowheads="1"/>
          </p:cNvSpPr>
          <p:nvPr/>
        </p:nvSpPr>
        <p:spPr bwMode="auto">
          <a:xfrm>
            <a:off x="4881563" y="55895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0" name="Oval 88">
            <a:extLst>
              <a:ext uri="{FF2B5EF4-FFF2-40B4-BE49-F238E27FC236}">
                <a16:creationId xmlns:a16="http://schemas.microsoft.com/office/drawing/2014/main" id="{87E1BBA7-7C04-5BBF-8BBE-61F0C8A7E1AF}"/>
              </a:ext>
            </a:extLst>
          </p:cNvPr>
          <p:cNvSpPr>
            <a:spLocks noChangeArrowheads="1"/>
          </p:cNvSpPr>
          <p:nvPr/>
        </p:nvSpPr>
        <p:spPr bwMode="auto">
          <a:xfrm>
            <a:off x="5080000" y="5972175"/>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1" name="Oval 89">
            <a:extLst>
              <a:ext uri="{FF2B5EF4-FFF2-40B4-BE49-F238E27FC236}">
                <a16:creationId xmlns:a16="http://schemas.microsoft.com/office/drawing/2014/main" id="{3096EB23-CF78-6BED-2E6D-F02123E4A035}"/>
              </a:ext>
            </a:extLst>
          </p:cNvPr>
          <p:cNvSpPr>
            <a:spLocks noChangeArrowheads="1"/>
          </p:cNvSpPr>
          <p:nvPr/>
        </p:nvSpPr>
        <p:spPr bwMode="auto">
          <a:xfrm>
            <a:off x="5080000" y="6348413"/>
            <a:ext cx="120650" cy="968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2" name="Oval 90">
            <a:extLst>
              <a:ext uri="{FF2B5EF4-FFF2-40B4-BE49-F238E27FC236}">
                <a16:creationId xmlns:a16="http://schemas.microsoft.com/office/drawing/2014/main" id="{C41E43C3-B9E5-64EE-980E-4EAABA06DE22}"/>
              </a:ext>
            </a:extLst>
          </p:cNvPr>
          <p:cNvSpPr>
            <a:spLocks noChangeArrowheads="1"/>
          </p:cNvSpPr>
          <p:nvPr/>
        </p:nvSpPr>
        <p:spPr bwMode="auto">
          <a:xfrm>
            <a:off x="5080000" y="483393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3" name="Oval 91">
            <a:extLst>
              <a:ext uri="{FF2B5EF4-FFF2-40B4-BE49-F238E27FC236}">
                <a16:creationId xmlns:a16="http://schemas.microsoft.com/office/drawing/2014/main" id="{FDD876D8-00CC-1FA5-326D-C50D2FD1C58B}"/>
              </a:ext>
            </a:extLst>
          </p:cNvPr>
          <p:cNvSpPr>
            <a:spLocks noChangeArrowheads="1"/>
          </p:cNvSpPr>
          <p:nvPr/>
        </p:nvSpPr>
        <p:spPr bwMode="auto">
          <a:xfrm>
            <a:off x="5080000" y="539908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4" name="Oval 92">
            <a:extLst>
              <a:ext uri="{FF2B5EF4-FFF2-40B4-BE49-F238E27FC236}">
                <a16:creationId xmlns:a16="http://schemas.microsoft.com/office/drawing/2014/main" id="{F0D5AA14-F056-2D39-16A6-D43FE034A0B3}"/>
              </a:ext>
            </a:extLst>
          </p:cNvPr>
          <p:cNvSpPr>
            <a:spLocks noChangeArrowheads="1"/>
          </p:cNvSpPr>
          <p:nvPr/>
        </p:nvSpPr>
        <p:spPr bwMode="auto">
          <a:xfrm>
            <a:off x="5080000" y="6157913"/>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5" name="Oval 93">
            <a:extLst>
              <a:ext uri="{FF2B5EF4-FFF2-40B4-BE49-F238E27FC236}">
                <a16:creationId xmlns:a16="http://schemas.microsoft.com/office/drawing/2014/main" id="{8A639501-8493-A510-7241-DD1316160006}"/>
              </a:ext>
            </a:extLst>
          </p:cNvPr>
          <p:cNvSpPr>
            <a:spLocks noChangeArrowheads="1"/>
          </p:cNvSpPr>
          <p:nvPr/>
        </p:nvSpPr>
        <p:spPr bwMode="auto">
          <a:xfrm>
            <a:off x="5273675" y="539908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6" name="Oval 94">
            <a:extLst>
              <a:ext uri="{FF2B5EF4-FFF2-40B4-BE49-F238E27FC236}">
                <a16:creationId xmlns:a16="http://schemas.microsoft.com/office/drawing/2014/main" id="{71DAB7FA-532A-5C8D-71AA-79A9B255F3F1}"/>
              </a:ext>
            </a:extLst>
          </p:cNvPr>
          <p:cNvSpPr>
            <a:spLocks noChangeArrowheads="1"/>
          </p:cNvSpPr>
          <p:nvPr/>
        </p:nvSpPr>
        <p:spPr bwMode="auto">
          <a:xfrm>
            <a:off x="5273675" y="5969000"/>
            <a:ext cx="120650" cy="96838"/>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7" name="Oval 95">
            <a:extLst>
              <a:ext uri="{FF2B5EF4-FFF2-40B4-BE49-F238E27FC236}">
                <a16:creationId xmlns:a16="http://schemas.microsoft.com/office/drawing/2014/main" id="{5A47A971-E33B-78E8-977E-83CB0815D5D1}"/>
              </a:ext>
            </a:extLst>
          </p:cNvPr>
          <p:cNvSpPr>
            <a:spLocks noChangeArrowheads="1"/>
          </p:cNvSpPr>
          <p:nvPr/>
        </p:nvSpPr>
        <p:spPr bwMode="auto">
          <a:xfrm>
            <a:off x="5270500" y="6348413"/>
            <a:ext cx="120650"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8" name="Oval 96">
            <a:extLst>
              <a:ext uri="{FF2B5EF4-FFF2-40B4-BE49-F238E27FC236}">
                <a16:creationId xmlns:a16="http://schemas.microsoft.com/office/drawing/2014/main" id="{47D35245-6B2C-BFD2-3BF8-67E04620468E}"/>
              </a:ext>
            </a:extLst>
          </p:cNvPr>
          <p:cNvSpPr>
            <a:spLocks noChangeArrowheads="1"/>
          </p:cNvSpPr>
          <p:nvPr/>
        </p:nvSpPr>
        <p:spPr bwMode="auto">
          <a:xfrm>
            <a:off x="4110038" y="5402263"/>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49" name="Oval 97">
            <a:extLst>
              <a:ext uri="{FF2B5EF4-FFF2-40B4-BE49-F238E27FC236}">
                <a16:creationId xmlns:a16="http://schemas.microsoft.com/office/drawing/2014/main" id="{269D2ED3-87E3-00E0-CD35-2FC9BE44C836}"/>
              </a:ext>
            </a:extLst>
          </p:cNvPr>
          <p:cNvSpPr>
            <a:spLocks noChangeArrowheads="1"/>
          </p:cNvSpPr>
          <p:nvPr/>
        </p:nvSpPr>
        <p:spPr bwMode="auto">
          <a:xfrm>
            <a:off x="4298950" y="5024438"/>
            <a:ext cx="120650"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0" name="Oval 98">
            <a:extLst>
              <a:ext uri="{FF2B5EF4-FFF2-40B4-BE49-F238E27FC236}">
                <a16:creationId xmlns:a16="http://schemas.microsoft.com/office/drawing/2014/main" id="{019014C3-D665-9B26-AA5F-A92685CF94DD}"/>
              </a:ext>
            </a:extLst>
          </p:cNvPr>
          <p:cNvSpPr>
            <a:spLocks noChangeArrowheads="1"/>
          </p:cNvSpPr>
          <p:nvPr/>
        </p:nvSpPr>
        <p:spPr bwMode="auto">
          <a:xfrm>
            <a:off x="4303713" y="5213350"/>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1" name="Oval 99">
            <a:extLst>
              <a:ext uri="{FF2B5EF4-FFF2-40B4-BE49-F238E27FC236}">
                <a16:creationId xmlns:a16="http://schemas.microsoft.com/office/drawing/2014/main" id="{D7DFC350-EA0A-13E9-6228-B0385E9545E2}"/>
              </a:ext>
            </a:extLst>
          </p:cNvPr>
          <p:cNvSpPr>
            <a:spLocks noChangeArrowheads="1"/>
          </p:cNvSpPr>
          <p:nvPr/>
        </p:nvSpPr>
        <p:spPr bwMode="auto">
          <a:xfrm>
            <a:off x="4303713" y="55895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2" name="Oval 100">
            <a:extLst>
              <a:ext uri="{FF2B5EF4-FFF2-40B4-BE49-F238E27FC236}">
                <a16:creationId xmlns:a16="http://schemas.microsoft.com/office/drawing/2014/main" id="{6BCD68B3-9246-8734-7F62-0A9FF7B79A02}"/>
              </a:ext>
            </a:extLst>
          </p:cNvPr>
          <p:cNvSpPr>
            <a:spLocks noChangeArrowheads="1"/>
          </p:cNvSpPr>
          <p:nvPr/>
        </p:nvSpPr>
        <p:spPr bwMode="auto">
          <a:xfrm>
            <a:off x="4303713" y="577850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3" name="Oval 101">
            <a:extLst>
              <a:ext uri="{FF2B5EF4-FFF2-40B4-BE49-F238E27FC236}">
                <a16:creationId xmlns:a16="http://schemas.microsoft.com/office/drawing/2014/main" id="{4B58FE92-48A3-6FA1-FDDF-8C7BE533EB84}"/>
              </a:ext>
            </a:extLst>
          </p:cNvPr>
          <p:cNvSpPr>
            <a:spLocks noChangeArrowheads="1"/>
          </p:cNvSpPr>
          <p:nvPr/>
        </p:nvSpPr>
        <p:spPr bwMode="auto">
          <a:xfrm>
            <a:off x="4497388" y="5024438"/>
            <a:ext cx="120650"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4" name="Oval 102">
            <a:extLst>
              <a:ext uri="{FF2B5EF4-FFF2-40B4-BE49-F238E27FC236}">
                <a16:creationId xmlns:a16="http://schemas.microsoft.com/office/drawing/2014/main" id="{C1E5A804-457C-4199-DFE0-FF4B47D4E1C4}"/>
              </a:ext>
            </a:extLst>
          </p:cNvPr>
          <p:cNvSpPr>
            <a:spLocks noChangeArrowheads="1"/>
          </p:cNvSpPr>
          <p:nvPr/>
        </p:nvSpPr>
        <p:spPr bwMode="auto">
          <a:xfrm>
            <a:off x="4497388" y="5210175"/>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5" name="Oval 103">
            <a:extLst>
              <a:ext uri="{FF2B5EF4-FFF2-40B4-BE49-F238E27FC236}">
                <a16:creationId xmlns:a16="http://schemas.microsoft.com/office/drawing/2014/main" id="{432E1085-EECA-2F1F-8F28-C14CF70D9B2C}"/>
              </a:ext>
            </a:extLst>
          </p:cNvPr>
          <p:cNvSpPr>
            <a:spLocks noChangeArrowheads="1"/>
          </p:cNvSpPr>
          <p:nvPr/>
        </p:nvSpPr>
        <p:spPr bwMode="auto">
          <a:xfrm>
            <a:off x="4497388" y="5778500"/>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6" name="Oval 104">
            <a:extLst>
              <a:ext uri="{FF2B5EF4-FFF2-40B4-BE49-F238E27FC236}">
                <a16:creationId xmlns:a16="http://schemas.microsoft.com/office/drawing/2014/main" id="{DFBC0C11-D4D2-BA0F-48AD-16B7459E1605}"/>
              </a:ext>
            </a:extLst>
          </p:cNvPr>
          <p:cNvSpPr>
            <a:spLocks noChangeArrowheads="1"/>
          </p:cNvSpPr>
          <p:nvPr/>
        </p:nvSpPr>
        <p:spPr bwMode="auto">
          <a:xfrm>
            <a:off x="4886325" y="53990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7" name="Oval 105">
            <a:extLst>
              <a:ext uri="{FF2B5EF4-FFF2-40B4-BE49-F238E27FC236}">
                <a16:creationId xmlns:a16="http://schemas.microsoft.com/office/drawing/2014/main" id="{DED3C102-FCDB-AF3C-27A1-EA35E5AC6486}"/>
              </a:ext>
            </a:extLst>
          </p:cNvPr>
          <p:cNvSpPr>
            <a:spLocks noChangeArrowheads="1"/>
          </p:cNvSpPr>
          <p:nvPr/>
        </p:nvSpPr>
        <p:spPr bwMode="auto">
          <a:xfrm>
            <a:off x="3527425" y="4830763"/>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8" name="Oval 106">
            <a:extLst>
              <a:ext uri="{FF2B5EF4-FFF2-40B4-BE49-F238E27FC236}">
                <a16:creationId xmlns:a16="http://schemas.microsoft.com/office/drawing/2014/main" id="{5674D174-5F42-C1C7-D323-D802083E8924}"/>
              </a:ext>
            </a:extLst>
          </p:cNvPr>
          <p:cNvSpPr>
            <a:spLocks noChangeArrowheads="1"/>
          </p:cNvSpPr>
          <p:nvPr/>
        </p:nvSpPr>
        <p:spPr bwMode="auto">
          <a:xfrm>
            <a:off x="4687888" y="521335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59" name="Oval 107">
            <a:extLst>
              <a:ext uri="{FF2B5EF4-FFF2-40B4-BE49-F238E27FC236}">
                <a16:creationId xmlns:a16="http://schemas.microsoft.com/office/drawing/2014/main" id="{10D085A0-BA73-ED60-D28B-C62E6B8FA7EC}"/>
              </a:ext>
            </a:extLst>
          </p:cNvPr>
          <p:cNvSpPr>
            <a:spLocks noChangeArrowheads="1"/>
          </p:cNvSpPr>
          <p:nvPr/>
        </p:nvSpPr>
        <p:spPr bwMode="auto">
          <a:xfrm>
            <a:off x="4692650" y="577850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60" name="Oval 108">
            <a:extLst>
              <a:ext uri="{FF2B5EF4-FFF2-40B4-BE49-F238E27FC236}">
                <a16:creationId xmlns:a16="http://schemas.microsoft.com/office/drawing/2014/main" id="{54D911CB-EBF5-7812-7C81-78867896B915}"/>
              </a:ext>
            </a:extLst>
          </p:cNvPr>
          <p:cNvSpPr>
            <a:spLocks noChangeArrowheads="1"/>
          </p:cNvSpPr>
          <p:nvPr/>
        </p:nvSpPr>
        <p:spPr bwMode="auto">
          <a:xfrm>
            <a:off x="3913188" y="5965825"/>
            <a:ext cx="119062"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61" name="Text Box 109">
            <a:extLst>
              <a:ext uri="{FF2B5EF4-FFF2-40B4-BE49-F238E27FC236}">
                <a16:creationId xmlns:a16="http://schemas.microsoft.com/office/drawing/2014/main" id="{32CD6B37-C15A-F4B9-6399-0290E79CCC8C}"/>
              </a:ext>
            </a:extLst>
          </p:cNvPr>
          <p:cNvSpPr txBox="1">
            <a:spLocks noChangeArrowheads="1"/>
          </p:cNvSpPr>
          <p:nvPr/>
        </p:nvSpPr>
        <p:spPr bwMode="auto">
          <a:xfrm rot="-5417742">
            <a:off x="3158332" y="5466556"/>
            <a:ext cx="172561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Technology Development</a:t>
            </a:r>
          </a:p>
        </p:txBody>
      </p:sp>
      <p:sp>
        <p:nvSpPr>
          <p:cNvPr id="612462" name="Text Box 110">
            <a:extLst>
              <a:ext uri="{FF2B5EF4-FFF2-40B4-BE49-F238E27FC236}">
                <a16:creationId xmlns:a16="http://schemas.microsoft.com/office/drawing/2014/main" id="{D53980B9-673A-6DEB-BC35-B29289042D56}"/>
              </a:ext>
            </a:extLst>
          </p:cNvPr>
          <p:cNvSpPr txBox="1">
            <a:spLocks noChangeArrowheads="1"/>
          </p:cNvSpPr>
          <p:nvPr/>
        </p:nvSpPr>
        <p:spPr bwMode="auto">
          <a:xfrm rot="-5414939">
            <a:off x="3538538" y="5659437"/>
            <a:ext cx="13462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Client Management</a:t>
            </a:r>
          </a:p>
        </p:txBody>
      </p:sp>
      <p:sp>
        <p:nvSpPr>
          <p:cNvPr id="612463" name="Text Box 111">
            <a:extLst>
              <a:ext uri="{FF2B5EF4-FFF2-40B4-BE49-F238E27FC236}">
                <a16:creationId xmlns:a16="http://schemas.microsoft.com/office/drawing/2014/main" id="{B3113556-024A-DA8F-91CA-326B7E7D09D2}"/>
              </a:ext>
            </a:extLst>
          </p:cNvPr>
          <p:cNvSpPr txBox="1">
            <a:spLocks noChangeArrowheads="1"/>
          </p:cNvSpPr>
          <p:nvPr/>
        </p:nvSpPr>
        <p:spPr bwMode="auto">
          <a:xfrm rot="-5418861">
            <a:off x="3729832" y="5660231"/>
            <a:ext cx="1344612"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Program Execution</a:t>
            </a:r>
          </a:p>
        </p:txBody>
      </p:sp>
      <p:sp>
        <p:nvSpPr>
          <p:cNvPr id="612464" name="Text Box 112">
            <a:extLst>
              <a:ext uri="{FF2B5EF4-FFF2-40B4-BE49-F238E27FC236}">
                <a16:creationId xmlns:a16="http://schemas.microsoft.com/office/drawing/2014/main" id="{03C6A29F-EA55-6D22-89BF-B10D39A2D26B}"/>
              </a:ext>
            </a:extLst>
          </p:cNvPr>
          <p:cNvSpPr txBox="1">
            <a:spLocks noChangeArrowheads="1"/>
          </p:cNvSpPr>
          <p:nvPr/>
        </p:nvSpPr>
        <p:spPr bwMode="auto">
          <a:xfrm rot="-5416536">
            <a:off x="3800475" y="5537200"/>
            <a:ext cx="15906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Employee Management</a:t>
            </a:r>
          </a:p>
        </p:txBody>
      </p:sp>
      <p:sp>
        <p:nvSpPr>
          <p:cNvPr id="612465" name="Text Box 113">
            <a:extLst>
              <a:ext uri="{FF2B5EF4-FFF2-40B4-BE49-F238E27FC236}">
                <a16:creationId xmlns:a16="http://schemas.microsoft.com/office/drawing/2014/main" id="{08F7B75D-193D-8E0E-EA8A-29C734764057}"/>
              </a:ext>
            </a:extLst>
          </p:cNvPr>
          <p:cNvSpPr txBox="1">
            <a:spLocks noChangeArrowheads="1"/>
          </p:cNvSpPr>
          <p:nvPr/>
        </p:nvSpPr>
        <p:spPr bwMode="auto">
          <a:xfrm rot="-5413898">
            <a:off x="4207669" y="5563394"/>
            <a:ext cx="15414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Financial Management</a:t>
            </a:r>
          </a:p>
        </p:txBody>
      </p:sp>
      <p:sp>
        <p:nvSpPr>
          <p:cNvPr id="612466" name="Text Box 114">
            <a:extLst>
              <a:ext uri="{FF2B5EF4-FFF2-40B4-BE49-F238E27FC236}">
                <a16:creationId xmlns:a16="http://schemas.microsoft.com/office/drawing/2014/main" id="{37A23EDF-F5AF-6605-602E-531F9BAC413E}"/>
              </a:ext>
            </a:extLst>
          </p:cNvPr>
          <p:cNvSpPr txBox="1">
            <a:spLocks noChangeArrowheads="1"/>
          </p:cNvSpPr>
          <p:nvPr/>
        </p:nvSpPr>
        <p:spPr bwMode="auto">
          <a:xfrm rot="-5415345">
            <a:off x="4319588" y="5487988"/>
            <a:ext cx="16922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Information Management</a:t>
            </a:r>
          </a:p>
        </p:txBody>
      </p:sp>
      <p:sp>
        <p:nvSpPr>
          <p:cNvPr id="612467" name="Text Box 115">
            <a:extLst>
              <a:ext uri="{FF2B5EF4-FFF2-40B4-BE49-F238E27FC236}">
                <a16:creationId xmlns:a16="http://schemas.microsoft.com/office/drawing/2014/main" id="{23146016-5571-112D-BE20-D446D06CC45B}"/>
              </a:ext>
            </a:extLst>
          </p:cNvPr>
          <p:cNvSpPr txBox="1">
            <a:spLocks noChangeArrowheads="1"/>
          </p:cNvSpPr>
          <p:nvPr/>
        </p:nvSpPr>
        <p:spPr bwMode="auto">
          <a:xfrm rot="-5414193">
            <a:off x="4527550" y="5499100"/>
            <a:ext cx="1666875"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Governance/Compliance</a:t>
            </a:r>
          </a:p>
        </p:txBody>
      </p:sp>
      <p:sp>
        <p:nvSpPr>
          <p:cNvPr id="612468" name="Oval 116">
            <a:extLst>
              <a:ext uri="{FF2B5EF4-FFF2-40B4-BE49-F238E27FC236}">
                <a16:creationId xmlns:a16="http://schemas.microsoft.com/office/drawing/2014/main" id="{5D231459-1A6D-C23D-4599-3450E01763B2}"/>
              </a:ext>
            </a:extLst>
          </p:cNvPr>
          <p:cNvSpPr>
            <a:spLocks noChangeArrowheads="1"/>
          </p:cNvSpPr>
          <p:nvPr/>
        </p:nvSpPr>
        <p:spPr bwMode="auto">
          <a:xfrm>
            <a:off x="3913188" y="4651375"/>
            <a:ext cx="119062"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69" name="Oval 117">
            <a:extLst>
              <a:ext uri="{FF2B5EF4-FFF2-40B4-BE49-F238E27FC236}">
                <a16:creationId xmlns:a16="http://schemas.microsoft.com/office/drawing/2014/main" id="{3856E3F4-4788-6C18-6A08-CD84B6E7422C}"/>
              </a:ext>
            </a:extLst>
          </p:cNvPr>
          <p:cNvSpPr>
            <a:spLocks noChangeArrowheads="1"/>
          </p:cNvSpPr>
          <p:nvPr/>
        </p:nvSpPr>
        <p:spPr bwMode="auto">
          <a:xfrm>
            <a:off x="3525838" y="4651375"/>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0" name="Oval 118">
            <a:extLst>
              <a:ext uri="{FF2B5EF4-FFF2-40B4-BE49-F238E27FC236}">
                <a16:creationId xmlns:a16="http://schemas.microsoft.com/office/drawing/2014/main" id="{7980550C-67BB-D7A0-765B-0494F06119B5}"/>
              </a:ext>
            </a:extLst>
          </p:cNvPr>
          <p:cNvSpPr>
            <a:spLocks noChangeArrowheads="1"/>
          </p:cNvSpPr>
          <p:nvPr/>
        </p:nvSpPr>
        <p:spPr bwMode="auto">
          <a:xfrm>
            <a:off x="4103688" y="4651375"/>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1" name="Oval 119">
            <a:extLst>
              <a:ext uri="{FF2B5EF4-FFF2-40B4-BE49-F238E27FC236}">
                <a16:creationId xmlns:a16="http://schemas.microsoft.com/office/drawing/2014/main" id="{0562AE7E-CC65-FACE-250D-008D6C2DD73E}"/>
              </a:ext>
            </a:extLst>
          </p:cNvPr>
          <p:cNvSpPr>
            <a:spLocks noChangeArrowheads="1"/>
          </p:cNvSpPr>
          <p:nvPr/>
        </p:nvSpPr>
        <p:spPr bwMode="auto">
          <a:xfrm>
            <a:off x="4500563" y="464661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2" name="Oval 120">
            <a:extLst>
              <a:ext uri="{FF2B5EF4-FFF2-40B4-BE49-F238E27FC236}">
                <a16:creationId xmlns:a16="http://schemas.microsoft.com/office/drawing/2014/main" id="{36EBAD1D-3969-814B-D348-8D335F22E2D2}"/>
              </a:ext>
            </a:extLst>
          </p:cNvPr>
          <p:cNvSpPr>
            <a:spLocks noChangeArrowheads="1"/>
          </p:cNvSpPr>
          <p:nvPr/>
        </p:nvSpPr>
        <p:spPr bwMode="auto">
          <a:xfrm>
            <a:off x="4689475" y="4651375"/>
            <a:ext cx="120650" cy="96838"/>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3" name="Oval 121">
            <a:extLst>
              <a:ext uri="{FF2B5EF4-FFF2-40B4-BE49-F238E27FC236}">
                <a16:creationId xmlns:a16="http://schemas.microsoft.com/office/drawing/2014/main" id="{0DAD3907-9F18-8E90-A16C-B87D4BC2C08C}"/>
              </a:ext>
            </a:extLst>
          </p:cNvPr>
          <p:cNvSpPr>
            <a:spLocks noChangeArrowheads="1"/>
          </p:cNvSpPr>
          <p:nvPr/>
        </p:nvSpPr>
        <p:spPr bwMode="auto">
          <a:xfrm>
            <a:off x="3722688" y="483393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4" name="Oval 122">
            <a:extLst>
              <a:ext uri="{FF2B5EF4-FFF2-40B4-BE49-F238E27FC236}">
                <a16:creationId xmlns:a16="http://schemas.microsoft.com/office/drawing/2014/main" id="{58B2A960-3866-0D14-D577-3930C44E1E2C}"/>
              </a:ext>
            </a:extLst>
          </p:cNvPr>
          <p:cNvSpPr>
            <a:spLocks noChangeArrowheads="1"/>
          </p:cNvSpPr>
          <p:nvPr/>
        </p:nvSpPr>
        <p:spPr bwMode="auto">
          <a:xfrm>
            <a:off x="3719513" y="4651375"/>
            <a:ext cx="119062"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5" name="Oval 123">
            <a:extLst>
              <a:ext uri="{FF2B5EF4-FFF2-40B4-BE49-F238E27FC236}">
                <a16:creationId xmlns:a16="http://schemas.microsoft.com/office/drawing/2014/main" id="{463CD046-484B-33C8-B4FC-760778FB95E7}"/>
              </a:ext>
            </a:extLst>
          </p:cNvPr>
          <p:cNvSpPr>
            <a:spLocks noChangeArrowheads="1"/>
          </p:cNvSpPr>
          <p:nvPr/>
        </p:nvSpPr>
        <p:spPr bwMode="auto">
          <a:xfrm>
            <a:off x="3527425" y="5024438"/>
            <a:ext cx="120650"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6" name="Oval 124">
            <a:extLst>
              <a:ext uri="{FF2B5EF4-FFF2-40B4-BE49-F238E27FC236}">
                <a16:creationId xmlns:a16="http://schemas.microsoft.com/office/drawing/2014/main" id="{B8E75CDE-467F-6C3C-7D12-4444F2E715B9}"/>
              </a:ext>
            </a:extLst>
          </p:cNvPr>
          <p:cNvSpPr>
            <a:spLocks noChangeArrowheads="1"/>
          </p:cNvSpPr>
          <p:nvPr/>
        </p:nvSpPr>
        <p:spPr bwMode="auto">
          <a:xfrm>
            <a:off x="3722688" y="5399088"/>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7" name="Oval 125">
            <a:extLst>
              <a:ext uri="{FF2B5EF4-FFF2-40B4-BE49-F238E27FC236}">
                <a16:creationId xmlns:a16="http://schemas.microsoft.com/office/drawing/2014/main" id="{CCF4C83B-027E-4D21-3D9C-B874007D87AE}"/>
              </a:ext>
            </a:extLst>
          </p:cNvPr>
          <p:cNvSpPr>
            <a:spLocks noChangeArrowheads="1"/>
          </p:cNvSpPr>
          <p:nvPr/>
        </p:nvSpPr>
        <p:spPr bwMode="auto">
          <a:xfrm>
            <a:off x="3717925" y="5781675"/>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8" name="Oval 126">
            <a:extLst>
              <a:ext uri="{FF2B5EF4-FFF2-40B4-BE49-F238E27FC236}">
                <a16:creationId xmlns:a16="http://schemas.microsoft.com/office/drawing/2014/main" id="{344A8920-169D-1160-357B-1D688EAD3872}"/>
              </a:ext>
            </a:extLst>
          </p:cNvPr>
          <p:cNvSpPr>
            <a:spLocks noChangeArrowheads="1"/>
          </p:cNvSpPr>
          <p:nvPr/>
        </p:nvSpPr>
        <p:spPr bwMode="auto">
          <a:xfrm>
            <a:off x="3722688" y="5589588"/>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79" name="Oval 127">
            <a:extLst>
              <a:ext uri="{FF2B5EF4-FFF2-40B4-BE49-F238E27FC236}">
                <a16:creationId xmlns:a16="http://schemas.microsoft.com/office/drawing/2014/main" id="{E77F74D9-8DDE-58ED-8CB2-A8A554961E27}"/>
              </a:ext>
            </a:extLst>
          </p:cNvPr>
          <p:cNvSpPr>
            <a:spLocks noChangeArrowheads="1"/>
          </p:cNvSpPr>
          <p:nvPr/>
        </p:nvSpPr>
        <p:spPr bwMode="auto">
          <a:xfrm>
            <a:off x="4041775" y="393065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80" name="Oval 128">
            <a:extLst>
              <a:ext uri="{FF2B5EF4-FFF2-40B4-BE49-F238E27FC236}">
                <a16:creationId xmlns:a16="http://schemas.microsoft.com/office/drawing/2014/main" id="{2C512324-99D3-AD2E-92F2-1086948E9872}"/>
              </a:ext>
            </a:extLst>
          </p:cNvPr>
          <p:cNvSpPr>
            <a:spLocks noChangeArrowheads="1"/>
          </p:cNvSpPr>
          <p:nvPr/>
        </p:nvSpPr>
        <p:spPr bwMode="auto">
          <a:xfrm>
            <a:off x="4238625" y="393065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81" name="Line 129">
            <a:extLst>
              <a:ext uri="{FF2B5EF4-FFF2-40B4-BE49-F238E27FC236}">
                <a16:creationId xmlns:a16="http://schemas.microsoft.com/office/drawing/2014/main" id="{51E44176-A402-BFA5-AC3B-4D40D345BF47}"/>
              </a:ext>
            </a:extLst>
          </p:cNvPr>
          <p:cNvSpPr>
            <a:spLocks noChangeShapeType="1"/>
          </p:cNvSpPr>
          <p:nvPr/>
        </p:nvSpPr>
        <p:spPr bwMode="auto">
          <a:xfrm>
            <a:off x="4003675" y="2386013"/>
            <a:ext cx="0" cy="1862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82" name="Line 130">
            <a:extLst>
              <a:ext uri="{FF2B5EF4-FFF2-40B4-BE49-F238E27FC236}">
                <a16:creationId xmlns:a16="http://schemas.microsoft.com/office/drawing/2014/main" id="{F2B6688C-8602-2743-8C57-FD28659B7880}"/>
              </a:ext>
            </a:extLst>
          </p:cNvPr>
          <p:cNvSpPr>
            <a:spLocks noChangeShapeType="1"/>
          </p:cNvSpPr>
          <p:nvPr/>
        </p:nvSpPr>
        <p:spPr bwMode="auto">
          <a:xfrm>
            <a:off x="4198938" y="2386013"/>
            <a:ext cx="0" cy="1862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83" name="Line 131">
            <a:extLst>
              <a:ext uri="{FF2B5EF4-FFF2-40B4-BE49-F238E27FC236}">
                <a16:creationId xmlns:a16="http://schemas.microsoft.com/office/drawing/2014/main" id="{0EDA4543-901B-A016-B094-8F4A490CA139}"/>
              </a:ext>
            </a:extLst>
          </p:cNvPr>
          <p:cNvSpPr>
            <a:spLocks noChangeShapeType="1"/>
          </p:cNvSpPr>
          <p:nvPr/>
        </p:nvSpPr>
        <p:spPr bwMode="auto">
          <a:xfrm>
            <a:off x="4394200" y="2386013"/>
            <a:ext cx="0" cy="1862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84" name="Line 132">
            <a:extLst>
              <a:ext uri="{FF2B5EF4-FFF2-40B4-BE49-F238E27FC236}">
                <a16:creationId xmlns:a16="http://schemas.microsoft.com/office/drawing/2014/main" id="{27F4CD9A-0F4B-9B60-CD9A-37B63C44CDD6}"/>
              </a:ext>
            </a:extLst>
          </p:cNvPr>
          <p:cNvSpPr>
            <a:spLocks noChangeShapeType="1"/>
          </p:cNvSpPr>
          <p:nvPr/>
        </p:nvSpPr>
        <p:spPr bwMode="auto">
          <a:xfrm>
            <a:off x="4586288" y="2386013"/>
            <a:ext cx="0" cy="1862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85" name="Line 133">
            <a:extLst>
              <a:ext uri="{FF2B5EF4-FFF2-40B4-BE49-F238E27FC236}">
                <a16:creationId xmlns:a16="http://schemas.microsoft.com/office/drawing/2014/main" id="{2130C382-567A-75F8-3CB9-4C67DC126CE2}"/>
              </a:ext>
            </a:extLst>
          </p:cNvPr>
          <p:cNvSpPr>
            <a:spLocks noChangeShapeType="1"/>
          </p:cNvSpPr>
          <p:nvPr/>
        </p:nvSpPr>
        <p:spPr bwMode="auto">
          <a:xfrm>
            <a:off x="4779963" y="2386013"/>
            <a:ext cx="0" cy="186213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486" name="Oval 134">
            <a:extLst>
              <a:ext uri="{FF2B5EF4-FFF2-40B4-BE49-F238E27FC236}">
                <a16:creationId xmlns:a16="http://schemas.microsoft.com/office/drawing/2014/main" id="{0A7E6876-F384-E8AA-A338-4636D6800123}"/>
              </a:ext>
            </a:extLst>
          </p:cNvPr>
          <p:cNvSpPr>
            <a:spLocks noChangeArrowheads="1"/>
          </p:cNvSpPr>
          <p:nvPr/>
        </p:nvSpPr>
        <p:spPr bwMode="auto">
          <a:xfrm>
            <a:off x="4432300" y="2982913"/>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87" name="Oval 135">
            <a:extLst>
              <a:ext uri="{FF2B5EF4-FFF2-40B4-BE49-F238E27FC236}">
                <a16:creationId xmlns:a16="http://schemas.microsoft.com/office/drawing/2014/main" id="{4DB644BF-66F9-3DF5-6F48-7E4EDC1919C6}"/>
              </a:ext>
            </a:extLst>
          </p:cNvPr>
          <p:cNvSpPr>
            <a:spLocks noChangeArrowheads="1"/>
          </p:cNvSpPr>
          <p:nvPr/>
        </p:nvSpPr>
        <p:spPr bwMode="auto">
          <a:xfrm>
            <a:off x="4625975" y="3740150"/>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88" name="Oval 136">
            <a:extLst>
              <a:ext uri="{FF2B5EF4-FFF2-40B4-BE49-F238E27FC236}">
                <a16:creationId xmlns:a16="http://schemas.microsoft.com/office/drawing/2014/main" id="{00DF3756-9D7A-2ECB-69EC-910056DA1781}"/>
              </a:ext>
            </a:extLst>
          </p:cNvPr>
          <p:cNvSpPr>
            <a:spLocks noChangeArrowheads="1"/>
          </p:cNvSpPr>
          <p:nvPr/>
        </p:nvSpPr>
        <p:spPr bwMode="auto">
          <a:xfrm>
            <a:off x="4625975" y="3930650"/>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89" name="Oval 137">
            <a:extLst>
              <a:ext uri="{FF2B5EF4-FFF2-40B4-BE49-F238E27FC236}">
                <a16:creationId xmlns:a16="http://schemas.microsoft.com/office/drawing/2014/main" id="{F6DE2C90-6E83-B66F-A47B-87E3DAEF40D6}"/>
              </a:ext>
            </a:extLst>
          </p:cNvPr>
          <p:cNvSpPr>
            <a:spLocks noChangeArrowheads="1"/>
          </p:cNvSpPr>
          <p:nvPr/>
        </p:nvSpPr>
        <p:spPr bwMode="auto">
          <a:xfrm>
            <a:off x="4819650" y="3740150"/>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0" name="Oval 138">
            <a:extLst>
              <a:ext uri="{FF2B5EF4-FFF2-40B4-BE49-F238E27FC236}">
                <a16:creationId xmlns:a16="http://schemas.microsoft.com/office/drawing/2014/main" id="{37DDAF9A-F2B9-35AF-A42E-5CB966E13B7E}"/>
              </a:ext>
            </a:extLst>
          </p:cNvPr>
          <p:cNvSpPr>
            <a:spLocks noChangeArrowheads="1"/>
          </p:cNvSpPr>
          <p:nvPr/>
        </p:nvSpPr>
        <p:spPr bwMode="auto">
          <a:xfrm>
            <a:off x="4819650" y="3930650"/>
            <a:ext cx="120650" cy="96838"/>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1" name="Oval 139">
            <a:extLst>
              <a:ext uri="{FF2B5EF4-FFF2-40B4-BE49-F238E27FC236}">
                <a16:creationId xmlns:a16="http://schemas.microsoft.com/office/drawing/2014/main" id="{0C8E218D-5285-F718-A78D-2B93D3A45DBB}"/>
              </a:ext>
            </a:extLst>
          </p:cNvPr>
          <p:cNvSpPr>
            <a:spLocks noChangeArrowheads="1"/>
          </p:cNvSpPr>
          <p:nvPr/>
        </p:nvSpPr>
        <p:spPr bwMode="auto">
          <a:xfrm>
            <a:off x="4819650" y="4119563"/>
            <a:ext cx="120650" cy="968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2" name="Oval 140">
            <a:extLst>
              <a:ext uri="{FF2B5EF4-FFF2-40B4-BE49-F238E27FC236}">
                <a16:creationId xmlns:a16="http://schemas.microsoft.com/office/drawing/2014/main" id="{9AA56A4F-3F81-324E-9ACD-3B90713951A5}"/>
              </a:ext>
            </a:extLst>
          </p:cNvPr>
          <p:cNvSpPr>
            <a:spLocks noChangeArrowheads="1"/>
          </p:cNvSpPr>
          <p:nvPr/>
        </p:nvSpPr>
        <p:spPr bwMode="auto">
          <a:xfrm>
            <a:off x="5010150" y="2603500"/>
            <a:ext cx="120650" cy="98425"/>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3" name="Oval 141">
            <a:extLst>
              <a:ext uri="{FF2B5EF4-FFF2-40B4-BE49-F238E27FC236}">
                <a16:creationId xmlns:a16="http://schemas.microsoft.com/office/drawing/2014/main" id="{4471894F-B4FE-55C5-FBFC-64D4C50EA178}"/>
              </a:ext>
            </a:extLst>
          </p:cNvPr>
          <p:cNvSpPr>
            <a:spLocks noChangeArrowheads="1"/>
          </p:cNvSpPr>
          <p:nvPr/>
        </p:nvSpPr>
        <p:spPr bwMode="auto">
          <a:xfrm>
            <a:off x="5014913" y="3740150"/>
            <a:ext cx="120650"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4" name="Oval 142">
            <a:extLst>
              <a:ext uri="{FF2B5EF4-FFF2-40B4-BE49-F238E27FC236}">
                <a16:creationId xmlns:a16="http://schemas.microsoft.com/office/drawing/2014/main" id="{31C5EF1E-A58F-4E2B-53D7-0DF7AD9C4B38}"/>
              </a:ext>
            </a:extLst>
          </p:cNvPr>
          <p:cNvSpPr>
            <a:spLocks noChangeArrowheads="1"/>
          </p:cNvSpPr>
          <p:nvPr/>
        </p:nvSpPr>
        <p:spPr bwMode="auto">
          <a:xfrm>
            <a:off x="5014913" y="3930650"/>
            <a:ext cx="120650" cy="96838"/>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5" name="Oval 143">
            <a:extLst>
              <a:ext uri="{FF2B5EF4-FFF2-40B4-BE49-F238E27FC236}">
                <a16:creationId xmlns:a16="http://schemas.microsoft.com/office/drawing/2014/main" id="{4EFE634A-3B86-205F-1B58-C1C3E4C6ADC8}"/>
              </a:ext>
            </a:extLst>
          </p:cNvPr>
          <p:cNvSpPr>
            <a:spLocks noChangeArrowheads="1"/>
          </p:cNvSpPr>
          <p:nvPr/>
        </p:nvSpPr>
        <p:spPr bwMode="auto">
          <a:xfrm>
            <a:off x="5014913" y="4119563"/>
            <a:ext cx="120650" cy="968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6" name="Oval 144">
            <a:extLst>
              <a:ext uri="{FF2B5EF4-FFF2-40B4-BE49-F238E27FC236}">
                <a16:creationId xmlns:a16="http://schemas.microsoft.com/office/drawing/2014/main" id="{3FF59C9C-9A3E-651D-437D-6F8C8AEE8728}"/>
              </a:ext>
            </a:extLst>
          </p:cNvPr>
          <p:cNvSpPr>
            <a:spLocks noChangeArrowheads="1"/>
          </p:cNvSpPr>
          <p:nvPr/>
        </p:nvSpPr>
        <p:spPr bwMode="auto">
          <a:xfrm>
            <a:off x="4621213" y="2797175"/>
            <a:ext cx="120650" cy="96838"/>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497" name="Oval 145">
            <a:extLst>
              <a:ext uri="{FF2B5EF4-FFF2-40B4-BE49-F238E27FC236}">
                <a16:creationId xmlns:a16="http://schemas.microsoft.com/office/drawing/2014/main" id="{51A41388-D48F-E08F-755B-C6E0ADFBD7D5}"/>
              </a:ext>
            </a:extLst>
          </p:cNvPr>
          <p:cNvSpPr>
            <a:spLocks noChangeArrowheads="1"/>
          </p:cNvSpPr>
          <p:nvPr/>
        </p:nvSpPr>
        <p:spPr bwMode="auto">
          <a:xfrm>
            <a:off x="4819650" y="2797175"/>
            <a:ext cx="120650" cy="96838"/>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2498" name="Group 146">
            <a:extLst>
              <a:ext uri="{FF2B5EF4-FFF2-40B4-BE49-F238E27FC236}">
                <a16:creationId xmlns:a16="http://schemas.microsoft.com/office/drawing/2014/main" id="{AF2A104A-9B63-A178-BDEA-BD461C37E3EE}"/>
              </a:ext>
            </a:extLst>
          </p:cNvPr>
          <p:cNvGrpSpPr>
            <a:grpSpLocks/>
          </p:cNvGrpSpPr>
          <p:nvPr/>
        </p:nvGrpSpPr>
        <p:grpSpPr bwMode="auto">
          <a:xfrm>
            <a:off x="4819650" y="2386013"/>
            <a:ext cx="155575" cy="1862137"/>
            <a:chOff x="3036" y="1503"/>
            <a:chExt cx="98" cy="1173"/>
          </a:xfrm>
        </p:grpSpPr>
        <p:sp>
          <p:nvSpPr>
            <p:cNvPr id="612499" name="Line 147">
              <a:extLst>
                <a:ext uri="{FF2B5EF4-FFF2-40B4-BE49-F238E27FC236}">
                  <a16:creationId xmlns:a16="http://schemas.microsoft.com/office/drawing/2014/main" id="{1CE6DD3C-9C54-EF49-E841-BD72EB42C423}"/>
                </a:ext>
              </a:extLst>
            </p:cNvPr>
            <p:cNvSpPr>
              <a:spLocks noChangeShapeType="1"/>
            </p:cNvSpPr>
            <p:nvPr/>
          </p:nvSpPr>
          <p:spPr bwMode="auto">
            <a:xfrm>
              <a:off x="3134" y="1503"/>
              <a:ext cx="0" cy="117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00" name="Oval 148">
              <a:extLst>
                <a:ext uri="{FF2B5EF4-FFF2-40B4-BE49-F238E27FC236}">
                  <a16:creationId xmlns:a16="http://schemas.microsoft.com/office/drawing/2014/main" id="{0F411FDB-DA6E-A5E4-CDD5-04C5B1804FEE}"/>
                </a:ext>
              </a:extLst>
            </p:cNvPr>
            <p:cNvSpPr>
              <a:spLocks noChangeArrowheads="1"/>
            </p:cNvSpPr>
            <p:nvPr/>
          </p:nvSpPr>
          <p:spPr bwMode="auto">
            <a:xfrm>
              <a:off x="3036" y="1879"/>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12501" name="Oval 149">
            <a:extLst>
              <a:ext uri="{FF2B5EF4-FFF2-40B4-BE49-F238E27FC236}">
                <a16:creationId xmlns:a16="http://schemas.microsoft.com/office/drawing/2014/main" id="{0C9F7116-C341-7475-C31A-A7FF04AA9CB4}"/>
              </a:ext>
            </a:extLst>
          </p:cNvPr>
          <p:cNvSpPr>
            <a:spLocks noChangeArrowheads="1"/>
          </p:cNvSpPr>
          <p:nvPr/>
        </p:nvSpPr>
        <p:spPr bwMode="auto">
          <a:xfrm>
            <a:off x="4235450" y="3738563"/>
            <a:ext cx="119063" cy="98425"/>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02" name="Text Box 150">
            <a:extLst>
              <a:ext uri="{FF2B5EF4-FFF2-40B4-BE49-F238E27FC236}">
                <a16:creationId xmlns:a16="http://schemas.microsoft.com/office/drawing/2014/main" id="{3C8AC082-6E25-5B58-B834-F562292D2E5A}"/>
              </a:ext>
            </a:extLst>
          </p:cNvPr>
          <p:cNvSpPr txBox="1">
            <a:spLocks noChangeArrowheads="1"/>
          </p:cNvSpPr>
          <p:nvPr/>
        </p:nvSpPr>
        <p:spPr bwMode="auto">
          <a:xfrm rot="-5413939">
            <a:off x="3837781" y="3813969"/>
            <a:ext cx="549275"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solidFill>
                  <a:srgbClr val="4D4D4D"/>
                </a:solidFill>
              </a:rPr>
              <a:t>GITD</a:t>
            </a:r>
          </a:p>
        </p:txBody>
      </p:sp>
      <p:sp>
        <p:nvSpPr>
          <p:cNvPr id="612503" name="Text Box 151">
            <a:extLst>
              <a:ext uri="{FF2B5EF4-FFF2-40B4-BE49-F238E27FC236}">
                <a16:creationId xmlns:a16="http://schemas.microsoft.com/office/drawing/2014/main" id="{11C92962-8FA2-1608-2E1D-9957656B9532}"/>
              </a:ext>
            </a:extLst>
          </p:cNvPr>
          <p:cNvSpPr txBox="1">
            <a:spLocks noChangeArrowheads="1"/>
          </p:cNvSpPr>
          <p:nvPr/>
        </p:nvSpPr>
        <p:spPr bwMode="auto">
          <a:xfrm rot="-5415320">
            <a:off x="4829969" y="3836194"/>
            <a:ext cx="50482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solidFill>
                  <a:schemeClr val="accent2"/>
                </a:solidFill>
              </a:rPr>
              <a:t>CSD</a:t>
            </a:r>
          </a:p>
        </p:txBody>
      </p:sp>
      <p:sp>
        <p:nvSpPr>
          <p:cNvPr id="612504" name="Text Box 152">
            <a:extLst>
              <a:ext uri="{FF2B5EF4-FFF2-40B4-BE49-F238E27FC236}">
                <a16:creationId xmlns:a16="http://schemas.microsoft.com/office/drawing/2014/main" id="{1F1DD1A0-20E1-FE4E-7257-EE23DF948BCE}"/>
              </a:ext>
            </a:extLst>
          </p:cNvPr>
          <p:cNvSpPr txBox="1">
            <a:spLocks noChangeArrowheads="1"/>
          </p:cNvSpPr>
          <p:nvPr/>
        </p:nvSpPr>
        <p:spPr bwMode="auto">
          <a:xfrm rot="-5413898">
            <a:off x="5043488" y="4119562"/>
            <a:ext cx="336550" cy="92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spAutoFit/>
          </a:bodyPr>
          <a:lstStyle/>
          <a:p>
            <a:endParaRPr lang="en-US" altLang="en-US" sz="1000" b="1">
              <a:solidFill>
                <a:schemeClr val="accent2"/>
              </a:solidFill>
            </a:endParaRPr>
          </a:p>
        </p:txBody>
      </p:sp>
      <p:grpSp>
        <p:nvGrpSpPr>
          <p:cNvPr id="612505" name="Group 153">
            <a:extLst>
              <a:ext uri="{FF2B5EF4-FFF2-40B4-BE49-F238E27FC236}">
                <a16:creationId xmlns:a16="http://schemas.microsoft.com/office/drawing/2014/main" id="{8210CEBC-E935-CB94-ECCB-02166C853D0D}"/>
              </a:ext>
            </a:extLst>
          </p:cNvPr>
          <p:cNvGrpSpPr>
            <a:grpSpLocks/>
          </p:cNvGrpSpPr>
          <p:nvPr/>
        </p:nvGrpSpPr>
        <p:grpSpPr bwMode="auto">
          <a:xfrm>
            <a:off x="3811588" y="2119313"/>
            <a:ext cx="1387475" cy="2141537"/>
            <a:chOff x="2401" y="1335"/>
            <a:chExt cx="874" cy="1349"/>
          </a:xfrm>
        </p:grpSpPr>
        <p:sp>
          <p:nvSpPr>
            <p:cNvPr id="612506" name="Text Box 154">
              <a:extLst>
                <a:ext uri="{FF2B5EF4-FFF2-40B4-BE49-F238E27FC236}">
                  <a16:creationId xmlns:a16="http://schemas.microsoft.com/office/drawing/2014/main" id="{C7BA8ECA-FA8D-D718-0F30-5A4B271B5AAC}"/>
                </a:ext>
              </a:extLst>
            </p:cNvPr>
            <p:cNvSpPr txBox="1">
              <a:spLocks noChangeArrowheads="1"/>
            </p:cNvSpPr>
            <p:nvPr/>
          </p:nvSpPr>
          <p:spPr bwMode="auto">
            <a:xfrm rot="-5418861">
              <a:off x="2789" y="2408"/>
              <a:ext cx="334"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200" b="1">
                  <a:solidFill>
                    <a:srgbClr val="4D4D4D"/>
                  </a:solidFill>
                </a:rPr>
                <a:t>MDD</a:t>
              </a:r>
            </a:p>
          </p:txBody>
        </p:sp>
        <p:grpSp>
          <p:nvGrpSpPr>
            <p:cNvPr id="612507" name="Group 155">
              <a:extLst>
                <a:ext uri="{FF2B5EF4-FFF2-40B4-BE49-F238E27FC236}">
                  <a16:creationId xmlns:a16="http://schemas.microsoft.com/office/drawing/2014/main" id="{102719B6-73FB-7A68-1E3A-84C5049685CE}"/>
                </a:ext>
              </a:extLst>
            </p:cNvPr>
            <p:cNvGrpSpPr>
              <a:grpSpLocks/>
            </p:cNvGrpSpPr>
            <p:nvPr/>
          </p:nvGrpSpPr>
          <p:grpSpPr bwMode="auto">
            <a:xfrm>
              <a:off x="2545" y="2237"/>
              <a:ext cx="445" cy="64"/>
              <a:chOff x="2545" y="2237"/>
              <a:chExt cx="445" cy="64"/>
            </a:xfrm>
          </p:grpSpPr>
          <p:sp>
            <p:nvSpPr>
              <p:cNvPr id="612508" name="Oval 156">
                <a:extLst>
                  <a:ext uri="{FF2B5EF4-FFF2-40B4-BE49-F238E27FC236}">
                    <a16:creationId xmlns:a16="http://schemas.microsoft.com/office/drawing/2014/main" id="{A665F266-A954-F73C-313C-162E8DE8A194}"/>
                  </a:ext>
                </a:extLst>
              </p:cNvPr>
              <p:cNvSpPr>
                <a:spLocks noChangeArrowheads="1"/>
              </p:cNvSpPr>
              <p:nvPr/>
            </p:nvSpPr>
            <p:spPr bwMode="auto">
              <a:xfrm>
                <a:off x="2668" y="2239"/>
                <a:ext cx="75"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09" name="Oval 157">
                <a:extLst>
                  <a:ext uri="{FF2B5EF4-FFF2-40B4-BE49-F238E27FC236}">
                    <a16:creationId xmlns:a16="http://schemas.microsoft.com/office/drawing/2014/main" id="{376B9E60-7E68-7A0A-5543-A8DD367B6501}"/>
                  </a:ext>
                </a:extLst>
              </p:cNvPr>
              <p:cNvSpPr>
                <a:spLocks noChangeArrowheads="1"/>
              </p:cNvSpPr>
              <p:nvPr/>
            </p:nvSpPr>
            <p:spPr bwMode="auto">
              <a:xfrm>
                <a:off x="2792" y="2237"/>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10" name="Oval 158">
                <a:extLst>
                  <a:ext uri="{FF2B5EF4-FFF2-40B4-BE49-F238E27FC236}">
                    <a16:creationId xmlns:a16="http://schemas.microsoft.com/office/drawing/2014/main" id="{4FD8BC5C-47B5-34E7-8E5D-0BE60C93AE67}"/>
                  </a:ext>
                </a:extLst>
              </p:cNvPr>
              <p:cNvSpPr>
                <a:spLocks noChangeArrowheads="1"/>
              </p:cNvSpPr>
              <p:nvPr/>
            </p:nvSpPr>
            <p:spPr bwMode="auto">
              <a:xfrm>
                <a:off x="2914" y="2237"/>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11" name="Oval 159">
                <a:extLst>
                  <a:ext uri="{FF2B5EF4-FFF2-40B4-BE49-F238E27FC236}">
                    <a16:creationId xmlns:a16="http://schemas.microsoft.com/office/drawing/2014/main" id="{5269D5D5-07B2-120B-F8A0-8892E3989FA3}"/>
                  </a:ext>
                </a:extLst>
              </p:cNvPr>
              <p:cNvSpPr>
                <a:spLocks noChangeArrowheads="1"/>
              </p:cNvSpPr>
              <p:nvPr/>
            </p:nvSpPr>
            <p:spPr bwMode="auto">
              <a:xfrm>
                <a:off x="2545" y="2239"/>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12512" name="Group 160">
              <a:extLst>
                <a:ext uri="{FF2B5EF4-FFF2-40B4-BE49-F238E27FC236}">
                  <a16:creationId xmlns:a16="http://schemas.microsoft.com/office/drawing/2014/main" id="{C74413CE-689A-BE20-25F4-87F55FE6A503}"/>
                </a:ext>
              </a:extLst>
            </p:cNvPr>
            <p:cNvGrpSpPr>
              <a:grpSpLocks/>
            </p:cNvGrpSpPr>
            <p:nvPr/>
          </p:nvGrpSpPr>
          <p:grpSpPr bwMode="auto">
            <a:xfrm>
              <a:off x="2401" y="1511"/>
              <a:ext cx="874" cy="1173"/>
              <a:chOff x="2401" y="1503"/>
              <a:chExt cx="874" cy="1173"/>
            </a:xfrm>
          </p:grpSpPr>
          <p:sp>
            <p:nvSpPr>
              <p:cNvPr id="612513" name="Rectangle 161">
                <a:extLst>
                  <a:ext uri="{FF2B5EF4-FFF2-40B4-BE49-F238E27FC236}">
                    <a16:creationId xmlns:a16="http://schemas.microsoft.com/office/drawing/2014/main" id="{73C74758-F6CB-DF1F-43C1-A06CE7DA6FAA}"/>
                  </a:ext>
                </a:extLst>
              </p:cNvPr>
              <p:cNvSpPr>
                <a:spLocks noChangeArrowheads="1"/>
              </p:cNvSpPr>
              <p:nvPr/>
            </p:nvSpPr>
            <p:spPr bwMode="auto">
              <a:xfrm>
                <a:off x="2401" y="1503"/>
                <a:ext cx="874" cy="1173"/>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2514" name="Group 162">
                <a:extLst>
                  <a:ext uri="{FF2B5EF4-FFF2-40B4-BE49-F238E27FC236}">
                    <a16:creationId xmlns:a16="http://schemas.microsoft.com/office/drawing/2014/main" id="{B1212056-1F11-F42E-5D3B-6E1474329C35}"/>
                  </a:ext>
                </a:extLst>
              </p:cNvPr>
              <p:cNvGrpSpPr>
                <a:grpSpLocks/>
              </p:cNvGrpSpPr>
              <p:nvPr/>
            </p:nvGrpSpPr>
            <p:grpSpPr bwMode="auto">
              <a:xfrm>
                <a:off x="2401" y="1608"/>
                <a:ext cx="874" cy="961"/>
                <a:chOff x="2198" y="1512"/>
                <a:chExt cx="1242" cy="961"/>
              </a:xfrm>
            </p:grpSpPr>
            <p:sp>
              <p:nvSpPr>
                <p:cNvPr id="612515" name="Line 163">
                  <a:extLst>
                    <a:ext uri="{FF2B5EF4-FFF2-40B4-BE49-F238E27FC236}">
                      <a16:creationId xmlns:a16="http://schemas.microsoft.com/office/drawing/2014/main" id="{51BB8260-9DCA-163B-DCF7-EAC0D351C338}"/>
                    </a:ext>
                  </a:extLst>
                </p:cNvPr>
                <p:cNvSpPr>
                  <a:spLocks noChangeShapeType="1"/>
                </p:cNvSpPr>
                <p:nvPr/>
              </p:nvSpPr>
              <p:spPr bwMode="auto">
                <a:xfrm>
                  <a:off x="2198" y="1512"/>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16" name="Line 164">
                  <a:extLst>
                    <a:ext uri="{FF2B5EF4-FFF2-40B4-BE49-F238E27FC236}">
                      <a16:creationId xmlns:a16="http://schemas.microsoft.com/office/drawing/2014/main" id="{3308484E-D974-2912-4B4F-40290B1DEF6D}"/>
                    </a:ext>
                  </a:extLst>
                </p:cNvPr>
                <p:cNvSpPr>
                  <a:spLocks noChangeShapeType="1"/>
                </p:cNvSpPr>
                <p:nvPr/>
              </p:nvSpPr>
              <p:spPr bwMode="auto">
                <a:xfrm>
                  <a:off x="2198" y="1631"/>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17" name="Line 165">
                  <a:extLst>
                    <a:ext uri="{FF2B5EF4-FFF2-40B4-BE49-F238E27FC236}">
                      <a16:creationId xmlns:a16="http://schemas.microsoft.com/office/drawing/2014/main" id="{CCB9B99C-5176-C646-F89C-F7091E91B75D}"/>
                    </a:ext>
                  </a:extLst>
                </p:cNvPr>
                <p:cNvSpPr>
                  <a:spLocks noChangeShapeType="1"/>
                </p:cNvSpPr>
                <p:nvPr/>
              </p:nvSpPr>
              <p:spPr bwMode="auto">
                <a:xfrm>
                  <a:off x="2198" y="1874"/>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18" name="Line 166">
                  <a:extLst>
                    <a:ext uri="{FF2B5EF4-FFF2-40B4-BE49-F238E27FC236}">
                      <a16:creationId xmlns:a16="http://schemas.microsoft.com/office/drawing/2014/main" id="{7A662A62-ED44-6A34-F877-4B3337765E46}"/>
                    </a:ext>
                  </a:extLst>
                </p:cNvPr>
                <p:cNvSpPr>
                  <a:spLocks noChangeShapeType="1"/>
                </p:cNvSpPr>
                <p:nvPr/>
              </p:nvSpPr>
              <p:spPr bwMode="auto">
                <a:xfrm>
                  <a:off x="2198" y="1991"/>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19" name="Line 167">
                  <a:extLst>
                    <a:ext uri="{FF2B5EF4-FFF2-40B4-BE49-F238E27FC236}">
                      <a16:creationId xmlns:a16="http://schemas.microsoft.com/office/drawing/2014/main" id="{091A8FA2-BF02-7F03-279A-615EEA5A4591}"/>
                    </a:ext>
                  </a:extLst>
                </p:cNvPr>
                <p:cNvSpPr>
                  <a:spLocks noChangeShapeType="1"/>
                </p:cNvSpPr>
                <p:nvPr/>
              </p:nvSpPr>
              <p:spPr bwMode="auto">
                <a:xfrm>
                  <a:off x="2198" y="2231"/>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20" name="Line 168">
                  <a:extLst>
                    <a:ext uri="{FF2B5EF4-FFF2-40B4-BE49-F238E27FC236}">
                      <a16:creationId xmlns:a16="http://schemas.microsoft.com/office/drawing/2014/main" id="{61DE5D68-5D58-9062-50FB-AB02CA194841}"/>
                    </a:ext>
                  </a:extLst>
                </p:cNvPr>
                <p:cNvSpPr>
                  <a:spLocks noChangeShapeType="1"/>
                </p:cNvSpPr>
                <p:nvPr/>
              </p:nvSpPr>
              <p:spPr bwMode="auto">
                <a:xfrm>
                  <a:off x="2198" y="2351"/>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21" name="Line 169">
                  <a:extLst>
                    <a:ext uri="{FF2B5EF4-FFF2-40B4-BE49-F238E27FC236}">
                      <a16:creationId xmlns:a16="http://schemas.microsoft.com/office/drawing/2014/main" id="{D230E5F5-1516-F999-A942-D7D1D43DD3F5}"/>
                    </a:ext>
                  </a:extLst>
                </p:cNvPr>
                <p:cNvSpPr>
                  <a:spLocks noChangeShapeType="1"/>
                </p:cNvSpPr>
                <p:nvPr/>
              </p:nvSpPr>
              <p:spPr bwMode="auto">
                <a:xfrm>
                  <a:off x="2198" y="2105"/>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22" name="Line 170">
                  <a:extLst>
                    <a:ext uri="{FF2B5EF4-FFF2-40B4-BE49-F238E27FC236}">
                      <a16:creationId xmlns:a16="http://schemas.microsoft.com/office/drawing/2014/main" id="{DC82D028-893D-0D43-56B6-3EC1CF45909E}"/>
                    </a:ext>
                  </a:extLst>
                </p:cNvPr>
                <p:cNvSpPr>
                  <a:spLocks noChangeShapeType="1"/>
                </p:cNvSpPr>
                <p:nvPr/>
              </p:nvSpPr>
              <p:spPr bwMode="auto">
                <a:xfrm>
                  <a:off x="2198" y="2473"/>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2523" name="Line 171">
                  <a:extLst>
                    <a:ext uri="{FF2B5EF4-FFF2-40B4-BE49-F238E27FC236}">
                      <a16:creationId xmlns:a16="http://schemas.microsoft.com/office/drawing/2014/main" id="{CD57BF9B-4635-1C7A-6B67-EAFCD63F393B}"/>
                    </a:ext>
                  </a:extLst>
                </p:cNvPr>
                <p:cNvSpPr>
                  <a:spLocks noChangeShapeType="1"/>
                </p:cNvSpPr>
                <p:nvPr/>
              </p:nvSpPr>
              <p:spPr bwMode="auto">
                <a:xfrm>
                  <a:off x="2198" y="1752"/>
                  <a:ext cx="124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612524" name="Oval 172">
                <a:extLst>
                  <a:ext uri="{FF2B5EF4-FFF2-40B4-BE49-F238E27FC236}">
                    <a16:creationId xmlns:a16="http://schemas.microsoft.com/office/drawing/2014/main" id="{032393F5-6D54-1278-63EF-7F536C767EEE}"/>
                  </a:ext>
                </a:extLst>
              </p:cNvPr>
              <p:cNvSpPr>
                <a:spLocks noChangeArrowheads="1"/>
              </p:cNvSpPr>
              <p:nvPr/>
            </p:nvSpPr>
            <p:spPr bwMode="auto">
              <a:xfrm>
                <a:off x="2425" y="2239"/>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25" name="Oval 173">
                <a:extLst>
                  <a:ext uri="{FF2B5EF4-FFF2-40B4-BE49-F238E27FC236}">
                    <a16:creationId xmlns:a16="http://schemas.microsoft.com/office/drawing/2014/main" id="{50F6EFFF-03C9-2D67-8640-BA45321EFB2A}"/>
                  </a:ext>
                </a:extLst>
              </p:cNvPr>
              <p:cNvSpPr>
                <a:spLocks noChangeArrowheads="1"/>
              </p:cNvSpPr>
              <p:nvPr/>
            </p:nvSpPr>
            <p:spPr bwMode="auto">
              <a:xfrm>
                <a:off x="2668" y="1642"/>
                <a:ext cx="75"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26" name="Oval 174">
                <a:extLst>
                  <a:ext uri="{FF2B5EF4-FFF2-40B4-BE49-F238E27FC236}">
                    <a16:creationId xmlns:a16="http://schemas.microsoft.com/office/drawing/2014/main" id="{3264D3C2-34FF-8C01-4CBE-0705EBB830FC}"/>
                  </a:ext>
                </a:extLst>
              </p:cNvPr>
              <p:cNvSpPr>
                <a:spLocks noChangeArrowheads="1"/>
              </p:cNvSpPr>
              <p:nvPr/>
            </p:nvSpPr>
            <p:spPr bwMode="auto">
              <a:xfrm>
                <a:off x="2668" y="1762"/>
                <a:ext cx="75" cy="61"/>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27" name="Oval 175">
                <a:extLst>
                  <a:ext uri="{FF2B5EF4-FFF2-40B4-BE49-F238E27FC236}">
                    <a16:creationId xmlns:a16="http://schemas.microsoft.com/office/drawing/2014/main" id="{7E117464-2087-4F6B-2CE6-73FB35A54BE3}"/>
                  </a:ext>
                </a:extLst>
              </p:cNvPr>
              <p:cNvSpPr>
                <a:spLocks noChangeArrowheads="1"/>
              </p:cNvSpPr>
              <p:nvPr/>
            </p:nvSpPr>
            <p:spPr bwMode="auto">
              <a:xfrm>
                <a:off x="2548" y="1759"/>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28" name="Oval 176">
                <a:extLst>
                  <a:ext uri="{FF2B5EF4-FFF2-40B4-BE49-F238E27FC236}">
                    <a16:creationId xmlns:a16="http://schemas.microsoft.com/office/drawing/2014/main" id="{F92F91A3-45DC-8FB1-98E6-A36A49FE1252}"/>
                  </a:ext>
                </a:extLst>
              </p:cNvPr>
              <p:cNvSpPr>
                <a:spLocks noChangeArrowheads="1"/>
              </p:cNvSpPr>
              <p:nvPr/>
            </p:nvSpPr>
            <p:spPr bwMode="auto">
              <a:xfrm>
                <a:off x="2545" y="1879"/>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29" name="Oval 177">
                <a:extLst>
                  <a:ext uri="{FF2B5EF4-FFF2-40B4-BE49-F238E27FC236}">
                    <a16:creationId xmlns:a16="http://schemas.microsoft.com/office/drawing/2014/main" id="{07271F1B-ADC7-60AD-C1EC-0A5A36C700FC}"/>
                  </a:ext>
                </a:extLst>
              </p:cNvPr>
              <p:cNvSpPr>
                <a:spLocks noChangeArrowheads="1"/>
              </p:cNvSpPr>
              <p:nvPr/>
            </p:nvSpPr>
            <p:spPr bwMode="auto">
              <a:xfrm>
                <a:off x="2668" y="1998"/>
                <a:ext cx="75"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0" name="Oval 178">
                <a:extLst>
                  <a:ext uri="{FF2B5EF4-FFF2-40B4-BE49-F238E27FC236}">
                    <a16:creationId xmlns:a16="http://schemas.microsoft.com/office/drawing/2014/main" id="{413EE02F-F895-D421-39C2-BDDB94C35CAF}"/>
                  </a:ext>
                </a:extLst>
              </p:cNvPr>
              <p:cNvSpPr>
                <a:spLocks noChangeArrowheads="1"/>
              </p:cNvSpPr>
              <p:nvPr/>
            </p:nvSpPr>
            <p:spPr bwMode="auto">
              <a:xfrm>
                <a:off x="2668" y="2117"/>
                <a:ext cx="75"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1" name="Oval 179">
                <a:extLst>
                  <a:ext uri="{FF2B5EF4-FFF2-40B4-BE49-F238E27FC236}">
                    <a16:creationId xmlns:a16="http://schemas.microsoft.com/office/drawing/2014/main" id="{A78D2642-A0C9-245F-4779-8413D4B0EFF5}"/>
                  </a:ext>
                </a:extLst>
              </p:cNvPr>
              <p:cNvSpPr>
                <a:spLocks noChangeArrowheads="1"/>
              </p:cNvSpPr>
              <p:nvPr/>
            </p:nvSpPr>
            <p:spPr bwMode="auto">
              <a:xfrm>
                <a:off x="2792" y="1759"/>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2" name="Oval 180">
                <a:extLst>
                  <a:ext uri="{FF2B5EF4-FFF2-40B4-BE49-F238E27FC236}">
                    <a16:creationId xmlns:a16="http://schemas.microsoft.com/office/drawing/2014/main" id="{193D72F9-C451-B226-D15C-CA4451B98F91}"/>
                  </a:ext>
                </a:extLst>
              </p:cNvPr>
              <p:cNvSpPr>
                <a:spLocks noChangeArrowheads="1"/>
              </p:cNvSpPr>
              <p:nvPr/>
            </p:nvSpPr>
            <p:spPr bwMode="auto">
              <a:xfrm>
                <a:off x="2914" y="1640"/>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3" name="Oval 181">
                <a:extLst>
                  <a:ext uri="{FF2B5EF4-FFF2-40B4-BE49-F238E27FC236}">
                    <a16:creationId xmlns:a16="http://schemas.microsoft.com/office/drawing/2014/main" id="{1B792821-BEFE-CC19-1DF6-2153A35927C1}"/>
                  </a:ext>
                </a:extLst>
              </p:cNvPr>
              <p:cNvSpPr>
                <a:spLocks noChangeArrowheads="1"/>
              </p:cNvSpPr>
              <p:nvPr/>
            </p:nvSpPr>
            <p:spPr bwMode="auto">
              <a:xfrm>
                <a:off x="2914" y="1998"/>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4" name="Oval 182">
                <a:extLst>
                  <a:ext uri="{FF2B5EF4-FFF2-40B4-BE49-F238E27FC236}">
                    <a16:creationId xmlns:a16="http://schemas.microsoft.com/office/drawing/2014/main" id="{BF2E68A6-07E7-2016-2AA3-CF9BBEED7999}"/>
                  </a:ext>
                </a:extLst>
              </p:cNvPr>
              <p:cNvSpPr>
                <a:spLocks noChangeArrowheads="1"/>
              </p:cNvSpPr>
              <p:nvPr/>
            </p:nvSpPr>
            <p:spPr bwMode="auto">
              <a:xfrm>
                <a:off x="2914" y="2595"/>
                <a:ext cx="76" cy="61"/>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5" name="Oval 183">
                <a:extLst>
                  <a:ext uri="{FF2B5EF4-FFF2-40B4-BE49-F238E27FC236}">
                    <a16:creationId xmlns:a16="http://schemas.microsoft.com/office/drawing/2014/main" id="{787062E4-D430-65F2-D222-D0360061D522}"/>
                  </a:ext>
                </a:extLst>
              </p:cNvPr>
              <p:cNvSpPr>
                <a:spLocks noChangeArrowheads="1"/>
              </p:cNvSpPr>
              <p:nvPr/>
            </p:nvSpPr>
            <p:spPr bwMode="auto">
              <a:xfrm>
                <a:off x="3036" y="1640"/>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6" name="Oval 184">
                <a:extLst>
                  <a:ext uri="{FF2B5EF4-FFF2-40B4-BE49-F238E27FC236}">
                    <a16:creationId xmlns:a16="http://schemas.microsoft.com/office/drawing/2014/main" id="{F64FE3D4-8742-C68F-A885-F1C45D405D8A}"/>
                  </a:ext>
                </a:extLst>
              </p:cNvPr>
              <p:cNvSpPr>
                <a:spLocks noChangeArrowheads="1"/>
              </p:cNvSpPr>
              <p:nvPr/>
            </p:nvSpPr>
            <p:spPr bwMode="auto">
              <a:xfrm>
                <a:off x="3036" y="1998"/>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7" name="Oval 185">
                <a:extLst>
                  <a:ext uri="{FF2B5EF4-FFF2-40B4-BE49-F238E27FC236}">
                    <a16:creationId xmlns:a16="http://schemas.microsoft.com/office/drawing/2014/main" id="{7EA012C5-5C88-563C-7425-CC38F658A37A}"/>
                  </a:ext>
                </a:extLst>
              </p:cNvPr>
              <p:cNvSpPr>
                <a:spLocks noChangeArrowheads="1"/>
              </p:cNvSpPr>
              <p:nvPr/>
            </p:nvSpPr>
            <p:spPr bwMode="auto">
              <a:xfrm>
                <a:off x="3156" y="1998"/>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8" name="Oval 186">
                <a:extLst>
                  <a:ext uri="{FF2B5EF4-FFF2-40B4-BE49-F238E27FC236}">
                    <a16:creationId xmlns:a16="http://schemas.microsoft.com/office/drawing/2014/main" id="{B6A72CAE-1867-CA4A-00C8-229F659913DE}"/>
                  </a:ext>
                </a:extLst>
              </p:cNvPr>
              <p:cNvSpPr>
                <a:spLocks noChangeArrowheads="1"/>
              </p:cNvSpPr>
              <p:nvPr/>
            </p:nvSpPr>
            <p:spPr bwMode="auto">
              <a:xfrm>
                <a:off x="3159" y="2117"/>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39" name="Oval 187">
                <a:extLst>
                  <a:ext uri="{FF2B5EF4-FFF2-40B4-BE49-F238E27FC236}">
                    <a16:creationId xmlns:a16="http://schemas.microsoft.com/office/drawing/2014/main" id="{A90C76FA-B0C3-885B-B8F2-8304DA8AEA26}"/>
                  </a:ext>
                </a:extLst>
              </p:cNvPr>
              <p:cNvSpPr>
                <a:spLocks noChangeArrowheads="1"/>
              </p:cNvSpPr>
              <p:nvPr/>
            </p:nvSpPr>
            <p:spPr bwMode="auto">
              <a:xfrm>
                <a:off x="2792" y="2000"/>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0" name="Oval 188">
                <a:extLst>
                  <a:ext uri="{FF2B5EF4-FFF2-40B4-BE49-F238E27FC236}">
                    <a16:creationId xmlns:a16="http://schemas.microsoft.com/office/drawing/2014/main" id="{881E2A3F-4648-9D2D-CF1A-7FCEB5060076}"/>
                  </a:ext>
                </a:extLst>
              </p:cNvPr>
              <p:cNvSpPr>
                <a:spLocks noChangeArrowheads="1"/>
              </p:cNvSpPr>
              <p:nvPr/>
            </p:nvSpPr>
            <p:spPr bwMode="auto">
              <a:xfrm>
                <a:off x="2914" y="1881"/>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1" name="Oval 189">
                <a:extLst>
                  <a:ext uri="{FF2B5EF4-FFF2-40B4-BE49-F238E27FC236}">
                    <a16:creationId xmlns:a16="http://schemas.microsoft.com/office/drawing/2014/main" id="{708466D9-CBAF-A56C-4511-A0D627ACF50C}"/>
                  </a:ext>
                </a:extLst>
              </p:cNvPr>
              <p:cNvSpPr>
                <a:spLocks noChangeArrowheads="1"/>
              </p:cNvSpPr>
              <p:nvPr/>
            </p:nvSpPr>
            <p:spPr bwMode="auto">
              <a:xfrm>
                <a:off x="2914" y="2117"/>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2" name="Oval 190">
                <a:extLst>
                  <a:ext uri="{FF2B5EF4-FFF2-40B4-BE49-F238E27FC236}">
                    <a16:creationId xmlns:a16="http://schemas.microsoft.com/office/drawing/2014/main" id="{C424BEF6-4658-219C-913F-63D07E1A8231}"/>
                  </a:ext>
                </a:extLst>
              </p:cNvPr>
              <p:cNvSpPr>
                <a:spLocks noChangeArrowheads="1"/>
              </p:cNvSpPr>
              <p:nvPr/>
            </p:nvSpPr>
            <p:spPr bwMode="auto">
              <a:xfrm>
                <a:off x="3036" y="2237"/>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3" name="Oval 191">
                <a:extLst>
                  <a:ext uri="{FF2B5EF4-FFF2-40B4-BE49-F238E27FC236}">
                    <a16:creationId xmlns:a16="http://schemas.microsoft.com/office/drawing/2014/main" id="{E1B9DB30-3A26-FD4D-CAFA-0F195E855DCB}"/>
                  </a:ext>
                </a:extLst>
              </p:cNvPr>
              <p:cNvSpPr>
                <a:spLocks noChangeArrowheads="1"/>
              </p:cNvSpPr>
              <p:nvPr/>
            </p:nvSpPr>
            <p:spPr bwMode="auto">
              <a:xfrm>
                <a:off x="2425" y="1640"/>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4" name="Oval 192">
                <a:extLst>
                  <a:ext uri="{FF2B5EF4-FFF2-40B4-BE49-F238E27FC236}">
                    <a16:creationId xmlns:a16="http://schemas.microsoft.com/office/drawing/2014/main" id="{D720F7ED-FF6F-F990-8A74-D07C63206D90}"/>
                  </a:ext>
                </a:extLst>
              </p:cNvPr>
              <p:cNvSpPr>
                <a:spLocks noChangeArrowheads="1"/>
              </p:cNvSpPr>
              <p:nvPr/>
            </p:nvSpPr>
            <p:spPr bwMode="auto">
              <a:xfrm>
                <a:off x="3156" y="1881"/>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5" name="Oval 193">
                <a:extLst>
                  <a:ext uri="{FF2B5EF4-FFF2-40B4-BE49-F238E27FC236}">
                    <a16:creationId xmlns:a16="http://schemas.microsoft.com/office/drawing/2014/main" id="{61D8F682-8E0A-9DB5-0443-BAF47A658F20}"/>
                  </a:ext>
                </a:extLst>
              </p:cNvPr>
              <p:cNvSpPr>
                <a:spLocks noChangeArrowheads="1"/>
              </p:cNvSpPr>
              <p:nvPr/>
            </p:nvSpPr>
            <p:spPr bwMode="auto">
              <a:xfrm>
                <a:off x="3159" y="2237"/>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46" name="Text Box 194">
                <a:extLst>
                  <a:ext uri="{FF2B5EF4-FFF2-40B4-BE49-F238E27FC236}">
                    <a16:creationId xmlns:a16="http://schemas.microsoft.com/office/drawing/2014/main" id="{C2DA4C1E-5766-B61C-A503-576129C3DC42}"/>
                  </a:ext>
                </a:extLst>
              </p:cNvPr>
              <p:cNvSpPr txBox="1">
                <a:spLocks noChangeArrowheads="1"/>
              </p:cNvSpPr>
              <p:nvPr/>
            </p:nvSpPr>
            <p:spPr bwMode="auto">
              <a:xfrm rot="-5417032">
                <a:off x="2332" y="2435"/>
                <a:ext cx="29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C2ID</a:t>
                </a:r>
              </a:p>
            </p:txBody>
          </p:sp>
          <p:sp>
            <p:nvSpPr>
              <p:cNvPr id="612547" name="Text Box 195">
                <a:extLst>
                  <a:ext uri="{FF2B5EF4-FFF2-40B4-BE49-F238E27FC236}">
                    <a16:creationId xmlns:a16="http://schemas.microsoft.com/office/drawing/2014/main" id="{0069D7F2-CD1E-46FB-9296-51C03406BDC0}"/>
                  </a:ext>
                </a:extLst>
              </p:cNvPr>
              <p:cNvSpPr txBox="1">
                <a:spLocks noChangeArrowheads="1"/>
              </p:cNvSpPr>
              <p:nvPr/>
            </p:nvSpPr>
            <p:spPr bwMode="auto">
              <a:xfrm rot="-5417742">
                <a:off x="2571" y="2435"/>
                <a:ext cx="298"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I&amp;TS</a:t>
                </a:r>
              </a:p>
            </p:txBody>
          </p:sp>
          <p:sp>
            <p:nvSpPr>
              <p:cNvPr id="612548" name="Text Box 196">
                <a:extLst>
                  <a:ext uri="{FF2B5EF4-FFF2-40B4-BE49-F238E27FC236}">
                    <a16:creationId xmlns:a16="http://schemas.microsoft.com/office/drawing/2014/main" id="{2A015832-1F0D-83E5-02DC-32A58FDE8152}"/>
                  </a:ext>
                </a:extLst>
              </p:cNvPr>
              <p:cNvSpPr txBox="1">
                <a:spLocks noChangeArrowheads="1"/>
              </p:cNvSpPr>
              <p:nvPr/>
            </p:nvSpPr>
            <p:spPr bwMode="auto">
              <a:xfrm rot="-5414939">
                <a:off x="2702" y="2446"/>
                <a:ext cx="276"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TSD</a:t>
                </a:r>
              </a:p>
            </p:txBody>
          </p:sp>
          <p:sp>
            <p:nvSpPr>
              <p:cNvPr id="612549" name="Text Box 197">
                <a:extLst>
                  <a:ext uri="{FF2B5EF4-FFF2-40B4-BE49-F238E27FC236}">
                    <a16:creationId xmlns:a16="http://schemas.microsoft.com/office/drawing/2014/main" id="{7F76C962-779F-583D-7831-F389A77B343D}"/>
                  </a:ext>
                </a:extLst>
              </p:cNvPr>
              <p:cNvSpPr txBox="1">
                <a:spLocks noChangeArrowheads="1"/>
              </p:cNvSpPr>
              <p:nvPr/>
            </p:nvSpPr>
            <p:spPr bwMode="auto">
              <a:xfrm rot="-5416536">
                <a:off x="2946" y="2449"/>
                <a:ext cx="271" cy="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IPIC</a:t>
                </a:r>
              </a:p>
            </p:txBody>
          </p:sp>
          <p:sp>
            <p:nvSpPr>
              <p:cNvPr id="612550" name="Oval 198">
                <a:extLst>
                  <a:ext uri="{FF2B5EF4-FFF2-40B4-BE49-F238E27FC236}">
                    <a16:creationId xmlns:a16="http://schemas.microsoft.com/office/drawing/2014/main" id="{C2C903CE-D215-4E04-B60D-074F7C9864FB}"/>
                  </a:ext>
                </a:extLst>
              </p:cNvPr>
              <p:cNvSpPr>
                <a:spLocks noChangeArrowheads="1"/>
              </p:cNvSpPr>
              <p:nvPr/>
            </p:nvSpPr>
            <p:spPr bwMode="auto">
              <a:xfrm>
                <a:off x="2668" y="1527"/>
                <a:ext cx="75" cy="61"/>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1" name="Oval 199">
                <a:extLst>
                  <a:ext uri="{FF2B5EF4-FFF2-40B4-BE49-F238E27FC236}">
                    <a16:creationId xmlns:a16="http://schemas.microsoft.com/office/drawing/2014/main" id="{2C07E517-102E-A06C-D83E-4425D84EAA05}"/>
                  </a:ext>
                </a:extLst>
              </p:cNvPr>
              <p:cNvSpPr>
                <a:spLocks noChangeArrowheads="1"/>
              </p:cNvSpPr>
              <p:nvPr/>
            </p:nvSpPr>
            <p:spPr bwMode="auto">
              <a:xfrm>
                <a:off x="2424" y="1527"/>
                <a:ext cx="76" cy="61"/>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2" name="Oval 200">
                <a:extLst>
                  <a:ext uri="{FF2B5EF4-FFF2-40B4-BE49-F238E27FC236}">
                    <a16:creationId xmlns:a16="http://schemas.microsoft.com/office/drawing/2014/main" id="{6DE4DC51-44A2-EEA7-D099-CA46644EBB6F}"/>
                  </a:ext>
                </a:extLst>
              </p:cNvPr>
              <p:cNvSpPr>
                <a:spLocks noChangeArrowheads="1"/>
              </p:cNvSpPr>
              <p:nvPr/>
            </p:nvSpPr>
            <p:spPr bwMode="auto">
              <a:xfrm>
                <a:off x="2788" y="1527"/>
                <a:ext cx="76" cy="61"/>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3" name="Oval 201">
                <a:extLst>
                  <a:ext uri="{FF2B5EF4-FFF2-40B4-BE49-F238E27FC236}">
                    <a16:creationId xmlns:a16="http://schemas.microsoft.com/office/drawing/2014/main" id="{D2EE370B-EA37-9433-7590-43E799462CEF}"/>
                  </a:ext>
                </a:extLst>
              </p:cNvPr>
              <p:cNvSpPr>
                <a:spLocks noChangeArrowheads="1"/>
              </p:cNvSpPr>
              <p:nvPr/>
            </p:nvSpPr>
            <p:spPr bwMode="auto">
              <a:xfrm>
                <a:off x="3038" y="1524"/>
                <a:ext cx="75"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4" name="Oval 202">
                <a:extLst>
                  <a:ext uri="{FF2B5EF4-FFF2-40B4-BE49-F238E27FC236}">
                    <a16:creationId xmlns:a16="http://schemas.microsoft.com/office/drawing/2014/main" id="{D2C8B6C9-B2CA-7EDE-D113-EEC13EFDC5B1}"/>
                  </a:ext>
                </a:extLst>
              </p:cNvPr>
              <p:cNvSpPr>
                <a:spLocks noChangeArrowheads="1"/>
              </p:cNvSpPr>
              <p:nvPr/>
            </p:nvSpPr>
            <p:spPr bwMode="auto">
              <a:xfrm>
                <a:off x="3157" y="1527"/>
                <a:ext cx="76" cy="61"/>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5" name="Oval 203">
                <a:extLst>
                  <a:ext uri="{FF2B5EF4-FFF2-40B4-BE49-F238E27FC236}">
                    <a16:creationId xmlns:a16="http://schemas.microsoft.com/office/drawing/2014/main" id="{E293CEC5-2A31-7B98-275C-5E27F5AB3AD3}"/>
                  </a:ext>
                </a:extLst>
              </p:cNvPr>
              <p:cNvSpPr>
                <a:spLocks noChangeArrowheads="1"/>
              </p:cNvSpPr>
              <p:nvPr/>
            </p:nvSpPr>
            <p:spPr bwMode="auto">
              <a:xfrm>
                <a:off x="2548" y="1642"/>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6" name="Oval 204">
                <a:extLst>
                  <a:ext uri="{FF2B5EF4-FFF2-40B4-BE49-F238E27FC236}">
                    <a16:creationId xmlns:a16="http://schemas.microsoft.com/office/drawing/2014/main" id="{735B21C1-CBE0-A8FC-30B0-3C0AD7C15A63}"/>
                  </a:ext>
                </a:extLst>
              </p:cNvPr>
              <p:cNvSpPr>
                <a:spLocks noChangeArrowheads="1"/>
              </p:cNvSpPr>
              <p:nvPr/>
            </p:nvSpPr>
            <p:spPr bwMode="auto">
              <a:xfrm>
                <a:off x="2546" y="1527"/>
                <a:ext cx="75" cy="61"/>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7" name="Oval 205">
                <a:extLst>
                  <a:ext uri="{FF2B5EF4-FFF2-40B4-BE49-F238E27FC236}">
                    <a16:creationId xmlns:a16="http://schemas.microsoft.com/office/drawing/2014/main" id="{2279B97A-AAA2-625B-CD41-3E37F07A6321}"/>
                  </a:ext>
                </a:extLst>
              </p:cNvPr>
              <p:cNvSpPr>
                <a:spLocks noChangeArrowheads="1"/>
              </p:cNvSpPr>
              <p:nvPr/>
            </p:nvSpPr>
            <p:spPr bwMode="auto">
              <a:xfrm>
                <a:off x="2425" y="1762"/>
                <a:ext cx="76" cy="61"/>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8" name="Oval 206">
                <a:extLst>
                  <a:ext uri="{FF2B5EF4-FFF2-40B4-BE49-F238E27FC236}">
                    <a16:creationId xmlns:a16="http://schemas.microsoft.com/office/drawing/2014/main" id="{52856E11-0BD2-2030-5E38-3B20DE3A478A}"/>
                  </a:ext>
                </a:extLst>
              </p:cNvPr>
              <p:cNvSpPr>
                <a:spLocks noChangeArrowheads="1"/>
              </p:cNvSpPr>
              <p:nvPr/>
            </p:nvSpPr>
            <p:spPr bwMode="auto">
              <a:xfrm>
                <a:off x="2548" y="1998"/>
                <a:ext cx="76" cy="62"/>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2559" name="Oval 207">
                <a:extLst>
                  <a:ext uri="{FF2B5EF4-FFF2-40B4-BE49-F238E27FC236}">
                    <a16:creationId xmlns:a16="http://schemas.microsoft.com/office/drawing/2014/main" id="{AD33268F-E6F6-F5AA-776C-FAEB77953675}"/>
                  </a:ext>
                </a:extLst>
              </p:cNvPr>
              <p:cNvSpPr>
                <a:spLocks noChangeArrowheads="1"/>
              </p:cNvSpPr>
              <p:nvPr/>
            </p:nvSpPr>
            <p:spPr bwMode="auto">
              <a:xfrm>
                <a:off x="2548" y="2117"/>
                <a:ext cx="76" cy="62"/>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12560" name="Rectangle 208">
              <a:extLst>
                <a:ext uri="{FF2B5EF4-FFF2-40B4-BE49-F238E27FC236}">
                  <a16:creationId xmlns:a16="http://schemas.microsoft.com/office/drawing/2014/main" id="{CE3E1716-5378-4F8A-AEAA-70EB073CBEA7}"/>
                </a:ext>
              </a:extLst>
            </p:cNvPr>
            <p:cNvSpPr>
              <a:spLocks noChangeArrowheads="1"/>
            </p:cNvSpPr>
            <p:nvPr/>
          </p:nvSpPr>
          <p:spPr bwMode="auto">
            <a:xfrm>
              <a:off x="2420" y="1335"/>
              <a:ext cx="848" cy="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40000"/>
                </a:spcBef>
              </a:pPr>
              <a:r>
                <a:rPr lang="en-US" altLang="en-US" sz="1600">
                  <a:solidFill>
                    <a:srgbClr val="4D4D4D"/>
                  </a:solidFill>
                  <a:latin typeface="Helvetica" panose="020B0604020202020204" pitchFamily="34" charset="0"/>
                </a:rPr>
                <a:t>Division Map</a:t>
              </a:r>
            </a:p>
          </p:txBody>
        </p:sp>
      </p:grpSp>
      <p:sp>
        <p:nvSpPr>
          <p:cNvPr id="612561" name="Rectangle 209">
            <a:extLst>
              <a:ext uri="{FF2B5EF4-FFF2-40B4-BE49-F238E27FC236}">
                <a16:creationId xmlns:a16="http://schemas.microsoft.com/office/drawing/2014/main" id="{F2FF95E7-8945-0FF8-67F0-F2092A8B7B39}"/>
              </a:ext>
            </a:extLst>
          </p:cNvPr>
          <p:cNvSpPr>
            <a:spLocks noChangeArrowheads="1"/>
          </p:cNvSpPr>
          <p:nvPr/>
        </p:nvSpPr>
        <p:spPr bwMode="auto">
          <a:xfrm>
            <a:off x="3479800" y="4316413"/>
            <a:ext cx="19208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p>
            <a:pPr eaLnBrk="0" hangingPunct="0">
              <a:spcBef>
                <a:spcPct val="40000"/>
              </a:spcBef>
            </a:pPr>
            <a:r>
              <a:rPr lang="en-US" altLang="en-US" sz="1600">
                <a:latin typeface="Helvetica" panose="020B0604020202020204" pitchFamily="34" charset="0"/>
              </a:rPr>
              <a:t>Core/Enabling Map</a:t>
            </a:r>
          </a:p>
        </p:txBody>
      </p:sp>
      <p:sp>
        <p:nvSpPr>
          <p:cNvPr id="612562" name="Text Box 210">
            <a:extLst>
              <a:ext uri="{FF2B5EF4-FFF2-40B4-BE49-F238E27FC236}">
                <a16:creationId xmlns:a16="http://schemas.microsoft.com/office/drawing/2014/main" id="{007029CA-DBCB-3B00-9101-08C8AE54AD9F}"/>
              </a:ext>
            </a:extLst>
          </p:cNvPr>
          <p:cNvSpPr txBox="1">
            <a:spLocks noChangeArrowheads="1"/>
          </p:cNvSpPr>
          <p:nvPr/>
        </p:nvSpPr>
        <p:spPr bwMode="auto">
          <a:xfrm rot="-5417032">
            <a:off x="2875756" y="5572919"/>
            <a:ext cx="1516063"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Portfolio Management</a:t>
            </a:r>
          </a:p>
        </p:txBody>
      </p:sp>
      <p:sp>
        <p:nvSpPr>
          <p:cNvPr id="612563" name="Text Box 211">
            <a:extLst>
              <a:ext uri="{FF2B5EF4-FFF2-40B4-BE49-F238E27FC236}">
                <a16:creationId xmlns:a16="http://schemas.microsoft.com/office/drawing/2014/main" id="{DCC193E1-5053-89D7-9B68-5814AF803D05}"/>
              </a:ext>
            </a:extLst>
          </p:cNvPr>
          <p:cNvSpPr txBox="1">
            <a:spLocks noChangeArrowheads="1"/>
          </p:cNvSpPr>
          <p:nvPr/>
        </p:nvSpPr>
        <p:spPr bwMode="auto">
          <a:xfrm rot="-5413939">
            <a:off x="3036094" y="5545931"/>
            <a:ext cx="1576388"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Business Development</a:t>
            </a:r>
          </a:p>
        </p:txBody>
      </p:sp>
      <p:sp>
        <p:nvSpPr>
          <p:cNvPr id="612564" name="Text Box 212">
            <a:extLst>
              <a:ext uri="{FF2B5EF4-FFF2-40B4-BE49-F238E27FC236}">
                <a16:creationId xmlns:a16="http://schemas.microsoft.com/office/drawing/2014/main" id="{14CBC867-BD7F-A9A0-F426-FD1649DF17B6}"/>
              </a:ext>
            </a:extLst>
          </p:cNvPr>
          <p:cNvSpPr txBox="1">
            <a:spLocks noChangeArrowheads="1"/>
          </p:cNvSpPr>
          <p:nvPr/>
        </p:nvSpPr>
        <p:spPr bwMode="auto">
          <a:xfrm rot="-5415320">
            <a:off x="3854451" y="5403850"/>
            <a:ext cx="186055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000" b="1">
                <a:solidFill>
                  <a:srgbClr val="4D4D4D"/>
                </a:solidFill>
              </a:rPr>
              <a:t>Subcontractor Management</a:t>
            </a:r>
          </a:p>
        </p:txBody>
      </p:sp>
      <p:grpSp>
        <p:nvGrpSpPr>
          <p:cNvPr id="612565" name="Group 213">
            <a:extLst>
              <a:ext uri="{FF2B5EF4-FFF2-40B4-BE49-F238E27FC236}">
                <a16:creationId xmlns:a16="http://schemas.microsoft.com/office/drawing/2014/main" id="{CF9EE6A7-9E12-D3DC-0217-4D33E92E4EF0}"/>
              </a:ext>
            </a:extLst>
          </p:cNvPr>
          <p:cNvGrpSpPr>
            <a:grpSpLocks/>
          </p:cNvGrpSpPr>
          <p:nvPr/>
        </p:nvGrpSpPr>
        <p:grpSpPr bwMode="auto">
          <a:xfrm>
            <a:off x="2971800" y="2679700"/>
            <a:ext cx="3121025" cy="2900363"/>
            <a:chOff x="1872" y="1688"/>
            <a:chExt cx="1966" cy="1827"/>
          </a:xfrm>
        </p:grpSpPr>
        <p:sp>
          <p:nvSpPr>
            <p:cNvPr id="612566" name="Freeform 214">
              <a:extLst>
                <a:ext uri="{FF2B5EF4-FFF2-40B4-BE49-F238E27FC236}">
                  <a16:creationId xmlns:a16="http://schemas.microsoft.com/office/drawing/2014/main" id="{440AF6EB-2EA6-505C-FB51-E8A6D34BF62C}"/>
                </a:ext>
              </a:extLst>
            </p:cNvPr>
            <p:cNvSpPr>
              <a:spLocks/>
            </p:cNvSpPr>
            <p:nvPr/>
          </p:nvSpPr>
          <p:spPr bwMode="auto">
            <a:xfrm>
              <a:off x="2553" y="1688"/>
              <a:ext cx="1136" cy="424"/>
            </a:xfrm>
            <a:custGeom>
              <a:avLst/>
              <a:gdLst>
                <a:gd name="T0" fmla="*/ 0 w 1344"/>
                <a:gd name="T1" fmla="*/ 568 h 568"/>
                <a:gd name="T2" fmla="*/ 624 w 1344"/>
                <a:gd name="T3" fmla="*/ 88 h 568"/>
                <a:gd name="T4" fmla="*/ 1344 w 1344"/>
                <a:gd name="T5" fmla="*/ 40 h 568"/>
              </a:gdLst>
              <a:ahLst/>
              <a:cxnLst>
                <a:cxn ang="0">
                  <a:pos x="T0" y="T1"/>
                </a:cxn>
                <a:cxn ang="0">
                  <a:pos x="T2" y="T3"/>
                </a:cxn>
                <a:cxn ang="0">
                  <a:pos x="T4" y="T5"/>
                </a:cxn>
              </a:cxnLst>
              <a:rect l="0" t="0" r="r" b="b"/>
              <a:pathLst>
                <a:path w="1344" h="568">
                  <a:moveTo>
                    <a:pt x="0" y="568"/>
                  </a:moveTo>
                  <a:cubicBezTo>
                    <a:pt x="200" y="372"/>
                    <a:pt x="400" y="176"/>
                    <a:pt x="624" y="88"/>
                  </a:cubicBezTo>
                  <a:cubicBezTo>
                    <a:pt x="848" y="0"/>
                    <a:pt x="1096" y="20"/>
                    <a:pt x="1344" y="40"/>
                  </a:cubicBezTo>
                </a:path>
              </a:pathLst>
            </a:custGeom>
            <a:noFill/>
            <a:ln w="28575"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en-US"/>
            </a:p>
          </p:txBody>
        </p:sp>
        <p:sp>
          <p:nvSpPr>
            <p:cNvPr id="612567" name="Freeform 215">
              <a:extLst>
                <a:ext uri="{FF2B5EF4-FFF2-40B4-BE49-F238E27FC236}">
                  <a16:creationId xmlns:a16="http://schemas.microsoft.com/office/drawing/2014/main" id="{CD2CD0B2-941C-006A-05AB-87785DD6585D}"/>
                </a:ext>
              </a:extLst>
            </p:cNvPr>
            <p:cNvSpPr>
              <a:spLocks/>
            </p:cNvSpPr>
            <p:nvPr/>
          </p:nvSpPr>
          <p:spPr bwMode="auto">
            <a:xfrm>
              <a:off x="1872" y="2039"/>
              <a:ext cx="659" cy="553"/>
            </a:xfrm>
            <a:custGeom>
              <a:avLst/>
              <a:gdLst>
                <a:gd name="T0" fmla="*/ 0 w 697"/>
                <a:gd name="T1" fmla="*/ 553 h 553"/>
                <a:gd name="T2" fmla="*/ 286 w 697"/>
                <a:gd name="T3" fmla="*/ 78 h 553"/>
                <a:gd name="T4" fmla="*/ 697 w 697"/>
                <a:gd name="T5" fmla="*/ 87 h 553"/>
              </a:gdLst>
              <a:ahLst/>
              <a:cxnLst>
                <a:cxn ang="0">
                  <a:pos x="T0" y="T1"/>
                </a:cxn>
                <a:cxn ang="0">
                  <a:pos x="T2" y="T3"/>
                </a:cxn>
                <a:cxn ang="0">
                  <a:pos x="T4" y="T5"/>
                </a:cxn>
              </a:cxnLst>
              <a:rect l="0" t="0" r="r" b="b"/>
              <a:pathLst>
                <a:path w="697" h="553">
                  <a:moveTo>
                    <a:pt x="0" y="553"/>
                  </a:moveTo>
                  <a:cubicBezTo>
                    <a:pt x="48" y="474"/>
                    <a:pt x="170" y="156"/>
                    <a:pt x="286" y="78"/>
                  </a:cubicBezTo>
                  <a:cubicBezTo>
                    <a:pt x="402" y="0"/>
                    <a:pt x="612" y="85"/>
                    <a:pt x="697" y="87"/>
                  </a:cubicBezTo>
                </a:path>
              </a:pathLst>
            </a:custGeom>
            <a:noFill/>
            <a:ln w="28575"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en-US"/>
            </a:p>
          </p:txBody>
        </p:sp>
        <p:sp>
          <p:nvSpPr>
            <p:cNvPr id="612568" name="Freeform 216">
              <a:extLst>
                <a:ext uri="{FF2B5EF4-FFF2-40B4-BE49-F238E27FC236}">
                  <a16:creationId xmlns:a16="http://schemas.microsoft.com/office/drawing/2014/main" id="{280F0AD4-FF69-7007-FB48-D67AEFF4A995}"/>
                </a:ext>
              </a:extLst>
            </p:cNvPr>
            <p:cNvSpPr>
              <a:spLocks/>
            </p:cNvSpPr>
            <p:nvPr/>
          </p:nvSpPr>
          <p:spPr bwMode="auto">
            <a:xfrm>
              <a:off x="1892" y="3084"/>
              <a:ext cx="942" cy="431"/>
            </a:xfrm>
            <a:custGeom>
              <a:avLst/>
              <a:gdLst>
                <a:gd name="T0" fmla="*/ 0 w 996"/>
                <a:gd name="T1" fmla="*/ 148 h 431"/>
                <a:gd name="T2" fmla="*/ 219 w 996"/>
                <a:gd name="T3" fmla="*/ 47 h 431"/>
                <a:gd name="T4" fmla="*/ 996 w 996"/>
                <a:gd name="T5" fmla="*/ 431 h 431"/>
              </a:gdLst>
              <a:ahLst/>
              <a:cxnLst>
                <a:cxn ang="0">
                  <a:pos x="T0" y="T1"/>
                </a:cxn>
                <a:cxn ang="0">
                  <a:pos x="T2" y="T3"/>
                </a:cxn>
                <a:cxn ang="0">
                  <a:pos x="T4" y="T5"/>
                </a:cxn>
              </a:cxnLst>
              <a:rect l="0" t="0" r="r" b="b"/>
              <a:pathLst>
                <a:path w="996" h="431">
                  <a:moveTo>
                    <a:pt x="0" y="148"/>
                  </a:moveTo>
                  <a:cubicBezTo>
                    <a:pt x="36" y="131"/>
                    <a:pt x="53" y="0"/>
                    <a:pt x="219" y="47"/>
                  </a:cubicBezTo>
                  <a:cubicBezTo>
                    <a:pt x="385" y="94"/>
                    <a:pt x="834" y="351"/>
                    <a:pt x="996" y="431"/>
                  </a:cubicBezTo>
                </a:path>
              </a:pathLst>
            </a:custGeom>
            <a:noFill/>
            <a:ln w="28575"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en-US"/>
            </a:p>
          </p:txBody>
        </p:sp>
        <p:sp>
          <p:nvSpPr>
            <p:cNvPr id="612569" name="Freeform 217">
              <a:extLst>
                <a:ext uri="{FF2B5EF4-FFF2-40B4-BE49-F238E27FC236}">
                  <a16:creationId xmlns:a16="http://schemas.microsoft.com/office/drawing/2014/main" id="{5A794854-50C8-13B3-98E1-9D796FDF58BA}"/>
                </a:ext>
              </a:extLst>
            </p:cNvPr>
            <p:cNvSpPr>
              <a:spLocks/>
            </p:cNvSpPr>
            <p:nvPr/>
          </p:nvSpPr>
          <p:spPr bwMode="auto">
            <a:xfrm>
              <a:off x="2809" y="2147"/>
              <a:ext cx="1029" cy="1323"/>
            </a:xfrm>
            <a:custGeom>
              <a:avLst/>
              <a:gdLst>
                <a:gd name="T0" fmla="*/ 0 w 1088"/>
                <a:gd name="T1" fmla="*/ 1323 h 1323"/>
                <a:gd name="T2" fmla="*/ 493 w 1088"/>
                <a:gd name="T3" fmla="*/ 198 h 1323"/>
                <a:gd name="T4" fmla="*/ 1088 w 1088"/>
                <a:gd name="T5" fmla="*/ 134 h 1323"/>
              </a:gdLst>
              <a:ahLst/>
              <a:cxnLst>
                <a:cxn ang="0">
                  <a:pos x="T0" y="T1"/>
                </a:cxn>
                <a:cxn ang="0">
                  <a:pos x="T2" y="T3"/>
                </a:cxn>
                <a:cxn ang="0">
                  <a:pos x="T4" y="T5"/>
                </a:cxn>
              </a:cxnLst>
              <a:rect l="0" t="0" r="r" b="b"/>
              <a:pathLst>
                <a:path w="1088" h="1323">
                  <a:moveTo>
                    <a:pt x="0" y="1323"/>
                  </a:moveTo>
                  <a:cubicBezTo>
                    <a:pt x="82" y="1136"/>
                    <a:pt x="312" y="396"/>
                    <a:pt x="493" y="198"/>
                  </a:cubicBezTo>
                  <a:cubicBezTo>
                    <a:pt x="674" y="0"/>
                    <a:pt x="964" y="147"/>
                    <a:pt x="1088" y="134"/>
                  </a:cubicBezTo>
                </a:path>
              </a:pathLst>
            </a:custGeom>
            <a:noFill/>
            <a:ln w="28575"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lstStyle/>
            <a:p>
              <a:endParaRPr lang="en-US"/>
            </a:p>
          </p:txBody>
        </p:sp>
      </p:grpSp>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a:extLst>
              <a:ext uri="{FF2B5EF4-FFF2-40B4-BE49-F238E27FC236}">
                <a16:creationId xmlns:a16="http://schemas.microsoft.com/office/drawing/2014/main" id="{D9CD1AF6-CB2B-7C2B-7B69-6079C11B7578}"/>
              </a:ext>
            </a:extLst>
          </p:cNvPr>
          <p:cNvSpPr>
            <a:spLocks noGrp="1" noChangeArrowheads="1"/>
          </p:cNvSpPr>
          <p:nvPr>
            <p:ph type="title"/>
          </p:nvPr>
        </p:nvSpPr>
        <p:spPr>
          <a:xfrm>
            <a:off x="112713" y="33338"/>
            <a:ext cx="5907087" cy="652462"/>
          </a:xfrm>
        </p:spPr>
        <p:txBody>
          <a:bodyPr/>
          <a:lstStyle/>
          <a:p>
            <a:r>
              <a:rPr lang="en-US" altLang="en-US"/>
              <a:t>Engaging Our Customers</a:t>
            </a:r>
          </a:p>
        </p:txBody>
      </p:sp>
      <p:sp>
        <p:nvSpPr>
          <p:cNvPr id="613379" name="Rectangle 3">
            <a:extLst>
              <a:ext uri="{FF2B5EF4-FFF2-40B4-BE49-F238E27FC236}">
                <a16:creationId xmlns:a16="http://schemas.microsoft.com/office/drawing/2014/main" id="{D9BFC59C-3729-D0A3-C18F-61217E4E7A44}"/>
              </a:ext>
            </a:extLst>
          </p:cNvPr>
          <p:cNvSpPr>
            <a:spLocks noGrp="1" noChangeArrowheads="1"/>
          </p:cNvSpPr>
          <p:nvPr>
            <p:ph type="body" idx="1"/>
          </p:nvPr>
        </p:nvSpPr>
        <p:spPr>
          <a:xfrm>
            <a:off x="4584700" y="1219200"/>
            <a:ext cx="4406900" cy="4292600"/>
          </a:xfrm>
        </p:spPr>
        <p:txBody>
          <a:bodyPr/>
          <a:lstStyle/>
          <a:p>
            <a:pPr marL="346075" indent="-346075">
              <a:buClr>
                <a:schemeClr val="tx2"/>
              </a:buClr>
            </a:pPr>
            <a:r>
              <a:rPr lang="en-US" altLang="en-US" sz="2400"/>
              <a:t>CEO Letter Sent to All Key Customers</a:t>
            </a:r>
          </a:p>
          <a:p>
            <a:pPr marL="346075" indent="-346075">
              <a:buClr>
                <a:schemeClr val="tx2"/>
              </a:buClr>
            </a:pPr>
            <a:r>
              <a:rPr lang="en-US" altLang="en-US" sz="2400"/>
              <a:t>Significant Number of Senior Customers  Expressed</a:t>
            </a:r>
          </a:p>
          <a:p>
            <a:pPr marL="746125" lvl="1">
              <a:buClr>
                <a:schemeClr val="tx1"/>
              </a:buClr>
            </a:pPr>
            <a:r>
              <a:rPr lang="en-US" altLang="en-US" sz="2400"/>
              <a:t>Interest in Hearing More</a:t>
            </a:r>
          </a:p>
          <a:p>
            <a:pPr marL="746125" lvl="1">
              <a:buClr>
                <a:schemeClr val="tx1"/>
              </a:buClr>
            </a:pPr>
            <a:r>
              <a:rPr lang="en-US" altLang="en-US" sz="2400"/>
              <a:t>Ideas for Projects</a:t>
            </a:r>
          </a:p>
          <a:p>
            <a:pPr marL="746125" lvl="1">
              <a:buClr>
                <a:schemeClr val="tx1"/>
              </a:buClr>
            </a:pPr>
            <a:r>
              <a:rPr lang="en-US" altLang="en-US" sz="2400"/>
              <a:t>Participating with Us</a:t>
            </a:r>
          </a:p>
          <a:p>
            <a:pPr marL="746125" lvl="1">
              <a:buClr>
                <a:schemeClr val="tx1"/>
              </a:buClr>
            </a:pPr>
            <a:r>
              <a:rPr lang="en-US" altLang="en-US" sz="2400"/>
              <a:t>Training</a:t>
            </a:r>
          </a:p>
        </p:txBody>
      </p:sp>
      <p:grpSp>
        <p:nvGrpSpPr>
          <p:cNvPr id="613387" name="Group 11">
            <a:extLst>
              <a:ext uri="{FF2B5EF4-FFF2-40B4-BE49-F238E27FC236}">
                <a16:creationId xmlns:a16="http://schemas.microsoft.com/office/drawing/2014/main" id="{AF294FD4-159E-CBE1-03E9-A6A9764AD1AB}"/>
              </a:ext>
            </a:extLst>
          </p:cNvPr>
          <p:cNvGrpSpPr>
            <a:grpSpLocks/>
          </p:cNvGrpSpPr>
          <p:nvPr/>
        </p:nvGrpSpPr>
        <p:grpSpPr bwMode="auto">
          <a:xfrm>
            <a:off x="568325" y="1143000"/>
            <a:ext cx="3927475" cy="5486400"/>
            <a:chOff x="358" y="720"/>
            <a:chExt cx="2474" cy="3456"/>
          </a:xfrm>
        </p:grpSpPr>
        <p:pic>
          <p:nvPicPr>
            <p:cNvPr id="613380" name="Picture 4">
              <a:extLst>
                <a:ext uri="{FF2B5EF4-FFF2-40B4-BE49-F238E27FC236}">
                  <a16:creationId xmlns:a16="http://schemas.microsoft.com/office/drawing/2014/main" id="{54C48AA6-FC86-74A5-AED4-887EC08C518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781" t="10417" r="25000" b="9375"/>
            <a:stretch>
              <a:fillRect/>
            </a:stretch>
          </p:blipFill>
          <p:spPr bwMode="auto">
            <a:xfrm>
              <a:off x="358" y="720"/>
              <a:ext cx="2042" cy="24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3381" name="Picture 5">
              <a:extLst>
                <a:ext uri="{FF2B5EF4-FFF2-40B4-BE49-F238E27FC236}">
                  <a16:creationId xmlns:a16="http://schemas.microsoft.com/office/drawing/2014/main" id="{CA3FE610-733A-0164-47FD-146185763B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8501" r="18190" b="5000"/>
            <a:stretch>
              <a:fillRect/>
            </a:stretch>
          </p:blipFill>
          <p:spPr bwMode="invGray">
            <a:xfrm>
              <a:off x="943" y="2018"/>
              <a:ext cx="1889" cy="2158"/>
            </a:xfrm>
            <a:prstGeom prst="rect">
              <a:avLst/>
            </a:prstGeom>
            <a:noFill/>
            <a:ln>
              <a:noFill/>
            </a:ln>
            <a:effectLst/>
            <a:extLst>
              <a:ext uri="{909E8E84-426E-40DD-AFC4-6F175D3DCCD1}">
                <a14:hiddenFill xmlns:a14="http://schemas.microsoft.com/office/drawing/2010/main">
                  <a:gradFill rotWithShape="0">
                    <a:gsLst>
                      <a:gs pos="0">
                        <a:srgbClr val="5F5F5F"/>
                      </a:gs>
                      <a:gs pos="50000">
                        <a:schemeClr val="bg1"/>
                      </a:gs>
                      <a:gs pos="100000">
                        <a:srgbClr val="5F5F5F"/>
                      </a:gs>
                    </a:gsLst>
                    <a:lin ang="5400000" scaled="1"/>
                  </a:gradFill>
                </a14:hiddenFill>
              </a:ex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pic>
        <p:sp>
          <p:nvSpPr>
            <p:cNvPr id="613382" name="Text Box 6">
              <a:extLst>
                <a:ext uri="{FF2B5EF4-FFF2-40B4-BE49-F238E27FC236}">
                  <a16:creationId xmlns:a16="http://schemas.microsoft.com/office/drawing/2014/main" id="{FDD892E1-B12B-4E15-EBDE-A4FDB93512D4}"/>
                </a:ext>
              </a:extLst>
            </p:cNvPr>
            <p:cNvSpPr txBox="1">
              <a:spLocks noChangeArrowheads="1"/>
            </p:cNvSpPr>
            <p:nvPr/>
          </p:nvSpPr>
          <p:spPr bwMode="auto">
            <a:xfrm>
              <a:off x="1058" y="2692"/>
              <a:ext cx="753" cy="289"/>
            </a:xfrm>
            <a:prstGeom prst="rect">
              <a:avLst/>
            </a:prstGeom>
            <a:solidFill>
              <a:schemeClr val="bg1"/>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t>Mr. Gabriel Oak</a:t>
              </a:r>
            </a:p>
            <a:p>
              <a:pPr eaLnBrk="1" hangingPunct="1"/>
              <a:r>
                <a:rPr lang="en-US" altLang="en-US" sz="700"/>
                <a:t>Defense Testing Services</a:t>
              </a:r>
            </a:p>
            <a:p>
              <a:pPr eaLnBrk="1" hangingPunct="1"/>
              <a:r>
                <a:rPr lang="en-US" altLang="en-US" sz="700"/>
                <a:t>Winchester, TN</a:t>
              </a:r>
            </a:p>
          </p:txBody>
        </p:sp>
        <p:sp>
          <p:nvSpPr>
            <p:cNvPr id="613383" name="Text Box 7">
              <a:extLst>
                <a:ext uri="{FF2B5EF4-FFF2-40B4-BE49-F238E27FC236}">
                  <a16:creationId xmlns:a16="http://schemas.microsoft.com/office/drawing/2014/main" id="{BDABFFAA-B60F-C4FF-428C-25AD9D64C8B0}"/>
                </a:ext>
              </a:extLst>
            </p:cNvPr>
            <p:cNvSpPr txBox="1">
              <a:spLocks noChangeArrowheads="1"/>
            </p:cNvSpPr>
            <p:nvPr/>
          </p:nvSpPr>
          <p:spPr bwMode="auto">
            <a:xfrm>
              <a:off x="1103" y="3025"/>
              <a:ext cx="753" cy="115"/>
            </a:xfrm>
            <a:prstGeom prst="rect">
              <a:avLst/>
            </a:prstGeom>
            <a:solidFill>
              <a:schemeClr val="bg1"/>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t>Dear Mr. Oak:</a:t>
              </a:r>
            </a:p>
          </p:txBody>
        </p:sp>
        <p:sp>
          <p:nvSpPr>
            <p:cNvPr id="613384" name="Text Box 8">
              <a:extLst>
                <a:ext uri="{FF2B5EF4-FFF2-40B4-BE49-F238E27FC236}">
                  <a16:creationId xmlns:a16="http://schemas.microsoft.com/office/drawing/2014/main" id="{EBDDD45A-E598-5C0E-A9F6-7A2EDAEB13E1}"/>
                </a:ext>
              </a:extLst>
            </p:cNvPr>
            <p:cNvSpPr txBox="1">
              <a:spLocks noChangeArrowheads="1"/>
            </p:cNvSpPr>
            <p:nvPr/>
          </p:nvSpPr>
          <p:spPr bwMode="auto">
            <a:xfrm>
              <a:off x="1871" y="1315"/>
              <a:ext cx="375" cy="289"/>
            </a:xfrm>
            <a:prstGeom prst="rect">
              <a:avLst/>
            </a:prstGeom>
            <a:solidFill>
              <a:schemeClr val="bg1"/>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latin typeface="Arial" panose="020B0604020202020204" pitchFamily="34" charset="0"/>
                </a:rPr>
                <a:t>ATA</a:t>
              </a:r>
            </a:p>
          </p:txBody>
        </p:sp>
        <p:sp>
          <p:nvSpPr>
            <p:cNvPr id="613385" name="Text Box 9">
              <a:extLst>
                <a:ext uri="{FF2B5EF4-FFF2-40B4-BE49-F238E27FC236}">
                  <a16:creationId xmlns:a16="http://schemas.microsoft.com/office/drawing/2014/main" id="{1551EBFA-53AF-2C9D-7DA6-5D6BC75E4065}"/>
                </a:ext>
              </a:extLst>
            </p:cNvPr>
            <p:cNvSpPr txBox="1">
              <a:spLocks noChangeArrowheads="1"/>
            </p:cNvSpPr>
            <p:nvPr/>
          </p:nvSpPr>
          <p:spPr bwMode="auto">
            <a:xfrm>
              <a:off x="1373" y="844"/>
              <a:ext cx="852" cy="436"/>
            </a:xfrm>
            <a:prstGeom prst="rect">
              <a:avLst/>
            </a:prstGeom>
            <a:solidFill>
              <a:schemeClr val="bg1"/>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700"/>
                <a:t>Gabriel Oak</a:t>
              </a:r>
            </a:p>
            <a:p>
              <a:pPr eaLnBrk="1" hangingPunct="1"/>
              <a:r>
                <a:rPr lang="en-US" altLang="en-US" sz="700"/>
                <a:t>Defense Testing Services</a:t>
              </a:r>
            </a:p>
            <a:p>
              <a:pPr eaLnBrk="1" hangingPunct="1"/>
              <a:r>
                <a:rPr lang="en-US" altLang="en-US" sz="700"/>
                <a:t>Winchester, TN</a:t>
              </a:r>
            </a:p>
          </p:txBody>
        </p:sp>
        <p:sp>
          <p:nvSpPr>
            <p:cNvPr id="613386" name="Text Box 10">
              <a:extLst>
                <a:ext uri="{FF2B5EF4-FFF2-40B4-BE49-F238E27FC236}">
                  <a16:creationId xmlns:a16="http://schemas.microsoft.com/office/drawing/2014/main" id="{BBB43E28-E8ED-B4CB-C7BB-10187D8D3B76}"/>
                </a:ext>
              </a:extLst>
            </p:cNvPr>
            <p:cNvSpPr txBox="1">
              <a:spLocks noChangeArrowheads="1"/>
            </p:cNvSpPr>
            <p:nvPr/>
          </p:nvSpPr>
          <p:spPr bwMode="auto">
            <a:xfrm>
              <a:off x="536" y="2980"/>
              <a:ext cx="396" cy="97"/>
            </a:xfrm>
            <a:prstGeom prst="rect">
              <a:avLst/>
            </a:prstGeom>
            <a:solidFill>
              <a:schemeClr val="bg1"/>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500"/>
                <a:t>Mr. Gabriel Oak</a:t>
              </a:r>
            </a:p>
          </p:txBody>
        </p:sp>
      </p:gr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a:extLst>
              <a:ext uri="{FF2B5EF4-FFF2-40B4-BE49-F238E27FC236}">
                <a16:creationId xmlns:a16="http://schemas.microsoft.com/office/drawing/2014/main" id="{D6A9A07D-A410-B544-BE0D-DDB7B1D862FC}"/>
              </a:ext>
            </a:extLst>
          </p:cNvPr>
          <p:cNvSpPr>
            <a:spLocks noGrp="1" noChangeArrowheads="1"/>
          </p:cNvSpPr>
          <p:nvPr>
            <p:ph type="title"/>
          </p:nvPr>
        </p:nvSpPr>
        <p:spPr/>
        <p:txBody>
          <a:bodyPr/>
          <a:lstStyle/>
          <a:p>
            <a:r>
              <a:rPr lang="en-US" altLang="en-US"/>
              <a:t>Summary &amp; Homework Assignment</a:t>
            </a:r>
          </a:p>
        </p:txBody>
      </p:sp>
      <p:sp>
        <p:nvSpPr>
          <p:cNvPr id="614403" name="Rectangle 3">
            <a:extLst>
              <a:ext uri="{FF2B5EF4-FFF2-40B4-BE49-F238E27FC236}">
                <a16:creationId xmlns:a16="http://schemas.microsoft.com/office/drawing/2014/main" id="{EC635034-C7B5-1B0F-6238-F4BACE96E563}"/>
              </a:ext>
            </a:extLst>
          </p:cNvPr>
          <p:cNvSpPr>
            <a:spLocks noGrp="1" noChangeArrowheads="1"/>
          </p:cNvSpPr>
          <p:nvPr>
            <p:ph type="body" idx="1"/>
          </p:nvPr>
        </p:nvSpPr>
        <p:spPr>
          <a:xfrm>
            <a:off x="425450" y="1362075"/>
            <a:ext cx="8293100" cy="5191125"/>
          </a:xfrm>
        </p:spPr>
        <p:txBody>
          <a:bodyPr/>
          <a:lstStyle/>
          <a:p>
            <a:pPr marL="288925" indent="-288925">
              <a:spcAft>
                <a:spcPct val="15000"/>
              </a:spcAft>
            </a:pPr>
            <a:r>
              <a:rPr lang="en-US" altLang="en-US" sz="2200"/>
              <a:t>Strategic Decomposition for Divisions and Core/Enabling processes</a:t>
            </a:r>
            <a:endParaRPr lang="en-US" altLang="en-US" sz="2200">
              <a:solidFill>
                <a:srgbClr val="0000FF"/>
              </a:solidFill>
            </a:endParaRPr>
          </a:p>
          <a:p>
            <a:pPr marL="288925" indent="-288925">
              <a:spcAft>
                <a:spcPct val="15000"/>
              </a:spcAft>
            </a:pPr>
            <a:r>
              <a:rPr lang="en-US" altLang="en-US" sz="2200" i="1">
                <a:solidFill>
                  <a:srgbClr val="0000FF"/>
                </a:solidFill>
              </a:rPr>
              <a:t>CEO Homework</a:t>
            </a:r>
            <a:r>
              <a:rPr lang="en-US" altLang="en-US" sz="2200" i="1"/>
              <a:t> – </a:t>
            </a:r>
            <a:r>
              <a:rPr lang="en-US" altLang="en-US" sz="2200"/>
              <a:t>Show me how the Six Sigma projects close strategic gaps, priority of the projects, resources dedicated to priority projects, how do we address the “seams”</a:t>
            </a:r>
          </a:p>
          <a:p>
            <a:pPr marL="288925" indent="-288925">
              <a:spcAft>
                <a:spcPct val="15000"/>
              </a:spcAft>
            </a:pPr>
            <a:r>
              <a:rPr lang="en-US" altLang="en-US" sz="2200" i="1">
                <a:solidFill>
                  <a:srgbClr val="0000FF"/>
                </a:solidFill>
              </a:rPr>
              <a:t>Your Homework</a:t>
            </a:r>
            <a:r>
              <a:rPr lang="en-US" altLang="en-US" sz="2200" i="1"/>
              <a:t> - </a:t>
            </a:r>
            <a:r>
              <a:rPr lang="en-US" altLang="en-US" sz="2200"/>
              <a:t>Meet with your Champion to understand strategy for your Core/Enabling process or Division, as Black Belts, your </a:t>
            </a:r>
            <a:r>
              <a:rPr lang="en-US" altLang="en-US" sz="2200" i="1"/>
              <a:t>first priority </a:t>
            </a:r>
            <a:r>
              <a:rPr lang="en-US" altLang="en-US" sz="2200"/>
              <a:t>for project selection should be strategic “</a:t>
            </a:r>
            <a:r>
              <a:rPr lang="en-US" altLang="en-US" sz="2200">
                <a:solidFill>
                  <a:srgbClr val="0000FF"/>
                </a:solidFill>
              </a:rPr>
              <a:t>gap closers</a:t>
            </a:r>
            <a:r>
              <a:rPr lang="en-US" altLang="en-US" sz="2200"/>
              <a:t>”</a:t>
            </a:r>
          </a:p>
          <a:p>
            <a:pPr marL="288925" indent="-288925">
              <a:spcAft>
                <a:spcPct val="15000"/>
              </a:spcAft>
            </a:pPr>
            <a:r>
              <a:rPr lang="en-US" altLang="en-US" sz="2200" i="1"/>
              <a:t>See Tactical Systems Strategic Plan - Attached</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1442" name="Picture 2">
            <a:extLst>
              <a:ext uri="{FF2B5EF4-FFF2-40B4-BE49-F238E27FC236}">
                <a16:creationId xmlns:a16="http://schemas.microsoft.com/office/drawing/2014/main" id="{32AE1D76-DB5B-9206-6B63-3365F8581DC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605213"/>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01443" name="Rectangle 3">
            <a:extLst>
              <a:ext uri="{FF2B5EF4-FFF2-40B4-BE49-F238E27FC236}">
                <a16:creationId xmlns:a16="http://schemas.microsoft.com/office/drawing/2014/main" id="{EB0758A9-8365-D6D9-7B88-6CA24C94DA78}"/>
              </a:ext>
            </a:extLst>
          </p:cNvPr>
          <p:cNvSpPr>
            <a:spLocks noChangeArrowheads="1"/>
          </p:cNvSpPr>
          <p:nvPr/>
        </p:nvSpPr>
        <p:spPr bwMode="auto">
          <a:xfrm>
            <a:off x="969963" y="2616200"/>
            <a:ext cx="6977062" cy="965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rgbClr val="FF9900"/>
                </a:solidFill>
                <a:effectLst>
                  <a:outerShdw blurRad="38100" dist="38100" dir="2700000" algn="tl">
                    <a:srgbClr val="C0C0C0"/>
                  </a:outerShdw>
                </a:effectLst>
                <a:latin typeface="Arial" panose="020B0604020202020204" pitchFamily="34" charset="0"/>
              </a:rPr>
              <a:t>Six Sigma Linked to Business Strategy</a:t>
            </a:r>
          </a:p>
          <a:p>
            <a:pPr eaLnBrk="1" hangingPunct="1"/>
            <a:r>
              <a:rPr lang="en-US" altLang="en-US" sz="2900" b="1" i="1">
                <a:solidFill>
                  <a:srgbClr val="FF9900"/>
                </a:solidFill>
                <a:effectLst>
                  <a:outerShdw blurRad="38100" dist="38100" dir="2700000" algn="tl">
                    <a:srgbClr val="C0C0C0"/>
                  </a:outerShdw>
                </a:effectLst>
                <a:latin typeface="Arial" panose="020B0604020202020204" pitchFamily="34" charset="0"/>
              </a:rPr>
              <a:t>First Year Approach</a:t>
            </a:r>
          </a:p>
        </p:txBody>
      </p:sp>
      <p:sp>
        <p:nvSpPr>
          <p:cNvPr id="701444" name="Rectangle 4">
            <a:extLst>
              <a:ext uri="{FF2B5EF4-FFF2-40B4-BE49-F238E27FC236}">
                <a16:creationId xmlns:a16="http://schemas.microsoft.com/office/drawing/2014/main" id="{D28AC3EF-05DD-E21D-91A1-BD9CB8F4EE32}"/>
              </a:ext>
            </a:extLst>
          </p:cNvPr>
          <p:cNvSpPr>
            <a:spLocks noChangeArrowheads="1"/>
          </p:cNvSpPr>
          <p:nvPr/>
        </p:nvSpPr>
        <p:spPr bwMode="auto">
          <a:xfrm>
            <a:off x="211138" y="5867400"/>
            <a:ext cx="7737475" cy="990600"/>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01445" name="Group 5">
            <a:extLst>
              <a:ext uri="{FF2B5EF4-FFF2-40B4-BE49-F238E27FC236}">
                <a16:creationId xmlns:a16="http://schemas.microsoft.com/office/drawing/2014/main" id="{7AAB9C8A-0DEE-D515-1B73-B6BF72C10CA9}"/>
              </a:ext>
            </a:extLst>
          </p:cNvPr>
          <p:cNvGrpSpPr>
            <a:grpSpLocks/>
          </p:cNvGrpSpPr>
          <p:nvPr/>
        </p:nvGrpSpPr>
        <p:grpSpPr bwMode="auto">
          <a:xfrm>
            <a:off x="831850" y="4278313"/>
            <a:ext cx="2705100" cy="2351087"/>
            <a:chOff x="576" y="2929"/>
            <a:chExt cx="1875" cy="1678"/>
          </a:xfrm>
        </p:grpSpPr>
        <p:sp>
          <p:nvSpPr>
            <p:cNvPr id="701446" name="Line 6">
              <a:extLst>
                <a:ext uri="{FF2B5EF4-FFF2-40B4-BE49-F238E27FC236}">
                  <a16:creationId xmlns:a16="http://schemas.microsoft.com/office/drawing/2014/main" id="{FC729B2B-0ED6-C6CF-CBBC-EDC1F57D4532}"/>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01447" name="Group 7">
              <a:extLst>
                <a:ext uri="{FF2B5EF4-FFF2-40B4-BE49-F238E27FC236}">
                  <a16:creationId xmlns:a16="http://schemas.microsoft.com/office/drawing/2014/main" id="{54FFEE0F-F90E-3ABA-DCCC-B78936FD6554}"/>
                </a:ext>
              </a:extLst>
            </p:cNvPr>
            <p:cNvGrpSpPr>
              <a:grpSpLocks/>
            </p:cNvGrpSpPr>
            <p:nvPr/>
          </p:nvGrpSpPr>
          <p:grpSpPr bwMode="auto">
            <a:xfrm>
              <a:off x="576" y="3312"/>
              <a:ext cx="1875" cy="1011"/>
              <a:chOff x="576" y="3312"/>
              <a:chExt cx="1875" cy="1011"/>
            </a:xfrm>
          </p:grpSpPr>
          <p:sp>
            <p:nvSpPr>
              <p:cNvPr id="701448" name="Rectangle 8">
                <a:extLst>
                  <a:ext uri="{FF2B5EF4-FFF2-40B4-BE49-F238E27FC236}">
                    <a16:creationId xmlns:a16="http://schemas.microsoft.com/office/drawing/2014/main" id="{43144C9B-238F-FA64-1F8D-29ED65E9AE16}"/>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49" name="Rectangle 9">
                <a:extLst>
                  <a:ext uri="{FF2B5EF4-FFF2-40B4-BE49-F238E27FC236}">
                    <a16:creationId xmlns:a16="http://schemas.microsoft.com/office/drawing/2014/main" id="{BA9D3689-1986-3154-C96E-BA7DC2A46B13}"/>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0" name="Line 10">
                <a:extLst>
                  <a:ext uri="{FF2B5EF4-FFF2-40B4-BE49-F238E27FC236}">
                    <a16:creationId xmlns:a16="http://schemas.microsoft.com/office/drawing/2014/main" id="{274B9D3E-643A-FC92-0F71-8E819F2E97F3}"/>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1" name="Line 11">
                <a:extLst>
                  <a:ext uri="{FF2B5EF4-FFF2-40B4-BE49-F238E27FC236}">
                    <a16:creationId xmlns:a16="http://schemas.microsoft.com/office/drawing/2014/main" id="{4F2FD4C8-D383-89F8-BD9B-7397EBA1F773}"/>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2" name="Line 12">
                <a:extLst>
                  <a:ext uri="{FF2B5EF4-FFF2-40B4-BE49-F238E27FC236}">
                    <a16:creationId xmlns:a16="http://schemas.microsoft.com/office/drawing/2014/main" id="{6008BD27-09B0-CC4C-F702-C3550A4570EE}"/>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3" name="Line 13">
                <a:extLst>
                  <a:ext uri="{FF2B5EF4-FFF2-40B4-BE49-F238E27FC236}">
                    <a16:creationId xmlns:a16="http://schemas.microsoft.com/office/drawing/2014/main" id="{A87E639C-2506-ACB3-799D-F0A9923FF529}"/>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4" name="Line 14">
                <a:extLst>
                  <a:ext uri="{FF2B5EF4-FFF2-40B4-BE49-F238E27FC236}">
                    <a16:creationId xmlns:a16="http://schemas.microsoft.com/office/drawing/2014/main" id="{E9E923C8-FCC5-486B-1C09-20AA39DA6DDC}"/>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5" name="Line 15">
                <a:extLst>
                  <a:ext uri="{FF2B5EF4-FFF2-40B4-BE49-F238E27FC236}">
                    <a16:creationId xmlns:a16="http://schemas.microsoft.com/office/drawing/2014/main" id="{4E396E2B-D58C-F2A2-3B76-CF2E4B800835}"/>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6" name="Line 16">
                <a:extLst>
                  <a:ext uri="{FF2B5EF4-FFF2-40B4-BE49-F238E27FC236}">
                    <a16:creationId xmlns:a16="http://schemas.microsoft.com/office/drawing/2014/main" id="{0ED45DD2-32BA-D2D2-22E9-E5A11B13A814}"/>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7" name="Line 17">
                <a:extLst>
                  <a:ext uri="{FF2B5EF4-FFF2-40B4-BE49-F238E27FC236}">
                    <a16:creationId xmlns:a16="http://schemas.microsoft.com/office/drawing/2014/main" id="{1AD8A224-1DDD-268F-C07C-27EC91EFDB63}"/>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8" name="Line 18">
                <a:extLst>
                  <a:ext uri="{FF2B5EF4-FFF2-40B4-BE49-F238E27FC236}">
                    <a16:creationId xmlns:a16="http://schemas.microsoft.com/office/drawing/2014/main" id="{6A618473-F0D1-86E7-9BC5-568374C9E668}"/>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59" name="Line 19">
                <a:extLst>
                  <a:ext uri="{FF2B5EF4-FFF2-40B4-BE49-F238E27FC236}">
                    <a16:creationId xmlns:a16="http://schemas.microsoft.com/office/drawing/2014/main" id="{A618FECD-575D-7E6F-F142-D989D559920B}"/>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0" name="Line 20">
                <a:extLst>
                  <a:ext uri="{FF2B5EF4-FFF2-40B4-BE49-F238E27FC236}">
                    <a16:creationId xmlns:a16="http://schemas.microsoft.com/office/drawing/2014/main" id="{38CE3355-9606-2B24-8395-B48E0EAC5AD9}"/>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1" name="Line 21">
                <a:extLst>
                  <a:ext uri="{FF2B5EF4-FFF2-40B4-BE49-F238E27FC236}">
                    <a16:creationId xmlns:a16="http://schemas.microsoft.com/office/drawing/2014/main" id="{381857C1-3E16-ADD2-AA73-EA0D2E01FB79}"/>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2" name="Line 22">
                <a:extLst>
                  <a:ext uri="{FF2B5EF4-FFF2-40B4-BE49-F238E27FC236}">
                    <a16:creationId xmlns:a16="http://schemas.microsoft.com/office/drawing/2014/main" id="{79E99CC7-BE8B-E5A8-821F-3A7A891DB270}"/>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3" name="Line 23">
                <a:extLst>
                  <a:ext uri="{FF2B5EF4-FFF2-40B4-BE49-F238E27FC236}">
                    <a16:creationId xmlns:a16="http://schemas.microsoft.com/office/drawing/2014/main" id="{FD1B03D1-7F88-9F2F-4D60-9CC591CC8421}"/>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4" name="Line 24">
                <a:extLst>
                  <a:ext uri="{FF2B5EF4-FFF2-40B4-BE49-F238E27FC236}">
                    <a16:creationId xmlns:a16="http://schemas.microsoft.com/office/drawing/2014/main" id="{89859466-58EA-0118-49C6-95DF4377F082}"/>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5" name="Line 25">
                <a:extLst>
                  <a:ext uri="{FF2B5EF4-FFF2-40B4-BE49-F238E27FC236}">
                    <a16:creationId xmlns:a16="http://schemas.microsoft.com/office/drawing/2014/main" id="{DBE1D740-7BF1-E5DC-F4BA-3633E5C971C0}"/>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6" name="Line 26">
                <a:extLst>
                  <a:ext uri="{FF2B5EF4-FFF2-40B4-BE49-F238E27FC236}">
                    <a16:creationId xmlns:a16="http://schemas.microsoft.com/office/drawing/2014/main" id="{607FB0DB-8229-6A0E-30E7-CC2DAA6730BC}"/>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7" name="Line 27">
                <a:extLst>
                  <a:ext uri="{FF2B5EF4-FFF2-40B4-BE49-F238E27FC236}">
                    <a16:creationId xmlns:a16="http://schemas.microsoft.com/office/drawing/2014/main" id="{5508C52D-6F89-272A-F94C-A97A329542FD}"/>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8" name="Line 28">
                <a:extLst>
                  <a:ext uri="{FF2B5EF4-FFF2-40B4-BE49-F238E27FC236}">
                    <a16:creationId xmlns:a16="http://schemas.microsoft.com/office/drawing/2014/main" id="{606A3C3E-195F-46B9-9EDA-3BCF80093DAC}"/>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69" name="Freeform 29">
                <a:extLst>
                  <a:ext uri="{FF2B5EF4-FFF2-40B4-BE49-F238E27FC236}">
                    <a16:creationId xmlns:a16="http://schemas.microsoft.com/office/drawing/2014/main" id="{7A1A8FF5-0ED0-751C-F845-BAC9F63529FE}"/>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470" name="Line 30">
                <a:extLst>
                  <a:ext uri="{FF2B5EF4-FFF2-40B4-BE49-F238E27FC236}">
                    <a16:creationId xmlns:a16="http://schemas.microsoft.com/office/drawing/2014/main" id="{610D10A6-0D4A-D4E3-5344-722CE61BB2F8}"/>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1" name="Line 31">
                <a:extLst>
                  <a:ext uri="{FF2B5EF4-FFF2-40B4-BE49-F238E27FC236}">
                    <a16:creationId xmlns:a16="http://schemas.microsoft.com/office/drawing/2014/main" id="{1D0DDE0B-BBE7-94E5-282B-3ADD9156C3C7}"/>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2" name="Line 32">
                <a:extLst>
                  <a:ext uri="{FF2B5EF4-FFF2-40B4-BE49-F238E27FC236}">
                    <a16:creationId xmlns:a16="http://schemas.microsoft.com/office/drawing/2014/main" id="{0FEF8BE6-A9A2-C5E0-8BB5-7BE06975DB6F}"/>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3" name="Freeform 33">
                <a:extLst>
                  <a:ext uri="{FF2B5EF4-FFF2-40B4-BE49-F238E27FC236}">
                    <a16:creationId xmlns:a16="http://schemas.microsoft.com/office/drawing/2014/main" id="{C4C35B42-B889-8E8E-96E8-ED9CAA5AFFA2}"/>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474" name="Line 34">
                <a:extLst>
                  <a:ext uri="{FF2B5EF4-FFF2-40B4-BE49-F238E27FC236}">
                    <a16:creationId xmlns:a16="http://schemas.microsoft.com/office/drawing/2014/main" id="{5370FF16-1EDC-81AE-C991-44E54BFE7116}"/>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5" name="Line 35">
                <a:extLst>
                  <a:ext uri="{FF2B5EF4-FFF2-40B4-BE49-F238E27FC236}">
                    <a16:creationId xmlns:a16="http://schemas.microsoft.com/office/drawing/2014/main" id="{A3F60B85-AF50-1CFF-451E-2E6EC7AD468B}"/>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6" name="Line 36">
                <a:extLst>
                  <a:ext uri="{FF2B5EF4-FFF2-40B4-BE49-F238E27FC236}">
                    <a16:creationId xmlns:a16="http://schemas.microsoft.com/office/drawing/2014/main" id="{4D41B359-D49C-33E4-62F1-C9E13727F84C}"/>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7" name="Line 37">
                <a:extLst>
                  <a:ext uri="{FF2B5EF4-FFF2-40B4-BE49-F238E27FC236}">
                    <a16:creationId xmlns:a16="http://schemas.microsoft.com/office/drawing/2014/main" id="{58D8CBEB-B792-200C-4172-A04CFF3E222A}"/>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8" name="Line 38">
                <a:extLst>
                  <a:ext uri="{FF2B5EF4-FFF2-40B4-BE49-F238E27FC236}">
                    <a16:creationId xmlns:a16="http://schemas.microsoft.com/office/drawing/2014/main" id="{20917772-99B0-AFD2-26CE-C8F374BB34D7}"/>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79" name="Line 39">
                <a:extLst>
                  <a:ext uri="{FF2B5EF4-FFF2-40B4-BE49-F238E27FC236}">
                    <a16:creationId xmlns:a16="http://schemas.microsoft.com/office/drawing/2014/main" id="{CE1573AA-79C1-0830-26E6-526F091315F8}"/>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0" name="Line 40">
                <a:extLst>
                  <a:ext uri="{FF2B5EF4-FFF2-40B4-BE49-F238E27FC236}">
                    <a16:creationId xmlns:a16="http://schemas.microsoft.com/office/drawing/2014/main" id="{FC23997D-B80D-55AD-3F67-8A9CE4816428}"/>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1" name="Line 41">
                <a:extLst>
                  <a:ext uri="{FF2B5EF4-FFF2-40B4-BE49-F238E27FC236}">
                    <a16:creationId xmlns:a16="http://schemas.microsoft.com/office/drawing/2014/main" id="{A0C8F326-D7FA-84DA-9204-CB4DD4A6C40E}"/>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2" name="Line 42">
                <a:extLst>
                  <a:ext uri="{FF2B5EF4-FFF2-40B4-BE49-F238E27FC236}">
                    <a16:creationId xmlns:a16="http://schemas.microsoft.com/office/drawing/2014/main" id="{94676D4D-ECC5-1FF2-7171-8660F8954D20}"/>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3" name="Line 43">
                <a:extLst>
                  <a:ext uri="{FF2B5EF4-FFF2-40B4-BE49-F238E27FC236}">
                    <a16:creationId xmlns:a16="http://schemas.microsoft.com/office/drawing/2014/main" id="{2EDF7894-5C90-3794-E6C5-455BDEA9DF8C}"/>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4" name="Line 44">
                <a:extLst>
                  <a:ext uri="{FF2B5EF4-FFF2-40B4-BE49-F238E27FC236}">
                    <a16:creationId xmlns:a16="http://schemas.microsoft.com/office/drawing/2014/main" id="{F7123ADB-D7A4-A42F-15EE-3605D0D8F2A1}"/>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5" name="Line 45">
                <a:extLst>
                  <a:ext uri="{FF2B5EF4-FFF2-40B4-BE49-F238E27FC236}">
                    <a16:creationId xmlns:a16="http://schemas.microsoft.com/office/drawing/2014/main" id="{528D6BF8-27C2-4130-4EE4-3B2B20CE9B65}"/>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6" name="Line 46">
                <a:extLst>
                  <a:ext uri="{FF2B5EF4-FFF2-40B4-BE49-F238E27FC236}">
                    <a16:creationId xmlns:a16="http://schemas.microsoft.com/office/drawing/2014/main" id="{28C78885-3A67-7D59-C838-0ADECA93D1BE}"/>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7" name="Line 47">
                <a:extLst>
                  <a:ext uri="{FF2B5EF4-FFF2-40B4-BE49-F238E27FC236}">
                    <a16:creationId xmlns:a16="http://schemas.microsoft.com/office/drawing/2014/main" id="{96854CAD-023A-B346-ACB9-C7AF88509346}"/>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8" name="Line 48">
                <a:extLst>
                  <a:ext uri="{FF2B5EF4-FFF2-40B4-BE49-F238E27FC236}">
                    <a16:creationId xmlns:a16="http://schemas.microsoft.com/office/drawing/2014/main" id="{F23EC2FE-2051-1A23-CCED-7EDF44573AFE}"/>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89" name="Line 49">
                <a:extLst>
                  <a:ext uri="{FF2B5EF4-FFF2-40B4-BE49-F238E27FC236}">
                    <a16:creationId xmlns:a16="http://schemas.microsoft.com/office/drawing/2014/main" id="{8CA2391A-D969-5996-A7DD-F07AE2879B87}"/>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0" name="Line 50">
                <a:extLst>
                  <a:ext uri="{FF2B5EF4-FFF2-40B4-BE49-F238E27FC236}">
                    <a16:creationId xmlns:a16="http://schemas.microsoft.com/office/drawing/2014/main" id="{4E9D2AC5-595B-15B9-5FF7-E63C78DB171D}"/>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1" name="Line 51">
                <a:extLst>
                  <a:ext uri="{FF2B5EF4-FFF2-40B4-BE49-F238E27FC236}">
                    <a16:creationId xmlns:a16="http://schemas.microsoft.com/office/drawing/2014/main" id="{A8A2C628-7B7F-198E-7664-EDC8284FF680}"/>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2" name="Line 52">
                <a:extLst>
                  <a:ext uri="{FF2B5EF4-FFF2-40B4-BE49-F238E27FC236}">
                    <a16:creationId xmlns:a16="http://schemas.microsoft.com/office/drawing/2014/main" id="{5BE80FFB-D845-7FB9-F29F-A6C1A89EA07A}"/>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3" name="Line 53">
                <a:extLst>
                  <a:ext uri="{FF2B5EF4-FFF2-40B4-BE49-F238E27FC236}">
                    <a16:creationId xmlns:a16="http://schemas.microsoft.com/office/drawing/2014/main" id="{7FF76926-275B-3BE2-9976-AF6688A09C0B}"/>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4" name="Line 54">
                <a:extLst>
                  <a:ext uri="{FF2B5EF4-FFF2-40B4-BE49-F238E27FC236}">
                    <a16:creationId xmlns:a16="http://schemas.microsoft.com/office/drawing/2014/main" id="{BCAED08A-9482-4E19-0F82-E2AC20259BC6}"/>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5" name="Line 55">
                <a:extLst>
                  <a:ext uri="{FF2B5EF4-FFF2-40B4-BE49-F238E27FC236}">
                    <a16:creationId xmlns:a16="http://schemas.microsoft.com/office/drawing/2014/main" id="{3A40D98E-0513-0816-27E3-9385A2C2AC1B}"/>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6" name="Line 56">
                <a:extLst>
                  <a:ext uri="{FF2B5EF4-FFF2-40B4-BE49-F238E27FC236}">
                    <a16:creationId xmlns:a16="http://schemas.microsoft.com/office/drawing/2014/main" id="{922936C8-2D7D-4F77-EF4F-08DF63EE576A}"/>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7" name="Line 57">
                <a:extLst>
                  <a:ext uri="{FF2B5EF4-FFF2-40B4-BE49-F238E27FC236}">
                    <a16:creationId xmlns:a16="http://schemas.microsoft.com/office/drawing/2014/main" id="{48E321D3-286D-98E5-AE1F-35B81CA29CDE}"/>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8" name="Line 58">
                <a:extLst>
                  <a:ext uri="{FF2B5EF4-FFF2-40B4-BE49-F238E27FC236}">
                    <a16:creationId xmlns:a16="http://schemas.microsoft.com/office/drawing/2014/main" id="{E241F217-FDBF-5004-611B-EE3A49427C52}"/>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499" name="Line 59">
                <a:extLst>
                  <a:ext uri="{FF2B5EF4-FFF2-40B4-BE49-F238E27FC236}">
                    <a16:creationId xmlns:a16="http://schemas.microsoft.com/office/drawing/2014/main" id="{D1E9EABF-9BB2-2B31-F94B-D6EDB149DA74}"/>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0" name="Line 60">
                <a:extLst>
                  <a:ext uri="{FF2B5EF4-FFF2-40B4-BE49-F238E27FC236}">
                    <a16:creationId xmlns:a16="http://schemas.microsoft.com/office/drawing/2014/main" id="{A57A5C59-0B3E-FEE5-EB3D-EBBAD7C292AF}"/>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1" name="Line 61">
                <a:extLst>
                  <a:ext uri="{FF2B5EF4-FFF2-40B4-BE49-F238E27FC236}">
                    <a16:creationId xmlns:a16="http://schemas.microsoft.com/office/drawing/2014/main" id="{E786805B-2A5E-126C-691F-B6448ED78E9D}"/>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2" name="Freeform 62">
                <a:extLst>
                  <a:ext uri="{FF2B5EF4-FFF2-40B4-BE49-F238E27FC236}">
                    <a16:creationId xmlns:a16="http://schemas.microsoft.com/office/drawing/2014/main" id="{32108684-0ABE-A2E1-2864-3673B361893F}"/>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03" name="Line 63">
                <a:extLst>
                  <a:ext uri="{FF2B5EF4-FFF2-40B4-BE49-F238E27FC236}">
                    <a16:creationId xmlns:a16="http://schemas.microsoft.com/office/drawing/2014/main" id="{536A9736-889B-D167-72C8-9D044CCDD8C3}"/>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4" name="Freeform 64">
                <a:extLst>
                  <a:ext uri="{FF2B5EF4-FFF2-40B4-BE49-F238E27FC236}">
                    <a16:creationId xmlns:a16="http://schemas.microsoft.com/office/drawing/2014/main" id="{448BF0D0-C59B-2026-0345-D0E81903B798}"/>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05" name="Line 65">
                <a:extLst>
                  <a:ext uri="{FF2B5EF4-FFF2-40B4-BE49-F238E27FC236}">
                    <a16:creationId xmlns:a16="http://schemas.microsoft.com/office/drawing/2014/main" id="{6F529CF7-CDA6-81E0-4A5F-EA631780D5BF}"/>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6" name="Line 66">
                <a:extLst>
                  <a:ext uri="{FF2B5EF4-FFF2-40B4-BE49-F238E27FC236}">
                    <a16:creationId xmlns:a16="http://schemas.microsoft.com/office/drawing/2014/main" id="{E75276FE-B54D-D3AE-576B-F40FC192B08C}"/>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7" name="Line 67">
                <a:extLst>
                  <a:ext uri="{FF2B5EF4-FFF2-40B4-BE49-F238E27FC236}">
                    <a16:creationId xmlns:a16="http://schemas.microsoft.com/office/drawing/2014/main" id="{954FD5ED-43D4-3EA6-E0D8-68E5C404DBB4}"/>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8" name="Line 68">
                <a:extLst>
                  <a:ext uri="{FF2B5EF4-FFF2-40B4-BE49-F238E27FC236}">
                    <a16:creationId xmlns:a16="http://schemas.microsoft.com/office/drawing/2014/main" id="{380AF11F-9B4D-ED1C-FC3F-A5C37C12EA31}"/>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09" name="Line 69">
                <a:extLst>
                  <a:ext uri="{FF2B5EF4-FFF2-40B4-BE49-F238E27FC236}">
                    <a16:creationId xmlns:a16="http://schemas.microsoft.com/office/drawing/2014/main" id="{218ABAEC-526F-526B-3B10-283A307BE55F}"/>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10" name="Line 70">
                <a:extLst>
                  <a:ext uri="{FF2B5EF4-FFF2-40B4-BE49-F238E27FC236}">
                    <a16:creationId xmlns:a16="http://schemas.microsoft.com/office/drawing/2014/main" id="{BA71E479-57FE-2CFE-355F-7318E22246BB}"/>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11" name="Line 71">
                <a:extLst>
                  <a:ext uri="{FF2B5EF4-FFF2-40B4-BE49-F238E27FC236}">
                    <a16:creationId xmlns:a16="http://schemas.microsoft.com/office/drawing/2014/main" id="{005F016B-56CF-3E3D-09AE-1CB2AD52CCB1}"/>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12" name="Line 72">
                <a:extLst>
                  <a:ext uri="{FF2B5EF4-FFF2-40B4-BE49-F238E27FC236}">
                    <a16:creationId xmlns:a16="http://schemas.microsoft.com/office/drawing/2014/main" id="{A0D29A7D-7B2A-7235-6462-ABCC977255EA}"/>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13" name="Freeform 73">
                <a:extLst>
                  <a:ext uri="{FF2B5EF4-FFF2-40B4-BE49-F238E27FC236}">
                    <a16:creationId xmlns:a16="http://schemas.microsoft.com/office/drawing/2014/main" id="{8D8341F5-E640-A97E-EE6C-A7C71CF80671}"/>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14" name="Line 74">
                <a:extLst>
                  <a:ext uri="{FF2B5EF4-FFF2-40B4-BE49-F238E27FC236}">
                    <a16:creationId xmlns:a16="http://schemas.microsoft.com/office/drawing/2014/main" id="{DCD1F1B6-460C-386F-DD79-9443C31F83B2}"/>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15" name="Line 75">
                <a:extLst>
                  <a:ext uri="{FF2B5EF4-FFF2-40B4-BE49-F238E27FC236}">
                    <a16:creationId xmlns:a16="http://schemas.microsoft.com/office/drawing/2014/main" id="{5F546565-F60E-E194-1F27-7D0C28085C02}"/>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16" name="Freeform 76">
                <a:extLst>
                  <a:ext uri="{FF2B5EF4-FFF2-40B4-BE49-F238E27FC236}">
                    <a16:creationId xmlns:a16="http://schemas.microsoft.com/office/drawing/2014/main" id="{8C65B8AC-DA28-E64C-0BDD-4266442C99DA}"/>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17" name="Freeform 77">
                <a:extLst>
                  <a:ext uri="{FF2B5EF4-FFF2-40B4-BE49-F238E27FC236}">
                    <a16:creationId xmlns:a16="http://schemas.microsoft.com/office/drawing/2014/main" id="{A6389DB2-E4AF-0CCA-2FE7-2F6A83A9A756}"/>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18" name="Freeform 78">
                <a:extLst>
                  <a:ext uri="{FF2B5EF4-FFF2-40B4-BE49-F238E27FC236}">
                    <a16:creationId xmlns:a16="http://schemas.microsoft.com/office/drawing/2014/main" id="{4802F76F-376F-EAC1-74BE-96FE35C07820}"/>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19" name="Freeform 79">
                <a:extLst>
                  <a:ext uri="{FF2B5EF4-FFF2-40B4-BE49-F238E27FC236}">
                    <a16:creationId xmlns:a16="http://schemas.microsoft.com/office/drawing/2014/main" id="{7FBC7C33-F36F-CEB0-84CD-3E1EF36BAE50}"/>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20" name="Line 80">
                <a:extLst>
                  <a:ext uri="{FF2B5EF4-FFF2-40B4-BE49-F238E27FC236}">
                    <a16:creationId xmlns:a16="http://schemas.microsoft.com/office/drawing/2014/main" id="{1C52D127-5D73-D68B-2ABB-91C4DF67721D}"/>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1" name="Line 81">
                <a:extLst>
                  <a:ext uri="{FF2B5EF4-FFF2-40B4-BE49-F238E27FC236}">
                    <a16:creationId xmlns:a16="http://schemas.microsoft.com/office/drawing/2014/main" id="{7CC52F51-D36C-B675-BEA4-700EDA7D5AA1}"/>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2" name="Freeform 82">
                <a:extLst>
                  <a:ext uri="{FF2B5EF4-FFF2-40B4-BE49-F238E27FC236}">
                    <a16:creationId xmlns:a16="http://schemas.microsoft.com/office/drawing/2014/main" id="{C60C2CAF-6A2F-E4EA-D68D-1A6931DB175B}"/>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23" name="Line 83">
                <a:extLst>
                  <a:ext uri="{FF2B5EF4-FFF2-40B4-BE49-F238E27FC236}">
                    <a16:creationId xmlns:a16="http://schemas.microsoft.com/office/drawing/2014/main" id="{1EF8AB6C-856A-056F-D98C-6F5FF43901F3}"/>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4" name="Line 84">
                <a:extLst>
                  <a:ext uri="{FF2B5EF4-FFF2-40B4-BE49-F238E27FC236}">
                    <a16:creationId xmlns:a16="http://schemas.microsoft.com/office/drawing/2014/main" id="{D3CB887D-D90A-93AF-5637-4CB05966DCF9}"/>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5" name="Line 85">
                <a:extLst>
                  <a:ext uri="{FF2B5EF4-FFF2-40B4-BE49-F238E27FC236}">
                    <a16:creationId xmlns:a16="http://schemas.microsoft.com/office/drawing/2014/main" id="{EDA6CC36-4A5F-A00B-0B79-9568DB8F9260}"/>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6" name="Line 86">
                <a:extLst>
                  <a:ext uri="{FF2B5EF4-FFF2-40B4-BE49-F238E27FC236}">
                    <a16:creationId xmlns:a16="http://schemas.microsoft.com/office/drawing/2014/main" id="{73DEDFF0-F6FB-C5E0-FFF4-BEFAF88D305C}"/>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7" name="Line 87">
                <a:extLst>
                  <a:ext uri="{FF2B5EF4-FFF2-40B4-BE49-F238E27FC236}">
                    <a16:creationId xmlns:a16="http://schemas.microsoft.com/office/drawing/2014/main" id="{2BF1DFA2-C4BD-3664-B9BC-82E3747C88D3}"/>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8" name="Line 88">
                <a:extLst>
                  <a:ext uri="{FF2B5EF4-FFF2-40B4-BE49-F238E27FC236}">
                    <a16:creationId xmlns:a16="http://schemas.microsoft.com/office/drawing/2014/main" id="{F4E38D5A-9C67-13CB-ECF2-04E7F282997A}"/>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29" name="Line 89">
                <a:extLst>
                  <a:ext uri="{FF2B5EF4-FFF2-40B4-BE49-F238E27FC236}">
                    <a16:creationId xmlns:a16="http://schemas.microsoft.com/office/drawing/2014/main" id="{A88800D9-BA9F-7501-7067-BC4CE8193D67}"/>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0" name="Line 90">
                <a:extLst>
                  <a:ext uri="{FF2B5EF4-FFF2-40B4-BE49-F238E27FC236}">
                    <a16:creationId xmlns:a16="http://schemas.microsoft.com/office/drawing/2014/main" id="{55A2F4E9-89DC-EB72-E3A6-35092BB34AB5}"/>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1" name="Freeform 91">
                <a:extLst>
                  <a:ext uri="{FF2B5EF4-FFF2-40B4-BE49-F238E27FC236}">
                    <a16:creationId xmlns:a16="http://schemas.microsoft.com/office/drawing/2014/main" id="{52F4DABB-D285-AC0A-9370-9AFF98398BB4}"/>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32" name="Line 92">
                <a:extLst>
                  <a:ext uri="{FF2B5EF4-FFF2-40B4-BE49-F238E27FC236}">
                    <a16:creationId xmlns:a16="http://schemas.microsoft.com/office/drawing/2014/main" id="{3772A9C0-42A6-313D-E3C3-94C023961BCA}"/>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3" name="Freeform 93">
                <a:extLst>
                  <a:ext uri="{FF2B5EF4-FFF2-40B4-BE49-F238E27FC236}">
                    <a16:creationId xmlns:a16="http://schemas.microsoft.com/office/drawing/2014/main" id="{00031E4A-2FDB-C807-5975-4AD1A5C24AF3}"/>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34" name="Line 94">
                <a:extLst>
                  <a:ext uri="{FF2B5EF4-FFF2-40B4-BE49-F238E27FC236}">
                    <a16:creationId xmlns:a16="http://schemas.microsoft.com/office/drawing/2014/main" id="{4360CAAE-90AA-3DD1-4199-C2743D619418}"/>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5" name="Line 95">
                <a:extLst>
                  <a:ext uri="{FF2B5EF4-FFF2-40B4-BE49-F238E27FC236}">
                    <a16:creationId xmlns:a16="http://schemas.microsoft.com/office/drawing/2014/main" id="{767B4481-9D58-76B6-5585-F0B3021F23A0}"/>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6" name="Line 96">
                <a:extLst>
                  <a:ext uri="{FF2B5EF4-FFF2-40B4-BE49-F238E27FC236}">
                    <a16:creationId xmlns:a16="http://schemas.microsoft.com/office/drawing/2014/main" id="{B5BE3FDF-C0A7-3F97-75A9-1D7C19D9F2EE}"/>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7" name="Line 97">
                <a:extLst>
                  <a:ext uri="{FF2B5EF4-FFF2-40B4-BE49-F238E27FC236}">
                    <a16:creationId xmlns:a16="http://schemas.microsoft.com/office/drawing/2014/main" id="{484E15AE-1534-DB20-7537-594BFFDB491F}"/>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8" name="Line 98">
                <a:extLst>
                  <a:ext uri="{FF2B5EF4-FFF2-40B4-BE49-F238E27FC236}">
                    <a16:creationId xmlns:a16="http://schemas.microsoft.com/office/drawing/2014/main" id="{24CB90C6-F51F-DAA7-7A2A-B27A4EDC2894}"/>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39" name="Line 99">
                <a:extLst>
                  <a:ext uri="{FF2B5EF4-FFF2-40B4-BE49-F238E27FC236}">
                    <a16:creationId xmlns:a16="http://schemas.microsoft.com/office/drawing/2014/main" id="{4CB829A4-BD6A-B644-8610-0917C7450F30}"/>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0" name="Line 100">
                <a:extLst>
                  <a:ext uri="{FF2B5EF4-FFF2-40B4-BE49-F238E27FC236}">
                    <a16:creationId xmlns:a16="http://schemas.microsoft.com/office/drawing/2014/main" id="{0533983B-2FD9-8C33-BC8F-C25FFD21ADCB}"/>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1" name="Line 101">
                <a:extLst>
                  <a:ext uri="{FF2B5EF4-FFF2-40B4-BE49-F238E27FC236}">
                    <a16:creationId xmlns:a16="http://schemas.microsoft.com/office/drawing/2014/main" id="{25E15FB0-7115-FEFC-FF31-63963E8CCE83}"/>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2" name="Line 102">
                <a:extLst>
                  <a:ext uri="{FF2B5EF4-FFF2-40B4-BE49-F238E27FC236}">
                    <a16:creationId xmlns:a16="http://schemas.microsoft.com/office/drawing/2014/main" id="{0F923F34-6C6C-C9C9-DC0E-0B6064646AC9}"/>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3" name="Line 103">
                <a:extLst>
                  <a:ext uri="{FF2B5EF4-FFF2-40B4-BE49-F238E27FC236}">
                    <a16:creationId xmlns:a16="http://schemas.microsoft.com/office/drawing/2014/main" id="{C0127CD3-E8FF-B720-E66B-365D9C7D7FA1}"/>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4" name="Line 104">
                <a:extLst>
                  <a:ext uri="{FF2B5EF4-FFF2-40B4-BE49-F238E27FC236}">
                    <a16:creationId xmlns:a16="http://schemas.microsoft.com/office/drawing/2014/main" id="{F00C18D0-41C7-C2E2-E38D-8C741249F0A9}"/>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5" name="Line 105">
                <a:extLst>
                  <a:ext uri="{FF2B5EF4-FFF2-40B4-BE49-F238E27FC236}">
                    <a16:creationId xmlns:a16="http://schemas.microsoft.com/office/drawing/2014/main" id="{7EDBC4B8-D7A3-AB37-0EF6-4E006B06241C}"/>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6" name="Line 106">
                <a:extLst>
                  <a:ext uri="{FF2B5EF4-FFF2-40B4-BE49-F238E27FC236}">
                    <a16:creationId xmlns:a16="http://schemas.microsoft.com/office/drawing/2014/main" id="{BF3349FB-BE26-5D80-D636-9334F544A770}"/>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7" name="Line 107">
                <a:extLst>
                  <a:ext uri="{FF2B5EF4-FFF2-40B4-BE49-F238E27FC236}">
                    <a16:creationId xmlns:a16="http://schemas.microsoft.com/office/drawing/2014/main" id="{A9F99CBE-E141-D48A-A6B1-E97FA41607AB}"/>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8" name="Line 108">
                <a:extLst>
                  <a:ext uri="{FF2B5EF4-FFF2-40B4-BE49-F238E27FC236}">
                    <a16:creationId xmlns:a16="http://schemas.microsoft.com/office/drawing/2014/main" id="{7294E19B-D33D-9228-D8AD-C6AAC5BA0BE2}"/>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49" name="Line 109">
                <a:extLst>
                  <a:ext uri="{FF2B5EF4-FFF2-40B4-BE49-F238E27FC236}">
                    <a16:creationId xmlns:a16="http://schemas.microsoft.com/office/drawing/2014/main" id="{44F281D7-E2B1-1517-28FF-8A49D0D445BA}"/>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0" name="Line 110">
                <a:extLst>
                  <a:ext uri="{FF2B5EF4-FFF2-40B4-BE49-F238E27FC236}">
                    <a16:creationId xmlns:a16="http://schemas.microsoft.com/office/drawing/2014/main" id="{77384680-8012-94C8-863C-6FB5BB2BF5DF}"/>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1" name="Line 111">
                <a:extLst>
                  <a:ext uri="{FF2B5EF4-FFF2-40B4-BE49-F238E27FC236}">
                    <a16:creationId xmlns:a16="http://schemas.microsoft.com/office/drawing/2014/main" id="{69FB0962-8178-15BD-F522-991AF978A6C8}"/>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2" name="Line 112">
                <a:extLst>
                  <a:ext uri="{FF2B5EF4-FFF2-40B4-BE49-F238E27FC236}">
                    <a16:creationId xmlns:a16="http://schemas.microsoft.com/office/drawing/2014/main" id="{098E7140-C291-20B1-5F36-028CDBA5688E}"/>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3" name="Line 113">
                <a:extLst>
                  <a:ext uri="{FF2B5EF4-FFF2-40B4-BE49-F238E27FC236}">
                    <a16:creationId xmlns:a16="http://schemas.microsoft.com/office/drawing/2014/main" id="{F17821FA-DB39-EFF3-248F-3D0039175C07}"/>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4" name="Line 114">
                <a:extLst>
                  <a:ext uri="{FF2B5EF4-FFF2-40B4-BE49-F238E27FC236}">
                    <a16:creationId xmlns:a16="http://schemas.microsoft.com/office/drawing/2014/main" id="{196870B1-6197-0CCD-6DC0-C411196D13D9}"/>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5" name="Line 115">
                <a:extLst>
                  <a:ext uri="{FF2B5EF4-FFF2-40B4-BE49-F238E27FC236}">
                    <a16:creationId xmlns:a16="http://schemas.microsoft.com/office/drawing/2014/main" id="{DAD68104-81F8-D4F5-3DAD-E8203B38DA2E}"/>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6" name="Line 116">
                <a:extLst>
                  <a:ext uri="{FF2B5EF4-FFF2-40B4-BE49-F238E27FC236}">
                    <a16:creationId xmlns:a16="http://schemas.microsoft.com/office/drawing/2014/main" id="{F06D7051-9932-68B3-8DE3-23436DAF6DE5}"/>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7" name="Line 117">
                <a:extLst>
                  <a:ext uri="{FF2B5EF4-FFF2-40B4-BE49-F238E27FC236}">
                    <a16:creationId xmlns:a16="http://schemas.microsoft.com/office/drawing/2014/main" id="{FAFE34CD-926D-7B1C-6F8E-F3B9BD5F9B44}"/>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8" name="Line 118">
                <a:extLst>
                  <a:ext uri="{FF2B5EF4-FFF2-40B4-BE49-F238E27FC236}">
                    <a16:creationId xmlns:a16="http://schemas.microsoft.com/office/drawing/2014/main" id="{98098528-B401-D6F1-08FF-0455ABFDAB81}"/>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59" name="Line 119">
                <a:extLst>
                  <a:ext uri="{FF2B5EF4-FFF2-40B4-BE49-F238E27FC236}">
                    <a16:creationId xmlns:a16="http://schemas.microsoft.com/office/drawing/2014/main" id="{F25E9AB4-0EDA-785A-4C93-0007A1E40CCE}"/>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0" name="Line 120">
                <a:extLst>
                  <a:ext uri="{FF2B5EF4-FFF2-40B4-BE49-F238E27FC236}">
                    <a16:creationId xmlns:a16="http://schemas.microsoft.com/office/drawing/2014/main" id="{D8CCECEB-9F28-278E-DC6F-091232362D00}"/>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1" name="Line 121">
                <a:extLst>
                  <a:ext uri="{FF2B5EF4-FFF2-40B4-BE49-F238E27FC236}">
                    <a16:creationId xmlns:a16="http://schemas.microsoft.com/office/drawing/2014/main" id="{87CB5B01-667A-B65F-63D3-37C599529908}"/>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2" name="Freeform 122">
                <a:extLst>
                  <a:ext uri="{FF2B5EF4-FFF2-40B4-BE49-F238E27FC236}">
                    <a16:creationId xmlns:a16="http://schemas.microsoft.com/office/drawing/2014/main" id="{86E57BF1-F26C-C88D-7544-5718B9A5527E}"/>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63" name="Line 123">
                <a:extLst>
                  <a:ext uri="{FF2B5EF4-FFF2-40B4-BE49-F238E27FC236}">
                    <a16:creationId xmlns:a16="http://schemas.microsoft.com/office/drawing/2014/main" id="{D30AECA5-23DA-33D2-FC47-3D6008887F23}"/>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4" name="Line 124">
                <a:extLst>
                  <a:ext uri="{FF2B5EF4-FFF2-40B4-BE49-F238E27FC236}">
                    <a16:creationId xmlns:a16="http://schemas.microsoft.com/office/drawing/2014/main" id="{3F70106B-F6DD-798D-5FDC-8E557D81EC06}"/>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5" name="Line 125">
                <a:extLst>
                  <a:ext uri="{FF2B5EF4-FFF2-40B4-BE49-F238E27FC236}">
                    <a16:creationId xmlns:a16="http://schemas.microsoft.com/office/drawing/2014/main" id="{425C6843-E281-7BBB-2C49-225B70081418}"/>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6" name="Freeform 126">
                <a:extLst>
                  <a:ext uri="{FF2B5EF4-FFF2-40B4-BE49-F238E27FC236}">
                    <a16:creationId xmlns:a16="http://schemas.microsoft.com/office/drawing/2014/main" id="{0D5569E8-0AF0-3A36-AB59-4F76C41DFDA0}"/>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67" name="Line 127">
                <a:extLst>
                  <a:ext uri="{FF2B5EF4-FFF2-40B4-BE49-F238E27FC236}">
                    <a16:creationId xmlns:a16="http://schemas.microsoft.com/office/drawing/2014/main" id="{AC888BAC-6CFE-05E3-C694-0A41433D6D16}"/>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8" name="Line 128">
                <a:extLst>
                  <a:ext uri="{FF2B5EF4-FFF2-40B4-BE49-F238E27FC236}">
                    <a16:creationId xmlns:a16="http://schemas.microsoft.com/office/drawing/2014/main" id="{44828379-92C5-D4AB-3060-55FF2B518179}"/>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69" name="Line 129">
                <a:extLst>
                  <a:ext uri="{FF2B5EF4-FFF2-40B4-BE49-F238E27FC236}">
                    <a16:creationId xmlns:a16="http://schemas.microsoft.com/office/drawing/2014/main" id="{C89B0990-C443-098E-6094-A940CBD35D65}"/>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0" name="Line 130">
                <a:extLst>
                  <a:ext uri="{FF2B5EF4-FFF2-40B4-BE49-F238E27FC236}">
                    <a16:creationId xmlns:a16="http://schemas.microsoft.com/office/drawing/2014/main" id="{B323C7FF-1AFC-B204-5D03-F854D46D9730}"/>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1" name="Line 131">
                <a:extLst>
                  <a:ext uri="{FF2B5EF4-FFF2-40B4-BE49-F238E27FC236}">
                    <a16:creationId xmlns:a16="http://schemas.microsoft.com/office/drawing/2014/main" id="{DE4E06E2-4954-C9C0-4A7E-165494AF3378}"/>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2" name="Line 132">
                <a:extLst>
                  <a:ext uri="{FF2B5EF4-FFF2-40B4-BE49-F238E27FC236}">
                    <a16:creationId xmlns:a16="http://schemas.microsoft.com/office/drawing/2014/main" id="{08B14A39-84CF-46CB-6B01-82437A52B4C5}"/>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3" name="Line 133">
                <a:extLst>
                  <a:ext uri="{FF2B5EF4-FFF2-40B4-BE49-F238E27FC236}">
                    <a16:creationId xmlns:a16="http://schemas.microsoft.com/office/drawing/2014/main" id="{E7453C0B-1F78-BAED-0B0F-4350A62F1C16}"/>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4" name="Line 134">
                <a:extLst>
                  <a:ext uri="{FF2B5EF4-FFF2-40B4-BE49-F238E27FC236}">
                    <a16:creationId xmlns:a16="http://schemas.microsoft.com/office/drawing/2014/main" id="{54559283-DB1B-2EA5-4968-76F5758077B0}"/>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5" name="Line 135">
                <a:extLst>
                  <a:ext uri="{FF2B5EF4-FFF2-40B4-BE49-F238E27FC236}">
                    <a16:creationId xmlns:a16="http://schemas.microsoft.com/office/drawing/2014/main" id="{BB46F5B3-EB7F-4396-5E7E-6B897F7A4CB9}"/>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6" name="Line 136">
                <a:extLst>
                  <a:ext uri="{FF2B5EF4-FFF2-40B4-BE49-F238E27FC236}">
                    <a16:creationId xmlns:a16="http://schemas.microsoft.com/office/drawing/2014/main" id="{1DF8B730-64D0-AEE6-B6C8-79A17AE1A98D}"/>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7" name="Line 137">
                <a:extLst>
                  <a:ext uri="{FF2B5EF4-FFF2-40B4-BE49-F238E27FC236}">
                    <a16:creationId xmlns:a16="http://schemas.microsoft.com/office/drawing/2014/main" id="{7F3468E1-4EE8-7D8F-D3FB-F4461B45506E}"/>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8" name="Rectangle 138">
                <a:extLst>
                  <a:ext uri="{FF2B5EF4-FFF2-40B4-BE49-F238E27FC236}">
                    <a16:creationId xmlns:a16="http://schemas.microsoft.com/office/drawing/2014/main" id="{D75B49E3-2F51-68BF-EB4E-DBE6A0FD3A04}"/>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79" name="Rectangle 139">
                <a:extLst>
                  <a:ext uri="{FF2B5EF4-FFF2-40B4-BE49-F238E27FC236}">
                    <a16:creationId xmlns:a16="http://schemas.microsoft.com/office/drawing/2014/main" id="{42506462-F6FD-1988-B8B1-45DBB2F0E020}"/>
                  </a:ext>
                </a:extLst>
              </p:cNvPr>
              <p:cNvSpPr>
                <a:spLocks noChangeArrowheads="1"/>
              </p:cNvSpPr>
              <p:nvPr/>
            </p:nvSpPr>
            <p:spPr bwMode="auto">
              <a:xfrm>
                <a:off x="648"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701580" name="Rectangle 140">
                <a:extLst>
                  <a:ext uri="{FF2B5EF4-FFF2-40B4-BE49-F238E27FC236}">
                    <a16:creationId xmlns:a16="http://schemas.microsoft.com/office/drawing/2014/main" id="{4F89450A-8CD1-1CBB-9BC9-3BDFC77DD2A5}"/>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81" name="Rectangle 141">
                <a:extLst>
                  <a:ext uri="{FF2B5EF4-FFF2-40B4-BE49-F238E27FC236}">
                    <a16:creationId xmlns:a16="http://schemas.microsoft.com/office/drawing/2014/main" id="{DFA0C265-9806-017B-F18D-967DD7546A00}"/>
                  </a:ext>
                </a:extLst>
              </p:cNvPr>
              <p:cNvSpPr>
                <a:spLocks noChangeArrowheads="1"/>
              </p:cNvSpPr>
              <p:nvPr/>
            </p:nvSpPr>
            <p:spPr bwMode="auto">
              <a:xfrm>
                <a:off x="942"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701582" name="Rectangle 142">
                <a:extLst>
                  <a:ext uri="{FF2B5EF4-FFF2-40B4-BE49-F238E27FC236}">
                    <a16:creationId xmlns:a16="http://schemas.microsoft.com/office/drawing/2014/main" id="{1F4B5AA2-5C8B-4519-46F9-BC65D2393B6A}"/>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83" name="Rectangle 143">
                <a:extLst>
                  <a:ext uri="{FF2B5EF4-FFF2-40B4-BE49-F238E27FC236}">
                    <a16:creationId xmlns:a16="http://schemas.microsoft.com/office/drawing/2014/main" id="{4FCEC7E9-8862-2B03-C71D-1B8645140451}"/>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701584" name="Rectangle 144">
                <a:extLst>
                  <a:ext uri="{FF2B5EF4-FFF2-40B4-BE49-F238E27FC236}">
                    <a16:creationId xmlns:a16="http://schemas.microsoft.com/office/drawing/2014/main" id="{6CAF801E-54D0-ECA1-6100-06738FC2C16C}"/>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85" name="Rectangle 145">
                <a:extLst>
                  <a:ext uri="{FF2B5EF4-FFF2-40B4-BE49-F238E27FC236}">
                    <a16:creationId xmlns:a16="http://schemas.microsoft.com/office/drawing/2014/main" id="{1D25872D-51A9-0C17-BB67-C27CB7750EA4}"/>
                  </a:ext>
                </a:extLst>
              </p:cNvPr>
              <p:cNvSpPr>
                <a:spLocks noChangeArrowheads="1"/>
              </p:cNvSpPr>
              <p:nvPr/>
            </p:nvSpPr>
            <p:spPr bwMode="auto">
              <a:xfrm>
                <a:off x="1536"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701586" name="Rectangle 146">
                <a:extLst>
                  <a:ext uri="{FF2B5EF4-FFF2-40B4-BE49-F238E27FC236}">
                    <a16:creationId xmlns:a16="http://schemas.microsoft.com/office/drawing/2014/main" id="{E6428A57-D832-58AA-BC11-502B19D09F30}"/>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87" name="Rectangle 147">
                <a:extLst>
                  <a:ext uri="{FF2B5EF4-FFF2-40B4-BE49-F238E27FC236}">
                    <a16:creationId xmlns:a16="http://schemas.microsoft.com/office/drawing/2014/main" id="{39D13283-35ED-8DF5-3CD8-DA66139A5068}"/>
                  </a:ext>
                </a:extLst>
              </p:cNvPr>
              <p:cNvSpPr>
                <a:spLocks noChangeArrowheads="1"/>
              </p:cNvSpPr>
              <p:nvPr/>
            </p:nvSpPr>
            <p:spPr bwMode="auto">
              <a:xfrm>
                <a:off x="1831" y="4246"/>
                <a:ext cx="32" cy="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701588" name="Rectangle 148">
                <a:extLst>
                  <a:ext uri="{FF2B5EF4-FFF2-40B4-BE49-F238E27FC236}">
                    <a16:creationId xmlns:a16="http://schemas.microsoft.com/office/drawing/2014/main" id="{D103E798-C540-B2A9-665A-BFE3E401370A}"/>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89" name="Rectangle 149">
                <a:extLst>
                  <a:ext uri="{FF2B5EF4-FFF2-40B4-BE49-F238E27FC236}">
                    <a16:creationId xmlns:a16="http://schemas.microsoft.com/office/drawing/2014/main" id="{3824A125-3D71-05BF-E7D4-1D9F400A0D06}"/>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701590" name="Rectangle 150">
                <a:extLst>
                  <a:ext uri="{FF2B5EF4-FFF2-40B4-BE49-F238E27FC236}">
                    <a16:creationId xmlns:a16="http://schemas.microsoft.com/office/drawing/2014/main" id="{45AC396F-E797-EF8E-F359-3EC93FAEE100}"/>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91" name="Rectangle 151">
                <a:extLst>
                  <a:ext uri="{FF2B5EF4-FFF2-40B4-BE49-F238E27FC236}">
                    <a16:creationId xmlns:a16="http://schemas.microsoft.com/office/drawing/2014/main" id="{0D6DD58E-DCCE-F866-396E-DEAEF00ED882}"/>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701592" name="Line 152">
                <a:extLst>
                  <a:ext uri="{FF2B5EF4-FFF2-40B4-BE49-F238E27FC236}">
                    <a16:creationId xmlns:a16="http://schemas.microsoft.com/office/drawing/2014/main" id="{977EB354-FBA7-4D59-6AB4-EB1A4CE7E4FD}"/>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93" name="Rectangle 153">
                <a:extLst>
                  <a:ext uri="{FF2B5EF4-FFF2-40B4-BE49-F238E27FC236}">
                    <a16:creationId xmlns:a16="http://schemas.microsoft.com/office/drawing/2014/main" id="{66D41D71-7C71-D9C8-88D1-B92143D24E93}"/>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01594" name="Rectangle 154">
              <a:extLst>
                <a:ext uri="{FF2B5EF4-FFF2-40B4-BE49-F238E27FC236}">
                  <a16:creationId xmlns:a16="http://schemas.microsoft.com/office/drawing/2014/main" id="{71971026-A0BD-B838-6E60-2D1FD12D768C}"/>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95" name="Rectangle 155">
              <a:extLst>
                <a:ext uri="{FF2B5EF4-FFF2-40B4-BE49-F238E27FC236}">
                  <a16:creationId xmlns:a16="http://schemas.microsoft.com/office/drawing/2014/main" id="{0E45C2B7-7874-624B-CF9C-D8CD1D5E59BE}"/>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96" name="Rectangle 156">
              <a:extLst>
                <a:ext uri="{FF2B5EF4-FFF2-40B4-BE49-F238E27FC236}">
                  <a16:creationId xmlns:a16="http://schemas.microsoft.com/office/drawing/2014/main" id="{CBFAFD27-65B0-772C-44CF-20A258857905}"/>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97" name="Rectangle 157">
              <a:extLst>
                <a:ext uri="{FF2B5EF4-FFF2-40B4-BE49-F238E27FC236}">
                  <a16:creationId xmlns:a16="http://schemas.microsoft.com/office/drawing/2014/main" id="{D67BCFC7-01CB-8253-86F3-CAA27C20D93C}"/>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598" name="Freeform 158">
              <a:extLst>
                <a:ext uri="{FF2B5EF4-FFF2-40B4-BE49-F238E27FC236}">
                  <a16:creationId xmlns:a16="http://schemas.microsoft.com/office/drawing/2014/main" id="{6A996147-3FEF-A6A7-D3C0-9FD88A15B827}"/>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1599" name="Line 159">
              <a:extLst>
                <a:ext uri="{FF2B5EF4-FFF2-40B4-BE49-F238E27FC236}">
                  <a16:creationId xmlns:a16="http://schemas.microsoft.com/office/drawing/2014/main" id="{666F2744-83A7-FB50-FBAD-CED304466DC4}"/>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600" name="Line 160">
              <a:extLst>
                <a:ext uri="{FF2B5EF4-FFF2-40B4-BE49-F238E27FC236}">
                  <a16:creationId xmlns:a16="http://schemas.microsoft.com/office/drawing/2014/main" id="{AC050047-60A5-94B9-1142-653F5B3C820E}"/>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1601" name="Line 161">
              <a:extLst>
                <a:ext uri="{FF2B5EF4-FFF2-40B4-BE49-F238E27FC236}">
                  <a16:creationId xmlns:a16="http://schemas.microsoft.com/office/drawing/2014/main" id="{8A69CC1C-F0DC-F1B9-2415-59759B21EAB6}"/>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a:extLst>
              <a:ext uri="{FF2B5EF4-FFF2-40B4-BE49-F238E27FC236}">
                <a16:creationId xmlns:a16="http://schemas.microsoft.com/office/drawing/2014/main" id="{0F13C2C3-1334-62C9-775E-B05CAB2576E2}"/>
              </a:ext>
            </a:extLst>
          </p:cNvPr>
          <p:cNvSpPr>
            <a:spLocks noGrp="1" noChangeArrowheads="1"/>
          </p:cNvSpPr>
          <p:nvPr>
            <p:ph type="ctrTitle"/>
          </p:nvPr>
        </p:nvSpPr>
        <p:spPr>
          <a:xfrm>
            <a:off x="609600" y="2857500"/>
            <a:ext cx="8001000" cy="1866900"/>
          </a:xfrm>
        </p:spPr>
        <p:txBody>
          <a:bodyPr anchor="ctr"/>
          <a:lstStyle/>
          <a:p>
            <a:pPr algn="l"/>
            <a:r>
              <a:rPr lang="en-US" altLang="en-US" sz="2400">
                <a:solidFill>
                  <a:schemeClr val="tx1"/>
                </a:solidFill>
              </a:rPr>
              <a:t>Business Unit: </a:t>
            </a:r>
            <a:br>
              <a:rPr lang="en-US" altLang="en-US" sz="2400">
                <a:solidFill>
                  <a:schemeClr val="tx1"/>
                </a:solidFill>
              </a:rPr>
            </a:br>
            <a:r>
              <a:rPr lang="en-US" altLang="en-US" sz="2400">
                <a:solidFill>
                  <a:schemeClr val="tx1"/>
                </a:solidFill>
              </a:rPr>
              <a:t>Strategy, Gap Analysis &amp; Six Sigma Project Portfolio</a:t>
            </a:r>
          </a:p>
        </p:txBody>
      </p:sp>
      <p:sp>
        <p:nvSpPr>
          <p:cNvPr id="703491" name="Text Box 3">
            <a:extLst>
              <a:ext uri="{FF2B5EF4-FFF2-40B4-BE49-F238E27FC236}">
                <a16:creationId xmlns:a16="http://schemas.microsoft.com/office/drawing/2014/main" id="{1DBFAB23-165C-C3BE-DC1E-1374B7C09DE2}"/>
              </a:ext>
            </a:extLst>
          </p:cNvPr>
          <p:cNvSpPr txBox="1">
            <a:spLocks noChangeArrowheads="1"/>
          </p:cNvSpPr>
          <p:nvPr/>
        </p:nvSpPr>
        <p:spPr bwMode="auto">
          <a:xfrm rot="-1874298">
            <a:off x="-457200" y="3352800"/>
            <a:ext cx="10042525" cy="57943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3200" b="1">
                <a:solidFill>
                  <a:srgbClr val="0000FF"/>
                </a:solidFill>
              </a:rPr>
              <a:t>SAMPLE: Business Units’ Six Sigma Strategic Plan</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a:extLst>
              <a:ext uri="{FF2B5EF4-FFF2-40B4-BE49-F238E27FC236}">
                <a16:creationId xmlns:a16="http://schemas.microsoft.com/office/drawing/2014/main" id="{1A00324E-FAD8-A313-77EE-69E95DF81E09}"/>
              </a:ext>
            </a:extLst>
          </p:cNvPr>
          <p:cNvSpPr>
            <a:spLocks noChangeArrowheads="1"/>
          </p:cNvSpPr>
          <p:nvPr/>
        </p:nvSpPr>
        <p:spPr bwMode="auto">
          <a:xfrm>
            <a:off x="7086600" y="2076450"/>
            <a:ext cx="1600200" cy="1981200"/>
          </a:xfrm>
          <a:prstGeom prst="rect">
            <a:avLst/>
          </a:prstGeom>
          <a:solidFill>
            <a:srgbClr val="FFCC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05539" name="Rectangle 3">
            <a:extLst>
              <a:ext uri="{FF2B5EF4-FFF2-40B4-BE49-F238E27FC236}">
                <a16:creationId xmlns:a16="http://schemas.microsoft.com/office/drawing/2014/main" id="{6ECF00C8-2059-9450-151F-4C89E9172238}"/>
              </a:ext>
            </a:extLst>
          </p:cNvPr>
          <p:cNvSpPr>
            <a:spLocks noChangeArrowheads="1"/>
          </p:cNvSpPr>
          <p:nvPr/>
        </p:nvSpPr>
        <p:spPr bwMode="auto">
          <a:xfrm>
            <a:off x="1371600" y="2438400"/>
            <a:ext cx="1981200" cy="2590800"/>
          </a:xfrm>
          <a:prstGeom prst="rect">
            <a:avLst/>
          </a:prstGeom>
          <a:solidFill>
            <a:schemeClr val="accent1"/>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182880" anchor="b"/>
          <a:lstStyle/>
          <a:p>
            <a:pPr eaLnBrk="0" hangingPunct="0">
              <a:spcBef>
                <a:spcPct val="50000"/>
              </a:spcBef>
            </a:pPr>
            <a:r>
              <a:rPr lang="en-US" altLang="en-US" sz="1400"/>
              <a:t>Process Dashboards</a:t>
            </a:r>
          </a:p>
          <a:p>
            <a:pPr eaLnBrk="0" hangingPunct="0">
              <a:spcBef>
                <a:spcPct val="50000"/>
              </a:spcBef>
            </a:pPr>
            <a:r>
              <a:rPr lang="en-US" altLang="en-US" sz="1400"/>
              <a:t>Business Unit Dashboards</a:t>
            </a:r>
            <a:endParaRPr lang="en-US" altLang="en-US" sz="900"/>
          </a:p>
        </p:txBody>
      </p:sp>
      <p:sp>
        <p:nvSpPr>
          <p:cNvPr id="705540" name="AutoShape 4">
            <a:extLst>
              <a:ext uri="{FF2B5EF4-FFF2-40B4-BE49-F238E27FC236}">
                <a16:creationId xmlns:a16="http://schemas.microsoft.com/office/drawing/2014/main" id="{76F88B02-6D28-1DFC-B73B-211ACA8E653C}"/>
              </a:ext>
            </a:extLst>
          </p:cNvPr>
          <p:cNvSpPr>
            <a:spLocks noChangeArrowheads="1"/>
          </p:cNvSpPr>
          <p:nvPr/>
        </p:nvSpPr>
        <p:spPr bwMode="auto">
          <a:xfrm>
            <a:off x="4857750" y="41846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Project Start Up</a:t>
            </a:r>
          </a:p>
        </p:txBody>
      </p:sp>
      <p:sp>
        <p:nvSpPr>
          <p:cNvPr id="705541" name="Rectangle 5">
            <a:extLst>
              <a:ext uri="{FF2B5EF4-FFF2-40B4-BE49-F238E27FC236}">
                <a16:creationId xmlns:a16="http://schemas.microsoft.com/office/drawing/2014/main" id="{52150ABA-9791-7272-15D4-AF2B9B13BDB6}"/>
              </a:ext>
            </a:extLst>
          </p:cNvPr>
          <p:cNvSpPr>
            <a:spLocks noChangeArrowheads="1"/>
          </p:cNvSpPr>
          <p:nvPr/>
        </p:nvSpPr>
        <p:spPr bwMode="auto">
          <a:xfrm>
            <a:off x="609600" y="1543050"/>
            <a:ext cx="1828800" cy="2590800"/>
          </a:xfrm>
          <a:prstGeom prst="rect">
            <a:avLst/>
          </a:prstGeom>
          <a:solidFill>
            <a:srgbClr val="66FF33"/>
          </a:solidFill>
          <a:ln w="9525">
            <a:solidFill>
              <a:schemeClr val="bg2"/>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Ins="182880" anchor="ct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sz="1800" b="1">
                <a:latin typeface="Arial" panose="020B0604020202020204" pitchFamily="34" charset="0"/>
              </a:rPr>
              <a:t>Co. Systems Dashboard </a:t>
            </a:r>
          </a:p>
          <a:p>
            <a:pPr>
              <a:spcBef>
                <a:spcPct val="50000"/>
              </a:spcBef>
              <a:buFontTx/>
              <a:buChar char="•"/>
            </a:pPr>
            <a:r>
              <a:rPr lang="en-US" altLang="en-US" sz="1200">
                <a:latin typeface="Arial" panose="020B0604020202020204" pitchFamily="34" charset="0"/>
              </a:rPr>
              <a:t>Used to Manage the Core Business Processes</a:t>
            </a:r>
          </a:p>
          <a:p>
            <a:pPr>
              <a:spcBef>
                <a:spcPct val="50000"/>
              </a:spcBef>
              <a:buFontTx/>
              <a:buChar char="•"/>
            </a:pPr>
            <a:r>
              <a:rPr lang="en-US" altLang="en-US" sz="1200">
                <a:latin typeface="Arial" panose="020B0604020202020204" pitchFamily="34" charset="0"/>
              </a:rPr>
              <a:t>Defined by Business      Executives</a:t>
            </a:r>
          </a:p>
          <a:p>
            <a:pPr>
              <a:spcBef>
                <a:spcPct val="50000"/>
              </a:spcBef>
              <a:buFontTx/>
              <a:buChar char="•"/>
            </a:pPr>
            <a:r>
              <a:rPr lang="en-US" altLang="en-US" sz="1200">
                <a:latin typeface="Arial" panose="020B0604020202020204" pitchFamily="34" charset="0"/>
              </a:rPr>
              <a:t>Owned by Business Executives</a:t>
            </a:r>
          </a:p>
        </p:txBody>
      </p:sp>
      <p:sp>
        <p:nvSpPr>
          <p:cNvPr id="705542" name="Text Box 6">
            <a:extLst>
              <a:ext uri="{FF2B5EF4-FFF2-40B4-BE49-F238E27FC236}">
                <a16:creationId xmlns:a16="http://schemas.microsoft.com/office/drawing/2014/main" id="{0AB7D7A0-50CD-788D-050D-889A50068238}"/>
              </a:ext>
            </a:extLst>
          </p:cNvPr>
          <p:cNvSpPr txBox="1">
            <a:spLocks noChangeArrowheads="1"/>
          </p:cNvSpPr>
          <p:nvPr/>
        </p:nvSpPr>
        <p:spPr bwMode="auto">
          <a:xfrm>
            <a:off x="2895600" y="4114800"/>
            <a:ext cx="1919288" cy="169863"/>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400" b="1" i="1">
                <a:latin typeface="Verdana" panose="020B0604030504040204" pitchFamily="34" charset="0"/>
              </a:rPr>
              <a:t>Enabling Processes</a:t>
            </a:r>
          </a:p>
        </p:txBody>
      </p:sp>
      <p:sp>
        <p:nvSpPr>
          <p:cNvPr id="705543" name="AutoShape 7">
            <a:extLst>
              <a:ext uri="{FF2B5EF4-FFF2-40B4-BE49-F238E27FC236}">
                <a16:creationId xmlns:a16="http://schemas.microsoft.com/office/drawing/2014/main" id="{A13983C6-3623-DD7F-4B83-3DA4AA6619CB}"/>
              </a:ext>
            </a:extLst>
          </p:cNvPr>
          <p:cNvSpPr>
            <a:spLocks noChangeArrowheads="1"/>
          </p:cNvSpPr>
          <p:nvPr/>
        </p:nvSpPr>
        <p:spPr bwMode="auto">
          <a:xfrm>
            <a:off x="2449513" y="3721100"/>
            <a:ext cx="782637"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Financial Management</a:t>
            </a:r>
          </a:p>
        </p:txBody>
      </p:sp>
      <p:sp>
        <p:nvSpPr>
          <p:cNvPr id="705544" name="AutoShape 8">
            <a:extLst>
              <a:ext uri="{FF2B5EF4-FFF2-40B4-BE49-F238E27FC236}">
                <a16:creationId xmlns:a16="http://schemas.microsoft.com/office/drawing/2014/main" id="{8B4170CE-03B3-378D-6078-7CA60333F435}"/>
              </a:ext>
            </a:extLst>
          </p:cNvPr>
          <p:cNvSpPr>
            <a:spLocks noChangeArrowheads="1"/>
          </p:cNvSpPr>
          <p:nvPr/>
        </p:nvSpPr>
        <p:spPr bwMode="auto">
          <a:xfrm>
            <a:off x="3198813" y="372110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Information Management</a:t>
            </a:r>
          </a:p>
        </p:txBody>
      </p:sp>
      <p:sp>
        <p:nvSpPr>
          <p:cNvPr id="705545" name="AutoShape 9">
            <a:extLst>
              <a:ext uri="{FF2B5EF4-FFF2-40B4-BE49-F238E27FC236}">
                <a16:creationId xmlns:a16="http://schemas.microsoft.com/office/drawing/2014/main" id="{A8CAE60F-01E1-D5CF-28CD-C26792093E72}"/>
              </a:ext>
            </a:extLst>
          </p:cNvPr>
          <p:cNvSpPr>
            <a:spLocks noChangeArrowheads="1"/>
          </p:cNvSpPr>
          <p:nvPr/>
        </p:nvSpPr>
        <p:spPr bwMode="auto">
          <a:xfrm>
            <a:off x="3946525" y="372110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Operations Infrastructure</a:t>
            </a:r>
          </a:p>
        </p:txBody>
      </p:sp>
      <p:sp>
        <p:nvSpPr>
          <p:cNvPr id="705546" name="AutoShape 10">
            <a:extLst>
              <a:ext uri="{FF2B5EF4-FFF2-40B4-BE49-F238E27FC236}">
                <a16:creationId xmlns:a16="http://schemas.microsoft.com/office/drawing/2014/main" id="{791056D0-97FB-D270-1F22-2E3E585590BF}"/>
              </a:ext>
            </a:extLst>
          </p:cNvPr>
          <p:cNvSpPr>
            <a:spLocks noChangeArrowheads="1"/>
          </p:cNvSpPr>
          <p:nvPr/>
        </p:nvSpPr>
        <p:spPr bwMode="auto">
          <a:xfrm>
            <a:off x="4694238" y="372110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Governance</a:t>
            </a:r>
          </a:p>
          <a:p>
            <a:pPr algn="ctr" eaLnBrk="0" hangingPunct="0"/>
            <a:r>
              <a:rPr lang="en-US" altLang="en-US" sz="800" b="1"/>
              <a:t>Compliance</a:t>
            </a:r>
          </a:p>
        </p:txBody>
      </p:sp>
      <p:sp>
        <p:nvSpPr>
          <p:cNvPr id="705547" name="AutoShape 11">
            <a:extLst>
              <a:ext uri="{FF2B5EF4-FFF2-40B4-BE49-F238E27FC236}">
                <a16:creationId xmlns:a16="http://schemas.microsoft.com/office/drawing/2014/main" id="{4E3BB7B7-2149-971B-5702-9FBF680641C1}"/>
              </a:ext>
            </a:extLst>
          </p:cNvPr>
          <p:cNvSpPr>
            <a:spLocks noChangeArrowheads="1"/>
          </p:cNvSpPr>
          <p:nvPr/>
        </p:nvSpPr>
        <p:spPr bwMode="auto">
          <a:xfrm>
            <a:off x="2438400" y="3213100"/>
            <a:ext cx="3124200" cy="304800"/>
          </a:xfrm>
          <a:prstGeom prst="rightArrow">
            <a:avLst>
              <a:gd name="adj1" fmla="val 68981"/>
              <a:gd name="adj2" fmla="val 95429"/>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Client Management</a:t>
            </a:r>
          </a:p>
        </p:txBody>
      </p:sp>
      <p:sp>
        <p:nvSpPr>
          <p:cNvPr id="705548" name="AutoShape 12">
            <a:extLst>
              <a:ext uri="{FF2B5EF4-FFF2-40B4-BE49-F238E27FC236}">
                <a16:creationId xmlns:a16="http://schemas.microsoft.com/office/drawing/2014/main" id="{E57D81B5-A4D3-9FFB-68BC-276EF7A0DFB9}"/>
              </a:ext>
            </a:extLst>
          </p:cNvPr>
          <p:cNvSpPr>
            <a:spLocks noChangeArrowheads="1"/>
          </p:cNvSpPr>
          <p:nvPr/>
        </p:nvSpPr>
        <p:spPr bwMode="auto">
          <a:xfrm>
            <a:off x="2438400" y="29083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Technology/Product Development</a:t>
            </a:r>
          </a:p>
        </p:txBody>
      </p:sp>
      <p:sp>
        <p:nvSpPr>
          <p:cNvPr id="705549" name="AutoShape 13">
            <a:extLst>
              <a:ext uri="{FF2B5EF4-FFF2-40B4-BE49-F238E27FC236}">
                <a16:creationId xmlns:a16="http://schemas.microsoft.com/office/drawing/2014/main" id="{BB241CEA-641B-B1E5-2ED3-8C331DE2F6DE}"/>
              </a:ext>
            </a:extLst>
          </p:cNvPr>
          <p:cNvSpPr>
            <a:spLocks noChangeArrowheads="1"/>
          </p:cNvSpPr>
          <p:nvPr/>
        </p:nvSpPr>
        <p:spPr bwMode="auto">
          <a:xfrm>
            <a:off x="2438400" y="26035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Employee Management</a:t>
            </a:r>
          </a:p>
        </p:txBody>
      </p:sp>
      <p:sp>
        <p:nvSpPr>
          <p:cNvPr id="705550" name="AutoShape 14">
            <a:extLst>
              <a:ext uri="{FF2B5EF4-FFF2-40B4-BE49-F238E27FC236}">
                <a16:creationId xmlns:a16="http://schemas.microsoft.com/office/drawing/2014/main" id="{0AD6536B-E220-7B82-12DA-FA8BDBF7A6F2}"/>
              </a:ext>
            </a:extLst>
          </p:cNvPr>
          <p:cNvSpPr>
            <a:spLocks noChangeArrowheads="1"/>
          </p:cNvSpPr>
          <p:nvPr/>
        </p:nvSpPr>
        <p:spPr bwMode="auto">
          <a:xfrm>
            <a:off x="2438400" y="22987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Portfolio Management (Strategic Positioning)</a:t>
            </a:r>
          </a:p>
        </p:txBody>
      </p:sp>
      <p:sp>
        <p:nvSpPr>
          <p:cNvPr id="705551" name="AutoShape 15">
            <a:extLst>
              <a:ext uri="{FF2B5EF4-FFF2-40B4-BE49-F238E27FC236}">
                <a16:creationId xmlns:a16="http://schemas.microsoft.com/office/drawing/2014/main" id="{4CE3FE5C-DE4F-B609-8F5F-5A8A7ADA2270}"/>
              </a:ext>
            </a:extLst>
          </p:cNvPr>
          <p:cNvSpPr>
            <a:spLocks noChangeArrowheads="1"/>
          </p:cNvSpPr>
          <p:nvPr/>
        </p:nvSpPr>
        <p:spPr bwMode="auto">
          <a:xfrm>
            <a:off x="2438400" y="19939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Business Development</a:t>
            </a:r>
          </a:p>
        </p:txBody>
      </p:sp>
      <p:sp>
        <p:nvSpPr>
          <p:cNvPr id="705552" name="AutoShape 16">
            <a:extLst>
              <a:ext uri="{FF2B5EF4-FFF2-40B4-BE49-F238E27FC236}">
                <a16:creationId xmlns:a16="http://schemas.microsoft.com/office/drawing/2014/main" id="{6B6E5CEA-8F71-C559-51F9-D6D8B34DB0AA}"/>
              </a:ext>
            </a:extLst>
          </p:cNvPr>
          <p:cNvSpPr>
            <a:spLocks noChangeArrowheads="1"/>
          </p:cNvSpPr>
          <p:nvPr/>
        </p:nvSpPr>
        <p:spPr bwMode="auto">
          <a:xfrm>
            <a:off x="2438400" y="16891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Program Execution</a:t>
            </a:r>
          </a:p>
        </p:txBody>
      </p:sp>
      <p:sp>
        <p:nvSpPr>
          <p:cNvPr id="705553" name="Text Box 17">
            <a:extLst>
              <a:ext uri="{FF2B5EF4-FFF2-40B4-BE49-F238E27FC236}">
                <a16:creationId xmlns:a16="http://schemas.microsoft.com/office/drawing/2014/main" id="{DC19BE99-1922-D5EE-0BB4-00A17C308F18}"/>
              </a:ext>
            </a:extLst>
          </p:cNvPr>
          <p:cNvSpPr txBox="1">
            <a:spLocks noChangeArrowheads="1"/>
          </p:cNvSpPr>
          <p:nvPr/>
        </p:nvSpPr>
        <p:spPr bwMode="auto">
          <a:xfrm>
            <a:off x="3060700" y="1524000"/>
            <a:ext cx="1512888" cy="169863"/>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400" b="1" i="1">
                <a:latin typeface="Verdana" panose="020B0604030504040204" pitchFamily="34" charset="0"/>
              </a:rPr>
              <a:t>Core Processes</a:t>
            </a:r>
          </a:p>
        </p:txBody>
      </p:sp>
      <p:sp>
        <p:nvSpPr>
          <p:cNvPr id="705554" name="Rectangle 18">
            <a:extLst>
              <a:ext uri="{FF2B5EF4-FFF2-40B4-BE49-F238E27FC236}">
                <a16:creationId xmlns:a16="http://schemas.microsoft.com/office/drawing/2014/main" id="{3584567B-AD72-5AF1-1909-509F1D6C141F}"/>
              </a:ext>
            </a:extLst>
          </p:cNvPr>
          <p:cNvSpPr>
            <a:spLocks noChangeArrowheads="1"/>
          </p:cNvSpPr>
          <p:nvPr/>
        </p:nvSpPr>
        <p:spPr bwMode="auto">
          <a:xfrm>
            <a:off x="7315200" y="4895850"/>
            <a:ext cx="1752600" cy="1371600"/>
          </a:xfrm>
          <a:prstGeom prst="rect">
            <a:avLst/>
          </a:prstGeom>
          <a:solidFill>
            <a:srgbClr val="66FF33"/>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buFontTx/>
              <a:buChar char="•"/>
            </a:pPr>
            <a:r>
              <a:rPr lang="en-US" altLang="en-US" sz="1200" b="1">
                <a:latin typeface="Arial" panose="020B0604020202020204" pitchFamily="34" charset="0"/>
              </a:rPr>
              <a:t>Productivity Metrics</a:t>
            </a:r>
          </a:p>
          <a:p>
            <a:pPr>
              <a:spcBef>
                <a:spcPct val="50000"/>
              </a:spcBef>
              <a:buFontTx/>
              <a:buChar char="•"/>
            </a:pPr>
            <a:r>
              <a:rPr lang="en-US" altLang="en-US" sz="1200" b="1">
                <a:latin typeface="Arial" panose="020B0604020202020204" pitchFamily="34" charset="0"/>
              </a:rPr>
              <a:t>Cost/Schedule/</a:t>
            </a:r>
          </a:p>
          <a:p>
            <a:pPr>
              <a:spcBef>
                <a:spcPct val="50000"/>
              </a:spcBef>
            </a:pPr>
            <a:r>
              <a:rPr lang="en-US" altLang="en-US" sz="1200" b="1">
                <a:latin typeface="Arial" panose="020B0604020202020204" pitchFamily="34" charset="0"/>
              </a:rPr>
              <a:t>   Performance</a:t>
            </a:r>
          </a:p>
          <a:p>
            <a:pPr>
              <a:spcBef>
                <a:spcPct val="50000"/>
              </a:spcBef>
              <a:buFontTx/>
              <a:buChar char="•"/>
            </a:pPr>
            <a:r>
              <a:rPr lang="en-US" altLang="en-US" sz="1200" b="1">
                <a:latin typeface="Arial" panose="020B0604020202020204" pitchFamily="34" charset="0"/>
              </a:rPr>
              <a:t>Customer </a:t>
            </a:r>
          </a:p>
          <a:p>
            <a:pPr>
              <a:spcBef>
                <a:spcPct val="50000"/>
              </a:spcBef>
            </a:pPr>
            <a:r>
              <a:rPr lang="en-US" altLang="en-US" sz="1200" b="1">
                <a:latin typeface="Arial" panose="020B0604020202020204" pitchFamily="34" charset="0"/>
              </a:rPr>
              <a:t>  Satisfaction</a:t>
            </a:r>
          </a:p>
        </p:txBody>
      </p:sp>
      <p:sp>
        <p:nvSpPr>
          <p:cNvPr id="705555" name="Text Box 19">
            <a:extLst>
              <a:ext uri="{FF2B5EF4-FFF2-40B4-BE49-F238E27FC236}">
                <a16:creationId xmlns:a16="http://schemas.microsoft.com/office/drawing/2014/main" id="{D5766FF1-E382-9005-35EA-F603F43B828B}"/>
              </a:ext>
            </a:extLst>
          </p:cNvPr>
          <p:cNvSpPr txBox="1">
            <a:spLocks noChangeArrowheads="1"/>
          </p:cNvSpPr>
          <p:nvPr/>
        </p:nvSpPr>
        <p:spPr bwMode="auto">
          <a:xfrm>
            <a:off x="914400" y="5276850"/>
            <a:ext cx="4038600" cy="339725"/>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eaLnBrk="0" hangingPunct="0">
              <a:lnSpc>
                <a:spcPct val="80000"/>
              </a:lnSpc>
            </a:pPr>
            <a:r>
              <a:rPr lang="en-US" altLang="en-US" sz="1400" i="1">
                <a:latin typeface="Verdana" panose="020B0604030504040204" pitchFamily="34" charset="0"/>
              </a:rPr>
              <a:t>Results of Six Sigma Projects are seen in improved business performance</a:t>
            </a:r>
          </a:p>
        </p:txBody>
      </p:sp>
      <p:sp>
        <p:nvSpPr>
          <p:cNvPr id="705556" name="AutoShape 20">
            <a:extLst>
              <a:ext uri="{FF2B5EF4-FFF2-40B4-BE49-F238E27FC236}">
                <a16:creationId xmlns:a16="http://schemas.microsoft.com/office/drawing/2014/main" id="{2E87CEA1-D9C9-2DFE-1198-53D2BA68C968}"/>
              </a:ext>
            </a:extLst>
          </p:cNvPr>
          <p:cNvSpPr>
            <a:spLocks noChangeArrowheads="1"/>
          </p:cNvSpPr>
          <p:nvPr/>
        </p:nvSpPr>
        <p:spPr bwMode="auto">
          <a:xfrm rot="10808611">
            <a:off x="5554663" y="2220913"/>
            <a:ext cx="1311275" cy="3206750"/>
          </a:xfrm>
          <a:prstGeom prst="triangle">
            <a:avLst>
              <a:gd name="adj" fmla="val 49412"/>
            </a:avLst>
          </a:prstGeom>
          <a:solidFill>
            <a:srgbClr val="66FF33"/>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705557" name="Text Box 21">
            <a:extLst>
              <a:ext uri="{FF2B5EF4-FFF2-40B4-BE49-F238E27FC236}">
                <a16:creationId xmlns:a16="http://schemas.microsoft.com/office/drawing/2014/main" id="{11196A9C-E0A7-7C18-ECE9-FDEF6382743A}"/>
              </a:ext>
            </a:extLst>
          </p:cNvPr>
          <p:cNvSpPr txBox="1">
            <a:spLocks noChangeArrowheads="1"/>
          </p:cNvSpPr>
          <p:nvPr/>
        </p:nvSpPr>
        <p:spPr bwMode="auto">
          <a:xfrm>
            <a:off x="5454650" y="1847850"/>
            <a:ext cx="1555750" cy="339725"/>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1400" b="1" i="1">
                <a:latin typeface="Verdana" panose="020B0604030504040204" pitchFamily="34" charset="0"/>
              </a:rPr>
              <a:t>Key Business Questions</a:t>
            </a:r>
          </a:p>
        </p:txBody>
      </p:sp>
      <p:sp>
        <p:nvSpPr>
          <p:cNvPr id="705558" name="Text Box 22">
            <a:extLst>
              <a:ext uri="{FF2B5EF4-FFF2-40B4-BE49-F238E27FC236}">
                <a16:creationId xmlns:a16="http://schemas.microsoft.com/office/drawing/2014/main" id="{32B139B5-17C9-5FB9-63F0-2284D3FE6EF9}"/>
              </a:ext>
            </a:extLst>
          </p:cNvPr>
          <p:cNvSpPr txBox="1">
            <a:spLocks noChangeArrowheads="1"/>
          </p:cNvSpPr>
          <p:nvPr/>
        </p:nvSpPr>
        <p:spPr bwMode="auto">
          <a:xfrm>
            <a:off x="5715000" y="2381250"/>
            <a:ext cx="1066800" cy="339725"/>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1400" b="1" i="1">
                <a:latin typeface="Verdana" panose="020B0604030504040204" pitchFamily="34" charset="0"/>
              </a:rPr>
              <a:t>Sub Processes</a:t>
            </a:r>
          </a:p>
        </p:txBody>
      </p:sp>
      <p:sp>
        <p:nvSpPr>
          <p:cNvPr id="705559" name="Text Box 23">
            <a:extLst>
              <a:ext uri="{FF2B5EF4-FFF2-40B4-BE49-F238E27FC236}">
                <a16:creationId xmlns:a16="http://schemas.microsoft.com/office/drawing/2014/main" id="{BD30ED95-AACC-2095-5BF3-2D2B2ED007E7}"/>
              </a:ext>
            </a:extLst>
          </p:cNvPr>
          <p:cNvSpPr txBox="1">
            <a:spLocks noChangeArrowheads="1"/>
          </p:cNvSpPr>
          <p:nvPr/>
        </p:nvSpPr>
        <p:spPr bwMode="auto">
          <a:xfrm>
            <a:off x="5867400" y="3600450"/>
            <a:ext cx="762000" cy="4381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1200" b="1" i="1">
                <a:latin typeface="Verdana" panose="020B0604030504040204" pitchFamily="34" charset="0"/>
              </a:rPr>
              <a:t>Gaps</a:t>
            </a:r>
          </a:p>
          <a:p>
            <a:pPr algn="ctr" eaLnBrk="0" hangingPunct="0">
              <a:lnSpc>
                <a:spcPct val="80000"/>
              </a:lnSpc>
            </a:pPr>
            <a:r>
              <a:rPr lang="en-US" altLang="en-US" sz="1200" b="1" i="1">
                <a:latin typeface="Verdana" panose="020B0604030504040204" pitchFamily="34" charset="0"/>
              </a:rPr>
              <a:t>&amp; </a:t>
            </a:r>
          </a:p>
          <a:p>
            <a:pPr algn="ctr" eaLnBrk="0" hangingPunct="0">
              <a:lnSpc>
                <a:spcPct val="80000"/>
              </a:lnSpc>
            </a:pPr>
            <a:r>
              <a:rPr lang="en-US" altLang="en-US" sz="1200" b="1" i="1">
                <a:latin typeface="Verdana" panose="020B0604030504040204" pitchFamily="34" charset="0"/>
              </a:rPr>
              <a:t>Goals</a:t>
            </a:r>
          </a:p>
        </p:txBody>
      </p:sp>
      <p:sp>
        <p:nvSpPr>
          <p:cNvPr id="705560" name="Rectangle 24">
            <a:extLst>
              <a:ext uri="{FF2B5EF4-FFF2-40B4-BE49-F238E27FC236}">
                <a16:creationId xmlns:a16="http://schemas.microsoft.com/office/drawing/2014/main" id="{095EEBF8-5B48-D788-C8A7-0389B6F50656}"/>
              </a:ext>
            </a:extLst>
          </p:cNvPr>
          <p:cNvSpPr>
            <a:spLocks noChangeArrowheads="1"/>
          </p:cNvSpPr>
          <p:nvPr/>
        </p:nvSpPr>
        <p:spPr bwMode="auto">
          <a:xfrm rot="16200000">
            <a:off x="6096000" y="4362450"/>
            <a:ext cx="228600" cy="990600"/>
          </a:xfrm>
          <a:prstGeom prst="rect">
            <a:avLst/>
          </a:prstGeom>
          <a:solidFill>
            <a:schemeClr val="folHlink"/>
          </a:solidFill>
          <a:ln>
            <a:noFill/>
          </a:ln>
          <a:effectLst/>
          <a:extLst>
            <a:ext uri="{91240B29-F687-4F45-9708-019B960494DF}">
              <a14:hiddenLine xmlns:a14="http://schemas.microsoft.com/office/drawing/2010/main" w="9525">
                <a:solidFill>
                  <a:schemeClr val="accent2"/>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eaVert" wrap="none" anchor="ctr"/>
          <a:lstStyle/>
          <a:p>
            <a:pPr algn="ctr" eaLnBrk="0" hangingPunct="0">
              <a:spcBef>
                <a:spcPct val="50000"/>
              </a:spcBef>
            </a:pPr>
            <a:r>
              <a:rPr lang="en-US" altLang="en-US" sz="1400" b="1">
                <a:solidFill>
                  <a:schemeClr val="bg1"/>
                </a:solidFill>
              </a:rPr>
              <a:t>ROI Gate</a:t>
            </a:r>
          </a:p>
        </p:txBody>
      </p:sp>
      <p:sp>
        <p:nvSpPr>
          <p:cNvPr id="705561" name="AutoShape 25">
            <a:extLst>
              <a:ext uri="{FF2B5EF4-FFF2-40B4-BE49-F238E27FC236}">
                <a16:creationId xmlns:a16="http://schemas.microsoft.com/office/drawing/2014/main" id="{06F51A84-3227-F18E-FAE9-256165F11FAD}"/>
              </a:ext>
            </a:extLst>
          </p:cNvPr>
          <p:cNvSpPr>
            <a:spLocks noChangeArrowheads="1"/>
          </p:cNvSpPr>
          <p:nvPr/>
        </p:nvSpPr>
        <p:spPr bwMode="auto">
          <a:xfrm>
            <a:off x="5589588" y="4184650"/>
            <a:ext cx="782637"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Systems Eng</a:t>
            </a:r>
          </a:p>
        </p:txBody>
      </p:sp>
      <p:sp>
        <p:nvSpPr>
          <p:cNvPr id="705562" name="AutoShape 26">
            <a:extLst>
              <a:ext uri="{FF2B5EF4-FFF2-40B4-BE49-F238E27FC236}">
                <a16:creationId xmlns:a16="http://schemas.microsoft.com/office/drawing/2014/main" id="{D9C1BA8E-AF2F-C25A-93EB-26B17A71C2CD}"/>
              </a:ext>
            </a:extLst>
          </p:cNvPr>
          <p:cNvSpPr>
            <a:spLocks noChangeArrowheads="1"/>
          </p:cNvSpPr>
          <p:nvPr/>
        </p:nvSpPr>
        <p:spPr bwMode="auto">
          <a:xfrm>
            <a:off x="6338888" y="41846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lnSpc>
                <a:spcPct val="80000"/>
              </a:lnSpc>
            </a:pPr>
            <a:r>
              <a:rPr lang="en-US" altLang="en-US" sz="800" b="1"/>
              <a:t>Development</a:t>
            </a:r>
          </a:p>
        </p:txBody>
      </p:sp>
      <p:sp>
        <p:nvSpPr>
          <p:cNvPr id="705563" name="AutoShape 27">
            <a:extLst>
              <a:ext uri="{FF2B5EF4-FFF2-40B4-BE49-F238E27FC236}">
                <a16:creationId xmlns:a16="http://schemas.microsoft.com/office/drawing/2014/main" id="{4BB60065-4F6D-A86E-0672-4A71CD9541FA}"/>
              </a:ext>
            </a:extLst>
          </p:cNvPr>
          <p:cNvSpPr>
            <a:spLocks noChangeArrowheads="1"/>
          </p:cNvSpPr>
          <p:nvPr/>
        </p:nvSpPr>
        <p:spPr bwMode="auto">
          <a:xfrm>
            <a:off x="7086600" y="41846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Project Wrap up</a:t>
            </a:r>
          </a:p>
        </p:txBody>
      </p:sp>
      <p:sp>
        <p:nvSpPr>
          <p:cNvPr id="705564" name="AutoShape 28">
            <a:extLst>
              <a:ext uri="{FF2B5EF4-FFF2-40B4-BE49-F238E27FC236}">
                <a16:creationId xmlns:a16="http://schemas.microsoft.com/office/drawing/2014/main" id="{DB44051B-6CA3-AC68-B49D-E56DBF7BE65A}"/>
              </a:ext>
            </a:extLst>
          </p:cNvPr>
          <p:cNvSpPr>
            <a:spLocks noChangeArrowheads="1"/>
          </p:cNvSpPr>
          <p:nvPr/>
        </p:nvSpPr>
        <p:spPr bwMode="auto">
          <a:xfrm>
            <a:off x="7834313" y="4184650"/>
            <a:ext cx="781050" cy="330200"/>
          </a:xfrm>
          <a:prstGeom prst="cube">
            <a:avLst>
              <a:gd name="adj" fmla="val 25000"/>
            </a:avLst>
          </a:prstGeom>
          <a:solidFill>
            <a:srgbClr val="6699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0" hangingPunct="0"/>
            <a:r>
              <a:rPr lang="en-US" altLang="en-US" sz="800" b="1"/>
              <a:t>Project Close out</a:t>
            </a:r>
          </a:p>
        </p:txBody>
      </p:sp>
      <p:sp>
        <p:nvSpPr>
          <p:cNvPr id="705565" name="Text Box 29">
            <a:extLst>
              <a:ext uri="{FF2B5EF4-FFF2-40B4-BE49-F238E27FC236}">
                <a16:creationId xmlns:a16="http://schemas.microsoft.com/office/drawing/2014/main" id="{BC2F780C-4515-6283-123E-EBB58A06F8D1}"/>
              </a:ext>
            </a:extLst>
          </p:cNvPr>
          <p:cNvSpPr txBox="1">
            <a:spLocks noChangeArrowheads="1"/>
          </p:cNvSpPr>
          <p:nvPr/>
        </p:nvSpPr>
        <p:spPr bwMode="auto">
          <a:xfrm>
            <a:off x="2249488" y="990600"/>
            <a:ext cx="3160712" cy="46990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70000"/>
              </a:lnSpc>
              <a:spcBef>
                <a:spcPct val="5000"/>
              </a:spcBef>
            </a:pPr>
            <a:r>
              <a:rPr lang="en-US" altLang="en-US" sz="1400" b="1" i="1">
                <a:latin typeface="Verdana" panose="020B0604030504040204" pitchFamily="34" charset="0"/>
              </a:rPr>
              <a:t>Core Processes Drive the Key</a:t>
            </a:r>
          </a:p>
          <a:p>
            <a:pPr algn="ctr" eaLnBrk="0" hangingPunct="0">
              <a:lnSpc>
                <a:spcPct val="70000"/>
              </a:lnSpc>
              <a:spcBef>
                <a:spcPct val="5000"/>
              </a:spcBef>
            </a:pPr>
            <a:endParaRPr lang="en-US" altLang="en-US" sz="1400" b="1" i="1">
              <a:latin typeface="Verdana" panose="020B0604030504040204" pitchFamily="34" charset="0"/>
            </a:endParaRPr>
          </a:p>
          <a:p>
            <a:pPr algn="ctr" eaLnBrk="0" hangingPunct="0">
              <a:lnSpc>
                <a:spcPct val="70000"/>
              </a:lnSpc>
              <a:spcBef>
                <a:spcPct val="5000"/>
              </a:spcBef>
            </a:pPr>
            <a:r>
              <a:rPr lang="en-US" altLang="en-US" sz="1400" b="1" i="1">
                <a:latin typeface="Verdana" panose="020B0604030504040204" pitchFamily="34" charset="0"/>
              </a:rPr>
              <a:t>Business Measurement Criteria</a:t>
            </a:r>
          </a:p>
        </p:txBody>
      </p:sp>
      <p:sp>
        <p:nvSpPr>
          <p:cNvPr id="705566" name="Text Box 30">
            <a:extLst>
              <a:ext uri="{FF2B5EF4-FFF2-40B4-BE49-F238E27FC236}">
                <a16:creationId xmlns:a16="http://schemas.microsoft.com/office/drawing/2014/main" id="{D5011C34-645A-8F09-4FCA-0D6ECB6E0B90}"/>
              </a:ext>
            </a:extLst>
          </p:cNvPr>
          <p:cNvSpPr txBox="1">
            <a:spLocks noChangeArrowheads="1"/>
          </p:cNvSpPr>
          <p:nvPr/>
        </p:nvSpPr>
        <p:spPr bwMode="auto">
          <a:xfrm rot="-5400000">
            <a:off x="5692775" y="2860675"/>
            <a:ext cx="836613" cy="487363"/>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algn="ctr" eaLnBrk="0" hangingPunct="0">
              <a:lnSpc>
                <a:spcPct val="80000"/>
              </a:lnSpc>
            </a:pPr>
            <a:r>
              <a:rPr lang="en-US" altLang="en-US" sz="4000" b="1" i="1">
                <a:solidFill>
                  <a:schemeClr val="folHlink"/>
                </a:solidFill>
                <a:latin typeface="Verdana" panose="020B0604030504040204" pitchFamily="34" charset="0"/>
              </a:rPr>
              <a:t>….</a:t>
            </a:r>
          </a:p>
        </p:txBody>
      </p:sp>
      <p:sp>
        <p:nvSpPr>
          <p:cNvPr id="705567" name="Freeform 31">
            <a:extLst>
              <a:ext uri="{FF2B5EF4-FFF2-40B4-BE49-F238E27FC236}">
                <a16:creationId xmlns:a16="http://schemas.microsoft.com/office/drawing/2014/main" id="{E45E4B8B-4AB3-8F0E-1FF6-F6954B32A1CC}"/>
              </a:ext>
            </a:extLst>
          </p:cNvPr>
          <p:cNvSpPr>
            <a:spLocks/>
          </p:cNvSpPr>
          <p:nvPr/>
        </p:nvSpPr>
        <p:spPr bwMode="auto">
          <a:xfrm>
            <a:off x="1447800" y="1219200"/>
            <a:ext cx="4724400" cy="495300"/>
          </a:xfrm>
          <a:custGeom>
            <a:avLst/>
            <a:gdLst>
              <a:gd name="T0" fmla="*/ 2784 w 2784"/>
              <a:gd name="T1" fmla="*/ 456 h 456"/>
              <a:gd name="T2" fmla="*/ 2784 w 2784"/>
              <a:gd name="T3" fmla="*/ 0 h 456"/>
              <a:gd name="T4" fmla="*/ 0 w 2784"/>
              <a:gd name="T5" fmla="*/ 0 h 456"/>
              <a:gd name="T6" fmla="*/ 0 w 2784"/>
              <a:gd name="T7" fmla="*/ 288 h 456"/>
            </a:gdLst>
            <a:ahLst/>
            <a:cxnLst>
              <a:cxn ang="0">
                <a:pos x="T0" y="T1"/>
              </a:cxn>
              <a:cxn ang="0">
                <a:pos x="T2" y="T3"/>
              </a:cxn>
              <a:cxn ang="0">
                <a:pos x="T4" y="T5"/>
              </a:cxn>
              <a:cxn ang="0">
                <a:pos x="T6" y="T7"/>
              </a:cxn>
            </a:cxnLst>
            <a:rect l="0" t="0" r="r" b="b"/>
            <a:pathLst>
              <a:path w="2784" h="456">
                <a:moveTo>
                  <a:pt x="2784" y="456"/>
                </a:moveTo>
                <a:lnTo>
                  <a:pt x="2784" y="0"/>
                </a:lnTo>
                <a:lnTo>
                  <a:pt x="0" y="0"/>
                </a:lnTo>
                <a:lnTo>
                  <a:pt x="0" y="288"/>
                </a:lnTo>
              </a:path>
            </a:pathLst>
          </a:custGeom>
          <a:noFill/>
          <a:ln w="76200"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05568" name="Freeform 32">
            <a:extLst>
              <a:ext uri="{FF2B5EF4-FFF2-40B4-BE49-F238E27FC236}">
                <a16:creationId xmlns:a16="http://schemas.microsoft.com/office/drawing/2014/main" id="{A6D2640B-0568-C409-3621-AE67F14ECB57}"/>
              </a:ext>
            </a:extLst>
          </p:cNvPr>
          <p:cNvSpPr>
            <a:spLocks/>
          </p:cNvSpPr>
          <p:nvPr/>
        </p:nvSpPr>
        <p:spPr bwMode="auto">
          <a:xfrm>
            <a:off x="838200" y="4210050"/>
            <a:ext cx="6400800" cy="990600"/>
          </a:xfrm>
          <a:custGeom>
            <a:avLst/>
            <a:gdLst>
              <a:gd name="T0" fmla="*/ 3364 w 3364"/>
              <a:gd name="T1" fmla="*/ 888 h 888"/>
              <a:gd name="T2" fmla="*/ 0 w 3364"/>
              <a:gd name="T3" fmla="*/ 885 h 888"/>
              <a:gd name="T4" fmla="*/ 4 w 3364"/>
              <a:gd name="T5" fmla="*/ 0 h 888"/>
            </a:gdLst>
            <a:ahLst/>
            <a:cxnLst>
              <a:cxn ang="0">
                <a:pos x="T0" y="T1"/>
              </a:cxn>
              <a:cxn ang="0">
                <a:pos x="T2" y="T3"/>
              </a:cxn>
              <a:cxn ang="0">
                <a:pos x="T4" y="T5"/>
              </a:cxn>
            </a:cxnLst>
            <a:rect l="0" t="0" r="r" b="b"/>
            <a:pathLst>
              <a:path w="3364" h="888">
                <a:moveTo>
                  <a:pt x="3364" y="888"/>
                </a:moveTo>
                <a:lnTo>
                  <a:pt x="0" y="885"/>
                </a:lnTo>
                <a:lnTo>
                  <a:pt x="4" y="0"/>
                </a:lnTo>
              </a:path>
            </a:pathLst>
          </a:custGeom>
          <a:noFill/>
          <a:ln w="76200" cap="flat" cmpd="sng">
            <a:solidFill>
              <a:schemeClr val="folHlink"/>
            </a:solidFill>
            <a:prstDash val="solid"/>
            <a:round/>
            <a:headEnd type="none" w="med" len="me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705569" name="Text Box 33">
            <a:extLst>
              <a:ext uri="{FF2B5EF4-FFF2-40B4-BE49-F238E27FC236}">
                <a16:creationId xmlns:a16="http://schemas.microsoft.com/office/drawing/2014/main" id="{104A93BD-0A9D-30CD-B95F-8EA6E015DF6A}"/>
              </a:ext>
            </a:extLst>
          </p:cNvPr>
          <p:cNvSpPr txBox="1">
            <a:spLocks noChangeArrowheads="1"/>
          </p:cNvSpPr>
          <p:nvPr/>
        </p:nvSpPr>
        <p:spPr bwMode="auto">
          <a:xfrm>
            <a:off x="1752600" y="5657850"/>
            <a:ext cx="2895600" cy="6794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lIns="0" tIns="0" rIns="0" bIns="0">
            <a:spAutoFit/>
          </a:bodyPr>
          <a:lstStyle/>
          <a:p>
            <a:pPr eaLnBrk="0" hangingPunct="0">
              <a:lnSpc>
                <a:spcPct val="80000"/>
              </a:lnSpc>
              <a:buFontTx/>
              <a:buChar char="•"/>
            </a:pPr>
            <a:r>
              <a:rPr lang="en-US" altLang="en-US" sz="1400" i="1">
                <a:latin typeface="Verdana" panose="020B0604030504040204" pitchFamily="34" charset="0"/>
              </a:rPr>
              <a:t> Productivity</a:t>
            </a:r>
          </a:p>
          <a:p>
            <a:pPr eaLnBrk="0" hangingPunct="0">
              <a:lnSpc>
                <a:spcPct val="80000"/>
              </a:lnSpc>
              <a:buFontTx/>
              <a:buChar char="•"/>
            </a:pPr>
            <a:r>
              <a:rPr lang="en-US" altLang="en-US" sz="1400" i="1">
                <a:latin typeface="Verdana" panose="020B0604030504040204" pitchFamily="34" charset="0"/>
              </a:rPr>
              <a:t> Profitable Growth</a:t>
            </a:r>
          </a:p>
          <a:p>
            <a:pPr eaLnBrk="0" hangingPunct="0">
              <a:lnSpc>
                <a:spcPct val="80000"/>
              </a:lnSpc>
              <a:buFontTx/>
              <a:buChar char="•"/>
            </a:pPr>
            <a:r>
              <a:rPr lang="en-US" altLang="en-US" sz="1400" i="1">
                <a:latin typeface="Verdana" panose="020B0604030504040204" pitchFamily="34" charset="0"/>
              </a:rPr>
              <a:t> Customer Satisfaction</a:t>
            </a:r>
          </a:p>
          <a:p>
            <a:pPr eaLnBrk="0" hangingPunct="0">
              <a:lnSpc>
                <a:spcPct val="80000"/>
              </a:lnSpc>
              <a:buFontTx/>
              <a:buChar char="•"/>
            </a:pPr>
            <a:r>
              <a:rPr lang="en-US" altLang="en-US" sz="1400" i="1">
                <a:latin typeface="Verdana" panose="020B0604030504040204" pitchFamily="34" charset="0"/>
              </a:rPr>
              <a:t>Operational Effectiveness</a:t>
            </a:r>
          </a:p>
        </p:txBody>
      </p:sp>
      <p:sp>
        <p:nvSpPr>
          <p:cNvPr id="705570" name="Text Box 34">
            <a:extLst>
              <a:ext uri="{FF2B5EF4-FFF2-40B4-BE49-F238E27FC236}">
                <a16:creationId xmlns:a16="http://schemas.microsoft.com/office/drawing/2014/main" id="{763FCE22-43A6-F639-9F0E-4D411C997FAD}"/>
              </a:ext>
            </a:extLst>
          </p:cNvPr>
          <p:cNvSpPr txBox="1">
            <a:spLocks noChangeArrowheads="1"/>
          </p:cNvSpPr>
          <p:nvPr/>
        </p:nvSpPr>
        <p:spPr bwMode="auto">
          <a:xfrm>
            <a:off x="5395913" y="5340350"/>
            <a:ext cx="1601787" cy="4381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200" b="1" i="1">
                <a:latin typeface="Verdana" panose="020B0604030504040204" pitchFamily="34" charset="0"/>
              </a:rPr>
              <a:t>Six Sigma Projects</a:t>
            </a:r>
          </a:p>
          <a:p>
            <a:pPr algn="ctr" eaLnBrk="0" hangingPunct="0">
              <a:lnSpc>
                <a:spcPct val="80000"/>
              </a:lnSpc>
              <a:buFontTx/>
              <a:buChar char="•"/>
            </a:pPr>
            <a:r>
              <a:rPr lang="en-US" altLang="en-US" sz="1200" b="1" i="1">
                <a:latin typeface="Verdana" panose="020B0604030504040204" pitchFamily="34" charset="0"/>
              </a:rPr>
              <a:t>DMAIEC</a:t>
            </a:r>
          </a:p>
          <a:p>
            <a:pPr algn="ctr" eaLnBrk="0" hangingPunct="0">
              <a:lnSpc>
                <a:spcPct val="80000"/>
              </a:lnSpc>
              <a:buFontTx/>
              <a:buChar char="•"/>
            </a:pPr>
            <a:r>
              <a:rPr lang="en-US" altLang="en-US" sz="1200" b="1" i="1">
                <a:latin typeface="Verdana" panose="020B0604030504040204" pitchFamily="34" charset="0"/>
              </a:rPr>
              <a:t>DFSS</a:t>
            </a:r>
          </a:p>
        </p:txBody>
      </p:sp>
      <p:sp>
        <p:nvSpPr>
          <p:cNvPr id="705571" name="Text Box 35">
            <a:extLst>
              <a:ext uri="{FF2B5EF4-FFF2-40B4-BE49-F238E27FC236}">
                <a16:creationId xmlns:a16="http://schemas.microsoft.com/office/drawing/2014/main" id="{5522FF5C-0474-1582-4554-93A96F359D58}"/>
              </a:ext>
            </a:extLst>
          </p:cNvPr>
          <p:cNvSpPr txBox="1">
            <a:spLocks noChangeArrowheads="1"/>
          </p:cNvSpPr>
          <p:nvPr/>
        </p:nvSpPr>
        <p:spPr bwMode="auto">
          <a:xfrm>
            <a:off x="7391400" y="4743450"/>
            <a:ext cx="1308100" cy="146050"/>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200" b="1" i="1">
                <a:latin typeface="Verdana" panose="020B0604030504040204" pitchFamily="34" charset="0"/>
              </a:rPr>
              <a:t>Sample Metrics</a:t>
            </a:r>
          </a:p>
        </p:txBody>
      </p:sp>
      <p:sp>
        <p:nvSpPr>
          <p:cNvPr id="705572" name="Text Box 36">
            <a:extLst>
              <a:ext uri="{FF2B5EF4-FFF2-40B4-BE49-F238E27FC236}">
                <a16:creationId xmlns:a16="http://schemas.microsoft.com/office/drawing/2014/main" id="{1E1C55ED-58D7-C766-F518-5E7C4478691F}"/>
              </a:ext>
            </a:extLst>
          </p:cNvPr>
          <p:cNvSpPr txBox="1">
            <a:spLocks noChangeArrowheads="1"/>
          </p:cNvSpPr>
          <p:nvPr/>
        </p:nvSpPr>
        <p:spPr bwMode="auto">
          <a:xfrm>
            <a:off x="7162800" y="2122488"/>
            <a:ext cx="1371600" cy="19192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115888" indent="-115888"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a:spcBef>
                <a:spcPct val="50000"/>
              </a:spcBef>
            </a:pPr>
            <a:r>
              <a:rPr lang="en-US" altLang="en-US" sz="1200" b="1">
                <a:latin typeface="Arial" panose="020B0604020202020204" pitchFamily="34" charset="0"/>
              </a:rPr>
              <a:t>ROI Gate</a:t>
            </a:r>
          </a:p>
          <a:p>
            <a:pPr>
              <a:spcBef>
                <a:spcPct val="50000"/>
              </a:spcBef>
              <a:buFontTx/>
              <a:buChar char="•"/>
            </a:pPr>
            <a:r>
              <a:rPr lang="en-US" altLang="en-US" sz="1200">
                <a:latin typeface="Arial" panose="020B0604020202020204" pitchFamily="34" charset="0"/>
              </a:rPr>
              <a:t>Meets hurdle rate (IRR and payback timeframe)</a:t>
            </a:r>
          </a:p>
          <a:p>
            <a:pPr>
              <a:spcBef>
                <a:spcPct val="50000"/>
              </a:spcBef>
              <a:buFontTx/>
              <a:buChar char="•"/>
            </a:pPr>
            <a:r>
              <a:rPr lang="en-US" altLang="en-US" sz="1200">
                <a:latin typeface="Arial" panose="020B0604020202020204" pitchFamily="34" charset="0"/>
              </a:rPr>
              <a:t>Addresses gap or goal in core/enabling processes</a:t>
            </a:r>
          </a:p>
        </p:txBody>
      </p:sp>
      <p:sp>
        <p:nvSpPr>
          <p:cNvPr id="705573" name="AutoShape 37">
            <a:extLst>
              <a:ext uri="{FF2B5EF4-FFF2-40B4-BE49-F238E27FC236}">
                <a16:creationId xmlns:a16="http://schemas.microsoft.com/office/drawing/2014/main" id="{9B844C5C-5507-7A9E-D48B-AE29C98A1947}"/>
              </a:ext>
            </a:extLst>
          </p:cNvPr>
          <p:cNvSpPr>
            <a:spLocks noChangeArrowheads="1"/>
          </p:cNvSpPr>
          <p:nvPr/>
        </p:nvSpPr>
        <p:spPr bwMode="auto">
          <a:xfrm>
            <a:off x="2438400" y="3505200"/>
            <a:ext cx="3124200" cy="317500"/>
          </a:xfrm>
          <a:prstGeom prst="rightArrow">
            <a:avLst>
              <a:gd name="adj1" fmla="val 68981"/>
              <a:gd name="adj2" fmla="val 91612"/>
            </a:avLst>
          </a:prstGeom>
          <a:solidFill>
            <a:srgbClr val="33CCFF"/>
          </a:solidFill>
          <a:ln w="12700">
            <a:solidFill>
              <a:schemeClr val="tx1"/>
            </a:solidFill>
            <a:miter lim="800000"/>
            <a:headEnd/>
            <a:tailEnd/>
          </a:ln>
          <a:effectLst/>
          <a:extLst>
            <a:ext uri="{AF507438-7753-43E0-B8FC-AC1667EBCBE1}">
              <a14:hiddenEffects xmlns:a14="http://schemas.microsoft.com/office/drawing/2010/main">
                <a:effectLst>
                  <a:outerShdw dist="89803" dir="2700000" algn="ctr" rotWithShape="0">
                    <a:schemeClr val="bg1"/>
                  </a:outerShdw>
                </a:effectLst>
              </a14:hiddenEffects>
            </a:ext>
          </a:extLst>
        </p:spPr>
        <p:txBody>
          <a:bodyPr anchor="ctr"/>
          <a:lstStyle/>
          <a:p>
            <a:pPr eaLnBrk="0" hangingPunct="0"/>
            <a:r>
              <a:rPr lang="en-US" altLang="en-US" sz="1000" b="1"/>
              <a:t>Subcontract  Management</a:t>
            </a:r>
          </a:p>
        </p:txBody>
      </p:sp>
      <p:sp>
        <p:nvSpPr>
          <p:cNvPr id="705574" name="Text Box 38">
            <a:extLst>
              <a:ext uri="{FF2B5EF4-FFF2-40B4-BE49-F238E27FC236}">
                <a16:creationId xmlns:a16="http://schemas.microsoft.com/office/drawing/2014/main" id="{1A91C878-7161-E5D5-0DCB-6D7D2C8FB6F1}"/>
              </a:ext>
            </a:extLst>
          </p:cNvPr>
          <p:cNvSpPr txBox="1">
            <a:spLocks noChangeArrowheads="1"/>
          </p:cNvSpPr>
          <p:nvPr/>
        </p:nvSpPr>
        <p:spPr bwMode="auto">
          <a:xfrm rot="-5400000">
            <a:off x="-1340643" y="2778918"/>
            <a:ext cx="3263900" cy="157163"/>
          </a:xfrm>
          <a:prstGeom prst="rect">
            <a:avLst/>
          </a:prstGeom>
          <a:noFill/>
          <a:ln>
            <a:noFill/>
          </a:ln>
          <a:effectLst/>
          <a:extLst>
            <a:ext uri="{909E8E84-426E-40DD-AFC4-6F175D3DCCD1}">
              <a14:hiddenFill xmlns:a14="http://schemas.microsoft.com/office/drawing/2010/main">
                <a:solidFill>
                  <a:schemeClr val="tx1">
                    <a:alpha val="50000"/>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1"/>
                  </a:outerShdw>
                </a:effectLst>
              </a14:hiddenEffects>
            </a:ext>
          </a:extLst>
        </p:spPr>
        <p:txBody>
          <a:bodyPr wrap="none" lIns="0" tIns="0" rIns="0" bIns="0">
            <a:spAutoFit/>
          </a:bodyPr>
          <a:lstStyle/>
          <a:p>
            <a:pPr algn="ctr" eaLnBrk="0" hangingPunct="0">
              <a:lnSpc>
                <a:spcPct val="80000"/>
              </a:lnSpc>
            </a:pPr>
            <a:r>
              <a:rPr lang="en-US" altLang="en-US" sz="1400" b="1" i="1">
                <a:latin typeface="Verdana" panose="020B0604030504040204" pitchFamily="34" charset="0"/>
              </a:rPr>
              <a:t>Co. Systems Business Objectives</a:t>
            </a:r>
          </a:p>
        </p:txBody>
      </p:sp>
      <p:sp>
        <p:nvSpPr>
          <p:cNvPr id="705575" name="AutoShape 39">
            <a:extLst>
              <a:ext uri="{FF2B5EF4-FFF2-40B4-BE49-F238E27FC236}">
                <a16:creationId xmlns:a16="http://schemas.microsoft.com/office/drawing/2014/main" id="{9235DE87-A659-A5CA-8496-7592AF2B7B51}"/>
              </a:ext>
            </a:extLst>
          </p:cNvPr>
          <p:cNvSpPr>
            <a:spLocks noChangeArrowheads="1"/>
          </p:cNvSpPr>
          <p:nvPr/>
        </p:nvSpPr>
        <p:spPr bwMode="auto">
          <a:xfrm>
            <a:off x="381000" y="2755900"/>
            <a:ext cx="228600" cy="304800"/>
          </a:xfrm>
          <a:prstGeom prst="rightArrow">
            <a:avLst>
              <a:gd name="adj1" fmla="val 50000"/>
              <a:gd name="adj2" fmla="val 25000"/>
            </a:avLst>
          </a:prstGeom>
          <a:solidFill>
            <a:schemeClr val="accent2"/>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endParaRPr lang="en-US" altLang="en-US" sz="2400" b="1">
              <a:solidFill>
                <a:schemeClr val="folHlink"/>
              </a:solidFill>
              <a:latin typeface="Times" panose="02020603050405020304" pitchFamily="18" charset="0"/>
            </a:endParaRPr>
          </a:p>
        </p:txBody>
      </p:sp>
      <p:sp>
        <p:nvSpPr>
          <p:cNvPr id="705576" name="Rectangle 40">
            <a:extLst>
              <a:ext uri="{FF2B5EF4-FFF2-40B4-BE49-F238E27FC236}">
                <a16:creationId xmlns:a16="http://schemas.microsoft.com/office/drawing/2014/main" id="{3C9B8ACD-AAFF-A9AE-3201-ADBEC0E2554B}"/>
              </a:ext>
            </a:extLst>
          </p:cNvPr>
          <p:cNvSpPr>
            <a:spLocks noGrp="1" noChangeArrowheads="1"/>
          </p:cNvSpPr>
          <p:nvPr>
            <p:ph type="title"/>
          </p:nvPr>
        </p:nvSpPr>
        <p:spPr/>
        <p:txBody>
          <a:bodyPr/>
          <a:lstStyle/>
          <a:p>
            <a:r>
              <a:rPr lang="en-US" altLang="en-US"/>
              <a:t>Strategy to Projects - Schematic</a:t>
            </a:r>
          </a:p>
        </p:txBody>
      </p:sp>
    </p:spTree>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62" name="Rectangle 2">
            <a:extLst>
              <a:ext uri="{FF2B5EF4-FFF2-40B4-BE49-F238E27FC236}">
                <a16:creationId xmlns:a16="http://schemas.microsoft.com/office/drawing/2014/main" id="{48AC7BEC-79E7-B7C4-E2B4-9CE210EB6D98}"/>
              </a:ext>
            </a:extLst>
          </p:cNvPr>
          <p:cNvSpPr>
            <a:spLocks noGrp="1" noChangeArrowheads="1"/>
          </p:cNvSpPr>
          <p:nvPr>
            <p:ph type="title"/>
          </p:nvPr>
        </p:nvSpPr>
        <p:spPr/>
        <p:txBody>
          <a:bodyPr/>
          <a:lstStyle/>
          <a:p>
            <a:r>
              <a:rPr lang="en-US" altLang="en-US" sz="2000"/>
              <a:t>Each Business Unit – “Scheduled Event” with CEO</a:t>
            </a:r>
          </a:p>
        </p:txBody>
      </p:sp>
      <p:sp>
        <p:nvSpPr>
          <p:cNvPr id="706563" name="Rectangle 3">
            <a:extLst>
              <a:ext uri="{FF2B5EF4-FFF2-40B4-BE49-F238E27FC236}">
                <a16:creationId xmlns:a16="http://schemas.microsoft.com/office/drawing/2014/main" id="{10A51CF7-56ED-9606-738C-76219C4FC442}"/>
              </a:ext>
            </a:extLst>
          </p:cNvPr>
          <p:cNvSpPr>
            <a:spLocks noGrp="1" noChangeArrowheads="1"/>
          </p:cNvSpPr>
          <p:nvPr>
            <p:ph type="body" idx="1"/>
          </p:nvPr>
        </p:nvSpPr>
        <p:spPr>
          <a:xfrm>
            <a:off x="346075" y="914400"/>
            <a:ext cx="8451850" cy="5513388"/>
          </a:xfrm>
        </p:spPr>
        <p:txBody>
          <a:bodyPr/>
          <a:lstStyle/>
          <a:p>
            <a:pPr marL="0" indent="0">
              <a:spcAft>
                <a:spcPct val="20000"/>
              </a:spcAft>
              <a:buFont typeface="Symbol" panose="05050102010706020507" pitchFamily="18" charset="2"/>
              <a:buNone/>
            </a:pPr>
            <a:r>
              <a:rPr lang="en-US" altLang="en-US"/>
              <a:t>Strategic Gap Analysis – How can &amp; will you contribute to achieving the Co. Systems’ strategy through Six Sigma in 200X (Double Digit Earnings Growth &amp; Cash Flow Growth)?</a:t>
            </a:r>
          </a:p>
          <a:p>
            <a:pPr marL="571500" lvl="1">
              <a:spcAft>
                <a:spcPct val="20000"/>
              </a:spcAft>
            </a:pPr>
            <a:r>
              <a:rPr lang="en-US" altLang="en-US"/>
              <a:t>What </a:t>
            </a:r>
            <a:r>
              <a:rPr lang="en-US" altLang="en-US">
                <a:solidFill>
                  <a:srgbClr val="0000FF"/>
                </a:solidFill>
              </a:rPr>
              <a:t>objectives</a:t>
            </a:r>
            <a:r>
              <a:rPr lang="en-US" altLang="en-US"/>
              <a:t> do you/will you need to address, </a:t>
            </a:r>
          </a:p>
          <a:p>
            <a:pPr marL="571500" lvl="1">
              <a:spcAft>
                <a:spcPct val="20000"/>
              </a:spcAft>
            </a:pPr>
            <a:r>
              <a:rPr lang="en-US" altLang="en-US"/>
              <a:t>What “</a:t>
            </a:r>
            <a:r>
              <a:rPr lang="en-US" altLang="en-US">
                <a:solidFill>
                  <a:srgbClr val="0000FF"/>
                </a:solidFill>
              </a:rPr>
              <a:t>gaps</a:t>
            </a:r>
            <a:r>
              <a:rPr lang="en-US" altLang="en-US"/>
              <a:t>” exist between current and desired performance,</a:t>
            </a:r>
          </a:p>
          <a:p>
            <a:pPr marL="571500" lvl="1">
              <a:spcAft>
                <a:spcPct val="20000"/>
              </a:spcAft>
            </a:pPr>
            <a:r>
              <a:rPr lang="en-US" altLang="en-US"/>
              <a:t>What Six Sigma </a:t>
            </a:r>
            <a:r>
              <a:rPr lang="en-US" altLang="en-US">
                <a:solidFill>
                  <a:srgbClr val="0000FF"/>
                </a:solidFill>
              </a:rPr>
              <a:t>projects</a:t>
            </a:r>
            <a:r>
              <a:rPr lang="en-US" altLang="en-US"/>
              <a:t> are needed to address the gaps (within &amp; across business units, ’03 “inventory” and ’04 plan), </a:t>
            </a:r>
          </a:p>
          <a:p>
            <a:pPr marL="571500" lvl="1">
              <a:spcAft>
                <a:spcPct val="20000"/>
              </a:spcAft>
            </a:pPr>
            <a:r>
              <a:rPr lang="en-US" altLang="en-US"/>
              <a:t>What </a:t>
            </a:r>
            <a:r>
              <a:rPr lang="en-US" altLang="en-US">
                <a:solidFill>
                  <a:srgbClr val="0000FF"/>
                </a:solidFill>
              </a:rPr>
              <a:t>benefit</a:t>
            </a:r>
            <a:r>
              <a:rPr lang="en-US" altLang="en-US"/>
              <a:t> (quantified) will these projects achieve (moving strategic “needles”, financial benefit, customer benefit),</a:t>
            </a:r>
          </a:p>
          <a:p>
            <a:pPr marL="571500" lvl="1">
              <a:spcAft>
                <a:spcPct val="20000"/>
              </a:spcAft>
            </a:pPr>
            <a:r>
              <a:rPr lang="en-US" altLang="en-US"/>
              <a:t>Who is </a:t>
            </a:r>
            <a:r>
              <a:rPr lang="en-US" altLang="en-US">
                <a:solidFill>
                  <a:srgbClr val="0000FF"/>
                </a:solidFill>
              </a:rPr>
              <a:t>responsible</a:t>
            </a:r>
            <a:r>
              <a:rPr lang="en-US" altLang="en-US"/>
              <a:t> for moving the projects to completion?</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a:extLst>
              <a:ext uri="{FF2B5EF4-FFF2-40B4-BE49-F238E27FC236}">
                <a16:creationId xmlns:a16="http://schemas.microsoft.com/office/drawing/2014/main" id="{CFA6F89E-64E0-04D0-2ABB-8FC4A45828E2}"/>
              </a:ext>
            </a:extLst>
          </p:cNvPr>
          <p:cNvSpPr>
            <a:spLocks noGrp="1" noChangeArrowheads="1"/>
          </p:cNvSpPr>
          <p:nvPr>
            <p:ph type="title"/>
          </p:nvPr>
        </p:nvSpPr>
        <p:spPr/>
        <p:txBody>
          <a:bodyPr/>
          <a:lstStyle/>
          <a:p>
            <a:r>
              <a:rPr lang="en-US" altLang="en-US"/>
              <a:t>Summary Strategic Six Sigma (4S) Report </a:t>
            </a:r>
          </a:p>
        </p:txBody>
      </p:sp>
      <p:graphicFrame>
        <p:nvGraphicFramePr>
          <p:cNvPr id="707587" name="Group 3">
            <a:extLst>
              <a:ext uri="{FF2B5EF4-FFF2-40B4-BE49-F238E27FC236}">
                <a16:creationId xmlns:a16="http://schemas.microsoft.com/office/drawing/2014/main" id="{62DF8C25-291B-8F47-2FFD-14F72778BEA5}"/>
              </a:ext>
            </a:extLst>
          </p:cNvPr>
          <p:cNvGraphicFramePr>
            <a:graphicFrameLocks noGrp="1"/>
          </p:cNvGraphicFramePr>
          <p:nvPr/>
        </p:nvGraphicFramePr>
        <p:xfrm>
          <a:off x="457200" y="990600"/>
          <a:ext cx="8153400" cy="4973638"/>
        </p:xfrm>
        <a:graphic>
          <a:graphicData uri="http://schemas.openxmlformats.org/drawingml/2006/table">
            <a:tbl>
              <a:tblPr/>
              <a:tblGrid>
                <a:gridCol w="1630363">
                  <a:extLst>
                    <a:ext uri="{9D8B030D-6E8A-4147-A177-3AD203B41FA5}">
                      <a16:colId xmlns:a16="http://schemas.microsoft.com/office/drawing/2014/main" val="1030278031"/>
                    </a:ext>
                  </a:extLst>
                </a:gridCol>
                <a:gridCol w="1630362">
                  <a:extLst>
                    <a:ext uri="{9D8B030D-6E8A-4147-A177-3AD203B41FA5}">
                      <a16:colId xmlns:a16="http://schemas.microsoft.com/office/drawing/2014/main" val="934298786"/>
                    </a:ext>
                  </a:extLst>
                </a:gridCol>
                <a:gridCol w="1616075">
                  <a:extLst>
                    <a:ext uri="{9D8B030D-6E8A-4147-A177-3AD203B41FA5}">
                      <a16:colId xmlns:a16="http://schemas.microsoft.com/office/drawing/2014/main" val="1383877065"/>
                    </a:ext>
                  </a:extLst>
                </a:gridCol>
                <a:gridCol w="1646238">
                  <a:extLst>
                    <a:ext uri="{9D8B030D-6E8A-4147-A177-3AD203B41FA5}">
                      <a16:colId xmlns:a16="http://schemas.microsoft.com/office/drawing/2014/main" val="3418262649"/>
                    </a:ext>
                  </a:extLst>
                </a:gridCol>
                <a:gridCol w="1630362">
                  <a:extLst>
                    <a:ext uri="{9D8B030D-6E8A-4147-A177-3AD203B41FA5}">
                      <a16:colId xmlns:a16="http://schemas.microsoft.com/office/drawing/2014/main" val="3180850339"/>
                    </a:ext>
                  </a:extLst>
                </a:gridCol>
              </a:tblGrid>
              <a:tr h="5334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Strategic 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BU “Gap”</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Six Sigma Projects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Project Benefit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Project Sponsor</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DDDDDD"/>
                    </a:solidFill>
                  </a:tcPr>
                </a:tc>
                <a:extLst>
                  <a:ext uri="{0D108BD9-81ED-4DB2-BD59-A6C34878D82A}">
                    <a16:rowId xmlns:a16="http://schemas.microsoft.com/office/drawing/2014/main" val="1992369798"/>
                  </a:ext>
                </a:extLst>
              </a:tr>
              <a:tr h="73818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Leverage Client Relationships – National Bank Program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Current cost of National Bank Services too high (customer input)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Reduce cost to provide National Bank mobile phone services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Projected: $500/unit – 1,000 units to be provided in ‘04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Fred Henry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12852760"/>
                  </a:ext>
                </a:extLst>
              </a:tr>
              <a:tr h="7413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Reduce cost to test/install/ maintain National Bank servers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Projected: $6000/unit – 1000 units to be installed in ‘04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96689623"/>
                  </a:ext>
                </a:extLst>
              </a:tr>
              <a:tr h="7397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3719578"/>
                  </a:ext>
                </a:extLst>
              </a:tr>
              <a:tr h="7413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52872465"/>
                  </a:ext>
                </a:extLst>
              </a:tr>
              <a:tr h="73818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318315762"/>
                  </a:ext>
                </a:extLst>
              </a:tr>
              <a:tr h="7413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79812862"/>
                  </a:ext>
                </a:extLst>
              </a:tr>
            </a:tbl>
          </a:graphicData>
        </a:graphic>
      </p:graphicFrame>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8610" name="Rectangle 2">
            <a:extLst>
              <a:ext uri="{FF2B5EF4-FFF2-40B4-BE49-F238E27FC236}">
                <a16:creationId xmlns:a16="http://schemas.microsoft.com/office/drawing/2014/main" id="{C4EB74AF-C475-7504-AB38-3F541E7FB3C8}"/>
              </a:ext>
            </a:extLst>
          </p:cNvPr>
          <p:cNvSpPr>
            <a:spLocks noGrp="1" noChangeArrowheads="1"/>
          </p:cNvSpPr>
          <p:nvPr>
            <p:ph type="title"/>
          </p:nvPr>
        </p:nvSpPr>
        <p:spPr>
          <a:xfrm>
            <a:off x="69850" y="152400"/>
            <a:ext cx="8664575" cy="762000"/>
          </a:xfrm>
        </p:spPr>
        <p:txBody>
          <a:bodyPr/>
          <a:lstStyle/>
          <a:p>
            <a:r>
              <a:rPr lang="en-US" altLang="en-US"/>
              <a:t>Company’s Strategy, Metrics, Accountability</a:t>
            </a:r>
          </a:p>
        </p:txBody>
      </p:sp>
      <p:grpSp>
        <p:nvGrpSpPr>
          <p:cNvPr id="708611" name="Group 3">
            <a:extLst>
              <a:ext uri="{FF2B5EF4-FFF2-40B4-BE49-F238E27FC236}">
                <a16:creationId xmlns:a16="http://schemas.microsoft.com/office/drawing/2014/main" id="{B02742CD-04DC-6E34-2C64-8A2A7192B8A6}"/>
              </a:ext>
            </a:extLst>
          </p:cNvPr>
          <p:cNvGrpSpPr>
            <a:grpSpLocks/>
          </p:cNvGrpSpPr>
          <p:nvPr/>
        </p:nvGrpSpPr>
        <p:grpSpPr bwMode="auto">
          <a:xfrm>
            <a:off x="1676400" y="1066800"/>
            <a:ext cx="4132263" cy="5105400"/>
            <a:chOff x="505" y="720"/>
            <a:chExt cx="1781" cy="3216"/>
          </a:xfrm>
        </p:grpSpPr>
        <p:sp>
          <p:nvSpPr>
            <p:cNvPr id="708612" name="AutoShape 4">
              <a:extLst>
                <a:ext uri="{FF2B5EF4-FFF2-40B4-BE49-F238E27FC236}">
                  <a16:creationId xmlns:a16="http://schemas.microsoft.com/office/drawing/2014/main" id="{F1176B4E-1E91-2F05-4F50-DB2CA8D4220E}"/>
                </a:ext>
              </a:extLst>
            </p:cNvPr>
            <p:cNvSpPr>
              <a:spLocks noChangeArrowheads="1"/>
            </p:cNvSpPr>
            <p:nvPr/>
          </p:nvSpPr>
          <p:spPr bwMode="auto">
            <a:xfrm flipH="1">
              <a:off x="925" y="1234"/>
              <a:ext cx="578" cy="528"/>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Optimize</a:t>
              </a:r>
            </a:p>
            <a:p>
              <a:pPr algn="ctr"/>
              <a:r>
                <a:rPr lang="en-US" altLang="en-US" sz="1000" b="1"/>
                <a:t>Return on</a:t>
              </a:r>
            </a:p>
            <a:p>
              <a:pPr algn="ctr"/>
              <a:r>
                <a:rPr lang="en-US" altLang="en-US" sz="1000" b="1"/>
                <a:t>Investment</a:t>
              </a:r>
            </a:p>
            <a:p>
              <a:pPr algn="ctr"/>
              <a:r>
                <a:rPr lang="en-US" altLang="en-US" sz="1000" b="1"/>
                <a:t>Strategy</a:t>
              </a:r>
            </a:p>
          </p:txBody>
        </p:sp>
        <p:sp>
          <p:nvSpPr>
            <p:cNvPr id="708613" name="AutoShape 5">
              <a:extLst>
                <a:ext uri="{FF2B5EF4-FFF2-40B4-BE49-F238E27FC236}">
                  <a16:creationId xmlns:a16="http://schemas.microsoft.com/office/drawing/2014/main" id="{3D66C2B7-CA79-7E32-F63D-8D9629DCA8F0}"/>
                </a:ext>
              </a:extLst>
            </p:cNvPr>
            <p:cNvSpPr>
              <a:spLocks noChangeArrowheads="1"/>
            </p:cNvSpPr>
            <p:nvPr/>
          </p:nvSpPr>
          <p:spPr bwMode="auto">
            <a:xfrm flipH="1">
              <a:off x="925" y="3310"/>
              <a:ext cx="578" cy="480"/>
            </a:xfrm>
            <a:prstGeom prst="homePlate">
              <a:avLst>
                <a:gd name="adj" fmla="val 14160"/>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Minimize</a:t>
              </a:r>
            </a:p>
            <a:p>
              <a:pPr algn="ctr"/>
              <a:r>
                <a:rPr lang="en-US" altLang="en-US" sz="1000" b="1"/>
                <a:t>Cost of</a:t>
              </a:r>
            </a:p>
            <a:p>
              <a:pPr algn="ctr"/>
              <a:r>
                <a:rPr lang="en-US" altLang="en-US" sz="1000" b="1"/>
                <a:t>Business</a:t>
              </a:r>
            </a:p>
          </p:txBody>
        </p:sp>
        <p:sp>
          <p:nvSpPr>
            <p:cNvPr id="708614" name="AutoShape 6">
              <a:extLst>
                <a:ext uri="{FF2B5EF4-FFF2-40B4-BE49-F238E27FC236}">
                  <a16:creationId xmlns:a16="http://schemas.microsoft.com/office/drawing/2014/main" id="{0C55C386-B06A-19C2-F321-E2DC0886AFA4}"/>
                </a:ext>
              </a:extLst>
            </p:cNvPr>
            <p:cNvSpPr>
              <a:spLocks noChangeArrowheads="1"/>
            </p:cNvSpPr>
            <p:nvPr/>
          </p:nvSpPr>
          <p:spPr bwMode="auto">
            <a:xfrm flipH="1">
              <a:off x="925" y="2542"/>
              <a:ext cx="578" cy="528"/>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Positioning</a:t>
              </a:r>
            </a:p>
            <a:p>
              <a:pPr algn="ctr"/>
              <a:r>
                <a:rPr lang="en-US" altLang="en-US" sz="1000" b="1"/>
                <a:t>Within </a:t>
              </a:r>
            </a:p>
            <a:p>
              <a:pPr algn="ctr"/>
              <a:r>
                <a:rPr lang="en-US" altLang="en-US" sz="1000" b="1"/>
                <a:t>Existing</a:t>
              </a:r>
            </a:p>
            <a:p>
              <a:pPr algn="ctr"/>
              <a:r>
                <a:rPr lang="en-US" altLang="en-US" sz="1000" b="1"/>
                <a:t>Markets</a:t>
              </a:r>
            </a:p>
          </p:txBody>
        </p:sp>
        <p:sp>
          <p:nvSpPr>
            <p:cNvPr id="708615" name="AutoShape 7">
              <a:extLst>
                <a:ext uri="{FF2B5EF4-FFF2-40B4-BE49-F238E27FC236}">
                  <a16:creationId xmlns:a16="http://schemas.microsoft.com/office/drawing/2014/main" id="{A07188AD-2585-D541-6846-F0346BF68ED1}"/>
                </a:ext>
              </a:extLst>
            </p:cNvPr>
            <p:cNvSpPr>
              <a:spLocks noChangeArrowheads="1"/>
            </p:cNvSpPr>
            <p:nvPr/>
          </p:nvSpPr>
          <p:spPr bwMode="auto">
            <a:xfrm flipH="1">
              <a:off x="1544" y="1084"/>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Find &amp; Grow</a:t>
              </a:r>
            </a:p>
            <a:p>
              <a:pPr algn="ctr"/>
              <a:r>
                <a:rPr lang="en-US" altLang="en-US" sz="900" b="1"/>
                <a:t>“Right” Markets</a:t>
              </a:r>
            </a:p>
          </p:txBody>
        </p:sp>
        <p:sp>
          <p:nvSpPr>
            <p:cNvPr id="708616" name="AutoShape 8">
              <a:extLst>
                <a:ext uri="{FF2B5EF4-FFF2-40B4-BE49-F238E27FC236}">
                  <a16:creationId xmlns:a16="http://schemas.microsoft.com/office/drawing/2014/main" id="{EAF4C67D-30B3-6EC2-18E5-C91D4E53E2FC}"/>
                </a:ext>
              </a:extLst>
            </p:cNvPr>
            <p:cNvSpPr>
              <a:spLocks noChangeArrowheads="1"/>
            </p:cNvSpPr>
            <p:nvPr/>
          </p:nvSpPr>
          <p:spPr bwMode="auto">
            <a:xfrm flipH="1">
              <a:off x="1544" y="3112"/>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a:t>
              </a:r>
            </a:p>
            <a:p>
              <a:pPr algn="ctr"/>
              <a:r>
                <a:rPr lang="en-US" altLang="en-US" sz="900" b="1"/>
                <a:t>Productivity</a:t>
              </a:r>
            </a:p>
          </p:txBody>
        </p:sp>
        <p:sp>
          <p:nvSpPr>
            <p:cNvPr id="708617" name="AutoShape 9">
              <a:extLst>
                <a:ext uri="{FF2B5EF4-FFF2-40B4-BE49-F238E27FC236}">
                  <a16:creationId xmlns:a16="http://schemas.microsoft.com/office/drawing/2014/main" id="{A1BCB075-C9A9-AF3F-03EC-133AB226AC06}"/>
                </a:ext>
              </a:extLst>
            </p:cNvPr>
            <p:cNvSpPr>
              <a:spLocks noChangeArrowheads="1"/>
            </p:cNvSpPr>
            <p:nvPr/>
          </p:nvSpPr>
          <p:spPr bwMode="auto">
            <a:xfrm flipH="1">
              <a:off x="1544" y="3403"/>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 Resource</a:t>
              </a:r>
            </a:p>
            <a:p>
              <a:pPr algn="ctr"/>
              <a:r>
                <a:rPr lang="en-US" altLang="en-US" sz="900" b="1"/>
                <a:t>Allocation</a:t>
              </a:r>
            </a:p>
          </p:txBody>
        </p:sp>
        <p:sp>
          <p:nvSpPr>
            <p:cNvPr id="708618" name="AutoShape 10">
              <a:extLst>
                <a:ext uri="{FF2B5EF4-FFF2-40B4-BE49-F238E27FC236}">
                  <a16:creationId xmlns:a16="http://schemas.microsoft.com/office/drawing/2014/main" id="{FAE7245D-50DA-1147-AAD4-A6291B4373CA}"/>
                </a:ext>
              </a:extLst>
            </p:cNvPr>
            <p:cNvSpPr>
              <a:spLocks noChangeArrowheads="1"/>
            </p:cNvSpPr>
            <p:nvPr/>
          </p:nvSpPr>
          <p:spPr bwMode="auto">
            <a:xfrm flipH="1">
              <a:off x="1544" y="3694"/>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 Operational</a:t>
              </a:r>
            </a:p>
            <a:p>
              <a:pPr algn="ctr"/>
              <a:r>
                <a:rPr lang="en-US" altLang="en-US" sz="900" b="1"/>
                <a:t>Efficiency</a:t>
              </a:r>
            </a:p>
          </p:txBody>
        </p:sp>
        <p:sp>
          <p:nvSpPr>
            <p:cNvPr id="708619" name="AutoShape 11">
              <a:extLst>
                <a:ext uri="{FF2B5EF4-FFF2-40B4-BE49-F238E27FC236}">
                  <a16:creationId xmlns:a16="http://schemas.microsoft.com/office/drawing/2014/main" id="{CD0220E4-D02F-9ABC-7DF2-8D74A31C280C}"/>
                </a:ext>
              </a:extLst>
            </p:cNvPr>
            <p:cNvSpPr>
              <a:spLocks noChangeArrowheads="1"/>
            </p:cNvSpPr>
            <p:nvPr/>
          </p:nvSpPr>
          <p:spPr bwMode="auto">
            <a:xfrm flipH="1">
              <a:off x="1544" y="2822"/>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Grow Existing</a:t>
              </a:r>
            </a:p>
            <a:p>
              <a:pPr algn="ctr"/>
              <a:r>
                <a:rPr lang="en-US" altLang="en-US" sz="900" b="1"/>
                <a:t>Markets</a:t>
              </a:r>
            </a:p>
          </p:txBody>
        </p:sp>
        <p:sp>
          <p:nvSpPr>
            <p:cNvPr id="708620" name="AutoShape 12">
              <a:extLst>
                <a:ext uri="{FF2B5EF4-FFF2-40B4-BE49-F238E27FC236}">
                  <a16:creationId xmlns:a16="http://schemas.microsoft.com/office/drawing/2014/main" id="{BAFDEB0E-F58E-6DDE-03BF-889CEF80326D}"/>
                </a:ext>
              </a:extLst>
            </p:cNvPr>
            <p:cNvSpPr>
              <a:spLocks noChangeArrowheads="1"/>
            </p:cNvSpPr>
            <p:nvPr/>
          </p:nvSpPr>
          <p:spPr bwMode="auto">
            <a:xfrm flipH="1">
              <a:off x="1544" y="2531"/>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Increase Profit</a:t>
              </a:r>
            </a:p>
            <a:p>
              <a:pPr algn="ctr"/>
              <a:r>
                <a:rPr lang="en-US" altLang="en-US" sz="900" b="1"/>
                <a:t>Margins</a:t>
              </a:r>
            </a:p>
          </p:txBody>
        </p:sp>
        <p:sp>
          <p:nvSpPr>
            <p:cNvPr id="708621" name="Line 13">
              <a:extLst>
                <a:ext uri="{FF2B5EF4-FFF2-40B4-BE49-F238E27FC236}">
                  <a16:creationId xmlns:a16="http://schemas.microsoft.com/office/drawing/2014/main" id="{EC367EBE-10D8-4E81-4120-FCB9B9347695}"/>
                </a:ext>
              </a:extLst>
            </p:cNvPr>
            <p:cNvSpPr>
              <a:spLocks noChangeShapeType="1"/>
            </p:cNvSpPr>
            <p:nvPr/>
          </p:nvSpPr>
          <p:spPr bwMode="auto">
            <a:xfrm flipH="1">
              <a:off x="1503" y="1495"/>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2" name="Line 14">
              <a:extLst>
                <a:ext uri="{FF2B5EF4-FFF2-40B4-BE49-F238E27FC236}">
                  <a16:creationId xmlns:a16="http://schemas.microsoft.com/office/drawing/2014/main" id="{5C1BBD41-EFD7-8A10-3914-998EA293533E}"/>
                </a:ext>
              </a:extLst>
            </p:cNvPr>
            <p:cNvSpPr>
              <a:spLocks noChangeShapeType="1"/>
            </p:cNvSpPr>
            <p:nvPr/>
          </p:nvSpPr>
          <p:spPr bwMode="auto">
            <a:xfrm flipH="1">
              <a:off x="1503" y="1207"/>
              <a:ext cx="41" cy="6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3" name="Line 15">
              <a:extLst>
                <a:ext uri="{FF2B5EF4-FFF2-40B4-BE49-F238E27FC236}">
                  <a16:creationId xmlns:a16="http://schemas.microsoft.com/office/drawing/2014/main" id="{04BA704E-EA30-F51D-0047-14C429C8DE44}"/>
                </a:ext>
              </a:extLst>
            </p:cNvPr>
            <p:cNvSpPr>
              <a:spLocks noChangeShapeType="1"/>
            </p:cNvSpPr>
            <p:nvPr/>
          </p:nvSpPr>
          <p:spPr bwMode="auto">
            <a:xfrm flipH="1">
              <a:off x="1503" y="2653"/>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4" name="Line 16">
              <a:extLst>
                <a:ext uri="{FF2B5EF4-FFF2-40B4-BE49-F238E27FC236}">
                  <a16:creationId xmlns:a16="http://schemas.microsoft.com/office/drawing/2014/main" id="{12946689-AE0A-EF6C-FDAA-C443401D3ED4}"/>
                </a:ext>
              </a:extLst>
            </p:cNvPr>
            <p:cNvSpPr>
              <a:spLocks noChangeShapeType="1"/>
            </p:cNvSpPr>
            <p:nvPr/>
          </p:nvSpPr>
          <p:spPr bwMode="auto">
            <a:xfrm flipH="1">
              <a:off x="1503" y="2944"/>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5" name="Line 17">
              <a:extLst>
                <a:ext uri="{FF2B5EF4-FFF2-40B4-BE49-F238E27FC236}">
                  <a16:creationId xmlns:a16="http://schemas.microsoft.com/office/drawing/2014/main" id="{6D7CA06D-C42F-C793-B52C-D15C7D997E6D}"/>
                </a:ext>
              </a:extLst>
            </p:cNvPr>
            <p:cNvSpPr>
              <a:spLocks noChangeShapeType="1"/>
            </p:cNvSpPr>
            <p:nvPr/>
          </p:nvSpPr>
          <p:spPr bwMode="auto">
            <a:xfrm flipH="1">
              <a:off x="1503" y="3244"/>
              <a:ext cx="41" cy="69"/>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6" name="Line 18">
              <a:extLst>
                <a:ext uri="{FF2B5EF4-FFF2-40B4-BE49-F238E27FC236}">
                  <a16:creationId xmlns:a16="http://schemas.microsoft.com/office/drawing/2014/main" id="{61BD17CC-3E6D-CFF8-0798-14ACB85427EA}"/>
                </a:ext>
              </a:extLst>
            </p:cNvPr>
            <p:cNvSpPr>
              <a:spLocks noChangeShapeType="1"/>
            </p:cNvSpPr>
            <p:nvPr/>
          </p:nvSpPr>
          <p:spPr bwMode="auto">
            <a:xfrm flipH="1">
              <a:off x="1503" y="3529"/>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7" name="Line 19">
              <a:extLst>
                <a:ext uri="{FF2B5EF4-FFF2-40B4-BE49-F238E27FC236}">
                  <a16:creationId xmlns:a16="http://schemas.microsoft.com/office/drawing/2014/main" id="{DF06507E-84A8-2DA5-69AC-4069553FBB0F}"/>
                </a:ext>
              </a:extLst>
            </p:cNvPr>
            <p:cNvSpPr>
              <a:spLocks noChangeShapeType="1"/>
            </p:cNvSpPr>
            <p:nvPr/>
          </p:nvSpPr>
          <p:spPr bwMode="auto">
            <a:xfrm flipH="1" flipV="1">
              <a:off x="1500" y="3787"/>
              <a:ext cx="36" cy="27"/>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28" name="AutoShape 20">
              <a:extLst>
                <a:ext uri="{FF2B5EF4-FFF2-40B4-BE49-F238E27FC236}">
                  <a16:creationId xmlns:a16="http://schemas.microsoft.com/office/drawing/2014/main" id="{BD9E2AC3-C1F8-DB9D-8429-D77C12B388B0}"/>
                </a:ext>
              </a:extLst>
            </p:cNvPr>
            <p:cNvSpPr>
              <a:spLocks noChangeArrowheads="1"/>
            </p:cNvSpPr>
            <p:nvPr/>
          </p:nvSpPr>
          <p:spPr bwMode="auto">
            <a:xfrm flipH="1">
              <a:off x="925" y="1948"/>
              <a:ext cx="578" cy="528"/>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Deliver</a:t>
              </a:r>
            </a:p>
            <a:p>
              <a:pPr algn="ctr"/>
              <a:r>
                <a:rPr lang="en-US" altLang="en-US" sz="1000" b="1"/>
                <a:t>Flawless</a:t>
              </a:r>
            </a:p>
            <a:p>
              <a:pPr algn="ctr"/>
              <a:r>
                <a:rPr lang="en-US" altLang="en-US" sz="1000" b="1"/>
                <a:t>Client</a:t>
              </a:r>
            </a:p>
            <a:p>
              <a:pPr algn="ctr"/>
              <a:r>
                <a:rPr lang="en-US" altLang="en-US" sz="1000" b="1"/>
                <a:t>Solutions</a:t>
              </a:r>
            </a:p>
          </p:txBody>
        </p:sp>
        <p:sp>
          <p:nvSpPr>
            <p:cNvPr id="708629" name="AutoShape 21">
              <a:extLst>
                <a:ext uri="{FF2B5EF4-FFF2-40B4-BE49-F238E27FC236}">
                  <a16:creationId xmlns:a16="http://schemas.microsoft.com/office/drawing/2014/main" id="{31356DB8-8F76-B1B3-BDA7-7B8A4C45595C}"/>
                </a:ext>
              </a:extLst>
            </p:cNvPr>
            <p:cNvSpPr>
              <a:spLocks noChangeArrowheads="1"/>
            </p:cNvSpPr>
            <p:nvPr/>
          </p:nvSpPr>
          <p:spPr bwMode="auto">
            <a:xfrm flipH="1">
              <a:off x="1544" y="2246"/>
              <a:ext cx="742" cy="234"/>
            </a:xfrm>
            <a:prstGeom prst="homePlate">
              <a:avLst>
                <a:gd name="adj" fmla="val 37288"/>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Perfect Project</a:t>
              </a:r>
            </a:p>
            <a:p>
              <a:pPr algn="ctr"/>
              <a:r>
                <a:rPr lang="en-US" altLang="en-US" sz="900" b="1"/>
                <a:t>Execution</a:t>
              </a:r>
            </a:p>
          </p:txBody>
        </p:sp>
        <p:sp>
          <p:nvSpPr>
            <p:cNvPr id="708630" name="AutoShape 22">
              <a:extLst>
                <a:ext uri="{FF2B5EF4-FFF2-40B4-BE49-F238E27FC236}">
                  <a16:creationId xmlns:a16="http://schemas.microsoft.com/office/drawing/2014/main" id="{41500FEF-4F89-C39E-3363-371357CCC88A}"/>
                </a:ext>
              </a:extLst>
            </p:cNvPr>
            <p:cNvSpPr>
              <a:spLocks noChangeArrowheads="1"/>
            </p:cNvSpPr>
            <p:nvPr/>
          </p:nvSpPr>
          <p:spPr bwMode="auto">
            <a:xfrm flipH="1">
              <a:off x="1544" y="1956"/>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Leverage Client</a:t>
              </a:r>
            </a:p>
            <a:p>
              <a:pPr algn="ctr"/>
              <a:r>
                <a:rPr lang="en-US" altLang="en-US" sz="900" b="1"/>
                <a:t>Relationships</a:t>
              </a:r>
            </a:p>
          </p:txBody>
        </p:sp>
        <p:sp>
          <p:nvSpPr>
            <p:cNvPr id="708631" name="Line 23">
              <a:extLst>
                <a:ext uri="{FF2B5EF4-FFF2-40B4-BE49-F238E27FC236}">
                  <a16:creationId xmlns:a16="http://schemas.microsoft.com/office/drawing/2014/main" id="{1B929869-8BE8-AC11-C040-CCDAF4D08FC8}"/>
                </a:ext>
              </a:extLst>
            </p:cNvPr>
            <p:cNvSpPr>
              <a:spLocks noChangeShapeType="1"/>
            </p:cNvSpPr>
            <p:nvPr/>
          </p:nvSpPr>
          <p:spPr bwMode="auto">
            <a:xfrm flipH="1">
              <a:off x="1503" y="2077"/>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32" name="Line 24">
              <a:extLst>
                <a:ext uri="{FF2B5EF4-FFF2-40B4-BE49-F238E27FC236}">
                  <a16:creationId xmlns:a16="http://schemas.microsoft.com/office/drawing/2014/main" id="{74A2B90D-A1F4-7719-D725-BA67F33C8492}"/>
                </a:ext>
              </a:extLst>
            </p:cNvPr>
            <p:cNvSpPr>
              <a:spLocks noChangeShapeType="1"/>
            </p:cNvSpPr>
            <p:nvPr/>
          </p:nvSpPr>
          <p:spPr bwMode="auto">
            <a:xfrm flipH="1">
              <a:off x="1503" y="2362"/>
              <a:ext cx="41"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33" name="AutoShape 25">
              <a:extLst>
                <a:ext uri="{FF2B5EF4-FFF2-40B4-BE49-F238E27FC236}">
                  <a16:creationId xmlns:a16="http://schemas.microsoft.com/office/drawing/2014/main" id="{3C3B40A3-F7D2-64C9-D290-AAE7F6F9BBD3}"/>
                </a:ext>
              </a:extLst>
            </p:cNvPr>
            <p:cNvSpPr>
              <a:spLocks noChangeArrowheads="1"/>
            </p:cNvSpPr>
            <p:nvPr/>
          </p:nvSpPr>
          <p:spPr bwMode="auto">
            <a:xfrm flipH="1">
              <a:off x="1544" y="1374"/>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Leverage Resources</a:t>
              </a:r>
            </a:p>
            <a:p>
              <a:pPr algn="ctr"/>
              <a:r>
                <a:rPr lang="en-US" altLang="en-US" sz="900" b="1"/>
                <a:t>&amp; Solutions</a:t>
              </a:r>
            </a:p>
          </p:txBody>
        </p:sp>
        <p:sp>
          <p:nvSpPr>
            <p:cNvPr id="708634" name="AutoShape 26">
              <a:extLst>
                <a:ext uri="{FF2B5EF4-FFF2-40B4-BE49-F238E27FC236}">
                  <a16:creationId xmlns:a16="http://schemas.microsoft.com/office/drawing/2014/main" id="{782C6AF6-CCD5-36B2-FF6D-529804C4858D}"/>
                </a:ext>
              </a:extLst>
            </p:cNvPr>
            <p:cNvSpPr>
              <a:spLocks noChangeArrowheads="1"/>
            </p:cNvSpPr>
            <p:nvPr/>
          </p:nvSpPr>
          <p:spPr bwMode="auto">
            <a:xfrm flipH="1">
              <a:off x="1544" y="1665"/>
              <a:ext cx="742" cy="24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Develop Client</a:t>
              </a:r>
            </a:p>
            <a:p>
              <a:pPr algn="ctr"/>
              <a:r>
                <a:rPr lang="en-US" altLang="en-US" sz="900" b="1"/>
                <a:t>Relationships</a:t>
              </a:r>
            </a:p>
          </p:txBody>
        </p:sp>
        <p:sp>
          <p:nvSpPr>
            <p:cNvPr id="708635" name="Line 27">
              <a:extLst>
                <a:ext uri="{FF2B5EF4-FFF2-40B4-BE49-F238E27FC236}">
                  <a16:creationId xmlns:a16="http://schemas.microsoft.com/office/drawing/2014/main" id="{EB1048E2-30D3-5B02-77BF-1F281359770E}"/>
                </a:ext>
              </a:extLst>
            </p:cNvPr>
            <p:cNvSpPr>
              <a:spLocks noChangeShapeType="1"/>
            </p:cNvSpPr>
            <p:nvPr/>
          </p:nvSpPr>
          <p:spPr bwMode="auto">
            <a:xfrm flipH="1" flipV="1">
              <a:off x="1500" y="1714"/>
              <a:ext cx="41" cy="66"/>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08636" name="AutoShape 28">
              <a:extLst>
                <a:ext uri="{FF2B5EF4-FFF2-40B4-BE49-F238E27FC236}">
                  <a16:creationId xmlns:a16="http://schemas.microsoft.com/office/drawing/2014/main" id="{47F8EA2F-7181-9094-D993-25A8FF3F2AE7}"/>
                </a:ext>
              </a:extLst>
            </p:cNvPr>
            <p:cNvSpPr>
              <a:spLocks noChangeArrowheads="1"/>
            </p:cNvSpPr>
            <p:nvPr/>
          </p:nvSpPr>
          <p:spPr bwMode="auto">
            <a:xfrm>
              <a:off x="747" y="720"/>
              <a:ext cx="1148" cy="272"/>
            </a:xfrm>
            <a:prstGeom prst="roundRect">
              <a:avLst>
                <a:gd name="adj" fmla="val 16667"/>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spcBef>
                  <a:spcPct val="50000"/>
                </a:spcBef>
              </a:pPr>
              <a:r>
                <a:rPr lang="en-US" altLang="en-US" sz="2000" b="1">
                  <a:solidFill>
                    <a:schemeClr val="bg1"/>
                  </a:solidFill>
                </a:rPr>
                <a:t>Strategic Objectives</a:t>
              </a:r>
            </a:p>
          </p:txBody>
        </p:sp>
        <p:sp>
          <p:nvSpPr>
            <p:cNvPr id="708637" name="Rectangle 29">
              <a:extLst>
                <a:ext uri="{FF2B5EF4-FFF2-40B4-BE49-F238E27FC236}">
                  <a16:creationId xmlns:a16="http://schemas.microsoft.com/office/drawing/2014/main" id="{9A0F3FC2-4464-7D2D-B0AF-F08D17EE3F00}"/>
                </a:ext>
              </a:extLst>
            </p:cNvPr>
            <p:cNvSpPr>
              <a:spLocks noChangeArrowheads="1"/>
            </p:cNvSpPr>
            <p:nvPr/>
          </p:nvSpPr>
          <p:spPr bwMode="auto">
            <a:xfrm rot="16200000" flipH="1">
              <a:off x="-760" y="2321"/>
              <a:ext cx="2880" cy="350"/>
            </a:xfrm>
            <a:prstGeom prst="rect">
              <a:avLst/>
            </a:prstGeom>
            <a:noFill/>
            <a:ln w="19050">
              <a:solidFill>
                <a:srgbClr val="0000FF"/>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800"/>
                <a:t>Double-Digit Earnings Growth, Cash Flow</a:t>
              </a:r>
              <a:endParaRPr lang="en-US" altLang="en-US" sz="3200">
                <a:latin typeface="Helvetica" panose="020B0604020202020204" pitchFamily="34" charset="0"/>
              </a:endParaRPr>
            </a:p>
          </p:txBody>
        </p:sp>
      </p:grpSp>
      <p:sp>
        <p:nvSpPr>
          <p:cNvPr id="708638" name="AutoShape 30">
            <a:extLst>
              <a:ext uri="{FF2B5EF4-FFF2-40B4-BE49-F238E27FC236}">
                <a16:creationId xmlns:a16="http://schemas.microsoft.com/office/drawing/2014/main" id="{A9955B1F-FAB5-93CC-9AA0-23262E3D4C2B}"/>
              </a:ext>
            </a:extLst>
          </p:cNvPr>
          <p:cNvSpPr>
            <a:spLocks/>
          </p:cNvSpPr>
          <p:nvPr/>
        </p:nvSpPr>
        <p:spPr bwMode="auto">
          <a:xfrm>
            <a:off x="5791200" y="1447800"/>
            <a:ext cx="609600" cy="4800600"/>
          </a:xfrm>
          <a:prstGeom prst="rightBrace">
            <a:avLst>
              <a:gd name="adj1" fmla="val 65625"/>
              <a:gd name="adj2" fmla="val 50000"/>
            </a:avLst>
          </a:prstGeom>
          <a:noFill/>
          <a:ln w="381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639" name="Text Box 31">
            <a:extLst>
              <a:ext uri="{FF2B5EF4-FFF2-40B4-BE49-F238E27FC236}">
                <a16:creationId xmlns:a16="http://schemas.microsoft.com/office/drawing/2014/main" id="{D4DC1E4E-EDA6-63C9-8F99-7005FA52D03D}"/>
              </a:ext>
            </a:extLst>
          </p:cNvPr>
          <p:cNvSpPr txBox="1">
            <a:spLocks noChangeArrowheads="1"/>
          </p:cNvSpPr>
          <p:nvPr/>
        </p:nvSpPr>
        <p:spPr bwMode="auto">
          <a:xfrm>
            <a:off x="6477000" y="2971800"/>
            <a:ext cx="25146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000" b="1" i="1"/>
              <a:t>Plus Dashboard Metrics to See Where We’ve Been, Where We’re Going</a:t>
            </a:r>
          </a:p>
          <a:p>
            <a:pPr eaLnBrk="0" hangingPunct="0"/>
            <a:r>
              <a:rPr lang="en-US" altLang="en-US" sz="2000" b="1" i="1"/>
              <a:t>(Quality, Cost, Delivery, Safety)</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C8262A46-89C5-027D-7790-85141B3395C1}"/>
              </a:ext>
            </a:extLst>
          </p:cNvPr>
          <p:cNvSpPr>
            <a:spLocks noGrp="1" noChangeArrowheads="1"/>
          </p:cNvSpPr>
          <p:nvPr>
            <p:ph type="title"/>
          </p:nvPr>
        </p:nvSpPr>
        <p:spPr>
          <a:xfrm>
            <a:off x="76200" y="7938"/>
            <a:ext cx="8293100" cy="819150"/>
          </a:xfrm>
        </p:spPr>
        <p:txBody>
          <a:bodyPr/>
          <a:lstStyle/>
          <a:p>
            <a:r>
              <a:rPr lang="en-US" altLang="en-US"/>
              <a:t>What is Expected of a Black Belt? </a:t>
            </a:r>
          </a:p>
        </p:txBody>
      </p:sp>
      <p:sp>
        <p:nvSpPr>
          <p:cNvPr id="527363" name="Rectangle 3">
            <a:extLst>
              <a:ext uri="{FF2B5EF4-FFF2-40B4-BE49-F238E27FC236}">
                <a16:creationId xmlns:a16="http://schemas.microsoft.com/office/drawing/2014/main" id="{448E7820-EB8C-3F36-6A66-BF8131DA2B57}"/>
              </a:ext>
            </a:extLst>
          </p:cNvPr>
          <p:cNvSpPr>
            <a:spLocks noGrp="1" noChangeArrowheads="1"/>
          </p:cNvSpPr>
          <p:nvPr>
            <p:ph type="body" idx="1"/>
          </p:nvPr>
        </p:nvSpPr>
        <p:spPr>
          <a:xfrm>
            <a:off x="434975" y="1141413"/>
            <a:ext cx="8305800" cy="5335587"/>
          </a:xfrm>
        </p:spPr>
        <p:txBody>
          <a:bodyPr/>
          <a:lstStyle/>
          <a:p>
            <a:pPr marL="457200" lvl="1">
              <a:lnSpc>
                <a:spcPct val="90000"/>
              </a:lnSpc>
              <a:buFontTx/>
              <a:buNone/>
            </a:pPr>
            <a:r>
              <a:rPr lang="en-US" altLang="en-US" sz="2400" i="1"/>
              <a:t>How Many Projects, How Much Money???</a:t>
            </a:r>
          </a:p>
          <a:p>
            <a:pPr marL="742950" lvl="2">
              <a:lnSpc>
                <a:spcPct val="90000"/>
              </a:lnSpc>
              <a:buClr>
                <a:schemeClr val="tx1"/>
              </a:buClr>
              <a:buFontTx/>
              <a:buChar char="–"/>
            </a:pPr>
            <a:r>
              <a:rPr lang="en-US" altLang="en-US" sz="2400" i="1"/>
              <a:t>Annualized financial return of at least $750K (less if you are a Six Sigma trainer)</a:t>
            </a:r>
          </a:p>
          <a:p>
            <a:pPr marL="742950" lvl="2">
              <a:lnSpc>
                <a:spcPct val="90000"/>
              </a:lnSpc>
              <a:buClr>
                <a:schemeClr val="tx1"/>
              </a:buClr>
              <a:buFontTx/>
              <a:buChar char="–"/>
            </a:pPr>
            <a:r>
              <a:rPr lang="en-US" altLang="en-US" sz="2400" i="1"/>
              <a:t>Identify additional opportunities totaling at least $1M</a:t>
            </a:r>
          </a:p>
          <a:p>
            <a:pPr marL="457200" lvl="1">
              <a:lnSpc>
                <a:spcPct val="90000"/>
              </a:lnSpc>
              <a:buFontTx/>
              <a:buNone/>
            </a:pPr>
            <a:endParaRPr lang="en-US" altLang="en-US" sz="2400" i="1"/>
          </a:p>
          <a:p>
            <a:pPr marL="457200" lvl="1">
              <a:lnSpc>
                <a:spcPct val="90000"/>
              </a:lnSpc>
              <a:buFontTx/>
              <a:buNone/>
            </a:pPr>
            <a:r>
              <a:rPr lang="en-US" altLang="en-US" sz="2400" i="1"/>
              <a:t>Typical Numbers:</a:t>
            </a:r>
          </a:p>
          <a:p>
            <a:pPr marL="457200" lvl="1">
              <a:lnSpc>
                <a:spcPct val="90000"/>
              </a:lnSpc>
              <a:buFontTx/>
              <a:buNone/>
            </a:pPr>
            <a:r>
              <a:rPr lang="en-US" altLang="en-US" sz="2400" i="1"/>
              <a:t>	$100K - $200K per project ($50K for Green Belt project)</a:t>
            </a:r>
          </a:p>
          <a:p>
            <a:pPr marL="457200" lvl="1">
              <a:lnSpc>
                <a:spcPct val="90000"/>
              </a:lnSpc>
              <a:buFontTx/>
              <a:buNone/>
            </a:pPr>
            <a:r>
              <a:rPr lang="en-US" altLang="en-US" sz="2400" i="1"/>
              <a:t>	2-4 to 1 Payback on Investment (training, Black Belt costs, etc.)</a:t>
            </a:r>
          </a:p>
          <a:p>
            <a:pPr marL="457200" lvl="1">
              <a:lnSpc>
                <a:spcPct val="90000"/>
              </a:lnSpc>
              <a:buFontTx/>
              <a:buNone/>
            </a:pPr>
            <a:r>
              <a:rPr lang="en-US" altLang="en-US" sz="2400" i="1"/>
              <a:t>	8-12 projects per year</a:t>
            </a:r>
          </a:p>
          <a:p>
            <a:pPr marL="457200" lvl="1">
              <a:lnSpc>
                <a:spcPct val="90000"/>
              </a:lnSpc>
              <a:buFontTx/>
              <a:buNone/>
            </a:pPr>
            <a:r>
              <a:rPr lang="en-US" altLang="en-US" sz="2400" i="1"/>
              <a:t>	“Benefit” – to Company or the Customer</a:t>
            </a:r>
          </a:p>
          <a:p>
            <a:pPr marL="457200" lvl="1">
              <a:lnSpc>
                <a:spcPct val="90000"/>
              </a:lnSpc>
              <a:buFontTx/>
              <a:buNone/>
            </a:pPr>
            <a:endParaRPr lang="en-US" altLang="en-US" sz="2400" i="1"/>
          </a:p>
          <a:p>
            <a:pPr marL="457200" lvl="1">
              <a:lnSpc>
                <a:spcPct val="90000"/>
              </a:lnSpc>
              <a:buFontTx/>
              <a:buNone/>
            </a:pPr>
            <a:r>
              <a:rPr lang="en-US" altLang="en-US" sz="2400" i="1"/>
              <a:t>Is it “Better” to Accomplish One Project Worth $1,000,000 or 10 Projects Worth $100,000 Each?</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a:extLst>
              <a:ext uri="{FF2B5EF4-FFF2-40B4-BE49-F238E27FC236}">
                <a16:creationId xmlns:a16="http://schemas.microsoft.com/office/drawing/2014/main" id="{CDA82B9B-8EF8-1F0C-856C-162E92A34E09}"/>
              </a:ext>
            </a:extLst>
          </p:cNvPr>
          <p:cNvSpPr>
            <a:spLocks noGrp="1" noChangeArrowheads="1"/>
          </p:cNvSpPr>
          <p:nvPr>
            <p:ph type="title"/>
          </p:nvPr>
        </p:nvSpPr>
        <p:spPr>
          <a:xfrm>
            <a:off x="346075" y="236538"/>
            <a:ext cx="7250113" cy="601662"/>
          </a:xfrm>
        </p:spPr>
        <p:txBody>
          <a:bodyPr/>
          <a:lstStyle/>
          <a:p>
            <a:r>
              <a:rPr lang="en-US" altLang="en-US" sz="2000"/>
              <a:t>BU’s Support of Co. Systems Strategy (looking up)</a:t>
            </a:r>
          </a:p>
        </p:txBody>
      </p:sp>
      <p:sp>
        <p:nvSpPr>
          <p:cNvPr id="709635" name="Rectangle 3">
            <a:extLst>
              <a:ext uri="{FF2B5EF4-FFF2-40B4-BE49-F238E27FC236}">
                <a16:creationId xmlns:a16="http://schemas.microsoft.com/office/drawing/2014/main" id="{3CB0ABAB-5374-E53A-CCD7-7E02867CE7D0}"/>
              </a:ext>
            </a:extLst>
          </p:cNvPr>
          <p:cNvSpPr>
            <a:spLocks noGrp="1" noChangeArrowheads="1"/>
          </p:cNvSpPr>
          <p:nvPr>
            <p:ph type="body" idx="1"/>
          </p:nvPr>
        </p:nvSpPr>
        <p:spPr>
          <a:xfrm>
            <a:off x="425450" y="1600200"/>
            <a:ext cx="8293100" cy="4267200"/>
          </a:xfrm>
        </p:spPr>
        <p:txBody>
          <a:bodyPr/>
          <a:lstStyle/>
          <a:p>
            <a:r>
              <a:rPr lang="en-US" altLang="en-US"/>
              <a:t>Identify mission, scope/boundaries, “products &amp; services” of business unit</a:t>
            </a:r>
          </a:p>
          <a:p>
            <a:r>
              <a:rPr lang="en-US" altLang="en-US"/>
              <a:t>Identify link to overall strategy &amp; associated metrics; performance gaps (“looking up”)</a:t>
            </a:r>
          </a:p>
          <a:p>
            <a:pPr lvl="1"/>
            <a:r>
              <a:rPr lang="en-US" altLang="en-US"/>
              <a:t>Gaps include performance relative to today’s targets that we want to close, or performance relative to tomorrow’s goals that we want to achieve</a:t>
            </a:r>
          </a:p>
          <a:p>
            <a:endParaRPr lang="en-US" altLang="en-US"/>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Rectangle 2">
            <a:extLst>
              <a:ext uri="{FF2B5EF4-FFF2-40B4-BE49-F238E27FC236}">
                <a16:creationId xmlns:a16="http://schemas.microsoft.com/office/drawing/2014/main" id="{1EE5130C-7835-33BD-1430-E958DB238D59}"/>
              </a:ext>
            </a:extLst>
          </p:cNvPr>
          <p:cNvSpPr>
            <a:spLocks noGrp="1" noChangeArrowheads="1"/>
          </p:cNvSpPr>
          <p:nvPr>
            <p:ph type="title"/>
          </p:nvPr>
        </p:nvSpPr>
        <p:spPr/>
        <p:txBody>
          <a:bodyPr/>
          <a:lstStyle/>
          <a:p>
            <a:r>
              <a:rPr lang="en-US" altLang="en-US"/>
              <a:t>Business Unit Mission &amp; Programs</a:t>
            </a:r>
          </a:p>
        </p:txBody>
      </p:sp>
      <p:sp>
        <p:nvSpPr>
          <p:cNvPr id="710659" name="Rectangle 3">
            <a:extLst>
              <a:ext uri="{FF2B5EF4-FFF2-40B4-BE49-F238E27FC236}">
                <a16:creationId xmlns:a16="http://schemas.microsoft.com/office/drawing/2014/main" id="{F70BCB2A-9F97-CC7E-1CAF-E299DCBD26DC}"/>
              </a:ext>
            </a:extLst>
          </p:cNvPr>
          <p:cNvSpPr>
            <a:spLocks noGrp="1" noChangeArrowheads="1"/>
          </p:cNvSpPr>
          <p:nvPr>
            <p:ph type="body" idx="1"/>
          </p:nvPr>
        </p:nvSpPr>
        <p:spPr>
          <a:xfrm>
            <a:off x="425450" y="914400"/>
            <a:ext cx="8293100" cy="5638800"/>
          </a:xfrm>
        </p:spPr>
        <p:txBody>
          <a:bodyPr/>
          <a:lstStyle/>
          <a:p>
            <a:pPr marL="171450" indent="-171450"/>
            <a:r>
              <a:rPr lang="en-US" altLang="en-US" sz="1800"/>
              <a:t>Mission: Support Government departments in defining, developing, fielding &amp; operating network and telephone services</a:t>
            </a:r>
          </a:p>
          <a:p>
            <a:pPr marL="171450" indent="-171450"/>
            <a:endParaRPr lang="en-US" altLang="en-US" sz="1800"/>
          </a:p>
          <a:p>
            <a:pPr marL="171450" indent="-171450"/>
            <a:r>
              <a:rPr lang="en-US" altLang="en-US" sz="1800"/>
              <a:t>Core Business:</a:t>
            </a:r>
          </a:p>
          <a:p>
            <a:pPr marL="571500" lvl="1"/>
            <a:r>
              <a:rPr lang="en-US" altLang="en-US" sz="1600"/>
              <a:t>Design, install and maintain computer networks for government departments</a:t>
            </a:r>
          </a:p>
          <a:p>
            <a:pPr marL="571500" lvl="1"/>
            <a:r>
              <a:rPr lang="en-US" altLang="en-US" sz="1600"/>
              <a:t>Provide land-line and mobile telephone services</a:t>
            </a:r>
          </a:p>
          <a:p>
            <a:pPr marL="571500" lvl="1"/>
            <a:endParaRPr lang="en-US" altLang="en-US" sz="1600"/>
          </a:p>
          <a:p>
            <a:pPr marL="171450" indent="-171450"/>
            <a:r>
              <a:rPr lang="en-US" altLang="en-US" sz="1800"/>
              <a:t>Government Departments (key customers):</a:t>
            </a:r>
          </a:p>
          <a:p>
            <a:pPr marL="571500" lvl="1"/>
            <a:r>
              <a:rPr lang="en-US" altLang="en-US" sz="1600"/>
              <a:t>Treasury</a:t>
            </a:r>
          </a:p>
          <a:p>
            <a:pPr marL="571500" lvl="1"/>
            <a:r>
              <a:rPr lang="en-US" altLang="en-US" sz="1600"/>
              <a:t>Health &amp; Human Services</a:t>
            </a:r>
          </a:p>
          <a:p>
            <a:pPr marL="571500" lvl="1"/>
            <a:r>
              <a:rPr lang="en-US" altLang="en-US" sz="1600"/>
              <a:t>Homeland Defense</a:t>
            </a:r>
          </a:p>
          <a:p>
            <a:pPr marL="571500" lvl="1"/>
            <a:r>
              <a:rPr lang="en-US" altLang="en-US" sz="1600"/>
              <a:t>Interior</a:t>
            </a:r>
          </a:p>
          <a:p>
            <a:pPr marL="571500" lvl="1"/>
            <a:endParaRPr lang="en-US" altLang="en-US" sz="1600"/>
          </a:p>
        </p:txBody>
      </p:sp>
      <p:sp>
        <p:nvSpPr>
          <p:cNvPr id="710660" name="Text Box 4">
            <a:extLst>
              <a:ext uri="{FF2B5EF4-FFF2-40B4-BE49-F238E27FC236}">
                <a16:creationId xmlns:a16="http://schemas.microsoft.com/office/drawing/2014/main" id="{9CF7C1C3-13FD-6AE4-C208-96A52ECC7778}"/>
              </a:ext>
            </a:extLst>
          </p:cNvPr>
          <p:cNvSpPr txBox="1">
            <a:spLocks noChangeArrowheads="1"/>
          </p:cNvSpPr>
          <p:nvPr/>
        </p:nvSpPr>
        <p:spPr bwMode="auto">
          <a:xfrm rot="-1874298">
            <a:off x="228600" y="3168650"/>
            <a:ext cx="8842375" cy="9461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800" b="1">
                <a:solidFill>
                  <a:srgbClr val="0000FF"/>
                </a:solidFill>
              </a:rPr>
              <a:t>Discussion: Who We Are, Who Our Customers Are,</a:t>
            </a:r>
          </a:p>
          <a:p>
            <a:pPr eaLnBrk="0" hangingPunct="0"/>
            <a:r>
              <a:rPr lang="en-US" altLang="en-US" sz="2800" b="1">
                <a:solidFill>
                  <a:srgbClr val="0000FF"/>
                </a:solidFill>
              </a:rPr>
              <a:t>What “Products &amp; Services” Do We Provide?</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a:extLst>
              <a:ext uri="{FF2B5EF4-FFF2-40B4-BE49-F238E27FC236}">
                <a16:creationId xmlns:a16="http://schemas.microsoft.com/office/drawing/2014/main" id="{198CF5BF-F859-5BF5-1E56-26C50506C02A}"/>
              </a:ext>
            </a:extLst>
          </p:cNvPr>
          <p:cNvSpPr>
            <a:spLocks noGrp="1" noChangeArrowheads="1"/>
          </p:cNvSpPr>
          <p:nvPr>
            <p:ph type="title"/>
          </p:nvPr>
        </p:nvSpPr>
        <p:spPr/>
        <p:txBody>
          <a:bodyPr/>
          <a:lstStyle/>
          <a:p>
            <a:r>
              <a:rPr lang="en-US" altLang="en-US"/>
              <a:t>Our Divisions – Link to Strategy</a:t>
            </a:r>
          </a:p>
        </p:txBody>
      </p:sp>
      <p:sp>
        <p:nvSpPr>
          <p:cNvPr id="711683" name="AutoShape 3">
            <a:extLst>
              <a:ext uri="{FF2B5EF4-FFF2-40B4-BE49-F238E27FC236}">
                <a16:creationId xmlns:a16="http://schemas.microsoft.com/office/drawing/2014/main" id="{23E03329-423D-6A4F-95BB-1282593631C9}"/>
              </a:ext>
            </a:extLst>
          </p:cNvPr>
          <p:cNvSpPr>
            <a:spLocks noChangeArrowheads="1"/>
          </p:cNvSpPr>
          <p:nvPr/>
        </p:nvSpPr>
        <p:spPr bwMode="auto">
          <a:xfrm flipH="1">
            <a:off x="782638" y="1882775"/>
            <a:ext cx="917575" cy="838200"/>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Optimize</a:t>
            </a:r>
          </a:p>
          <a:p>
            <a:pPr algn="ctr"/>
            <a:r>
              <a:rPr lang="en-US" altLang="en-US" sz="1000" b="1"/>
              <a:t>Return on</a:t>
            </a:r>
          </a:p>
          <a:p>
            <a:pPr algn="ctr"/>
            <a:r>
              <a:rPr lang="en-US" altLang="en-US" sz="1000" b="1"/>
              <a:t>Investment</a:t>
            </a:r>
          </a:p>
          <a:p>
            <a:pPr algn="ctr"/>
            <a:r>
              <a:rPr lang="en-US" altLang="en-US" sz="1000" b="1"/>
              <a:t>Strategy</a:t>
            </a:r>
          </a:p>
        </p:txBody>
      </p:sp>
      <p:sp>
        <p:nvSpPr>
          <p:cNvPr id="711684" name="AutoShape 4">
            <a:extLst>
              <a:ext uri="{FF2B5EF4-FFF2-40B4-BE49-F238E27FC236}">
                <a16:creationId xmlns:a16="http://schemas.microsoft.com/office/drawing/2014/main" id="{6623E7D5-E274-3D48-7F86-60AC610319B6}"/>
              </a:ext>
            </a:extLst>
          </p:cNvPr>
          <p:cNvSpPr>
            <a:spLocks noChangeArrowheads="1"/>
          </p:cNvSpPr>
          <p:nvPr/>
        </p:nvSpPr>
        <p:spPr bwMode="auto">
          <a:xfrm flipH="1">
            <a:off x="782638" y="5178425"/>
            <a:ext cx="917575" cy="762000"/>
          </a:xfrm>
          <a:prstGeom prst="homePlate">
            <a:avLst>
              <a:gd name="adj" fmla="val 14160"/>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Minimize</a:t>
            </a:r>
          </a:p>
          <a:p>
            <a:pPr algn="ctr"/>
            <a:r>
              <a:rPr lang="en-US" altLang="en-US" sz="1000" b="1"/>
              <a:t>Cost of</a:t>
            </a:r>
          </a:p>
          <a:p>
            <a:pPr algn="ctr"/>
            <a:r>
              <a:rPr lang="en-US" altLang="en-US" sz="1000" b="1"/>
              <a:t>Business</a:t>
            </a:r>
          </a:p>
        </p:txBody>
      </p:sp>
      <p:sp>
        <p:nvSpPr>
          <p:cNvPr id="711685" name="AutoShape 5">
            <a:extLst>
              <a:ext uri="{FF2B5EF4-FFF2-40B4-BE49-F238E27FC236}">
                <a16:creationId xmlns:a16="http://schemas.microsoft.com/office/drawing/2014/main" id="{A2228B76-4C15-AAC5-CDA0-2FF4573EF444}"/>
              </a:ext>
            </a:extLst>
          </p:cNvPr>
          <p:cNvSpPr>
            <a:spLocks noChangeArrowheads="1"/>
          </p:cNvSpPr>
          <p:nvPr/>
        </p:nvSpPr>
        <p:spPr bwMode="auto">
          <a:xfrm flipH="1">
            <a:off x="782638" y="3959225"/>
            <a:ext cx="917575" cy="838200"/>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Positioning</a:t>
            </a:r>
          </a:p>
          <a:p>
            <a:pPr algn="ctr"/>
            <a:r>
              <a:rPr lang="en-US" altLang="en-US" sz="1000" b="1"/>
              <a:t>Within </a:t>
            </a:r>
          </a:p>
          <a:p>
            <a:pPr algn="ctr"/>
            <a:r>
              <a:rPr lang="en-US" altLang="en-US" sz="1000" b="1"/>
              <a:t>Existing</a:t>
            </a:r>
          </a:p>
          <a:p>
            <a:pPr algn="ctr"/>
            <a:r>
              <a:rPr lang="en-US" altLang="en-US" sz="1000" b="1"/>
              <a:t>Markets</a:t>
            </a:r>
          </a:p>
        </p:txBody>
      </p:sp>
      <p:sp>
        <p:nvSpPr>
          <p:cNvPr id="711686" name="AutoShape 6">
            <a:extLst>
              <a:ext uri="{FF2B5EF4-FFF2-40B4-BE49-F238E27FC236}">
                <a16:creationId xmlns:a16="http://schemas.microsoft.com/office/drawing/2014/main" id="{F22269AE-24A6-0595-83F4-3ADF8DD7CB65}"/>
              </a:ext>
            </a:extLst>
          </p:cNvPr>
          <p:cNvSpPr>
            <a:spLocks noChangeArrowheads="1"/>
          </p:cNvSpPr>
          <p:nvPr/>
        </p:nvSpPr>
        <p:spPr bwMode="auto">
          <a:xfrm flipH="1">
            <a:off x="1765300" y="1644650"/>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Find &amp; Grow</a:t>
            </a:r>
          </a:p>
          <a:p>
            <a:pPr algn="ctr"/>
            <a:r>
              <a:rPr lang="en-US" altLang="en-US" sz="900" b="1"/>
              <a:t>“Right” Markets</a:t>
            </a:r>
          </a:p>
        </p:txBody>
      </p:sp>
      <p:sp>
        <p:nvSpPr>
          <p:cNvPr id="711687" name="AutoShape 7">
            <a:extLst>
              <a:ext uri="{FF2B5EF4-FFF2-40B4-BE49-F238E27FC236}">
                <a16:creationId xmlns:a16="http://schemas.microsoft.com/office/drawing/2014/main" id="{C2B2F7A5-6AD2-AB88-A516-635FD4997731}"/>
              </a:ext>
            </a:extLst>
          </p:cNvPr>
          <p:cNvSpPr>
            <a:spLocks noChangeArrowheads="1"/>
          </p:cNvSpPr>
          <p:nvPr/>
        </p:nvSpPr>
        <p:spPr bwMode="auto">
          <a:xfrm flipH="1">
            <a:off x="1765300" y="4864100"/>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a:t>
            </a:r>
          </a:p>
          <a:p>
            <a:pPr algn="ctr"/>
            <a:r>
              <a:rPr lang="en-US" altLang="en-US" sz="900" b="1"/>
              <a:t>Productivity</a:t>
            </a:r>
          </a:p>
        </p:txBody>
      </p:sp>
      <p:sp>
        <p:nvSpPr>
          <p:cNvPr id="711688" name="AutoShape 8">
            <a:extLst>
              <a:ext uri="{FF2B5EF4-FFF2-40B4-BE49-F238E27FC236}">
                <a16:creationId xmlns:a16="http://schemas.microsoft.com/office/drawing/2014/main" id="{EF1B6A8D-A604-7D9C-A901-5BC6182609B4}"/>
              </a:ext>
            </a:extLst>
          </p:cNvPr>
          <p:cNvSpPr>
            <a:spLocks noChangeArrowheads="1"/>
          </p:cNvSpPr>
          <p:nvPr/>
        </p:nvSpPr>
        <p:spPr bwMode="auto">
          <a:xfrm flipH="1">
            <a:off x="1765300" y="5326063"/>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 Resource</a:t>
            </a:r>
          </a:p>
          <a:p>
            <a:pPr algn="ctr"/>
            <a:r>
              <a:rPr lang="en-US" altLang="en-US" sz="900" b="1"/>
              <a:t>Allocation</a:t>
            </a:r>
          </a:p>
        </p:txBody>
      </p:sp>
      <p:sp>
        <p:nvSpPr>
          <p:cNvPr id="711689" name="AutoShape 9">
            <a:extLst>
              <a:ext uri="{FF2B5EF4-FFF2-40B4-BE49-F238E27FC236}">
                <a16:creationId xmlns:a16="http://schemas.microsoft.com/office/drawing/2014/main" id="{397A8A08-977A-1BF6-8306-D81E62EDE278}"/>
              </a:ext>
            </a:extLst>
          </p:cNvPr>
          <p:cNvSpPr>
            <a:spLocks noChangeArrowheads="1"/>
          </p:cNvSpPr>
          <p:nvPr/>
        </p:nvSpPr>
        <p:spPr bwMode="auto">
          <a:xfrm flipH="1">
            <a:off x="1765300" y="5788025"/>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Improve Operational</a:t>
            </a:r>
          </a:p>
          <a:p>
            <a:pPr algn="ctr"/>
            <a:r>
              <a:rPr lang="en-US" altLang="en-US" sz="900" b="1"/>
              <a:t>Efficiency</a:t>
            </a:r>
          </a:p>
        </p:txBody>
      </p:sp>
      <p:sp>
        <p:nvSpPr>
          <p:cNvPr id="711690" name="AutoShape 10">
            <a:extLst>
              <a:ext uri="{FF2B5EF4-FFF2-40B4-BE49-F238E27FC236}">
                <a16:creationId xmlns:a16="http://schemas.microsoft.com/office/drawing/2014/main" id="{DACEBA8A-9232-1EA0-88BA-DAA288895F52}"/>
              </a:ext>
            </a:extLst>
          </p:cNvPr>
          <p:cNvSpPr>
            <a:spLocks noChangeArrowheads="1"/>
          </p:cNvSpPr>
          <p:nvPr/>
        </p:nvSpPr>
        <p:spPr bwMode="auto">
          <a:xfrm flipH="1">
            <a:off x="1765300" y="4403725"/>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Grow Existing</a:t>
            </a:r>
          </a:p>
          <a:p>
            <a:pPr algn="ctr"/>
            <a:r>
              <a:rPr lang="en-US" altLang="en-US" sz="900" b="1"/>
              <a:t>Markets</a:t>
            </a:r>
          </a:p>
        </p:txBody>
      </p:sp>
      <p:sp>
        <p:nvSpPr>
          <p:cNvPr id="711691" name="AutoShape 11">
            <a:extLst>
              <a:ext uri="{FF2B5EF4-FFF2-40B4-BE49-F238E27FC236}">
                <a16:creationId xmlns:a16="http://schemas.microsoft.com/office/drawing/2014/main" id="{AD188C8A-C667-F144-9209-6347E3F5BF29}"/>
              </a:ext>
            </a:extLst>
          </p:cNvPr>
          <p:cNvSpPr>
            <a:spLocks noChangeArrowheads="1"/>
          </p:cNvSpPr>
          <p:nvPr/>
        </p:nvSpPr>
        <p:spPr bwMode="auto">
          <a:xfrm flipH="1">
            <a:off x="1765300" y="3941763"/>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Increase Profit</a:t>
            </a:r>
          </a:p>
          <a:p>
            <a:pPr algn="ctr"/>
            <a:r>
              <a:rPr lang="en-US" altLang="en-US" sz="900" b="1"/>
              <a:t>Margins</a:t>
            </a:r>
          </a:p>
        </p:txBody>
      </p:sp>
      <p:sp>
        <p:nvSpPr>
          <p:cNvPr id="711692" name="Line 12">
            <a:extLst>
              <a:ext uri="{FF2B5EF4-FFF2-40B4-BE49-F238E27FC236}">
                <a16:creationId xmlns:a16="http://schemas.microsoft.com/office/drawing/2014/main" id="{09E839A0-0D9C-B4A8-3B89-E40C9799CEC6}"/>
              </a:ext>
            </a:extLst>
          </p:cNvPr>
          <p:cNvSpPr>
            <a:spLocks noChangeShapeType="1"/>
          </p:cNvSpPr>
          <p:nvPr/>
        </p:nvSpPr>
        <p:spPr bwMode="auto">
          <a:xfrm flipH="1">
            <a:off x="1700213" y="2297113"/>
            <a:ext cx="65087"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3" name="Line 13">
            <a:extLst>
              <a:ext uri="{FF2B5EF4-FFF2-40B4-BE49-F238E27FC236}">
                <a16:creationId xmlns:a16="http://schemas.microsoft.com/office/drawing/2014/main" id="{753195DB-E4BE-8A89-3716-AC8DE9879AE3}"/>
              </a:ext>
            </a:extLst>
          </p:cNvPr>
          <p:cNvSpPr>
            <a:spLocks noChangeShapeType="1"/>
          </p:cNvSpPr>
          <p:nvPr/>
        </p:nvSpPr>
        <p:spPr bwMode="auto">
          <a:xfrm flipH="1">
            <a:off x="1700213" y="1839913"/>
            <a:ext cx="65087" cy="104775"/>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4" name="Line 14">
            <a:extLst>
              <a:ext uri="{FF2B5EF4-FFF2-40B4-BE49-F238E27FC236}">
                <a16:creationId xmlns:a16="http://schemas.microsoft.com/office/drawing/2014/main" id="{46071088-0A06-DAD0-3815-F377CB8C5C01}"/>
              </a:ext>
            </a:extLst>
          </p:cNvPr>
          <p:cNvSpPr>
            <a:spLocks noChangeShapeType="1"/>
          </p:cNvSpPr>
          <p:nvPr/>
        </p:nvSpPr>
        <p:spPr bwMode="auto">
          <a:xfrm flipH="1">
            <a:off x="1700213" y="4135438"/>
            <a:ext cx="65087"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5" name="Line 15">
            <a:extLst>
              <a:ext uri="{FF2B5EF4-FFF2-40B4-BE49-F238E27FC236}">
                <a16:creationId xmlns:a16="http://schemas.microsoft.com/office/drawing/2014/main" id="{1337798B-477D-BE3E-FE46-6CAFCFA3E6F0}"/>
              </a:ext>
            </a:extLst>
          </p:cNvPr>
          <p:cNvSpPr>
            <a:spLocks noChangeShapeType="1"/>
          </p:cNvSpPr>
          <p:nvPr/>
        </p:nvSpPr>
        <p:spPr bwMode="auto">
          <a:xfrm flipH="1">
            <a:off x="1700213" y="4597400"/>
            <a:ext cx="65087"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6" name="Line 16">
            <a:extLst>
              <a:ext uri="{FF2B5EF4-FFF2-40B4-BE49-F238E27FC236}">
                <a16:creationId xmlns:a16="http://schemas.microsoft.com/office/drawing/2014/main" id="{DFBD1562-E7E9-D632-7601-F0B7B7680DE5}"/>
              </a:ext>
            </a:extLst>
          </p:cNvPr>
          <p:cNvSpPr>
            <a:spLocks noChangeShapeType="1"/>
          </p:cNvSpPr>
          <p:nvPr/>
        </p:nvSpPr>
        <p:spPr bwMode="auto">
          <a:xfrm flipH="1">
            <a:off x="1700213" y="5073650"/>
            <a:ext cx="65087" cy="109538"/>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7" name="Line 17">
            <a:extLst>
              <a:ext uri="{FF2B5EF4-FFF2-40B4-BE49-F238E27FC236}">
                <a16:creationId xmlns:a16="http://schemas.microsoft.com/office/drawing/2014/main" id="{AE25C855-4417-034A-9BAA-F53D46389966}"/>
              </a:ext>
            </a:extLst>
          </p:cNvPr>
          <p:cNvSpPr>
            <a:spLocks noChangeShapeType="1"/>
          </p:cNvSpPr>
          <p:nvPr/>
        </p:nvSpPr>
        <p:spPr bwMode="auto">
          <a:xfrm flipH="1">
            <a:off x="1700213" y="5526088"/>
            <a:ext cx="65087"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8" name="Line 18">
            <a:extLst>
              <a:ext uri="{FF2B5EF4-FFF2-40B4-BE49-F238E27FC236}">
                <a16:creationId xmlns:a16="http://schemas.microsoft.com/office/drawing/2014/main" id="{34338276-3A51-9CAE-0E33-2E93F0775CCE}"/>
              </a:ext>
            </a:extLst>
          </p:cNvPr>
          <p:cNvSpPr>
            <a:spLocks noChangeShapeType="1"/>
          </p:cNvSpPr>
          <p:nvPr/>
        </p:nvSpPr>
        <p:spPr bwMode="auto">
          <a:xfrm flipH="1" flipV="1">
            <a:off x="1695450" y="5935663"/>
            <a:ext cx="57150" cy="42862"/>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699" name="AutoShape 19">
            <a:extLst>
              <a:ext uri="{FF2B5EF4-FFF2-40B4-BE49-F238E27FC236}">
                <a16:creationId xmlns:a16="http://schemas.microsoft.com/office/drawing/2014/main" id="{BC40C778-CB50-E579-54A6-C67D38A6F047}"/>
              </a:ext>
            </a:extLst>
          </p:cNvPr>
          <p:cNvSpPr>
            <a:spLocks noChangeArrowheads="1"/>
          </p:cNvSpPr>
          <p:nvPr/>
        </p:nvSpPr>
        <p:spPr bwMode="auto">
          <a:xfrm flipH="1">
            <a:off x="782638" y="3016250"/>
            <a:ext cx="917575" cy="838200"/>
          </a:xfrm>
          <a:prstGeom prst="homePlate">
            <a:avLst>
              <a:gd name="adj" fmla="val 12873"/>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1000" b="1"/>
              <a:t>Deliver</a:t>
            </a:r>
          </a:p>
          <a:p>
            <a:pPr algn="ctr"/>
            <a:r>
              <a:rPr lang="en-US" altLang="en-US" sz="1000" b="1"/>
              <a:t>Flawless</a:t>
            </a:r>
          </a:p>
          <a:p>
            <a:pPr algn="ctr"/>
            <a:r>
              <a:rPr lang="en-US" altLang="en-US" sz="1000" b="1"/>
              <a:t>Client</a:t>
            </a:r>
          </a:p>
          <a:p>
            <a:pPr algn="ctr"/>
            <a:r>
              <a:rPr lang="en-US" altLang="en-US" sz="1000" b="1"/>
              <a:t>Solutions</a:t>
            </a:r>
          </a:p>
        </p:txBody>
      </p:sp>
      <p:sp>
        <p:nvSpPr>
          <p:cNvPr id="711700" name="AutoShape 20">
            <a:extLst>
              <a:ext uri="{FF2B5EF4-FFF2-40B4-BE49-F238E27FC236}">
                <a16:creationId xmlns:a16="http://schemas.microsoft.com/office/drawing/2014/main" id="{3EC98756-C80B-6EAE-15C6-0EF6AB0B7F34}"/>
              </a:ext>
            </a:extLst>
          </p:cNvPr>
          <p:cNvSpPr>
            <a:spLocks noChangeArrowheads="1"/>
          </p:cNvSpPr>
          <p:nvPr/>
        </p:nvSpPr>
        <p:spPr bwMode="auto">
          <a:xfrm flipH="1">
            <a:off x="1765300" y="3489325"/>
            <a:ext cx="1177925" cy="371475"/>
          </a:xfrm>
          <a:prstGeom prst="homePlate">
            <a:avLst>
              <a:gd name="adj" fmla="val 37288"/>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Perfect Project</a:t>
            </a:r>
          </a:p>
          <a:p>
            <a:pPr algn="ctr"/>
            <a:r>
              <a:rPr lang="en-US" altLang="en-US" sz="900" b="1"/>
              <a:t>Execution</a:t>
            </a:r>
          </a:p>
        </p:txBody>
      </p:sp>
      <p:sp>
        <p:nvSpPr>
          <p:cNvPr id="711701" name="AutoShape 21">
            <a:extLst>
              <a:ext uri="{FF2B5EF4-FFF2-40B4-BE49-F238E27FC236}">
                <a16:creationId xmlns:a16="http://schemas.microsoft.com/office/drawing/2014/main" id="{66D75565-548D-1DD4-08A1-6BEDEA10394C}"/>
              </a:ext>
            </a:extLst>
          </p:cNvPr>
          <p:cNvSpPr>
            <a:spLocks noChangeArrowheads="1"/>
          </p:cNvSpPr>
          <p:nvPr/>
        </p:nvSpPr>
        <p:spPr bwMode="auto">
          <a:xfrm flipH="1">
            <a:off x="1765300" y="3028950"/>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Leverage Client</a:t>
            </a:r>
          </a:p>
          <a:p>
            <a:pPr algn="ctr"/>
            <a:r>
              <a:rPr lang="en-US" altLang="en-US" sz="900" b="1"/>
              <a:t>Relationships</a:t>
            </a:r>
          </a:p>
        </p:txBody>
      </p:sp>
      <p:sp>
        <p:nvSpPr>
          <p:cNvPr id="711702" name="Line 22">
            <a:extLst>
              <a:ext uri="{FF2B5EF4-FFF2-40B4-BE49-F238E27FC236}">
                <a16:creationId xmlns:a16="http://schemas.microsoft.com/office/drawing/2014/main" id="{74775260-9A85-2151-2A38-AC660B92786A}"/>
              </a:ext>
            </a:extLst>
          </p:cNvPr>
          <p:cNvSpPr>
            <a:spLocks noChangeShapeType="1"/>
          </p:cNvSpPr>
          <p:nvPr/>
        </p:nvSpPr>
        <p:spPr bwMode="auto">
          <a:xfrm flipH="1">
            <a:off x="1700213" y="3221038"/>
            <a:ext cx="65087"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703" name="Line 23">
            <a:extLst>
              <a:ext uri="{FF2B5EF4-FFF2-40B4-BE49-F238E27FC236}">
                <a16:creationId xmlns:a16="http://schemas.microsoft.com/office/drawing/2014/main" id="{B36AA473-8B9C-9C2B-F1B7-03DB5FFD924F}"/>
              </a:ext>
            </a:extLst>
          </p:cNvPr>
          <p:cNvSpPr>
            <a:spLocks noChangeShapeType="1"/>
          </p:cNvSpPr>
          <p:nvPr/>
        </p:nvSpPr>
        <p:spPr bwMode="auto">
          <a:xfrm flipH="1">
            <a:off x="1700213" y="3673475"/>
            <a:ext cx="65087" cy="0"/>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704" name="AutoShape 24">
            <a:extLst>
              <a:ext uri="{FF2B5EF4-FFF2-40B4-BE49-F238E27FC236}">
                <a16:creationId xmlns:a16="http://schemas.microsoft.com/office/drawing/2014/main" id="{283F9937-6316-123D-B057-261A39E3DCFC}"/>
              </a:ext>
            </a:extLst>
          </p:cNvPr>
          <p:cNvSpPr>
            <a:spLocks noChangeArrowheads="1"/>
          </p:cNvSpPr>
          <p:nvPr/>
        </p:nvSpPr>
        <p:spPr bwMode="auto">
          <a:xfrm flipH="1">
            <a:off x="1765300" y="2105025"/>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Leverage Resources</a:t>
            </a:r>
          </a:p>
          <a:p>
            <a:pPr algn="ctr"/>
            <a:r>
              <a:rPr lang="en-US" altLang="en-US" sz="900" b="1"/>
              <a:t>&amp; Solutions</a:t>
            </a:r>
          </a:p>
        </p:txBody>
      </p:sp>
      <p:sp>
        <p:nvSpPr>
          <p:cNvPr id="711705" name="AutoShape 25">
            <a:extLst>
              <a:ext uri="{FF2B5EF4-FFF2-40B4-BE49-F238E27FC236}">
                <a16:creationId xmlns:a16="http://schemas.microsoft.com/office/drawing/2014/main" id="{5FCAECBF-0D32-D4C9-8C06-D2C6146D0674}"/>
              </a:ext>
            </a:extLst>
          </p:cNvPr>
          <p:cNvSpPr>
            <a:spLocks noChangeArrowheads="1"/>
          </p:cNvSpPr>
          <p:nvPr/>
        </p:nvSpPr>
        <p:spPr bwMode="auto">
          <a:xfrm flipH="1">
            <a:off x="1765300" y="2566988"/>
            <a:ext cx="1177925" cy="381000"/>
          </a:xfrm>
          <a:prstGeom prst="homePlate">
            <a:avLst>
              <a:gd name="adj" fmla="val 36356"/>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en-US" sz="900" b="1"/>
              <a:t>Develop Client</a:t>
            </a:r>
          </a:p>
          <a:p>
            <a:pPr algn="ctr"/>
            <a:r>
              <a:rPr lang="en-US" altLang="en-US" sz="900" b="1"/>
              <a:t>Relationships</a:t>
            </a:r>
          </a:p>
        </p:txBody>
      </p:sp>
      <p:sp>
        <p:nvSpPr>
          <p:cNvPr id="711706" name="Line 26">
            <a:extLst>
              <a:ext uri="{FF2B5EF4-FFF2-40B4-BE49-F238E27FC236}">
                <a16:creationId xmlns:a16="http://schemas.microsoft.com/office/drawing/2014/main" id="{AD01F381-867D-060B-AFC4-FE4A4702B926}"/>
              </a:ext>
            </a:extLst>
          </p:cNvPr>
          <p:cNvSpPr>
            <a:spLocks noChangeShapeType="1"/>
          </p:cNvSpPr>
          <p:nvPr/>
        </p:nvSpPr>
        <p:spPr bwMode="auto">
          <a:xfrm flipH="1" flipV="1">
            <a:off x="1695450" y="2644775"/>
            <a:ext cx="65088" cy="104775"/>
          </a:xfrm>
          <a:prstGeom prst="line">
            <a:avLst/>
          </a:prstGeom>
          <a:noFill/>
          <a:ln w="1905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1707" name="Text Box 27">
            <a:extLst>
              <a:ext uri="{FF2B5EF4-FFF2-40B4-BE49-F238E27FC236}">
                <a16:creationId xmlns:a16="http://schemas.microsoft.com/office/drawing/2014/main" id="{83C6FEC0-A65E-3E7B-D639-9633E2FCFC43}"/>
              </a:ext>
            </a:extLst>
          </p:cNvPr>
          <p:cNvSpPr txBox="1">
            <a:spLocks noChangeArrowheads="1"/>
          </p:cNvSpPr>
          <p:nvPr/>
        </p:nvSpPr>
        <p:spPr bwMode="auto">
          <a:xfrm>
            <a:off x="3048000" y="1676400"/>
            <a:ext cx="1828800" cy="4533900"/>
          </a:xfrm>
          <a:prstGeom prst="rect">
            <a:avLst/>
          </a:prstGeom>
          <a:noFill/>
          <a:ln w="19050">
            <a:solidFill>
              <a:srgbClr val="0000FF"/>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61913" indent="-61913" eaLnBrk="0" hangingPunct="0">
              <a:defRPr sz="2400">
                <a:solidFill>
                  <a:schemeClr val="tx1"/>
                </a:solidFill>
                <a:latin typeface="Times New Roman" panose="02020603050405020304" pitchFamily="18" charset="0"/>
              </a:defRPr>
            </a:lvl1pPr>
            <a:lvl2pPr eaLnBrk="0" hangingPunct="0">
              <a:defRPr sz="2400">
                <a:solidFill>
                  <a:schemeClr val="tx1"/>
                </a:solidFill>
                <a:latin typeface="Times New Roman" panose="02020603050405020304" pitchFamily="18" charset="0"/>
              </a:defRPr>
            </a:lvl2pPr>
            <a:lvl3pPr eaLnBrk="0" hangingPunct="0">
              <a:defRPr sz="2400">
                <a:solidFill>
                  <a:schemeClr val="tx1"/>
                </a:solidFill>
                <a:latin typeface="Times New Roman" panose="02020603050405020304" pitchFamily="18" charset="0"/>
              </a:defRPr>
            </a:lvl3pPr>
            <a:lvl4pPr eaLnBrk="0" hangingPunct="0">
              <a:defRPr sz="2400">
                <a:solidFill>
                  <a:schemeClr val="tx1"/>
                </a:solidFill>
                <a:latin typeface="Times New Roman" panose="02020603050405020304" pitchFamily="18" charset="0"/>
              </a:defRPr>
            </a:lvl4pPr>
            <a:lvl5pPr eaLnBrk="0" hangingPunct="0">
              <a:defRPr sz="2400">
                <a:solidFill>
                  <a:schemeClr val="tx1"/>
                </a:solidFill>
                <a:latin typeface="Times New Roman" panose="02020603050405020304" pitchFamily="18" charset="0"/>
              </a:defRPr>
            </a:lvl5pPr>
            <a:lvl6pPr eaLnBrk="0" fontAlgn="base" hangingPunct="0">
              <a:spcBef>
                <a:spcPct val="0"/>
              </a:spcBef>
              <a:spcAft>
                <a:spcPct val="0"/>
              </a:spcAft>
              <a:defRPr sz="2400">
                <a:solidFill>
                  <a:schemeClr val="tx1"/>
                </a:solidFill>
                <a:latin typeface="Times New Roman" panose="02020603050405020304" pitchFamily="18" charset="0"/>
              </a:defRPr>
            </a:lvl6pPr>
            <a:lvl7pPr eaLnBrk="0" fontAlgn="base" hangingPunct="0">
              <a:spcBef>
                <a:spcPct val="0"/>
              </a:spcBef>
              <a:spcAft>
                <a:spcPct val="0"/>
              </a:spcAft>
              <a:defRPr sz="2400">
                <a:solidFill>
                  <a:schemeClr val="tx1"/>
                </a:solidFill>
                <a:latin typeface="Times New Roman" panose="02020603050405020304" pitchFamily="18" charset="0"/>
              </a:defRPr>
            </a:lvl7pPr>
            <a:lvl8pPr eaLnBrk="0" fontAlgn="base" hangingPunct="0">
              <a:spcBef>
                <a:spcPct val="0"/>
              </a:spcBef>
              <a:spcAft>
                <a:spcPct val="0"/>
              </a:spcAft>
              <a:defRPr sz="2400">
                <a:solidFill>
                  <a:schemeClr val="tx1"/>
                </a:solidFill>
                <a:latin typeface="Times New Roman" panose="02020603050405020304" pitchFamily="18" charset="0"/>
              </a:defRPr>
            </a:lvl8pPr>
            <a:lvl9pPr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spcBef>
                <a:spcPct val="25000"/>
              </a:spcBef>
              <a:spcAft>
                <a:spcPct val="105000"/>
              </a:spcAft>
            </a:pPr>
            <a:r>
              <a:rPr lang="en-US" altLang="en-US" sz="1000">
                <a:latin typeface="Arial" panose="020B0604020202020204" pitchFamily="34" charset="0"/>
              </a:rPr>
              <a:t>Revenue, Market Share</a:t>
            </a:r>
          </a:p>
          <a:p>
            <a:pPr algn="ctr" eaLnBrk="1" hangingPunct="1">
              <a:spcBef>
                <a:spcPct val="25000"/>
              </a:spcBef>
              <a:spcAft>
                <a:spcPct val="105000"/>
              </a:spcAft>
            </a:pPr>
            <a:r>
              <a:rPr lang="en-US" altLang="en-US" sz="1000">
                <a:latin typeface="Arial" panose="020B0604020202020204" pitchFamily="34" charset="0"/>
              </a:rPr>
              <a:t>% Revenue – New Markets</a:t>
            </a:r>
          </a:p>
          <a:p>
            <a:pPr algn="ctr" eaLnBrk="1" hangingPunct="1">
              <a:spcBef>
                <a:spcPct val="25000"/>
              </a:spcBef>
              <a:spcAft>
                <a:spcPct val="105000"/>
              </a:spcAft>
            </a:pPr>
            <a:r>
              <a:rPr lang="en-US" altLang="en-US" sz="1000">
                <a:latin typeface="Arial" panose="020B0604020202020204" pitchFamily="34" charset="0"/>
              </a:rPr>
              <a:t>Reusable Solution Applications</a:t>
            </a:r>
          </a:p>
          <a:p>
            <a:pPr algn="ctr" eaLnBrk="1" hangingPunct="1">
              <a:spcBef>
                <a:spcPct val="25000"/>
              </a:spcBef>
              <a:spcAft>
                <a:spcPct val="105000"/>
              </a:spcAft>
            </a:pPr>
            <a:r>
              <a:rPr lang="en-US" altLang="en-US" sz="1000">
                <a:latin typeface="Arial" panose="020B0604020202020204" pitchFamily="34" charset="0"/>
              </a:rPr>
              <a:t>New Market Clients</a:t>
            </a:r>
          </a:p>
          <a:p>
            <a:pPr algn="ctr" eaLnBrk="1" hangingPunct="1">
              <a:spcBef>
                <a:spcPct val="25000"/>
              </a:spcBef>
              <a:spcAft>
                <a:spcPct val="105000"/>
              </a:spcAft>
            </a:pPr>
            <a:r>
              <a:rPr lang="en-US" altLang="en-US" sz="1000">
                <a:latin typeface="Arial" panose="020B0604020202020204" pitchFamily="34" charset="0"/>
              </a:rPr>
              <a:t>Customer Satisfaction, Opportunities identified</a:t>
            </a:r>
          </a:p>
          <a:p>
            <a:pPr algn="ctr" eaLnBrk="1" hangingPunct="1">
              <a:spcBef>
                <a:spcPct val="25000"/>
              </a:spcBef>
              <a:spcAft>
                <a:spcPct val="105000"/>
              </a:spcAft>
            </a:pPr>
            <a:r>
              <a:rPr lang="en-US" altLang="en-US" sz="1000">
                <a:latin typeface="Arial" panose="020B0604020202020204" pitchFamily="34" charset="0"/>
              </a:rPr>
              <a:t>Defects, Schedule &amp; Budget Performance, Satisfaction</a:t>
            </a:r>
          </a:p>
          <a:p>
            <a:pPr algn="ctr" eaLnBrk="1" hangingPunct="1">
              <a:spcBef>
                <a:spcPct val="25000"/>
              </a:spcBef>
              <a:spcAft>
                <a:spcPct val="105000"/>
              </a:spcAft>
            </a:pPr>
            <a:r>
              <a:rPr lang="en-US" altLang="en-US" sz="1000">
                <a:latin typeface="Arial" panose="020B0604020202020204" pitchFamily="34" charset="0"/>
              </a:rPr>
              <a:t>Profit Margin</a:t>
            </a:r>
          </a:p>
          <a:p>
            <a:pPr algn="ctr" eaLnBrk="1" hangingPunct="1">
              <a:spcBef>
                <a:spcPct val="25000"/>
              </a:spcBef>
              <a:spcAft>
                <a:spcPct val="105000"/>
              </a:spcAft>
            </a:pPr>
            <a:r>
              <a:rPr lang="en-US" altLang="en-US" sz="1000">
                <a:latin typeface="Arial" panose="020B0604020202020204" pitchFamily="34" charset="0"/>
              </a:rPr>
              <a:t>% Revenue- Current Markets</a:t>
            </a:r>
          </a:p>
          <a:p>
            <a:pPr algn="ctr" eaLnBrk="1" hangingPunct="1">
              <a:spcBef>
                <a:spcPct val="25000"/>
              </a:spcBef>
              <a:spcAft>
                <a:spcPct val="105000"/>
              </a:spcAft>
            </a:pPr>
            <a:r>
              <a:rPr lang="en-US" altLang="en-US" sz="1000">
                <a:latin typeface="Arial" panose="020B0604020202020204" pitchFamily="34" charset="0"/>
              </a:rPr>
              <a:t>Revenue/Employee</a:t>
            </a:r>
          </a:p>
          <a:p>
            <a:pPr algn="ctr" eaLnBrk="1" hangingPunct="1">
              <a:spcBef>
                <a:spcPct val="25000"/>
              </a:spcBef>
              <a:spcAft>
                <a:spcPct val="105000"/>
              </a:spcAft>
            </a:pPr>
            <a:r>
              <a:rPr lang="en-US" altLang="en-US" sz="1000">
                <a:latin typeface="Arial" panose="020B0604020202020204" pitchFamily="34" charset="0"/>
              </a:rPr>
              <a:t>Overhead Rates, Overhead Cost/Employee</a:t>
            </a:r>
          </a:p>
          <a:p>
            <a:pPr algn="ctr" eaLnBrk="1" hangingPunct="1">
              <a:spcBef>
                <a:spcPct val="25000"/>
              </a:spcBef>
              <a:spcAft>
                <a:spcPct val="105000"/>
              </a:spcAft>
            </a:pPr>
            <a:r>
              <a:rPr lang="en-US" altLang="en-US" sz="1000">
                <a:latin typeface="Arial" panose="020B0604020202020204" pitchFamily="34" charset="0"/>
              </a:rPr>
              <a:t>Process Sigmas</a:t>
            </a:r>
          </a:p>
        </p:txBody>
      </p:sp>
      <p:sp>
        <p:nvSpPr>
          <p:cNvPr id="711708" name="AutoShape 28">
            <a:extLst>
              <a:ext uri="{FF2B5EF4-FFF2-40B4-BE49-F238E27FC236}">
                <a16:creationId xmlns:a16="http://schemas.microsoft.com/office/drawing/2014/main" id="{FE19654B-1BFB-DE37-4A2C-CFACDC6447BC}"/>
              </a:ext>
            </a:extLst>
          </p:cNvPr>
          <p:cNvSpPr>
            <a:spLocks noChangeArrowheads="1"/>
          </p:cNvSpPr>
          <p:nvPr/>
        </p:nvSpPr>
        <p:spPr bwMode="auto">
          <a:xfrm>
            <a:off x="76200" y="1066800"/>
            <a:ext cx="2667000" cy="431800"/>
          </a:xfrm>
          <a:prstGeom prst="roundRect">
            <a:avLst>
              <a:gd name="adj" fmla="val 16667"/>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spcBef>
                <a:spcPct val="50000"/>
              </a:spcBef>
            </a:pPr>
            <a:r>
              <a:rPr lang="en-US" altLang="en-US" sz="2000" b="1">
                <a:solidFill>
                  <a:schemeClr val="bg1"/>
                </a:solidFill>
              </a:rPr>
              <a:t>Strategic Objectives</a:t>
            </a:r>
          </a:p>
        </p:txBody>
      </p:sp>
      <p:sp>
        <p:nvSpPr>
          <p:cNvPr id="711709" name="AutoShape 29">
            <a:extLst>
              <a:ext uri="{FF2B5EF4-FFF2-40B4-BE49-F238E27FC236}">
                <a16:creationId xmlns:a16="http://schemas.microsoft.com/office/drawing/2014/main" id="{B41E3190-F490-33FF-817C-440A0465146D}"/>
              </a:ext>
            </a:extLst>
          </p:cNvPr>
          <p:cNvSpPr>
            <a:spLocks noChangeArrowheads="1"/>
          </p:cNvSpPr>
          <p:nvPr/>
        </p:nvSpPr>
        <p:spPr bwMode="auto">
          <a:xfrm>
            <a:off x="3011488" y="1066800"/>
            <a:ext cx="1938337" cy="431800"/>
          </a:xfrm>
          <a:prstGeom prst="roundRect">
            <a:avLst>
              <a:gd name="adj" fmla="val 16667"/>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2000" b="1">
                <a:solidFill>
                  <a:schemeClr val="bg1"/>
                </a:solidFill>
              </a:rPr>
              <a:t>Measurement</a:t>
            </a:r>
          </a:p>
        </p:txBody>
      </p:sp>
      <p:sp>
        <p:nvSpPr>
          <p:cNvPr id="711710" name="Rectangle 30">
            <a:extLst>
              <a:ext uri="{FF2B5EF4-FFF2-40B4-BE49-F238E27FC236}">
                <a16:creationId xmlns:a16="http://schemas.microsoft.com/office/drawing/2014/main" id="{2F81F2C4-918D-EB68-9D49-01C56F48D191}"/>
              </a:ext>
            </a:extLst>
          </p:cNvPr>
          <p:cNvSpPr>
            <a:spLocks noChangeArrowheads="1"/>
          </p:cNvSpPr>
          <p:nvPr/>
        </p:nvSpPr>
        <p:spPr bwMode="auto">
          <a:xfrm rot="16200000" flipH="1">
            <a:off x="-1831181" y="3669506"/>
            <a:ext cx="4467225" cy="538163"/>
          </a:xfrm>
          <a:prstGeom prst="rect">
            <a:avLst/>
          </a:prstGeom>
          <a:noFill/>
          <a:ln w="19050">
            <a:solidFill>
              <a:srgbClr val="0000FF"/>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algn="ctr"/>
            <a:r>
              <a:rPr lang="en-US" altLang="en-US" sz="1800"/>
              <a:t>Double-Digit Earnings Growth, Cash Flow</a:t>
            </a:r>
            <a:endParaRPr lang="en-US" altLang="en-US" sz="3200">
              <a:latin typeface="Helvetica" panose="020B0604020202020204" pitchFamily="34" charset="0"/>
            </a:endParaRPr>
          </a:p>
        </p:txBody>
      </p:sp>
      <p:graphicFrame>
        <p:nvGraphicFramePr>
          <p:cNvPr id="711711" name="Group 31">
            <a:extLst>
              <a:ext uri="{FF2B5EF4-FFF2-40B4-BE49-F238E27FC236}">
                <a16:creationId xmlns:a16="http://schemas.microsoft.com/office/drawing/2014/main" id="{00E4CB3F-CDE4-D52A-E0CF-450D4E6CFD4C}"/>
              </a:ext>
            </a:extLst>
          </p:cNvPr>
          <p:cNvGraphicFramePr>
            <a:graphicFrameLocks noGrp="1"/>
          </p:cNvGraphicFramePr>
          <p:nvPr/>
        </p:nvGraphicFramePr>
        <p:xfrm>
          <a:off x="4953000" y="1600200"/>
          <a:ext cx="4038600" cy="4648200"/>
        </p:xfrm>
        <a:graphic>
          <a:graphicData uri="http://schemas.openxmlformats.org/drawingml/2006/table">
            <a:tbl>
              <a:tblPr/>
              <a:tblGrid>
                <a:gridCol w="457200">
                  <a:extLst>
                    <a:ext uri="{9D8B030D-6E8A-4147-A177-3AD203B41FA5}">
                      <a16:colId xmlns:a16="http://schemas.microsoft.com/office/drawing/2014/main" val="1702677691"/>
                    </a:ext>
                  </a:extLst>
                </a:gridCol>
                <a:gridCol w="3581400">
                  <a:extLst>
                    <a:ext uri="{9D8B030D-6E8A-4147-A177-3AD203B41FA5}">
                      <a16:colId xmlns:a16="http://schemas.microsoft.com/office/drawing/2014/main" val="3849054370"/>
                    </a:ext>
                  </a:extLst>
                </a:gridCol>
              </a:tblGrid>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50908834"/>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525430196"/>
                  </a:ext>
                </a:extLst>
              </a:tr>
              <a:tr h="46355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47101926"/>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087938927"/>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238509304"/>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755613814"/>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Market Opportunities (National Bank, ANZ, etc.) - $ Value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907413808"/>
                  </a:ext>
                </a:extLst>
              </a:tr>
              <a:tr h="46355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433862226"/>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77211579"/>
                  </a:ext>
                </a:extLst>
              </a:tr>
              <a:tr h="4651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Business Unit Specific Metric – Y = f(X) to System Metric</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957329659"/>
                  </a:ext>
                </a:extLst>
              </a:tr>
            </a:tbl>
          </a:graphicData>
        </a:graphic>
      </p:graphicFrame>
      <p:sp>
        <p:nvSpPr>
          <p:cNvPr id="711746" name="Oval 66">
            <a:extLst>
              <a:ext uri="{FF2B5EF4-FFF2-40B4-BE49-F238E27FC236}">
                <a16:creationId xmlns:a16="http://schemas.microsoft.com/office/drawing/2014/main" id="{463E4A87-6F9C-4D6B-7989-10BCB14A0E29}"/>
              </a:ext>
            </a:extLst>
          </p:cNvPr>
          <p:cNvSpPr>
            <a:spLocks noChangeArrowheads="1"/>
          </p:cNvSpPr>
          <p:nvPr/>
        </p:nvSpPr>
        <p:spPr bwMode="auto">
          <a:xfrm>
            <a:off x="5105400" y="2201863"/>
            <a:ext cx="236538" cy="2365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7" name="AutoShape 67">
            <a:extLst>
              <a:ext uri="{FF2B5EF4-FFF2-40B4-BE49-F238E27FC236}">
                <a16:creationId xmlns:a16="http://schemas.microsoft.com/office/drawing/2014/main" id="{86FF0DF8-EA0E-EC6F-7C66-3CD27A47F5BC}"/>
              </a:ext>
            </a:extLst>
          </p:cNvPr>
          <p:cNvSpPr>
            <a:spLocks noChangeArrowheads="1"/>
          </p:cNvSpPr>
          <p:nvPr/>
        </p:nvSpPr>
        <p:spPr bwMode="auto">
          <a:xfrm>
            <a:off x="5118100" y="1066800"/>
            <a:ext cx="3797300" cy="431800"/>
          </a:xfrm>
          <a:prstGeom prst="roundRect">
            <a:avLst>
              <a:gd name="adj" fmla="val 16667"/>
            </a:avLst>
          </a:prstGeom>
          <a:solidFill>
            <a:schemeClr val="folHlink"/>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lgn="ctr" eaLnBrk="0" hangingPunct="0">
              <a:spcBef>
                <a:spcPct val="50000"/>
              </a:spcBef>
            </a:pPr>
            <a:r>
              <a:rPr lang="en-US" altLang="en-US" sz="2000" b="1">
                <a:solidFill>
                  <a:schemeClr val="bg1"/>
                </a:solidFill>
              </a:rPr>
              <a:t>Impact &amp; Measurement</a:t>
            </a:r>
          </a:p>
        </p:txBody>
      </p:sp>
      <p:sp>
        <p:nvSpPr>
          <p:cNvPr id="711748" name="Oval 68">
            <a:extLst>
              <a:ext uri="{FF2B5EF4-FFF2-40B4-BE49-F238E27FC236}">
                <a16:creationId xmlns:a16="http://schemas.microsoft.com/office/drawing/2014/main" id="{C12B079A-43DD-DD8B-67F4-89A5A8CAFCD9}"/>
              </a:ext>
            </a:extLst>
          </p:cNvPr>
          <p:cNvSpPr>
            <a:spLocks noChangeArrowheads="1"/>
          </p:cNvSpPr>
          <p:nvPr/>
        </p:nvSpPr>
        <p:spPr bwMode="auto">
          <a:xfrm>
            <a:off x="5105400" y="31162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9" name="Oval 69">
            <a:extLst>
              <a:ext uri="{FF2B5EF4-FFF2-40B4-BE49-F238E27FC236}">
                <a16:creationId xmlns:a16="http://schemas.microsoft.com/office/drawing/2014/main" id="{36B59635-028D-2440-7A08-C2228DA1828F}"/>
              </a:ext>
            </a:extLst>
          </p:cNvPr>
          <p:cNvSpPr>
            <a:spLocks noChangeArrowheads="1"/>
          </p:cNvSpPr>
          <p:nvPr/>
        </p:nvSpPr>
        <p:spPr bwMode="auto">
          <a:xfrm>
            <a:off x="5105400" y="35734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0" name="Oval 70">
            <a:extLst>
              <a:ext uri="{FF2B5EF4-FFF2-40B4-BE49-F238E27FC236}">
                <a16:creationId xmlns:a16="http://schemas.microsoft.com/office/drawing/2014/main" id="{91AA40B8-76F0-0C9C-E7EA-315F2FBEBC93}"/>
              </a:ext>
            </a:extLst>
          </p:cNvPr>
          <p:cNvSpPr>
            <a:spLocks noChangeArrowheads="1"/>
          </p:cNvSpPr>
          <p:nvPr/>
        </p:nvSpPr>
        <p:spPr bwMode="auto">
          <a:xfrm>
            <a:off x="5105400" y="44878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1" name="Oval 71">
            <a:extLst>
              <a:ext uri="{FF2B5EF4-FFF2-40B4-BE49-F238E27FC236}">
                <a16:creationId xmlns:a16="http://schemas.microsoft.com/office/drawing/2014/main" id="{A0931D70-2C28-7A22-690F-8E4F5E629F7C}"/>
              </a:ext>
            </a:extLst>
          </p:cNvPr>
          <p:cNvSpPr>
            <a:spLocks noChangeArrowheads="1"/>
          </p:cNvSpPr>
          <p:nvPr/>
        </p:nvSpPr>
        <p:spPr bwMode="auto">
          <a:xfrm>
            <a:off x="5105400" y="49450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2" name="Oval 72">
            <a:extLst>
              <a:ext uri="{FF2B5EF4-FFF2-40B4-BE49-F238E27FC236}">
                <a16:creationId xmlns:a16="http://schemas.microsoft.com/office/drawing/2014/main" id="{1575C449-7D94-63EE-9D77-55F245ED89EE}"/>
              </a:ext>
            </a:extLst>
          </p:cNvPr>
          <p:cNvSpPr>
            <a:spLocks noChangeArrowheads="1"/>
          </p:cNvSpPr>
          <p:nvPr/>
        </p:nvSpPr>
        <p:spPr bwMode="auto">
          <a:xfrm>
            <a:off x="5105400" y="54022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3" name="Oval 73">
            <a:extLst>
              <a:ext uri="{FF2B5EF4-FFF2-40B4-BE49-F238E27FC236}">
                <a16:creationId xmlns:a16="http://schemas.microsoft.com/office/drawing/2014/main" id="{1C77A593-B208-8B0D-FEC6-FFD52FCF2700}"/>
              </a:ext>
            </a:extLst>
          </p:cNvPr>
          <p:cNvSpPr>
            <a:spLocks noChangeArrowheads="1"/>
          </p:cNvSpPr>
          <p:nvPr/>
        </p:nvSpPr>
        <p:spPr bwMode="auto">
          <a:xfrm>
            <a:off x="5105400" y="5859463"/>
            <a:ext cx="236538" cy="236537"/>
          </a:xfrm>
          <a:prstGeom prst="ellipse">
            <a:avLst/>
          </a:prstGeom>
          <a:solidFill>
            <a:srgbClr val="3366FF"/>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4" name="Oval 74">
            <a:extLst>
              <a:ext uri="{FF2B5EF4-FFF2-40B4-BE49-F238E27FC236}">
                <a16:creationId xmlns:a16="http://schemas.microsoft.com/office/drawing/2014/main" id="{1162FFFC-BE04-EF6F-7C06-4640D2D7AF42}"/>
              </a:ext>
            </a:extLst>
          </p:cNvPr>
          <p:cNvSpPr>
            <a:spLocks noChangeArrowheads="1"/>
          </p:cNvSpPr>
          <p:nvPr/>
        </p:nvSpPr>
        <p:spPr bwMode="auto">
          <a:xfrm>
            <a:off x="5105400" y="1744663"/>
            <a:ext cx="236538" cy="236537"/>
          </a:xfrm>
          <a:prstGeom prst="ellipse">
            <a:avLst/>
          </a:prstGeom>
          <a:noFill/>
          <a:ln w="28575">
            <a:solidFill>
              <a:srgbClr val="3366FF"/>
            </a:solidFill>
            <a:round/>
            <a:headEnd/>
            <a:tailEnd/>
          </a:ln>
          <a:effectLst/>
          <a:extLst>
            <a:ext uri="{909E8E84-426E-40DD-AFC4-6F175D3DCCD1}">
              <a14:hiddenFill xmlns:a14="http://schemas.microsoft.com/office/drawing/2010/main">
                <a:solidFill>
                  <a:srgbClr val="3366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5" name="Text Box 75">
            <a:extLst>
              <a:ext uri="{FF2B5EF4-FFF2-40B4-BE49-F238E27FC236}">
                <a16:creationId xmlns:a16="http://schemas.microsoft.com/office/drawing/2014/main" id="{BA963122-2902-9DD9-A0DC-02D5F87210E5}"/>
              </a:ext>
            </a:extLst>
          </p:cNvPr>
          <p:cNvSpPr txBox="1">
            <a:spLocks noChangeArrowheads="1"/>
          </p:cNvSpPr>
          <p:nvPr/>
        </p:nvSpPr>
        <p:spPr bwMode="auto">
          <a:xfrm rot="-1874298">
            <a:off x="-223838" y="3260725"/>
            <a:ext cx="9139238" cy="1006475"/>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n-US" altLang="en-US" sz="2000" b="1">
                <a:solidFill>
                  <a:srgbClr val="0000FF"/>
                </a:solidFill>
              </a:rPr>
              <a:t>Which of the Company’s Strategic Objectives do/could we Impact? How do we measure performance relative to these objectives? Where are we (performance gaps)?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Rectangle 2">
            <a:extLst>
              <a:ext uri="{FF2B5EF4-FFF2-40B4-BE49-F238E27FC236}">
                <a16:creationId xmlns:a16="http://schemas.microsoft.com/office/drawing/2014/main" id="{F29FFD97-6BA6-205D-3AA4-896369AE199B}"/>
              </a:ext>
            </a:extLst>
          </p:cNvPr>
          <p:cNvSpPr>
            <a:spLocks noGrp="1" noChangeArrowheads="1"/>
          </p:cNvSpPr>
          <p:nvPr>
            <p:ph type="title"/>
          </p:nvPr>
        </p:nvSpPr>
        <p:spPr/>
        <p:txBody>
          <a:bodyPr/>
          <a:lstStyle/>
          <a:p>
            <a:r>
              <a:rPr lang="en-US" altLang="en-US" sz="2000"/>
              <a:t>Strategic Gap Analysis (looking “down &amp; out”)</a:t>
            </a:r>
          </a:p>
        </p:txBody>
      </p:sp>
      <p:sp>
        <p:nvSpPr>
          <p:cNvPr id="712707" name="Rectangle 3">
            <a:extLst>
              <a:ext uri="{FF2B5EF4-FFF2-40B4-BE49-F238E27FC236}">
                <a16:creationId xmlns:a16="http://schemas.microsoft.com/office/drawing/2014/main" id="{200E537A-08BD-E4B7-6A89-ED28E3CAC7EF}"/>
              </a:ext>
            </a:extLst>
          </p:cNvPr>
          <p:cNvSpPr>
            <a:spLocks noGrp="1" noChangeArrowheads="1"/>
          </p:cNvSpPr>
          <p:nvPr>
            <p:ph type="body" idx="1"/>
          </p:nvPr>
        </p:nvSpPr>
        <p:spPr/>
        <p:txBody>
          <a:bodyPr/>
          <a:lstStyle/>
          <a:p>
            <a:pPr marL="0" indent="0">
              <a:buFont typeface="Symbol" panose="05050102010706020507" pitchFamily="18" charset="2"/>
              <a:buNone/>
            </a:pPr>
            <a:r>
              <a:rPr lang="en-US" altLang="en-US"/>
              <a:t>Drill-down to processes &amp; programs impacting performance – identify specific process &amp; program weaknesses – fill with prioritized list of Six Sigma projects (“looking down”)</a:t>
            </a:r>
          </a:p>
          <a:p>
            <a:pPr marL="571500" lvl="1"/>
            <a:r>
              <a:rPr lang="en-US" altLang="en-US"/>
              <a:t>First, BU Level Performance Gaps</a:t>
            </a:r>
          </a:p>
          <a:p>
            <a:pPr marL="571500" lvl="1"/>
            <a:r>
              <a:rPr lang="en-US" altLang="en-US"/>
              <a:t>Second, BU Process Level Gaps</a:t>
            </a:r>
          </a:p>
          <a:p>
            <a:pPr marL="571500" lvl="1"/>
            <a:r>
              <a:rPr lang="en-US" altLang="en-US"/>
              <a:t>Third, Disposition Current Six Sigma Projects (Continue, Modify, Drop)</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a:extLst>
              <a:ext uri="{FF2B5EF4-FFF2-40B4-BE49-F238E27FC236}">
                <a16:creationId xmlns:a16="http://schemas.microsoft.com/office/drawing/2014/main" id="{9E379EEC-F38A-25E5-BFE5-7B27DCD38957}"/>
              </a:ext>
            </a:extLst>
          </p:cNvPr>
          <p:cNvSpPr>
            <a:spLocks noGrp="1" noChangeArrowheads="1"/>
          </p:cNvSpPr>
          <p:nvPr>
            <p:ph type="title"/>
          </p:nvPr>
        </p:nvSpPr>
        <p:spPr/>
        <p:txBody>
          <a:bodyPr/>
          <a:lstStyle/>
          <a:p>
            <a:r>
              <a:rPr lang="en-US" altLang="en-US"/>
              <a:t>A Utility Example</a:t>
            </a:r>
          </a:p>
        </p:txBody>
      </p:sp>
      <p:sp>
        <p:nvSpPr>
          <p:cNvPr id="713731" name="Text Box 3">
            <a:extLst>
              <a:ext uri="{FF2B5EF4-FFF2-40B4-BE49-F238E27FC236}">
                <a16:creationId xmlns:a16="http://schemas.microsoft.com/office/drawing/2014/main" id="{D7C7C542-327F-E9FF-BBF4-1D02E8B4A848}"/>
              </a:ext>
            </a:extLst>
          </p:cNvPr>
          <p:cNvSpPr txBox="1">
            <a:spLocks noChangeArrowheads="1"/>
          </p:cNvSpPr>
          <p:nvPr/>
        </p:nvSpPr>
        <p:spPr bwMode="auto">
          <a:xfrm>
            <a:off x="304800" y="1143000"/>
            <a:ext cx="8397875"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400" b="1"/>
              <a:t>Company Business Case: </a:t>
            </a:r>
            <a:r>
              <a:rPr lang="en-US" altLang="en-US" sz="2400"/>
              <a:t>Failure rate of fossil-fueled power plants ~ 15% - if not improved, will force company to build an additional 1600 MW of generation – at $500/ installed kW =  $800,000,000 investment in next five years to match load growth.  Reduction of failure rate to 3% will </a:t>
            </a:r>
            <a:r>
              <a:rPr lang="en-US" altLang="en-US" sz="2400" b="1"/>
              <a:t>delay</a:t>
            </a:r>
            <a:r>
              <a:rPr lang="en-US" altLang="en-US" sz="2400"/>
              <a:t> need for investment 5 – 7 years.</a:t>
            </a:r>
          </a:p>
          <a:p>
            <a:pPr eaLnBrk="0" hangingPunct="0"/>
            <a:endParaRPr lang="en-US" altLang="en-US" sz="2400"/>
          </a:p>
          <a:p>
            <a:pPr eaLnBrk="0" hangingPunct="0"/>
            <a:r>
              <a:rPr lang="en-US" altLang="en-US" sz="2400" b="1"/>
              <a:t>Fossil Department Strategy: </a:t>
            </a:r>
            <a:r>
              <a:rPr lang="en-US" altLang="en-US" sz="2400"/>
              <a:t>Reduce Equivalent Forced Outage Rate (EFOR) from 15% to 2% in next 3 years.</a:t>
            </a:r>
            <a:endParaRPr lang="en-US" altLang="en-US" sz="2400" b="1"/>
          </a:p>
        </p:txBody>
      </p:sp>
      <p:sp>
        <p:nvSpPr>
          <p:cNvPr id="713732" name="Text Box 4">
            <a:extLst>
              <a:ext uri="{FF2B5EF4-FFF2-40B4-BE49-F238E27FC236}">
                <a16:creationId xmlns:a16="http://schemas.microsoft.com/office/drawing/2014/main" id="{6FD974C7-6769-E1E0-CC66-1C189218E399}"/>
              </a:ext>
            </a:extLst>
          </p:cNvPr>
          <p:cNvSpPr txBox="1">
            <a:spLocks noChangeArrowheads="1"/>
          </p:cNvSpPr>
          <p:nvPr/>
        </p:nvSpPr>
        <p:spPr bwMode="auto">
          <a:xfrm>
            <a:off x="2057400" y="5907088"/>
            <a:ext cx="23018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a:solidFill>
                  <a:srgbClr val="FF0000"/>
                </a:solidFill>
              </a:rPr>
              <a:t>Strategic Metric</a:t>
            </a:r>
          </a:p>
        </p:txBody>
      </p:sp>
      <p:sp>
        <p:nvSpPr>
          <p:cNvPr id="713733" name="Line 5">
            <a:extLst>
              <a:ext uri="{FF2B5EF4-FFF2-40B4-BE49-F238E27FC236}">
                <a16:creationId xmlns:a16="http://schemas.microsoft.com/office/drawing/2014/main" id="{BA5C39EC-A5E4-9AB6-CBA5-1BE77D045AFD}"/>
              </a:ext>
            </a:extLst>
          </p:cNvPr>
          <p:cNvSpPr>
            <a:spLocks noChangeShapeType="1"/>
          </p:cNvSpPr>
          <p:nvPr/>
        </p:nvSpPr>
        <p:spPr bwMode="auto">
          <a:xfrm flipH="1" flipV="1">
            <a:off x="6721475" y="4535488"/>
            <a:ext cx="152400" cy="3810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3734" name="Text Box 6">
            <a:extLst>
              <a:ext uri="{FF2B5EF4-FFF2-40B4-BE49-F238E27FC236}">
                <a16:creationId xmlns:a16="http://schemas.microsoft.com/office/drawing/2014/main" id="{FDEF7A9C-DC4E-1587-2018-1559E8077F67}"/>
              </a:ext>
            </a:extLst>
          </p:cNvPr>
          <p:cNvSpPr txBox="1">
            <a:spLocks noChangeArrowheads="1"/>
          </p:cNvSpPr>
          <p:nvPr/>
        </p:nvSpPr>
        <p:spPr bwMode="auto">
          <a:xfrm>
            <a:off x="4054475" y="5297488"/>
            <a:ext cx="259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a:solidFill>
                  <a:srgbClr val="FF0000"/>
                </a:solidFill>
              </a:rPr>
              <a:t>Performance Gap</a:t>
            </a:r>
          </a:p>
        </p:txBody>
      </p:sp>
      <p:sp>
        <p:nvSpPr>
          <p:cNvPr id="713735" name="Line 7">
            <a:extLst>
              <a:ext uri="{FF2B5EF4-FFF2-40B4-BE49-F238E27FC236}">
                <a16:creationId xmlns:a16="http://schemas.microsoft.com/office/drawing/2014/main" id="{08AAB122-B5E2-063E-232C-8BBEAC59A591}"/>
              </a:ext>
            </a:extLst>
          </p:cNvPr>
          <p:cNvSpPr>
            <a:spLocks noChangeShapeType="1"/>
          </p:cNvSpPr>
          <p:nvPr/>
        </p:nvSpPr>
        <p:spPr bwMode="auto">
          <a:xfrm flipH="1" flipV="1">
            <a:off x="5045075" y="4611688"/>
            <a:ext cx="304800" cy="6858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13736" name="Text Box 8">
            <a:extLst>
              <a:ext uri="{FF2B5EF4-FFF2-40B4-BE49-F238E27FC236}">
                <a16:creationId xmlns:a16="http://schemas.microsoft.com/office/drawing/2014/main" id="{69F9A4ED-22FC-5655-FCDB-A8DCECD8CF19}"/>
              </a:ext>
            </a:extLst>
          </p:cNvPr>
          <p:cNvSpPr txBox="1">
            <a:spLocks noChangeArrowheads="1"/>
          </p:cNvSpPr>
          <p:nvPr/>
        </p:nvSpPr>
        <p:spPr bwMode="auto">
          <a:xfrm>
            <a:off x="6645275" y="4916488"/>
            <a:ext cx="18272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a:solidFill>
                  <a:srgbClr val="FF0000"/>
                </a:solidFill>
              </a:rPr>
              <a:t>Time Frame</a:t>
            </a:r>
          </a:p>
        </p:txBody>
      </p:sp>
      <p:sp>
        <p:nvSpPr>
          <p:cNvPr id="713737" name="Line 9">
            <a:extLst>
              <a:ext uri="{FF2B5EF4-FFF2-40B4-BE49-F238E27FC236}">
                <a16:creationId xmlns:a16="http://schemas.microsoft.com/office/drawing/2014/main" id="{BB000A90-28D5-8036-A3F0-124E9BBC5185}"/>
              </a:ext>
            </a:extLst>
          </p:cNvPr>
          <p:cNvSpPr>
            <a:spLocks noChangeShapeType="1"/>
          </p:cNvSpPr>
          <p:nvPr/>
        </p:nvSpPr>
        <p:spPr bwMode="auto">
          <a:xfrm flipH="1" flipV="1">
            <a:off x="2454275" y="4611688"/>
            <a:ext cx="685800" cy="12954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Rectangle 2">
            <a:extLst>
              <a:ext uri="{FF2B5EF4-FFF2-40B4-BE49-F238E27FC236}">
                <a16:creationId xmlns:a16="http://schemas.microsoft.com/office/drawing/2014/main" id="{0BF507C8-2E1A-67CD-231C-90A3357DE911}"/>
              </a:ext>
            </a:extLst>
          </p:cNvPr>
          <p:cNvSpPr>
            <a:spLocks noGrp="1" noChangeArrowheads="1"/>
          </p:cNvSpPr>
          <p:nvPr>
            <p:ph type="title"/>
          </p:nvPr>
        </p:nvSpPr>
        <p:spPr/>
        <p:txBody>
          <a:bodyPr/>
          <a:lstStyle/>
          <a:p>
            <a:r>
              <a:rPr lang="en-US" altLang="en-US"/>
              <a:t>Fossil Failure Rate – </a:t>
            </a:r>
            <a:r>
              <a:rPr lang="en-US" altLang="en-US">
                <a:solidFill>
                  <a:srgbClr val="FF0000"/>
                </a:solidFill>
              </a:rPr>
              <a:t>Gap Analysis</a:t>
            </a:r>
          </a:p>
        </p:txBody>
      </p:sp>
      <p:grpSp>
        <p:nvGrpSpPr>
          <p:cNvPr id="714755" name="Group 3">
            <a:extLst>
              <a:ext uri="{FF2B5EF4-FFF2-40B4-BE49-F238E27FC236}">
                <a16:creationId xmlns:a16="http://schemas.microsoft.com/office/drawing/2014/main" id="{88360FEA-599C-6550-50C0-0E5276C7E3C3}"/>
              </a:ext>
            </a:extLst>
          </p:cNvPr>
          <p:cNvGrpSpPr>
            <a:grpSpLocks/>
          </p:cNvGrpSpPr>
          <p:nvPr/>
        </p:nvGrpSpPr>
        <p:grpSpPr bwMode="auto">
          <a:xfrm>
            <a:off x="690563" y="990600"/>
            <a:ext cx="7462837" cy="4957763"/>
            <a:chOff x="480" y="528"/>
            <a:chExt cx="4701" cy="3123"/>
          </a:xfrm>
        </p:grpSpPr>
        <p:sp>
          <p:nvSpPr>
            <p:cNvPr id="714756" name="Freeform 4">
              <a:extLst>
                <a:ext uri="{FF2B5EF4-FFF2-40B4-BE49-F238E27FC236}">
                  <a16:creationId xmlns:a16="http://schemas.microsoft.com/office/drawing/2014/main" id="{225AB41F-2BE4-87C2-B388-1A0C238923AF}"/>
                </a:ext>
              </a:extLst>
            </p:cNvPr>
            <p:cNvSpPr>
              <a:spLocks/>
            </p:cNvSpPr>
            <p:nvPr/>
          </p:nvSpPr>
          <p:spPr bwMode="auto">
            <a:xfrm>
              <a:off x="480" y="528"/>
              <a:ext cx="4701" cy="3123"/>
            </a:xfrm>
            <a:custGeom>
              <a:avLst/>
              <a:gdLst>
                <a:gd name="T0" fmla="*/ 4701 w 4701"/>
                <a:gd name="T1" fmla="*/ 3123 h 3123"/>
                <a:gd name="T2" fmla="*/ 0 w 4701"/>
                <a:gd name="T3" fmla="*/ 0 h 3123"/>
                <a:gd name="T4" fmla="*/ 0 w 4701"/>
                <a:gd name="T5" fmla="*/ 3123 h 3123"/>
                <a:gd name="T6" fmla="*/ 4701 w 4701"/>
                <a:gd name="T7" fmla="*/ 3123 h 3123"/>
              </a:gdLst>
              <a:ahLst/>
              <a:cxnLst>
                <a:cxn ang="0">
                  <a:pos x="T0" y="T1"/>
                </a:cxn>
                <a:cxn ang="0">
                  <a:pos x="T2" y="T3"/>
                </a:cxn>
                <a:cxn ang="0">
                  <a:pos x="T4" y="T5"/>
                </a:cxn>
                <a:cxn ang="0">
                  <a:pos x="T6" y="T7"/>
                </a:cxn>
              </a:cxnLst>
              <a:rect l="0" t="0" r="r" b="b"/>
              <a:pathLst>
                <a:path w="4701" h="3123">
                  <a:moveTo>
                    <a:pt x="4701" y="3123"/>
                  </a:moveTo>
                  <a:lnTo>
                    <a:pt x="0" y="0"/>
                  </a:lnTo>
                  <a:lnTo>
                    <a:pt x="0" y="3123"/>
                  </a:lnTo>
                  <a:lnTo>
                    <a:pt x="4701" y="3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4757" name="Freeform 5">
              <a:extLst>
                <a:ext uri="{FF2B5EF4-FFF2-40B4-BE49-F238E27FC236}">
                  <a16:creationId xmlns:a16="http://schemas.microsoft.com/office/drawing/2014/main" id="{D51C3D39-3F35-5D91-4A74-A62FFD4535B7}"/>
                </a:ext>
              </a:extLst>
            </p:cNvPr>
            <p:cNvSpPr>
              <a:spLocks/>
            </p:cNvSpPr>
            <p:nvPr/>
          </p:nvSpPr>
          <p:spPr bwMode="auto">
            <a:xfrm>
              <a:off x="480" y="528"/>
              <a:ext cx="4701" cy="3123"/>
            </a:xfrm>
            <a:custGeom>
              <a:avLst/>
              <a:gdLst>
                <a:gd name="T0" fmla="*/ 0 w 4701"/>
                <a:gd name="T1" fmla="*/ 0 h 3123"/>
                <a:gd name="T2" fmla="*/ 4701 w 4701"/>
                <a:gd name="T3" fmla="*/ 0 h 3123"/>
                <a:gd name="T4" fmla="*/ 4701 w 4701"/>
                <a:gd name="T5" fmla="*/ 3123 h 3123"/>
                <a:gd name="T6" fmla="*/ 0 w 4701"/>
                <a:gd name="T7" fmla="*/ 0 h 3123"/>
              </a:gdLst>
              <a:ahLst/>
              <a:cxnLst>
                <a:cxn ang="0">
                  <a:pos x="T0" y="T1"/>
                </a:cxn>
                <a:cxn ang="0">
                  <a:pos x="T2" y="T3"/>
                </a:cxn>
                <a:cxn ang="0">
                  <a:pos x="T4" y="T5"/>
                </a:cxn>
                <a:cxn ang="0">
                  <a:pos x="T6" y="T7"/>
                </a:cxn>
              </a:cxnLst>
              <a:rect l="0" t="0" r="r" b="b"/>
              <a:pathLst>
                <a:path w="4701" h="3123">
                  <a:moveTo>
                    <a:pt x="0" y="0"/>
                  </a:moveTo>
                  <a:lnTo>
                    <a:pt x="4701" y="0"/>
                  </a:lnTo>
                  <a:lnTo>
                    <a:pt x="4701" y="312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4758" name="Freeform 6">
              <a:extLst>
                <a:ext uri="{FF2B5EF4-FFF2-40B4-BE49-F238E27FC236}">
                  <a16:creationId xmlns:a16="http://schemas.microsoft.com/office/drawing/2014/main" id="{3571FB48-733D-7B12-56B4-8D912C36252F}"/>
                </a:ext>
              </a:extLst>
            </p:cNvPr>
            <p:cNvSpPr>
              <a:spLocks/>
            </p:cNvSpPr>
            <p:nvPr/>
          </p:nvSpPr>
          <p:spPr bwMode="auto">
            <a:xfrm>
              <a:off x="480" y="528"/>
              <a:ext cx="4701" cy="3123"/>
            </a:xfrm>
            <a:custGeom>
              <a:avLst/>
              <a:gdLst>
                <a:gd name="T0" fmla="*/ 4701 w 4701"/>
                <a:gd name="T1" fmla="*/ 3123 h 3123"/>
                <a:gd name="T2" fmla="*/ 0 w 4701"/>
                <a:gd name="T3" fmla="*/ 0 h 3123"/>
                <a:gd name="T4" fmla="*/ 0 w 4701"/>
                <a:gd name="T5" fmla="*/ 3123 h 3123"/>
                <a:gd name="T6" fmla="*/ 4701 w 4701"/>
                <a:gd name="T7" fmla="*/ 3123 h 3123"/>
              </a:gdLst>
              <a:ahLst/>
              <a:cxnLst>
                <a:cxn ang="0">
                  <a:pos x="T0" y="T1"/>
                </a:cxn>
                <a:cxn ang="0">
                  <a:pos x="T2" y="T3"/>
                </a:cxn>
                <a:cxn ang="0">
                  <a:pos x="T4" y="T5"/>
                </a:cxn>
                <a:cxn ang="0">
                  <a:pos x="T6" y="T7"/>
                </a:cxn>
              </a:cxnLst>
              <a:rect l="0" t="0" r="r" b="b"/>
              <a:pathLst>
                <a:path w="4701" h="3123">
                  <a:moveTo>
                    <a:pt x="4701" y="3123"/>
                  </a:moveTo>
                  <a:lnTo>
                    <a:pt x="0" y="0"/>
                  </a:lnTo>
                  <a:lnTo>
                    <a:pt x="0" y="3123"/>
                  </a:lnTo>
                  <a:lnTo>
                    <a:pt x="4701" y="31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4759" name="Freeform 7">
              <a:extLst>
                <a:ext uri="{FF2B5EF4-FFF2-40B4-BE49-F238E27FC236}">
                  <a16:creationId xmlns:a16="http://schemas.microsoft.com/office/drawing/2014/main" id="{9B49798D-B6E6-9A7F-BAE3-1DF8774A0E57}"/>
                </a:ext>
              </a:extLst>
            </p:cNvPr>
            <p:cNvSpPr>
              <a:spLocks/>
            </p:cNvSpPr>
            <p:nvPr/>
          </p:nvSpPr>
          <p:spPr bwMode="auto">
            <a:xfrm>
              <a:off x="480" y="528"/>
              <a:ext cx="4701" cy="3123"/>
            </a:xfrm>
            <a:custGeom>
              <a:avLst/>
              <a:gdLst>
                <a:gd name="T0" fmla="*/ 0 w 4701"/>
                <a:gd name="T1" fmla="*/ 0 h 3123"/>
                <a:gd name="T2" fmla="*/ 4701 w 4701"/>
                <a:gd name="T3" fmla="*/ 0 h 3123"/>
                <a:gd name="T4" fmla="*/ 4701 w 4701"/>
                <a:gd name="T5" fmla="*/ 3123 h 3123"/>
                <a:gd name="T6" fmla="*/ 0 w 4701"/>
                <a:gd name="T7" fmla="*/ 0 h 3123"/>
              </a:gdLst>
              <a:ahLst/>
              <a:cxnLst>
                <a:cxn ang="0">
                  <a:pos x="T0" y="T1"/>
                </a:cxn>
                <a:cxn ang="0">
                  <a:pos x="T2" y="T3"/>
                </a:cxn>
                <a:cxn ang="0">
                  <a:pos x="T4" y="T5"/>
                </a:cxn>
                <a:cxn ang="0">
                  <a:pos x="T6" y="T7"/>
                </a:cxn>
              </a:cxnLst>
              <a:rect l="0" t="0" r="r" b="b"/>
              <a:pathLst>
                <a:path w="4701" h="3123">
                  <a:moveTo>
                    <a:pt x="0" y="0"/>
                  </a:moveTo>
                  <a:lnTo>
                    <a:pt x="4701" y="0"/>
                  </a:lnTo>
                  <a:lnTo>
                    <a:pt x="4701" y="312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4760" name="Rectangle 8">
              <a:extLst>
                <a:ext uri="{FF2B5EF4-FFF2-40B4-BE49-F238E27FC236}">
                  <a16:creationId xmlns:a16="http://schemas.microsoft.com/office/drawing/2014/main" id="{A6427657-383A-6B4C-E55D-F154D0E13429}"/>
                </a:ext>
              </a:extLst>
            </p:cNvPr>
            <p:cNvSpPr>
              <a:spLocks noChangeArrowheads="1"/>
            </p:cNvSpPr>
            <p:nvPr/>
          </p:nvSpPr>
          <p:spPr bwMode="auto">
            <a:xfrm>
              <a:off x="1185" y="996"/>
              <a:ext cx="3290" cy="1718"/>
            </a:xfrm>
            <a:prstGeom prst="rect">
              <a:avLst/>
            </a:prstGeom>
            <a:noFill/>
            <a:ln w="476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14761" name="Rectangle 9">
              <a:extLst>
                <a:ext uri="{FF2B5EF4-FFF2-40B4-BE49-F238E27FC236}">
                  <a16:creationId xmlns:a16="http://schemas.microsoft.com/office/drawing/2014/main" id="{3F2EEFD6-49F1-E87C-B05A-4BE059F19FF1}"/>
                </a:ext>
              </a:extLst>
            </p:cNvPr>
            <p:cNvSpPr>
              <a:spLocks noChangeArrowheads="1"/>
            </p:cNvSpPr>
            <p:nvPr/>
          </p:nvSpPr>
          <p:spPr bwMode="auto">
            <a:xfrm rot="19800000">
              <a:off x="1278" y="2952"/>
              <a:ext cx="4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P</a:t>
              </a:r>
              <a:endParaRPr lang="en-US" altLang="en-US" sz="2400"/>
            </a:p>
          </p:txBody>
        </p:sp>
        <p:sp>
          <p:nvSpPr>
            <p:cNvPr id="714762" name="Rectangle 10">
              <a:extLst>
                <a:ext uri="{FF2B5EF4-FFF2-40B4-BE49-F238E27FC236}">
                  <a16:creationId xmlns:a16="http://schemas.microsoft.com/office/drawing/2014/main" id="{EE56EAE9-58A4-FCB8-797D-321347B03CAF}"/>
                </a:ext>
              </a:extLst>
            </p:cNvPr>
            <p:cNvSpPr>
              <a:spLocks noChangeArrowheads="1"/>
            </p:cNvSpPr>
            <p:nvPr/>
          </p:nvSpPr>
          <p:spPr bwMode="auto">
            <a:xfrm rot="19800000">
              <a:off x="1319" y="2929"/>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u</a:t>
              </a:r>
              <a:endParaRPr lang="en-US" altLang="en-US" sz="2400"/>
            </a:p>
          </p:txBody>
        </p:sp>
        <p:sp>
          <p:nvSpPr>
            <p:cNvPr id="714763" name="Rectangle 11">
              <a:extLst>
                <a:ext uri="{FF2B5EF4-FFF2-40B4-BE49-F238E27FC236}">
                  <a16:creationId xmlns:a16="http://schemas.microsoft.com/office/drawing/2014/main" id="{CCC4D3C0-E8AF-BFE1-8DDC-B90B9F04FB24}"/>
                </a:ext>
              </a:extLst>
            </p:cNvPr>
            <p:cNvSpPr>
              <a:spLocks noChangeArrowheads="1"/>
            </p:cNvSpPr>
            <p:nvPr/>
          </p:nvSpPr>
          <p:spPr bwMode="auto">
            <a:xfrm rot="19800000">
              <a:off x="1354" y="2916"/>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764" name="Rectangle 12">
              <a:extLst>
                <a:ext uri="{FF2B5EF4-FFF2-40B4-BE49-F238E27FC236}">
                  <a16:creationId xmlns:a16="http://schemas.microsoft.com/office/drawing/2014/main" id="{106057B9-29FF-7874-E763-009982B007B3}"/>
                </a:ext>
              </a:extLst>
            </p:cNvPr>
            <p:cNvSpPr>
              <a:spLocks noChangeArrowheads="1"/>
            </p:cNvSpPr>
            <p:nvPr/>
          </p:nvSpPr>
          <p:spPr bwMode="auto">
            <a:xfrm rot="19800000">
              <a:off x="1370" y="290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n</a:t>
              </a:r>
              <a:endParaRPr lang="en-US" altLang="en-US" sz="2400"/>
            </a:p>
          </p:txBody>
        </p:sp>
        <p:sp>
          <p:nvSpPr>
            <p:cNvPr id="714765" name="Rectangle 13">
              <a:extLst>
                <a:ext uri="{FF2B5EF4-FFF2-40B4-BE49-F238E27FC236}">
                  <a16:creationId xmlns:a16="http://schemas.microsoft.com/office/drawing/2014/main" id="{9B1387C3-4F1F-DB57-7AFA-9F821724C112}"/>
                </a:ext>
              </a:extLst>
            </p:cNvPr>
            <p:cNvSpPr>
              <a:spLocks noChangeArrowheads="1"/>
            </p:cNvSpPr>
            <p:nvPr/>
          </p:nvSpPr>
          <p:spPr bwMode="auto">
            <a:xfrm rot="19800000">
              <a:off x="1404" y="2880"/>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766" name="Rectangle 14">
              <a:extLst>
                <a:ext uri="{FF2B5EF4-FFF2-40B4-BE49-F238E27FC236}">
                  <a16:creationId xmlns:a16="http://schemas.microsoft.com/office/drawing/2014/main" id="{6B12A105-438C-2800-FCAB-57F8E82C84F8}"/>
                </a:ext>
              </a:extLst>
            </p:cNvPr>
            <p:cNvSpPr>
              <a:spLocks noChangeArrowheads="1"/>
            </p:cNvSpPr>
            <p:nvPr/>
          </p:nvSpPr>
          <p:spPr bwMode="auto">
            <a:xfrm rot="19800000">
              <a:off x="1436" y="2854"/>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m</a:t>
              </a:r>
              <a:endParaRPr lang="en-US" altLang="en-US" sz="2400"/>
            </a:p>
          </p:txBody>
        </p:sp>
        <p:sp>
          <p:nvSpPr>
            <p:cNvPr id="714767" name="Rectangle 15">
              <a:extLst>
                <a:ext uri="{FF2B5EF4-FFF2-40B4-BE49-F238E27FC236}">
                  <a16:creationId xmlns:a16="http://schemas.microsoft.com/office/drawing/2014/main" id="{8276AA48-7D4D-5C7E-3600-24DD132954D4}"/>
                </a:ext>
              </a:extLst>
            </p:cNvPr>
            <p:cNvSpPr>
              <a:spLocks noChangeArrowheads="1"/>
            </p:cNvSpPr>
            <p:nvPr/>
          </p:nvSpPr>
          <p:spPr bwMode="auto">
            <a:xfrm rot="19800000">
              <a:off x="1474" y="3007"/>
              <a:ext cx="4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P</a:t>
              </a:r>
              <a:endParaRPr lang="en-US" altLang="en-US" sz="2400"/>
            </a:p>
          </p:txBody>
        </p:sp>
        <p:sp>
          <p:nvSpPr>
            <p:cNvPr id="714768" name="Rectangle 16">
              <a:extLst>
                <a:ext uri="{FF2B5EF4-FFF2-40B4-BE49-F238E27FC236}">
                  <a16:creationId xmlns:a16="http://schemas.microsoft.com/office/drawing/2014/main" id="{9C5D72EE-0544-1007-EC78-4856721FB574}"/>
                </a:ext>
              </a:extLst>
            </p:cNvPr>
            <p:cNvSpPr>
              <a:spLocks noChangeArrowheads="1"/>
            </p:cNvSpPr>
            <p:nvPr/>
          </p:nvSpPr>
          <p:spPr bwMode="auto">
            <a:xfrm rot="19800000">
              <a:off x="1516" y="2989"/>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769" name="Rectangle 17">
              <a:extLst>
                <a:ext uri="{FF2B5EF4-FFF2-40B4-BE49-F238E27FC236}">
                  <a16:creationId xmlns:a16="http://schemas.microsoft.com/office/drawing/2014/main" id="{8D02F06B-1174-9043-E638-3A2F11C23BE3}"/>
                </a:ext>
              </a:extLst>
            </p:cNvPr>
            <p:cNvSpPr>
              <a:spLocks noChangeArrowheads="1"/>
            </p:cNvSpPr>
            <p:nvPr/>
          </p:nvSpPr>
          <p:spPr bwMode="auto">
            <a:xfrm rot="19800000">
              <a:off x="1533" y="2979"/>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t>
              </a:r>
              <a:endParaRPr lang="en-US" altLang="en-US" sz="2400"/>
            </a:p>
          </p:txBody>
        </p:sp>
        <p:sp>
          <p:nvSpPr>
            <p:cNvPr id="714770" name="Rectangle 18">
              <a:extLst>
                <a:ext uri="{FF2B5EF4-FFF2-40B4-BE49-F238E27FC236}">
                  <a16:creationId xmlns:a16="http://schemas.microsoft.com/office/drawing/2014/main" id="{1FDFECD8-39EB-CB9F-8606-1AE63853B963}"/>
                </a:ext>
              </a:extLst>
            </p:cNvPr>
            <p:cNvSpPr>
              <a:spLocks noChangeArrowheads="1"/>
            </p:cNvSpPr>
            <p:nvPr/>
          </p:nvSpPr>
          <p:spPr bwMode="auto">
            <a:xfrm rot="19800000">
              <a:off x="1550" y="2968"/>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 </a:t>
              </a:r>
              <a:endParaRPr lang="en-US" altLang="en-US" sz="2400"/>
            </a:p>
          </p:txBody>
        </p:sp>
        <p:sp>
          <p:nvSpPr>
            <p:cNvPr id="714771" name="Rectangle 19">
              <a:extLst>
                <a:ext uri="{FF2B5EF4-FFF2-40B4-BE49-F238E27FC236}">
                  <a16:creationId xmlns:a16="http://schemas.microsoft.com/office/drawing/2014/main" id="{492570C0-3E4F-EBEE-A723-D9D7BC1E4918}"/>
                </a:ext>
              </a:extLst>
            </p:cNvPr>
            <p:cNvSpPr>
              <a:spLocks noChangeArrowheads="1"/>
            </p:cNvSpPr>
            <p:nvPr/>
          </p:nvSpPr>
          <p:spPr bwMode="auto">
            <a:xfrm rot="19800000">
              <a:off x="1568" y="2952"/>
              <a:ext cx="4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772" name="Rectangle 20">
              <a:extLst>
                <a:ext uri="{FF2B5EF4-FFF2-40B4-BE49-F238E27FC236}">
                  <a16:creationId xmlns:a16="http://schemas.microsoft.com/office/drawing/2014/main" id="{6A3401C0-7FFA-1940-E047-4CF8CF8C0FEE}"/>
                </a:ext>
              </a:extLst>
            </p:cNvPr>
            <p:cNvSpPr>
              <a:spLocks noChangeArrowheads="1"/>
            </p:cNvSpPr>
            <p:nvPr/>
          </p:nvSpPr>
          <p:spPr bwMode="auto">
            <a:xfrm rot="19800000">
              <a:off x="1610" y="2930"/>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v</a:t>
              </a:r>
              <a:endParaRPr lang="en-US" altLang="en-US" sz="2400"/>
            </a:p>
          </p:txBody>
        </p:sp>
        <p:sp>
          <p:nvSpPr>
            <p:cNvPr id="714773" name="Rectangle 21">
              <a:extLst>
                <a:ext uri="{FF2B5EF4-FFF2-40B4-BE49-F238E27FC236}">
                  <a16:creationId xmlns:a16="http://schemas.microsoft.com/office/drawing/2014/main" id="{AA80A1E3-FCF0-6A59-D233-BD93C69A2171}"/>
                </a:ext>
              </a:extLst>
            </p:cNvPr>
            <p:cNvSpPr>
              <a:spLocks noChangeArrowheads="1"/>
            </p:cNvSpPr>
            <p:nvPr/>
          </p:nvSpPr>
          <p:spPr bwMode="auto">
            <a:xfrm rot="19800000">
              <a:off x="1640" y="291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774" name="Rectangle 22">
              <a:extLst>
                <a:ext uri="{FF2B5EF4-FFF2-40B4-BE49-F238E27FC236}">
                  <a16:creationId xmlns:a16="http://schemas.microsoft.com/office/drawing/2014/main" id="{0E27A80D-EF86-4773-E1C6-DC973AB5B2D3}"/>
                </a:ext>
              </a:extLst>
            </p:cNvPr>
            <p:cNvSpPr>
              <a:spLocks noChangeArrowheads="1"/>
            </p:cNvSpPr>
            <p:nvPr/>
          </p:nvSpPr>
          <p:spPr bwMode="auto">
            <a:xfrm rot="19800000">
              <a:off x="1677" y="2894"/>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775" name="Rectangle 23">
              <a:extLst>
                <a:ext uri="{FF2B5EF4-FFF2-40B4-BE49-F238E27FC236}">
                  <a16:creationId xmlns:a16="http://schemas.microsoft.com/office/drawing/2014/main" id="{E5BA997C-A2EE-7DFB-0965-BFB92976124A}"/>
                </a:ext>
              </a:extLst>
            </p:cNvPr>
            <p:cNvSpPr>
              <a:spLocks noChangeArrowheads="1"/>
            </p:cNvSpPr>
            <p:nvPr/>
          </p:nvSpPr>
          <p:spPr bwMode="auto">
            <a:xfrm rot="19800000">
              <a:off x="1697" y="287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g</a:t>
              </a:r>
              <a:endParaRPr lang="en-US" altLang="en-US" sz="2400"/>
            </a:p>
          </p:txBody>
        </p:sp>
        <p:sp>
          <p:nvSpPr>
            <p:cNvPr id="714776" name="Rectangle 24">
              <a:extLst>
                <a:ext uri="{FF2B5EF4-FFF2-40B4-BE49-F238E27FC236}">
                  <a16:creationId xmlns:a16="http://schemas.microsoft.com/office/drawing/2014/main" id="{6458C30C-7DA0-616E-9B5A-91209A836AE5}"/>
                </a:ext>
              </a:extLst>
            </p:cNvPr>
            <p:cNvSpPr>
              <a:spLocks noChangeArrowheads="1"/>
            </p:cNvSpPr>
            <p:nvPr/>
          </p:nvSpPr>
          <p:spPr bwMode="auto">
            <a:xfrm rot="19800000">
              <a:off x="1729" y="2865"/>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l</a:t>
              </a:r>
              <a:endParaRPr lang="en-US" altLang="en-US" sz="2400"/>
            </a:p>
          </p:txBody>
        </p:sp>
        <p:sp>
          <p:nvSpPr>
            <p:cNvPr id="714777" name="Rectangle 25">
              <a:extLst>
                <a:ext uri="{FF2B5EF4-FFF2-40B4-BE49-F238E27FC236}">
                  <a16:creationId xmlns:a16="http://schemas.microsoft.com/office/drawing/2014/main" id="{8152A440-F612-D30C-B913-84F85830B075}"/>
                </a:ext>
              </a:extLst>
            </p:cNvPr>
            <p:cNvSpPr>
              <a:spLocks noChangeArrowheads="1"/>
            </p:cNvSpPr>
            <p:nvPr/>
          </p:nvSpPr>
          <p:spPr bwMode="auto">
            <a:xfrm rot="19800000">
              <a:off x="1741" y="285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778" name="Rectangle 26">
              <a:extLst>
                <a:ext uri="{FF2B5EF4-FFF2-40B4-BE49-F238E27FC236}">
                  <a16:creationId xmlns:a16="http://schemas.microsoft.com/office/drawing/2014/main" id="{3CB6C996-7158-C81C-B7DB-530AEA4C2834}"/>
                </a:ext>
              </a:extLst>
            </p:cNvPr>
            <p:cNvSpPr>
              <a:spLocks noChangeArrowheads="1"/>
            </p:cNvSpPr>
            <p:nvPr/>
          </p:nvSpPr>
          <p:spPr bwMode="auto">
            <a:xfrm rot="19800000">
              <a:off x="1775" y="283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d</a:t>
              </a:r>
              <a:endParaRPr lang="en-US" altLang="en-US" sz="2400"/>
            </a:p>
          </p:txBody>
        </p:sp>
        <p:sp>
          <p:nvSpPr>
            <p:cNvPr id="714779" name="Rectangle 27">
              <a:extLst>
                <a:ext uri="{FF2B5EF4-FFF2-40B4-BE49-F238E27FC236}">
                  <a16:creationId xmlns:a16="http://schemas.microsoft.com/office/drawing/2014/main" id="{4AEE08DF-9645-01A6-19FD-26E6E03E32E6}"/>
                </a:ext>
              </a:extLst>
            </p:cNvPr>
            <p:cNvSpPr>
              <a:spLocks noChangeArrowheads="1"/>
            </p:cNvSpPr>
            <p:nvPr/>
          </p:nvSpPr>
          <p:spPr bwMode="auto">
            <a:xfrm rot="19800000">
              <a:off x="1809" y="281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780" name="Rectangle 28">
              <a:extLst>
                <a:ext uri="{FF2B5EF4-FFF2-40B4-BE49-F238E27FC236}">
                  <a16:creationId xmlns:a16="http://schemas.microsoft.com/office/drawing/2014/main" id="{5F776004-B98D-D499-E9DF-747DC03F955D}"/>
                </a:ext>
              </a:extLst>
            </p:cNvPr>
            <p:cNvSpPr>
              <a:spLocks noChangeArrowheads="1"/>
            </p:cNvSpPr>
            <p:nvPr/>
          </p:nvSpPr>
          <p:spPr bwMode="auto">
            <a:xfrm rot="19800000">
              <a:off x="1844" y="2791"/>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s</a:t>
              </a:r>
              <a:endParaRPr lang="en-US" altLang="en-US" sz="2400"/>
            </a:p>
          </p:txBody>
        </p:sp>
        <p:sp>
          <p:nvSpPr>
            <p:cNvPr id="714781" name="Rectangle 29">
              <a:extLst>
                <a:ext uri="{FF2B5EF4-FFF2-40B4-BE49-F238E27FC236}">
                  <a16:creationId xmlns:a16="http://schemas.microsoft.com/office/drawing/2014/main" id="{ABA69E66-AE33-3866-61F6-0108A17C8DE7}"/>
                </a:ext>
              </a:extLst>
            </p:cNvPr>
            <p:cNvSpPr>
              <a:spLocks noChangeArrowheads="1"/>
            </p:cNvSpPr>
            <p:nvPr/>
          </p:nvSpPr>
          <p:spPr bwMode="auto">
            <a:xfrm rot="19800000">
              <a:off x="1761" y="3007"/>
              <a:ext cx="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F</a:t>
              </a:r>
              <a:endParaRPr lang="en-US" altLang="en-US" sz="2400"/>
            </a:p>
          </p:txBody>
        </p:sp>
        <p:sp>
          <p:nvSpPr>
            <p:cNvPr id="714782" name="Rectangle 30">
              <a:extLst>
                <a:ext uri="{FF2B5EF4-FFF2-40B4-BE49-F238E27FC236}">
                  <a16:creationId xmlns:a16="http://schemas.microsoft.com/office/drawing/2014/main" id="{FBCFA2AE-B253-7A3B-34EA-64489FDFC09B}"/>
                </a:ext>
              </a:extLst>
            </p:cNvPr>
            <p:cNvSpPr>
              <a:spLocks noChangeArrowheads="1"/>
            </p:cNvSpPr>
            <p:nvPr/>
          </p:nvSpPr>
          <p:spPr bwMode="auto">
            <a:xfrm rot="19800000">
              <a:off x="1803" y="2993"/>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783" name="Rectangle 31">
              <a:extLst>
                <a:ext uri="{FF2B5EF4-FFF2-40B4-BE49-F238E27FC236}">
                  <a16:creationId xmlns:a16="http://schemas.microsoft.com/office/drawing/2014/main" id="{0B96EB03-48D0-FABE-C821-26943B48C04E}"/>
                </a:ext>
              </a:extLst>
            </p:cNvPr>
            <p:cNvSpPr>
              <a:spLocks noChangeArrowheads="1"/>
            </p:cNvSpPr>
            <p:nvPr/>
          </p:nvSpPr>
          <p:spPr bwMode="auto">
            <a:xfrm rot="19800000">
              <a:off x="1820" y="2982"/>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t>
              </a:r>
              <a:endParaRPr lang="en-US" altLang="en-US" sz="2400"/>
            </a:p>
          </p:txBody>
        </p:sp>
        <p:sp>
          <p:nvSpPr>
            <p:cNvPr id="714784" name="Rectangle 32">
              <a:extLst>
                <a:ext uri="{FF2B5EF4-FFF2-40B4-BE49-F238E27FC236}">
                  <a16:creationId xmlns:a16="http://schemas.microsoft.com/office/drawing/2014/main" id="{11DFB2A7-7C46-1DC3-BF4C-D043408860F3}"/>
                </a:ext>
              </a:extLst>
            </p:cNvPr>
            <p:cNvSpPr>
              <a:spLocks noChangeArrowheads="1"/>
            </p:cNvSpPr>
            <p:nvPr/>
          </p:nvSpPr>
          <p:spPr bwMode="auto">
            <a:xfrm rot="19800000">
              <a:off x="1837" y="2972"/>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 </a:t>
              </a:r>
              <a:endParaRPr lang="en-US" altLang="en-US" sz="2400"/>
            </a:p>
          </p:txBody>
        </p:sp>
        <p:sp>
          <p:nvSpPr>
            <p:cNvPr id="714785" name="Rectangle 33">
              <a:extLst>
                <a:ext uri="{FF2B5EF4-FFF2-40B4-BE49-F238E27FC236}">
                  <a16:creationId xmlns:a16="http://schemas.microsoft.com/office/drawing/2014/main" id="{6FD85AA8-109A-7460-A452-6A541CEDB58F}"/>
                </a:ext>
              </a:extLst>
            </p:cNvPr>
            <p:cNvSpPr>
              <a:spLocks noChangeArrowheads="1"/>
            </p:cNvSpPr>
            <p:nvPr/>
          </p:nvSpPr>
          <p:spPr bwMode="auto">
            <a:xfrm rot="19800000">
              <a:off x="1853" y="295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L</a:t>
              </a:r>
              <a:endParaRPr lang="en-US" altLang="en-US" sz="2400"/>
            </a:p>
          </p:txBody>
        </p:sp>
        <p:sp>
          <p:nvSpPr>
            <p:cNvPr id="714786" name="Rectangle 34">
              <a:extLst>
                <a:ext uri="{FF2B5EF4-FFF2-40B4-BE49-F238E27FC236}">
                  <a16:creationId xmlns:a16="http://schemas.microsoft.com/office/drawing/2014/main" id="{560C37CC-DFCC-61C5-2671-3E2CF7B273EC}"/>
                </a:ext>
              </a:extLst>
            </p:cNvPr>
            <p:cNvSpPr>
              <a:spLocks noChangeArrowheads="1"/>
            </p:cNvSpPr>
            <p:nvPr/>
          </p:nvSpPr>
          <p:spPr bwMode="auto">
            <a:xfrm rot="19800000">
              <a:off x="1890" y="293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787" name="Rectangle 35">
              <a:extLst>
                <a:ext uri="{FF2B5EF4-FFF2-40B4-BE49-F238E27FC236}">
                  <a16:creationId xmlns:a16="http://schemas.microsoft.com/office/drawing/2014/main" id="{6D71BBB8-3C0E-86AC-0AC3-7DC6CB414B73}"/>
                </a:ext>
              </a:extLst>
            </p:cNvPr>
            <p:cNvSpPr>
              <a:spLocks noChangeArrowheads="1"/>
            </p:cNvSpPr>
            <p:nvPr/>
          </p:nvSpPr>
          <p:spPr bwMode="auto">
            <a:xfrm rot="19800000">
              <a:off x="1924" y="291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u</a:t>
              </a:r>
              <a:endParaRPr lang="en-US" altLang="en-US" sz="2400"/>
            </a:p>
          </p:txBody>
        </p:sp>
        <p:sp>
          <p:nvSpPr>
            <p:cNvPr id="714788" name="Rectangle 36">
              <a:extLst>
                <a:ext uri="{FF2B5EF4-FFF2-40B4-BE49-F238E27FC236}">
                  <a16:creationId xmlns:a16="http://schemas.microsoft.com/office/drawing/2014/main" id="{D87D1807-4E56-F220-9F9A-62E7A683F3FF}"/>
                </a:ext>
              </a:extLst>
            </p:cNvPr>
            <p:cNvSpPr>
              <a:spLocks noChangeArrowheads="1"/>
            </p:cNvSpPr>
            <p:nvPr/>
          </p:nvSpPr>
          <p:spPr bwMode="auto">
            <a:xfrm rot="19800000">
              <a:off x="1954" y="289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d</a:t>
              </a:r>
              <a:endParaRPr lang="en-US" altLang="en-US" sz="2400"/>
            </a:p>
          </p:txBody>
        </p:sp>
        <p:sp>
          <p:nvSpPr>
            <p:cNvPr id="714789" name="Rectangle 37">
              <a:extLst>
                <a:ext uri="{FF2B5EF4-FFF2-40B4-BE49-F238E27FC236}">
                  <a16:creationId xmlns:a16="http://schemas.microsoft.com/office/drawing/2014/main" id="{8FD41077-2B69-7103-EA75-CE2CF741AED6}"/>
                </a:ext>
              </a:extLst>
            </p:cNvPr>
            <p:cNvSpPr>
              <a:spLocks noChangeArrowheads="1"/>
            </p:cNvSpPr>
            <p:nvPr/>
          </p:nvSpPr>
          <p:spPr bwMode="auto">
            <a:xfrm rot="19800000">
              <a:off x="1988" y="287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790" name="Rectangle 38">
              <a:extLst>
                <a:ext uri="{FF2B5EF4-FFF2-40B4-BE49-F238E27FC236}">
                  <a16:creationId xmlns:a16="http://schemas.microsoft.com/office/drawing/2014/main" id="{50EC80B1-BFE1-E3E8-9C21-56A49AC67F9D}"/>
                </a:ext>
              </a:extLst>
            </p:cNvPr>
            <p:cNvSpPr>
              <a:spLocks noChangeArrowheads="1"/>
            </p:cNvSpPr>
            <p:nvPr/>
          </p:nvSpPr>
          <p:spPr bwMode="auto">
            <a:xfrm rot="19800000">
              <a:off x="2021" y="2860"/>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791" name="Rectangle 39">
              <a:extLst>
                <a:ext uri="{FF2B5EF4-FFF2-40B4-BE49-F238E27FC236}">
                  <a16:creationId xmlns:a16="http://schemas.microsoft.com/office/drawing/2014/main" id="{06544178-AABB-7199-00A2-2DC837662562}"/>
                </a:ext>
              </a:extLst>
            </p:cNvPr>
            <p:cNvSpPr>
              <a:spLocks noChangeArrowheads="1"/>
            </p:cNvSpPr>
            <p:nvPr/>
          </p:nvSpPr>
          <p:spPr bwMode="auto">
            <a:xfrm rot="19800000">
              <a:off x="2042" y="284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d</a:t>
              </a:r>
              <a:endParaRPr lang="en-US" altLang="en-US" sz="2400"/>
            </a:p>
          </p:txBody>
        </p:sp>
        <p:sp>
          <p:nvSpPr>
            <p:cNvPr id="714792" name="Rectangle 40">
              <a:extLst>
                <a:ext uri="{FF2B5EF4-FFF2-40B4-BE49-F238E27FC236}">
                  <a16:creationId xmlns:a16="http://schemas.microsoft.com/office/drawing/2014/main" id="{81FE6691-DD6F-933E-B761-F7691145E6E1}"/>
                </a:ext>
              </a:extLst>
            </p:cNvPr>
            <p:cNvSpPr>
              <a:spLocks noChangeArrowheads="1"/>
            </p:cNvSpPr>
            <p:nvPr/>
          </p:nvSpPr>
          <p:spPr bwMode="auto">
            <a:xfrm rot="19800000">
              <a:off x="2075" y="282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793" name="Rectangle 41">
              <a:extLst>
                <a:ext uri="{FF2B5EF4-FFF2-40B4-BE49-F238E27FC236}">
                  <a16:creationId xmlns:a16="http://schemas.microsoft.com/office/drawing/2014/main" id="{5940BA4F-E041-DB0F-7F24-62A849C337DB}"/>
                </a:ext>
              </a:extLst>
            </p:cNvPr>
            <p:cNvSpPr>
              <a:spLocks noChangeArrowheads="1"/>
            </p:cNvSpPr>
            <p:nvPr/>
          </p:nvSpPr>
          <p:spPr bwMode="auto">
            <a:xfrm rot="19800000">
              <a:off x="2110" y="2810"/>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l</a:t>
              </a:r>
              <a:endParaRPr lang="en-US" altLang="en-US" sz="2400"/>
            </a:p>
          </p:txBody>
        </p:sp>
        <p:sp>
          <p:nvSpPr>
            <p:cNvPr id="714794" name="Rectangle 42">
              <a:extLst>
                <a:ext uri="{FF2B5EF4-FFF2-40B4-BE49-F238E27FC236}">
                  <a16:creationId xmlns:a16="http://schemas.microsoft.com/office/drawing/2014/main" id="{6A99E3B9-6494-3E8B-20D1-C69F41DB8B3A}"/>
                </a:ext>
              </a:extLst>
            </p:cNvPr>
            <p:cNvSpPr>
              <a:spLocks noChangeArrowheads="1"/>
            </p:cNvSpPr>
            <p:nvPr/>
          </p:nvSpPr>
          <p:spPr bwMode="auto">
            <a:xfrm rot="19800000">
              <a:off x="2123" y="279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795" name="Rectangle 43">
              <a:extLst>
                <a:ext uri="{FF2B5EF4-FFF2-40B4-BE49-F238E27FC236}">
                  <a16:creationId xmlns:a16="http://schemas.microsoft.com/office/drawing/2014/main" id="{02277422-0EB2-548B-DC42-3B7DF4CF9264}"/>
                </a:ext>
              </a:extLst>
            </p:cNvPr>
            <p:cNvSpPr>
              <a:spLocks noChangeArrowheads="1"/>
            </p:cNvSpPr>
            <p:nvPr/>
          </p:nvSpPr>
          <p:spPr bwMode="auto">
            <a:xfrm rot="19800000">
              <a:off x="2128" y="2966"/>
              <a:ext cx="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F</a:t>
              </a:r>
              <a:endParaRPr lang="en-US" altLang="en-US" sz="2400"/>
            </a:p>
          </p:txBody>
        </p:sp>
        <p:sp>
          <p:nvSpPr>
            <p:cNvPr id="714796" name="Rectangle 44">
              <a:extLst>
                <a:ext uri="{FF2B5EF4-FFF2-40B4-BE49-F238E27FC236}">
                  <a16:creationId xmlns:a16="http://schemas.microsoft.com/office/drawing/2014/main" id="{8C206B01-65D2-B5DC-2BD2-21A25A1E3A77}"/>
                </a:ext>
              </a:extLst>
            </p:cNvPr>
            <p:cNvSpPr>
              <a:spLocks noChangeArrowheads="1"/>
            </p:cNvSpPr>
            <p:nvPr/>
          </p:nvSpPr>
          <p:spPr bwMode="auto">
            <a:xfrm rot="19800000">
              <a:off x="2167" y="295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797" name="Rectangle 45">
              <a:extLst>
                <a:ext uri="{FF2B5EF4-FFF2-40B4-BE49-F238E27FC236}">
                  <a16:creationId xmlns:a16="http://schemas.microsoft.com/office/drawing/2014/main" id="{CEF16D4D-7C83-EFE9-0C2F-A2A1E8E7B2E8}"/>
                </a:ext>
              </a:extLst>
            </p:cNvPr>
            <p:cNvSpPr>
              <a:spLocks noChangeArrowheads="1"/>
            </p:cNvSpPr>
            <p:nvPr/>
          </p:nvSpPr>
          <p:spPr bwMode="auto">
            <a:xfrm rot="19800000">
              <a:off x="2184" y="294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t>
              </a:r>
              <a:endParaRPr lang="en-US" altLang="en-US" sz="2400"/>
            </a:p>
          </p:txBody>
        </p:sp>
        <p:sp>
          <p:nvSpPr>
            <p:cNvPr id="714798" name="Rectangle 46">
              <a:extLst>
                <a:ext uri="{FF2B5EF4-FFF2-40B4-BE49-F238E27FC236}">
                  <a16:creationId xmlns:a16="http://schemas.microsoft.com/office/drawing/2014/main" id="{6974268C-ACDE-FB05-ABE5-EEB14B9F3A77}"/>
                </a:ext>
              </a:extLst>
            </p:cNvPr>
            <p:cNvSpPr>
              <a:spLocks noChangeArrowheads="1"/>
            </p:cNvSpPr>
            <p:nvPr/>
          </p:nvSpPr>
          <p:spPr bwMode="auto">
            <a:xfrm rot="19800000">
              <a:off x="2201" y="2930"/>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 </a:t>
              </a:r>
              <a:endParaRPr lang="en-US" altLang="en-US" sz="2400"/>
            </a:p>
          </p:txBody>
        </p:sp>
        <p:sp>
          <p:nvSpPr>
            <p:cNvPr id="714799" name="Rectangle 47">
              <a:extLst>
                <a:ext uri="{FF2B5EF4-FFF2-40B4-BE49-F238E27FC236}">
                  <a16:creationId xmlns:a16="http://schemas.microsoft.com/office/drawing/2014/main" id="{01E09F6E-E70A-CBF2-FA52-ED1F37F638F2}"/>
                </a:ext>
              </a:extLst>
            </p:cNvPr>
            <p:cNvSpPr>
              <a:spLocks noChangeArrowheads="1"/>
            </p:cNvSpPr>
            <p:nvPr/>
          </p:nvSpPr>
          <p:spPr bwMode="auto">
            <a:xfrm rot="19800000">
              <a:off x="2216" y="2910"/>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M</a:t>
              </a:r>
              <a:endParaRPr lang="en-US" altLang="en-US" sz="2400"/>
            </a:p>
          </p:txBody>
        </p:sp>
        <p:sp>
          <p:nvSpPr>
            <p:cNvPr id="714800" name="Rectangle 48">
              <a:extLst>
                <a:ext uri="{FF2B5EF4-FFF2-40B4-BE49-F238E27FC236}">
                  <a16:creationId xmlns:a16="http://schemas.microsoft.com/office/drawing/2014/main" id="{1E761E65-0093-0E3F-4920-35790CF65DF1}"/>
                </a:ext>
              </a:extLst>
            </p:cNvPr>
            <p:cNvSpPr>
              <a:spLocks noChangeArrowheads="1"/>
            </p:cNvSpPr>
            <p:nvPr/>
          </p:nvSpPr>
          <p:spPr bwMode="auto">
            <a:xfrm rot="19800000">
              <a:off x="2268" y="2885"/>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y</a:t>
              </a:r>
              <a:endParaRPr lang="en-US" altLang="en-US" sz="2400"/>
            </a:p>
          </p:txBody>
        </p:sp>
        <p:sp>
          <p:nvSpPr>
            <p:cNvPr id="714801" name="Rectangle 49">
              <a:extLst>
                <a:ext uri="{FF2B5EF4-FFF2-40B4-BE49-F238E27FC236}">
                  <a16:creationId xmlns:a16="http://schemas.microsoft.com/office/drawing/2014/main" id="{CC0CCDB7-1F7B-FCC7-B46D-804C66C4AF9B}"/>
                </a:ext>
              </a:extLst>
            </p:cNvPr>
            <p:cNvSpPr>
              <a:spLocks noChangeArrowheads="1"/>
            </p:cNvSpPr>
            <p:nvPr/>
          </p:nvSpPr>
          <p:spPr bwMode="auto">
            <a:xfrm rot="19800000">
              <a:off x="2301" y="286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02" name="Rectangle 50">
              <a:extLst>
                <a:ext uri="{FF2B5EF4-FFF2-40B4-BE49-F238E27FC236}">
                  <a16:creationId xmlns:a16="http://schemas.microsoft.com/office/drawing/2014/main" id="{EDFF86A5-EB07-8701-A9CE-EE84357B1247}"/>
                </a:ext>
              </a:extLst>
            </p:cNvPr>
            <p:cNvSpPr>
              <a:spLocks noChangeArrowheads="1"/>
            </p:cNvSpPr>
            <p:nvPr/>
          </p:nvSpPr>
          <p:spPr bwMode="auto">
            <a:xfrm rot="19800000">
              <a:off x="2335" y="2849"/>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03" name="Rectangle 51">
              <a:extLst>
                <a:ext uri="{FF2B5EF4-FFF2-40B4-BE49-F238E27FC236}">
                  <a16:creationId xmlns:a16="http://schemas.microsoft.com/office/drawing/2014/main" id="{D97F3D84-CFF2-3FEC-CC87-F81FDA63FE67}"/>
                </a:ext>
              </a:extLst>
            </p:cNvPr>
            <p:cNvSpPr>
              <a:spLocks noChangeArrowheads="1"/>
            </p:cNvSpPr>
            <p:nvPr/>
          </p:nvSpPr>
          <p:spPr bwMode="auto">
            <a:xfrm rot="19800000">
              <a:off x="2356" y="2832"/>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s</a:t>
              </a:r>
              <a:endParaRPr lang="en-US" altLang="en-US" sz="2400"/>
            </a:p>
          </p:txBody>
        </p:sp>
        <p:sp>
          <p:nvSpPr>
            <p:cNvPr id="714804" name="Rectangle 52">
              <a:extLst>
                <a:ext uri="{FF2B5EF4-FFF2-40B4-BE49-F238E27FC236}">
                  <a16:creationId xmlns:a16="http://schemas.microsoft.com/office/drawing/2014/main" id="{87DE7900-31F7-05D4-EAE5-F95E45F96371}"/>
                </a:ext>
              </a:extLst>
            </p:cNvPr>
            <p:cNvSpPr>
              <a:spLocks noChangeArrowheads="1"/>
            </p:cNvSpPr>
            <p:nvPr/>
          </p:nvSpPr>
          <p:spPr bwMode="auto">
            <a:xfrm rot="19800000">
              <a:off x="2425" y="2958"/>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M</a:t>
              </a:r>
              <a:endParaRPr lang="en-US" altLang="en-US" sz="2400"/>
            </a:p>
          </p:txBody>
        </p:sp>
        <p:sp>
          <p:nvSpPr>
            <p:cNvPr id="714805" name="Rectangle 53">
              <a:extLst>
                <a:ext uri="{FF2B5EF4-FFF2-40B4-BE49-F238E27FC236}">
                  <a16:creationId xmlns:a16="http://schemas.microsoft.com/office/drawing/2014/main" id="{886F2489-DD52-37EF-7C62-D0D275847F2F}"/>
                </a:ext>
              </a:extLst>
            </p:cNvPr>
            <p:cNvSpPr>
              <a:spLocks noChangeArrowheads="1"/>
            </p:cNvSpPr>
            <p:nvPr/>
          </p:nvSpPr>
          <p:spPr bwMode="auto">
            <a:xfrm rot="19800000">
              <a:off x="2477" y="293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06" name="Rectangle 54">
              <a:extLst>
                <a:ext uri="{FF2B5EF4-FFF2-40B4-BE49-F238E27FC236}">
                  <a16:creationId xmlns:a16="http://schemas.microsoft.com/office/drawing/2014/main" id="{F31EB71E-9C51-489A-09CA-2484987465D5}"/>
                </a:ext>
              </a:extLst>
            </p:cNvPr>
            <p:cNvSpPr>
              <a:spLocks noChangeArrowheads="1"/>
            </p:cNvSpPr>
            <p:nvPr/>
          </p:nvSpPr>
          <p:spPr bwMode="auto">
            <a:xfrm rot="19800000">
              <a:off x="2511" y="291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n</a:t>
              </a:r>
              <a:endParaRPr lang="en-US" altLang="en-US" sz="2400"/>
            </a:p>
          </p:txBody>
        </p:sp>
        <p:sp>
          <p:nvSpPr>
            <p:cNvPr id="714807" name="Rectangle 55">
              <a:extLst>
                <a:ext uri="{FF2B5EF4-FFF2-40B4-BE49-F238E27FC236}">
                  <a16:creationId xmlns:a16="http://schemas.microsoft.com/office/drawing/2014/main" id="{F6B16C6C-340E-7AFE-4719-77094C3C2DDA}"/>
                </a:ext>
              </a:extLst>
            </p:cNvPr>
            <p:cNvSpPr>
              <a:spLocks noChangeArrowheads="1"/>
            </p:cNvSpPr>
            <p:nvPr/>
          </p:nvSpPr>
          <p:spPr bwMode="auto">
            <a:xfrm rot="19800000">
              <a:off x="2544" y="289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08" name="Rectangle 56">
              <a:extLst>
                <a:ext uri="{FF2B5EF4-FFF2-40B4-BE49-F238E27FC236}">
                  <a16:creationId xmlns:a16="http://schemas.microsoft.com/office/drawing/2014/main" id="{72C8788C-6ED6-9319-D054-0C7D33E0DFDC}"/>
                </a:ext>
              </a:extLst>
            </p:cNvPr>
            <p:cNvSpPr>
              <a:spLocks noChangeArrowheads="1"/>
            </p:cNvSpPr>
            <p:nvPr/>
          </p:nvSpPr>
          <p:spPr bwMode="auto">
            <a:xfrm rot="19800000">
              <a:off x="2579" y="2878"/>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809" name="Rectangle 57">
              <a:extLst>
                <a:ext uri="{FF2B5EF4-FFF2-40B4-BE49-F238E27FC236}">
                  <a16:creationId xmlns:a16="http://schemas.microsoft.com/office/drawing/2014/main" id="{A3C96CFF-512E-68F7-3394-4AA85139C2C7}"/>
                </a:ext>
              </a:extLst>
            </p:cNvPr>
            <p:cNvSpPr>
              <a:spLocks noChangeArrowheads="1"/>
            </p:cNvSpPr>
            <p:nvPr/>
          </p:nvSpPr>
          <p:spPr bwMode="auto">
            <a:xfrm rot="19800000">
              <a:off x="2595" y="2863"/>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10" name="Rectangle 58">
              <a:extLst>
                <a:ext uri="{FF2B5EF4-FFF2-40B4-BE49-F238E27FC236}">
                  <a16:creationId xmlns:a16="http://schemas.microsoft.com/office/drawing/2014/main" id="{1514F783-E0D3-F11C-66B2-B17B94801201}"/>
                </a:ext>
              </a:extLst>
            </p:cNvPr>
            <p:cNvSpPr>
              <a:spLocks noChangeArrowheads="1"/>
            </p:cNvSpPr>
            <p:nvPr/>
          </p:nvSpPr>
          <p:spPr bwMode="auto">
            <a:xfrm rot="19800000">
              <a:off x="2632" y="284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11" name="Rectangle 59">
              <a:extLst>
                <a:ext uri="{FF2B5EF4-FFF2-40B4-BE49-F238E27FC236}">
                  <a16:creationId xmlns:a16="http://schemas.microsoft.com/office/drawing/2014/main" id="{56F9D7F7-7383-AF63-58C0-3B7B97F2BACC}"/>
                </a:ext>
              </a:extLst>
            </p:cNvPr>
            <p:cNvSpPr>
              <a:spLocks noChangeArrowheads="1"/>
            </p:cNvSpPr>
            <p:nvPr/>
          </p:nvSpPr>
          <p:spPr bwMode="auto">
            <a:xfrm rot="19800000">
              <a:off x="2662" y="2994"/>
              <a:ext cx="4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812" name="Rectangle 60">
              <a:extLst>
                <a:ext uri="{FF2B5EF4-FFF2-40B4-BE49-F238E27FC236}">
                  <a16:creationId xmlns:a16="http://schemas.microsoft.com/office/drawing/2014/main" id="{25998329-4B4E-C826-F38E-CBD20EC7B732}"/>
                </a:ext>
              </a:extLst>
            </p:cNvPr>
            <p:cNvSpPr>
              <a:spLocks noChangeArrowheads="1"/>
            </p:cNvSpPr>
            <p:nvPr/>
          </p:nvSpPr>
          <p:spPr bwMode="auto">
            <a:xfrm rot="19800000">
              <a:off x="2696" y="2974"/>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u</a:t>
              </a:r>
              <a:endParaRPr lang="en-US" altLang="en-US" sz="2400"/>
            </a:p>
          </p:txBody>
        </p:sp>
        <p:sp>
          <p:nvSpPr>
            <p:cNvPr id="714813" name="Rectangle 61">
              <a:extLst>
                <a:ext uri="{FF2B5EF4-FFF2-40B4-BE49-F238E27FC236}">
                  <a16:creationId xmlns:a16="http://schemas.microsoft.com/office/drawing/2014/main" id="{3E22BFF2-A7DA-91AD-5601-655A83C4DB5E}"/>
                </a:ext>
              </a:extLst>
            </p:cNvPr>
            <p:cNvSpPr>
              <a:spLocks noChangeArrowheads="1"/>
            </p:cNvSpPr>
            <p:nvPr/>
          </p:nvSpPr>
          <p:spPr bwMode="auto">
            <a:xfrm rot="19800000">
              <a:off x="2730" y="2957"/>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14" name="Rectangle 62">
              <a:extLst>
                <a:ext uri="{FF2B5EF4-FFF2-40B4-BE49-F238E27FC236}">
                  <a16:creationId xmlns:a16="http://schemas.microsoft.com/office/drawing/2014/main" id="{548C9E94-C94B-E4B4-C709-14FEF933DD50}"/>
                </a:ext>
              </a:extLst>
            </p:cNvPr>
            <p:cNvSpPr>
              <a:spLocks noChangeArrowheads="1"/>
            </p:cNvSpPr>
            <p:nvPr/>
          </p:nvSpPr>
          <p:spPr bwMode="auto">
            <a:xfrm rot="19800000">
              <a:off x="2750" y="2943"/>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k</a:t>
              </a:r>
              <a:endParaRPr lang="en-US" altLang="en-US" sz="2400"/>
            </a:p>
          </p:txBody>
        </p:sp>
        <p:sp>
          <p:nvSpPr>
            <p:cNvPr id="714815" name="Rectangle 63">
              <a:extLst>
                <a:ext uri="{FF2B5EF4-FFF2-40B4-BE49-F238E27FC236}">
                  <a16:creationId xmlns:a16="http://schemas.microsoft.com/office/drawing/2014/main" id="{29F922F3-2E87-079E-AFFB-93EE63C3D55E}"/>
                </a:ext>
              </a:extLst>
            </p:cNvPr>
            <p:cNvSpPr>
              <a:spLocks noChangeArrowheads="1"/>
            </p:cNvSpPr>
            <p:nvPr/>
          </p:nvSpPr>
          <p:spPr bwMode="auto">
            <a:xfrm rot="19800000">
              <a:off x="2781" y="292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16" name="Rectangle 64">
              <a:extLst>
                <a:ext uri="{FF2B5EF4-FFF2-40B4-BE49-F238E27FC236}">
                  <a16:creationId xmlns:a16="http://schemas.microsoft.com/office/drawing/2014/main" id="{8A5E8CB9-3BA1-3662-8612-4E0F1BF13C40}"/>
                </a:ext>
              </a:extLst>
            </p:cNvPr>
            <p:cNvSpPr>
              <a:spLocks noChangeArrowheads="1"/>
            </p:cNvSpPr>
            <p:nvPr/>
          </p:nvSpPr>
          <p:spPr bwMode="auto">
            <a:xfrm rot="19800000">
              <a:off x="2814" y="2905"/>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y</a:t>
              </a:r>
              <a:endParaRPr lang="en-US" altLang="en-US" sz="2400"/>
            </a:p>
          </p:txBody>
        </p:sp>
        <p:sp>
          <p:nvSpPr>
            <p:cNvPr id="714817" name="Rectangle 65">
              <a:extLst>
                <a:ext uri="{FF2B5EF4-FFF2-40B4-BE49-F238E27FC236}">
                  <a16:creationId xmlns:a16="http://schemas.microsoft.com/office/drawing/2014/main" id="{77DC02E6-F146-08EE-A32F-28F9FE063964}"/>
                </a:ext>
              </a:extLst>
            </p:cNvPr>
            <p:cNvSpPr>
              <a:spLocks noChangeArrowheads="1"/>
            </p:cNvSpPr>
            <p:nvPr/>
          </p:nvSpPr>
          <p:spPr bwMode="auto">
            <a:xfrm rot="19800000">
              <a:off x="2849" y="2889"/>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 </a:t>
              </a:r>
              <a:endParaRPr lang="en-US" altLang="en-US" sz="2400"/>
            </a:p>
          </p:txBody>
        </p:sp>
        <p:sp>
          <p:nvSpPr>
            <p:cNvPr id="714818" name="Rectangle 66">
              <a:extLst>
                <a:ext uri="{FF2B5EF4-FFF2-40B4-BE49-F238E27FC236}">
                  <a16:creationId xmlns:a16="http://schemas.microsoft.com/office/drawing/2014/main" id="{B8547543-050E-CDEF-3E84-125AB913345B}"/>
                </a:ext>
              </a:extLst>
            </p:cNvPr>
            <p:cNvSpPr>
              <a:spLocks noChangeArrowheads="1"/>
            </p:cNvSpPr>
            <p:nvPr/>
          </p:nvSpPr>
          <p:spPr bwMode="auto">
            <a:xfrm rot="19800000">
              <a:off x="2864" y="2872"/>
              <a:ext cx="4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P</a:t>
              </a:r>
              <a:endParaRPr lang="en-US" altLang="en-US" sz="2400"/>
            </a:p>
          </p:txBody>
        </p:sp>
        <p:sp>
          <p:nvSpPr>
            <p:cNvPr id="714819" name="Rectangle 67">
              <a:extLst>
                <a:ext uri="{FF2B5EF4-FFF2-40B4-BE49-F238E27FC236}">
                  <a16:creationId xmlns:a16="http://schemas.microsoft.com/office/drawing/2014/main" id="{46BD8E77-CD1D-DB68-A9BF-A020FF0F8353}"/>
                </a:ext>
              </a:extLst>
            </p:cNvPr>
            <p:cNvSpPr>
              <a:spLocks noChangeArrowheads="1"/>
            </p:cNvSpPr>
            <p:nvPr/>
          </p:nvSpPr>
          <p:spPr bwMode="auto">
            <a:xfrm rot="19800000">
              <a:off x="2905" y="2849"/>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o</a:t>
              </a:r>
              <a:endParaRPr lang="en-US" altLang="en-US" sz="2400"/>
            </a:p>
          </p:txBody>
        </p:sp>
        <p:sp>
          <p:nvSpPr>
            <p:cNvPr id="714820" name="Rectangle 68">
              <a:extLst>
                <a:ext uri="{FF2B5EF4-FFF2-40B4-BE49-F238E27FC236}">
                  <a16:creationId xmlns:a16="http://schemas.microsoft.com/office/drawing/2014/main" id="{D7EEDD60-3D57-9B8A-70C9-DE7884C5CB95}"/>
                </a:ext>
              </a:extLst>
            </p:cNvPr>
            <p:cNvSpPr>
              <a:spLocks noChangeArrowheads="1"/>
            </p:cNvSpPr>
            <p:nvPr/>
          </p:nvSpPr>
          <p:spPr bwMode="auto">
            <a:xfrm rot="19800000">
              <a:off x="2940" y="2834"/>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i</a:t>
              </a:r>
              <a:endParaRPr lang="en-US" altLang="en-US" sz="2400"/>
            </a:p>
          </p:txBody>
        </p:sp>
        <p:sp>
          <p:nvSpPr>
            <p:cNvPr id="714821" name="Rectangle 69">
              <a:extLst>
                <a:ext uri="{FF2B5EF4-FFF2-40B4-BE49-F238E27FC236}">
                  <a16:creationId xmlns:a16="http://schemas.microsoft.com/office/drawing/2014/main" id="{381B02D8-B4C2-F93C-A6CF-BAF8D6E3EB1B}"/>
                </a:ext>
              </a:extLst>
            </p:cNvPr>
            <p:cNvSpPr>
              <a:spLocks noChangeArrowheads="1"/>
            </p:cNvSpPr>
            <p:nvPr/>
          </p:nvSpPr>
          <p:spPr bwMode="auto">
            <a:xfrm rot="19800000">
              <a:off x="2956" y="282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n</a:t>
              </a:r>
              <a:endParaRPr lang="en-US" altLang="en-US" sz="2400"/>
            </a:p>
          </p:txBody>
        </p:sp>
        <p:sp>
          <p:nvSpPr>
            <p:cNvPr id="714822" name="Rectangle 70">
              <a:extLst>
                <a:ext uri="{FF2B5EF4-FFF2-40B4-BE49-F238E27FC236}">
                  <a16:creationId xmlns:a16="http://schemas.microsoft.com/office/drawing/2014/main" id="{39BBBE9B-CF42-D944-9817-AE3A76D52336}"/>
                </a:ext>
              </a:extLst>
            </p:cNvPr>
            <p:cNvSpPr>
              <a:spLocks noChangeArrowheads="1"/>
            </p:cNvSpPr>
            <p:nvPr/>
          </p:nvSpPr>
          <p:spPr bwMode="auto">
            <a:xfrm rot="19800000">
              <a:off x="2987" y="2805"/>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823" name="Rectangle 71">
              <a:extLst>
                <a:ext uri="{FF2B5EF4-FFF2-40B4-BE49-F238E27FC236}">
                  <a16:creationId xmlns:a16="http://schemas.microsoft.com/office/drawing/2014/main" id="{76485E09-8451-D332-4A55-A143A053E59A}"/>
                </a:ext>
              </a:extLst>
            </p:cNvPr>
            <p:cNvSpPr>
              <a:spLocks noChangeArrowheads="1"/>
            </p:cNvSpPr>
            <p:nvPr/>
          </p:nvSpPr>
          <p:spPr bwMode="auto">
            <a:xfrm rot="19800000">
              <a:off x="2901" y="3019"/>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C</a:t>
              </a:r>
              <a:endParaRPr lang="en-US" altLang="en-US" sz="2400"/>
            </a:p>
          </p:txBody>
        </p:sp>
        <p:sp>
          <p:nvSpPr>
            <p:cNvPr id="714824" name="Rectangle 72">
              <a:extLst>
                <a:ext uri="{FF2B5EF4-FFF2-40B4-BE49-F238E27FC236}">
                  <a16:creationId xmlns:a16="http://schemas.microsoft.com/office/drawing/2014/main" id="{23481B4A-2230-26FA-3A24-914FB5398403}"/>
                </a:ext>
              </a:extLst>
            </p:cNvPr>
            <p:cNvSpPr>
              <a:spLocks noChangeArrowheads="1"/>
            </p:cNvSpPr>
            <p:nvPr/>
          </p:nvSpPr>
          <p:spPr bwMode="auto">
            <a:xfrm rot="19800000">
              <a:off x="2946" y="2998"/>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25" name="Rectangle 73">
              <a:extLst>
                <a:ext uri="{FF2B5EF4-FFF2-40B4-BE49-F238E27FC236}">
                  <a16:creationId xmlns:a16="http://schemas.microsoft.com/office/drawing/2014/main" id="{C8A53145-FF16-70C7-FE13-91964BDBD102}"/>
                </a:ext>
              </a:extLst>
            </p:cNvPr>
            <p:cNvSpPr>
              <a:spLocks noChangeArrowheads="1"/>
            </p:cNvSpPr>
            <p:nvPr/>
          </p:nvSpPr>
          <p:spPr bwMode="auto">
            <a:xfrm rot="19800000">
              <a:off x="2983" y="297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p</a:t>
              </a:r>
              <a:endParaRPr lang="en-US" altLang="en-US" sz="2400"/>
            </a:p>
          </p:txBody>
        </p:sp>
        <p:sp>
          <p:nvSpPr>
            <p:cNvPr id="714826" name="Rectangle 74">
              <a:extLst>
                <a:ext uri="{FF2B5EF4-FFF2-40B4-BE49-F238E27FC236}">
                  <a16:creationId xmlns:a16="http://schemas.microsoft.com/office/drawing/2014/main" id="{E8990E7F-230B-BBC8-6BEF-FB7E745DC4E1}"/>
                </a:ext>
              </a:extLst>
            </p:cNvPr>
            <p:cNvSpPr>
              <a:spLocks noChangeArrowheads="1"/>
            </p:cNvSpPr>
            <p:nvPr/>
          </p:nvSpPr>
          <p:spPr bwMode="auto">
            <a:xfrm rot="19800000">
              <a:off x="3013" y="295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27" name="Rectangle 75">
              <a:extLst>
                <a:ext uri="{FF2B5EF4-FFF2-40B4-BE49-F238E27FC236}">
                  <a16:creationId xmlns:a16="http://schemas.microsoft.com/office/drawing/2014/main" id="{F07F199A-7645-AF59-C442-02DEEC1EDD3D}"/>
                </a:ext>
              </a:extLst>
            </p:cNvPr>
            <p:cNvSpPr>
              <a:spLocks noChangeArrowheads="1"/>
            </p:cNvSpPr>
            <p:nvPr/>
          </p:nvSpPr>
          <p:spPr bwMode="auto">
            <a:xfrm rot="19800000">
              <a:off x="3052" y="2941"/>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 </a:t>
              </a:r>
              <a:endParaRPr lang="en-US" altLang="en-US" sz="2400"/>
            </a:p>
          </p:txBody>
        </p:sp>
        <p:sp>
          <p:nvSpPr>
            <p:cNvPr id="714828" name="Rectangle 76">
              <a:extLst>
                <a:ext uri="{FF2B5EF4-FFF2-40B4-BE49-F238E27FC236}">
                  <a16:creationId xmlns:a16="http://schemas.microsoft.com/office/drawing/2014/main" id="{4BFD0303-4AC0-EFAB-CAF5-511F15B913C0}"/>
                </a:ext>
              </a:extLst>
            </p:cNvPr>
            <p:cNvSpPr>
              <a:spLocks noChangeArrowheads="1"/>
            </p:cNvSpPr>
            <p:nvPr/>
          </p:nvSpPr>
          <p:spPr bwMode="auto">
            <a:xfrm rot="19800000">
              <a:off x="3066" y="2922"/>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C</a:t>
              </a:r>
              <a:endParaRPr lang="en-US" altLang="en-US" sz="2400"/>
            </a:p>
          </p:txBody>
        </p:sp>
        <p:sp>
          <p:nvSpPr>
            <p:cNvPr id="714829" name="Rectangle 77">
              <a:extLst>
                <a:ext uri="{FF2B5EF4-FFF2-40B4-BE49-F238E27FC236}">
                  <a16:creationId xmlns:a16="http://schemas.microsoft.com/office/drawing/2014/main" id="{7C8251FB-728A-76C1-616F-CCB75B731CDB}"/>
                </a:ext>
              </a:extLst>
            </p:cNvPr>
            <p:cNvSpPr>
              <a:spLocks noChangeArrowheads="1"/>
            </p:cNvSpPr>
            <p:nvPr/>
          </p:nvSpPr>
          <p:spPr bwMode="auto">
            <a:xfrm rot="19800000">
              <a:off x="3111" y="290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30" name="Rectangle 78">
              <a:extLst>
                <a:ext uri="{FF2B5EF4-FFF2-40B4-BE49-F238E27FC236}">
                  <a16:creationId xmlns:a16="http://schemas.microsoft.com/office/drawing/2014/main" id="{974FDD31-ED83-BB60-3E27-091C97471C6B}"/>
                </a:ext>
              </a:extLst>
            </p:cNvPr>
            <p:cNvSpPr>
              <a:spLocks noChangeArrowheads="1"/>
            </p:cNvSpPr>
            <p:nvPr/>
          </p:nvSpPr>
          <p:spPr bwMode="auto">
            <a:xfrm rot="19800000">
              <a:off x="3145" y="2880"/>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n</a:t>
              </a:r>
              <a:endParaRPr lang="en-US" altLang="en-US" sz="2400"/>
            </a:p>
          </p:txBody>
        </p:sp>
        <p:sp>
          <p:nvSpPr>
            <p:cNvPr id="714831" name="Rectangle 79">
              <a:extLst>
                <a:ext uri="{FF2B5EF4-FFF2-40B4-BE49-F238E27FC236}">
                  <a16:creationId xmlns:a16="http://schemas.microsoft.com/office/drawing/2014/main" id="{CDCBC337-2D4F-5B1B-9A0B-239B16909DB7}"/>
                </a:ext>
              </a:extLst>
            </p:cNvPr>
            <p:cNvSpPr>
              <a:spLocks noChangeArrowheads="1"/>
            </p:cNvSpPr>
            <p:nvPr/>
          </p:nvSpPr>
          <p:spPr bwMode="auto">
            <a:xfrm rot="19800000">
              <a:off x="3179" y="2859"/>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32" name="Rectangle 80">
              <a:extLst>
                <a:ext uri="{FF2B5EF4-FFF2-40B4-BE49-F238E27FC236}">
                  <a16:creationId xmlns:a16="http://schemas.microsoft.com/office/drawing/2014/main" id="{5BDC2C28-3CF8-C127-49B1-39B1474A764B}"/>
                </a:ext>
              </a:extLst>
            </p:cNvPr>
            <p:cNvSpPr>
              <a:spLocks noChangeArrowheads="1"/>
            </p:cNvSpPr>
            <p:nvPr/>
          </p:nvSpPr>
          <p:spPr bwMode="auto">
            <a:xfrm rot="19800000">
              <a:off x="3213" y="2839"/>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v</a:t>
              </a:r>
              <a:endParaRPr lang="en-US" altLang="en-US" sz="2400"/>
            </a:p>
          </p:txBody>
        </p:sp>
        <p:sp>
          <p:nvSpPr>
            <p:cNvPr id="714833" name="Rectangle 81">
              <a:extLst>
                <a:ext uri="{FF2B5EF4-FFF2-40B4-BE49-F238E27FC236}">
                  <a16:creationId xmlns:a16="http://schemas.microsoft.com/office/drawing/2014/main" id="{4282C368-34E0-1616-7F53-01E121A259F2}"/>
                </a:ext>
              </a:extLst>
            </p:cNvPr>
            <p:cNvSpPr>
              <a:spLocks noChangeArrowheads="1"/>
            </p:cNvSpPr>
            <p:nvPr/>
          </p:nvSpPr>
          <p:spPr bwMode="auto">
            <a:xfrm rot="19800000">
              <a:off x="3246" y="282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34" name="Rectangle 82">
              <a:extLst>
                <a:ext uri="{FF2B5EF4-FFF2-40B4-BE49-F238E27FC236}">
                  <a16:creationId xmlns:a16="http://schemas.microsoft.com/office/drawing/2014/main" id="{87CB1DC1-8E2B-BD6E-67D2-30AD24857338}"/>
                </a:ext>
              </a:extLst>
            </p:cNvPr>
            <p:cNvSpPr>
              <a:spLocks noChangeArrowheads="1"/>
            </p:cNvSpPr>
            <p:nvPr/>
          </p:nvSpPr>
          <p:spPr bwMode="auto">
            <a:xfrm rot="19800000">
              <a:off x="3280" y="2804"/>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35" name="Rectangle 83">
              <a:extLst>
                <a:ext uri="{FF2B5EF4-FFF2-40B4-BE49-F238E27FC236}">
                  <a16:creationId xmlns:a16="http://schemas.microsoft.com/office/drawing/2014/main" id="{416260A1-3D42-2821-3A29-E03AFCDF0028}"/>
                </a:ext>
              </a:extLst>
            </p:cNvPr>
            <p:cNvSpPr>
              <a:spLocks noChangeArrowheads="1"/>
            </p:cNvSpPr>
            <p:nvPr/>
          </p:nvSpPr>
          <p:spPr bwMode="auto">
            <a:xfrm rot="19800000">
              <a:off x="3300" y="2786"/>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36" name="Rectangle 84">
              <a:extLst>
                <a:ext uri="{FF2B5EF4-FFF2-40B4-BE49-F238E27FC236}">
                  <a16:creationId xmlns:a16="http://schemas.microsoft.com/office/drawing/2014/main" id="{D784EA53-9FA0-8BE4-EFE1-FBF22EE7F55D}"/>
                </a:ext>
              </a:extLst>
            </p:cNvPr>
            <p:cNvSpPr>
              <a:spLocks noChangeArrowheads="1"/>
            </p:cNvSpPr>
            <p:nvPr/>
          </p:nvSpPr>
          <p:spPr bwMode="auto">
            <a:xfrm rot="19800000">
              <a:off x="3335" y="2772"/>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l</a:t>
              </a:r>
              <a:endParaRPr lang="en-US" altLang="en-US" sz="2400"/>
            </a:p>
          </p:txBody>
        </p:sp>
        <p:sp>
          <p:nvSpPr>
            <p:cNvPr id="714837" name="Rectangle 85">
              <a:extLst>
                <a:ext uri="{FF2B5EF4-FFF2-40B4-BE49-F238E27FC236}">
                  <a16:creationId xmlns:a16="http://schemas.microsoft.com/office/drawing/2014/main" id="{D82014BE-B060-D614-8326-89ECB933F968}"/>
                </a:ext>
              </a:extLst>
            </p:cNvPr>
            <p:cNvSpPr>
              <a:spLocks noChangeArrowheads="1"/>
            </p:cNvSpPr>
            <p:nvPr/>
          </p:nvSpPr>
          <p:spPr bwMode="auto">
            <a:xfrm rot="19800000">
              <a:off x="3309" y="2955"/>
              <a:ext cx="48"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S</a:t>
              </a:r>
              <a:endParaRPr lang="en-US" altLang="en-US" sz="2400"/>
            </a:p>
          </p:txBody>
        </p:sp>
        <p:sp>
          <p:nvSpPr>
            <p:cNvPr id="714838" name="Rectangle 86">
              <a:extLst>
                <a:ext uri="{FF2B5EF4-FFF2-40B4-BE49-F238E27FC236}">
                  <a16:creationId xmlns:a16="http://schemas.microsoft.com/office/drawing/2014/main" id="{B615327C-E3B9-8103-FBAB-EE56B422A600}"/>
                </a:ext>
              </a:extLst>
            </p:cNvPr>
            <p:cNvSpPr>
              <a:spLocks noChangeArrowheads="1"/>
            </p:cNvSpPr>
            <p:nvPr/>
          </p:nvSpPr>
          <p:spPr bwMode="auto">
            <a:xfrm rot="19800000">
              <a:off x="3351" y="293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39" name="Rectangle 87">
              <a:extLst>
                <a:ext uri="{FF2B5EF4-FFF2-40B4-BE49-F238E27FC236}">
                  <a16:creationId xmlns:a16="http://schemas.microsoft.com/office/drawing/2014/main" id="{2AF5011B-3548-7D82-DEB8-DE390345D97A}"/>
                </a:ext>
              </a:extLst>
            </p:cNvPr>
            <p:cNvSpPr>
              <a:spLocks noChangeArrowheads="1"/>
            </p:cNvSpPr>
            <p:nvPr/>
          </p:nvSpPr>
          <p:spPr bwMode="auto">
            <a:xfrm rot="19800000">
              <a:off x="3385" y="291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n</a:t>
              </a:r>
              <a:endParaRPr lang="en-US" altLang="en-US" sz="2400"/>
            </a:p>
          </p:txBody>
        </p:sp>
        <p:sp>
          <p:nvSpPr>
            <p:cNvPr id="714840" name="Rectangle 88">
              <a:extLst>
                <a:ext uri="{FF2B5EF4-FFF2-40B4-BE49-F238E27FC236}">
                  <a16:creationId xmlns:a16="http://schemas.microsoft.com/office/drawing/2014/main" id="{89CF642C-5450-F582-6A42-E979D64123D5}"/>
                </a:ext>
              </a:extLst>
            </p:cNvPr>
            <p:cNvSpPr>
              <a:spLocks noChangeArrowheads="1"/>
            </p:cNvSpPr>
            <p:nvPr/>
          </p:nvSpPr>
          <p:spPr bwMode="auto">
            <a:xfrm rot="19800000">
              <a:off x="3419" y="2895"/>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f</a:t>
              </a:r>
              <a:endParaRPr lang="en-US" altLang="en-US" sz="2400"/>
            </a:p>
          </p:txBody>
        </p:sp>
        <p:sp>
          <p:nvSpPr>
            <p:cNvPr id="714841" name="Rectangle 89">
              <a:extLst>
                <a:ext uri="{FF2B5EF4-FFF2-40B4-BE49-F238E27FC236}">
                  <a16:creationId xmlns:a16="http://schemas.microsoft.com/office/drawing/2014/main" id="{6B579281-D0FF-8E44-BD94-312433685F87}"/>
                </a:ext>
              </a:extLst>
            </p:cNvPr>
            <p:cNvSpPr>
              <a:spLocks noChangeArrowheads="1"/>
            </p:cNvSpPr>
            <p:nvPr/>
          </p:nvSpPr>
          <p:spPr bwMode="auto">
            <a:xfrm rot="19800000">
              <a:off x="3435" y="2880"/>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o</a:t>
              </a:r>
              <a:endParaRPr lang="en-US" altLang="en-US" sz="2400"/>
            </a:p>
          </p:txBody>
        </p:sp>
        <p:sp>
          <p:nvSpPr>
            <p:cNvPr id="714842" name="Rectangle 90">
              <a:extLst>
                <a:ext uri="{FF2B5EF4-FFF2-40B4-BE49-F238E27FC236}">
                  <a16:creationId xmlns:a16="http://schemas.microsoft.com/office/drawing/2014/main" id="{ADF3538F-DC4A-F657-ACF5-6809909A2337}"/>
                </a:ext>
              </a:extLst>
            </p:cNvPr>
            <p:cNvSpPr>
              <a:spLocks noChangeArrowheads="1"/>
            </p:cNvSpPr>
            <p:nvPr/>
          </p:nvSpPr>
          <p:spPr bwMode="auto">
            <a:xfrm rot="19800000">
              <a:off x="3469" y="2863"/>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43" name="Rectangle 91">
              <a:extLst>
                <a:ext uri="{FF2B5EF4-FFF2-40B4-BE49-F238E27FC236}">
                  <a16:creationId xmlns:a16="http://schemas.microsoft.com/office/drawing/2014/main" id="{8D80A472-2533-1C43-EF6A-FA781CAABC06}"/>
                </a:ext>
              </a:extLst>
            </p:cNvPr>
            <p:cNvSpPr>
              <a:spLocks noChangeArrowheads="1"/>
            </p:cNvSpPr>
            <p:nvPr/>
          </p:nvSpPr>
          <p:spPr bwMode="auto">
            <a:xfrm rot="19800000">
              <a:off x="3489" y="2849"/>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d</a:t>
              </a:r>
              <a:endParaRPr lang="en-US" altLang="en-US" sz="2400"/>
            </a:p>
          </p:txBody>
        </p:sp>
        <p:sp>
          <p:nvSpPr>
            <p:cNvPr id="714844" name="Rectangle 92">
              <a:extLst>
                <a:ext uri="{FF2B5EF4-FFF2-40B4-BE49-F238E27FC236}">
                  <a16:creationId xmlns:a16="http://schemas.microsoft.com/office/drawing/2014/main" id="{39630345-03FF-1D0C-F96C-1B2CF65E323D}"/>
                </a:ext>
              </a:extLst>
            </p:cNvPr>
            <p:cNvSpPr>
              <a:spLocks noChangeArrowheads="1"/>
            </p:cNvSpPr>
            <p:nvPr/>
          </p:nvSpPr>
          <p:spPr bwMode="auto">
            <a:xfrm rot="19800000">
              <a:off x="3613" y="2946"/>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45" name="Rectangle 93">
              <a:extLst>
                <a:ext uri="{FF2B5EF4-FFF2-40B4-BE49-F238E27FC236}">
                  <a16:creationId xmlns:a16="http://schemas.microsoft.com/office/drawing/2014/main" id="{39A6BA4E-4FD0-43C8-8888-4F00E15BF5AB}"/>
                </a:ext>
              </a:extLst>
            </p:cNvPr>
            <p:cNvSpPr>
              <a:spLocks noChangeArrowheads="1"/>
            </p:cNvSpPr>
            <p:nvPr/>
          </p:nvSpPr>
          <p:spPr bwMode="auto">
            <a:xfrm rot="19800000">
              <a:off x="3659" y="2928"/>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i</a:t>
              </a:r>
              <a:endParaRPr lang="en-US" altLang="en-US" sz="2400"/>
            </a:p>
          </p:txBody>
        </p:sp>
        <p:sp>
          <p:nvSpPr>
            <p:cNvPr id="714846" name="Rectangle 94">
              <a:extLst>
                <a:ext uri="{FF2B5EF4-FFF2-40B4-BE49-F238E27FC236}">
                  <a16:creationId xmlns:a16="http://schemas.microsoft.com/office/drawing/2014/main" id="{597981E8-615C-5D69-907C-2A1B96B27F89}"/>
                </a:ext>
              </a:extLst>
            </p:cNvPr>
            <p:cNvSpPr>
              <a:spLocks noChangeArrowheads="1"/>
            </p:cNvSpPr>
            <p:nvPr/>
          </p:nvSpPr>
          <p:spPr bwMode="auto">
            <a:xfrm rot="19800000">
              <a:off x="3671" y="2916"/>
              <a:ext cx="3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v</a:t>
              </a:r>
              <a:endParaRPr lang="en-US" altLang="en-US" sz="2400"/>
            </a:p>
          </p:txBody>
        </p:sp>
        <p:sp>
          <p:nvSpPr>
            <p:cNvPr id="714847" name="Rectangle 95">
              <a:extLst>
                <a:ext uri="{FF2B5EF4-FFF2-40B4-BE49-F238E27FC236}">
                  <a16:creationId xmlns:a16="http://schemas.microsoft.com/office/drawing/2014/main" id="{CD8F4F63-6E0D-7336-F17A-8E0120DC2079}"/>
                </a:ext>
              </a:extLst>
            </p:cNvPr>
            <p:cNvSpPr>
              <a:spLocks noChangeArrowheads="1"/>
            </p:cNvSpPr>
            <p:nvPr/>
          </p:nvSpPr>
          <p:spPr bwMode="auto">
            <a:xfrm rot="19800000">
              <a:off x="3706" y="2900"/>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i</a:t>
              </a:r>
              <a:endParaRPr lang="en-US" altLang="en-US" sz="2400"/>
            </a:p>
          </p:txBody>
        </p:sp>
        <p:sp>
          <p:nvSpPr>
            <p:cNvPr id="714848" name="Rectangle 96">
              <a:extLst>
                <a:ext uri="{FF2B5EF4-FFF2-40B4-BE49-F238E27FC236}">
                  <a16:creationId xmlns:a16="http://schemas.microsoft.com/office/drawing/2014/main" id="{63105F27-B490-AEB0-1E47-A29266888738}"/>
                </a:ext>
              </a:extLst>
            </p:cNvPr>
            <p:cNvSpPr>
              <a:spLocks noChangeArrowheads="1"/>
            </p:cNvSpPr>
            <p:nvPr/>
          </p:nvSpPr>
          <p:spPr bwMode="auto">
            <a:xfrm rot="19800000">
              <a:off x="3719" y="288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49" name="Rectangle 97">
              <a:extLst>
                <a:ext uri="{FF2B5EF4-FFF2-40B4-BE49-F238E27FC236}">
                  <a16:creationId xmlns:a16="http://schemas.microsoft.com/office/drawing/2014/main" id="{E5BF4C30-9FA8-EF40-855E-6119896BE7B5}"/>
                </a:ext>
              </a:extLst>
            </p:cNvPr>
            <p:cNvSpPr>
              <a:spLocks noChangeArrowheads="1"/>
            </p:cNvSpPr>
            <p:nvPr/>
          </p:nvSpPr>
          <p:spPr bwMode="auto">
            <a:xfrm rot="19800000">
              <a:off x="3752" y="2870"/>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50" name="Rectangle 98">
              <a:extLst>
                <a:ext uri="{FF2B5EF4-FFF2-40B4-BE49-F238E27FC236}">
                  <a16:creationId xmlns:a16="http://schemas.microsoft.com/office/drawing/2014/main" id="{68F09461-FD87-E178-3F71-81333760A458}"/>
                </a:ext>
              </a:extLst>
            </p:cNvPr>
            <p:cNvSpPr>
              <a:spLocks noChangeArrowheads="1"/>
            </p:cNvSpPr>
            <p:nvPr/>
          </p:nvSpPr>
          <p:spPr bwMode="auto">
            <a:xfrm rot="19800000">
              <a:off x="3773" y="2852"/>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51" name="Rectangle 99">
              <a:extLst>
                <a:ext uri="{FF2B5EF4-FFF2-40B4-BE49-F238E27FC236}">
                  <a16:creationId xmlns:a16="http://schemas.microsoft.com/office/drawing/2014/main" id="{D59B8B54-5C24-42AC-15E6-5F632FF50D00}"/>
                </a:ext>
              </a:extLst>
            </p:cNvPr>
            <p:cNvSpPr>
              <a:spLocks noChangeArrowheads="1"/>
            </p:cNvSpPr>
            <p:nvPr/>
          </p:nvSpPr>
          <p:spPr bwMode="auto">
            <a:xfrm rot="19800000">
              <a:off x="3913" y="2937"/>
              <a:ext cx="6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M</a:t>
              </a:r>
              <a:endParaRPr lang="en-US" altLang="en-US" sz="2400"/>
            </a:p>
          </p:txBody>
        </p:sp>
        <p:sp>
          <p:nvSpPr>
            <p:cNvPr id="714852" name="Rectangle 100">
              <a:extLst>
                <a:ext uri="{FF2B5EF4-FFF2-40B4-BE49-F238E27FC236}">
                  <a16:creationId xmlns:a16="http://schemas.microsoft.com/office/drawing/2014/main" id="{FE6231CF-475A-890A-E371-F1D07B85B10C}"/>
                </a:ext>
              </a:extLst>
            </p:cNvPr>
            <p:cNvSpPr>
              <a:spLocks noChangeArrowheads="1"/>
            </p:cNvSpPr>
            <p:nvPr/>
          </p:nvSpPr>
          <p:spPr bwMode="auto">
            <a:xfrm rot="19800000">
              <a:off x="3965" y="2911"/>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a</a:t>
              </a:r>
              <a:endParaRPr lang="en-US" altLang="en-US" sz="2400"/>
            </a:p>
          </p:txBody>
        </p:sp>
        <p:sp>
          <p:nvSpPr>
            <p:cNvPr id="714853" name="Rectangle 101">
              <a:extLst>
                <a:ext uri="{FF2B5EF4-FFF2-40B4-BE49-F238E27FC236}">
                  <a16:creationId xmlns:a16="http://schemas.microsoft.com/office/drawing/2014/main" id="{024B4486-2463-F7E5-5576-73A403B37AC9}"/>
                </a:ext>
              </a:extLst>
            </p:cNvPr>
            <p:cNvSpPr>
              <a:spLocks noChangeArrowheads="1"/>
            </p:cNvSpPr>
            <p:nvPr/>
          </p:nvSpPr>
          <p:spPr bwMode="auto">
            <a:xfrm rot="19800000">
              <a:off x="3999" y="2894"/>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54" name="Rectangle 102">
              <a:extLst>
                <a:ext uri="{FF2B5EF4-FFF2-40B4-BE49-F238E27FC236}">
                  <a16:creationId xmlns:a16="http://schemas.microsoft.com/office/drawing/2014/main" id="{D82979C9-6CDA-1314-21B8-15A290219929}"/>
                </a:ext>
              </a:extLst>
            </p:cNvPr>
            <p:cNvSpPr>
              <a:spLocks noChangeArrowheads="1"/>
            </p:cNvSpPr>
            <p:nvPr/>
          </p:nvSpPr>
          <p:spPr bwMode="auto">
            <a:xfrm rot="19800000">
              <a:off x="4020" y="2885"/>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855" name="Rectangle 103">
              <a:extLst>
                <a:ext uri="{FF2B5EF4-FFF2-40B4-BE49-F238E27FC236}">
                  <a16:creationId xmlns:a16="http://schemas.microsoft.com/office/drawing/2014/main" id="{721589F1-4C16-134A-DF82-16C78DDC2CBB}"/>
                </a:ext>
              </a:extLst>
            </p:cNvPr>
            <p:cNvSpPr>
              <a:spLocks noChangeArrowheads="1"/>
            </p:cNvSpPr>
            <p:nvPr/>
          </p:nvSpPr>
          <p:spPr bwMode="auto">
            <a:xfrm rot="19800000">
              <a:off x="4040" y="2876"/>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i</a:t>
              </a:r>
              <a:endParaRPr lang="en-US" altLang="en-US" sz="2400"/>
            </a:p>
          </p:txBody>
        </p:sp>
        <p:sp>
          <p:nvSpPr>
            <p:cNvPr id="714856" name="Rectangle 104">
              <a:extLst>
                <a:ext uri="{FF2B5EF4-FFF2-40B4-BE49-F238E27FC236}">
                  <a16:creationId xmlns:a16="http://schemas.microsoft.com/office/drawing/2014/main" id="{F047A0FF-0BA4-A98B-08CB-27D4C2F37A4F}"/>
                </a:ext>
              </a:extLst>
            </p:cNvPr>
            <p:cNvSpPr>
              <a:spLocks noChangeArrowheads="1"/>
            </p:cNvSpPr>
            <p:nvPr/>
          </p:nvSpPr>
          <p:spPr bwMode="auto">
            <a:xfrm rot="19800000">
              <a:off x="4053" y="2859"/>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n</a:t>
              </a:r>
              <a:endParaRPr lang="en-US" altLang="en-US" sz="2400"/>
            </a:p>
          </p:txBody>
        </p:sp>
        <p:sp>
          <p:nvSpPr>
            <p:cNvPr id="714857" name="Rectangle 105">
              <a:extLst>
                <a:ext uri="{FF2B5EF4-FFF2-40B4-BE49-F238E27FC236}">
                  <a16:creationId xmlns:a16="http://schemas.microsoft.com/office/drawing/2014/main" id="{21A23A6B-6DBB-BBF2-67E3-1F8AC4F6B77F}"/>
                </a:ext>
              </a:extLst>
            </p:cNvPr>
            <p:cNvSpPr>
              <a:spLocks noChangeArrowheads="1"/>
            </p:cNvSpPr>
            <p:nvPr/>
          </p:nvSpPr>
          <p:spPr bwMode="auto">
            <a:xfrm rot="19800000">
              <a:off x="4207" y="2936"/>
              <a:ext cx="52"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C</a:t>
              </a:r>
              <a:endParaRPr lang="en-US" altLang="en-US" sz="2400"/>
            </a:p>
          </p:txBody>
        </p:sp>
        <p:sp>
          <p:nvSpPr>
            <p:cNvPr id="714858" name="Rectangle 106">
              <a:extLst>
                <a:ext uri="{FF2B5EF4-FFF2-40B4-BE49-F238E27FC236}">
                  <a16:creationId xmlns:a16="http://schemas.microsoft.com/office/drawing/2014/main" id="{0662D81E-1004-37E7-7C4C-88A4A433286A}"/>
                </a:ext>
              </a:extLst>
            </p:cNvPr>
            <p:cNvSpPr>
              <a:spLocks noChangeArrowheads="1"/>
            </p:cNvSpPr>
            <p:nvPr/>
          </p:nvSpPr>
          <p:spPr bwMode="auto">
            <a:xfrm rot="19800000">
              <a:off x="4252" y="2915"/>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u</a:t>
              </a:r>
              <a:endParaRPr lang="en-US" altLang="en-US" sz="2400"/>
            </a:p>
          </p:txBody>
        </p:sp>
        <p:sp>
          <p:nvSpPr>
            <p:cNvPr id="714859" name="Rectangle 107">
              <a:extLst>
                <a:ext uri="{FF2B5EF4-FFF2-40B4-BE49-F238E27FC236}">
                  <a16:creationId xmlns:a16="http://schemas.microsoft.com/office/drawing/2014/main" id="{3E276E05-91B3-1DED-EBE7-3ED3699EC029}"/>
                </a:ext>
              </a:extLst>
            </p:cNvPr>
            <p:cNvSpPr>
              <a:spLocks noChangeArrowheads="1"/>
            </p:cNvSpPr>
            <p:nvPr/>
          </p:nvSpPr>
          <p:spPr bwMode="auto">
            <a:xfrm rot="19800000">
              <a:off x="4283" y="2899"/>
              <a:ext cx="2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t</a:t>
              </a:r>
              <a:endParaRPr lang="en-US" altLang="en-US" sz="2400"/>
            </a:p>
          </p:txBody>
        </p:sp>
        <p:sp>
          <p:nvSpPr>
            <p:cNvPr id="714860" name="Rectangle 108">
              <a:extLst>
                <a:ext uri="{FF2B5EF4-FFF2-40B4-BE49-F238E27FC236}">
                  <a16:creationId xmlns:a16="http://schemas.microsoft.com/office/drawing/2014/main" id="{86CCB6FA-1ABA-E6E2-01BD-BDDD3FFC9302}"/>
                </a:ext>
              </a:extLst>
            </p:cNvPr>
            <p:cNvSpPr>
              <a:spLocks noChangeArrowheads="1"/>
            </p:cNvSpPr>
            <p:nvPr/>
          </p:nvSpPr>
          <p:spPr bwMode="auto">
            <a:xfrm rot="19800000">
              <a:off x="4304" y="2890"/>
              <a:ext cx="16"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l</a:t>
              </a:r>
              <a:endParaRPr lang="en-US" altLang="en-US" sz="2400"/>
            </a:p>
          </p:txBody>
        </p:sp>
        <p:sp>
          <p:nvSpPr>
            <p:cNvPr id="714861" name="Rectangle 109">
              <a:extLst>
                <a:ext uri="{FF2B5EF4-FFF2-40B4-BE49-F238E27FC236}">
                  <a16:creationId xmlns:a16="http://schemas.microsoft.com/office/drawing/2014/main" id="{E644A8E9-931E-E6D4-B934-F8F389456E0A}"/>
                </a:ext>
              </a:extLst>
            </p:cNvPr>
            <p:cNvSpPr>
              <a:spLocks noChangeArrowheads="1"/>
            </p:cNvSpPr>
            <p:nvPr/>
          </p:nvSpPr>
          <p:spPr bwMode="auto">
            <a:xfrm rot="19800000">
              <a:off x="4313" y="2877"/>
              <a:ext cx="40"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e</a:t>
              </a:r>
              <a:endParaRPr lang="en-US" altLang="en-US" sz="2400"/>
            </a:p>
          </p:txBody>
        </p:sp>
        <p:sp>
          <p:nvSpPr>
            <p:cNvPr id="714862" name="Rectangle 110">
              <a:extLst>
                <a:ext uri="{FF2B5EF4-FFF2-40B4-BE49-F238E27FC236}">
                  <a16:creationId xmlns:a16="http://schemas.microsoft.com/office/drawing/2014/main" id="{89DA4187-24B0-9CB7-3286-A0B70B38CD9D}"/>
                </a:ext>
              </a:extLst>
            </p:cNvPr>
            <p:cNvSpPr>
              <a:spLocks noChangeArrowheads="1"/>
            </p:cNvSpPr>
            <p:nvPr/>
          </p:nvSpPr>
          <p:spPr bwMode="auto">
            <a:xfrm rot="19800000">
              <a:off x="4346" y="2860"/>
              <a:ext cx="24" cy="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900">
                  <a:solidFill>
                    <a:srgbClr val="000000"/>
                  </a:solidFill>
                </a:rPr>
                <a:t>r</a:t>
              </a:r>
              <a:endParaRPr lang="en-US" altLang="en-US" sz="2400"/>
            </a:p>
          </p:txBody>
        </p:sp>
        <p:sp>
          <p:nvSpPr>
            <p:cNvPr id="714863" name="Line 111">
              <a:extLst>
                <a:ext uri="{FF2B5EF4-FFF2-40B4-BE49-F238E27FC236}">
                  <a16:creationId xmlns:a16="http://schemas.microsoft.com/office/drawing/2014/main" id="{BB0D6312-BDCE-EC2E-4A2B-DB8767B1D5FD}"/>
                </a:ext>
              </a:extLst>
            </p:cNvPr>
            <p:cNvSpPr>
              <a:spLocks noChangeShapeType="1"/>
            </p:cNvSpPr>
            <p:nvPr/>
          </p:nvSpPr>
          <p:spPr bwMode="auto">
            <a:xfrm>
              <a:off x="1378"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64" name="Line 112">
              <a:extLst>
                <a:ext uri="{FF2B5EF4-FFF2-40B4-BE49-F238E27FC236}">
                  <a16:creationId xmlns:a16="http://schemas.microsoft.com/office/drawing/2014/main" id="{50A387BD-E23D-F2C9-4EB7-0F17AADB2967}"/>
                </a:ext>
              </a:extLst>
            </p:cNvPr>
            <p:cNvSpPr>
              <a:spLocks noChangeShapeType="1"/>
            </p:cNvSpPr>
            <p:nvPr/>
          </p:nvSpPr>
          <p:spPr bwMode="auto">
            <a:xfrm>
              <a:off x="1668"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65" name="Line 113">
              <a:extLst>
                <a:ext uri="{FF2B5EF4-FFF2-40B4-BE49-F238E27FC236}">
                  <a16:creationId xmlns:a16="http://schemas.microsoft.com/office/drawing/2014/main" id="{8E3DB2E3-8CF2-8793-3C3D-2249E874A166}"/>
                </a:ext>
              </a:extLst>
            </p:cNvPr>
            <p:cNvSpPr>
              <a:spLocks noChangeShapeType="1"/>
            </p:cNvSpPr>
            <p:nvPr/>
          </p:nvSpPr>
          <p:spPr bwMode="auto">
            <a:xfrm>
              <a:off x="1958"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66" name="Line 114">
              <a:extLst>
                <a:ext uri="{FF2B5EF4-FFF2-40B4-BE49-F238E27FC236}">
                  <a16:creationId xmlns:a16="http://schemas.microsoft.com/office/drawing/2014/main" id="{30BCC842-2AC0-F173-3285-5620E443CF90}"/>
                </a:ext>
              </a:extLst>
            </p:cNvPr>
            <p:cNvSpPr>
              <a:spLocks noChangeShapeType="1"/>
            </p:cNvSpPr>
            <p:nvPr/>
          </p:nvSpPr>
          <p:spPr bwMode="auto">
            <a:xfrm>
              <a:off x="2248"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67" name="Line 115">
              <a:extLst>
                <a:ext uri="{FF2B5EF4-FFF2-40B4-BE49-F238E27FC236}">
                  <a16:creationId xmlns:a16="http://schemas.microsoft.com/office/drawing/2014/main" id="{E78D89BF-6873-CAAF-1592-C105364BC121}"/>
                </a:ext>
              </a:extLst>
            </p:cNvPr>
            <p:cNvSpPr>
              <a:spLocks noChangeShapeType="1"/>
            </p:cNvSpPr>
            <p:nvPr/>
          </p:nvSpPr>
          <p:spPr bwMode="auto">
            <a:xfrm>
              <a:off x="2538"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68" name="Line 116">
              <a:extLst>
                <a:ext uri="{FF2B5EF4-FFF2-40B4-BE49-F238E27FC236}">
                  <a16:creationId xmlns:a16="http://schemas.microsoft.com/office/drawing/2014/main" id="{90E06ABE-3BFC-04B7-58D0-CA71EDD928AC}"/>
                </a:ext>
              </a:extLst>
            </p:cNvPr>
            <p:cNvSpPr>
              <a:spLocks noChangeShapeType="1"/>
            </p:cNvSpPr>
            <p:nvPr/>
          </p:nvSpPr>
          <p:spPr bwMode="auto">
            <a:xfrm>
              <a:off x="2832"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69" name="Line 117">
              <a:extLst>
                <a:ext uri="{FF2B5EF4-FFF2-40B4-BE49-F238E27FC236}">
                  <a16:creationId xmlns:a16="http://schemas.microsoft.com/office/drawing/2014/main" id="{BB7BAA10-BE79-B0A4-9BD0-ED1E2CCA75D1}"/>
                </a:ext>
              </a:extLst>
            </p:cNvPr>
            <p:cNvSpPr>
              <a:spLocks noChangeShapeType="1"/>
            </p:cNvSpPr>
            <p:nvPr/>
          </p:nvSpPr>
          <p:spPr bwMode="auto">
            <a:xfrm>
              <a:off x="3122"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70" name="Line 118">
              <a:extLst>
                <a:ext uri="{FF2B5EF4-FFF2-40B4-BE49-F238E27FC236}">
                  <a16:creationId xmlns:a16="http://schemas.microsoft.com/office/drawing/2014/main" id="{15AE823B-E800-638B-7979-EE1F4F73CFA7}"/>
                </a:ext>
              </a:extLst>
            </p:cNvPr>
            <p:cNvSpPr>
              <a:spLocks noChangeShapeType="1"/>
            </p:cNvSpPr>
            <p:nvPr/>
          </p:nvSpPr>
          <p:spPr bwMode="auto">
            <a:xfrm>
              <a:off x="3412"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71" name="Line 119">
              <a:extLst>
                <a:ext uri="{FF2B5EF4-FFF2-40B4-BE49-F238E27FC236}">
                  <a16:creationId xmlns:a16="http://schemas.microsoft.com/office/drawing/2014/main" id="{862DED19-E59D-2566-6FBE-6F50D984A8AC}"/>
                </a:ext>
              </a:extLst>
            </p:cNvPr>
            <p:cNvSpPr>
              <a:spLocks noChangeShapeType="1"/>
            </p:cNvSpPr>
            <p:nvPr/>
          </p:nvSpPr>
          <p:spPr bwMode="auto">
            <a:xfrm>
              <a:off x="3703"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72" name="Line 120">
              <a:extLst>
                <a:ext uri="{FF2B5EF4-FFF2-40B4-BE49-F238E27FC236}">
                  <a16:creationId xmlns:a16="http://schemas.microsoft.com/office/drawing/2014/main" id="{F1CFB7C8-88BA-3D9C-F576-7641DE8D0A8D}"/>
                </a:ext>
              </a:extLst>
            </p:cNvPr>
            <p:cNvSpPr>
              <a:spLocks noChangeShapeType="1"/>
            </p:cNvSpPr>
            <p:nvPr/>
          </p:nvSpPr>
          <p:spPr bwMode="auto">
            <a:xfrm>
              <a:off x="3993"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73" name="Line 121">
              <a:extLst>
                <a:ext uri="{FF2B5EF4-FFF2-40B4-BE49-F238E27FC236}">
                  <a16:creationId xmlns:a16="http://schemas.microsoft.com/office/drawing/2014/main" id="{FB5C28CA-CAA4-626E-AC40-91A77CDF425D}"/>
                </a:ext>
              </a:extLst>
            </p:cNvPr>
            <p:cNvSpPr>
              <a:spLocks noChangeShapeType="1"/>
            </p:cNvSpPr>
            <p:nvPr/>
          </p:nvSpPr>
          <p:spPr bwMode="auto">
            <a:xfrm>
              <a:off x="4283" y="2714"/>
              <a:ext cx="1" cy="6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74" name="Rectangle 122">
              <a:extLst>
                <a:ext uri="{FF2B5EF4-FFF2-40B4-BE49-F238E27FC236}">
                  <a16:creationId xmlns:a16="http://schemas.microsoft.com/office/drawing/2014/main" id="{9120A41D-6D64-6006-632B-CF497E3CE741}"/>
                </a:ext>
              </a:extLst>
            </p:cNvPr>
            <p:cNvSpPr>
              <a:spLocks noChangeArrowheads="1"/>
            </p:cNvSpPr>
            <p:nvPr/>
          </p:nvSpPr>
          <p:spPr bwMode="auto">
            <a:xfrm>
              <a:off x="1334"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875" name="Rectangle 123">
              <a:extLst>
                <a:ext uri="{FF2B5EF4-FFF2-40B4-BE49-F238E27FC236}">
                  <a16:creationId xmlns:a16="http://schemas.microsoft.com/office/drawing/2014/main" id="{7DDC9FDD-8522-4E30-5FE1-1A6EAA3E7018}"/>
                </a:ext>
              </a:extLst>
            </p:cNvPr>
            <p:cNvSpPr>
              <a:spLocks noChangeArrowheads="1"/>
            </p:cNvSpPr>
            <p:nvPr/>
          </p:nvSpPr>
          <p:spPr bwMode="auto">
            <a:xfrm>
              <a:off x="1378"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876" name="Rectangle 124">
              <a:extLst>
                <a:ext uri="{FF2B5EF4-FFF2-40B4-BE49-F238E27FC236}">
                  <a16:creationId xmlns:a16="http://schemas.microsoft.com/office/drawing/2014/main" id="{8E30197E-8914-D10B-E3D2-F895F4A298C6}"/>
                </a:ext>
              </a:extLst>
            </p:cNvPr>
            <p:cNvSpPr>
              <a:spLocks noChangeArrowheads="1"/>
            </p:cNvSpPr>
            <p:nvPr/>
          </p:nvSpPr>
          <p:spPr bwMode="auto">
            <a:xfrm>
              <a:off x="1627"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877" name="Rectangle 125">
              <a:extLst>
                <a:ext uri="{FF2B5EF4-FFF2-40B4-BE49-F238E27FC236}">
                  <a16:creationId xmlns:a16="http://schemas.microsoft.com/office/drawing/2014/main" id="{0C6A4252-1C39-4D0F-862B-4DEDCF3DC72D}"/>
                </a:ext>
              </a:extLst>
            </p:cNvPr>
            <p:cNvSpPr>
              <a:spLocks noChangeArrowheads="1"/>
            </p:cNvSpPr>
            <p:nvPr/>
          </p:nvSpPr>
          <p:spPr bwMode="auto">
            <a:xfrm>
              <a:off x="1671"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878" name="Rectangle 126">
              <a:extLst>
                <a:ext uri="{FF2B5EF4-FFF2-40B4-BE49-F238E27FC236}">
                  <a16:creationId xmlns:a16="http://schemas.microsoft.com/office/drawing/2014/main" id="{A53BB076-E7D9-875F-1A05-11D5F73EDB8A}"/>
                </a:ext>
              </a:extLst>
            </p:cNvPr>
            <p:cNvSpPr>
              <a:spLocks noChangeArrowheads="1"/>
            </p:cNvSpPr>
            <p:nvPr/>
          </p:nvSpPr>
          <p:spPr bwMode="auto">
            <a:xfrm>
              <a:off x="1918"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879" name="Rectangle 127">
              <a:extLst>
                <a:ext uri="{FF2B5EF4-FFF2-40B4-BE49-F238E27FC236}">
                  <a16:creationId xmlns:a16="http://schemas.microsoft.com/office/drawing/2014/main" id="{B441CE3C-080C-2F12-65FC-65B21692EEEA}"/>
                </a:ext>
              </a:extLst>
            </p:cNvPr>
            <p:cNvSpPr>
              <a:spLocks noChangeArrowheads="1"/>
            </p:cNvSpPr>
            <p:nvPr/>
          </p:nvSpPr>
          <p:spPr bwMode="auto">
            <a:xfrm>
              <a:off x="1961"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880" name="Rectangle 128">
              <a:extLst>
                <a:ext uri="{FF2B5EF4-FFF2-40B4-BE49-F238E27FC236}">
                  <a16:creationId xmlns:a16="http://schemas.microsoft.com/office/drawing/2014/main" id="{677901A4-F8ED-79BA-C6E2-6F8AEB5464FA}"/>
                </a:ext>
              </a:extLst>
            </p:cNvPr>
            <p:cNvSpPr>
              <a:spLocks noChangeArrowheads="1"/>
            </p:cNvSpPr>
            <p:nvPr/>
          </p:nvSpPr>
          <p:spPr bwMode="auto">
            <a:xfrm>
              <a:off x="2208"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81" name="Rectangle 129">
              <a:extLst>
                <a:ext uri="{FF2B5EF4-FFF2-40B4-BE49-F238E27FC236}">
                  <a16:creationId xmlns:a16="http://schemas.microsoft.com/office/drawing/2014/main" id="{A8DB52E9-54DC-865F-EBF4-B415ACBDE51D}"/>
                </a:ext>
              </a:extLst>
            </p:cNvPr>
            <p:cNvSpPr>
              <a:spLocks noChangeArrowheads="1"/>
            </p:cNvSpPr>
            <p:nvPr/>
          </p:nvSpPr>
          <p:spPr bwMode="auto">
            <a:xfrm>
              <a:off x="2252"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4882" name="Rectangle 130">
              <a:extLst>
                <a:ext uri="{FF2B5EF4-FFF2-40B4-BE49-F238E27FC236}">
                  <a16:creationId xmlns:a16="http://schemas.microsoft.com/office/drawing/2014/main" id="{97D1F0B3-C611-23AA-2297-6B325DCAAAA5}"/>
                </a:ext>
              </a:extLst>
            </p:cNvPr>
            <p:cNvSpPr>
              <a:spLocks noChangeArrowheads="1"/>
            </p:cNvSpPr>
            <p:nvPr/>
          </p:nvSpPr>
          <p:spPr bwMode="auto">
            <a:xfrm>
              <a:off x="2498"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83" name="Rectangle 131">
              <a:extLst>
                <a:ext uri="{FF2B5EF4-FFF2-40B4-BE49-F238E27FC236}">
                  <a16:creationId xmlns:a16="http://schemas.microsoft.com/office/drawing/2014/main" id="{BA8B0995-54C0-A497-1561-B1F5334D3A4D}"/>
                </a:ext>
              </a:extLst>
            </p:cNvPr>
            <p:cNvSpPr>
              <a:spLocks noChangeArrowheads="1"/>
            </p:cNvSpPr>
            <p:nvPr/>
          </p:nvSpPr>
          <p:spPr bwMode="auto">
            <a:xfrm>
              <a:off x="2542"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6</a:t>
              </a:r>
              <a:endParaRPr lang="en-US" altLang="en-US" sz="2400"/>
            </a:p>
          </p:txBody>
        </p:sp>
        <p:sp>
          <p:nvSpPr>
            <p:cNvPr id="714884" name="Rectangle 132">
              <a:extLst>
                <a:ext uri="{FF2B5EF4-FFF2-40B4-BE49-F238E27FC236}">
                  <a16:creationId xmlns:a16="http://schemas.microsoft.com/office/drawing/2014/main" id="{EF383FCD-D853-7554-9760-1640059EB4A5}"/>
                </a:ext>
              </a:extLst>
            </p:cNvPr>
            <p:cNvSpPr>
              <a:spLocks noChangeArrowheads="1"/>
            </p:cNvSpPr>
            <p:nvPr/>
          </p:nvSpPr>
          <p:spPr bwMode="auto">
            <a:xfrm>
              <a:off x="2788"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85" name="Rectangle 133">
              <a:extLst>
                <a:ext uri="{FF2B5EF4-FFF2-40B4-BE49-F238E27FC236}">
                  <a16:creationId xmlns:a16="http://schemas.microsoft.com/office/drawing/2014/main" id="{0511BB5A-A386-7415-3C18-4791FDFF2984}"/>
                </a:ext>
              </a:extLst>
            </p:cNvPr>
            <p:cNvSpPr>
              <a:spLocks noChangeArrowheads="1"/>
            </p:cNvSpPr>
            <p:nvPr/>
          </p:nvSpPr>
          <p:spPr bwMode="auto">
            <a:xfrm>
              <a:off x="2832"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886" name="Rectangle 134">
              <a:extLst>
                <a:ext uri="{FF2B5EF4-FFF2-40B4-BE49-F238E27FC236}">
                  <a16:creationId xmlns:a16="http://schemas.microsoft.com/office/drawing/2014/main" id="{94E3FD8E-F8A5-E078-42CE-69986241ACEC}"/>
                </a:ext>
              </a:extLst>
            </p:cNvPr>
            <p:cNvSpPr>
              <a:spLocks noChangeArrowheads="1"/>
            </p:cNvSpPr>
            <p:nvPr/>
          </p:nvSpPr>
          <p:spPr bwMode="auto">
            <a:xfrm>
              <a:off x="3078"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87" name="Rectangle 135">
              <a:extLst>
                <a:ext uri="{FF2B5EF4-FFF2-40B4-BE49-F238E27FC236}">
                  <a16:creationId xmlns:a16="http://schemas.microsoft.com/office/drawing/2014/main" id="{DD713452-8455-EC80-6282-07E2DB08B17D}"/>
                </a:ext>
              </a:extLst>
            </p:cNvPr>
            <p:cNvSpPr>
              <a:spLocks noChangeArrowheads="1"/>
            </p:cNvSpPr>
            <p:nvPr/>
          </p:nvSpPr>
          <p:spPr bwMode="auto">
            <a:xfrm>
              <a:off x="3122"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3</a:t>
              </a:r>
              <a:endParaRPr lang="en-US" altLang="en-US" sz="2400"/>
            </a:p>
          </p:txBody>
        </p:sp>
        <p:sp>
          <p:nvSpPr>
            <p:cNvPr id="714888" name="Rectangle 136">
              <a:extLst>
                <a:ext uri="{FF2B5EF4-FFF2-40B4-BE49-F238E27FC236}">
                  <a16:creationId xmlns:a16="http://schemas.microsoft.com/office/drawing/2014/main" id="{53DB52BB-92C5-1D78-1373-7584296468D3}"/>
                </a:ext>
              </a:extLst>
            </p:cNvPr>
            <p:cNvSpPr>
              <a:spLocks noChangeArrowheads="1"/>
            </p:cNvSpPr>
            <p:nvPr/>
          </p:nvSpPr>
          <p:spPr bwMode="auto">
            <a:xfrm>
              <a:off x="3369"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89" name="Rectangle 137">
              <a:extLst>
                <a:ext uri="{FF2B5EF4-FFF2-40B4-BE49-F238E27FC236}">
                  <a16:creationId xmlns:a16="http://schemas.microsoft.com/office/drawing/2014/main" id="{30E9C52B-D5F0-C83F-73EF-555C779245DE}"/>
                </a:ext>
              </a:extLst>
            </p:cNvPr>
            <p:cNvSpPr>
              <a:spLocks noChangeArrowheads="1"/>
            </p:cNvSpPr>
            <p:nvPr/>
          </p:nvSpPr>
          <p:spPr bwMode="auto">
            <a:xfrm>
              <a:off x="3412"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890" name="Rectangle 138">
              <a:extLst>
                <a:ext uri="{FF2B5EF4-FFF2-40B4-BE49-F238E27FC236}">
                  <a16:creationId xmlns:a16="http://schemas.microsoft.com/office/drawing/2014/main" id="{EDECCEA7-BB77-0C48-4E85-1CF21E4F8E6F}"/>
                </a:ext>
              </a:extLst>
            </p:cNvPr>
            <p:cNvSpPr>
              <a:spLocks noChangeArrowheads="1"/>
            </p:cNvSpPr>
            <p:nvPr/>
          </p:nvSpPr>
          <p:spPr bwMode="auto">
            <a:xfrm>
              <a:off x="3659"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91" name="Rectangle 139">
              <a:extLst>
                <a:ext uri="{FF2B5EF4-FFF2-40B4-BE49-F238E27FC236}">
                  <a16:creationId xmlns:a16="http://schemas.microsoft.com/office/drawing/2014/main" id="{E9F79F81-DF29-F04A-732B-7D1072ECCA35}"/>
                </a:ext>
              </a:extLst>
            </p:cNvPr>
            <p:cNvSpPr>
              <a:spLocks noChangeArrowheads="1"/>
            </p:cNvSpPr>
            <p:nvPr/>
          </p:nvSpPr>
          <p:spPr bwMode="auto">
            <a:xfrm>
              <a:off x="3703"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892" name="Rectangle 140">
              <a:extLst>
                <a:ext uri="{FF2B5EF4-FFF2-40B4-BE49-F238E27FC236}">
                  <a16:creationId xmlns:a16="http://schemas.microsoft.com/office/drawing/2014/main" id="{AC7BD413-8185-04A9-EA58-5930F10BD631}"/>
                </a:ext>
              </a:extLst>
            </p:cNvPr>
            <p:cNvSpPr>
              <a:spLocks noChangeArrowheads="1"/>
            </p:cNvSpPr>
            <p:nvPr/>
          </p:nvSpPr>
          <p:spPr bwMode="auto">
            <a:xfrm>
              <a:off x="3969" y="313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893" name="Rectangle 141">
              <a:extLst>
                <a:ext uri="{FF2B5EF4-FFF2-40B4-BE49-F238E27FC236}">
                  <a16:creationId xmlns:a16="http://schemas.microsoft.com/office/drawing/2014/main" id="{C6BA273B-28C4-F346-FC50-C0610893310B}"/>
                </a:ext>
              </a:extLst>
            </p:cNvPr>
            <p:cNvSpPr>
              <a:spLocks noChangeArrowheads="1"/>
            </p:cNvSpPr>
            <p:nvPr/>
          </p:nvSpPr>
          <p:spPr bwMode="auto">
            <a:xfrm>
              <a:off x="3993"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4894" name="Rectangle 142">
              <a:extLst>
                <a:ext uri="{FF2B5EF4-FFF2-40B4-BE49-F238E27FC236}">
                  <a16:creationId xmlns:a16="http://schemas.microsoft.com/office/drawing/2014/main" id="{97E1194A-9B87-754A-E60B-5F00D0F52DA3}"/>
                </a:ext>
              </a:extLst>
            </p:cNvPr>
            <p:cNvSpPr>
              <a:spLocks noChangeArrowheads="1"/>
            </p:cNvSpPr>
            <p:nvPr/>
          </p:nvSpPr>
          <p:spPr bwMode="auto">
            <a:xfrm>
              <a:off x="4259" y="313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895" name="Rectangle 143">
              <a:extLst>
                <a:ext uri="{FF2B5EF4-FFF2-40B4-BE49-F238E27FC236}">
                  <a16:creationId xmlns:a16="http://schemas.microsoft.com/office/drawing/2014/main" id="{FA1670A9-7250-78C9-8990-D6FEFED976BF}"/>
                </a:ext>
              </a:extLst>
            </p:cNvPr>
            <p:cNvSpPr>
              <a:spLocks noChangeArrowheads="1"/>
            </p:cNvSpPr>
            <p:nvPr/>
          </p:nvSpPr>
          <p:spPr bwMode="auto">
            <a:xfrm>
              <a:off x="4283" y="313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7</a:t>
              </a:r>
              <a:endParaRPr lang="en-US" altLang="en-US" sz="2400"/>
            </a:p>
          </p:txBody>
        </p:sp>
        <p:sp>
          <p:nvSpPr>
            <p:cNvPr id="714896" name="Line 144">
              <a:extLst>
                <a:ext uri="{FF2B5EF4-FFF2-40B4-BE49-F238E27FC236}">
                  <a16:creationId xmlns:a16="http://schemas.microsoft.com/office/drawing/2014/main" id="{843576A5-B62E-C352-47E8-690BEF7C105D}"/>
                </a:ext>
              </a:extLst>
            </p:cNvPr>
            <p:cNvSpPr>
              <a:spLocks noChangeShapeType="1"/>
            </p:cNvSpPr>
            <p:nvPr/>
          </p:nvSpPr>
          <p:spPr bwMode="auto">
            <a:xfrm>
              <a:off x="137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97" name="Line 145">
              <a:extLst>
                <a:ext uri="{FF2B5EF4-FFF2-40B4-BE49-F238E27FC236}">
                  <a16:creationId xmlns:a16="http://schemas.microsoft.com/office/drawing/2014/main" id="{ADD778EF-EF5A-34D7-2A9D-5D00B044CD84}"/>
                </a:ext>
              </a:extLst>
            </p:cNvPr>
            <p:cNvSpPr>
              <a:spLocks noChangeShapeType="1"/>
            </p:cNvSpPr>
            <p:nvPr/>
          </p:nvSpPr>
          <p:spPr bwMode="auto">
            <a:xfrm>
              <a:off x="166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98" name="Line 146">
              <a:extLst>
                <a:ext uri="{FF2B5EF4-FFF2-40B4-BE49-F238E27FC236}">
                  <a16:creationId xmlns:a16="http://schemas.microsoft.com/office/drawing/2014/main" id="{3A7F21C7-6E1C-25D4-558C-981FACFDC7AA}"/>
                </a:ext>
              </a:extLst>
            </p:cNvPr>
            <p:cNvSpPr>
              <a:spLocks noChangeShapeType="1"/>
            </p:cNvSpPr>
            <p:nvPr/>
          </p:nvSpPr>
          <p:spPr bwMode="auto">
            <a:xfrm>
              <a:off x="195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899" name="Line 147">
              <a:extLst>
                <a:ext uri="{FF2B5EF4-FFF2-40B4-BE49-F238E27FC236}">
                  <a16:creationId xmlns:a16="http://schemas.microsoft.com/office/drawing/2014/main" id="{F5ACD171-0172-6755-FCD4-041EEDF8036E}"/>
                </a:ext>
              </a:extLst>
            </p:cNvPr>
            <p:cNvSpPr>
              <a:spLocks noChangeShapeType="1"/>
            </p:cNvSpPr>
            <p:nvPr/>
          </p:nvSpPr>
          <p:spPr bwMode="auto">
            <a:xfrm>
              <a:off x="224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0" name="Line 148">
              <a:extLst>
                <a:ext uri="{FF2B5EF4-FFF2-40B4-BE49-F238E27FC236}">
                  <a16:creationId xmlns:a16="http://schemas.microsoft.com/office/drawing/2014/main" id="{40EFC97D-2CCC-6A72-74C6-13258F8C2A2E}"/>
                </a:ext>
              </a:extLst>
            </p:cNvPr>
            <p:cNvSpPr>
              <a:spLocks noChangeShapeType="1"/>
            </p:cNvSpPr>
            <p:nvPr/>
          </p:nvSpPr>
          <p:spPr bwMode="auto">
            <a:xfrm>
              <a:off x="253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1" name="Line 149">
              <a:extLst>
                <a:ext uri="{FF2B5EF4-FFF2-40B4-BE49-F238E27FC236}">
                  <a16:creationId xmlns:a16="http://schemas.microsoft.com/office/drawing/2014/main" id="{6797C7C1-BA32-BFDD-E759-08D514F1E7C5}"/>
                </a:ext>
              </a:extLst>
            </p:cNvPr>
            <p:cNvSpPr>
              <a:spLocks noChangeShapeType="1"/>
            </p:cNvSpPr>
            <p:nvPr/>
          </p:nvSpPr>
          <p:spPr bwMode="auto">
            <a:xfrm>
              <a:off x="283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2" name="Line 150">
              <a:extLst>
                <a:ext uri="{FF2B5EF4-FFF2-40B4-BE49-F238E27FC236}">
                  <a16:creationId xmlns:a16="http://schemas.microsoft.com/office/drawing/2014/main" id="{A50151EC-B3C8-11B2-6774-930B41E4CD32}"/>
                </a:ext>
              </a:extLst>
            </p:cNvPr>
            <p:cNvSpPr>
              <a:spLocks noChangeShapeType="1"/>
            </p:cNvSpPr>
            <p:nvPr/>
          </p:nvSpPr>
          <p:spPr bwMode="auto">
            <a:xfrm>
              <a:off x="312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3" name="Line 151">
              <a:extLst>
                <a:ext uri="{FF2B5EF4-FFF2-40B4-BE49-F238E27FC236}">
                  <a16:creationId xmlns:a16="http://schemas.microsoft.com/office/drawing/2014/main" id="{8DA70FFE-6BC1-3E83-47A2-D66AE748F6D3}"/>
                </a:ext>
              </a:extLst>
            </p:cNvPr>
            <p:cNvSpPr>
              <a:spLocks noChangeShapeType="1"/>
            </p:cNvSpPr>
            <p:nvPr/>
          </p:nvSpPr>
          <p:spPr bwMode="auto">
            <a:xfrm>
              <a:off x="341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4" name="Line 152">
              <a:extLst>
                <a:ext uri="{FF2B5EF4-FFF2-40B4-BE49-F238E27FC236}">
                  <a16:creationId xmlns:a16="http://schemas.microsoft.com/office/drawing/2014/main" id="{C100305B-5717-734F-F755-411AB4B61C7C}"/>
                </a:ext>
              </a:extLst>
            </p:cNvPr>
            <p:cNvSpPr>
              <a:spLocks noChangeShapeType="1"/>
            </p:cNvSpPr>
            <p:nvPr/>
          </p:nvSpPr>
          <p:spPr bwMode="auto">
            <a:xfrm>
              <a:off x="370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5" name="Line 153">
              <a:extLst>
                <a:ext uri="{FF2B5EF4-FFF2-40B4-BE49-F238E27FC236}">
                  <a16:creationId xmlns:a16="http://schemas.microsoft.com/office/drawing/2014/main" id="{13F11704-7CAB-D491-3D9F-1BDD314F67CF}"/>
                </a:ext>
              </a:extLst>
            </p:cNvPr>
            <p:cNvSpPr>
              <a:spLocks noChangeShapeType="1"/>
            </p:cNvSpPr>
            <p:nvPr/>
          </p:nvSpPr>
          <p:spPr bwMode="auto">
            <a:xfrm>
              <a:off x="399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6" name="Line 154">
              <a:extLst>
                <a:ext uri="{FF2B5EF4-FFF2-40B4-BE49-F238E27FC236}">
                  <a16:creationId xmlns:a16="http://schemas.microsoft.com/office/drawing/2014/main" id="{6D291591-409E-F9EF-E518-90A648F35AC3}"/>
                </a:ext>
              </a:extLst>
            </p:cNvPr>
            <p:cNvSpPr>
              <a:spLocks noChangeShapeType="1"/>
            </p:cNvSpPr>
            <p:nvPr/>
          </p:nvSpPr>
          <p:spPr bwMode="auto">
            <a:xfrm>
              <a:off x="428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07" name="Rectangle 155">
              <a:extLst>
                <a:ext uri="{FF2B5EF4-FFF2-40B4-BE49-F238E27FC236}">
                  <a16:creationId xmlns:a16="http://schemas.microsoft.com/office/drawing/2014/main" id="{1103BE73-3555-CC1D-2821-1C0D9CF72D4B}"/>
                </a:ext>
              </a:extLst>
            </p:cNvPr>
            <p:cNvSpPr>
              <a:spLocks noChangeArrowheads="1"/>
            </p:cNvSpPr>
            <p:nvPr/>
          </p:nvSpPr>
          <p:spPr bwMode="auto">
            <a:xfrm>
              <a:off x="1266"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08" name="Rectangle 156">
              <a:extLst>
                <a:ext uri="{FF2B5EF4-FFF2-40B4-BE49-F238E27FC236}">
                  <a16:creationId xmlns:a16="http://schemas.microsoft.com/office/drawing/2014/main" id="{0FF952F1-BB79-B7F6-1F3D-A8BCED690F0A}"/>
                </a:ext>
              </a:extLst>
            </p:cNvPr>
            <p:cNvSpPr>
              <a:spLocks noChangeArrowheads="1"/>
            </p:cNvSpPr>
            <p:nvPr/>
          </p:nvSpPr>
          <p:spPr bwMode="auto">
            <a:xfrm>
              <a:off x="1310"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909" name="Rectangle 157">
              <a:extLst>
                <a:ext uri="{FF2B5EF4-FFF2-40B4-BE49-F238E27FC236}">
                  <a16:creationId xmlns:a16="http://schemas.microsoft.com/office/drawing/2014/main" id="{1365EB8C-4EC2-90C2-3DEA-AF3C61F45741}"/>
                </a:ext>
              </a:extLst>
            </p:cNvPr>
            <p:cNvSpPr>
              <a:spLocks noChangeArrowheads="1"/>
            </p:cNvSpPr>
            <p:nvPr/>
          </p:nvSpPr>
          <p:spPr bwMode="auto">
            <a:xfrm>
              <a:off x="1354"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10" name="Rectangle 158">
              <a:extLst>
                <a:ext uri="{FF2B5EF4-FFF2-40B4-BE49-F238E27FC236}">
                  <a16:creationId xmlns:a16="http://schemas.microsoft.com/office/drawing/2014/main" id="{0B4595D2-64D0-F20F-82EE-96358E40708D}"/>
                </a:ext>
              </a:extLst>
            </p:cNvPr>
            <p:cNvSpPr>
              <a:spLocks noChangeArrowheads="1"/>
            </p:cNvSpPr>
            <p:nvPr/>
          </p:nvSpPr>
          <p:spPr bwMode="auto">
            <a:xfrm>
              <a:off x="1378"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11" name="Rectangle 159">
              <a:extLst>
                <a:ext uri="{FF2B5EF4-FFF2-40B4-BE49-F238E27FC236}">
                  <a16:creationId xmlns:a16="http://schemas.microsoft.com/office/drawing/2014/main" id="{8AE11F7C-FB8D-6FD8-17FE-CF7AAD23C733}"/>
                </a:ext>
              </a:extLst>
            </p:cNvPr>
            <p:cNvSpPr>
              <a:spLocks noChangeArrowheads="1"/>
            </p:cNvSpPr>
            <p:nvPr/>
          </p:nvSpPr>
          <p:spPr bwMode="auto">
            <a:xfrm>
              <a:off x="1560"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12" name="Rectangle 160">
              <a:extLst>
                <a:ext uri="{FF2B5EF4-FFF2-40B4-BE49-F238E27FC236}">
                  <a16:creationId xmlns:a16="http://schemas.microsoft.com/office/drawing/2014/main" id="{4D70673E-C605-D10D-7EB7-510A6676AE87}"/>
                </a:ext>
              </a:extLst>
            </p:cNvPr>
            <p:cNvSpPr>
              <a:spLocks noChangeArrowheads="1"/>
            </p:cNvSpPr>
            <p:nvPr/>
          </p:nvSpPr>
          <p:spPr bwMode="auto">
            <a:xfrm>
              <a:off x="1604"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3</a:t>
              </a:r>
              <a:endParaRPr lang="en-US" altLang="en-US" sz="2400"/>
            </a:p>
          </p:txBody>
        </p:sp>
        <p:sp>
          <p:nvSpPr>
            <p:cNvPr id="714913" name="Rectangle 161">
              <a:extLst>
                <a:ext uri="{FF2B5EF4-FFF2-40B4-BE49-F238E27FC236}">
                  <a16:creationId xmlns:a16="http://schemas.microsoft.com/office/drawing/2014/main" id="{D185DBDF-045E-BF36-E187-C4529AA99EB0}"/>
                </a:ext>
              </a:extLst>
            </p:cNvPr>
            <p:cNvSpPr>
              <a:spLocks noChangeArrowheads="1"/>
            </p:cNvSpPr>
            <p:nvPr/>
          </p:nvSpPr>
          <p:spPr bwMode="auto">
            <a:xfrm>
              <a:off x="1648"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14" name="Rectangle 162">
              <a:extLst>
                <a:ext uri="{FF2B5EF4-FFF2-40B4-BE49-F238E27FC236}">
                  <a16:creationId xmlns:a16="http://schemas.microsoft.com/office/drawing/2014/main" id="{C1F1B8E7-6B64-921A-167A-F00E111473F4}"/>
                </a:ext>
              </a:extLst>
            </p:cNvPr>
            <p:cNvSpPr>
              <a:spLocks noChangeArrowheads="1"/>
            </p:cNvSpPr>
            <p:nvPr/>
          </p:nvSpPr>
          <p:spPr bwMode="auto">
            <a:xfrm>
              <a:off x="1671"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915" name="Rectangle 163">
              <a:extLst>
                <a:ext uri="{FF2B5EF4-FFF2-40B4-BE49-F238E27FC236}">
                  <a16:creationId xmlns:a16="http://schemas.microsoft.com/office/drawing/2014/main" id="{C631BA7B-86A1-C503-B8ED-81E307E66C30}"/>
                </a:ext>
              </a:extLst>
            </p:cNvPr>
            <p:cNvSpPr>
              <a:spLocks noChangeArrowheads="1"/>
            </p:cNvSpPr>
            <p:nvPr/>
          </p:nvSpPr>
          <p:spPr bwMode="auto">
            <a:xfrm>
              <a:off x="1850"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16" name="Rectangle 164">
              <a:extLst>
                <a:ext uri="{FF2B5EF4-FFF2-40B4-BE49-F238E27FC236}">
                  <a16:creationId xmlns:a16="http://schemas.microsoft.com/office/drawing/2014/main" id="{CD833A4F-F767-5CC0-B3EE-2F1EDC3ED4B3}"/>
                </a:ext>
              </a:extLst>
            </p:cNvPr>
            <p:cNvSpPr>
              <a:spLocks noChangeArrowheads="1"/>
            </p:cNvSpPr>
            <p:nvPr/>
          </p:nvSpPr>
          <p:spPr bwMode="auto">
            <a:xfrm>
              <a:off x="1894"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917" name="Rectangle 165">
              <a:extLst>
                <a:ext uri="{FF2B5EF4-FFF2-40B4-BE49-F238E27FC236}">
                  <a16:creationId xmlns:a16="http://schemas.microsoft.com/office/drawing/2014/main" id="{9F5D4AA3-1BCB-5B76-62E1-56D1A5B05273}"/>
                </a:ext>
              </a:extLst>
            </p:cNvPr>
            <p:cNvSpPr>
              <a:spLocks noChangeArrowheads="1"/>
            </p:cNvSpPr>
            <p:nvPr/>
          </p:nvSpPr>
          <p:spPr bwMode="auto">
            <a:xfrm>
              <a:off x="1938"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18" name="Rectangle 166">
              <a:extLst>
                <a:ext uri="{FF2B5EF4-FFF2-40B4-BE49-F238E27FC236}">
                  <a16:creationId xmlns:a16="http://schemas.microsoft.com/office/drawing/2014/main" id="{DD346569-C7C8-52CB-C155-044F1ADECFDA}"/>
                </a:ext>
              </a:extLst>
            </p:cNvPr>
            <p:cNvSpPr>
              <a:spLocks noChangeArrowheads="1"/>
            </p:cNvSpPr>
            <p:nvPr/>
          </p:nvSpPr>
          <p:spPr bwMode="auto">
            <a:xfrm>
              <a:off x="1961"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19" name="Rectangle 167">
              <a:extLst>
                <a:ext uri="{FF2B5EF4-FFF2-40B4-BE49-F238E27FC236}">
                  <a16:creationId xmlns:a16="http://schemas.microsoft.com/office/drawing/2014/main" id="{0EC0FE7E-3DB1-BF69-9452-64BD9635BD24}"/>
                </a:ext>
              </a:extLst>
            </p:cNvPr>
            <p:cNvSpPr>
              <a:spLocks noChangeArrowheads="1"/>
            </p:cNvSpPr>
            <p:nvPr/>
          </p:nvSpPr>
          <p:spPr bwMode="auto">
            <a:xfrm>
              <a:off x="2140"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20" name="Rectangle 168">
              <a:extLst>
                <a:ext uri="{FF2B5EF4-FFF2-40B4-BE49-F238E27FC236}">
                  <a16:creationId xmlns:a16="http://schemas.microsoft.com/office/drawing/2014/main" id="{9E115E54-4CD4-1E59-49AE-8069B4875849}"/>
                </a:ext>
              </a:extLst>
            </p:cNvPr>
            <p:cNvSpPr>
              <a:spLocks noChangeArrowheads="1"/>
            </p:cNvSpPr>
            <p:nvPr/>
          </p:nvSpPr>
          <p:spPr bwMode="auto">
            <a:xfrm>
              <a:off x="2184"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21" name="Rectangle 169">
              <a:extLst>
                <a:ext uri="{FF2B5EF4-FFF2-40B4-BE49-F238E27FC236}">
                  <a16:creationId xmlns:a16="http://schemas.microsoft.com/office/drawing/2014/main" id="{F4384B5B-D44C-43AB-86A5-2F2E6F9A21D1}"/>
                </a:ext>
              </a:extLst>
            </p:cNvPr>
            <p:cNvSpPr>
              <a:spLocks noChangeArrowheads="1"/>
            </p:cNvSpPr>
            <p:nvPr/>
          </p:nvSpPr>
          <p:spPr bwMode="auto">
            <a:xfrm>
              <a:off x="2228"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22" name="Rectangle 170">
              <a:extLst>
                <a:ext uri="{FF2B5EF4-FFF2-40B4-BE49-F238E27FC236}">
                  <a16:creationId xmlns:a16="http://schemas.microsoft.com/office/drawing/2014/main" id="{84244CEE-F114-5EC7-DC20-FFD79F429FD4}"/>
                </a:ext>
              </a:extLst>
            </p:cNvPr>
            <p:cNvSpPr>
              <a:spLocks noChangeArrowheads="1"/>
            </p:cNvSpPr>
            <p:nvPr/>
          </p:nvSpPr>
          <p:spPr bwMode="auto">
            <a:xfrm>
              <a:off x="2252"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4923" name="Rectangle 171">
              <a:extLst>
                <a:ext uri="{FF2B5EF4-FFF2-40B4-BE49-F238E27FC236}">
                  <a16:creationId xmlns:a16="http://schemas.microsoft.com/office/drawing/2014/main" id="{E638729B-D570-72A7-5C89-2F2433F2DDF8}"/>
                </a:ext>
              </a:extLst>
            </p:cNvPr>
            <p:cNvSpPr>
              <a:spLocks noChangeArrowheads="1"/>
            </p:cNvSpPr>
            <p:nvPr/>
          </p:nvSpPr>
          <p:spPr bwMode="auto">
            <a:xfrm>
              <a:off x="2451"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24" name="Rectangle 172">
              <a:extLst>
                <a:ext uri="{FF2B5EF4-FFF2-40B4-BE49-F238E27FC236}">
                  <a16:creationId xmlns:a16="http://schemas.microsoft.com/office/drawing/2014/main" id="{9F226575-EBE8-EADB-112E-A3D9BB89F366}"/>
                </a:ext>
              </a:extLst>
            </p:cNvPr>
            <p:cNvSpPr>
              <a:spLocks noChangeArrowheads="1"/>
            </p:cNvSpPr>
            <p:nvPr/>
          </p:nvSpPr>
          <p:spPr bwMode="auto">
            <a:xfrm>
              <a:off x="2474"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9</a:t>
              </a:r>
              <a:endParaRPr lang="en-US" altLang="en-US" sz="2400"/>
            </a:p>
          </p:txBody>
        </p:sp>
        <p:sp>
          <p:nvSpPr>
            <p:cNvPr id="714925" name="Rectangle 173">
              <a:extLst>
                <a:ext uri="{FF2B5EF4-FFF2-40B4-BE49-F238E27FC236}">
                  <a16:creationId xmlns:a16="http://schemas.microsoft.com/office/drawing/2014/main" id="{12BE19CC-CF3F-5831-9FEA-28D866640F3A}"/>
                </a:ext>
              </a:extLst>
            </p:cNvPr>
            <p:cNvSpPr>
              <a:spLocks noChangeArrowheads="1"/>
            </p:cNvSpPr>
            <p:nvPr/>
          </p:nvSpPr>
          <p:spPr bwMode="auto">
            <a:xfrm>
              <a:off x="2518"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26" name="Rectangle 174">
              <a:extLst>
                <a:ext uri="{FF2B5EF4-FFF2-40B4-BE49-F238E27FC236}">
                  <a16:creationId xmlns:a16="http://schemas.microsoft.com/office/drawing/2014/main" id="{C2986088-416C-2715-6E3B-FBA65080E79D}"/>
                </a:ext>
              </a:extLst>
            </p:cNvPr>
            <p:cNvSpPr>
              <a:spLocks noChangeArrowheads="1"/>
            </p:cNvSpPr>
            <p:nvPr/>
          </p:nvSpPr>
          <p:spPr bwMode="auto">
            <a:xfrm>
              <a:off x="2542"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6</a:t>
              </a:r>
              <a:endParaRPr lang="en-US" altLang="en-US" sz="2400"/>
            </a:p>
          </p:txBody>
        </p:sp>
        <p:sp>
          <p:nvSpPr>
            <p:cNvPr id="714927" name="Rectangle 175">
              <a:extLst>
                <a:ext uri="{FF2B5EF4-FFF2-40B4-BE49-F238E27FC236}">
                  <a16:creationId xmlns:a16="http://schemas.microsoft.com/office/drawing/2014/main" id="{BF02C4C1-07C0-EFE9-9D54-D2EDCDB84EFA}"/>
                </a:ext>
              </a:extLst>
            </p:cNvPr>
            <p:cNvSpPr>
              <a:spLocks noChangeArrowheads="1"/>
            </p:cNvSpPr>
            <p:nvPr/>
          </p:nvSpPr>
          <p:spPr bwMode="auto">
            <a:xfrm>
              <a:off x="2741"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28" name="Rectangle 176">
              <a:extLst>
                <a:ext uri="{FF2B5EF4-FFF2-40B4-BE49-F238E27FC236}">
                  <a16:creationId xmlns:a16="http://schemas.microsoft.com/office/drawing/2014/main" id="{60CBECB2-F787-BB07-9662-BE1970F52E30}"/>
                </a:ext>
              </a:extLst>
            </p:cNvPr>
            <p:cNvSpPr>
              <a:spLocks noChangeArrowheads="1"/>
            </p:cNvSpPr>
            <p:nvPr/>
          </p:nvSpPr>
          <p:spPr bwMode="auto">
            <a:xfrm>
              <a:off x="2765"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9</a:t>
              </a:r>
              <a:endParaRPr lang="en-US" altLang="en-US" sz="2400"/>
            </a:p>
          </p:txBody>
        </p:sp>
        <p:sp>
          <p:nvSpPr>
            <p:cNvPr id="714929" name="Rectangle 177">
              <a:extLst>
                <a:ext uri="{FF2B5EF4-FFF2-40B4-BE49-F238E27FC236}">
                  <a16:creationId xmlns:a16="http://schemas.microsoft.com/office/drawing/2014/main" id="{67294DA3-2478-B911-5072-CEE80BC9277B}"/>
                </a:ext>
              </a:extLst>
            </p:cNvPr>
            <p:cNvSpPr>
              <a:spLocks noChangeArrowheads="1"/>
            </p:cNvSpPr>
            <p:nvPr/>
          </p:nvSpPr>
          <p:spPr bwMode="auto">
            <a:xfrm>
              <a:off x="2808"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30" name="Rectangle 178">
              <a:extLst>
                <a:ext uri="{FF2B5EF4-FFF2-40B4-BE49-F238E27FC236}">
                  <a16:creationId xmlns:a16="http://schemas.microsoft.com/office/drawing/2014/main" id="{63924CE5-F710-5B3C-B2B4-465C0293BDB6}"/>
                </a:ext>
              </a:extLst>
            </p:cNvPr>
            <p:cNvSpPr>
              <a:spLocks noChangeArrowheads="1"/>
            </p:cNvSpPr>
            <p:nvPr/>
          </p:nvSpPr>
          <p:spPr bwMode="auto">
            <a:xfrm>
              <a:off x="2832"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31" name="Rectangle 179">
              <a:extLst>
                <a:ext uri="{FF2B5EF4-FFF2-40B4-BE49-F238E27FC236}">
                  <a16:creationId xmlns:a16="http://schemas.microsoft.com/office/drawing/2014/main" id="{B91DE1D7-12D8-C0C1-53A9-7364698C191C}"/>
                </a:ext>
              </a:extLst>
            </p:cNvPr>
            <p:cNvSpPr>
              <a:spLocks noChangeArrowheads="1"/>
            </p:cNvSpPr>
            <p:nvPr/>
          </p:nvSpPr>
          <p:spPr bwMode="auto">
            <a:xfrm>
              <a:off x="3031"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32" name="Rectangle 180">
              <a:extLst>
                <a:ext uri="{FF2B5EF4-FFF2-40B4-BE49-F238E27FC236}">
                  <a16:creationId xmlns:a16="http://schemas.microsoft.com/office/drawing/2014/main" id="{8AD4475A-4A7F-08E5-7A2D-E3D61BD8C5E1}"/>
                </a:ext>
              </a:extLst>
            </p:cNvPr>
            <p:cNvSpPr>
              <a:spLocks noChangeArrowheads="1"/>
            </p:cNvSpPr>
            <p:nvPr/>
          </p:nvSpPr>
          <p:spPr bwMode="auto">
            <a:xfrm>
              <a:off x="3055"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7</a:t>
              </a:r>
              <a:endParaRPr lang="en-US" altLang="en-US" sz="2400"/>
            </a:p>
          </p:txBody>
        </p:sp>
        <p:sp>
          <p:nvSpPr>
            <p:cNvPr id="714933" name="Rectangle 181">
              <a:extLst>
                <a:ext uri="{FF2B5EF4-FFF2-40B4-BE49-F238E27FC236}">
                  <a16:creationId xmlns:a16="http://schemas.microsoft.com/office/drawing/2014/main" id="{EC09049B-875E-A41B-9075-00C714F9FFEC}"/>
                </a:ext>
              </a:extLst>
            </p:cNvPr>
            <p:cNvSpPr>
              <a:spLocks noChangeArrowheads="1"/>
            </p:cNvSpPr>
            <p:nvPr/>
          </p:nvSpPr>
          <p:spPr bwMode="auto">
            <a:xfrm>
              <a:off x="3099"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34" name="Rectangle 182">
              <a:extLst>
                <a:ext uri="{FF2B5EF4-FFF2-40B4-BE49-F238E27FC236}">
                  <a16:creationId xmlns:a16="http://schemas.microsoft.com/office/drawing/2014/main" id="{378F9572-5643-C0A4-4F28-A018A8B0C0E6}"/>
                </a:ext>
              </a:extLst>
            </p:cNvPr>
            <p:cNvSpPr>
              <a:spLocks noChangeArrowheads="1"/>
            </p:cNvSpPr>
            <p:nvPr/>
          </p:nvSpPr>
          <p:spPr bwMode="auto">
            <a:xfrm>
              <a:off x="3122"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4935" name="Rectangle 183">
              <a:extLst>
                <a:ext uri="{FF2B5EF4-FFF2-40B4-BE49-F238E27FC236}">
                  <a16:creationId xmlns:a16="http://schemas.microsoft.com/office/drawing/2014/main" id="{8C29D3F4-4CB6-67FA-AB53-41068CA5179E}"/>
                </a:ext>
              </a:extLst>
            </p:cNvPr>
            <p:cNvSpPr>
              <a:spLocks noChangeArrowheads="1"/>
            </p:cNvSpPr>
            <p:nvPr/>
          </p:nvSpPr>
          <p:spPr bwMode="auto">
            <a:xfrm>
              <a:off x="3321"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36" name="Rectangle 184">
              <a:extLst>
                <a:ext uri="{FF2B5EF4-FFF2-40B4-BE49-F238E27FC236}">
                  <a16:creationId xmlns:a16="http://schemas.microsoft.com/office/drawing/2014/main" id="{FFF9E65E-599E-406C-69B1-D0FDC0FF5B9A}"/>
                </a:ext>
              </a:extLst>
            </p:cNvPr>
            <p:cNvSpPr>
              <a:spLocks noChangeArrowheads="1"/>
            </p:cNvSpPr>
            <p:nvPr/>
          </p:nvSpPr>
          <p:spPr bwMode="auto">
            <a:xfrm>
              <a:off x="3345"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7</a:t>
              </a:r>
              <a:endParaRPr lang="en-US" altLang="en-US" sz="2400"/>
            </a:p>
          </p:txBody>
        </p:sp>
        <p:sp>
          <p:nvSpPr>
            <p:cNvPr id="714937" name="Rectangle 185">
              <a:extLst>
                <a:ext uri="{FF2B5EF4-FFF2-40B4-BE49-F238E27FC236}">
                  <a16:creationId xmlns:a16="http://schemas.microsoft.com/office/drawing/2014/main" id="{EC9ADA8B-6F68-37B1-A91F-682A50BD6481}"/>
                </a:ext>
              </a:extLst>
            </p:cNvPr>
            <p:cNvSpPr>
              <a:spLocks noChangeArrowheads="1"/>
            </p:cNvSpPr>
            <p:nvPr/>
          </p:nvSpPr>
          <p:spPr bwMode="auto">
            <a:xfrm>
              <a:off x="3389"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38" name="Rectangle 186">
              <a:extLst>
                <a:ext uri="{FF2B5EF4-FFF2-40B4-BE49-F238E27FC236}">
                  <a16:creationId xmlns:a16="http://schemas.microsoft.com/office/drawing/2014/main" id="{03DBDF58-E21C-FBF5-A790-21100464C52C}"/>
                </a:ext>
              </a:extLst>
            </p:cNvPr>
            <p:cNvSpPr>
              <a:spLocks noChangeArrowheads="1"/>
            </p:cNvSpPr>
            <p:nvPr/>
          </p:nvSpPr>
          <p:spPr bwMode="auto">
            <a:xfrm>
              <a:off x="3412"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939" name="Rectangle 187">
              <a:extLst>
                <a:ext uri="{FF2B5EF4-FFF2-40B4-BE49-F238E27FC236}">
                  <a16:creationId xmlns:a16="http://schemas.microsoft.com/office/drawing/2014/main" id="{F45409E1-4646-B1DF-B29F-DFD90F3EB80E}"/>
                </a:ext>
              </a:extLst>
            </p:cNvPr>
            <p:cNvSpPr>
              <a:spLocks noChangeArrowheads="1"/>
            </p:cNvSpPr>
            <p:nvPr/>
          </p:nvSpPr>
          <p:spPr bwMode="auto">
            <a:xfrm>
              <a:off x="3612"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40" name="Rectangle 188">
              <a:extLst>
                <a:ext uri="{FF2B5EF4-FFF2-40B4-BE49-F238E27FC236}">
                  <a16:creationId xmlns:a16="http://schemas.microsoft.com/office/drawing/2014/main" id="{F3FA5BCB-72A9-84FE-20ED-49CCB10F78A5}"/>
                </a:ext>
              </a:extLst>
            </p:cNvPr>
            <p:cNvSpPr>
              <a:spLocks noChangeArrowheads="1"/>
            </p:cNvSpPr>
            <p:nvPr/>
          </p:nvSpPr>
          <p:spPr bwMode="auto">
            <a:xfrm>
              <a:off x="3635"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6</a:t>
              </a:r>
              <a:endParaRPr lang="en-US" altLang="en-US" sz="2400"/>
            </a:p>
          </p:txBody>
        </p:sp>
        <p:sp>
          <p:nvSpPr>
            <p:cNvPr id="714941" name="Rectangle 189">
              <a:extLst>
                <a:ext uri="{FF2B5EF4-FFF2-40B4-BE49-F238E27FC236}">
                  <a16:creationId xmlns:a16="http://schemas.microsoft.com/office/drawing/2014/main" id="{D6BB4E3B-4E3C-AB7B-D38D-DFD4323DD5BD}"/>
                </a:ext>
              </a:extLst>
            </p:cNvPr>
            <p:cNvSpPr>
              <a:spLocks noChangeArrowheads="1"/>
            </p:cNvSpPr>
            <p:nvPr/>
          </p:nvSpPr>
          <p:spPr bwMode="auto">
            <a:xfrm>
              <a:off x="3679"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42" name="Rectangle 190">
              <a:extLst>
                <a:ext uri="{FF2B5EF4-FFF2-40B4-BE49-F238E27FC236}">
                  <a16:creationId xmlns:a16="http://schemas.microsoft.com/office/drawing/2014/main" id="{06311CFE-5F34-01AB-19E1-4CBD1D26C12A}"/>
                </a:ext>
              </a:extLst>
            </p:cNvPr>
            <p:cNvSpPr>
              <a:spLocks noChangeArrowheads="1"/>
            </p:cNvSpPr>
            <p:nvPr/>
          </p:nvSpPr>
          <p:spPr bwMode="auto">
            <a:xfrm>
              <a:off x="3703"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6</a:t>
              </a:r>
              <a:endParaRPr lang="en-US" altLang="en-US" sz="2400"/>
            </a:p>
          </p:txBody>
        </p:sp>
        <p:sp>
          <p:nvSpPr>
            <p:cNvPr id="714943" name="Rectangle 191">
              <a:extLst>
                <a:ext uri="{FF2B5EF4-FFF2-40B4-BE49-F238E27FC236}">
                  <a16:creationId xmlns:a16="http://schemas.microsoft.com/office/drawing/2014/main" id="{D684FF15-19FB-CFA1-B573-4F4C8DBA08D3}"/>
                </a:ext>
              </a:extLst>
            </p:cNvPr>
            <p:cNvSpPr>
              <a:spLocks noChangeArrowheads="1"/>
            </p:cNvSpPr>
            <p:nvPr/>
          </p:nvSpPr>
          <p:spPr bwMode="auto">
            <a:xfrm>
              <a:off x="3902"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44" name="Rectangle 192">
              <a:extLst>
                <a:ext uri="{FF2B5EF4-FFF2-40B4-BE49-F238E27FC236}">
                  <a16:creationId xmlns:a16="http://schemas.microsoft.com/office/drawing/2014/main" id="{4D6D4832-AE00-0541-BB1D-D3B331FAB7BE}"/>
                </a:ext>
              </a:extLst>
            </p:cNvPr>
            <p:cNvSpPr>
              <a:spLocks noChangeArrowheads="1"/>
            </p:cNvSpPr>
            <p:nvPr/>
          </p:nvSpPr>
          <p:spPr bwMode="auto">
            <a:xfrm>
              <a:off x="3925"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4</a:t>
              </a:r>
              <a:endParaRPr lang="en-US" altLang="en-US" sz="2400"/>
            </a:p>
          </p:txBody>
        </p:sp>
        <p:sp>
          <p:nvSpPr>
            <p:cNvPr id="714945" name="Rectangle 193">
              <a:extLst>
                <a:ext uri="{FF2B5EF4-FFF2-40B4-BE49-F238E27FC236}">
                  <a16:creationId xmlns:a16="http://schemas.microsoft.com/office/drawing/2014/main" id="{46652A9B-4EFB-407F-2C3A-BA15DAC624FC}"/>
                </a:ext>
              </a:extLst>
            </p:cNvPr>
            <p:cNvSpPr>
              <a:spLocks noChangeArrowheads="1"/>
            </p:cNvSpPr>
            <p:nvPr/>
          </p:nvSpPr>
          <p:spPr bwMode="auto">
            <a:xfrm>
              <a:off x="3969"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46" name="Rectangle 194">
              <a:extLst>
                <a:ext uri="{FF2B5EF4-FFF2-40B4-BE49-F238E27FC236}">
                  <a16:creationId xmlns:a16="http://schemas.microsoft.com/office/drawing/2014/main" id="{0BB984E5-EA88-6632-8AA1-4C7B1FD5A762}"/>
                </a:ext>
              </a:extLst>
            </p:cNvPr>
            <p:cNvSpPr>
              <a:spLocks noChangeArrowheads="1"/>
            </p:cNvSpPr>
            <p:nvPr/>
          </p:nvSpPr>
          <p:spPr bwMode="auto">
            <a:xfrm>
              <a:off x="3993"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4947" name="Rectangle 195">
              <a:extLst>
                <a:ext uri="{FF2B5EF4-FFF2-40B4-BE49-F238E27FC236}">
                  <a16:creationId xmlns:a16="http://schemas.microsoft.com/office/drawing/2014/main" id="{F77F50F9-4DD1-D87A-9AAB-87A48C7252AA}"/>
                </a:ext>
              </a:extLst>
            </p:cNvPr>
            <p:cNvSpPr>
              <a:spLocks noChangeArrowheads="1"/>
            </p:cNvSpPr>
            <p:nvPr/>
          </p:nvSpPr>
          <p:spPr bwMode="auto">
            <a:xfrm>
              <a:off x="4192"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48" name="Rectangle 196">
              <a:extLst>
                <a:ext uri="{FF2B5EF4-FFF2-40B4-BE49-F238E27FC236}">
                  <a16:creationId xmlns:a16="http://schemas.microsoft.com/office/drawing/2014/main" id="{BC07AAD0-4242-0593-2DF8-DE0F30D36138}"/>
                </a:ext>
              </a:extLst>
            </p:cNvPr>
            <p:cNvSpPr>
              <a:spLocks noChangeArrowheads="1"/>
            </p:cNvSpPr>
            <p:nvPr/>
          </p:nvSpPr>
          <p:spPr bwMode="auto">
            <a:xfrm>
              <a:off x="4216"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4</a:t>
              </a:r>
              <a:endParaRPr lang="en-US" altLang="en-US" sz="2400"/>
            </a:p>
          </p:txBody>
        </p:sp>
        <p:sp>
          <p:nvSpPr>
            <p:cNvPr id="714949" name="Rectangle 197">
              <a:extLst>
                <a:ext uri="{FF2B5EF4-FFF2-40B4-BE49-F238E27FC236}">
                  <a16:creationId xmlns:a16="http://schemas.microsoft.com/office/drawing/2014/main" id="{2DE2E5BE-5402-ED93-42D4-00D46E6BD1B3}"/>
                </a:ext>
              </a:extLst>
            </p:cNvPr>
            <p:cNvSpPr>
              <a:spLocks noChangeArrowheads="1"/>
            </p:cNvSpPr>
            <p:nvPr/>
          </p:nvSpPr>
          <p:spPr bwMode="auto">
            <a:xfrm>
              <a:off x="4259" y="3255"/>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50" name="Rectangle 198">
              <a:extLst>
                <a:ext uri="{FF2B5EF4-FFF2-40B4-BE49-F238E27FC236}">
                  <a16:creationId xmlns:a16="http://schemas.microsoft.com/office/drawing/2014/main" id="{0315AAA4-1BB3-7782-213F-F7F06502B8D4}"/>
                </a:ext>
              </a:extLst>
            </p:cNvPr>
            <p:cNvSpPr>
              <a:spLocks noChangeArrowheads="1"/>
            </p:cNvSpPr>
            <p:nvPr/>
          </p:nvSpPr>
          <p:spPr bwMode="auto">
            <a:xfrm>
              <a:off x="4283" y="3255"/>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951" name="Line 199">
              <a:extLst>
                <a:ext uri="{FF2B5EF4-FFF2-40B4-BE49-F238E27FC236}">
                  <a16:creationId xmlns:a16="http://schemas.microsoft.com/office/drawing/2014/main" id="{76FF3C16-5A75-DCA5-9774-58A3535E2E19}"/>
                </a:ext>
              </a:extLst>
            </p:cNvPr>
            <p:cNvSpPr>
              <a:spLocks noChangeShapeType="1"/>
            </p:cNvSpPr>
            <p:nvPr/>
          </p:nvSpPr>
          <p:spPr bwMode="auto">
            <a:xfrm>
              <a:off x="137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52" name="Line 200">
              <a:extLst>
                <a:ext uri="{FF2B5EF4-FFF2-40B4-BE49-F238E27FC236}">
                  <a16:creationId xmlns:a16="http://schemas.microsoft.com/office/drawing/2014/main" id="{0081A34C-A312-5084-7D1F-AE07EE6169E0}"/>
                </a:ext>
              </a:extLst>
            </p:cNvPr>
            <p:cNvSpPr>
              <a:spLocks noChangeShapeType="1"/>
            </p:cNvSpPr>
            <p:nvPr/>
          </p:nvSpPr>
          <p:spPr bwMode="auto">
            <a:xfrm>
              <a:off x="166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53" name="Line 201">
              <a:extLst>
                <a:ext uri="{FF2B5EF4-FFF2-40B4-BE49-F238E27FC236}">
                  <a16:creationId xmlns:a16="http://schemas.microsoft.com/office/drawing/2014/main" id="{114C940D-0696-F9C2-2EC9-7A92B24A55B1}"/>
                </a:ext>
              </a:extLst>
            </p:cNvPr>
            <p:cNvSpPr>
              <a:spLocks noChangeShapeType="1"/>
            </p:cNvSpPr>
            <p:nvPr/>
          </p:nvSpPr>
          <p:spPr bwMode="auto">
            <a:xfrm>
              <a:off x="195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54" name="Line 202">
              <a:extLst>
                <a:ext uri="{FF2B5EF4-FFF2-40B4-BE49-F238E27FC236}">
                  <a16:creationId xmlns:a16="http://schemas.microsoft.com/office/drawing/2014/main" id="{893EC5B6-B475-B60A-D6F8-004878A9B072}"/>
                </a:ext>
              </a:extLst>
            </p:cNvPr>
            <p:cNvSpPr>
              <a:spLocks noChangeShapeType="1"/>
            </p:cNvSpPr>
            <p:nvPr/>
          </p:nvSpPr>
          <p:spPr bwMode="auto">
            <a:xfrm>
              <a:off x="224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55" name="Line 203">
              <a:extLst>
                <a:ext uri="{FF2B5EF4-FFF2-40B4-BE49-F238E27FC236}">
                  <a16:creationId xmlns:a16="http://schemas.microsoft.com/office/drawing/2014/main" id="{5A640817-0CE4-F629-0852-319665B232A9}"/>
                </a:ext>
              </a:extLst>
            </p:cNvPr>
            <p:cNvSpPr>
              <a:spLocks noChangeShapeType="1"/>
            </p:cNvSpPr>
            <p:nvPr/>
          </p:nvSpPr>
          <p:spPr bwMode="auto">
            <a:xfrm>
              <a:off x="253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714956" name="Group 204">
            <a:extLst>
              <a:ext uri="{FF2B5EF4-FFF2-40B4-BE49-F238E27FC236}">
                <a16:creationId xmlns:a16="http://schemas.microsoft.com/office/drawing/2014/main" id="{5D1E7363-9130-8B6E-DE37-42B68A99BB0F}"/>
              </a:ext>
            </a:extLst>
          </p:cNvPr>
          <p:cNvGrpSpPr>
            <a:grpSpLocks/>
          </p:cNvGrpSpPr>
          <p:nvPr/>
        </p:nvGrpSpPr>
        <p:grpSpPr bwMode="auto">
          <a:xfrm>
            <a:off x="1420813" y="1800225"/>
            <a:ext cx="6140450" cy="3870325"/>
            <a:chOff x="895" y="1038"/>
            <a:chExt cx="3868" cy="2438"/>
          </a:xfrm>
        </p:grpSpPr>
        <p:sp>
          <p:nvSpPr>
            <p:cNvPr id="714957" name="Line 205">
              <a:extLst>
                <a:ext uri="{FF2B5EF4-FFF2-40B4-BE49-F238E27FC236}">
                  <a16:creationId xmlns:a16="http://schemas.microsoft.com/office/drawing/2014/main" id="{B801711C-EB7A-1865-CB9E-3723AB7DE7DC}"/>
                </a:ext>
              </a:extLst>
            </p:cNvPr>
            <p:cNvSpPr>
              <a:spLocks noChangeShapeType="1"/>
            </p:cNvSpPr>
            <p:nvPr/>
          </p:nvSpPr>
          <p:spPr bwMode="auto">
            <a:xfrm>
              <a:off x="283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58" name="Line 206">
              <a:extLst>
                <a:ext uri="{FF2B5EF4-FFF2-40B4-BE49-F238E27FC236}">
                  <a16:creationId xmlns:a16="http://schemas.microsoft.com/office/drawing/2014/main" id="{339D8CEC-C8A7-85E7-5986-F37B1F62D3B1}"/>
                </a:ext>
              </a:extLst>
            </p:cNvPr>
            <p:cNvSpPr>
              <a:spLocks noChangeShapeType="1"/>
            </p:cNvSpPr>
            <p:nvPr/>
          </p:nvSpPr>
          <p:spPr bwMode="auto">
            <a:xfrm>
              <a:off x="312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59" name="Line 207">
              <a:extLst>
                <a:ext uri="{FF2B5EF4-FFF2-40B4-BE49-F238E27FC236}">
                  <a16:creationId xmlns:a16="http://schemas.microsoft.com/office/drawing/2014/main" id="{5BCC1244-F0A7-5280-7178-56A94D4C0353}"/>
                </a:ext>
              </a:extLst>
            </p:cNvPr>
            <p:cNvSpPr>
              <a:spLocks noChangeShapeType="1"/>
            </p:cNvSpPr>
            <p:nvPr/>
          </p:nvSpPr>
          <p:spPr bwMode="auto">
            <a:xfrm>
              <a:off x="341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60" name="Line 208">
              <a:extLst>
                <a:ext uri="{FF2B5EF4-FFF2-40B4-BE49-F238E27FC236}">
                  <a16:creationId xmlns:a16="http://schemas.microsoft.com/office/drawing/2014/main" id="{DB4DE86A-60F5-1CF1-3CF0-9CC5F225DF31}"/>
                </a:ext>
              </a:extLst>
            </p:cNvPr>
            <p:cNvSpPr>
              <a:spLocks noChangeShapeType="1"/>
            </p:cNvSpPr>
            <p:nvPr/>
          </p:nvSpPr>
          <p:spPr bwMode="auto">
            <a:xfrm>
              <a:off x="370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61" name="Line 209">
              <a:extLst>
                <a:ext uri="{FF2B5EF4-FFF2-40B4-BE49-F238E27FC236}">
                  <a16:creationId xmlns:a16="http://schemas.microsoft.com/office/drawing/2014/main" id="{5500070F-F322-0D8B-9E43-7C2007266004}"/>
                </a:ext>
              </a:extLst>
            </p:cNvPr>
            <p:cNvSpPr>
              <a:spLocks noChangeShapeType="1"/>
            </p:cNvSpPr>
            <p:nvPr/>
          </p:nvSpPr>
          <p:spPr bwMode="auto">
            <a:xfrm>
              <a:off x="399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62" name="Line 210">
              <a:extLst>
                <a:ext uri="{FF2B5EF4-FFF2-40B4-BE49-F238E27FC236}">
                  <a16:creationId xmlns:a16="http://schemas.microsoft.com/office/drawing/2014/main" id="{2D76CE8A-9AB0-B6D9-7DD3-6B71A02697BF}"/>
                </a:ext>
              </a:extLst>
            </p:cNvPr>
            <p:cNvSpPr>
              <a:spLocks noChangeShapeType="1"/>
            </p:cNvSpPr>
            <p:nvPr/>
          </p:nvSpPr>
          <p:spPr bwMode="auto">
            <a:xfrm>
              <a:off x="428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4963" name="Rectangle 211">
              <a:extLst>
                <a:ext uri="{FF2B5EF4-FFF2-40B4-BE49-F238E27FC236}">
                  <a16:creationId xmlns:a16="http://schemas.microsoft.com/office/drawing/2014/main" id="{48B12265-F8E8-277D-D661-8FC793CF8E86}"/>
                </a:ext>
              </a:extLst>
            </p:cNvPr>
            <p:cNvSpPr>
              <a:spLocks noChangeArrowheads="1"/>
            </p:cNvSpPr>
            <p:nvPr/>
          </p:nvSpPr>
          <p:spPr bwMode="auto">
            <a:xfrm>
              <a:off x="1243"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64" name="Rectangle 212">
              <a:extLst>
                <a:ext uri="{FF2B5EF4-FFF2-40B4-BE49-F238E27FC236}">
                  <a16:creationId xmlns:a16="http://schemas.microsoft.com/office/drawing/2014/main" id="{53F4D840-AC92-F3E7-EE87-D55552022CB0}"/>
                </a:ext>
              </a:extLst>
            </p:cNvPr>
            <p:cNvSpPr>
              <a:spLocks noChangeArrowheads="1"/>
            </p:cNvSpPr>
            <p:nvPr/>
          </p:nvSpPr>
          <p:spPr bwMode="auto">
            <a:xfrm>
              <a:off x="1266"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65" name="Rectangle 213">
              <a:extLst>
                <a:ext uri="{FF2B5EF4-FFF2-40B4-BE49-F238E27FC236}">
                  <a16:creationId xmlns:a16="http://schemas.microsoft.com/office/drawing/2014/main" id="{B2E4843E-914E-E138-84DB-DA5FE3536F77}"/>
                </a:ext>
              </a:extLst>
            </p:cNvPr>
            <p:cNvSpPr>
              <a:spLocks noChangeArrowheads="1"/>
            </p:cNvSpPr>
            <p:nvPr/>
          </p:nvSpPr>
          <p:spPr bwMode="auto">
            <a:xfrm>
              <a:off x="1310"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966" name="Rectangle 214">
              <a:extLst>
                <a:ext uri="{FF2B5EF4-FFF2-40B4-BE49-F238E27FC236}">
                  <a16:creationId xmlns:a16="http://schemas.microsoft.com/office/drawing/2014/main" id="{B5E46186-9C15-6BBA-78BC-802947EDD2AB}"/>
                </a:ext>
              </a:extLst>
            </p:cNvPr>
            <p:cNvSpPr>
              <a:spLocks noChangeArrowheads="1"/>
            </p:cNvSpPr>
            <p:nvPr/>
          </p:nvSpPr>
          <p:spPr bwMode="auto">
            <a:xfrm>
              <a:off x="1354"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67" name="Rectangle 215">
              <a:extLst>
                <a:ext uri="{FF2B5EF4-FFF2-40B4-BE49-F238E27FC236}">
                  <a16:creationId xmlns:a16="http://schemas.microsoft.com/office/drawing/2014/main" id="{7114901B-1936-0DD0-F26F-E330C0A2FCD7}"/>
                </a:ext>
              </a:extLst>
            </p:cNvPr>
            <p:cNvSpPr>
              <a:spLocks noChangeArrowheads="1"/>
            </p:cNvSpPr>
            <p:nvPr/>
          </p:nvSpPr>
          <p:spPr bwMode="auto">
            <a:xfrm>
              <a:off x="1378"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68" name="Rectangle 216">
              <a:extLst>
                <a:ext uri="{FF2B5EF4-FFF2-40B4-BE49-F238E27FC236}">
                  <a16:creationId xmlns:a16="http://schemas.microsoft.com/office/drawing/2014/main" id="{02322C43-2A85-B0FB-C81A-081888AFC5C1}"/>
                </a:ext>
              </a:extLst>
            </p:cNvPr>
            <p:cNvSpPr>
              <a:spLocks noChangeArrowheads="1"/>
            </p:cNvSpPr>
            <p:nvPr/>
          </p:nvSpPr>
          <p:spPr bwMode="auto">
            <a:xfrm>
              <a:off x="1536"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69" name="Rectangle 217">
              <a:extLst>
                <a:ext uri="{FF2B5EF4-FFF2-40B4-BE49-F238E27FC236}">
                  <a16:creationId xmlns:a16="http://schemas.microsoft.com/office/drawing/2014/main" id="{32B7EC0F-7CE0-8DE0-C6C5-6511E9C771BE}"/>
                </a:ext>
              </a:extLst>
            </p:cNvPr>
            <p:cNvSpPr>
              <a:spLocks noChangeArrowheads="1"/>
            </p:cNvSpPr>
            <p:nvPr/>
          </p:nvSpPr>
          <p:spPr bwMode="auto">
            <a:xfrm>
              <a:off x="1560"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970" name="Rectangle 218">
              <a:extLst>
                <a:ext uri="{FF2B5EF4-FFF2-40B4-BE49-F238E27FC236}">
                  <a16:creationId xmlns:a16="http://schemas.microsoft.com/office/drawing/2014/main" id="{991B6E20-D8F1-90FF-06AF-EFEAA808B70E}"/>
                </a:ext>
              </a:extLst>
            </p:cNvPr>
            <p:cNvSpPr>
              <a:spLocks noChangeArrowheads="1"/>
            </p:cNvSpPr>
            <p:nvPr/>
          </p:nvSpPr>
          <p:spPr bwMode="auto">
            <a:xfrm>
              <a:off x="1604"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4971" name="Rectangle 219">
              <a:extLst>
                <a:ext uri="{FF2B5EF4-FFF2-40B4-BE49-F238E27FC236}">
                  <a16:creationId xmlns:a16="http://schemas.microsoft.com/office/drawing/2014/main" id="{B65E0DC3-E87B-BD77-260A-3E96321FA1C2}"/>
                </a:ext>
              </a:extLst>
            </p:cNvPr>
            <p:cNvSpPr>
              <a:spLocks noChangeArrowheads="1"/>
            </p:cNvSpPr>
            <p:nvPr/>
          </p:nvSpPr>
          <p:spPr bwMode="auto">
            <a:xfrm>
              <a:off x="164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72" name="Rectangle 220">
              <a:extLst>
                <a:ext uri="{FF2B5EF4-FFF2-40B4-BE49-F238E27FC236}">
                  <a16:creationId xmlns:a16="http://schemas.microsoft.com/office/drawing/2014/main" id="{BF1DA5A6-C36F-D5C4-2D9B-94DE74368615}"/>
                </a:ext>
              </a:extLst>
            </p:cNvPr>
            <p:cNvSpPr>
              <a:spLocks noChangeArrowheads="1"/>
            </p:cNvSpPr>
            <p:nvPr/>
          </p:nvSpPr>
          <p:spPr bwMode="auto">
            <a:xfrm>
              <a:off x="167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73" name="Rectangle 221">
              <a:extLst>
                <a:ext uri="{FF2B5EF4-FFF2-40B4-BE49-F238E27FC236}">
                  <a16:creationId xmlns:a16="http://schemas.microsoft.com/office/drawing/2014/main" id="{EB0D00A7-E2C3-69B9-9EAE-DD326A468B2C}"/>
                </a:ext>
              </a:extLst>
            </p:cNvPr>
            <p:cNvSpPr>
              <a:spLocks noChangeArrowheads="1"/>
            </p:cNvSpPr>
            <p:nvPr/>
          </p:nvSpPr>
          <p:spPr bwMode="auto">
            <a:xfrm>
              <a:off x="1826"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74" name="Rectangle 222">
              <a:extLst>
                <a:ext uri="{FF2B5EF4-FFF2-40B4-BE49-F238E27FC236}">
                  <a16:creationId xmlns:a16="http://schemas.microsoft.com/office/drawing/2014/main" id="{75B5F70E-090A-3465-0961-33B69573E59C}"/>
                </a:ext>
              </a:extLst>
            </p:cNvPr>
            <p:cNvSpPr>
              <a:spLocks noChangeArrowheads="1"/>
            </p:cNvSpPr>
            <p:nvPr/>
          </p:nvSpPr>
          <p:spPr bwMode="auto">
            <a:xfrm>
              <a:off x="1850"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4</a:t>
              </a:r>
              <a:endParaRPr lang="en-US" altLang="en-US" sz="2400"/>
            </a:p>
          </p:txBody>
        </p:sp>
        <p:sp>
          <p:nvSpPr>
            <p:cNvPr id="714975" name="Rectangle 223">
              <a:extLst>
                <a:ext uri="{FF2B5EF4-FFF2-40B4-BE49-F238E27FC236}">
                  <a16:creationId xmlns:a16="http://schemas.microsoft.com/office/drawing/2014/main" id="{7CD47567-3954-3CE2-F448-BBFA17E14D3A}"/>
                </a:ext>
              </a:extLst>
            </p:cNvPr>
            <p:cNvSpPr>
              <a:spLocks noChangeArrowheads="1"/>
            </p:cNvSpPr>
            <p:nvPr/>
          </p:nvSpPr>
          <p:spPr bwMode="auto">
            <a:xfrm>
              <a:off x="1894"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76" name="Rectangle 224">
              <a:extLst>
                <a:ext uri="{FF2B5EF4-FFF2-40B4-BE49-F238E27FC236}">
                  <a16:creationId xmlns:a16="http://schemas.microsoft.com/office/drawing/2014/main" id="{47259055-064B-D549-2E8D-D4EB7AF8A59F}"/>
                </a:ext>
              </a:extLst>
            </p:cNvPr>
            <p:cNvSpPr>
              <a:spLocks noChangeArrowheads="1"/>
            </p:cNvSpPr>
            <p:nvPr/>
          </p:nvSpPr>
          <p:spPr bwMode="auto">
            <a:xfrm>
              <a:off x="193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77" name="Rectangle 225">
              <a:extLst>
                <a:ext uri="{FF2B5EF4-FFF2-40B4-BE49-F238E27FC236}">
                  <a16:creationId xmlns:a16="http://schemas.microsoft.com/office/drawing/2014/main" id="{1A297CCC-333C-43C1-E5E2-FBFC6481593C}"/>
                </a:ext>
              </a:extLst>
            </p:cNvPr>
            <p:cNvSpPr>
              <a:spLocks noChangeArrowheads="1"/>
            </p:cNvSpPr>
            <p:nvPr/>
          </p:nvSpPr>
          <p:spPr bwMode="auto">
            <a:xfrm>
              <a:off x="196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4978" name="Rectangle 226">
              <a:extLst>
                <a:ext uri="{FF2B5EF4-FFF2-40B4-BE49-F238E27FC236}">
                  <a16:creationId xmlns:a16="http://schemas.microsoft.com/office/drawing/2014/main" id="{CF85AADB-A9F3-732F-774C-D33A2AB6655D}"/>
                </a:ext>
              </a:extLst>
            </p:cNvPr>
            <p:cNvSpPr>
              <a:spLocks noChangeArrowheads="1"/>
            </p:cNvSpPr>
            <p:nvPr/>
          </p:nvSpPr>
          <p:spPr bwMode="auto">
            <a:xfrm>
              <a:off x="2117"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79" name="Rectangle 227">
              <a:extLst>
                <a:ext uri="{FF2B5EF4-FFF2-40B4-BE49-F238E27FC236}">
                  <a16:creationId xmlns:a16="http://schemas.microsoft.com/office/drawing/2014/main" id="{5738BB95-F275-A2C4-2BAE-61CC6449F1B7}"/>
                </a:ext>
              </a:extLst>
            </p:cNvPr>
            <p:cNvSpPr>
              <a:spLocks noChangeArrowheads="1"/>
            </p:cNvSpPr>
            <p:nvPr/>
          </p:nvSpPr>
          <p:spPr bwMode="auto">
            <a:xfrm>
              <a:off x="2140"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980" name="Rectangle 228">
              <a:extLst>
                <a:ext uri="{FF2B5EF4-FFF2-40B4-BE49-F238E27FC236}">
                  <a16:creationId xmlns:a16="http://schemas.microsoft.com/office/drawing/2014/main" id="{25043C2B-A609-7AE8-8EF8-36F6C9B9152D}"/>
                </a:ext>
              </a:extLst>
            </p:cNvPr>
            <p:cNvSpPr>
              <a:spLocks noChangeArrowheads="1"/>
            </p:cNvSpPr>
            <p:nvPr/>
          </p:nvSpPr>
          <p:spPr bwMode="auto">
            <a:xfrm>
              <a:off x="2184"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81" name="Rectangle 229">
              <a:extLst>
                <a:ext uri="{FF2B5EF4-FFF2-40B4-BE49-F238E27FC236}">
                  <a16:creationId xmlns:a16="http://schemas.microsoft.com/office/drawing/2014/main" id="{B8E3933A-C02C-812B-CF9F-89BBB86D1D54}"/>
                </a:ext>
              </a:extLst>
            </p:cNvPr>
            <p:cNvSpPr>
              <a:spLocks noChangeArrowheads="1"/>
            </p:cNvSpPr>
            <p:nvPr/>
          </p:nvSpPr>
          <p:spPr bwMode="auto">
            <a:xfrm>
              <a:off x="222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82" name="Rectangle 230">
              <a:extLst>
                <a:ext uri="{FF2B5EF4-FFF2-40B4-BE49-F238E27FC236}">
                  <a16:creationId xmlns:a16="http://schemas.microsoft.com/office/drawing/2014/main" id="{7D2FAB00-BC24-D12C-19E3-36A1C1C3D5FA}"/>
                </a:ext>
              </a:extLst>
            </p:cNvPr>
            <p:cNvSpPr>
              <a:spLocks noChangeArrowheads="1"/>
            </p:cNvSpPr>
            <p:nvPr/>
          </p:nvSpPr>
          <p:spPr bwMode="auto">
            <a:xfrm>
              <a:off x="2252"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9</a:t>
              </a:r>
              <a:endParaRPr lang="en-US" altLang="en-US" sz="2400"/>
            </a:p>
          </p:txBody>
        </p:sp>
        <p:sp>
          <p:nvSpPr>
            <p:cNvPr id="714983" name="Rectangle 231">
              <a:extLst>
                <a:ext uri="{FF2B5EF4-FFF2-40B4-BE49-F238E27FC236}">
                  <a16:creationId xmlns:a16="http://schemas.microsoft.com/office/drawing/2014/main" id="{EEDD52D9-1997-EC2F-2A92-3BA91529122B}"/>
                </a:ext>
              </a:extLst>
            </p:cNvPr>
            <p:cNvSpPr>
              <a:spLocks noChangeArrowheads="1"/>
            </p:cNvSpPr>
            <p:nvPr/>
          </p:nvSpPr>
          <p:spPr bwMode="auto">
            <a:xfrm>
              <a:off x="2407"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84" name="Rectangle 232">
              <a:extLst>
                <a:ext uri="{FF2B5EF4-FFF2-40B4-BE49-F238E27FC236}">
                  <a16:creationId xmlns:a16="http://schemas.microsoft.com/office/drawing/2014/main" id="{6317671B-6822-6DB3-968B-607D2ED9A2D7}"/>
                </a:ext>
              </a:extLst>
            </p:cNvPr>
            <p:cNvSpPr>
              <a:spLocks noChangeArrowheads="1"/>
            </p:cNvSpPr>
            <p:nvPr/>
          </p:nvSpPr>
          <p:spPr bwMode="auto">
            <a:xfrm>
              <a:off x="2430"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6</a:t>
              </a:r>
              <a:endParaRPr lang="en-US" altLang="en-US" sz="2400"/>
            </a:p>
          </p:txBody>
        </p:sp>
        <p:sp>
          <p:nvSpPr>
            <p:cNvPr id="714985" name="Rectangle 233">
              <a:extLst>
                <a:ext uri="{FF2B5EF4-FFF2-40B4-BE49-F238E27FC236}">
                  <a16:creationId xmlns:a16="http://schemas.microsoft.com/office/drawing/2014/main" id="{05B8C64E-FAEA-FDA1-3CA3-D440B27BA973}"/>
                </a:ext>
              </a:extLst>
            </p:cNvPr>
            <p:cNvSpPr>
              <a:spLocks noChangeArrowheads="1"/>
            </p:cNvSpPr>
            <p:nvPr/>
          </p:nvSpPr>
          <p:spPr bwMode="auto">
            <a:xfrm>
              <a:off x="2474"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4986" name="Rectangle 234">
              <a:extLst>
                <a:ext uri="{FF2B5EF4-FFF2-40B4-BE49-F238E27FC236}">
                  <a16:creationId xmlns:a16="http://schemas.microsoft.com/office/drawing/2014/main" id="{FB2162EF-784B-3BE2-1C50-5067DE2334D2}"/>
                </a:ext>
              </a:extLst>
            </p:cNvPr>
            <p:cNvSpPr>
              <a:spLocks noChangeArrowheads="1"/>
            </p:cNvSpPr>
            <p:nvPr/>
          </p:nvSpPr>
          <p:spPr bwMode="auto">
            <a:xfrm>
              <a:off x="251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87" name="Rectangle 235">
              <a:extLst>
                <a:ext uri="{FF2B5EF4-FFF2-40B4-BE49-F238E27FC236}">
                  <a16:creationId xmlns:a16="http://schemas.microsoft.com/office/drawing/2014/main" id="{23064250-79B3-13F3-E587-1AC59ACC2369}"/>
                </a:ext>
              </a:extLst>
            </p:cNvPr>
            <p:cNvSpPr>
              <a:spLocks noChangeArrowheads="1"/>
            </p:cNvSpPr>
            <p:nvPr/>
          </p:nvSpPr>
          <p:spPr bwMode="auto">
            <a:xfrm>
              <a:off x="2542"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988" name="Rectangle 236">
              <a:extLst>
                <a:ext uri="{FF2B5EF4-FFF2-40B4-BE49-F238E27FC236}">
                  <a16:creationId xmlns:a16="http://schemas.microsoft.com/office/drawing/2014/main" id="{DA3FD808-501F-8216-0AE7-A7EDFB60A286}"/>
                </a:ext>
              </a:extLst>
            </p:cNvPr>
            <p:cNvSpPr>
              <a:spLocks noChangeArrowheads="1"/>
            </p:cNvSpPr>
            <p:nvPr/>
          </p:nvSpPr>
          <p:spPr bwMode="auto">
            <a:xfrm>
              <a:off x="2697"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89" name="Rectangle 237">
              <a:extLst>
                <a:ext uri="{FF2B5EF4-FFF2-40B4-BE49-F238E27FC236}">
                  <a16:creationId xmlns:a16="http://schemas.microsoft.com/office/drawing/2014/main" id="{CF9AF5B7-D58C-139A-D050-97240DF2AE3D}"/>
                </a:ext>
              </a:extLst>
            </p:cNvPr>
            <p:cNvSpPr>
              <a:spLocks noChangeArrowheads="1"/>
            </p:cNvSpPr>
            <p:nvPr/>
          </p:nvSpPr>
          <p:spPr bwMode="auto">
            <a:xfrm>
              <a:off x="272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6</a:t>
              </a:r>
              <a:endParaRPr lang="en-US" altLang="en-US" sz="2400"/>
            </a:p>
          </p:txBody>
        </p:sp>
        <p:sp>
          <p:nvSpPr>
            <p:cNvPr id="714990" name="Rectangle 238">
              <a:extLst>
                <a:ext uri="{FF2B5EF4-FFF2-40B4-BE49-F238E27FC236}">
                  <a16:creationId xmlns:a16="http://schemas.microsoft.com/office/drawing/2014/main" id="{CD130CA6-59AA-B402-7C2B-917A22E1C136}"/>
                </a:ext>
              </a:extLst>
            </p:cNvPr>
            <p:cNvSpPr>
              <a:spLocks noChangeArrowheads="1"/>
            </p:cNvSpPr>
            <p:nvPr/>
          </p:nvSpPr>
          <p:spPr bwMode="auto">
            <a:xfrm>
              <a:off x="2765"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9</a:t>
              </a:r>
              <a:endParaRPr lang="en-US" altLang="en-US" sz="2400"/>
            </a:p>
          </p:txBody>
        </p:sp>
        <p:sp>
          <p:nvSpPr>
            <p:cNvPr id="714991" name="Rectangle 239">
              <a:extLst>
                <a:ext uri="{FF2B5EF4-FFF2-40B4-BE49-F238E27FC236}">
                  <a16:creationId xmlns:a16="http://schemas.microsoft.com/office/drawing/2014/main" id="{898B3A2B-BA1D-7ACA-6756-A0FBD385EE09}"/>
                </a:ext>
              </a:extLst>
            </p:cNvPr>
            <p:cNvSpPr>
              <a:spLocks noChangeArrowheads="1"/>
            </p:cNvSpPr>
            <p:nvPr/>
          </p:nvSpPr>
          <p:spPr bwMode="auto">
            <a:xfrm>
              <a:off x="280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92" name="Rectangle 240">
              <a:extLst>
                <a:ext uri="{FF2B5EF4-FFF2-40B4-BE49-F238E27FC236}">
                  <a16:creationId xmlns:a16="http://schemas.microsoft.com/office/drawing/2014/main" id="{F74AC60F-B583-4737-4AC9-16A4BBED7185}"/>
                </a:ext>
              </a:extLst>
            </p:cNvPr>
            <p:cNvSpPr>
              <a:spLocks noChangeArrowheads="1"/>
            </p:cNvSpPr>
            <p:nvPr/>
          </p:nvSpPr>
          <p:spPr bwMode="auto">
            <a:xfrm>
              <a:off x="2832"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4993" name="Rectangle 241">
              <a:extLst>
                <a:ext uri="{FF2B5EF4-FFF2-40B4-BE49-F238E27FC236}">
                  <a16:creationId xmlns:a16="http://schemas.microsoft.com/office/drawing/2014/main" id="{6993E854-6782-65FC-5228-304FE4AF2DA2}"/>
                </a:ext>
              </a:extLst>
            </p:cNvPr>
            <p:cNvSpPr>
              <a:spLocks noChangeArrowheads="1"/>
            </p:cNvSpPr>
            <p:nvPr/>
          </p:nvSpPr>
          <p:spPr bwMode="auto">
            <a:xfrm>
              <a:off x="2987"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94" name="Rectangle 242">
              <a:extLst>
                <a:ext uri="{FF2B5EF4-FFF2-40B4-BE49-F238E27FC236}">
                  <a16:creationId xmlns:a16="http://schemas.microsoft.com/office/drawing/2014/main" id="{2B03712A-39EF-8217-895B-08B7C51BD250}"/>
                </a:ext>
              </a:extLst>
            </p:cNvPr>
            <p:cNvSpPr>
              <a:spLocks noChangeArrowheads="1"/>
            </p:cNvSpPr>
            <p:nvPr/>
          </p:nvSpPr>
          <p:spPr bwMode="auto">
            <a:xfrm>
              <a:off x="301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7</a:t>
              </a:r>
              <a:endParaRPr lang="en-US" altLang="en-US" sz="2400"/>
            </a:p>
          </p:txBody>
        </p:sp>
        <p:sp>
          <p:nvSpPr>
            <p:cNvPr id="714995" name="Rectangle 243">
              <a:extLst>
                <a:ext uri="{FF2B5EF4-FFF2-40B4-BE49-F238E27FC236}">
                  <a16:creationId xmlns:a16="http://schemas.microsoft.com/office/drawing/2014/main" id="{8F6C6928-4C82-FEE6-A220-07BA784C1CD8}"/>
                </a:ext>
              </a:extLst>
            </p:cNvPr>
            <p:cNvSpPr>
              <a:spLocks noChangeArrowheads="1"/>
            </p:cNvSpPr>
            <p:nvPr/>
          </p:nvSpPr>
          <p:spPr bwMode="auto">
            <a:xfrm>
              <a:off x="3055"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7</a:t>
              </a:r>
              <a:endParaRPr lang="en-US" altLang="en-US" sz="2400"/>
            </a:p>
          </p:txBody>
        </p:sp>
        <p:sp>
          <p:nvSpPr>
            <p:cNvPr id="714996" name="Rectangle 244">
              <a:extLst>
                <a:ext uri="{FF2B5EF4-FFF2-40B4-BE49-F238E27FC236}">
                  <a16:creationId xmlns:a16="http://schemas.microsoft.com/office/drawing/2014/main" id="{6B6332EB-029D-692E-0683-AFFB0D47A10A}"/>
                </a:ext>
              </a:extLst>
            </p:cNvPr>
            <p:cNvSpPr>
              <a:spLocks noChangeArrowheads="1"/>
            </p:cNvSpPr>
            <p:nvPr/>
          </p:nvSpPr>
          <p:spPr bwMode="auto">
            <a:xfrm>
              <a:off x="3099"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4997" name="Rectangle 245">
              <a:extLst>
                <a:ext uri="{FF2B5EF4-FFF2-40B4-BE49-F238E27FC236}">
                  <a16:creationId xmlns:a16="http://schemas.microsoft.com/office/drawing/2014/main" id="{7BF0BB93-A134-C11C-BD74-0F9A08B4E301}"/>
                </a:ext>
              </a:extLst>
            </p:cNvPr>
            <p:cNvSpPr>
              <a:spLocks noChangeArrowheads="1"/>
            </p:cNvSpPr>
            <p:nvPr/>
          </p:nvSpPr>
          <p:spPr bwMode="auto">
            <a:xfrm>
              <a:off x="3122"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2</a:t>
              </a:r>
              <a:endParaRPr lang="en-US" altLang="en-US" sz="2400"/>
            </a:p>
          </p:txBody>
        </p:sp>
        <p:sp>
          <p:nvSpPr>
            <p:cNvPr id="714998" name="Rectangle 246">
              <a:extLst>
                <a:ext uri="{FF2B5EF4-FFF2-40B4-BE49-F238E27FC236}">
                  <a16:creationId xmlns:a16="http://schemas.microsoft.com/office/drawing/2014/main" id="{AF2CE55F-448F-0003-8B2C-B4248C0CD885}"/>
                </a:ext>
              </a:extLst>
            </p:cNvPr>
            <p:cNvSpPr>
              <a:spLocks noChangeArrowheads="1"/>
            </p:cNvSpPr>
            <p:nvPr/>
          </p:nvSpPr>
          <p:spPr bwMode="auto">
            <a:xfrm>
              <a:off x="3277"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4999" name="Rectangle 247">
              <a:extLst>
                <a:ext uri="{FF2B5EF4-FFF2-40B4-BE49-F238E27FC236}">
                  <a16:creationId xmlns:a16="http://schemas.microsoft.com/office/drawing/2014/main" id="{EFD6C7C9-E6F3-BFBE-AA9C-0B7657CAA83F}"/>
                </a:ext>
              </a:extLst>
            </p:cNvPr>
            <p:cNvSpPr>
              <a:spLocks noChangeArrowheads="1"/>
            </p:cNvSpPr>
            <p:nvPr/>
          </p:nvSpPr>
          <p:spPr bwMode="auto">
            <a:xfrm>
              <a:off x="330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5000" name="Rectangle 248">
              <a:extLst>
                <a:ext uri="{FF2B5EF4-FFF2-40B4-BE49-F238E27FC236}">
                  <a16:creationId xmlns:a16="http://schemas.microsoft.com/office/drawing/2014/main" id="{7F59046D-A7B9-264C-366F-E27837994D8D}"/>
                </a:ext>
              </a:extLst>
            </p:cNvPr>
            <p:cNvSpPr>
              <a:spLocks noChangeArrowheads="1"/>
            </p:cNvSpPr>
            <p:nvPr/>
          </p:nvSpPr>
          <p:spPr bwMode="auto">
            <a:xfrm>
              <a:off x="3345"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4</a:t>
              </a:r>
              <a:endParaRPr lang="en-US" altLang="en-US" sz="2400"/>
            </a:p>
          </p:txBody>
        </p:sp>
        <p:sp>
          <p:nvSpPr>
            <p:cNvPr id="715001" name="Rectangle 249">
              <a:extLst>
                <a:ext uri="{FF2B5EF4-FFF2-40B4-BE49-F238E27FC236}">
                  <a16:creationId xmlns:a16="http://schemas.microsoft.com/office/drawing/2014/main" id="{8B7E7374-EB9C-1894-B2E2-32A3971D6425}"/>
                </a:ext>
              </a:extLst>
            </p:cNvPr>
            <p:cNvSpPr>
              <a:spLocks noChangeArrowheads="1"/>
            </p:cNvSpPr>
            <p:nvPr/>
          </p:nvSpPr>
          <p:spPr bwMode="auto">
            <a:xfrm>
              <a:off x="3389"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5002" name="Rectangle 250">
              <a:extLst>
                <a:ext uri="{FF2B5EF4-FFF2-40B4-BE49-F238E27FC236}">
                  <a16:creationId xmlns:a16="http://schemas.microsoft.com/office/drawing/2014/main" id="{0FDFA37B-9094-BF63-4059-CDD3DFD0EA73}"/>
                </a:ext>
              </a:extLst>
            </p:cNvPr>
            <p:cNvSpPr>
              <a:spLocks noChangeArrowheads="1"/>
            </p:cNvSpPr>
            <p:nvPr/>
          </p:nvSpPr>
          <p:spPr bwMode="auto">
            <a:xfrm>
              <a:off x="3412"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4</a:t>
              </a:r>
              <a:endParaRPr lang="en-US" altLang="en-US" sz="2400"/>
            </a:p>
          </p:txBody>
        </p:sp>
        <p:sp>
          <p:nvSpPr>
            <p:cNvPr id="715003" name="Rectangle 251">
              <a:extLst>
                <a:ext uri="{FF2B5EF4-FFF2-40B4-BE49-F238E27FC236}">
                  <a16:creationId xmlns:a16="http://schemas.microsoft.com/office/drawing/2014/main" id="{BD0B75EF-F855-984B-2BFF-E10ECF294FB6}"/>
                </a:ext>
              </a:extLst>
            </p:cNvPr>
            <p:cNvSpPr>
              <a:spLocks noChangeArrowheads="1"/>
            </p:cNvSpPr>
            <p:nvPr/>
          </p:nvSpPr>
          <p:spPr bwMode="auto">
            <a:xfrm>
              <a:off x="356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5004" name="Rectangle 252">
              <a:extLst>
                <a:ext uri="{FF2B5EF4-FFF2-40B4-BE49-F238E27FC236}">
                  <a16:creationId xmlns:a16="http://schemas.microsoft.com/office/drawing/2014/main" id="{DA4180A6-E145-C0BC-F7E2-9F9BC8B28BE4}"/>
                </a:ext>
              </a:extLst>
            </p:cNvPr>
            <p:cNvSpPr>
              <a:spLocks noChangeArrowheads="1"/>
            </p:cNvSpPr>
            <p:nvPr/>
          </p:nvSpPr>
          <p:spPr bwMode="auto">
            <a:xfrm>
              <a:off x="359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9</a:t>
              </a:r>
              <a:endParaRPr lang="en-US" altLang="en-US" sz="2400"/>
            </a:p>
          </p:txBody>
        </p:sp>
        <p:sp>
          <p:nvSpPr>
            <p:cNvPr id="715005" name="Rectangle 253">
              <a:extLst>
                <a:ext uri="{FF2B5EF4-FFF2-40B4-BE49-F238E27FC236}">
                  <a16:creationId xmlns:a16="http://schemas.microsoft.com/office/drawing/2014/main" id="{DB4EA471-EC5C-7C36-7974-D061440BA9DC}"/>
                </a:ext>
              </a:extLst>
            </p:cNvPr>
            <p:cNvSpPr>
              <a:spLocks noChangeArrowheads="1"/>
            </p:cNvSpPr>
            <p:nvPr/>
          </p:nvSpPr>
          <p:spPr bwMode="auto">
            <a:xfrm>
              <a:off x="3635"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5006" name="Rectangle 254">
              <a:extLst>
                <a:ext uri="{FF2B5EF4-FFF2-40B4-BE49-F238E27FC236}">
                  <a16:creationId xmlns:a16="http://schemas.microsoft.com/office/drawing/2014/main" id="{BB5673CC-2D6A-73D5-D6B8-D9DA0F979A30}"/>
                </a:ext>
              </a:extLst>
            </p:cNvPr>
            <p:cNvSpPr>
              <a:spLocks noChangeArrowheads="1"/>
            </p:cNvSpPr>
            <p:nvPr/>
          </p:nvSpPr>
          <p:spPr bwMode="auto">
            <a:xfrm>
              <a:off x="3679"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5007" name="Rectangle 255">
              <a:extLst>
                <a:ext uri="{FF2B5EF4-FFF2-40B4-BE49-F238E27FC236}">
                  <a16:creationId xmlns:a16="http://schemas.microsoft.com/office/drawing/2014/main" id="{F70BE2CB-0B58-62F4-A68D-F4B44E86F025}"/>
                </a:ext>
              </a:extLst>
            </p:cNvPr>
            <p:cNvSpPr>
              <a:spLocks noChangeArrowheads="1"/>
            </p:cNvSpPr>
            <p:nvPr/>
          </p:nvSpPr>
          <p:spPr bwMode="auto">
            <a:xfrm>
              <a:off x="3703"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5008" name="Rectangle 256">
              <a:extLst>
                <a:ext uri="{FF2B5EF4-FFF2-40B4-BE49-F238E27FC236}">
                  <a16:creationId xmlns:a16="http://schemas.microsoft.com/office/drawing/2014/main" id="{83731E46-8722-5BE0-873A-C6D1BB6581F5}"/>
                </a:ext>
              </a:extLst>
            </p:cNvPr>
            <p:cNvSpPr>
              <a:spLocks noChangeArrowheads="1"/>
            </p:cNvSpPr>
            <p:nvPr/>
          </p:nvSpPr>
          <p:spPr bwMode="auto">
            <a:xfrm>
              <a:off x="3858"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 </a:t>
              </a:r>
              <a:endParaRPr lang="en-US" altLang="en-US" sz="2400"/>
            </a:p>
          </p:txBody>
        </p:sp>
        <p:sp>
          <p:nvSpPr>
            <p:cNvPr id="715009" name="Rectangle 257">
              <a:extLst>
                <a:ext uri="{FF2B5EF4-FFF2-40B4-BE49-F238E27FC236}">
                  <a16:creationId xmlns:a16="http://schemas.microsoft.com/office/drawing/2014/main" id="{C676C71F-19DA-7974-09C5-9AD30161234E}"/>
                </a:ext>
              </a:extLst>
            </p:cNvPr>
            <p:cNvSpPr>
              <a:spLocks noChangeArrowheads="1"/>
            </p:cNvSpPr>
            <p:nvPr/>
          </p:nvSpPr>
          <p:spPr bwMode="auto">
            <a:xfrm>
              <a:off x="3881"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9</a:t>
              </a:r>
              <a:endParaRPr lang="en-US" altLang="en-US" sz="2400"/>
            </a:p>
          </p:txBody>
        </p:sp>
        <p:sp>
          <p:nvSpPr>
            <p:cNvPr id="715010" name="Rectangle 258">
              <a:extLst>
                <a:ext uri="{FF2B5EF4-FFF2-40B4-BE49-F238E27FC236}">
                  <a16:creationId xmlns:a16="http://schemas.microsoft.com/office/drawing/2014/main" id="{07C86EFE-29ED-2E1B-3918-7CA3499F2EE4}"/>
                </a:ext>
              </a:extLst>
            </p:cNvPr>
            <p:cNvSpPr>
              <a:spLocks noChangeArrowheads="1"/>
            </p:cNvSpPr>
            <p:nvPr/>
          </p:nvSpPr>
          <p:spPr bwMode="auto">
            <a:xfrm>
              <a:off x="3925"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5</a:t>
              </a:r>
              <a:endParaRPr lang="en-US" altLang="en-US" sz="2400"/>
            </a:p>
          </p:txBody>
        </p:sp>
        <p:sp>
          <p:nvSpPr>
            <p:cNvPr id="715011" name="Rectangle 259">
              <a:extLst>
                <a:ext uri="{FF2B5EF4-FFF2-40B4-BE49-F238E27FC236}">
                  <a16:creationId xmlns:a16="http://schemas.microsoft.com/office/drawing/2014/main" id="{61F2EF25-6689-A410-0CAA-4FD2780007E2}"/>
                </a:ext>
              </a:extLst>
            </p:cNvPr>
            <p:cNvSpPr>
              <a:spLocks noChangeArrowheads="1"/>
            </p:cNvSpPr>
            <p:nvPr/>
          </p:nvSpPr>
          <p:spPr bwMode="auto">
            <a:xfrm>
              <a:off x="3969"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5012" name="Rectangle 260">
              <a:extLst>
                <a:ext uri="{FF2B5EF4-FFF2-40B4-BE49-F238E27FC236}">
                  <a16:creationId xmlns:a16="http://schemas.microsoft.com/office/drawing/2014/main" id="{37784C07-9E88-245B-C861-1D30F31E4856}"/>
                </a:ext>
              </a:extLst>
            </p:cNvPr>
            <p:cNvSpPr>
              <a:spLocks noChangeArrowheads="1"/>
            </p:cNvSpPr>
            <p:nvPr/>
          </p:nvSpPr>
          <p:spPr bwMode="auto">
            <a:xfrm>
              <a:off x="3993"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8</a:t>
              </a:r>
              <a:endParaRPr lang="en-US" altLang="en-US" sz="2400"/>
            </a:p>
          </p:txBody>
        </p:sp>
        <p:sp>
          <p:nvSpPr>
            <p:cNvPr id="715013" name="Rectangle 261">
              <a:extLst>
                <a:ext uri="{FF2B5EF4-FFF2-40B4-BE49-F238E27FC236}">
                  <a16:creationId xmlns:a16="http://schemas.microsoft.com/office/drawing/2014/main" id="{49A48518-0817-154E-45AC-CC317F0109DC}"/>
                </a:ext>
              </a:extLst>
            </p:cNvPr>
            <p:cNvSpPr>
              <a:spLocks noChangeArrowheads="1"/>
            </p:cNvSpPr>
            <p:nvPr/>
          </p:nvSpPr>
          <p:spPr bwMode="auto">
            <a:xfrm>
              <a:off x="4128"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1</a:t>
              </a:r>
              <a:endParaRPr lang="en-US" altLang="en-US" sz="2400"/>
            </a:p>
          </p:txBody>
        </p:sp>
        <p:sp>
          <p:nvSpPr>
            <p:cNvPr id="715014" name="Rectangle 262">
              <a:extLst>
                <a:ext uri="{FF2B5EF4-FFF2-40B4-BE49-F238E27FC236}">
                  <a16:creationId xmlns:a16="http://schemas.microsoft.com/office/drawing/2014/main" id="{919124ED-868E-EE20-B7A9-E7C3D7B34A9F}"/>
                </a:ext>
              </a:extLst>
            </p:cNvPr>
            <p:cNvSpPr>
              <a:spLocks noChangeArrowheads="1"/>
            </p:cNvSpPr>
            <p:nvPr/>
          </p:nvSpPr>
          <p:spPr bwMode="auto">
            <a:xfrm>
              <a:off x="4172"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5015" name="Rectangle 263">
              <a:extLst>
                <a:ext uri="{FF2B5EF4-FFF2-40B4-BE49-F238E27FC236}">
                  <a16:creationId xmlns:a16="http://schemas.microsoft.com/office/drawing/2014/main" id="{9ACED8E5-929F-EBE9-0F38-342104302E81}"/>
                </a:ext>
              </a:extLst>
            </p:cNvPr>
            <p:cNvSpPr>
              <a:spLocks noChangeArrowheads="1"/>
            </p:cNvSpPr>
            <p:nvPr/>
          </p:nvSpPr>
          <p:spPr bwMode="auto">
            <a:xfrm>
              <a:off x="4216"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5016" name="Rectangle 264">
              <a:extLst>
                <a:ext uri="{FF2B5EF4-FFF2-40B4-BE49-F238E27FC236}">
                  <a16:creationId xmlns:a16="http://schemas.microsoft.com/office/drawing/2014/main" id="{C2D31B51-D9CA-AB8B-7A40-530377E8934D}"/>
                </a:ext>
              </a:extLst>
            </p:cNvPr>
            <p:cNvSpPr>
              <a:spLocks noChangeArrowheads="1"/>
            </p:cNvSpPr>
            <p:nvPr/>
          </p:nvSpPr>
          <p:spPr bwMode="auto">
            <a:xfrm>
              <a:off x="4259" y="3380"/>
              <a:ext cx="2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a:t>
              </a:r>
              <a:endParaRPr lang="en-US" altLang="en-US" sz="2400"/>
            </a:p>
          </p:txBody>
        </p:sp>
        <p:sp>
          <p:nvSpPr>
            <p:cNvPr id="715017" name="Rectangle 265">
              <a:extLst>
                <a:ext uri="{FF2B5EF4-FFF2-40B4-BE49-F238E27FC236}">
                  <a16:creationId xmlns:a16="http://schemas.microsoft.com/office/drawing/2014/main" id="{B8BDFB2B-B4E1-327D-0FCC-09FCA847B6AF}"/>
                </a:ext>
              </a:extLst>
            </p:cNvPr>
            <p:cNvSpPr>
              <a:spLocks noChangeArrowheads="1"/>
            </p:cNvSpPr>
            <p:nvPr/>
          </p:nvSpPr>
          <p:spPr bwMode="auto">
            <a:xfrm>
              <a:off x="4283" y="3380"/>
              <a:ext cx="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000">
                  <a:solidFill>
                    <a:srgbClr val="000000"/>
                  </a:solidFill>
                </a:rPr>
                <a:t>0</a:t>
              </a:r>
              <a:endParaRPr lang="en-US" altLang="en-US" sz="2400"/>
            </a:p>
          </p:txBody>
        </p:sp>
        <p:sp>
          <p:nvSpPr>
            <p:cNvPr id="715018" name="Line 266">
              <a:extLst>
                <a:ext uri="{FF2B5EF4-FFF2-40B4-BE49-F238E27FC236}">
                  <a16:creationId xmlns:a16="http://schemas.microsoft.com/office/drawing/2014/main" id="{EE162154-FA00-7F79-91E0-445B5809E596}"/>
                </a:ext>
              </a:extLst>
            </p:cNvPr>
            <p:cNvSpPr>
              <a:spLocks noChangeShapeType="1"/>
            </p:cNvSpPr>
            <p:nvPr/>
          </p:nvSpPr>
          <p:spPr bwMode="auto">
            <a:xfrm>
              <a:off x="137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19" name="Line 267">
              <a:extLst>
                <a:ext uri="{FF2B5EF4-FFF2-40B4-BE49-F238E27FC236}">
                  <a16:creationId xmlns:a16="http://schemas.microsoft.com/office/drawing/2014/main" id="{837B7819-0AFF-7053-14DA-67705BEF30A3}"/>
                </a:ext>
              </a:extLst>
            </p:cNvPr>
            <p:cNvSpPr>
              <a:spLocks noChangeShapeType="1"/>
            </p:cNvSpPr>
            <p:nvPr/>
          </p:nvSpPr>
          <p:spPr bwMode="auto">
            <a:xfrm>
              <a:off x="166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0" name="Line 268">
              <a:extLst>
                <a:ext uri="{FF2B5EF4-FFF2-40B4-BE49-F238E27FC236}">
                  <a16:creationId xmlns:a16="http://schemas.microsoft.com/office/drawing/2014/main" id="{63409D4B-5A97-580A-97A5-128CBBE20A43}"/>
                </a:ext>
              </a:extLst>
            </p:cNvPr>
            <p:cNvSpPr>
              <a:spLocks noChangeShapeType="1"/>
            </p:cNvSpPr>
            <p:nvPr/>
          </p:nvSpPr>
          <p:spPr bwMode="auto">
            <a:xfrm>
              <a:off x="195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1" name="Line 269">
              <a:extLst>
                <a:ext uri="{FF2B5EF4-FFF2-40B4-BE49-F238E27FC236}">
                  <a16:creationId xmlns:a16="http://schemas.microsoft.com/office/drawing/2014/main" id="{2E5E549D-F073-5E45-6E10-27BA69566CD6}"/>
                </a:ext>
              </a:extLst>
            </p:cNvPr>
            <p:cNvSpPr>
              <a:spLocks noChangeShapeType="1"/>
            </p:cNvSpPr>
            <p:nvPr/>
          </p:nvSpPr>
          <p:spPr bwMode="auto">
            <a:xfrm>
              <a:off x="224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2" name="Line 270">
              <a:extLst>
                <a:ext uri="{FF2B5EF4-FFF2-40B4-BE49-F238E27FC236}">
                  <a16:creationId xmlns:a16="http://schemas.microsoft.com/office/drawing/2014/main" id="{BC4C4F47-A441-F530-D829-53E1BE1B6843}"/>
                </a:ext>
              </a:extLst>
            </p:cNvPr>
            <p:cNvSpPr>
              <a:spLocks noChangeShapeType="1"/>
            </p:cNvSpPr>
            <p:nvPr/>
          </p:nvSpPr>
          <p:spPr bwMode="auto">
            <a:xfrm>
              <a:off x="2538"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3" name="Line 271">
              <a:extLst>
                <a:ext uri="{FF2B5EF4-FFF2-40B4-BE49-F238E27FC236}">
                  <a16:creationId xmlns:a16="http://schemas.microsoft.com/office/drawing/2014/main" id="{821B73A4-2895-2D24-A781-162EB521F721}"/>
                </a:ext>
              </a:extLst>
            </p:cNvPr>
            <p:cNvSpPr>
              <a:spLocks noChangeShapeType="1"/>
            </p:cNvSpPr>
            <p:nvPr/>
          </p:nvSpPr>
          <p:spPr bwMode="auto">
            <a:xfrm>
              <a:off x="283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4" name="Line 272">
              <a:extLst>
                <a:ext uri="{FF2B5EF4-FFF2-40B4-BE49-F238E27FC236}">
                  <a16:creationId xmlns:a16="http://schemas.microsoft.com/office/drawing/2014/main" id="{231D2E44-BCF9-7905-73A1-8E16F6E8CD37}"/>
                </a:ext>
              </a:extLst>
            </p:cNvPr>
            <p:cNvSpPr>
              <a:spLocks noChangeShapeType="1"/>
            </p:cNvSpPr>
            <p:nvPr/>
          </p:nvSpPr>
          <p:spPr bwMode="auto">
            <a:xfrm>
              <a:off x="312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5" name="Line 273">
              <a:extLst>
                <a:ext uri="{FF2B5EF4-FFF2-40B4-BE49-F238E27FC236}">
                  <a16:creationId xmlns:a16="http://schemas.microsoft.com/office/drawing/2014/main" id="{B3E8FFC5-4020-6006-0ACD-002D8F042E79}"/>
                </a:ext>
              </a:extLst>
            </p:cNvPr>
            <p:cNvSpPr>
              <a:spLocks noChangeShapeType="1"/>
            </p:cNvSpPr>
            <p:nvPr/>
          </p:nvSpPr>
          <p:spPr bwMode="auto">
            <a:xfrm>
              <a:off x="3412"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6" name="Line 274">
              <a:extLst>
                <a:ext uri="{FF2B5EF4-FFF2-40B4-BE49-F238E27FC236}">
                  <a16:creationId xmlns:a16="http://schemas.microsoft.com/office/drawing/2014/main" id="{CEA57107-9C0A-E1E0-FBE0-C06FDD4AC468}"/>
                </a:ext>
              </a:extLst>
            </p:cNvPr>
            <p:cNvSpPr>
              <a:spLocks noChangeShapeType="1"/>
            </p:cNvSpPr>
            <p:nvPr/>
          </p:nvSpPr>
          <p:spPr bwMode="auto">
            <a:xfrm>
              <a:off x="370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7" name="Line 275">
              <a:extLst>
                <a:ext uri="{FF2B5EF4-FFF2-40B4-BE49-F238E27FC236}">
                  <a16:creationId xmlns:a16="http://schemas.microsoft.com/office/drawing/2014/main" id="{FA60BC58-D304-ED4D-73D7-5F48DE786490}"/>
                </a:ext>
              </a:extLst>
            </p:cNvPr>
            <p:cNvSpPr>
              <a:spLocks noChangeShapeType="1"/>
            </p:cNvSpPr>
            <p:nvPr/>
          </p:nvSpPr>
          <p:spPr bwMode="auto">
            <a:xfrm>
              <a:off x="399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8" name="Line 276">
              <a:extLst>
                <a:ext uri="{FF2B5EF4-FFF2-40B4-BE49-F238E27FC236}">
                  <a16:creationId xmlns:a16="http://schemas.microsoft.com/office/drawing/2014/main" id="{4A101477-4410-B95E-71D9-8CDA143DA298}"/>
                </a:ext>
              </a:extLst>
            </p:cNvPr>
            <p:cNvSpPr>
              <a:spLocks noChangeShapeType="1"/>
            </p:cNvSpPr>
            <p:nvPr/>
          </p:nvSpPr>
          <p:spPr bwMode="auto">
            <a:xfrm>
              <a:off x="4283" y="2714"/>
              <a:ext cx="1"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29" name="Rectangle 277">
              <a:extLst>
                <a:ext uri="{FF2B5EF4-FFF2-40B4-BE49-F238E27FC236}">
                  <a16:creationId xmlns:a16="http://schemas.microsoft.com/office/drawing/2014/main" id="{868CCB6B-0358-E228-2614-815ABB187F36}"/>
                </a:ext>
              </a:extLst>
            </p:cNvPr>
            <p:cNvSpPr>
              <a:spLocks noChangeArrowheads="1"/>
            </p:cNvSpPr>
            <p:nvPr/>
          </p:nvSpPr>
          <p:spPr bwMode="auto">
            <a:xfrm>
              <a:off x="1010" y="2614"/>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30" name="Rectangle 278">
              <a:extLst>
                <a:ext uri="{FF2B5EF4-FFF2-40B4-BE49-F238E27FC236}">
                  <a16:creationId xmlns:a16="http://schemas.microsoft.com/office/drawing/2014/main" id="{6DE55FE1-C62E-E377-230C-A2189FB627D9}"/>
                </a:ext>
              </a:extLst>
            </p:cNvPr>
            <p:cNvSpPr>
              <a:spLocks noChangeArrowheads="1"/>
            </p:cNvSpPr>
            <p:nvPr/>
          </p:nvSpPr>
          <p:spPr bwMode="auto">
            <a:xfrm>
              <a:off x="952" y="2142"/>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5</a:t>
              </a:r>
              <a:endParaRPr lang="en-US" altLang="en-US" sz="2400"/>
            </a:p>
          </p:txBody>
        </p:sp>
        <p:sp>
          <p:nvSpPr>
            <p:cNvPr id="715031" name="Rectangle 279">
              <a:extLst>
                <a:ext uri="{FF2B5EF4-FFF2-40B4-BE49-F238E27FC236}">
                  <a16:creationId xmlns:a16="http://schemas.microsoft.com/office/drawing/2014/main" id="{1A0FE406-99D7-6B04-DBC8-50CEAF11C5CF}"/>
                </a:ext>
              </a:extLst>
            </p:cNvPr>
            <p:cNvSpPr>
              <a:spLocks noChangeArrowheads="1"/>
            </p:cNvSpPr>
            <p:nvPr/>
          </p:nvSpPr>
          <p:spPr bwMode="auto">
            <a:xfrm>
              <a:off x="1010" y="2142"/>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32" name="Rectangle 280">
              <a:extLst>
                <a:ext uri="{FF2B5EF4-FFF2-40B4-BE49-F238E27FC236}">
                  <a16:creationId xmlns:a16="http://schemas.microsoft.com/office/drawing/2014/main" id="{3C34CCED-4FB1-B61B-77C4-0FF5495FA0F4}"/>
                </a:ext>
              </a:extLst>
            </p:cNvPr>
            <p:cNvSpPr>
              <a:spLocks noChangeArrowheads="1"/>
            </p:cNvSpPr>
            <p:nvPr/>
          </p:nvSpPr>
          <p:spPr bwMode="auto">
            <a:xfrm>
              <a:off x="895" y="1670"/>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1</a:t>
              </a:r>
              <a:endParaRPr lang="en-US" altLang="en-US" sz="2400"/>
            </a:p>
          </p:txBody>
        </p:sp>
        <p:sp>
          <p:nvSpPr>
            <p:cNvPr id="715033" name="Rectangle 281">
              <a:extLst>
                <a:ext uri="{FF2B5EF4-FFF2-40B4-BE49-F238E27FC236}">
                  <a16:creationId xmlns:a16="http://schemas.microsoft.com/office/drawing/2014/main" id="{827AE2C3-F07D-E4E5-D657-0087D260EF9F}"/>
                </a:ext>
              </a:extLst>
            </p:cNvPr>
            <p:cNvSpPr>
              <a:spLocks noChangeArrowheads="1"/>
            </p:cNvSpPr>
            <p:nvPr/>
          </p:nvSpPr>
          <p:spPr bwMode="auto">
            <a:xfrm>
              <a:off x="952" y="1670"/>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34" name="Rectangle 282">
              <a:extLst>
                <a:ext uri="{FF2B5EF4-FFF2-40B4-BE49-F238E27FC236}">
                  <a16:creationId xmlns:a16="http://schemas.microsoft.com/office/drawing/2014/main" id="{371EF8D7-0385-A155-9800-148DC1B50F10}"/>
                </a:ext>
              </a:extLst>
            </p:cNvPr>
            <p:cNvSpPr>
              <a:spLocks noChangeArrowheads="1"/>
            </p:cNvSpPr>
            <p:nvPr/>
          </p:nvSpPr>
          <p:spPr bwMode="auto">
            <a:xfrm>
              <a:off x="1010" y="1670"/>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35" name="Rectangle 283">
              <a:extLst>
                <a:ext uri="{FF2B5EF4-FFF2-40B4-BE49-F238E27FC236}">
                  <a16:creationId xmlns:a16="http://schemas.microsoft.com/office/drawing/2014/main" id="{D12D4A1C-9376-9C47-5D2C-2E910A429C8D}"/>
                </a:ext>
              </a:extLst>
            </p:cNvPr>
            <p:cNvSpPr>
              <a:spLocks noChangeArrowheads="1"/>
            </p:cNvSpPr>
            <p:nvPr/>
          </p:nvSpPr>
          <p:spPr bwMode="auto">
            <a:xfrm>
              <a:off x="895" y="119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1</a:t>
              </a:r>
              <a:endParaRPr lang="en-US" altLang="en-US" sz="2400"/>
            </a:p>
          </p:txBody>
        </p:sp>
        <p:sp>
          <p:nvSpPr>
            <p:cNvPr id="715036" name="Rectangle 284">
              <a:extLst>
                <a:ext uri="{FF2B5EF4-FFF2-40B4-BE49-F238E27FC236}">
                  <a16:creationId xmlns:a16="http://schemas.microsoft.com/office/drawing/2014/main" id="{D5D5B709-CF0F-BF61-AEC5-5A828C469C72}"/>
                </a:ext>
              </a:extLst>
            </p:cNvPr>
            <p:cNvSpPr>
              <a:spLocks noChangeArrowheads="1"/>
            </p:cNvSpPr>
            <p:nvPr/>
          </p:nvSpPr>
          <p:spPr bwMode="auto">
            <a:xfrm>
              <a:off x="952" y="119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5</a:t>
              </a:r>
              <a:endParaRPr lang="en-US" altLang="en-US" sz="2400"/>
            </a:p>
          </p:txBody>
        </p:sp>
        <p:sp>
          <p:nvSpPr>
            <p:cNvPr id="715037" name="Rectangle 285">
              <a:extLst>
                <a:ext uri="{FF2B5EF4-FFF2-40B4-BE49-F238E27FC236}">
                  <a16:creationId xmlns:a16="http://schemas.microsoft.com/office/drawing/2014/main" id="{FC7C201D-2DAE-D8B2-3047-8A5F5F085170}"/>
                </a:ext>
              </a:extLst>
            </p:cNvPr>
            <p:cNvSpPr>
              <a:spLocks noChangeArrowheads="1"/>
            </p:cNvSpPr>
            <p:nvPr/>
          </p:nvSpPr>
          <p:spPr bwMode="auto">
            <a:xfrm>
              <a:off x="1010" y="119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38" name="Line 286">
              <a:extLst>
                <a:ext uri="{FF2B5EF4-FFF2-40B4-BE49-F238E27FC236}">
                  <a16:creationId xmlns:a16="http://schemas.microsoft.com/office/drawing/2014/main" id="{38738C03-51B3-0C33-7821-0EC76E0FDEA8}"/>
                </a:ext>
              </a:extLst>
            </p:cNvPr>
            <p:cNvSpPr>
              <a:spLocks noChangeShapeType="1"/>
            </p:cNvSpPr>
            <p:nvPr/>
          </p:nvSpPr>
          <p:spPr bwMode="auto">
            <a:xfrm flipH="1">
              <a:off x="1138" y="2683"/>
              <a:ext cx="47"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39" name="Line 287">
              <a:extLst>
                <a:ext uri="{FF2B5EF4-FFF2-40B4-BE49-F238E27FC236}">
                  <a16:creationId xmlns:a16="http://schemas.microsoft.com/office/drawing/2014/main" id="{AAAC13E8-81D9-5FD2-ED1F-524BBE9B1857}"/>
                </a:ext>
              </a:extLst>
            </p:cNvPr>
            <p:cNvSpPr>
              <a:spLocks noChangeShapeType="1"/>
            </p:cNvSpPr>
            <p:nvPr/>
          </p:nvSpPr>
          <p:spPr bwMode="auto">
            <a:xfrm flipH="1">
              <a:off x="1138" y="2211"/>
              <a:ext cx="47"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40" name="Line 288">
              <a:extLst>
                <a:ext uri="{FF2B5EF4-FFF2-40B4-BE49-F238E27FC236}">
                  <a16:creationId xmlns:a16="http://schemas.microsoft.com/office/drawing/2014/main" id="{5B91B3EE-6372-ABD6-8DD6-FE805F25D087}"/>
                </a:ext>
              </a:extLst>
            </p:cNvPr>
            <p:cNvSpPr>
              <a:spLocks noChangeShapeType="1"/>
            </p:cNvSpPr>
            <p:nvPr/>
          </p:nvSpPr>
          <p:spPr bwMode="auto">
            <a:xfrm flipH="1">
              <a:off x="1138" y="1739"/>
              <a:ext cx="47"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41" name="Line 289">
              <a:extLst>
                <a:ext uri="{FF2B5EF4-FFF2-40B4-BE49-F238E27FC236}">
                  <a16:creationId xmlns:a16="http://schemas.microsoft.com/office/drawing/2014/main" id="{F63044D7-892B-77B1-50A6-C733BFDCB0B7}"/>
                </a:ext>
              </a:extLst>
            </p:cNvPr>
            <p:cNvSpPr>
              <a:spLocks noChangeShapeType="1"/>
            </p:cNvSpPr>
            <p:nvPr/>
          </p:nvSpPr>
          <p:spPr bwMode="auto">
            <a:xfrm flipH="1">
              <a:off x="1138" y="1267"/>
              <a:ext cx="47"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42" name="Rectangle 290">
              <a:extLst>
                <a:ext uri="{FF2B5EF4-FFF2-40B4-BE49-F238E27FC236}">
                  <a16:creationId xmlns:a16="http://schemas.microsoft.com/office/drawing/2014/main" id="{62395599-0586-4A70-8CCE-88D349EACFB3}"/>
                </a:ext>
              </a:extLst>
            </p:cNvPr>
            <p:cNvSpPr>
              <a:spLocks noChangeArrowheads="1"/>
            </p:cNvSpPr>
            <p:nvPr/>
          </p:nvSpPr>
          <p:spPr bwMode="auto">
            <a:xfrm>
              <a:off x="4590" y="2614"/>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43" name="Rectangle 291">
              <a:extLst>
                <a:ext uri="{FF2B5EF4-FFF2-40B4-BE49-F238E27FC236}">
                  <a16:creationId xmlns:a16="http://schemas.microsoft.com/office/drawing/2014/main" id="{384EAB71-97E8-0D73-F7A0-42021643E6CA}"/>
                </a:ext>
              </a:extLst>
            </p:cNvPr>
            <p:cNvSpPr>
              <a:spLocks noChangeArrowheads="1"/>
            </p:cNvSpPr>
            <p:nvPr/>
          </p:nvSpPr>
          <p:spPr bwMode="auto">
            <a:xfrm>
              <a:off x="4590" y="2301"/>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2</a:t>
              </a:r>
              <a:endParaRPr lang="en-US" altLang="en-US" sz="2400"/>
            </a:p>
          </p:txBody>
        </p:sp>
        <p:sp>
          <p:nvSpPr>
            <p:cNvPr id="715044" name="Rectangle 292">
              <a:extLst>
                <a:ext uri="{FF2B5EF4-FFF2-40B4-BE49-F238E27FC236}">
                  <a16:creationId xmlns:a16="http://schemas.microsoft.com/office/drawing/2014/main" id="{A02807E7-2FD7-C5F8-C12F-6DDCB0385EF7}"/>
                </a:ext>
              </a:extLst>
            </p:cNvPr>
            <p:cNvSpPr>
              <a:spLocks noChangeArrowheads="1"/>
            </p:cNvSpPr>
            <p:nvPr/>
          </p:nvSpPr>
          <p:spPr bwMode="auto">
            <a:xfrm>
              <a:off x="4647" y="2301"/>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45" name="Rectangle 293">
              <a:extLst>
                <a:ext uri="{FF2B5EF4-FFF2-40B4-BE49-F238E27FC236}">
                  <a16:creationId xmlns:a16="http://schemas.microsoft.com/office/drawing/2014/main" id="{7AE456E0-F9A6-9459-1A4C-8F1B2CC2B31C}"/>
                </a:ext>
              </a:extLst>
            </p:cNvPr>
            <p:cNvSpPr>
              <a:spLocks noChangeArrowheads="1"/>
            </p:cNvSpPr>
            <p:nvPr/>
          </p:nvSpPr>
          <p:spPr bwMode="auto">
            <a:xfrm>
              <a:off x="4590" y="1986"/>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4</a:t>
              </a:r>
              <a:endParaRPr lang="en-US" altLang="en-US" sz="2400"/>
            </a:p>
          </p:txBody>
        </p:sp>
        <p:sp>
          <p:nvSpPr>
            <p:cNvPr id="715046" name="Rectangle 294">
              <a:extLst>
                <a:ext uri="{FF2B5EF4-FFF2-40B4-BE49-F238E27FC236}">
                  <a16:creationId xmlns:a16="http://schemas.microsoft.com/office/drawing/2014/main" id="{D11FE1D4-A5BC-1FFD-B9FE-7A4BBB411C3B}"/>
                </a:ext>
              </a:extLst>
            </p:cNvPr>
            <p:cNvSpPr>
              <a:spLocks noChangeArrowheads="1"/>
            </p:cNvSpPr>
            <p:nvPr/>
          </p:nvSpPr>
          <p:spPr bwMode="auto">
            <a:xfrm>
              <a:off x="4647" y="1986"/>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47" name="Rectangle 295">
              <a:extLst>
                <a:ext uri="{FF2B5EF4-FFF2-40B4-BE49-F238E27FC236}">
                  <a16:creationId xmlns:a16="http://schemas.microsoft.com/office/drawing/2014/main" id="{9CD67102-9A6C-F0E3-E92B-82C000123CEE}"/>
                </a:ext>
              </a:extLst>
            </p:cNvPr>
            <p:cNvSpPr>
              <a:spLocks noChangeArrowheads="1"/>
            </p:cNvSpPr>
            <p:nvPr/>
          </p:nvSpPr>
          <p:spPr bwMode="auto">
            <a:xfrm>
              <a:off x="4590" y="1670"/>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6</a:t>
              </a:r>
              <a:endParaRPr lang="en-US" altLang="en-US" sz="2400"/>
            </a:p>
          </p:txBody>
        </p:sp>
        <p:sp>
          <p:nvSpPr>
            <p:cNvPr id="715048" name="Rectangle 296">
              <a:extLst>
                <a:ext uri="{FF2B5EF4-FFF2-40B4-BE49-F238E27FC236}">
                  <a16:creationId xmlns:a16="http://schemas.microsoft.com/office/drawing/2014/main" id="{233A2A86-C605-3D3B-69F3-10837B6E930E}"/>
                </a:ext>
              </a:extLst>
            </p:cNvPr>
            <p:cNvSpPr>
              <a:spLocks noChangeArrowheads="1"/>
            </p:cNvSpPr>
            <p:nvPr/>
          </p:nvSpPr>
          <p:spPr bwMode="auto">
            <a:xfrm>
              <a:off x="4647" y="1670"/>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49" name="Rectangle 297">
              <a:extLst>
                <a:ext uri="{FF2B5EF4-FFF2-40B4-BE49-F238E27FC236}">
                  <a16:creationId xmlns:a16="http://schemas.microsoft.com/office/drawing/2014/main" id="{A557EFDC-F9A4-D941-4FDF-312ACC50C4D5}"/>
                </a:ext>
              </a:extLst>
            </p:cNvPr>
            <p:cNvSpPr>
              <a:spLocks noChangeArrowheads="1"/>
            </p:cNvSpPr>
            <p:nvPr/>
          </p:nvSpPr>
          <p:spPr bwMode="auto">
            <a:xfrm>
              <a:off x="4590" y="1354"/>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8</a:t>
              </a:r>
              <a:endParaRPr lang="en-US" altLang="en-US" sz="2400"/>
            </a:p>
          </p:txBody>
        </p:sp>
        <p:sp>
          <p:nvSpPr>
            <p:cNvPr id="715050" name="Rectangle 298">
              <a:extLst>
                <a:ext uri="{FF2B5EF4-FFF2-40B4-BE49-F238E27FC236}">
                  <a16:creationId xmlns:a16="http://schemas.microsoft.com/office/drawing/2014/main" id="{CC0C1888-6D40-0364-C6C8-1578233D47BD}"/>
                </a:ext>
              </a:extLst>
            </p:cNvPr>
            <p:cNvSpPr>
              <a:spLocks noChangeArrowheads="1"/>
            </p:cNvSpPr>
            <p:nvPr/>
          </p:nvSpPr>
          <p:spPr bwMode="auto">
            <a:xfrm>
              <a:off x="4647" y="1354"/>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51" name="Rectangle 299">
              <a:extLst>
                <a:ext uri="{FF2B5EF4-FFF2-40B4-BE49-F238E27FC236}">
                  <a16:creationId xmlns:a16="http://schemas.microsoft.com/office/drawing/2014/main" id="{6CE90D23-EBD6-AD13-DAB2-E36CBD059D16}"/>
                </a:ext>
              </a:extLst>
            </p:cNvPr>
            <p:cNvSpPr>
              <a:spLocks noChangeArrowheads="1"/>
            </p:cNvSpPr>
            <p:nvPr/>
          </p:nvSpPr>
          <p:spPr bwMode="auto">
            <a:xfrm>
              <a:off x="4590" y="103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1</a:t>
              </a:r>
              <a:endParaRPr lang="en-US" altLang="en-US" sz="2400"/>
            </a:p>
          </p:txBody>
        </p:sp>
        <p:sp>
          <p:nvSpPr>
            <p:cNvPr id="715052" name="Rectangle 300">
              <a:extLst>
                <a:ext uri="{FF2B5EF4-FFF2-40B4-BE49-F238E27FC236}">
                  <a16:creationId xmlns:a16="http://schemas.microsoft.com/office/drawing/2014/main" id="{0AFBA980-5BEB-4273-4D59-92FE744D81D7}"/>
                </a:ext>
              </a:extLst>
            </p:cNvPr>
            <p:cNvSpPr>
              <a:spLocks noChangeArrowheads="1"/>
            </p:cNvSpPr>
            <p:nvPr/>
          </p:nvSpPr>
          <p:spPr bwMode="auto">
            <a:xfrm>
              <a:off x="4647" y="103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53" name="Rectangle 301">
              <a:extLst>
                <a:ext uri="{FF2B5EF4-FFF2-40B4-BE49-F238E27FC236}">
                  <a16:creationId xmlns:a16="http://schemas.microsoft.com/office/drawing/2014/main" id="{469688C7-3A52-E243-6D4C-C6B82002C999}"/>
                </a:ext>
              </a:extLst>
            </p:cNvPr>
            <p:cNvSpPr>
              <a:spLocks noChangeArrowheads="1"/>
            </p:cNvSpPr>
            <p:nvPr/>
          </p:nvSpPr>
          <p:spPr bwMode="auto">
            <a:xfrm>
              <a:off x="4705" y="103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0</a:t>
              </a:r>
              <a:endParaRPr lang="en-US" altLang="en-US" sz="2400"/>
            </a:p>
          </p:txBody>
        </p:sp>
        <p:sp>
          <p:nvSpPr>
            <p:cNvPr id="715054" name="Line 302">
              <a:extLst>
                <a:ext uri="{FF2B5EF4-FFF2-40B4-BE49-F238E27FC236}">
                  <a16:creationId xmlns:a16="http://schemas.microsoft.com/office/drawing/2014/main" id="{81C799C3-F406-F83C-2ACC-8D17C8742A37}"/>
                </a:ext>
              </a:extLst>
            </p:cNvPr>
            <p:cNvSpPr>
              <a:spLocks noChangeShapeType="1"/>
            </p:cNvSpPr>
            <p:nvPr/>
          </p:nvSpPr>
          <p:spPr bwMode="auto">
            <a:xfrm>
              <a:off x="4475" y="2683"/>
              <a:ext cx="48"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55" name="Line 303">
              <a:extLst>
                <a:ext uri="{FF2B5EF4-FFF2-40B4-BE49-F238E27FC236}">
                  <a16:creationId xmlns:a16="http://schemas.microsoft.com/office/drawing/2014/main" id="{9F1EF4B6-1056-52A7-4FC7-C5B83AA4B0E1}"/>
                </a:ext>
              </a:extLst>
            </p:cNvPr>
            <p:cNvSpPr>
              <a:spLocks noChangeShapeType="1"/>
            </p:cNvSpPr>
            <p:nvPr/>
          </p:nvSpPr>
          <p:spPr bwMode="auto">
            <a:xfrm>
              <a:off x="4475" y="2367"/>
              <a:ext cx="48"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56" name="Line 304">
              <a:extLst>
                <a:ext uri="{FF2B5EF4-FFF2-40B4-BE49-F238E27FC236}">
                  <a16:creationId xmlns:a16="http://schemas.microsoft.com/office/drawing/2014/main" id="{AB933815-9A27-0880-8F09-975421CB58C9}"/>
                </a:ext>
              </a:extLst>
            </p:cNvPr>
            <p:cNvSpPr>
              <a:spLocks noChangeShapeType="1"/>
            </p:cNvSpPr>
            <p:nvPr/>
          </p:nvSpPr>
          <p:spPr bwMode="auto">
            <a:xfrm>
              <a:off x="4475" y="2051"/>
              <a:ext cx="48"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57" name="Line 305">
              <a:extLst>
                <a:ext uri="{FF2B5EF4-FFF2-40B4-BE49-F238E27FC236}">
                  <a16:creationId xmlns:a16="http://schemas.microsoft.com/office/drawing/2014/main" id="{963A65DB-2A28-6AA1-F48F-B66790CE5B1D}"/>
                </a:ext>
              </a:extLst>
            </p:cNvPr>
            <p:cNvSpPr>
              <a:spLocks noChangeShapeType="1"/>
            </p:cNvSpPr>
            <p:nvPr/>
          </p:nvSpPr>
          <p:spPr bwMode="auto">
            <a:xfrm>
              <a:off x="4475" y="1735"/>
              <a:ext cx="48"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58" name="Line 306">
              <a:extLst>
                <a:ext uri="{FF2B5EF4-FFF2-40B4-BE49-F238E27FC236}">
                  <a16:creationId xmlns:a16="http://schemas.microsoft.com/office/drawing/2014/main" id="{D8D56CE3-ED6B-5097-787E-F86680C6F373}"/>
                </a:ext>
              </a:extLst>
            </p:cNvPr>
            <p:cNvSpPr>
              <a:spLocks noChangeShapeType="1"/>
            </p:cNvSpPr>
            <p:nvPr/>
          </p:nvSpPr>
          <p:spPr bwMode="auto">
            <a:xfrm>
              <a:off x="4475" y="1423"/>
              <a:ext cx="48"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59" name="Line 307">
              <a:extLst>
                <a:ext uri="{FF2B5EF4-FFF2-40B4-BE49-F238E27FC236}">
                  <a16:creationId xmlns:a16="http://schemas.microsoft.com/office/drawing/2014/main" id="{06AAE740-51EF-1E4F-2774-FBD2E8C8D7C1}"/>
                </a:ext>
              </a:extLst>
            </p:cNvPr>
            <p:cNvSpPr>
              <a:spLocks noChangeShapeType="1"/>
            </p:cNvSpPr>
            <p:nvPr/>
          </p:nvSpPr>
          <p:spPr bwMode="auto">
            <a:xfrm>
              <a:off x="4475" y="1107"/>
              <a:ext cx="48"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0" name="Line 308">
              <a:extLst>
                <a:ext uri="{FF2B5EF4-FFF2-40B4-BE49-F238E27FC236}">
                  <a16:creationId xmlns:a16="http://schemas.microsoft.com/office/drawing/2014/main" id="{4970AF10-D513-F3CF-17FD-634BA89024A8}"/>
                </a:ext>
              </a:extLst>
            </p:cNvPr>
            <p:cNvSpPr>
              <a:spLocks noChangeShapeType="1"/>
            </p:cNvSpPr>
            <p:nvPr/>
          </p:nvSpPr>
          <p:spPr bwMode="auto">
            <a:xfrm>
              <a:off x="118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1" name="Line 309">
              <a:extLst>
                <a:ext uri="{FF2B5EF4-FFF2-40B4-BE49-F238E27FC236}">
                  <a16:creationId xmlns:a16="http://schemas.microsoft.com/office/drawing/2014/main" id="{F68D6BFC-115C-9ABE-D3A6-09A91B22217A}"/>
                </a:ext>
              </a:extLst>
            </p:cNvPr>
            <p:cNvSpPr>
              <a:spLocks noChangeShapeType="1"/>
            </p:cNvSpPr>
            <p:nvPr/>
          </p:nvSpPr>
          <p:spPr bwMode="auto">
            <a:xfrm>
              <a:off x="121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2" name="Line 310">
              <a:extLst>
                <a:ext uri="{FF2B5EF4-FFF2-40B4-BE49-F238E27FC236}">
                  <a16:creationId xmlns:a16="http://schemas.microsoft.com/office/drawing/2014/main" id="{39A190AD-EEF3-6207-23D2-FE8E370959D3}"/>
                </a:ext>
              </a:extLst>
            </p:cNvPr>
            <p:cNvSpPr>
              <a:spLocks noChangeShapeType="1"/>
            </p:cNvSpPr>
            <p:nvPr/>
          </p:nvSpPr>
          <p:spPr bwMode="auto">
            <a:xfrm>
              <a:off x="123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3" name="Line 311">
              <a:extLst>
                <a:ext uri="{FF2B5EF4-FFF2-40B4-BE49-F238E27FC236}">
                  <a16:creationId xmlns:a16="http://schemas.microsoft.com/office/drawing/2014/main" id="{F1CFE9B0-DE3F-3487-BF8D-FFD2E69F94AC}"/>
                </a:ext>
              </a:extLst>
            </p:cNvPr>
            <p:cNvSpPr>
              <a:spLocks noChangeShapeType="1"/>
            </p:cNvSpPr>
            <p:nvPr/>
          </p:nvSpPr>
          <p:spPr bwMode="auto">
            <a:xfrm>
              <a:off x="126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4" name="Line 312">
              <a:extLst>
                <a:ext uri="{FF2B5EF4-FFF2-40B4-BE49-F238E27FC236}">
                  <a16:creationId xmlns:a16="http://schemas.microsoft.com/office/drawing/2014/main" id="{827F0EEF-626F-A4E9-EE8C-2EB276332165}"/>
                </a:ext>
              </a:extLst>
            </p:cNvPr>
            <p:cNvSpPr>
              <a:spLocks noChangeShapeType="1"/>
            </p:cNvSpPr>
            <p:nvPr/>
          </p:nvSpPr>
          <p:spPr bwMode="auto">
            <a:xfrm>
              <a:off x="129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5" name="Line 313">
              <a:extLst>
                <a:ext uri="{FF2B5EF4-FFF2-40B4-BE49-F238E27FC236}">
                  <a16:creationId xmlns:a16="http://schemas.microsoft.com/office/drawing/2014/main" id="{0347F918-5E82-EAC3-74A3-D7782C049D01}"/>
                </a:ext>
              </a:extLst>
            </p:cNvPr>
            <p:cNvSpPr>
              <a:spLocks noChangeShapeType="1"/>
            </p:cNvSpPr>
            <p:nvPr/>
          </p:nvSpPr>
          <p:spPr bwMode="auto">
            <a:xfrm>
              <a:off x="132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6" name="Line 314">
              <a:extLst>
                <a:ext uri="{FF2B5EF4-FFF2-40B4-BE49-F238E27FC236}">
                  <a16:creationId xmlns:a16="http://schemas.microsoft.com/office/drawing/2014/main" id="{C75430D8-4F0A-64D5-EF4B-C5427311AD20}"/>
                </a:ext>
              </a:extLst>
            </p:cNvPr>
            <p:cNvSpPr>
              <a:spLocks noChangeShapeType="1"/>
            </p:cNvSpPr>
            <p:nvPr/>
          </p:nvSpPr>
          <p:spPr bwMode="auto">
            <a:xfrm>
              <a:off x="134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7" name="Line 315">
              <a:extLst>
                <a:ext uri="{FF2B5EF4-FFF2-40B4-BE49-F238E27FC236}">
                  <a16:creationId xmlns:a16="http://schemas.microsoft.com/office/drawing/2014/main" id="{396F2233-F473-5275-9462-624470C6FB6C}"/>
                </a:ext>
              </a:extLst>
            </p:cNvPr>
            <p:cNvSpPr>
              <a:spLocks noChangeShapeType="1"/>
            </p:cNvSpPr>
            <p:nvPr/>
          </p:nvSpPr>
          <p:spPr bwMode="auto">
            <a:xfrm>
              <a:off x="137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8" name="Line 316">
              <a:extLst>
                <a:ext uri="{FF2B5EF4-FFF2-40B4-BE49-F238E27FC236}">
                  <a16:creationId xmlns:a16="http://schemas.microsoft.com/office/drawing/2014/main" id="{0F6A030C-3639-BFE8-AE58-55E58663F4E3}"/>
                </a:ext>
              </a:extLst>
            </p:cNvPr>
            <p:cNvSpPr>
              <a:spLocks noChangeShapeType="1"/>
            </p:cNvSpPr>
            <p:nvPr/>
          </p:nvSpPr>
          <p:spPr bwMode="auto">
            <a:xfrm>
              <a:off x="140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69" name="Line 317">
              <a:extLst>
                <a:ext uri="{FF2B5EF4-FFF2-40B4-BE49-F238E27FC236}">
                  <a16:creationId xmlns:a16="http://schemas.microsoft.com/office/drawing/2014/main" id="{307A2934-350B-D273-7343-445935F9D995}"/>
                </a:ext>
              </a:extLst>
            </p:cNvPr>
            <p:cNvSpPr>
              <a:spLocks noChangeShapeType="1"/>
            </p:cNvSpPr>
            <p:nvPr/>
          </p:nvSpPr>
          <p:spPr bwMode="auto">
            <a:xfrm>
              <a:off x="142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0" name="Line 318">
              <a:extLst>
                <a:ext uri="{FF2B5EF4-FFF2-40B4-BE49-F238E27FC236}">
                  <a16:creationId xmlns:a16="http://schemas.microsoft.com/office/drawing/2014/main" id="{B9C3ECBA-3576-FAEA-578E-D5BF26DC03EC}"/>
                </a:ext>
              </a:extLst>
            </p:cNvPr>
            <p:cNvSpPr>
              <a:spLocks noChangeShapeType="1"/>
            </p:cNvSpPr>
            <p:nvPr/>
          </p:nvSpPr>
          <p:spPr bwMode="auto">
            <a:xfrm>
              <a:off x="145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1" name="Line 319">
              <a:extLst>
                <a:ext uri="{FF2B5EF4-FFF2-40B4-BE49-F238E27FC236}">
                  <a16:creationId xmlns:a16="http://schemas.microsoft.com/office/drawing/2014/main" id="{3D3C4E0F-673E-CCF6-D428-742E4F92A856}"/>
                </a:ext>
              </a:extLst>
            </p:cNvPr>
            <p:cNvSpPr>
              <a:spLocks noChangeShapeType="1"/>
            </p:cNvSpPr>
            <p:nvPr/>
          </p:nvSpPr>
          <p:spPr bwMode="auto">
            <a:xfrm>
              <a:off x="148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2" name="Line 320">
              <a:extLst>
                <a:ext uri="{FF2B5EF4-FFF2-40B4-BE49-F238E27FC236}">
                  <a16:creationId xmlns:a16="http://schemas.microsoft.com/office/drawing/2014/main" id="{04DC0F27-9CFE-CAEA-2AD2-7B5267E6D19F}"/>
                </a:ext>
              </a:extLst>
            </p:cNvPr>
            <p:cNvSpPr>
              <a:spLocks noChangeShapeType="1"/>
            </p:cNvSpPr>
            <p:nvPr/>
          </p:nvSpPr>
          <p:spPr bwMode="auto">
            <a:xfrm>
              <a:off x="150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3" name="Line 321">
              <a:extLst>
                <a:ext uri="{FF2B5EF4-FFF2-40B4-BE49-F238E27FC236}">
                  <a16:creationId xmlns:a16="http://schemas.microsoft.com/office/drawing/2014/main" id="{D0D4E570-2974-E797-E5CA-EC440B6180ED}"/>
                </a:ext>
              </a:extLst>
            </p:cNvPr>
            <p:cNvSpPr>
              <a:spLocks noChangeShapeType="1"/>
            </p:cNvSpPr>
            <p:nvPr/>
          </p:nvSpPr>
          <p:spPr bwMode="auto">
            <a:xfrm>
              <a:off x="153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4" name="Line 322">
              <a:extLst>
                <a:ext uri="{FF2B5EF4-FFF2-40B4-BE49-F238E27FC236}">
                  <a16:creationId xmlns:a16="http://schemas.microsoft.com/office/drawing/2014/main" id="{F03ED977-4739-95E9-B07E-9ED6FD9788D1}"/>
                </a:ext>
              </a:extLst>
            </p:cNvPr>
            <p:cNvSpPr>
              <a:spLocks noChangeShapeType="1"/>
            </p:cNvSpPr>
            <p:nvPr/>
          </p:nvSpPr>
          <p:spPr bwMode="auto">
            <a:xfrm>
              <a:off x="156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5" name="Line 323">
              <a:extLst>
                <a:ext uri="{FF2B5EF4-FFF2-40B4-BE49-F238E27FC236}">
                  <a16:creationId xmlns:a16="http://schemas.microsoft.com/office/drawing/2014/main" id="{FCE86D89-D9D3-D5C9-5D44-18284EC8DC89}"/>
                </a:ext>
              </a:extLst>
            </p:cNvPr>
            <p:cNvSpPr>
              <a:spLocks noChangeShapeType="1"/>
            </p:cNvSpPr>
            <p:nvPr/>
          </p:nvSpPr>
          <p:spPr bwMode="auto">
            <a:xfrm>
              <a:off x="159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6" name="Line 324">
              <a:extLst>
                <a:ext uri="{FF2B5EF4-FFF2-40B4-BE49-F238E27FC236}">
                  <a16:creationId xmlns:a16="http://schemas.microsoft.com/office/drawing/2014/main" id="{F28F1731-C0DD-242A-62B3-C6FFE675D87E}"/>
                </a:ext>
              </a:extLst>
            </p:cNvPr>
            <p:cNvSpPr>
              <a:spLocks noChangeShapeType="1"/>
            </p:cNvSpPr>
            <p:nvPr/>
          </p:nvSpPr>
          <p:spPr bwMode="auto">
            <a:xfrm>
              <a:off x="161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7" name="Line 325">
              <a:extLst>
                <a:ext uri="{FF2B5EF4-FFF2-40B4-BE49-F238E27FC236}">
                  <a16:creationId xmlns:a16="http://schemas.microsoft.com/office/drawing/2014/main" id="{9B005F97-5975-C9C1-B74C-6B001DC24B7F}"/>
                </a:ext>
              </a:extLst>
            </p:cNvPr>
            <p:cNvSpPr>
              <a:spLocks noChangeShapeType="1"/>
            </p:cNvSpPr>
            <p:nvPr/>
          </p:nvSpPr>
          <p:spPr bwMode="auto">
            <a:xfrm>
              <a:off x="164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8" name="Line 326">
              <a:extLst>
                <a:ext uri="{FF2B5EF4-FFF2-40B4-BE49-F238E27FC236}">
                  <a16:creationId xmlns:a16="http://schemas.microsoft.com/office/drawing/2014/main" id="{95AD197F-6874-5C66-3785-E7AAF9FFE7FE}"/>
                </a:ext>
              </a:extLst>
            </p:cNvPr>
            <p:cNvSpPr>
              <a:spLocks noChangeShapeType="1"/>
            </p:cNvSpPr>
            <p:nvPr/>
          </p:nvSpPr>
          <p:spPr bwMode="auto">
            <a:xfrm>
              <a:off x="167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79" name="Line 327">
              <a:extLst>
                <a:ext uri="{FF2B5EF4-FFF2-40B4-BE49-F238E27FC236}">
                  <a16:creationId xmlns:a16="http://schemas.microsoft.com/office/drawing/2014/main" id="{3646317F-B92B-A4F2-F015-363805E54155}"/>
                </a:ext>
              </a:extLst>
            </p:cNvPr>
            <p:cNvSpPr>
              <a:spLocks noChangeShapeType="1"/>
            </p:cNvSpPr>
            <p:nvPr/>
          </p:nvSpPr>
          <p:spPr bwMode="auto">
            <a:xfrm>
              <a:off x="169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0" name="Line 328">
              <a:extLst>
                <a:ext uri="{FF2B5EF4-FFF2-40B4-BE49-F238E27FC236}">
                  <a16:creationId xmlns:a16="http://schemas.microsoft.com/office/drawing/2014/main" id="{DF54D574-5616-0A0D-24C4-F8A0624D55F8}"/>
                </a:ext>
              </a:extLst>
            </p:cNvPr>
            <p:cNvSpPr>
              <a:spLocks noChangeShapeType="1"/>
            </p:cNvSpPr>
            <p:nvPr/>
          </p:nvSpPr>
          <p:spPr bwMode="auto">
            <a:xfrm>
              <a:off x="172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1" name="Line 329">
              <a:extLst>
                <a:ext uri="{FF2B5EF4-FFF2-40B4-BE49-F238E27FC236}">
                  <a16:creationId xmlns:a16="http://schemas.microsoft.com/office/drawing/2014/main" id="{AA470948-1911-1987-8027-3B2B906B5852}"/>
                </a:ext>
              </a:extLst>
            </p:cNvPr>
            <p:cNvSpPr>
              <a:spLocks noChangeShapeType="1"/>
            </p:cNvSpPr>
            <p:nvPr/>
          </p:nvSpPr>
          <p:spPr bwMode="auto">
            <a:xfrm>
              <a:off x="175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2" name="Line 330">
              <a:extLst>
                <a:ext uri="{FF2B5EF4-FFF2-40B4-BE49-F238E27FC236}">
                  <a16:creationId xmlns:a16="http://schemas.microsoft.com/office/drawing/2014/main" id="{36AB7ADA-BCFA-552D-308B-794174AC8213}"/>
                </a:ext>
              </a:extLst>
            </p:cNvPr>
            <p:cNvSpPr>
              <a:spLocks noChangeShapeType="1"/>
            </p:cNvSpPr>
            <p:nvPr/>
          </p:nvSpPr>
          <p:spPr bwMode="auto">
            <a:xfrm>
              <a:off x="177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3" name="Line 331">
              <a:extLst>
                <a:ext uri="{FF2B5EF4-FFF2-40B4-BE49-F238E27FC236}">
                  <a16:creationId xmlns:a16="http://schemas.microsoft.com/office/drawing/2014/main" id="{46E05707-09F4-27CC-50D6-B338490EA685}"/>
                </a:ext>
              </a:extLst>
            </p:cNvPr>
            <p:cNvSpPr>
              <a:spLocks noChangeShapeType="1"/>
            </p:cNvSpPr>
            <p:nvPr/>
          </p:nvSpPr>
          <p:spPr bwMode="auto">
            <a:xfrm>
              <a:off x="180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4" name="Line 332">
              <a:extLst>
                <a:ext uri="{FF2B5EF4-FFF2-40B4-BE49-F238E27FC236}">
                  <a16:creationId xmlns:a16="http://schemas.microsoft.com/office/drawing/2014/main" id="{5BF6B5FA-956D-EEAC-C006-843A92223F94}"/>
                </a:ext>
              </a:extLst>
            </p:cNvPr>
            <p:cNvSpPr>
              <a:spLocks noChangeShapeType="1"/>
            </p:cNvSpPr>
            <p:nvPr/>
          </p:nvSpPr>
          <p:spPr bwMode="auto">
            <a:xfrm>
              <a:off x="183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5" name="Line 333">
              <a:extLst>
                <a:ext uri="{FF2B5EF4-FFF2-40B4-BE49-F238E27FC236}">
                  <a16:creationId xmlns:a16="http://schemas.microsoft.com/office/drawing/2014/main" id="{04F6C284-48CC-4FA2-6FF6-DAD989A6E324}"/>
                </a:ext>
              </a:extLst>
            </p:cNvPr>
            <p:cNvSpPr>
              <a:spLocks noChangeShapeType="1"/>
            </p:cNvSpPr>
            <p:nvPr/>
          </p:nvSpPr>
          <p:spPr bwMode="auto">
            <a:xfrm>
              <a:off x="186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6" name="Line 334">
              <a:extLst>
                <a:ext uri="{FF2B5EF4-FFF2-40B4-BE49-F238E27FC236}">
                  <a16:creationId xmlns:a16="http://schemas.microsoft.com/office/drawing/2014/main" id="{76C0F8FD-7649-C625-368A-36BB4F762E4F}"/>
                </a:ext>
              </a:extLst>
            </p:cNvPr>
            <p:cNvSpPr>
              <a:spLocks noChangeShapeType="1"/>
            </p:cNvSpPr>
            <p:nvPr/>
          </p:nvSpPr>
          <p:spPr bwMode="auto">
            <a:xfrm>
              <a:off x="188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7" name="Line 335">
              <a:extLst>
                <a:ext uri="{FF2B5EF4-FFF2-40B4-BE49-F238E27FC236}">
                  <a16:creationId xmlns:a16="http://schemas.microsoft.com/office/drawing/2014/main" id="{FAE9B66A-62D0-45AA-73A2-9071AF57A338}"/>
                </a:ext>
              </a:extLst>
            </p:cNvPr>
            <p:cNvSpPr>
              <a:spLocks noChangeShapeType="1"/>
            </p:cNvSpPr>
            <p:nvPr/>
          </p:nvSpPr>
          <p:spPr bwMode="auto">
            <a:xfrm>
              <a:off x="191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8" name="Line 336">
              <a:extLst>
                <a:ext uri="{FF2B5EF4-FFF2-40B4-BE49-F238E27FC236}">
                  <a16:creationId xmlns:a16="http://schemas.microsoft.com/office/drawing/2014/main" id="{BE54645A-A352-9094-FCE0-8516204C781A}"/>
                </a:ext>
              </a:extLst>
            </p:cNvPr>
            <p:cNvSpPr>
              <a:spLocks noChangeShapeType="1"/>
            </p:cNvSpPr>
            <p:nvPr/>
          </p:nvSpPr>
          <p:spPr bwMode="auto">
            <a:xfrm>
              <a:off x="194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89" name="Line 337">
              <a:extLst>
                <a:ext uri="{FF2B5EF4-FFF2-40B4-BE49-F238E27FC236}">
                  <a16:creationId xmlns:a16="http://schemas.microsoft.com/office/drawing/2014/main" id="{B324B25C-0BAB-8002-402D-76293F0E026F}"/>
                </a:ext>
              </a:extLst>
            </p:cNvPr>
            <p:cNvSpPr>
              <a:spLocks noChangeShapeType="1"/>
            </p:cNvSpPr>
            <p:nvPr/>
          </p:nvSpPr>
          <p:spPr bwMode="auto">
            <a:xfrm>
              <a:off x="196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0" name="Line 338">
              <a:extLst>
                <a:ext uri="{FF2B5EF4-FFF2-40B4-BE49-F238E27FC236}">
                  <a16:creationId xmlns:a16="http://schemas.microsoft.com/office/drawing/2014/main" id="{E982DBF5-A856-0F28-1835-E6FE1F3F0006}"/>
                </a:ext>
              </a:extLst>
            </p:cNvPr>
            <p:cNvSpPr>
              <a:spLocks noChangeShapeType="1"/>
            </p:cNvSpPr>
            <p:nvPr/>
          </p:nvSpPr>
          <p:spPr bwMode="auto">
            <a:xfrm>
              <a:off x="199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1" name="Line 339">
              <a:extLst>
                <a:ext uri="{FF2B5EF4-FFF2-40B4-BE49-F238E27FC236}">
                  <a16:creationId xmlns:a16="http://schemas.microsoft.com/office/drawing/2014/main" id="{2DEC1DCF-663A-862B-14BF-AEAB75AAA02A}"/>
                </a:ext>
              </a:extLst>
            </p:cNvPr>
            <p:cNvSpPr>
              <a:spLocks noChangeShapeType="1"/>
            </p:cNvSpPr>
            <p:nvPr/>
          </p:nvSpPr>
          <p:spPr bwMode="auto">
            <a:xfrm>
              <a:off x="202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2" name="Line 340">
              <a:extLst>
                <a:ext uri="{FF2B5EF4-FFF2-40B4-BE49-F238E27FC236}">
                  <a16:creationId xmlns:a16="http://schemas.microsoft.com/office/drawing/2014/main" id="{2D65AD3C-CCC9-6299-92F1-FE4ABA285CBC}"/>
                </a:ext>
              </a:extLst>
            </p:cNvPr>
            <p:cNvSpPr>
              <a:spLocks noChangeShapeType="1"/>
            </p:cNvSpPr>
            <p:nvPr/>
          </p:nvSpPr>
          <p:spPr bwMode="auto">
            <a:xfrm>
              <a:off x="204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3" name="Line 341">
              <a:extLst>
                <a:ext uri="{FF2B5EF4-FFF2-40B4-BE49-F238E27FC236}">
                  <a16:creationId xmlns:a16="http://schemas.microsoft.com/office/drawing/2014/main" id="{810C9104-2C40-0EB9-2533-AD39F116C843}"/>
                </a:ext>
              </a:extLst>
            </p:cNvPr>
            <p:cNvSpPr>
              <a:spLocks noChangeShapeType="1"/>
            </p:cNvSpPr>
            <p:nvPr/>
          </p:nvSpPr>
          <p:spPr bwMode="auto">
            <a:xfrm>
              <a:off x="207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4" name="Line 342">
              <a:extLst>
                <a:ext uri="{FF2B5EF4-FFF2-40B4-BE49-F238E27FC236}">
                  <a16:creationId xmlns:a16="http://schemas.microsoft.com/office/drawing/2014/main" id="{17DBEF69-DDAD-A648-CF48-1DA6E2F0FB98}"/>
                </a:ext>
              </a:extLst>
            </p:cNvPr>
            <p:cNvSpPr>
              <a:spLocks noChangeShapeType="1"/>
            </p:cNvSpPr>
            <p:nvPr/>
          </p:nvSpPr>
          <p:spPr bwMode="auto">
            <a:xfrm>
              <a:off x="210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5" name="Line 343">
              <a:extLst>
                <a:ext uri="{FF2B5EF4-FFF2-40B4-BE49-F238E27FC236}">
                  <a16:creationId xmlns:a16="http://schemas.microsoft.com/office/drawing/2014/main" id="{92B79333-1A5D-97DC-1933-8EA9C16E0FED}"/>
                </a:ext>
              </a:extLst>
            </p:cNvPr>
            <p:cNvSpPr>
              <a:spLocks noChangeShapeType="1"/>
            </p:cNvSpPr>
            <p:nvPr/>
          </p:nvSpPr>
          <p:spPr bwMode="auto">
            <a:xfrm>
              <a:off x="213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6" name="Line 344">
              <a:extLst>
                <a:ext uri="{FF2B5EF4-FFF2-40B4-BE49-F238E27FC236}">
                  <a16:creationId xmlns:a16="http://schemas.microsoft.com/office/drawing/2014/main" id="{E0D5D114-72EF-5FF9-CDB7-C7D74EF2EC5B}"/>
                </a:ext>
              </a:extLst>
            </p:cNvPr>
            <p:cNvSpPr>
              <a:spLocks noChangeShapeType="1"/>
            </p:cNvSpPr>
            <p:nvPr/>
          </p:nvSpPr>
          <p:spPr bwMode="auto">
            <a:xfrm>
              <a:off x="215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7" name="Line 345">
              <a:extLst>
                <a:ext uri="{FF2B5EF4-FFF2-40B4-BE49-F238E27FC236}">
                  <a16:creationId xmlns:a16="http://schemas.microsoft.com/office/drawing/2014/main" id="{F399CF12-E5B4-16E7-6D1A-D4BB45DE76B5}"/>
                </a:ext>
              </a:extLst>
            </p:cNvPr>
            <p:cNvSpPr>
              <a:spLocks noChangeShapeType="1"/>
            </p:cNvSpPr>
            <p:nvPr/>
          </p:nvSpPr>
          <p:spPr bwMode="auto">
            <a:xfrm>
              <a:off x="218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8" name="Line 346">
              <a:extLst>
                <a:ext uri="{FF2B5EF4-FFF2-40B4-BE49-F238E27FC236}">
                  <a16:creationId xmlns:a16="http://schemas.microsoft.com/office/drawing/2014/main" id="{FDA1CF19-0510-3E94-F5C7-B4A370829868}"/>
                </a:ext>
              </a:extLst>
            </p:cNvPr>
            <p:cNvSpPr>
              <a:spLocks noChangeShapeType="1"/>
            </p:cNvSpPr>
            <p:nvPr/>
          </p:nvSpPr>
          <p:spPr bwMode="auto">
            <a:xfrm>
              <a:off x="221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099" name="Line 347">
              <a:extLst>
                <a:ext uri="{FF2B5EF4-FFF2-40B4-BE49-F238E27FC236}">
                  <a16:creationId xmlns:a16="http://schemas.microsoft.com/office/drawing/2014/main" id="{C3EA1B6A-31EE-BA0D-B455-42D374326516}"/>
                </a:ext>
              </a:extLst>
            </p:cNvPr>
            <p:cNvSpPr>
              <a:spLocks noChangeShapeType="1"/>
            </p:cNvSpPr>
            <p:nvPr/>
          </p:nvSpPr>
          <p:spPr bwMode="auto">
            <a:xfrm>
              <a:off x="223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0" name="Line 348">
              <a:extLst>
                <a:ext uri="{FF2B5EF4-FFF2-40B4-BE49-F238E27FC236}">
                  <a16:creationId xmlns:a16="http://schemas.microsoft.com/office/drawing/2014/main" id="{AA9AEC19-681E-90AE-77D4-2C8A46D0C41E}"/>
                </a:ext>
              </a:extLst>
            </p:cNvPr>
            <p:cNvSpPr>
              <a:spLocks noChangeShapeType="1"/>
            </p:cNvSpPr>
            <p:nvPr/>
          </p:nvSpPr>
          <p:spPr bwMode="auto">
            <a:xfrm>
              <a:off x="226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1" name="Line 349">
              <a:extLst>
                <a:ext uri="{FF2B5EF4-FFF2-40B4-BE49-F238E27FC236}">
                  <a16:creationId xmlns:a16="http://schemas.microsoft.com/office/drawing/2014/main" id="{74454C7E-636A-8ADE-28F0-F316E68BC018}"/>
                </a:ext>
              </a:extLst>
            </p:cNvPr>
            <p:cNvSpPr>
              <a:spLocks noChangeShapeType="1"/>
            </p:cNvSpPr>
            <p:nvPr/>
          </p:nvSpPr>
          <p:spPr bwMode="auto">
            <a:xfrm>
              <a:off x="229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2" name="Line 350">
              <a:extLst>
                <a:ext uri="{FF2B5EF4-FFF2-40B4-BE49-F238E27FC236}">
                  <a16:creationId xmlns:a16="http://schemas.microsoft.com/office/drawing/2014/main" id="{9F909BE6-8BD2-F988-0671-3CD0B062605D}"/>
                </a:ext>
              </a:extLst>
            </p:cNvPr>
            <p:cNvSpPr>
              <a:spLocks noChangeShapeType="1"/>
            </p:cNvSpPr>
            <p:nvPr/>
          </p:nvSpPr>
          <p:spPr bwMode="auto">
            <a:xfrm>
              <a:off x="231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3" name="Line 351">
              <a:extLst>
                <a:ext uri="{FF2B5EF4-FFF2-40B4-BE49-F238E27FC236}">
                  <a16:creationId xmlns:a16="http://schemas.microsoft.com/office/drawing/2014/main" id="{274D0186-3B15-F8C3-FCD5-F78B21A78EF8}"/>
                </a:ext>
              </a:extLst>
            </p:cNvPr>
            <p:cNvSpPr>
              <a:spLocks noChangeShapeType="1"/>
            </p:cNvSpPr>
            <p:nvPr/>
          </p:nvSpPr>
          <p:spPr bwMode="auto">
            <a:xfrm>
              <a:off x="234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4" name="Line 352">
              <a:extLst>
                <a:ext uri="{FF2B5EF4-FFF2-40B4-BE49-F238E27FC236}">
                  <a16:creationId xmlns:a16="http://schemas.microsoft.com/office/drawing/2014/main" id="{3F1062F9-A381-6606-0E74-D26C6E8DC818}"/>
                </a:ext>
              </a:extLst>
            </p:cNvPr>
            <p:cNvSpPr>
              <a:spLocks noChangeShapeType="1"/>
            </p:cNvSpPr>
            <p:nvPr/>
          </p:nvSpPr>
          <p:spPr bwMode="auto">
            <a:xfrm>
              <a:off x="237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5" name="Line 353">
              <a:extLst>
                <a:ext uri="{FF2B5EF4-FFF2-40B4-BE49-F238E27FC236}">
                  <a16:creationId xmlns:a16="http://schemas.microsoft.com/office/drawing/2014/main" id="{7D537688-1349-815D-845D-8A0DC2DE026F}"/>
                </a:ext>
              </a:extLst>
            </p:cNvPr>
            <p:cNvSpPr>
              <a:spLocks noChangeShapeType="1"/>
            </p:cNvSpPr>
            <p:nvPr/>
          </p:nvSpPr>
          <p:spPr bwMode="auto">
            <a:xfrm>
              <a:off x="240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6" name="Line 354">
              <a:extLst>
                <a:ext uri="{FF2B5EF4-FFF2-40B4-BE49-F238E27FC236}">
                  <a16:creationId xmlns:a16="http://schemas.microsoft.com/office/drawing/2014/main" id="{E7F38DC0-0C61-5269-2AA1-C29C0D6C9F00}"/>
                </a:ext>
              </a:extLst>
            </p:cNvPr>
            <p:cNvSpPr>
              <a:spLocks noChangeShapeType="1"/>
            </p:cNvSpPr>
            <p:nvPr/>
          </p:nvSpPr>
          <p:spPr bwMode="auto">
            <a:xfrm>
              <a:off x="242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7" name="Line 355">
              <a:extLst>
                <a:ext uri="{FF2B5EF4-FFF2-40B4-BE49-F238E27FC236}">
                  <a16:creationId xmlns:a16="http://schemas.microsoft.com/office/drawing/2014/main" id="{419DA29D-455F-2B4A-D3C9-D3186CAFDD17}"/>
                </a:ext>
              </a:extLst>
            </p:cNvPr>
            <p:cNvSpPr>
              <a:spLocks noChangeShapeType="1"/>
            </p:cNvSpPr>
            <p:nvPr/>
          </p:nvSpPr>
          <p:spPr bwMode="auto">
            <a:xfrm>
              <a:off x="245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8" name="Line 356">
              <a:extLst>
                <a:ext uri="{FF2B5EF4-FFF2-40B4-BE49-F238E27FC236}">
                  <a16:creationId xmlns:a16="http://schemas.microsoft.com/office/drawing/2014/main" id="{E397F1CA-7B4C-FEA0-2085-4F6EA97F1029}"/>
                </a:ext>
              </a:extLst>
            </p:cNvPr>
            <p:cNvSpPr>
              <a:spLocks noChangeShapeType="1"/>
            </p:cNvSpPr>
            <p:nvPr/>
          </p:nvSpPr>
          <p:spPr bwMode="auto">
            <a:xfrm>
              <a:off x="248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09" name="Line 357">
              <a:extLst>
                <a:ext uri="{FF2B5EF4-FFF2-40B4-BE49-F238E27FC236}">
                  <a16:creationId xmlns:a16="http://schemas.microsoft.com/office/drawing/2014/main" id="{27830638-64DE-4EA5-F449-4934DCA64EE6}"/>
                </a:ext>
              </a:extLst>
            </p:cNvPr>
            <p:cNvSpPr>
              <a:spLocks noChangeShapeType="1"/>
            </p:cNvSpPr>
            <p:nvPr/>
          </p:nvSpPr>
          <p:spPr bwMode="auto">
            <a:xfrm>
              <a:off x="250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0" name="Line 358">
              <a:extLst>
                <a:ext uri="{FF2B5EF4-FFF2-40B4-BE49-F238E27FC236}">
                  <a16:creationId xmlns:a16="http://schemas.microsoft.com/office/drawing/2014/main" id="{7A5EF052-E6F9-EB9D-D90D-F83EB17AA211}"/>
                </a:ext>
              </a:extLst>
            </p:cNvPr>
            <p:cNvSpPr>
              <a:spLocks noChangeShapeType="1"/>
            </p:cNvSpPr>
            <p:nvPr/>
          </p:nvSpPr>
          <p:spPr bwMode="auto">
            <a:xfrm>
              <a:off x="253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1" name="Line 359">
              <a:extLst>
                <a:ext uri="{FF2B5EF4-FFF2-40B4-BE49-F238E27FC236}">
                  <a16:creationId xmlns:a16="http://schemas.microsoft.com/office/drawing/2014/main" id="{CBA0A75B-6561-A5C9-927C-9EE8590E94CA}"/>
                </a:ext>
              </a:extLst>
            </p:cNvPr>
            <p:cNvSpPr>
              <a:spLocks noChangeShapeType="1"/>
            </p:cNvSpPr>
            <p:nvPr/>
          </p:nvSpPr>
          <p:spPr bwMode="auto">
            <a:xfrm>
              <a:off x="256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2" name="Line 360">
              <a:extLst>
                <a:ext uri="{FF2B5EF4-FFF2-40B4-BE49-F238E27FC236}">
                  <a16:creationId xmlns:a16="http://schemas.microsoft.com/office/drawing/2014/main" id="{2B093E4D-B2CD-B0AA-1651-3ACE3C55E5C1}"/>
                </a:ext>
              </a:extLst>
            </p:cNvPr>
            <p:cNvSpPr>
              <a:spLocks noChangeShapeType="1"/>
            </p:cNvSpPr>
            <p:nvPr/>
          </p:nvSpPr>
          <p:spPr bwMode="auto">
            <a:xfrm>
              <a:off x="258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3" name="Line 361">
              <a:extLst>
                <a:ext uri="{FF2B5EF4-FFF2-40B4-BE49-F238E27FC236}">
                  <a16:creationId xmlns:a16="http://schemas.microsoft.com/office/drawing/2014/main" id="{4400A171-A490-039D-F0F8-DAE4F9F50031}"/>
                </a:ext>
              </a:extLst>
            </p:cNvPr>
            <p:cNvSpPr>
              <a:spLocks noChangeShapeType="1"/>
            </p:cNvSpPr>
            <p:nvPr/>
          </p:nvSpPr>
          <p:spPr bwMode="auto">
            <a:xfrm>
              <a:off x="261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4" name="Line 362">
              <a:extLst>
                <a:ext uri="{FF2B5EF4-FFF2-40B4-BE49-F238E27FC236}">
                  <a16:creationId xmlns:a16="http://schemas.microsoft.com/office/drawing/2014/main" id="{9F42B9FC-EEE6-949E-D04F-183A57332A13}"/>
                </a:ext>
              </a:extLst>
            </p:cNvPr>
            <p:cNvSpPr>
              <a:spLocks noChangeShapeType="1"/>
            </p:cNvSpPr>
            <p:nvPr/>
          </p:nvSpPr>
          <p:spPr bwMode="auto">
            <a:xfrm>
              <a:off x="264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5" name="Line 363">
              <a:extLst>
                <a:ext uri="{FF2B5EF4-FFF2-40B4-BE49-F238E27FC236}">
                  <a16:creationId xmlns:a16="http://schemas.microsoft.com/office/drawing/2014/main" id="{BB8176CC-66F3-F2B4-27A7-B3E67C4AB350}"/>
                </a:ext>
              </a:extLst>
            </p:cNvPr>
            <p:cNvSpPr>
              <a:spLocks noChangeShapeType="1"/>
            </p:cNvSpPr>
            <p:nvPr/>
          </p:nvSpPr>
          <p:spPr bwMode="auto">
            <a:xfrm>
              <a:off x="267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6" name="Line 364">
              <a:extLst>
                <a:ext uri="{FF2B5EF4-FFF2-40B4-BE49-F238E27FC236}">
                  <a16:creationId xmlns:a16="http://schemas.microsoft.com/office/drawing/2014/main" id="{DCE56254-3E21-D5B1-0FBD-D2594EF2EEFE}"/>
                </a:ext>
              </a:extLst>
            </p:cNvPr>
            <p:cNvSpPr>
              <a:spLocks noChangeShapeType="1"/>
            </p:cNvSpPr>
            <p:nvPr/>
          </p:nvSpPr>
          <p:spPr bwMode="auto">
            <a:xfrm>
              <a:off x="269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7" name="Line 365">
              <a:extLst>
                <a:ext uri="{FF2B5EF4-FFF2-40B4-BE49-F238E27FC236}">
                  <a16:creationId xmlns:a16="http://schemas.microsoft.com/office/drawing/2014/main" id="{45AC1F0F-A298-03A2-9E1F-62C089009263}"/>
                </a:ext>
              </a:extLst>
            </p:cNvPr>
            <p:cNvSpPr>
              <a:spLocks noChangeShapeType="1"/>
            </p:cNvSpPr>
            <p:nvPr/>
          </p:nvSpPr>
          <p:spPr bwMode="auto">
            <a:xfrm>
              <a:off x="272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8" name="Line 366">
              <a:extLst>
                <a:ext uri="{FF2B5EF4-FFF2-40B4-BE49-F238E27FC236}">
                  <a16:creationId xmlns:a16="http://schemas.microsoft.com/office/drawing/2014/main" id="{28D57D2D-D7C8-4F96-0DF8-CEBA3209C63E}"/>
                </a:ext>
              </a:extLst>
            </p:cNvPr>
            <p:cNvSpPr>
              <a:spLocks noChangeShapeType="1"/>
            </p:cNvSpPr>
            <p:nvPr/>
          </p:nvSpPr>
          <p:spPr bwMode="auto">
            <a:xfrm>
              <a:off x="275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19" name="Line 367">
              <a:extLst>
                <a:ext uri="{FF2B5EF4-FFF2-40B4-BE49-F238E27FC236}">
                  <a16:creationId xmlns:a16="http://schemas.microsoft.com/office/drawing/2014/main" id="{B3B59F6B-CA66-ADB4-D9CE-22461AA09A33}"/>
                </a:ext>
              </a:extLst>
            </p:cNvPr>
            <p:cNvSpPr>
              <a:spLocks noChangeShapeType="1"/>
            </p:cNvSpPr>
            <p:nvPr/>
          </p:nvSpPr>
          <p:spPr bwMode="auto">
            <a:xfrm>
              <a:off x="277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0" name="Line 368">
              <a:extLst>
                <a:ext uri="{FF2B5EF4-FFF2-40B4-BE49-F238E27FC236}">
                  <a16:creationId xmlns:a16="http://schemas.microsoft.com/office/drawing/2014/main" id="{27662157-DF3E-06B0-DBF5-930BE61FB738}"/>
                </a:ext>
              </a:extLst>
            </p:cNvPr>
            <p:cNvSpPr>
              <a:spLocks noChangeShapeType="1"/>
            </p:cNvSpPr>
            <p:nvPr/>
          </p:nvSpPr>
          <p:spPr bwMode="auto">
            <a:xfrm>
              <a:off x="280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1" name="Line 369">
              <a:extLst>
                <a:ext uri="{FF2B5EF4-FFF2-40B4-BE49-F238E27FC236}">
                  <a16:creationId xmlns:a16="http://schemas.microsoft.com/office/drawing/2014/main" id="{A0E1F7D7-967D-6A19-1FF0-859BD0F93AF9}"/>
                </a:ext>
              </a:extLst>
            </p:cNvPr>
            <p:cNvSpPr>
              <a:spLocks noChangeShapeType="1"/>
            </p:cNvSpPr>
            <p:nvPr/>
          </p:nvSpPr>
          <p:spPr bwMode="auto">
            <a:xfrm>
              <a:off x="283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2" name="Line 370">
              <a:extLst>
                <a:ext uri="{FF2B5EF4-FFF2-40B4-BE49-F238E27FC236}">
                  <a16:creationId xmlns:a16="http://schemas.microsoft.com/office/drawing/2014/main" id="{6D39C313-9AD1-EE7A-780E-D65AE3804DC2}"/>
                </a:ext>
              </a:extLst>
            </p:cNvPr>
            <p:cNvSpPr>
              <a:spLocks noChangeShapeType="1"/>
            </p:cNvSpPr>
            <p:nvPr/>
          </p:nvSpPr>
          <p:spPr bwMode="auto">
            <a:xfrm>
              <a:off x="285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3" name="Line 371">
              <a:extLst>
                <a:ext uri="{FF2B5EF4-FFF2-40B4-BE49-F238E27FC236}">
                  <a16:creationId xmlns:a16="http://schemas.microsoft.com/office/drawing/2014/main" id="{8051674D-A7CC-4ABB-8DEB-F4C9A7D5936D}"/>
                </a:ext>
              </a:extLst>
            </p:cNvPr>
            <p:cNvSpPr>
              <a:spLocks noChangeShapeType="1"/>
            </p:cNvSpPr>
            <p:nvPr/>
          </p:nvSpPr>
          <p:spPr bwMode="auto">
            <a:xfrm>
              <a:off x="288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4" name="Line 372">
              <a:extLst>
                <a:ext uri="{FF2B5EF4-FFF2-40B4-BE49-F238E27FC236}">
                  <a16:creationId xmlns:a16="http://schemas.microsoft.com/office/drawing/2014/main" id="{190B5D56-A15D-F1C0-3C4F-A342641B97E1}"/>
                </a:ext>
              </a:extLst>
            </p:cNvPr>
            <p:cNvSpPr>
              <a:spLocks noChangeShapeType="1"/>
            </p:cNvSpPr>
            <p:nvPr/>
          </p:nvSpPr>
          <p:spPr bwMode="auto">
            <a:xfrm>
              <a:off x="291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5" name="Line 373">
              <a:extLst>
                <a:ext uri="{FF2B5EF4-FFF2-40B4-BE49-F238E27FC236}">
                  <a16:creationId xmlns:a16="http://schemas.microsoft.com/office/drawing/2014/main" id="{63C3A603-21AF-A787-796E-3BA92B688C5C}"/>
                </a:ext>
              </a:extLst>
            </p:cNvPr>
            <p:cNvSpPr>
              <a:spLocks noChangeShapeType="1"/>
            </p:cNvSpPr>
            <p:nvPr/>
          </p:nvSpPr>
          <p:spPr bwMode="auto">
            <a:xfrm>
              <a:off x="294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6" name="Line 374">
              <a:extLst>
                <a:ext uri="{FF2B5EF4-FFF2-40B4-BE49-F238E27FC236}">
                  <a16:creationId xmlns:a16="http://schemas.microsoft.com/office/drawing/2014/main" id="{04DA68F1-08F1-1BCA-9B7E-5241D922A27B}"/>
                </a:ext>
              </a:extLst>
            </p:cNvPr>
            <p:cNvSpPr>
              <a:spLocks noChangeShapeType="1"/>
            </p:cNvSpPr>
            <p:nvPr/>
          </p:nvSpPr>
          <p:spPr bwMode="auto">
            <a:xfrm>
              <a:off x="296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7" name="Line 375">
              <a:extLst>
                <a:ext uri="{FF2B5EF4-FFF2-40B4-BE49-F238E27FC236}">
                  <a16:creationId xmlns:a16="http://schemas.microsoft.com/office/drawing/2014/main" id="{05FB145C-90CD-D41F-C34D-B213645D03EA}"/>
                </a:ext>
              </a:extLst>
            </p:cNvPr>
            <p:cNvSpPr>
              <a:spLocks noChangeShapeType="1"/>
            </p:cNvSpPr>
            <p:nvPr/>
          </p:nvSpPr>
          <p:spPr bwMode="auto">
            <a:xfrm>
              <a:off x="299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8" name="Line 376">
              <a:extLst>
                <a:ext uri="{FF2B5EF4-FFF2-40B4-BE49-F238E27FC236}">
                  <a16:creationId xmlns:a16="http://schemas.microsoft.com/office/drawing/2014/main" id="{03AE86FA-ABCC-5494-5E42-978CDFA46B68}"/>
                </a:ext>
              </a:extLst>
            </p:cNvPr>
            <p:cNvSpPr>
              <a:spLocks noChangeShapeType="1"/>
            </p:cNvSpPr>
            <p:nvPr/>
          </p:nvSpPr>
          <p:spPr bwMode="auto">
            <a:xfrm>
              <a:off x="302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29" name="Line 377">
              <a:extLst>
                <a:ext uri="{FF2B5EF4-FFF2-40B4-BE49-F238E27FC236}">
                  <a16:creationId xmlns:a16="http://schemas.microsoft.com/office/drawing/2014/main" id="{CDBE9BF5-8C35-9BBE-918B-09EF12C7DDEB}"/>
                </a:ext>
              </a:extLst>
            </p:cNvPr>
            <p:cNvSpPr>
              <a:spLocks noChangeShapeType="1"/>
            </p:cNvSpPr>
            <p:nvPr/>
          </p:nvSpPr>
          <p:spPr bwMode="auto">
            <a:xfrm>
              <a:off x="304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0" name="Line 378">
              <a:extLst>
                <a:ext uri="{FF2B5EF4-FFF2-40B4-BE49-F238E27FC236}">
                  <a16:creationId xmlns:a16="http://schemas.microsoft.com/office/drawing/2014/main" id="{C3B39A42-1EC2-C044-F9A7-47AE66C4DB80}"/>
                </a:ext>
              </a:extLst>
            </p:cNvPr>
            <p:cNvSpPr>
              <a:spLocks noChangeShapeType="1"/>
            </p:cNvSpPr>
            <p:nvPr/>
          </p:nvSpPr>
          <p:spPr bwMode="auto">
            <a:xfrm>
              <a:off x="307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1" name="Line 379">
              <a:extLst>
                <a:ext uri="{FF2B5EF4-FFF2-40B4-BE49-F238E27FC236}">
                  <a16:creationId xmlns:a16="http://schemas.microsoft.com/office/drawing/2014/main" id="{106070F5-1E52-47C5-78B5-BA0E4AA6F7FB}"/>
                </a:ext>
              </a:extLst>
            </p:cNvPr>
            <p:cNvSpPr>
              <a:spLocks noChangeShapeType="1"/>
            </p:cNvSpPr>
            <p:nvPr/>
          </p:nvSpPr>
          <p:spPr bwMode="auto">
            <a:xfrm>
              <a:off x="310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2" name="Line 380">
              <a:extLst>
                <a:ext uri="{FF2B5EF4-FFF2-40B4-BE49-F238E27FC236}">
                  <a16:creationId xmlns:a16="http://schemas.microsoft.com/office/drawing/2014/main" id="{F379E379-8007-952A-C4A1-27C94C87D571}"/>
                </a:ext>
              </a:extLst>
            </p:cNvPr>
            <p:cNvSpPr>
              <a:spLocks noChangeShapeType="1"/>
            </p:cNvSpPr>
            <p:nvPr/>
          </p:nvSpPr>
          <p:spPr bwMode="auto">
            <a:xfrm>
              <a:off x="312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3" name="Line 381">
              <a:extLst>
                <a:ext uri="{FF2B5EF4-FFF2-40B4-BE49-F238E27FC236}">
                  <a16:creationId xmlns:a16="http://schemas.microsoft.com/office/drawing/2014/main" id="{7A726B03-2293-72F1-7FF2-16240A2B64BF}"/>
                </a:ext>
              </a:extLst>
            </p:cNvPr>
            <p:cNvSpPr>
              <a:spLocks noChangeShapeType="1"/>
            </p:cNvSpPr>
            <p:nvPr/>
          </p:nvSpPr>
          <p:spPr bwMode="auto">
            <a:xfrm>
              <a:off x="315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4" name="Line 382">
              <a:extLst>
                <a:ext uri="{FF2B5EF4-FFF2-40B4-BE49-F238E27FC236}">
                  <a16:creationId xmlns:a16="http://schemas.microsoft.com/office/drawing/2014/main" id="{7990FBAF-1F4F-4256-7AA3-991C5251595F}"/>
                </a:ext>
              </a:extLst>
            </p:cNvPr>
            <p:cNvSpPr>
              <a:spLocks noChangeShapeType="1"/>
            </p:cNvSpPr>
            <p:nvPr/>
          </p:nvSpPr>
          <p:spPr bwMode="auto">
            <a:xfrm>
              <a:off x="318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5" name="Line 383">
              <a:extLst>
                <a:ext uri="{FF2B5EF4-FFF2-40B4-BE49-F238E27FC236}">
                  <a16:creationId xmlns:a16="http://schemas.microsoft.com/office/drawing/2014/main" id="{49472DB4-C815-2134-CD76-A517273E3563}"/>
                </a:ext>
              </a:extLst>
            </p:cNvPr>
            <p:cNvSpPr>
              <a:spLocks noChangeShapeType="1"/>
            </p:cNvSpPr>
            <p:nvPr/>
          </p:nvSpPr>
          <p:spPr bwMode="auto">
            <a:xfrm>
              <a:off x="321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6" name="Line 384">
              <a:extLst>
                <a:ext uri="{FF2B5EF4-FFF2-40B4-BE49-F238E27FC236}">
                  <a16:creationId xmlns:a16="http://schemas.microsoft.com/office/drawing/2014/main" id="{386E4386-BDED-A7FB-FC22-73988B2F116C}"/>
                </a:ext>
              </a:extLst>
            </p:cNvPr>
            <p:cNvSpPr>
              <a:spLocks noChangeShapeType="1"/>
            </p:cNvSpPr>
            <p:nvPr/>
          </p:nvSpPr>
          <p:spPr bwMode="auto">
            <a:xfrm>
              <a:off x="323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7" name="Line 385">
              <a:extLst>
                <a:ext uri="{FF2B5EF4-FFF2-40B4-BE49-F238E27FC236}">
                  <a16:creationId xmlns:a16="http://schemas.microsoft.com/office/drawing/2014/main" id="{E7E58C10-072D-37B7-43CD-0456869FD7F5}"/>
                </a:ext>
              </a:extLst>
            </p:cNvPr>
            <p:cNvSpPr>
              <a:spLocks noChangeShapeType="1"/>
            </p:cNvSpPr>
            <p:nvPr/>
          </p:nvSpPr>
          <p:spPr bwMode="auto">
            <a:xfrm>
              <a:off x="326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8" name="Line 386">
              <a:extLst>
                <a:ext uri="{FF2B5EF4-FFF2-40B4-BE49-F238E27FC236}">
                  <a16:creationId xmlns:a16="http://schemas.microsoft.com/office/drawing/2014/main" id="{B409A5ED-8525-499F-1C2B-B59FF130EDB3}"/>
                </a:ext>
              </a:extLst>
            </p:cNvPr>
            <p:cNvSpPr>
              <a:spLocks noChangeShapeType="1"/>
            </p:cNvSpPr>
            <p:nvPr/>
          </p:nvSpPr>
          <p:spPr bwMode="auto">
            <a:xfrm>
              <a:off x="329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39" name="Line 387">
              <a:extLst>
                <a:ext uri="{FF2B5EF4-FFF2-40B4-BE49-F238E27FC236}">
                  <a16:creationId xmlns:a16="http://schemas.microsoft.com/office/drawing/2014/main" id="{FC02D640-96E2-FBD4-E972-645563A46616}"/>
                </a:ext>
              </a:extLst>
            </p:cNvPr>
            <p:cNvSpPr>
              <a:spLocks noChangeShapeType="1"/>
            </p:cNvSpPr>
            <p:nvPr/>
          </p:nvSpPr>
          <p:spPr bwMode="auto">
            <a:xfrm>
              <a:off x="331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0" name="Line 388">
              <a:extLst>
                <a:ext uri="{FF2B5EF4-FFF2-40B4-BE49-F238E27FC236}">
                  <a16:creationId xmlns:a16="http://schemas.microsoft.com/office/drawing/2014/main" id="{BF4A838E-2DF7-44CD-A9EB-698E3FF60752}"/>
                </a:ext>
              </a:extLst>
            </p:cNvPr>
            <p:cNvSpPr>
              <a:spLocks noChangeShapeType="1"/>
            </p:cNvSpPr>
            <p:nvPr/>
          </p:nvSpPr>
          <p:spPr bwMode="auto">
            <a:xfrm>
              <a:off x="334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1" name="Line 389">
              <a:extLst>
                <a:ext uri="{FF2B5EF4-FFF2-40B4-BE49-F238E27FC236}">
                  <a16:creationId xmlns:a16="http://schemas.microsoft.com/office/drawing/2014/main" id="{13EB6973-7E4B-82AF-0D29-121277287A63}"/>
                </a:ext>
              </a:extLst>
            </p:cNvPr>
            <p:cNvSpPr>
              <a:spLocks noChangeShapeType="1"/>
            </p:cNvSpPr>
            <p:nvPr/>
          </p:nvSpPr>
          <p:spPr bwMode="auto">
            <a:xfrm>
              <a:off x="337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2" name="Line 390">
              <a:extLst>
                <a:ext uri="{FF2B5EF4-FFF2-40B4-BE49-F238E27FC236}">
                  <a16:creationId xmlns:a16="http://schemas.microsoft.com/office/drawing/2014/main" id="{EC1FFB96-4F7E-8500-4694-4ACBDD3C4E77}"/>
                </a:ext>
              </a:extLst>
            </p:cNvPr>
            <p:cNvSpPr>
              <a:spLocks noChangeShapeType="1"/>
            </p:cNvSpPr>
            <p:nvPr/>
          </p:nvSpPr>
          <p:spPr bwMode="auto">
            <a:xfrm>
              <a:off x="339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3" name="Line 391">
              <a:extLst>
                <a:ext uri="{FF2B5EF4-FFF2-40B4-BE49-F238E27FC236}">
                  <a16:creationId xmlns:a16="http://schemas.microsoft.com/office/drawing/2014/main" id="{A6B66BDF-D558-5734-A799-5A0C32B83A0F}"/>
                </a:ext>
              </a:extLst>
            </p:cNvPr>
            <p:cNvSpPr>
              <a:spLocks noChangeShapeType="1"/>
            </p:cNvSpPr>
            <p:nvPr/>
          </p:nvSpPr>
          <p:spPr bwMode="auto">
            <a:xfrm>
              <a:off x="342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4" name="Line 392">
              <a:extLst>
                <a:ext uri="{FF2B5EF4-FFF2-40B4-BE49-F238E27FC236}">
                  <a16:creationId xmlns:a16="http://schemas.microsoft.com/office/drawing/2014/main" id="{BAE11B37-3A97-B670-1FE8-620AEBA8424B}"/>
                </a:ext>
              </a:extLst>
            </p:cNvPr>
            <p:cNvSpPr>
              <a:spLocks noChangeShapeType="1"/>
            </p:cNvSpPr>
            <p:nvPr/>
          </p:nvSpPr>
          <p:spPr bwMode="auto">
            <a:xfrm>
              <a:off x="345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5" name="Line 393">
              <a:extLst>
                <a:ext uri="{FF2B5EF4-FFF2-40B4-BE49-F238E27FC236}">
                  <a16:creationId xmlns:a16="http://schemas.microsoft.com/office/drawing/2014/main" id="{04B5C432-9F96-3A65-4211-6FBBDA489F74}"/>
                </a:ext>
              </a:extLst>
            </p:cNvPr>
            <p:cNvSpPr>
              <a:spLocks noChangeShapeType="1"/>
            </p:cNvSpPr>
            <p:nvPr/>
          </p:nvSpPr>
          <p:spPr bwMode="auto">
            <a:xfrm>
              <a:off x="348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6" name="Line 394">
              <a:extLst>
                <a:ext uri="{FF2B5EF4-FFF2-40B4-BE49-F238E27FC236}">
                  <a16:creationId xmlns:a16="http://schemas.microsoft.com/office/drawing/2014/main" id="{CF2EB223-E327-F43D-C395-BCD29D23D422}"/>
                </a:ext>
              </a:extLst>
            </p:cNvPr>
            <p:cNvSpPr>
              <a:spLocks noChangeShapeType="1"/>
            </p:cNvSpPr>
            <p:nvPr/>
          </p:nvSpPr>
          <p:spPr bwMode="auto">
            <a:xfrm>
              <a:off x="350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7" name="Line 395">
              <a:extLst>
                <a:ext uri="{FF2B5EF4-FFF2-40B4-BE49-F238E27FC236}">
                  <a16:creationId xmlns:a16="http://schemas.microsoft.com/office/drawing/2014/main" id="{DA85F10A-FF5C-B19C-0BA4-2F3968B12759}"/>
                </a:ext>
              </a:extLst>
            </p:cNvPr>
            <p:cNvSpPr>
              <a:spLocks noChangeShapeType="1"/>
            </p:cNvSpPr>
            <p:nvPr/>
          </p:nvSpPr>
          <p:spPr bwMode="auto">
            <a:xfrm>
              <a:off x="353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8" name="Line 396">
              <a:extLst>
                <a:ext uri="{FF2B5EF4-FFF2-40B4-BE49-F238E27FC236}">
                  <a16:creationId xmlns:a16="http://schemas.microsoft.com/office/drawing/2014/main" id="{5ADB1048-19F1-31A1-24C7-DA9223EFC513}"/>
                </a:ext>
              </a:extLst>
            </p:cNvPr>
            <p:cNvSpPr>
              <a:spLocks noChangeShapeType="1"/>
            </p:cNvSpPr>
            <p:nvPr/>
          </p:nvSpPr>
          <p:spPr bwMode="auto">
            <a:xfrm>
              <a:off x="356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49" name="Line 397">
              <a:extLst>
                <a:ext uri="{FF2B5EF4-FFF2-40B4-BE49-F238E27FC236}">
                  <a16:creationId xmlns:a16="http://schemas.microsoft.com/office/drawing/2014/main" id="{14C73197-BEC8-6D75-5F4A-D96CB8218855}"/>
                </a:ext>
              </a:extLst>
            </p:cNvPr>
            <p:cNvSpPr>
              <a:spLocks noChangeShapeType="1"/>
            </p:cNvSpPr>
            <p:nvPr/>
          </p:nvSpPr>
          <p:spPr bwMode="auto">
            <a:xfrm>
              <a:off x="358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0" name="Line 398">
              <a:extLst>
                <a:ext uri="{FF2B5EF4-FFF2-40B4-BE49-F238E27FC236}">
                  <a16:creationId xmlns:a16="http://schemas.microsoft.com/office/drawing/2014/main" id="{54ABF5F5-CC18-7C4A-645D-7AFBE0C3D788}"/>
                </a:ext>
              </a:extLst>
            </p:cNvPr>
            <p:cNvSpPr>
              <a:spLocks noChangeShapeType="1"/>
            </p:cNvSpPr>
            <p:nvPr/>
          </p:nvSpPr>
          <p:spPr bwMode="auto">
            <a:xfrm>
              <a:off x="361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1" name="Line 399">
              <a:extLst>
                <a:ext uri="{FF2B5EF4-FFF2-40B4-BE49-F238E27FC236}">
                  <a16:creationId xmlns:a16="http://schemas.microsoft.com/office/drawing/2014/main" id="{9F4B2C4A-B18F-ACD0-5B87-5D8F8074353E}"/>
                </a:ext>
              </a:extLst>
            </p:cNvPr>
            <p:cNvSpPr>
              <a:spLocks noChangeShapeType="1"/>
            </p:cNvSpPr>
            <p:nvPr/>
          </p:nvSpPr>
          <p:spPr bwMode="auto">
            <a:xfrm>
              <a:off x="364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2" name="Line 400">
              <a:extLst>
                <a:ext uri="{FF2B5EF4-FFF2-40B4-BE49-F238E27FC236}">
                  <a16:creationId xmlns:a16="http://schemas.microsoft.com/office/drawing/2014/main" id="{A4B8C5FE-F2C5-D143-BD91-CA6AD6519FD3}"/>
                </a:ext>
              </a:extLst>
            </p:cNvPr>
            <p:cNvSpPr>
              <a:spLocks noChangeShapeType="1"/>
            </p:cNvSpPr>
            <p:nvPr/>
          </p:nvSpPr>
          <p:spPr bwMode="auto">
            <a:xfrm>
              <a:off x="366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3" name="Line 401">
              <a:extLst>
                <a:ext uri="{FF2B5EF4-FFF2-40B4-BE49-F238E27FC236}">
                  <a16:creationId xmlns:a16="http://schemas.microsoft.com/office/drawing/2014/main" id="{8F7D31A9-A681-5660-42DC-6B7D7950FDE8}"/>
                </a:ext>
              </a:extLst>
            </p:cNvPr>
            <p:cNvSpPr>
              <a:spLocks noChangeShapeType="1"/>
            </p:cNvSpPr>
            <p:nvPr/>
          </p:nvSpPr>
          <p:spPr bwMode="auto">
            <a:xfrm>
              <a:off x="369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4" name="Line 402">
              <a:extLst>
                <a:ext uri="{FF2B5EF4-FFF2-40B4-BE49-F238E27FC236}">
                  <a16:creationId xmlns:a16="http://schemas.microsoft.com/office/drawing/2014/main" id="{D5535F1E-4B1A-3401-C7B7-C784D5A96907}"/>
                </a:ext>
              </a:extLst>
            </p:cNvPr>
            <p:cNvSpPr>
              <a:spLocks noChangeShapeType="1"/>
            </p:cNvSpPr>
            <p:nvPr/>
          </p:nvSpPr>
          <p:spPr bwMode="auto">
            <a:xfrm>
              <a:off x="372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5" name="Line 403">
              <a:extLst>
                <a:ext uri="{FF2B5EF4-FFF2-40B4-BE49-F238E27FC236}">
                  <a16:creationId xmlns:a16="http://schemas.microsoft.com/office/drawing/2014/main" id="{88228E8F-A59D-E651-71C5-2A89798508C5}"/>
                </a:ext>
              </a:extLst>
            </p:cNvPr>
            <p:cNvSpPr>
              <a:spLocks noChangeShapeType="1"/>
            </p:cNvSpPr>
            <p:nvPr/>
          </p:nvSpPr>
          <p:spPr bwMode="auto">
            <a:xfrm>
              <a:off x="375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6" name="Line 404">
              <a:extLst>
                <a:ext uri="{FF2B5EF4-FFF2-40B4-BE49-F238E27FC236}">
                  <a16:creationId xmlns:a16="http://schemas.microsoft.com/office/drawing/2014/main" id="{859AFECD-D33D-9C05-8AC4-F9849DA64BE9}"/>
                </a:ext>
              </a:extLst>
            </p:cNvPr>
            <p:cNvSpPr>
              <a:spLocks noChangeShapeType="1"/>
            </p:cNvSpPr>
            <p:nvPr/>
          </p:nvSpPr>
          <p:spPr bwMode="auto">
            <a:xfrm>
              <a:off x="377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715157" name="Group 405">
            <a:extLst>
              <a:ext uri="{FF2B5EF4-FFF2-40B4-BE49-F238E27FC236}">
                <a16:creationId xmlns:a16="http://schemas.microsoft.com/office/drawing/2014/main" id="{C97F4109-4C72-9065-A0DB-5C9B665039A6}"/>
              </a:ext>
            </a:extLst>
          </p:cNvPr>
          <p:cNvGrpSpPr>
            <a:grpSpLocks/>
          </p:cNvGrpSpPr>
          <p:nvPr/>
        </p:nvGrpSpPr>
        <p:grpSpPr bwMode="auto">
          <a:xfrm>
            <a:off x="1881188" y="3408363"/>
            <a:ext cx="5213350" cy="1004887"/>
            <a:chOff x="1185" y="2051"/>
            <a:chExt cx="3284" cy="633"/>
          </a:xfrm>
        </p:grpSpPr>
        <p:sp>
          <p:nvSpPr>
            <p:cNvPr id="715158" name="Line 406">
              <a:extLst>
                <a:ext uri="{FF2B5EF4-FFF2-40B4-BE49-F238E27FC236}">
                  <a16:creationId xmlns:a16="http://schemas.microsoft.com/office/drawing/2014/main" id="{E28592FC-58B5-D431-88BF-8D0DE7FB7DFD}"/>
                </a:ext>
              </a:extLst>
            </p:cNvPr>
            <p:cNvSpPr>
              <a:spLocks noChangeShapeType="1"/>
            </p:cNvSpPr>
            <p:nvPr/>
          </p:nvSpPr>
          <p:spPr bwMode="auto">
            <a:xfrm>
              <a:off x="380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59" name="Line 407">
              <a:extLst>
                <a:ext uri="{FF2B5EF4-FFF2-40B4-BE49-F238E27FC236}">
                  <a16:creationId xmlns:a16="http://schemas.microsoft.com/office/drawing/2014/main" id="{C3FFCE2D-50B5-F1AA-8E82-72D9189BB909}"/>
                </a:ext>
              </a:extLst>
            </p:cNvPr>
            <p:cNvSpPr>
              <a:spLocks noChangeShapeType="1"/>
            </p:cNvSpPr>
            <p:nvPr/>
          </p:nvSpPr>
          <p:spPr bwMode="auto">
            <a:xfrm>
              <a:off x="383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0" name="Line 408">
              <a:extLst>
                <a:ext uri="{FF2B5EF4-FFF2-40B4-BE49-F238E27FC236}">
                  <a16:creationId xmlns:a16="http://schemas.microsoft.com/office/drawing/2014/main" id="{96FC655A-1102-C1A5-A67E-99C7B0EF0BF8}"/>
                </a:ext>
              </a:extLst>
            </p:cNvPr>
            <p:cNvSpPr>
              <a:spLocks noChangeShapeType="1"/>
            </p:cNvSpPr>
            <p:nvPr/>
          </p:nvSpPr>
          <p:spPr bwMode="auto">
            <a:xfrm>
              <a:off x="385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1" name="Line 409">
              <a:extLst>
                <a:ext uri="{FF2B5EF4-FFF2-40B4-BE49-F238E27FC236}">
                  <a16:creationId xmlns:a16="http://schemas.microsoft.com/office/drawing/2014/main" id="{C244B7A5-1395-EE10-0325-B7CA2B2DB5D7}"/>
                </a:ext>
              </a:extLst>
            </p:cNvPr>
            <p:cNvSpPr>
              <a:spLocks noChangeShapeType="1"/>
            </p:cNvSpPr>
            <p:nvPr/>
          </p:nvSpPr>
          <p:spPr bwMode="auto">
            <a:xfrm>
              <a:off x="388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2" name="Line 410">
              <a:extLst>
                <a:ext uri="{FF2B5EF4-FFF2-40B4-BE49-F238E27FC236}">
                  <a16:creationId xmlns:a16="http://schemas.microsoft.com/office/drawing/2014/main" id="{8639BB10-E183-8B62-6C77-5EA89FBE85D7}"/>
                </a:ext>
              </a:extLst>
            </p:cNvPr>
            <p:cNvSpPr>
              <a:spLocks noChangeShapeType="1"/>
            </p:cNvSpPr>
            <p:nvPr/>
          </p:nvSpPr>
          <p:spPr bwMode="auto">
            <a:xfrm>
              <a:off x="391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3" name="Line 411">
              <a:extLst>
                <a:ext uri="{FF2B5EF4-FFF2-40B4-BE49-F238E27FC236}">
                  <a16:creationId xmlns:a16="http://schemas.microsoft.com/office/drawing/2014/main" id="{F9BEE1BE-BFB8-44D2-FB20-26B2A9759985}"/>
                </a:ext>
              </a:extLst>
            </p:cNvPr>
            <p:cNvSpPr>
              <a:spLocks noChangeShapeType="1"/>
            </p:cNvSpPr>
            <p:nvPr/>
          </p:nvSpPr>
          <p:spPr bwMode="auto">
            <a:xfrm>
              <a:off x="393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4" name="Line 412">
              <a:extLst>
                <a:ext uri="{FF2B5EF4-FFF2-40B4-BE49-F238E27FC236}">
                  <a16:creationId xmlns:a16="http://schemas.microsoft.com/office/drawing/2014/main" id="{9AAA1E60-E9EF-C769-BE29-5BACFF3247CA}"/>
                </a:ext>
              </a:extLst>
            </p:cNvPr>
            <p:cNvSpPr>
              <a:spLocks noChangeShapeType="1"/>
            </p:cNvSpPr>
            <p:nvPr/>
          </p:nvSpPr>
          <p:spPr bwMode="auto">
            <a:xfrm>
              <a:off x="396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5" name="Line 413">
              <a:extLst>
                <a:ext uri="{FF2B5EF4-FFF2-40B4-BE49-F238E27FC236}">
                  <a16:creationId xmlns:a16="http://schemas.microsoft.com/office/drawing/2014/main" id="{D3A4AAE1-CAC0-CC62-495C-85659DE12C24}"/>
                </a:ext>
              </a:extLst>
            </p:cNvPr>
            <p:cNvSpPr>
              <a:spLocks noChangeShapeType="1"/>
            </p:cNvSpPr>
            <p:nvPr/>
          </p:nvSpPr>
          <p:spPr bwMode="auto">
            <a:xfrm>
              <a:off x="399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6" name="Line 414">
              <a:extLst>
                <a:ext uri="{FF2B5EF4-FFF2-40B4-BE49-F238E27FC236}">
                  <a16:creationId xmlns:a16="http://schemas.microsoft.com/office/drawing/2014/main" id="{788C8C4C-3EDB-1F5B-C987-DC3F5E74B929}"/>
                </a:ext>
              </a:extLst>
            </p:cNvPr>
            <p:cNvSpPr>
              <a:spLocks noChangeShapeType="1"/>
            </p:cNvSpPr>
            <p:nvPr/>
          </p:nvSpPr>
          <p:spPr bwMode="auto">
            <a:xfrm>
              <a:off x="402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7" name="Line 415">
              <a:extLst>
                <a:ext uri="{FF2B5EF4-FFF2-40B4-BE49-F238E27FC236}">
                  <a16:creationId xmlns:a16="http://schemas.microsoft.com/office/drawing/2014/main" id="{A97B3CF0-0607-0F31-8BFB-C649B2CB07C2}"/>
                </a:ext>
              </a:extLst>
            </p:cNvPr>
            <p:cNvSpPr>
              <a:spLocks noChangeShapeType="1"/>
            </p:cNvSpPr>
            <p:nvPr/>
          </p:nvSpPr>
          <p:spPr bwMode="auto">
            <a:xfrm>
              <a:off x="404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8" name="Line 416">
              <a:extLst>
                <a:ext uri="{FF2B5EF4-FFF2-40B4-BE49-F238E27FC236}">
                  <a16:creationId xmlns:a16="http://schemas.microsoft.com/office/drawing/2014/main" id="{E49817F9-20D1-2E5F-2DC9-DBDC4F2DB0E9}"/>
                </a:ext>
              </a:extLst>
            </p:cNvPr>
            <p:cNvSpPr>
              <a:spLocks noChangeShapeType="1"/>
            </p:cNvSpPr>
            <p:nvPr/>
          </p:nvSpPr>
          <p:spPr bwMode="auto">
            <a:xfrm>
              <a:off x="407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69" name="Line 417">
              <a:extLst>
                <a:ext uri="{FF2B5EF4-FFF2-40B4-BE49-F238E27FC236}">
                  <a16:creationId xmlns:a16="http://schemas.microsoft.com/office/drawing/2014/main" id="{48050386-6492-1823-81A8-333740F84DB5}"/>
                </a:ext>
              </a:extLst>
            </p:cNvPr>
            <p:cNvSpPr>
              <a:spLocks noChangeShapeType="1"/>
            </p:cNvSpPr>
            <p:nvPr/>
          </p:nvSpPr>
          <p:spPr bwMode="auto">
            <a:xfrm>
              <a:off x="410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0" name="Line 418">
              <a:extLst>
                <a:ext uri="{FF2B5EF4-FFF2-40B4-BE49-F238E27FC236}">
                  <a16:creationId xmlns:a16="http://schemas.microsoft.com/office/drawing/2014/main" id="{F8108794-BA1B-FBA8-79AB-6BFB7FBB5687}"/>
                </a:ext>
              </a:extLst>
            </p:cNvPr>
            <p:cNvSpPr>
              <a:spLocks noChangeShapeType="1"/>
            </p:cNvSpPr>
            <p:nvPr/>
          </p:nvSpPr>
          <p:spPr bwMode="auto">
            <a:xfrm>
              <a:off x="412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1" name="Line 419">
              <a:extLst>
                <a:ext uri="{FF2B5EF4-FFF2-40B4-BE49-F238E27FC236}">
                  <a16:creationId xmlns:a16="http://schemas.microsoft.com/office/drawing/2014/main" id="{EEF565E1-9E9F-DBA2-9AB6-752CB422F129}"/>
                </a:ext>
              </a:extLst>
            </p:cNvPr>
            <p:cNvSpPr>
              <a:spLocks noChangeShapeType="1"/>
            </p:cNvSpPr>
            <p:nvPr/>
          </p:nvSpPr>
          <p:spPr bwMode="auto">
            <a:xfrm>
              <a:off x="415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2" name="Line 420">
              <a:extLst>
                <a:ext uri="{FF2B5EF4-FFF2-40B4-BE49-F238E27FC236}">
                  <a16:creationId xmlns:a16="http://schemas.microsoft.com/office/drawing/2014/main" id="{C9B25F97-EF13-D4B1-1E20-999F9E6CB44F}"/>
                </a:ext>
              </a:extLst>
            </p:cNvPr>
            <p:cNvSpPr>
              <a:spLocks noChangeShapeType="1"/>
            </p:cNvSpPr>
            <p:nvPr/>
          </p:nvSpPr>
          <p:spPr bwMode="auto">
            <a:xfrm>
              <a:off x="418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3" name="Line 421">
              <a:extLst>
                <a:ext uri="{FF2B5EF4-FFF2-40B4-BE49-F238E27FC236}">
                  <a16:creationId xmlns:a16="http://schemas.microsoft.com/office/drawing/2014/main" id="{93D0B81C-8E58-4416-DDD9-A526206FF716}"/>
                </a:ext>
              </a:extLst>
            </p:cNvPr>
            <p:cNvSpPr>
              <a:spLocks noChangeShapeType="1"/>
            </p:cNvSpPr>
            <p:nvPr/>
          </p:nvSpPr>
          <p:spPr bwMode="auto">
            <a:xfrm>
              <a:off x="4209"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4" name="Line 422">
              <a:extLst>
                <a:ext uri="{FF2B5EF4-FFF2-40B4-BE49-F238E27FC236}">
                  <a16:creationId xmlns:a16="http://schemas.microsoft.com/office/drawing/2014/main" id="{3FBE4C3D-1000-CDB9-AED5-9481D4A4BAC0}"/>
                </a:ext>
              </a:extLst>
            </p:cNvPr>
            <p:cNvSpPr>
              <a:spLocks noChangeShapeType="1"/>
            </p:cNvSpPr>
            <p:nvPr/>
          </p:nvSpPr>
          <p:spPr bwMode="auto">
            <a:xfrm>
              <a:off x="4236"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5" name="Line 423">
              <a:extLst>
                <a:ext uri="{FF2B5EF4-FFF2-40B4-BE49-F238E27FC236}">
                  <a16:creationId xmlns:a16="http://schemas.microsoft.com/office/drawing/2014/main" id="{935AC0EB-5103-56D9-AB94-27E060AC21B0}"/>
                </a:ext>
              </a:extLst>
            </p:cNvPr>
            <p:cNvSpPr>
              <a:spLocks noChangeShapeType="1"/>
            </p:cNvSpPr>
            <p:nvPr/>
          </p:nvSpPr>
          <p:spPr bwMode="auto">
            <a:xfrm>
              <a:off x="4263"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6" name="Line 424">
              <a:extLst>
                <a:ext uri="{FF2B5EF4-FFF2-40B4-BE49-F238E27FC236}">
                  <a16:creationId xmlns:a16="http://schemas.microsoft.com/office/drawing/2014/main" id="{9DA32974-293C-75F9-3920-0AAA49D244B5}"/>
                </a:ext>
              </a:extLst>
            </p:cNvPr>
            <p:cNvSpPr>
              <a:spLocks noChangeShapeType="1"/>
            </p:cNvSpPr>
            <p:nvPr/>
          </p:nvSpPr>
          <p:spPr bwMode="auto">
            <a:xfrm>
              <a:off x="4290"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7" name="Line 425">
              <a:extLst>
                <a:ext uri="{FF2B5EF4-FFF2-40B4-BE49-F238E27FC236}">
                  <a16:creationId xmlns:a16="http://schemas.microsoft.com/office/drawing/2014/main" id="{AE7C630C-EB61-9094-21CD-E4410096E87B}"/>
                </a:ext>
              </a:extLst>
            </p:cNvPr>
            <p:cNvSpPr>
              <a:spLocks noChangeShapeType="1"/>
            </p:cNvSpPr>
            <p:nvPr/>
          </p:nvSpPr>
          <p:spPr bwMode="auto">
            <a:xfrm>
              <a:off x="4317"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8" name="Line 426">
              <a:extLst>
                <a:ext uri="{FF2B5EF4-FFF2-40B4-BE49-F238E27FC236}">
                  <a16:creationId xmlns:a16="http://schemas.microsoft.com/office/drawing/2014/main" id="{63CCCA22-5ADE-1731-771A-4582D1768573}"/>
                </a:ext>
              </a:extLst>
            </p:cNvPr>
            <p:cNvSpPr>
              <a:spLocks noChangeShapeType="1"/>
            </p:cNvSpPr>
            <p:nvPr/>
          </p:nvSpPr>
          <p:spPr bwMode="auto">
            <a:xfrm>
              <a:off x="4344"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79" name="Line 427">
              <a:extLst>
                <a:ext uri="{FF2B5EF4-FFF2-40B4-BE49-F238E27FC236}">
                  <a16:creationId xmlns:a16="http://schemas.microsoft.com/office/drawing/2014/main" id="{D1B9A1E1-C2BE-329A-3666-84DA0EFFD6F0}"/>
                </a:ext>
              </a:extLst>
            </p:cNvPr>
            <p:cNvSpPr>
              <a:spLocks noChangeShapeType="1"/>
            </p:cNvSpPr>
            <p:nvPr/>
          </p:nvSpPr>
          <p:spPr bwMode="auto">
            <a:xfrm>
              <a:off x="4371"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0" name="Line 428">
              <a:extLst>
                <a:ext uri="{FF2B5EF4-FFF2-40B4-BE49-F238E27FC236}">
                  <a16:creationId xmlns:a16="http://schemas.microsoft.com/office/drawing/2014/main" id="{672026CA-4471-F12E-52B0-33FEB198E68F}"/>
                </a:ext>
              </a:extLst>
            </p:cNvPr>
            <p:cNvSpPr>
              <a:spLocks noChangeShapeType="1"/>
            </p:cNvSpPr>
            <p:nvPr/>
          </p:nvSpPr>
          <p:spPr bwMode="auto">
            <a:xfrm>
              <a:off x="4398"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1" name="Line 429">
              <a:extLst>
                <a:ext uri="{FF2B5EF4-FFF2-40B4-BE49-F238E27FC236}">
                  <a16:creationId xmlns:a16="http://schemas.microsoft.com/office/drawing/2014/main" id="{8D146DD9-BD44-7F7E-C5F9-C41EA197156B}"/>
                </a:ext>
              </a:extLst>
            </p:cNvPr>
            <p:cNvSpPr>
              <a:spLocks noChangeShapeType="1"/>
            </p:cNvSpPr>
            <p:nvPr/>
          </p:nvSpPr>
          <p:spPr bwMode="auto">
            <a:xfrm>
              <a:off x="4425"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2" name="Line 430">
              <a:extLst>
                <a:ext uri="{FF2B5EF4-FFF2-40B4-BE49-F238E27FC236}">
                  <a16:creationId xmlns:a16="http://schemas.microsoft.com/office/drawing/2014/main" id="{B0691183-6F9A-6CDF-ECBF-E3F674DCC453}"/>
                </a:ext>
              </a:extLst>
            </p:cNvPr>
            <p:cNvSpPr>
              <a:spLocks noChangeShapeType="1"/>
            </p:cNvSpPr>
            <p:nvPr/>
          </p:nvSpPr>
          <p:spPr bwMode="auto">
            <a:xfrm>
              <a:off x="4452" y="268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3" name="Line 431">
              <a:extLst>
                <a:ext uri="{FF2B5EF4-FFF2-40B4-BE49-F238E27FC236}">
                  <a16:creationId xmlns:a16="http://schemas.microsoft.com/office/drawing/2014/main" id="{96F85B0E-E773-FA2F-3824-B9D1604788DD}"/>
                </a:ext>
              </a:extLst>
            </p:cNvPr>
            <p:cNvSpPr>
              <a:spLocks noChangeShapeType="1"/>
            </p:cNvSpPr>
            <p:nvPr/>
          </p:nvSpPr>
          <p:spPr bwMode="auto">
            <a:xfrm>
              <a:off x="118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4" name="Line 432">
              <a:extLst>
                <a:ext uri="{FF2B5EF4-FFF2-40B4-BE49-F238E27FC236}">
                  <a16:creationId xmlns:a16="http://schemas.microsoft.com/office/drawing/2014/main" id="{FDCFC36E-174E-546A-B2CB-4440C2C7F875}"/>
                </a:ext>
              </a:extLst>
            </p:cNvPr>
            <p:cNvSpPr>
              <a:spLocks noChangeShapeType="1"/>
            </p:cNvSpPr>
            <p:nvPr/>
          </p:nvSpPr>
          <p:spPr bwMode="auto">
            <a:xfrm>
              <a:off x="121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5" name="Line 433">
              <a:extLst>
                <a:ext uri="{FF2B5EF4-FFF2-40B4-BE49-F238E27FC236}">
                  <a16:creationId xmlns:a16="http://schemas.microsoft.com/office/drawing/2014/main" id="{B56704ED-5E3B-5F19-64D7-218EA7D00848}"/>
                </a:ext>
              </a:extLst>
            </p:cNvPr>
            <p:cNvSpPr>
              <a:spLocks noChangeShapeType="1"/>
            </p:cNvSpPr>
            <p:nvPr/>
          </p:nvSpPr>
          <p:spPr bwMode="auto">
            <a:xfrm>
              <a:off x="123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6" name="Line 434">
              <a:extLst>
                <a:ext uri="{FF2B5EF4-FFF2-40B4-BE49-F238E27FC236}">
                  <a16:creationId xmlns:a16="http://schemas.microsoft.com/office/drawing/2014/main" id="{915AA49B-2DEF-F8A1-2544-36670AAD9B7E}"/>
                </a:ext>
              </a:extLst>
            </p:cNvPr>
            <p:cNvSpPr>
              <a:spLocks noChangeShapeType="1"/>
            </p:cNvSpPr>
            <p:nvPr/>
          </p:nvSpPr>
          <p:spPr bwMode="auto">
            <a:xfrm>
              <a:off x="126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7" name="Line 435">
              <a:extLst>
                <a:ext uri="{FF2B5EF4-FFF2-40B4-BE49-F238E27FC236}">
                  <a16:creationId xmlns:a16="http://schemas.microsoft.com/office/drawing/2014/main" id="{E98AC725-B501-A515-D082-A7F924FE34A2}"/>
                </a:ext>
              </a:extLst>
            </p:cNvPr>
            <p:cNvSpPr>
              <a:spLocks noChangeShapeType="1"/>
            </p:cNvSpPr>
            <p:nvPr/>
          </p:nvSpPr>
          <p:spPr bwMode="auto">
            <a:xfrm>
              <a:off x="129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8" name="Line 436">
              <a:extLst>
                <a:ext uri="{FF2B5EF4-FFF2-40B4-BE49-F238E27FC236}">
                  <a16:creationId xmlns:a16="http://schemas.microsoft.com/office/drawing/2014/main" id="{A2B89BA3-0A28-0F3F-9A91-AFF4E92E547D}"/>
                </a:ext>
              </a:extLst>
            </p:cNvPr>
            <p:cNvSpPr>
              <a:spLocks noChangeShapeType="1"/>
            </p:cNvSpPr>
            <p:nvPr/>
          </p:nvSpPr>
          <p:spPr bwMode="auto">
            <a:xfrm>
              <a:off x="132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89" name="Line 437">
              <a:extLst>
                <a:ext uri="{FF2B5EF4-FFF2-40B4-BE49-F238E27FC236}">
                  <a16:creationId xmlns:a16="http://schemas.microsoft.com/office/drawing/2014/main" id="{9A1CF3D8-90CA-13C1-BEDE-1C069325661F}"/>
                </a:ext>
              </a:extLst>
            </p:cNvPr>
            <p:cNvSpPr>
              <a:spLocks noChangeShapeType="1"/>
            </p:cNvSpPr>
            <p:nvPr/>
          </p:nvSpPr>
          <p:spPr bwMode="auto">
            <a:xfrm>
              <a:off x="134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0" name="Line 438">
              <a:extLst>
                <a:ext uri="{FF2B5EF4-FFF2-40B4-BE49-F238E27FC236}">
                  <a16:creationId xmlns:a16="http://schemas.microsoft.com/office/drawing/2014/main" id="{977CE960-3EBF-6C35-E15B-CB31F61F9595}"/>
                </a:ext>
              </a:extLst>
            </p:cNvPr>
            <p:cNvSpPr>
              <a:spLocks noChangeShapeType="1"/>
            </p:cNvSpPr>
            <p:nvPr/>
          </p:nvSpPr>
          <p:spPr bwMode="auto">
            <a:xfrm>
              <a:off x="137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1" name="Line 439">
              <a:extLst>
                <a:ext uri="{FF2B5EF4-FFF2-40B4-BE49-F238E27FC236}">
                  <a16:creationId xmlns:a16="http://schemas.microsoft.com/office/drawing/2014/main" id="{5CD7F689-96A2-EC6A-9793-1892104C4769}"/>
                </a:ext>
              </a:extLst>
            </p:cNvPr>
            <p:cNvSpPr>
              <a:spLocks noChangeShapeType="1"/>
            </p:cNvSpPr>
            <p:nvPr/>
          </p:nvSpPr>
          <p:spPr bwMode="auto">
            <a:xfrm>
              <a:off x="140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2" name="Line 440">
              <a:extLst>
                <a:ext uri="{FF2B5EF4-FFF2-40B4-BE49-F238E27FC236}">
                  <a16:creationId xmlns:a16="http://schemas.microsoft.com/office/drawing/2014/main" id="{5586B059-473A-9FFF-E42A-E74DF413A0D9}"/>
                </a:ext>
              </a:extLst>
            </p:cNvPr>
            <p:cNvSpPr>
              <a:spLocks noChangeShapeType="1"/>
            </p:cNvSpPr>
            <p:nvPr/>
          </p:nvSpPr>
          <p:spPr bwMode="auto">
            <a:xfrm>
              <a:off x="142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3" name="Line 441">
              <a:extLst>
                <a:ext uri="{FF2B5EF4-FFF2-40B4-BE49-F238E27FC236}">
                  <a16:creationId xmlns:a16="http://schemas.microsoft.com/office/drawing/2014/main" id="{910F1F92-32F2-8BE1-5A43-A32A3E10F988}"/>
                </a:ext>
              </a:extLst>
            </p:cNvPr>
            <p:cNvSpPr>
              <a:spLocks noChangeShapeType="1"/>
            </p:cNvSpPr>
            <p:nvPr/>
          </p:nvSpPr>
          <p:spPr bwMode="auto">
            <a:xfrm>
              <a:off x="145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4" name="Line 442">
              <a:extLst>
                <a:ext uri="{FF2B5EF4-FFF2-40B4-BE49-F238E27FC236}">
                  <a16:creationId xmlns:a16="http://schemas.microsoft.com/office/drawing/2014/main" id="{940392BD-2B29-C05D-2F09-DBB3FFBABB03}"/>
                </a:ext>
              </a:extLst>
            </p:cNvPr>
            <p:cNvSpPr>
              <a:spLocks noChangeShapeType="1"/>
            </p:cNvSpPr>
            <p:nvPr/>
          </p:nvSpPr>
          <p:spPr bwMode="auto">
            <a:xfrm>
              <a:off x="148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5" name="Line 443">
              <a:extLst>
                <a:ext uri="{FF2B5EF4-FFF2-40B4-BE49-F238E27FC236}">
                  <a16:creationId xmlns:a16="http://schemas.microsoft.com/office/drawing/2014/main" id="{D0778CF1-9552-714B-7E42-41BE837F9AD9}"/>
                </a:ext>
              </a:extLst>
            </p:cNvPr>
            <p:cNvSpPr>
              <a:spLocks noChangeShapeType="1"/>
            </p:cNvSpPr>
            <p:nvPr/>
          </p:nvSpPr>
          <p:spPr bwMode="auto">
            <a:xfrm>
              <a:off x="150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6" name="Line 444">
              <a:extLst>
                <a:ext uri="{FF2B5EF4-FFF2-40B4-BE49-F238E27FC236}">
                  <a16:creationId xmlns:a16="http://schemas.microsoft.com/office/drawing/2014/main" id="{D0449050-43E0-D317-3B3F-B80C6C95EF3C}"/>
                </a:ext>
              </a:extLst>
            </p:cNvPr>
            <p:cNvSpPr>
              <a:spLocks noChangeShapeType="1"/>
            </p:cNvSpPr>
            <p:nvPr/>
          </p:nvSpPr>
          <p:spPr bwMode="auto">
            <a:xfrm>
              <a:off x="153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7" name="Line 445">
              <a:extLst>
                <a:ext uri="{FF2B5EF4-FFF2-40B4-BE49-F238E27FC236}">
                  <a16:creationId xmlns:a16="http://schemas.microsoft.com/office/drawing/2014/main" id="{D13AFF78-EE84-DB4D-4721-CD2B4845845C}"/>
                </a:ext>
              </a:extLst>
            </p:cNvPr>
            <p:cNvSpPr>
              <a:spLocks noChangeShapeType="1"/>
            </p:cNvSpPr>
            <p:nvPr/>
          </p:nvSpPr>
          <p:spPr bwMode="auto">
            <a:xfrm>
              <a:off x="156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8" name="Line 446">
              <a:extLst>
                <a:ext uri="{FF2B5EF4-FFF2-40B4-BE49-F238E27FC236}">
                  <a16:creationId xmlns:a16="http://schemas.microsoft.com/office/drawing/2014/main" id="{2F925B6D-3FD7-CA68-EF92-215B63431E5E}"/>
                </a:ext>
              </a:extLst>
            </p:cNvPr>
            <p:cNvSpPr>
              <a:spLocks noChangeShapeType="1"/>
            </p:cNvSpPr>
            <p:nvPr/>
          </p:nvSpPr>
          <p:spPr bwMode="auto">
            <a:xfrm>
              <a:off x="159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199" name="Line 447">
              <a:extLst>
                <a:ext uri="{FF2B5EF4-FFF2-40B4-BE49-F238E27FC236}">
                  <a16:creationId xmlns:a16="http://schemas.microsoft.com/office/drawing/2014/main" id="{C5B8CA42-8439-264E-225C-B4103CC82872}"/>
                </a:ext>
              </a:extLst>
            </p:cNvPr>
            <p:cNvSpPr>
              <a:spLocks noChangeShapeType="1"/>
            </p:cNvSpPr>
            <p:nvPr/>
          </p:nvSpPr>
          <p:spPr bwMode="auto">
            <a:xfrm>
              <a:off x="161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0" name="Line 448">
              <a:extLst>
                <a:ext uri="{FF2B5EF4-FFF2-40B4-BE49-F238E27FC236}">
                  <a16:creationId xmlns:a16="http://schemas.microsoft.com/office/drawing/2014/main" id="{EF159B68-CE20-2545-792F-F71CE0B998F4}"/>
                </a:ext>
              </a:extLst>
            </p:cNvPr>
            <p:cNvSpPr>
              <a:spLocks noChangeShapeType="1"/>
            </p:cNvSpPr>
            <p:nvPr/>
          </p:nvSpPr>
          <p:spPr bwMode="auto">
            <a:xfrm>
              <a:off x="164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1" name="Line 449">
              <a:extLst>
                <a:ext uri="{FF2B5EF4-FFF2-40B4-BE49-F238E27FC236}">
                  <a16:creationId xmlns:a16="http://schemas.microsoft.com/office/drawing/2014/main" id="{AD949558-1B85-592C-A654-2CC59FE21463}"/>
                </a:ext>
              </a:extLst>
            </p:cNvPr>
            <p:cNvSpPr>
              <a:spLocks noChangeShapeType="1"/>
            </p:cNvSpPr>
            <p:nvPr/>
          </p:nvSpPr>
          <p:spPr bwMode="auto">
            <a:xfrm>
              <a:off x="167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2" name="Line 450">
              <a:extLst>
                <a:ext uri="{FF2B5EF4-FFF2-40B4-BE49-F238E27FC236}">
                  <a16:creationId xmlns:a16="http://schemas.microsoft.com/office/drawing/2014/main" id="{24FEAC9D-F6BA-B9BA-7CAB-788EF38B5444}"/>
                </a:ext>
              </a:extLst>
            </p:cNvPr>
            <p:cNvSpPr>
              <a:spLocks noChangeShapeType="1"/>
            </p:cNvSpPr>
            <p:nvPr/>
          </p:nvSpPr>
          <p:spPr bwMode="auto">
            <a:xfrm>
              <a:off x="169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3" name="Line 451">
              <a:extLst>
                <a:ext uri="{FF2B5EF4-FFF2-40B4-BE49-F238E27FC236}">
                  <a16:creationId xmlns:a16="http://schemas.microsoft.com/office/drawing/2014/main" id="{7724FDE1-5B9F-6484-8E9A-2E54F7E18A40}"/>
                </a:ext>
              </a:extLst>
            </p:cNvPr>
            <p:cNvSpPr>
              <a:spLocks noChangeShapeType="1"/>
            </p:cNvSpPr>
            <p:nvPr/>
          </p:nvSpPr>
          <p:spPr bwMode="auto">
            <a:xfrm>
              <a:off x="172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4" name="Line 452">
              <a:extLst>
                <a:ext uri="{FF2B5EF4-FFF2-40B4-BE49-F238E27FC236}">
                  <a16:creationId xmlns:a16="http://schemas.microsoft.com/office/drawing/2014/main" id="{DA6F1C43-5735-9F70-047A-DB795B57F8DE}"/>
                </a:ext>
              </a:extLst>
            </p:cNvPr>
            <p:cNvSpPr>
              <a:spLocks noChangeShapeType="1"/>
            </p:cNvSpPr>
            <p:nvPr/>
          </p:nvSpPr>
          <p:spPr bwMode="auto">
            <a:xfrm>
              <a:off x="175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5" name="Line 453">
              <a:extLst>
                <a:ext uri="{FF2B5EF4-FFF2-40B4-BE49-F238E27FC236}">
                  <a16:creationId xmlns:a16="http://schemas.microsoft.com/office/drawing/2014/main" id="{D080123A-EE30-D991-F21E-E3F09A14BAB0}"/>
                </a:ext>
              </a:extLst>
            </p:cNvPr>
            <p:cNvSpPr>
              <a:spLocks noChangeShapeType="1"/>
            </p:cNvSpPr>
            <p:nvPr/>
          </p:nvSpPr>
          <p:spPr bwMode="auto">
            <a:xfrm>
              <a:off x="177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6" name="Line 454">
              <a:extLst>
                <a:ext uri="{FF2B5EF4-FFF2-40B4-BE49-F238E27FC236}">
                  <a16:creationId xmlns:a16="http://schemas.microsoft.com/office/drawing/2014/main" id="{F583CBEC-C519-D53A-5D98-9D038AA9E1CC}"/>
                </a:ext>
              </a:extLst>
            </p:cNvPr>
            <p:cNvSpPr>
              <a:spLocks noChangeShapeType="1"/>
            </p:cNvSpPr>
            <p:nvPr/>
          </p:nvSpPr>
          <p:spPr bwMode="auto">
            <a:xfrm>
              <a:off x="180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7" name="Line 455">
              <a:extLst>
                <a:ext uri="{FF2B5EF4-FFF2-40B4-BE49-F238E27FC236}">
                  <a16:creationId xmlns:a16="http://schemas.microsoft.com/office/drawing/2014/main" id="{66D2B8F3-DE1B-4611-4BFC-D93945D1A174}"/>
                </a:ext>
              </a:extLst>
            </p:cNvPr>
            <p:cNvSpPr>
              <a:spLocks noChangeShapeType="1"/>
            </p:cNvSpPr>
            <p:nvPr/>
          </p:nvSpPr>
          <p:spPr bwMode="auto">
            <a:xfrm>
              <a:off x="183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8" name="Line 456">
              <a:extLst>
                <a:ext uri="{FF2B5EF4-FFF2-40B4-BE49-F238E27FC236}">
                  <a16:creationId xmlns:a16="http://schemas.microsoft.com/office/drawing/2014/main" id="{491A9604-FD24-7F85-086F-D203D55470DC}"/>
                </a:ext>
              </a:extLst>
            </p:cNvPr>
            <p:cNvSpPr>
              <a:spLocks noChangeShapeType="1"/>
            </p:cNvSpPr>
            <p:nvPr/>
          </p:nvSpPr>
          <p:spPr bwMode="auto">
            <a:xfrm>
              <a:off x="186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09" name="Line 457">
              <a:extLst>
                <a:ext uri="{FF2B5EF4-FFF2-40B4-BE49-F238E27FC236}">
                  <a16:creationId xmlns:a16="http://schemas.microsoft.com/office/drawing/2014/main" id="{01FE5B1E-EE29-686D-2A83-BB04EA18A5C5}"/>
                </a:ext>
              </a:extLst>
            </p:cNvPr>
            <p:cNvSpPr>
              <a:spLocks noChangeShapeType="1"/>
            </p:cNvSpPr>
            <p:nvPr/>
          </p:nvSpPr>
          <p:spPr bwMode="auto">
            <a:xfrm>
              <a:off x="188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0" name="Line 458">
              <a:extLst>
                <a:ext uri="{FF2B5EF4-FFF2-40B4-BE49-F238E27FC236}">
                  <a16:creationId xmlns:a16="http://schemas.microsoft.com/office/drawing/2014/main" id="{21D42B98-AD86-4762-25DA-2300AF0AA09B}"/>
                </a:ext>
              </a:extLst>
            </p:cNvPr>
            <p:cNvSpPr>
              <a:spLocks noChangeShapeType="1"/>
            </p:cNvSpPr>
            <p:nvPr/>
          </p:nvSpPr>
          <p:spPr bwMode="auto">
            <a:xfrm>
              <a:off x="191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1" name="Line 459">
              <a:extLst>
                <a:ext uri="{FF2B5EF4-FFF2-40B4-BE49-F238E27FC236}">
                  <a16:creationId xmlns:a16="http://schemas.microsoft.com/office/drawing/2014/main" id="{44736649-B528-1437-8FBE-F725AA182081}"/>
                </a:ext>
              </a:extLst>
            </p:cNvPr>
            <p:cNvSpPr>
              <a:spLocks noChangeShapeType="1"/>
            </p:cNvSpPr>
            <p:nvPr/>
          </p:nvSpPr>
          <p:spPr bwMode="auto">
            <a:xfrm>
              <a:off x="194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2" name="Line 460">
              <a:extLst>
                <a:ext uri="{FF2B5EF4-FFF2-40B4-BE49-F238E27FC236}">
                  <a16:creationId xmlns:a16="http://schemas.microsoft.com/office/drawing/2014/main" id="{15EF2A36-DD57-3A03-F2F9-82B0FEE30A17}"/>
                </a:ext>
              </a:extLst>
            </p:cNvPr>
            <p:cNvSpPr>
              <a:spLocks noChangeShapeType="1"/>
            </p:cNvSpPr>
            <p:nvPr/>
          </p:nvSpPr>
          <p:spPr bwMode="auto">
            <a:xfrm>
              <a:off x="196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3" name="Line 461">
              <a:extLst>
                <a:ext uri="{FF2B5EF4-FFF2-40B4-BE49-F238E27FC236}">
                  <a16:creationId xmlns:a16="http://schemas.microsoft.com/office/drawing/2014/main" id="{BEC0E12A-B7C5-0F49-FE07-F52F082F101D}"/>
                </a:ext>
              </a:extLst>
            </p:cNvPr>
            <p:cNvSpPr>
              <a:spLocks noChangeShapeType="1"/>
            </p:cNvSpPr>
            <p:nvPr/>
          </p:nvSpPr>
          <p:spPr bwMode="auto">
            <a:xfrm>
              <a:off x="199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4" name="Line 462">
              <a:extLst>
                <a:ext uri="{FF2B5EF4-FFF2-40B4-BE49-F238E27FC236}">
                  <a16:creationId xmlns:a16="http://schemas.microsoft.com/office/drawing/2014/main" id="{34E1C623-1AB0-D463-8B5A-AA2C0CCEBC78}"/>
                </a:ext>
              </a:extLst>
            </p:cNvPr>
            <p:cNvSpPr>
              <a:spLocks noChangeShapeType="1"/>
            </p:cNvSpPr>
            <p:nvPr/>
          </p:nvSpPr>
          <p:spPr bwMode="auto">
            <a:xfrm>
              <a:off x="202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5" name="Line 463">
              <a:extLst>
                <a:ext uri="{FF2B5EF4-FFF2-40B4-BE49-F238E27FC236}">
                  <a16:creationId xmlns:a16="http://schemas.microsoft.com/office/drawing/2014/main" id="{CD5CB36E-3D56-DD32-8370-121843431720}"/>
                </a:ext>
              </a:extLst>
            </p:cNvPr>
            <p:cNvSpPr>
              <a:spLocks noChangeShapeType="1"/>
            </p:cNvSpPr>
            <p:nvPr/>
          </p:nvSpPr>
          <p:spPr bwMode="auto">
            <a:xfrm>
              <a:off x="204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6" name="Line 464">
              <a:extLst>
                <a:ext uri="{FF2B5EF4-FFF2-40B4-BE49-F238E27FC236}">
                  <a16:creationId xmlns:a16="http://schemas.microsoft.com/office/drawing/2014/main" id="{F2F3583E-3BE6-35EA-49A6-DAFC4F31436F}"/>
                </a:ext>
              </a:extLst>
            </p:cNvPr>
            <p:cNvSpPr>
              <a:spLocks noChangeShapeType="1"/>
            </p:cNvSpPr>
            <p:nvPr/>
          </p:nvSpPr>
          <p:spPr bwMode="auto">
            <a:xfrm>
              <a:off x="207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7" name="Line 465">
              <a:extLst>
                <a:ext uri="{FF2B5EF4-FFF2-40B4-BE49-F238E27FC236}">
                  <a16:creationId xmlns:a16="http://schemas.microsoft.com/office/drawing/2014/main" id="{E137760D-8A6B-24AC-13D2-321543BC9463}"/>
                </a:ext>
              </a:extLst>
            </p:cNvPr>
            <p:cNvSpPr>
              <a:spLocks noChangeShapeType="1"/>
            </p:cNvSpPr>
            <p:nvPr/>
          </p:nvSpPr>
          <p:spPr bwMode="auto">
            <a:xfrm>
              <a:off x="210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8" name="Line 466">
              <a:extLst>
                <a:ext uri="{FF2B5EF4-FFF2-40B4-BE49-F238E27FC236}">
                  <a16:creationId xmlns:a16="http://schemas.microsoft.com/office/drawing/2014/main" id="{C88DD8B3-0033-4AAD-824C-37FCC4CBF609}"/>
                </a:ext>
              </a:extLst>
            </p:cNvPr>
            <p:cNvSpPr>
              <a:spLocks noChangeShapeType="1"/>
            </p:cNvSpPr>
            <p:nvPr/>
          </p:nvSpPr>
          <p:spPr bwMode="auto">
            <a:xfrm>
              <a:off x="213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19" name="Line 467">
              <a:extLst>
                <a:ext uri="{FF2B5EF4-FFF2-40B4-BE49-F238E27FC236}">
                  <a16:creationId xmlns:a16="http://schemas.microsoft.com/office/drawing/2014/main" id="{DB54C83A-3C07-E09E-DA4A-3D2184F63C1F}"/>
                </a:ext>
              </a:extLst>
            </p:cNvPr>
            <p:cNvSpPr>
              <a:spLocks noChangeShapeType="1"/>
            </p:cNvSpPr>
            <p:nvPr/>
          </p:nvSpPr>
          <p:spPr bwMode="auto">
            <a:xfrm>
              <a:off x="215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0" name="Line 468">
              <a:extLst>
                <a:ext uri="{FF2B5EF4-FFF2-40B4-BE49-F238E27FC236}">
                  <a16:creationId xmlns:a16="http://schemas.microsoft.com/office/drawing/2014/main" id="{A8ED17DF-AFD9-D22C-F486-EA93A96B6EF4}"/>
                </a:ext>
              </a:extLst>
            </p:cNvPr>
            <p:cNvSpPr>
              <a:spLocks noChangeShapeType="1"/>
            </p:cNvSpPr>
            <p:nvPr/>
          </p:nvSpPr>
          <p:spPr bwMode="auto">
            <a:xfrm>
              <a:off x="218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1" name="Line 469">
              <a:extLst>
                <a:ext uri="{FF2B5EF4-FFF2-40B4-BE49-F238E27FC236}">
                  <a16:creationId xmlns:a16="http://schemas.microsoft.com/office/drawing/2014/main" id="{661F7E3F-580A-ADE0-FD55-04A58242AB89}"/>
                </a:ext>
              </a:extLst>
            </p:cNvPr>
            <p:cNvSpPr>
              <a:spLocks noChangeShapeType="1"/>
            </p:cNvSpPr>
            <p:nvPr/>
          </p:nvSpPr>
          <p:spPr bwMode="auto">
            <a:xfrm>
              <a:off x="221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2" name="Line 470">
              <a:extLst>
                <a:ext uri="{FF2B5EF4-FFF2-40B4-BE49-F238E27FC236}">
                  <a16:creationId xmlns:a16="http://schemas.microsoft.com/office/drawing/2014/main" id="{9741D0A1-6C9E-702D-7B43-40BA4D7700F7}"/>
                </a:ext>
              </a:extLst>
            </p:cNvPr>
            <p:cNvSpPr>
              <a:spLocks noChangeShapeType="1"/>
            </p:cNvSpPr>
            <p:nvPr/>
          </p:nvSpPr>
          <p:spPr bwMode="auto">
            <a:xfrm>
              <a:off x="223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3" name="Line 471">
              <a:extLst>
                <a:ext uri="{FF2B5EF4-FFF2-40B4-BE49-F238E27FC236}">
                  <a16:creationId xmlns:a16="http://schemas.microsoft.com/office/drawing/2014/main" id="{C05201C7-B785-1CFE-02BE-0D4144E8C572}"/>
                </a:ext>
              </a:extLst>
            </p:cNvPr>
            <p:cNvSpPr>
              <a:spLocks noChangeShapeType="1"/>
            </p:cNvSpPr>
            <p:nvPr/>
          </p:nvSpPr>
          <p:spPr bwMode="auto">
            <a:xfrm>
              <a:off x="226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4" name="Line 472">
              <a:extLst>
                <a:ext uri="{FF2B5EF4-FFF2-40B4-BE49-F238E27FC236}">
                  <a16:creationId xmlns:a16="http://schemas.microsoft.com/office/drawing/2014/main" id="{72A2D8E0-CC22-6656-74CC-6CF1173DA3F6}"/>
                </a:ext>
              </a:extLst>
            </p:cNvPr>
            <p:cNvSpPr>
              <a:spLocks noChangeShapeType="1"/>
            </p:cNvSpPr>
            <p:nvPr/>
          </p:nvSpPr>
          <p:spPr bwMode="auto">
            <a:xfrm>
              <a:off x="229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5" name="Line 473">
              <a:extLst>
                <a:ext uri="{FF2B5EF4-FFF2-40B4-BE49-F238E27FC236}">
                  <a16:creationId xmlns:a16="http://schemas.microsoft.com/office/drawing/2014/main" id="{05E12186-328D-EDDB-68D5-544285CF4D98}"/>
                </a:ext>
              </a:extLst>
            </p:cNvPr>
            <p:cNvSpPr>
              <a:spLocks noChangeShapeType="1"/>
            </p:cNvSpPr>
            <p:nvPr/>
          </p:nvSpPr>
          <p:spPr bwMode="auto">
            <a:xfrm>
              <a:off x="231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6" name="Line 474">
              <a:extLst>
                <a:ext uri="{FF2B5EF4-FFF2-40B4-BE49-F238E27FC236}">
                  <a16:creationId xmlns:a16="http://schemas.microsoft.com/office/drawing/2014/main" id="{D7303CB9-D1A0-76CD-8CCB-261FF582246B}"/>
                </a:ext>
              </a:extLst>
            </p:cNvPr>
            <p:cNvSpPr>
              <a:spLocks noChangeShapeType="1"/>
            </p:cNvSpPr>
            <p:nvPr/>
          </p:nvSpPr>
          <p:spPr bwMode="auto">
            <a:xfrm>
              <a:off x="234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7" name="Line 475">
              <a:extLst>
                <a:ext uri="{FF2B5EF4-FFF2-40B4-BE49-F238E27FC236}">
                  <a16:creationId xmlns:a16="http://schemas.microsoft.com/office/drawing/2014/main" id="{9C218FEC-1681-E9B5-5B5E-1F71635A5BEF}"/>
                </a:ext>
              </a:extLst>
            </p:cNvPr>
            <p:cNvSpPr>
              <a:spLocks noChangeShapeType="1"/>
            </p:cNvSpPr>
            <p:nvPr/>
          </p:nvSpPr>
          <p:spPr bwMode="auto">
            <a:xfrm>
              <a:off x="237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8" name="Line 476">
              <a:extLst>
                <a:ext uri="{FF2B5EF4-FFF2-40B4-BE49-F238E27FC236}">
                  <a16:creationId xmlns:a16="http://schemas.microsoft.com/office/drawing/2014/main" id="{1E178373-9BCE-1E7A-4FA4-8765F1B9F9D8}"/>
                </a:ext>
              </a:extLst>
            </p:cNvPr>
            <p:cNvSpPr>
              <a:spLocks noChangeShapeType="1"/>
            </p:cNvSpPr>
            <p:nvPr/>
          </p:nvSpPr>
          <p:spPr bwMode="auto">
            <a:xfrm>
              <a:off x="240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29" name="Line 477">
              <a:extLst>
                <a:ext uri="{FF2B5EF4-FFF2-40B4-BE49-F238E27FC236}">
                  <a16:creationId xmlns:a16="http://schemas.microsoft.com/office/drawing/2014/main" id="{44DEA73E-4112-4352-DA41-D47C929E1492}"/>
                </a:ext>
              </a:extLst>
            </p:cNvPr>
            <p:cNvSpPr>
              <a:spLocks noChangeShapeType="1"/>
            </p:cNvSpPr>
            <p:nvPr/>
          </p:nvSpPr>
          <p:spPr bwMode="auto">
            <a:xfrm>
              <a:off x="242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0" name="Line 478">
              <a:extLst>
                <a:ext uri="{FF2B5EF4-FFF2-40B4-BE49-F238E27FC236}">
                  <a16:creationId xmlns:a16="http://schemas.microsoft.com/office/drawing/2014/main" id="{D7928582-C0FA-C674-4B40-D767C9B1C374}"/>
                </a:ext>
              </a:extLst>
            </p:cNvPr>
            <p:cNvSpPr>
              <a:spLocks noChangeShapeType="1"/>
            </p:cNvSpPr>
            <p:nvPr/>
          </p:nvSpPr>
          <p:spPr bwMode="auto">
            <a:xfrm>
              <a:off x="245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1" name="Line 479">
              <a:extLst>
                <a:ext uri="{FF2B5EF4-FFF2-40B4-BE49-F238E27FC236}">
                  <a16:creationId xmlns:a16="http://schemas.microsoft.com/office/drawing/2014/main" id="{5C856FB7-180F-300A-51E6-F53E471F0694}"/>
                </a:ext>
              </a:extLst>
            </p:cNvPr>
            <p:cNvSpPr>
              <a:spLocks noChangeShapeType="1"/>
            </p:cNvSpPr>
            <p:nvPr/>
          </p:nvSpPr>
          <p:spPr bwMode="auto">
            <a:xfrm>
              <a:off x="248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2" name="Line 480">
              <a:extLst>
                <a:ext uri="{FF2B5EF4-FFF2-40B4-BE49-F238E27FC236}">
                  <a16:creationId xmlns:a16="http://schemas.microsoft.com/office/drawing/2014/main" id="{C561287D-E16E-6214-1EF9-60747A45480B}"/>
                </a:ext>
              </a:extLst>
            </p:cNvPr>
            <p:cNvSpPr>
              <a:spLocks noChangeShapeType="1"/>
            </p:cNvSpPr>
            <p:nvPr/>
          </p:nvSpPr>
          <p:spPr bwMode="auto">
            <a:xfrm>
              <a:off x="250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3" name="Line 481">
              <a:extLst>
                <a:ext uri="{FF2B5EF4-FFF2-40B4-BE49-F238E27FC236}">
                  <a16:creationId xmlns:a16="http://schemas.microsoft.com/office/drawing/2014/main" id="{B78CD4CC-951D-D917-69AF-B9A1B7941D60}"/>
                </a:ext>
              </a:extLst>
            </p:cNvPr>
            <p:cNvSpPr>
              <a:spLocks noChangeShapeType="1"/>
            </p:cNvSpPr>
            <p:nvPr/>
          </p:nvSpPr>
          <p:spPr bwMode="auto">
            <a:xfrm>
              <a:off x="253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4" name="Line 482">
              <a:extLst>
                <a:ext uri="{FF2B5EF4-FFF2-40B4-BE49-F238E27FC236}">
                  <a16:creationId xmlns:a16="http://schemas.microsoft.com/office/drawing/2014/main" id="{6194E23A-95C5-A132-620C-9C1979840108}"/>
                </a:ext>
              </a:extLst>
            </p:cNvPr>
            <p:cNvSpPr>
              <a:spLocks noChangeShapeType="1"/>
            </p:cNvSpPr>
            <p:nvPr/>
          </p:nvSpPr>
          <p:spPr bwMode="auto">
            <a:xfrm>
              <a:off x="256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5" name="Line 483">
              <a:extLst>
                <a:ext uri="{FF2B5EF4-FFF2-40B4-BE49-F238E27FC236}">
                  <a16:creationId xmlns:a16="http://schemas.microsoft.com/office/drawing/2014/main" id="{C671F0CA-0627-9EAC-D4AA-18656183AC7E}"/>
                </a:ext>
              </a:extLst>
            </p:cNvPr>
            <p:cNvSpPr>
              <a:spLocks noChangeShapeType="1"/>
            </p:cNvSpPr>
            <p:nvPr/>
          </p:nvSpPr>
          <p:spPr bwMode="auto">
            <a:xfrm>
              <a:off x="258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6" name="Line 484">
              <a:extLst>
                <a:ext uri="{FF2B5EF4-FFF2-40B4-BE49-F238E27FC236}">
                  <a16:creationId xmlns:a16="http://schemas.microsoft.com/office/drawing/2014/main" id="{0E3F083D-CFFC-D2ED-CE84-66457B4601C1}"/>
                </a:ext>
              </a:extLst>
            </p:cNvPr>
            <p:cNvSpPr>
              <a:spLocks noChangeShapeType="1"/>
            </p:cNvSpPr>
            <p:nvPr/>
          </p:nvSpPr>
          <p:spPr bwMode="auto">
            <a:xfrm>
              <a:off x="261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7" name="Line 485">
              <a:extLst>
                <a:ext uri="{FF2B5EF4-FFF2-40B4-BE49-F238E27FC236}">
                  <a16:creationId xmlns:a16="http://schemas.microsoft.com/office/drawing/2014/main" id="{6E78062F-3F2E-3F71-5C09-EE447AB5C3EA}"/>
                </a:ext>
              </a:extLst>
            </p:cNvPr>
            <p:cNvSpPr>
              <a:spLocks noChangeShapeType="1"/>
            </p:cNvSpPr>
            <p:nvPr/>
          </p:nvSpPr>
          <p:spPr bwMode="auto">
            <a:xfrm>
              <a:off x="264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8" name="Line 486">
              <a:extLst>
                <a:ext uri="{FF2B5EF4-FFF2-40B4-BE49-F238E27FC236}">
                  <a16:creationId xmlns:a16="http://schemas.microsoft.com/office/drawing/2014/main" id="{A1490568-5171-E59E-6EB4-11C814D5767D}"/>
                </a:ext>
              </a:extLst>
            </p:cNvPr>
            <p:cNvSpPr>
              <a:spLocks noChangeShapeType="1"/>
            </p:cNvSpPr>
            <p:nvPr/>
          </p:nvSpPr>
          <p:spPr bwMode="auto">
            <a:xfrm>
              <a:off x="267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39" name="Line 487">
              <a:extLst>
                <a:ext uri="{FF2B5EF4-FFF2-40B4-BE49-F238E27FC236}">
                  <a16:creationId xmlns:a16="http://schemas.microsoft.com/office/drawing/2014/main" id="{FC0EBE7E-48D2-6334-DF74-07BD67C1E46E}"/>
                </a:ext>
              </a:extLst>
            </p:cNvPr>
            <p:cNvSpPr>
              <a:spLocks noChangeShapeType="1"/>
            </p:cNvSpPr>
            <p:nvPr/>
          </p:nvSpPr>
          <p:spPr bwMode="auto">
            <a:xfrm>
              <a:off x="269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0" name="Line 488">
              <a:extLst>
                <a:ext uri="{FF2B5EF4-FFF2-40B4-BE49-F238E27FC236}">
                  <a16:creationId xmlns:a16="http://schemas.microsoft.com/office/drawing/2014/main" id="{EF06968B-EE05-B8C0-8788-CB5C3DFB3FD1}"/>
                </a:ext>
              </a:extLst>
            </p:cNvPr>
            <p:cNvSpPr>
              <a:spLocks noChangeShapeType="1"/>
            </p:cNvSpPr>
            <p:nvPr/>
          </p:nvSpPr>
          <p:spPr bwMode="auto">
            <a:xfrm>
              <a:off x="272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1" name="Line 489">
              <a:extLst>
                <a:ext uri="{FF2B5EF4-FFF2-40B4-BE49-F238E27FC236}">
                  <a16:creationId xmlns:a16="http://schemas.microsoft.com/office/drawing/2014/main" id="{12B97EB9-D13C-7C1D-5190-01D6D72004EE}"/>
                </a:ext>
              </a:extLst>
            </p:cNvPr>
            <p:cNvSpPr>
              <a:spLocks noChangeShapeType="1"/>
            </p:cNvSpPr>
            <p:nvPr/>
          </p:nvSpPr>
          <p:spPr bwMode="auto">
            <a:xfrm>
              <a:off x="275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2" name="Line 490">
              <a:extLst>
                <a:ext uri="{FF2B5EF4-FFF2-40B4-BE49-F238E27FC236}">
                  <a16:creationId xmlns:a16="http://schemas.microsoft.com/office/drawing/2014/main" id="{23A19A7F-4243-5244-2402-A05C019B986D}"/>
                </a:ext>
              </a:extLst>
            </p:cNvPr>
            <p:cNvSpPr>
              <a:spLocks noChangeShapeType="1"/>
            </p:cNvSpPr>
            <p:nvPr/>
          </p:nvSpPr>
          <p:spPr bwMode="auto">
            <a:xfrm>
              <a:off x="277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3" name="Line 491">
              <a:extLst>
                <a:ext uri="{FF2B5EF4-FFF2-40B4-BE49-F238E27FC236}">
                  <a16:creationId xmlns:a16="http://schemas.microsoft.com/office/drawing/2014/main" id="{42BBBA14-7BF8-1E66-D1A1-86535D577A0A}"/>
                </a:ext>
              </a:extLst>
            </p:cNvPr>
            <p:cNvSpPr>
              <a:spLocks noChangeShapeType="1"/>
            </p:cNvSpPr>
            <p:nvPr/>
          </p:nvSpPr>
          <p:spPr bwMode="auto">
            <a:xfrm>
              <a:off x="280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4" name="Line 492">
              <a:extLst>
                <a:ext uri="{FF2B5EF4-FFF2-40B4-BE49-F238E27FC236}">
                  <a16:creationId xmlns:a16="http://schemas.microsoft.com/office/drawing/2014/main" id="{A08C0548-857A-317A-0AD5-113B790E3852}"/>
                </a:ext>
              </a:extLst>
            </p:cNvPr>
            <p:cNvSpPr>
              <a:spLocks noChangeShapeType="1"/>
            </p:cNvSpPr>
            <p:nvPr/>
          </p:nvSpPr>
          <p:spPr bwMode="auto">
            <a:xfrm>
              <a:off x="283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5" name="Line 493">
              <a:extLst>
                <a:ext uri="{FF2B5EF4-FFF2-40B4-BE49-F238E27FC236}">
                  <a16:creationId xmlns:a16="http://schemas.microsoft.com/office/drawing/2014/main" id="{C52A3E12-3134-EAA3-AD4B-D04F0B788D8B}"/>
                </a:ext>
              </a:extLst>
            </p:cNvPr>
            <p:cNvSpPr>
              <a:spLocks noChangeShapeType="1"/>
            </p:cNvSpPr>
            <p:nvPr/>
          </p:nvSpPr>
          <p:spPr bwMode="auto">
            <a:xfrm>
              <a:off x="285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6" name="Line 494">
              <a:extLst>
                <a:ext uri="{FF2B5EF4-FFF2-40B4-BE49-F238E27FC236}">
                  <a16:creationId xmlns:a16="http://schemas.microsoft.com/office/drawing/2014/main" id="{1D755935-2560-560B-4D19-FD9E387A6009}"/>
                </a:ext>
              </a:extLst>
            </p:cNvPr>
            <p:cNvSpPr>
              <a:spLocks noChangeShapeType="1"/>
            </p:cNvSpPr>
            <p:nvPr/>
          </p:nvSpPr>
          <p:spPr bwMode="auto">
            <a:xfrm>
              <a:off x="288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7" name="Line 495">
              <a:extLst>
                <a:ext uri="{FF2B5EF4-FFF2-40B4-BE49-F238E27FC236}">
                  <a16:creationId xmlns:a16="http://schemas.microsoft.com/office/drawing/2014/main" id="{78839D59-AD3C-614C-E3F0-B4F5A71545AC}"/>
                </a:ext>
              </a:extLst>
            </p:cNvPr>
            <p:cNvSpPr>
              <a:spLocks noChangeShapeType="1"/>
            </p:cNvSpPr>
            <p:nvPr/>
          </p:nvSpPr>
          <p:spPr bwMode="auto">
            <a:xfrm>
              <a:off x="291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8" name="Line 496">
              <a:extLst>
                <a:ext uri="{FF2B5EF4-FFF2-40B4-BE49-F238E27FC236}">
                  <a16:creationId xmlns:a16="http://schemas.microsoft.com/office/drawing/2014/main" id="{C658016C-A0A5-FDE4-8217-3D61B8384336}"/>
                </a:ext>
              </a:extLst>
            </p:cNvPr>
            <p:cNvSpPr>
              <a:spLocks noChangeShapeType="1"/>
            </p:cNvSpPr>
            <p:nvPr/>
          </p:nvSpPr>
          <p:spPr bwMode="auto">
            <a:xfrm>
              <a:off x="294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49" name="Line 497">
              <a:extLst>
                <a:ext uri="{FF2B5EF4-FFF2-40B4-BE49-F238E27FC236}">
                  <a16:creationId xmlns:a16="http://schemas.microsoft.com/office/drawing/2014/main" id="{696EB114-5672-4190-30A8-45E9A8B5B78E}"/>
                </a:ext>
              </a:extLst>
            </p:cNvPr>
            <p:cNvSpPr>
              <a:spLocks noChangeShapeType="1"/>
            </p:cNvSpPr>
            <p:nvPr/>
          </p:nvSpPr>
          <p:spPr bwMode="auto">
            <a:xfrm>
              <a:off x="296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0" name="Line 498">
              <a:extLst>
                <a:ext uri="{FF2B5EF4-FFF2-40B4-BE49-F238E27FC236}">
                  <a16:creationId xmlns:a16="http://schemas.microsoft.com/office/drawing/2014/main" id="{ADA81325-0A4E-1F5E-752E-87CF07AEED33}"/>
                </a:ext>
              </a:extLst>
            </p:cNvPr>
            <p:cNvSpPr>
              <a:spLocks noChangeShapeType="1"/>
            </p:cNvSpPr>
            <p:nvPr/>
          </p:nvSpPr>
          <p:spPr bwMode="auto">
            <a:xfrm>
              <a:off x="299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1" name="Line 499">
              <a:extLst>
                <a:ext uri="{FF2B5EF4-FFF2-40B4-BE49-F238E27FC236}">
                  <a16:creationId xmlns:a16="http://schemas.microsoft.com/office/drawing/2014/main" id="{DA1FC130-549D-85B4-B541-8F8AB6FF9C60}"/>
                </a:ext>
              </a:extLst>
            </p:cNvPr>
            <p:cNvSpPr>
              <a:spLocks noChangeShapeType="1"/>
            </p:cNvSpPr>
            <p:nvPr/>
          </p:nvSpPr>
          <p:spPr bwMode="auto">
            <a:xfrm>
              <a:off x="302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2" name="Line 500">
              <a:extLst>
                <a:ext uri="{FF2B5EF4-FFF2-40B4-BE49-F238E27FC236}">
                  <a16:creationId xmlns:a16="http://schemas.microsoft.com/office/drawing/2014/main" id="{A56B8D38-5A5D-C989-A3DD-1EB124D7AD09}"/>
                </a:ext>
              </a:extLst>
            </p:cNvPr>
            <p:cNvSpPr>
              <a:spLocks noChangeShapeType="1"/>
            </p:cNvSpPr>
            <p:nvPr/>
          </p:nvSpPr>
          <p:spPr bwMode="auto">
            <a:xfrm>
              <a:off x="304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3" name="Line 501">
              <a:extLst>
                <a:ext uri="{FF2B5EF4-FFF2-40B4-BE49-F238E27FC236}">
                  <a16:creationId xmlns:a16="http://schemas.microsoft.com/office/drawing/2014/main" id="{5888B4A4-6823-CE29-CF6A-C4662782BC7C}"/>
                </a:ext>
              </a:extLst>
            </p:cNvPr>
            <p:cNvSpPr>
              <a:spLocks noChangeShapeType="1"/>
            </p:cNvSpPr>
            <p:nvPr/>
          </p:nvSpPr>
          <p:spPr bwMode="auto">
            <a:xfrm>
              <a:off x="307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4" name="Line 502">
              <a:extLst>
                <a:ext uri="{FF2B5EF4-FFF2-40B4-BE49-F238E27FC236}">
                  <a16:creationId xmlns:a16="http://schemas.microsoft.com/office/drawing/2014/main" id="{85D8E276-B5EF-5F47-A8CD-71C358027CAA}"/>
                </a:ext>
              </a:extLst>
            </p:cNvPr>
            <p:cNvSpPr>
              <a:spLocks noChangeShapeType="1"/>
            </p:cNvSpPr>
            <p:nvPr/>
          </p:nvSpPr>
          <p:spPr bwMode="auto">
            <a:xfrm>
              <a:off x="310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5" name="Line 503">
              <a:extLst>
                <a:ext uri="{FF2B5EF4-FFF2-40B4-BE49-F238E27FC236}">
                  <a16:creationId xmlns:a16="http://schemas.microsoft.com/office/drawing/2014/main" id="{418998BE-CEC1-0A8C-AFA0-6DB7FF9322D6}"/>
                </a:ext>
              </a:extLst>
            </p:cNvPr>
            <p:cNvSpPr>
              <a:spLocks noChangeShapeType="1"/>
            </p:cNvSpPr>
            <p:nvPr/>
          </p:nvSpPr>
          <p:spPr bwMode="auto">
            <a:xfrm>
              <a:off x="312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6" name="Line 504">
              <a:extLst>
                <a:ext uri="{FF2B5EF4-FFF2-40B4-BE49-F238E27FC236}">
                  <a16:creationId xmlns:a16="http://schemas.microsoft.com/office/drawing/2014/main" id="{A0A1DA2B-C6CC-33A6-0F5F-36056632035C}"/>
                </a:ext>
              </a:extLst>
            </p:cNvPr>
            <p:cNvSpPr>
              <a:spLocks noChangeShapeType="1"/>
            </p:cNvSpPr>
            <p:nvPr/>
          </p:nvSpPr>
          <p:spPr bwMode="auto">
            <a:xfrm>
              <a:off x="315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7" name="Line 505">
              <a:extLst>
                <a:ext uri="{FF2B5EF4-FFF2-40B4-BE49-F238E27FC236}">
                  <a16:creationId xmlns:a16="http://schemas.microsoft.com/office/drawing/2014/main" id="{95851985-D13B-898B-4703-911DFD9E4FB0}"/>
                </a:ext>
              </a:extLst>
            </p:cNvPr>
            <p:cNvSpPr>
              <a:spLocks noChangeShapeType="1"/>
            </p:cNvSpPr>
            <p:nvPr/>
          </p:nvSpPr>
          <p:spPr bwMode="auto">
            <a:xfrm>
              <a:off x="318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8" name="Line 506">
              <a:extLst>
                <a:ext uri="{FF2B5EF4-FFF2-40B4-BE49-F238E27FC236}">
                  <a16:creationId xmlns:a16="http://schemas.microsoft.com/office/drawing/2014/main" id="{DE994300-4232-3B88-3D06-82F108BA32E0}"/>
                </a:ext>
              </a:extLst>
            </p:cNvPr>
            <p:cNvSpPr>
              <a:spLocks noChangeShapeType="1"/>
            </p:cNvSpPr>
            <p:nvPr/>
          </p:nvSpPr>
          <p:spPr bwMode="auto">
            <a:xfrm>
              <a:off x="321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59" name="Line 507">
              <a:extLst>
                <a:ext uri="{FF2B5EF4-FFF2-40B4-BE49-F238E27FC236}">
                  <a16:creationId xmlns:a16="http://schemas.microsoft.com/office/drawing/2014/main" id="{05155C2A-A548-9B6B-EB34-613214E40B00}"/>
                </a:ext>
              </a:extLst>
            </p:cNvPr>
            <p:cNvSpPr>
              <a:spLocks noChangeShapeType="1"/>
            </p:cNvSpPr>
            <p:nvPr/>
          </p:nvSpPr>
          <p:spPr bwMode="auto">
            <a:xfrm>
              <a:off x="323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0" name="Line 508">
              <a:extLst>
                <a:ext uri="{FF2B5EF4-FFF2-40B4-BE49-F238E27FC236}">
                  <a16:creationId xmlns:a16="http://schemas.microsoft.com/office/drawing/2014/main" id="{803DDD0D-558E-73D5-394D-D4DD890D379C}"/>
                </a:ext>
              </a:extLst>
            </p:cNvPr>
            <p:cNvSpPr>
              <a:spLocks noChangeShapeType="1"/>
            </p:cNvSpPr>
            <p:nvPr/>
          </p:nvSpPr>
          <p:spPr bwMode="auto">
            <a:xfrm>
              <a:off x="326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1" name="Line 509">
              <a:extLst>
                <a:ext uri="{FF2B5EF4-FFF2-40B4-BE49-F238E27FC236}">
                  <a16:creationId xmlns:a16="http://schemas.microsoft.com/office/drawing/2014/main" id="{A2063106-D604-BD7E-5EF3-9478427719ED}"/>
                </a:ext>
              </a:extLst>
            </p:cNvPr>
            <p:cNvSpPr>
              <a:spLocks noChangeShapeType="1"/>
            </p:cNvSpPr>
            <p:nvPr/>
          </p:nvSpPr>
          <p:spPr bwMode="auto">
            <a:xfrm>
              <a:off x="329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2" name="Line 510">
              <a:extLst>
                <a:ext uri="{FF2B5EF4-FFF2-40B4-BE49-F238E27FC236}">
                  <a16:creationId xmlns:a16="http://schemas.microsoft.com/office/drawing/2014/main" id="{35930984-0BEE-12B5-352C-2C33B148C986}"/>
                </a:ext>
              </a:extLst>
            </p:cNvPr>
            <p:cNvSpPr>
              <a:spLocks noChangeShapeType="1"/>
            </p:cNvSpPr>
            <p:nvPr/>
          </p:nvSpPr>
          <p:spPr bwMode="auto">
            <a:xfrm>
              <a:off x="331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3" name="Line 511">
              <a:extLst>
                <a:ext uri="{FF2B5EF4-FFF2-40B4-BE49-F238E27FC236}">
                  <a16:creationId xmlns:a16="http://schemas.microsoft.com/office/drawing/2014/main" id="{99F6A09F-854A-14F8-9BB6-F4371FBE93BB}"/>
                </a:ext>
              </a:extLst>
            </p:cNvPr>
            <p:cNvSpPr>
              <a:spLocks noChangeShapeType="1"/>
            </p:cNvSpPr>
            <p:nvPr/>
          </p:nvSpPr>
          <p:spPr bwMode="auto">
            <a:xfrm>
              <a:off x="334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4" name="Line 512">
              <a:extLst>
                <a:ext uri="{FF2B5EF4-FFF2-40B4-BE49-F238E27FC236}">
                  <a16:creationId xmlns:a16="http://schemas.microsoft.com/office/drawing/2014/main" id="{2B5FA44D-636A-4F1B-261A-CB64B6DB9A84}"/>
                </a:ext>
              </a:extLst>
            </p:cNvPr>
            <p:cNvSpPr>
              <a:spLocks noChangeShapeType="1"/>
            </p:cNvSpPr>
            <p:nvPr/>
          </p:nvSpPr>
          <p:spPr bwMode="auto">
            <a:xfrm>
              <a:off x="337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5" name="Line 513">
              <a:extLst>
                <a:ext uri="{FF2B5EF4-FFF2-40B4-BE49-F238E27FC236}">
                  <a16:creationId xmlns:a16="http://schemas.microsoft.com/office/drawing/2014/main" id="{6DBFB12A-D675-D9F2-BC72-4E93AEAF1ADA}"/>
                </a:ext>
              </a:extLst>
            </p:cNvPr>
            <p:cNvSpPr>
              <a:spLocks noChangeShapeType="1"/>
            </p:cNvSpPr>
            <p:nvPr/>
          </p:nvSpPr>
          <p:spPr bwMode="auto">
            <a:xfrm>
              <a:off x="339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6" name="Line 514">
              <a:extLst>
                <a:ext uri="{FF2B5EF4-FFF2-40B4-BE49-F238E27FC236}">
                  <a16:creationId xmlns:a16="http://schemas.microsoft.com/office/drawing/2014/main" id="{D935B55A-1360-1BDA-9871-5DE6B2128D23}"/>
                </a:ext>
              </a:extLst>
            </p:cNvPr>
            <p:cNvSpPr>
              <a:spLocks noChangeShapeType="1"/>
            </p:cNvSpPr>
            <p:nvPr/>
          </p:nvSpPr>
          <p:spPr bwMode="auto">
            <a:xfrm>
              <a:off x="342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7" name="Line 515">
              <a:extLst>
                <a:ext uri="{FF2B5EF4-FFF2-40B4-BE49-F238E27FC236}">
                  <a16:creationId xmlns:a16="http://schemas.microsoft.com/office/drawing/2014/main" id="{46EDCDE5-30A3-F317-3965-42320FB22D65}"/>
                </a:ext>
              </a:extLst>
            </p:cNvPr>
            <p:cNvSpPr>
              <a:spLocks noChangeShapeType="1"/>
            </p:cNvSpPr>
            <p:nvPr/>
          </p:nvSpPr>
          <p:spPr bwMode="auto">
            <a:xfrm>
              <a:off x="345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8" name="Line 516">
              <a:extLst>
                <a:ext uri="{FF2B5EF4-FFF2-40B4-BE49-F238E27FC236}">
                  <a16:creationId xmlns:a16="http://schemas.microsoft.com/office/drawing/2014/main" id="{9AEF7F2A-0808-366D-A8D3-56A09B750D5A}"/>
                </a:ext>
              </a:extLst>
            </p:cNvPr>
            <p:cNvSpPr>
              <a:spLocks noChangeShapeType="1"/>
            </p:cNvSpPr>
            <p:nvPr/>
          </p:nvSpPr>
          <p:spPr bwMode="auto">
            <a:xfrm>
              <a:off x="348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69" name="Line 517">
              <a:extLst>
                <a:ext uri="{FF2B5EF4-FFF2-40B4-BE49-F238E27FC236}">
                  <a16:creationId xmlns:a16="http://schemas.microsoft.com/office/drawing/2014/main" id="{56487B86-41EE-7C17-1FF0-391813E66158}"/>
                </a:ext>
              </a:extLst>
            </p:cNvPr>
            <p:cNvSpPr>
              <a:spLocks noChangeShapeType="1"/>
            </p:cNvSpPr>
            <p:nvPr/>
          </p:nvSpPr>
          <p:spPr bwMode="auto">
            <a:xfrm>
              <a:off x="350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0" name="Line 518">
              <a:extLst>
                <a:ext uri="{FF2B5EF4-FFF2-40B4-BE49-F238E27FC236}">
                  <a16:creationId xmlns:a16="http://schemas.microsoft.com/office/drawing/2014/main" id="{5B9C6B0D-CD3C-2B5A-A656-2E902B86B292}"/>
                </a:ext>
              </a:extLst>
            </p:cNvPr>
            <p:cNvSpPr>
              <a:spLocks noChangeShapeType="1"/>
            </p:cNvSpPr>
            <p:nvPr/>
          </p:nvSpPr>
          <p:spPr bwMode="auto">
            <a:xfrm>
              <a:off x="353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1" name="Line 519">
              <a:extLst>
                <a:ext uri="{FF2B5EF4-FFF2-40B4-BE49-F238E27FC236}">
                  <a16:creationId xmlns:a16="http://schemas.microsoft.com/office/drawing/2014/main" id="{873ADB13-FDDB-5C9F-07CE-94EA4B8BB4B2}"/>
                </a:ext>
              </a:extLst>
            </p:cNvPr>
            <p:cNvSpPr>
              <a:spLocks noChangeShapeType="1"/>
            </p:cNvSpPr>
            <p:nvPr/>
          </p:nvSpPr>
          <p:spPr bwMode="auto">
            <a:xfrm>
              <a:off x="356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2" name="Line 520">
              <a:extLst>
                <a:ext uri="{FF2B5EF4-FFF2-40B4-BE49-F238E27FC236}">
                  <a16:creationId xmlns:a16="http://schemas.microsoft.com/office/drawing/2014/main" id="{9F54EF6D-BBE2-34AA-9DB4-32B58B78839B}"/>
                </a:ext>
              </a:extLst>
            </p:cNvPr>
            <p:cNvSpPr>
              <a:spLocks noChangeShapeType="1"/>
            </p:cNvSpPr>
            <p:nvPr/>
          </p:nvSpPr>
          <p:spPr bwMode="auto">
            <a:xfrm>
              <a:off x="358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3" name="Line 521">
              <a:extLst>
                <a:ext uri="{FF2B5EF4-FFF2-40B4-BE49-F238E27FC236}">
                  <a16:creationId xmlns:a16="http://schemas.microsoft.com/office/drawing/2014/main" id="{FDA2E780-DFF1-000E-974C-752DF77EBEA5}"/>
                </a:ext>
              </a:extLst>
            </p:cNvPr>
            <p:cNvSpPr>
              <a:spLocks noChangeShapeType="1"/>
            </p:cNvSpPr>
            <p:nvPr/>
          </p:nvSpPr>
          <p:spPr bwMode="auto">
            <a:xfrm>
              <a:off x="361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4" name="Line 522">
              <a:extLst>
                <a:ext uri="{FF2B5EF4-FFF2-40B4-BE49-F238E27FC236}">
                  <a16:creationId xmlns:a16="http://schemas.microsoft.com/office/drawing/2014/main" id="{C421E5D4-8672-F50E-FFBB-161E72B04F97}"/>
                </a:ext>
              </a:extLst>
            </p:cNvPr>
            <p:cNvSpPr>
              <a:spLocks noChangeShapeType="1"/>
            </p:cNvSpPr>
            <p:nvPr/>
          </p:nvSpPr>
          <p:spPr bwMode="auto">
            <a:xfrm>
              <a:off x="364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5" name="Line 523">
              <a:extLst>
                <a:ext uri="{FF2B5EF4-FFF2-40B4-BE49-F238E27FC236}">
                  <a16:creationId xmlns:a16="http://schemas.microsoft.com/office/drawing/2014/main" id="{044EBFB3-B32B-FCA5-3143-E4B1373455DD}"/>
                </a:ext>
              </a:extLst>
            </p:cNvPr>
            <p:cNvSpPr>
              <a:spLocks noChangeShapeType="1"/>
            </p:cNvSpPr>
            <p:nvPr/>
          </p:nvSpPr>
          <p:spPr bwMode="auto">
            <a:xfrm>
              <a:off x="366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6" name="Line 524">
              <a:extLst>
                <a:ext uri="{FF2B5EF4-FFF2-40B4-BE49-F238E27FC236}">
                  <a16:creationId xmlns:a16="http://schemas.microsoft.com/office/drawing/2014/main" id="{2981FE11-8F91-5409-2773-D293055AF50B}"/>
                </a:ext>
              </a:extLst>
            </p:cNvPr>
            <p:cNvSpPr>
              <a:spLocks noChangeShapeType="1"/>
            </p:cNvSpPr>
            <p:nvPr/>
          </p:nvSpPr>
          <p:spPr bwMode="auto">
            <a:xfrm>
              <a:off x="369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7" name="Line 525">
              <a:extLst>
                <a:ext uri="{FF2B5EF4-FFF2-40B4-BE49-F238E27FC236}">
                  <a16:creationId xmlns:a16="http://schemas.microsoft.com/office/drawing/2014/main" id="{F81BF615-B35D-68FF-72A4-01FC783A718C}"/>
                </a:ext>
              </a:extLst>
            </p:cNvPr>
            <p:cNvSpPr>
              <a:spLocks noChangeShapeType="1"/>
            </p:cNvSpPr>
            <p:nvPr/>
          </p:nvSpPr>
          <p:spPr bwMode="auto">
            <a:xfrm>
              <a:off x="372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8" name="Line 526">
              <a:extLst>
                <a:ext uri="{FF2B5EF4-FFF2-40B4-BE49-F238E27FC236}">
                  <a16:creationId xmlns:a16="http://schemas.microsoft.com/office/drawing/2014/main" id="{452FF320-03FD-DE51-9547-5FB26187D876}"/>
                </a:ext>
              </a:extLst>
            </p:cNvPr>
            <p:cNvSpPr>
              <a:spLocks noChangeShapeType="1"/>
            </p:cNvSpPr>
            <p:nvPr/>
          </p:nvSpPr>
          <p:spPr bwMode="auto">
            <a:xfrm>
              <a:off x="375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79" name="Line 527">
              <a:extLst>
                <a:ext uri="{FF2B5EF4-FFF2-40B4-BE49-F238E27FC236}">
                  <a16:creationId xmlns:a16="http://schemas.microsoft.com/office/drawing/2014/main" id="{DCC237FC-2517-49A3-5458-898C44B02329}"/>
                </a:ext>
              </a:extLst>
            </p:cNvPr>
            <p:cNvSpPr>
              <a:spLocks noChangeShapeType="1"/>
            </p:cNvSpPr>
            <p:nvPr/>
          </p:nvSpPr>
          <p:spPr bwMode="auto">
            <a:xfrm>
              <a:off x="377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0" name="Line 528">
              <a:extLst>
                <a:ext uri="{FF2B5EF4-FFF2-40B4-BE49-F238E27FC236}">
                  <a16:creationId xmlns:a16="http://schemas.microsoft.com/office/drawing/2014/main" id="{D172FE2E-6BEE-779E-10EB-08A257209B50}"/>
                </a:ext>
              </a:extLst>
            </p:cNvPr>
            <p:cNvSpPr>
              <a:spLocks noChangeShapeType="1"/>
            </p:cNvSpPr>
            <p:nvPr/>
          </p:nvSpPr>
          <p:spPr bwMode="auto">
            <a:xfrm>
              <a:off x="380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1" name="Line 529">
              <a:extLst>
                <a:ext uri="{FF2B5EF4-FFF2-40B4-BE49-F238E27FC236}">
                  <a16:creationId xmlns:a16="http://schemas.microsoft.com/office/drawing/2014/main" id="{6F99E710-287C-CEF1-27BD-5A565866D92F}"/>
                </a:ext>
              </a:extLst>
            </p:cNvPr>
            <p:cNvSpPr>
              <a:spLocks noChangeShapeType="1"/>
            </p:cNvSpPr>
            <p:nvPr/>
          </p:nvSpPr>
          <p:spPr bwMode="auto">
            <a:xfrm>
              <a:off x="383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2" name="Line 530">
              <a:extLst>
                <a:ext uri="{FF2B5EF4-FFF2-40B4-BE49-F238E27FC236}">
                  <a16:creationId xmlns:a16="http://schemas.microsoft.com/office/drawing/2014/main" id="{F3B65BE2-E6FD-E461-5D70-568BCB6655DB}"/>
                </a:ext>
              </a:extLst>
            </p:cNvPr>
            <p:cNvSpPr>
              <a:spLocks noChangeShapeType="1"/>
            </p:cNvSpPr>
            <p:nvPr/>
          </p:nvSpPr>
          <p:spPr bwMode="auto">
            <a:xfrm>
              <a:off x="385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3" name="Line 531">
              <a:extLst>
                <a:ext uri="{FF2B5EF4-FFF2-40B4-BE49-F238E27FC236}">
                  <a16:creationId xmlns:a16="http://schemas.microsoft.com/office/drawing/2014/main" id="{5B58BDF9-9DEA-CAAC-1733-12E0DEC7CCC9}"/>
                </a:ext>
              </a:extLst>
            </p:cNvPr>
            <p:cNvSpPr>
              <a:spLocks noChangeShapeType="1"/>
            </p:cNvSpPr>
            <p:nvPr/>
          </p:nvSpPr>
          <p:spPr bwMode="auto">
            <a:xfrm>
              <a:off x="388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4" name="Line 532">
              <a:extLst>
                <a:ext uri="{FF2B5EF4-FFF2-40B4-BE49-F238E27FC236}">
                  <a16:creationId xmlns:a16="http://schemas.microsoft.com/office/drawing/2014/main" id="{FA069293-22DA-2C2D-D41A-A9CEEEBE599E}"/>
                </a:ext>
              </a:extLst>
            </p:cNvPr>
            <p:cNvSpPr>
              <a:spLocks noChangeShapeType="1"/>
            </p:cNvSpPr>
            <p:nvPr/>
          </p:nvSpPr>
          <p:spPr bwMode="auto">
            <a:xfrm>
              <a:off x="391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5" name="Line 533">
              <a:extLst>
                <a:ext uri="{FF2B5EF4-FFF2-40B4-BE49-F238E27FC236}">
                  <a16:creationId xmlns:a16="http://schemas.microsoft.com/office/drawing/2014/main" id="{18239E2A-65D6-F748-C17D-0EF3D43F807D}"/>
                </a:ext>
              </a:extLst>
            </p:cNvPr>
            <p:cNvSpPr>
              <a:spLocks noChangeShapeType="1"/>
            </p:cNvSpPr>
            <p:nvPr/>
          </p:nvSpPr>
          <p:spPr bwMode="auto">
            <a:xfrm>
              <a:off x="393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6" name="Line 534">
              <a:extLst>
                <a:ext uri="{FF2B5EF4-FFF2-40B4-BE49-F238E27FC236}">
                  <a16:creationId xmlns:a16="http://schemas.microsoft.com/office/drawing/2014/main" id="{32AAE5D4-32EF-DAD2-D3E6-A9EA1EB9763A}"/>
                </a:ext>
              </a:extLst>
            </p:cNvPr>
            <p:cNvSpPr>
              <a:spLocks noChangeShapeType="1"/>
            </p:cNvSpPr>
            <p:nvPr/>
          </p:nvSpPr>
          <p:spPr bwMode="auto">
            <a:xfrm>
              <a:off x="396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7" name="Line 535">
              <a:extLst>
                <a:ext uri="{FF2B5EF4-FFF2-40B4-BE49-F238E27FC236}">
                  <a16:creationId xmlns:a16="http://schemas.microsoft.com/office/drawing/2014/main" id="{B9857BC6-B99E-00EF-3D51-4F30C1B12E0E}"/>
                </a:ext>
              </a:extLst>
            </p:cNvPr>
            <p:cNvSpPr>
              <a:spLocks noChangeShapeType="1"/>
            </p:cNvSpPr>
            <p:nvPr/>
          </p:nvSpPr>
          <p:spPr bwMode="auto">
            <a:xfrm>
              <a:off x="399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8" name="Line 536">
              <a:extLst>
                <a:ext uri="{FF2B5EF4-FFF2-40B4-BE49-F238E27FC236}">
                  <a16:creationId xmlns:a16="http://schemas.microsoft.com/office/drawing/2014/main" id="{7AB710F6-3CF7-37FC-6FF0-C860004A7816}"/>
                </a:ext>
              </a:extLst>
            </p:cNvPr>
            <p:cNvSpPr>
              <a:spLocks noChangeShapeType="1"/>
            </p:cNvSpPr>
            <p:nvPr/>
          </p:nvSpPr>
          <p:spPr bwMode="auto">
            <a:xfrm>
              <a:off x="402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89" name="Line 537">
              <a:extLst>
                <a:ext uri="{FF2B5EF4-FFF2-40B4-BE49-F238E27FC236}">
                  <a16:creationId xmlns:a16="http://schemas.microsoft.com/office/drawing/2014/main" id="{9B19DC41-B14D-35D5-8EAC-69F9566DCE8D}"/>
                </a:ext>
              </a:extLst>
            </p:cNvPr>
            <p:cNvSpPr>
              <a:spLocks noChangeShapeType="1"/>
            </p:cNvSpPr>
            <p:nvPr/>
          </p:nvSpPr>
          <p:spPr bwMode="auto">
            <a:xfrm>
              <a:off x="404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0" name="Line 538">
              <a:extLst>
                <a:ext uri="{FF2B5EF4-FFF2-40B4-BE49-F238E27FC236}">
                  <a16:creationId xmlns:a16="http://schemas.microsoft.com/office/drawing/2014/main" id="{FAC51D28-2A3B-8D78-3DE7-BB8CB09A03CB}"/>
                </a:ext>
              </a:extLst>
            </p:cNvPr>
            <p:cNvSpPr>
              <a:spLocks noChangeShapeType="1"/>
            </p:cNvSpPr>
            <p:nvPr/>
          </p:nvSpPr>
          <p:spPr bwMode="auto">
            <a:xfrm>
              <a:off x="407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1" name="Line 539">
              <a:extLst>
                <a:ext uri="{FF2B5EF4-FFF2-40B4-BE49-F238E27FC236}">
                  <a16:creationId xmlns:a16="http://schemas.microsoft.com/office/drawing/2014/main" id="{2B5872A5-7B34-C8D8-DE3C-E1BE70518D86}"/>
                </a:ext>
              </a:extLst>
            </p:cNvPr>
            <p:cNvSpPr>
              <a:spLocks noChangeShapeType="1"/>
            </p:cNvSpPr>
            <p:nvPr/>
          </p:nvSpPr>
          <p:spPr bwMode="auto">
            <a:xfrm>
              <a:off x="410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2" name="Line 540">
              <a:extLst>
                <a:ext uri="{FF2B5EF4-FFF2-40B4-BE49-F238E27FC236}">
                  <a16:creationId xmlns:a16="http://schemas.microsoft.com/office/drawing/2014/main" id="{36ACDD57-7F01-4D92-D3B6-CCEC78383C29}"/>
                </a:ext>
              </a:extLst>
            </p:cNvPr>
            <p:cNvSpPr>
              <a:spLocks noChangeShapeType="1"/>
            </p:cNvSpPr>
            <p:nvPr/>
          </p:nvSpPr>
          <p:spPr bwMode="auto">
            <a:xfrm>
              <a:off x="412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3" name="Line 541">
              <a:extLst>
                <a:ext uri="{FF2B5EF4-FFF2-40B4-BE49-F238E27FC236}">
                  <a16:creationId xmlns:a16="http://schemas.microsoft.com/office/drawing/2014/main" id="{27E0386C-F816-3B65-EA12-DD564DBC8166}"/>
                </a:ext>
              </a:extLst>
            </p:cNvPr>
            <p:cNvSpPr>
              <a:spLocks noChangeShapeType="1"/>
            </p:cNvSpPr>
            <p:nvPr/>
          </p:nvSpPr>
          <p:spPr bwMode="auto">
            <a:xfrm>
              <a:off x="415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4" name="Line 542">
              <a:extLst>
                <a:ext uri="{FF2B5EF4-FFF2-40B4-BE49-F238E27FC236}">
                  <a16:creationId xmlns:a16="http://schemas.microsoft.com/office/drawing/2014/main" id="{E7CE65B1-D3D8-4A60-A7FD-3143955E69A4}"/>
                </a:ext>
              </a:extLst>
            </p:cNvPr>
            <p:cNvSpPr>
              <a:spLocks noChangeShapeType="1"/>
            </p:cNvSpPr>
            <p:nvPr/>
          </p:nvSpPr>
          <p:spPr bwMode="auto">
            <a:xfrm>
              <a:off x="418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5" name="Line 543">
              <a:extLst>
                <a:ext uri="{FF2B5EF4-FFF2-40B4-BE49-F238E27FC236}">
                  <a16:creationId xmlns:a16="http://schemas.microsoft.com/office/drawing/2014/main" id="{4954FFBA-5CBD-4587-E5AE-40BE19342786}"/>
                </a:ext>
              </a:extLst>
            </p:cNvPr>
            <p:cNvSpPr>
              <a:spLocks noChangeShapeType="1"/>
            </p:cNvSpPr>
            <p:nvPr/>
          </p:nvSpPr>
          <p:spPr bwMode="auto">
            <a:xfrm>
              <a:off x="4209"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6" name="Line 544">
              <a:extLst>
                <a:ext uri="{FF2B5EF4-FFF2-40B4-BE49-F238E27FC236}">
                  <a16:creationId xmlns:a16="http://schemas.microsoft.com/office/drawing/2014/main" id="{5457EB35-9156-8178-4438-679BF7B684E7}"/>
                </a:ext>
              </a:extLst>
            </p:cNvPr>
            <p:cNvSpPr>
              <a:spLocks noChangeShapeType="1"/>
            </p:cNvSpPr>
            <p:nvPr/>
          </p:nvSpPr>
          <p:spPr bwMode="auto">
            <a:xfrm>
              <a:off x="4236"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7" name="Line 545">
              <a:extLst>
                <a:ext uri="{FF2B5EF4-FFF2-40B4-BE49-F238E27FC236}">
                  <a16:creationId xmlns:a16="http://schemas.microsoft.com/office/drawing/2014/main" id="{79BBD450-24C6-34F6-B77A-5C7ED126DF4F}"/>
                </a:ext>
              </a:extLst>
            </p:cNvPr>
            <p:cNvSpPr>
              <a:spLocks noChangeShapeType="1"/>
            </p:cNvSpPr>
            <p:nvPr/>
          </p:nvSpPr>
          <p:spPr bwMode="auto">
            <a:xfrm>
              <a:off x="4263"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8" name="Line 546">
              <a:extLst>
                <a:ext uri="{FF2B5EF4-FFF2-40B4-BE49-F238E27FC236}">
                  <a16:creationId xmlns:a16="http://schemas.microsoft.com/office/drawing/2014/main" id="{6AF19A6B-F6FF-F3FF-C64C-46E0D97BC9E9}"/>
                </a:ext>
              </a:extLst>
            </p:cNvPr>
            <p:cNvSpPr>
              <a:spLocks noChangeShapeType="1"/>
            </p:cNvSpPr>
            <p:nvPr/>
          </p:nvSpPr>
          <p:spPr bwMode="auto">
            <a:xfrm>
              <a:off x="4290"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299" name="Line 547">
              <a:extLst>
                <a:ext uri="{FF2B5EF4-FFF2-40B4-BE49-F238E27FC236}">
                  <a16:creationId xmlns:a16="http://schemas.microsoft.com/office/drawing/2014/main" id="{8CCB6C4C-29C1-7970-B0B5-D4D85E8A0AAB}"/>
                </a:ext>
              </a:extLst>
            </p:cNvPr>
            <p:cNvSpPr>
              <a:spLocks noChangeShapeType="1"/>
            </p:cNvSpPr>
            <p:nvPr/>
          </p:nvSpPr>
          <p:spPr bwMode="auto">
            <a:xfrm>
              <a:off x="4317"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0" name="Line 548">
              <a:extLst>
                <a:ext uri="{FF2B5EF4-FFF2-40B4-BE49-F238E27FC236}">
                  <a16:creationId xmlns:a16="http://schemas.microsoft.com/office/drawing/2014/main" id="{3364F454-97C4-D894-101A-0CDE2901DF7F}"/>
                </a:ext>
              </a:extLst>
            </p:cNvPr>
            <p:cNvSpPr>
              <a:spLocks noChangeShapeType="1"/>
            </p:cNvSpPr>
            <p:nvPr/>
          </p:nvSpPr>
          <p:spPr bwMode="auto">
            <a:xfrm>
              <a:off x="4344"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1" name="Line 549">
              <a:extLst>
                <a:ext uri="{FF2B5EF4-FFF2-40B4-BE49-F238E27FC236}">
                  <a16:creationId xmlns:a16="http://schemas.microsoft.com/office/drawing/2014/main" id="{5605C491-3238-B3F9-A5B0-11503390539E}"/>
                </a:ext>
              </a:extLst>
            </p:cNvPr>
            <p:cNvSpPr>
              <a:spLocks noChangeShapeType="1"/>
            </p:cNvSpPr>
            <p:nvPr/>
          </p:nvSpPr>
          <p:spPr bwMode="auto">
            <a:xfrm>
              <a:off x="4371"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2" name="Line 550">
              <a:extLst>
                <a:ext uri="{FF2B5EF4-FFF2-40B4-BE49-F238E27FC236}">
                  <a16:creationId xmlns:a16="http://schemas.microsoft.com/office/drawing/2014/main" id="{370AF2E2-D33F-0FB0-9441-03E6FA330FBF}"/>
                </a:ext>
              </a:extLst>
            </p:cNvPr>
            <p:cNvSpPr>
              <a:spLocks noChangeShapeType="1"/>
            </p:cNvSpPr>
            <p:nvPr/>
          </p:nvSpPr>
          <p:spPr bwMode="auto">
            <a:xfrm>
              <a:off x="4398"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3" name="Line 551">
              <a:extLst>
                <a:ext uri="{FF2B5EF4-FFF2-40B4-BE49-F238E27FC236}">
                  <a16:creationId xmlns:a16="http://schemas.microsoft.com/office/drawing/2014/main" id="{01EE97CF-F915-5F1A-9425-B1EC0D66D8DD}"/>
                </a:ext>
              </a:extLst>
            </p:cNvPr>
            <p:cNvSpPr>
              <a:spLocks noChangeShapeType="1"/>
            </p:cNvSpPr>
            <p:nvPr/>
          </p:nvSpPr>
          <p:spPr bwMode="auto">
            <a:xfrm>
              <a:off x="4425"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4" name="Line 552">
              <a:extLst>
                <a:ext uri="{FF2B5EF4-FFF2-40B4-BE49-F238E27FC236}">
                  <a16:creationId xmlns:a16="http://schemas.microsoft.com/office/drawing/2014/main" id="{148E09E0-8687-1415-5181-C1DB1AB948BD}"/>
                </a:ext>
              </a:extLst>
            </p:cNvPr>
            <p:cNvSpPr>
              <a:spLocks noChangeShapeType="1"/>
            </p:cNvSpPr>
            <p:nvPr/>
          </p:nvSpPr>
          <p:spPr bwMode="auto">
            <a:xfrm>
              <a:off x="4452" y="236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5" name="Line 553">
              <a:extLst>
                <a:ext uri="{FF2B5EF4-FFF2-40B4-BE49-F238E27FC236}">
                  <a16:creationId xmlns:a16="http://schemas.microsoft.com/office/drawing/2014/main" id="{841D10AD-98D6-4E9E-0D6F-64CB6387CEF7}"/>
                </a:ext>
              </a:extLst>
            </p:cNvPr>
            <p:cNvSpPr>
              <a:spLocks noChangeShapeType="1"/>
            </p:cNvSpPr>
            <p:nvPr/>
          </p:nvSpPr>
          <p:spPr bwMode="auto">
            <a:xfrm>
              <a:off x="118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6" name="Line 554">
              <a:extLst>
                <a:ext uri="{FF2B5EF4-FFF2-40B4-BE49-F238E27FC236}">
                  <a16:creationId xmlns:a16="http://schemas.microsoft.com/office/drawing/2014/main" id="{5B8D90D0-B4A5-6376-0CB4-423267BA1900}"/>
                </a:ext>
              </a:extLst>
            </p:cNvPr>
            <p:cNvSpPr>
              <a:spLocks noChangeShapeType="1"/>
            </p:cNvSpPr>
            <p:nvPr/>
          </p:nvSpPr>
          <p:spPr bwMode="auto">
            <a:xfrm>
              <a:off x="121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7" name="Line 555">
              <a:extLst>
                <a:ext uri="{FF2B5EF4-FFF2-40B4-BE49-F238E27FC236}">
                  <a16:creationId xmlns:a16="http://schemas.microsoft.com/office/drawing/2014/main" id="{A75464D9-A10D-D6AB-B55B-0E0B30C937BC}"/>
                </a:ext>
              </a:extLst>
            </p:cNvPr>
            <p:cNvSpPr>
              <a:spLocks noChangeShapeType="1"/>
            </p:cNvSpPr>
            <p:nvPr/>
          </p:nvSpPr>
          <p:spPr bwMode="auto">
            <a:xfrm>
              <a:off x="123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8" name="Line 556">
              <a:extLst>
                <a:ext uri="{FF2B5EF4-FFF2-40B4-BE49-F238E27FC236}">
                  <a16:creationId xmlns:a16="http://schemas.microsoft.com/office/drawing/2014/main" id="{4EC2FA12-C6FD-6C99-532A-00A0AD7EACE8}"/>
                </a:ext>
              </a:extLst>
            </p:cNvPr>
            <p:cNvSpPr>
              <a:spLocks noChangeShapeType="1"/>
            </p:cNvSpPr>
            <p:nvPr/>
          </p:nvSpPr>
          <p:spPr bwMode="auto">
            <a:xfrm>
              <a:off x="126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09" name="Line 557">
              <a:extLst>
                <a:ext uri="{FF2B5EF4-FFF2-40B4-BE49-F238E27FC236}">
                  <a16:creationId xmlns:a16="http://schemas.microsoft.com/office/drawing/2014/main" id="{BBF7BBE9-84C7-5E92-59B4-42BD8FC1E690}"/>
                </a:ext>
              </a:extLst>
            </p:cNvPr>
            <p:cNvSpPr>
              <a:spLocks noChangeShapeType="1"/>
            </p:cNvSpPr>
            <p:nvPr/>
          </p:nvSpPr>
          <p:spPr bwMode="auto">
            <a:xfrm>
              <a:off x="129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0" name="Line 558">
              <a:extLst>
                <a:ext uri="{FF2B5EF4-FFF2-40B4-BE49-F238E27FC236}">
                  <a16:creationId xmlns:a16="http://schemas.microsoft.com/office/drawing/2014/main" id="{99A64574-E960-DD92-FE00-8F8EA5A583A0}"/>
                </a:ext>
              </a:extLst>
            </p:cNvPr>
            <p:cNvSpPr>
              <a:spLocks noChangeShapeType="1"/>
            </p:cNvSpPr>
            <p:nvPr/>
          </p:nvSpPr>
          <p:spPr bwMode="auto">
            <a:xfrm>
              <a:off x="132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1" name="Line 559">
              <a:extLst>
                <a:ext uri="{FF2B5EF4-FFF2-40B4-BE49-F238E27FC236}">
                  <a16:creationId xmlns:a16="http://schemas.microsoft.com/office/drawing/2014/main" id="{F68CD566-0FC8-9D8B-F984-02F3540DD0E3}"/>
                </a:ext>
              </a:extLst>
            </p:cNvPr>
            <p:cNvSpPr>
              <a:spLocks noChangeShapeType="1"/>
            </p:cNvSpPr>
            <p:nvPr/>
          </p:nvSpPr>
          <p:spPr bwMode="auto">
            <a:xfrm>
              <a:off x="134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2" name="Line 560">
              <a:extLst>
                <a:ext uri="{FF2B5EF4-FFF2-40B4-BE49-F238E27FC236}">
                  <a16:creationId xmlns:a16="http://schemas.microsoft.com/office/drawing/2014/main" id="{AE783560-92C6-0341-FE78-D68374621E8A}"/>
                </a:ext>
              </a:extLst>
            </p:cNvPr>
            <p:cNvSpPr>
              <a:spLocks noChangeShapeType="1"/>
            </p:cNvSpPr>
            <p:nvPr/>
          </p:nvSpPr>
          <p:spPr bwMode="auto">
            <a:xfrm>
              <a:off x="137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3" name="Line 561">
              <a:extLst>
                <a:ext uri="{FF2B5EF4-FFF2-40B4-BE49-F238E27FC236}">
                  <a16:creationId xmlns:a16="http://schemas.microsoft.com/office/drawing/2014/main" id="{B3251A7D-43FE-C2F8-47FE-1744A16A3737}"/>
                </a:ext>
              </a:extLst>
            </p:cNvPr>
            <p:cNvSpPr>
              <a:spLocks noChangeShapeType="1"/>
            </p:cNvSpPr>
            <p:nvPr/>
          </p:nvSpPr>
          <p:spPr bwMode="auto">
            <a:xfrm>
              <a:off x="140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4" name="Line 562">
              <a:extLst>
                <a:ext uri="{FF2B5EF4-FFF2-40B4-BE49-F238E27FC236}">
                  <a16:creationId xmlns:a16="http://schemas.microsoft.com/office/drawing/2014/main" id="{93BC7F79-5C27-8C43-0119-D350A367C247}"/>
                </a:ext>
              </a:extLst>
            </p:cNvPr>
            <p:cNvSpPr>
              <a:spLocks noChangeShapeType="1"/>
            </p:cNvSpPr>
            <p:nvPr/>
          </p:nvSpPr>
          <p:spPr bwMode="auto">
            <a:xfrm>
              <a:off x="142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5" name="Line 563">
              <a:extLst>
                <a:ext uri="{FF2B5EF4-FFF2-40B4-BE49-F238E27FC236}">
                  <a16:creationId xmlns:a16="http://schemas.microsoft.com/office/drawing/2014/main" id="{71DC4A74-D3EA-3D7F-1C49-92506707137E}"/>
                </a:ext>
              </a:extLst>
            </p:cNvPr>
            <p:cNvSpPr>
              <a:spLocks noChangeShapeType="1"/>
            </p:cNvSpPr>
            <p:nvPr/>
          </p:nvSpPr>
          <p:spPr bwMode="auto">
            <a:xfrm>
              <a:off x="145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6" name="Line 564">
              <a:extLst>
                <a:ext uri="{FF2B5EF4-FFF2-40B4-BE49-F238E27FC236}">
                  <a16:creationId xmlns:a16="http://schemas.microsoft.com/office/drawing/2014/main" id="{AF3459BD-059F-EBB8-37CA-27331AE4C7D6}"/>
                </a:ext>
              </a:extLst>
            </p:cNvPr>
            <p:cNvSpPr>
              <a:spLocks noChangeShapeType="1"/>
            </p:cNvSpPr>
            <p:nvPr/>
          </p:nvSpPr>
          <p:spPr bwMode="auto">
            <a:xfrm>
              <a:off x="148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7" name="Line 565">
              <a:extLst>
                <a:ext uri="{FF2B5EF4-FFF2-40B4-BE49-F238E27FC236}">
                  <a16:creationId xmlns:a16="http://schemas.microsoft.com/office/drawing/2014/main" id="{E52C0CFA-65C0-54BE-C58D-31D4E6A2B1F0}"/>
                </a:ext>
              </a:extLst>
            </p:cNvPr>
            <p:cNvSpPr>
              <a:spLocks noChangeShapeType="1"/>
            </p:cNvSpPr>
            <p:nvPr/>
          </p:nvSpPr>
          <p:spPr bwMode="auto">
            <a:xfrm>
              <a:off x="150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8" name="Line 566">
              <a:extLst>
                <a:ext uri="{FF2B5EF4-FFF2-40B4-BE49-F238E27FC236}">
                  <a16:creationId xmlns:a16="http://schemas.microsoft.com/office/drawing/2014/main" id="{7F00B49B-F7B7-B2B4-8C0D-64F637D15E66}"/>
                </a:ext>
              </a:extLst>
            </p:cNvPr>
            <p:cNvSpPr>
              <a:spLocks noChangeShapeType="1"/>
            </p:cNvSpPr>
            <p:nvPr/>
          </p:nvSpPr>
          <p:spPr bwMode="auto">
            <a:xfrm>
              <a:off x="153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19" name="Line 567">
              <a:extLst>
                <a:ext uri="{FF2B5EF4-FFF2-40B4-BE49-F238E27FC236}">
                  <a16:creationId xmlns:a16="http://schemas.microsoft.com/office/drawing/2014/main" id="{C439F049-28D6-01DB-AECC-52BA64A203EC}"/>
                </a:ext>
              </a:extLst>
            </p:cNvPr>
            <p:cNvSpPr>
              <a:spLocks noChangeShapeType="1"/>
            </p:cNvSpPr>
            <p:nvPr/>
          </p:nvSpPr>
          <p:spPr bwMode="auto">
            <a:xfrm>
              <a:off x="156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0" name="Line 568">
              <a:extLst>
                <a:ext uri="{FF2B5EF4-FFF2-40B4-BE49-F238E27FC236}">
                  <a16:creationId xmlns:a16="http://schemas.microsoft.com/office/drawing/2014/main" id="{8C6CC373-A44F-3C3A-510F-788949C0AF2F}"/>
                </a:ext>
              </a:extLst>
            </p:cNvPr>
            <p:cNvSpPr>
              <a:spLocks noChangeShapeType="1"/>
            </p:cNvSpPr>
            <p:nvPr/>
          </p:nvSpPr>
          <p:spPr bwMode="auto">
            <a:xfrm>
              <a:off x="159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1" name="Line 569">
              <a:extLst>
                <a:ext uri="{FF2B5EF4-FFF2-40B4-BE49-F238E27FC236}">
                  <a16:creationId xmlns:a16="http://schemas.microsoft.com/office/drawing/2014/main" id="{16A5506F-13AF-4877-CCF4-746F3D857F6D}"/>
                </a:ext>
              </a:extLst>
            </p:cNvPr>
            <p:cNvSpPr>
              <a:spLocks noChangeShapeType="1"/>
            </p:cNvSpPr>
            <p:nvPr/>
          </p:nvSpPr>
          <p:spPr bwMode="auto">
            <a:xfrm>
              <a:off x="161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2" name="Line 570">
              <a:extLst>
                <a:ext uri="{FF2B5EF4-FFF2-40B4-BE49-F238E27FC236}">
                  <a16:creationId xmlns:a16="http://schemas.microsoft.com/office/drawing/2014/main" id="{9FF0ABC2-AD2D-EAA8-6468-DD14E7A0B1D3}"/>
                </a:ext>
              </a:extLst>
            </p:cNvPr>
            <p:cNvSpPr>
              <a:spLocks noChangeShapeType="1"/>
            </p:cNvSpPr>
            <p:nvPr/>
          </p:nvSpPr>
          <p:spPr bwMode="auto">
            <a:xfrm>
              <a:off x="164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3" name="Line 571">
              <a:extLst>
                <a:ext uri="{FF2B5EF4-FFF2-40B4-BE49-F238E27FC236}">
                  <a16:creationId xmlns:a16="http://schemas.microsoft.com/office/drawing/2014/main" id="{C25AB4D6-A386-7DEA-D5C2-92C903374D11}"/>
                </a:ext>
              </a:extLst>
            </p:cNvPr>
            <p:cNvSpPr>
              <a:spLocks noChangeShapeType="1"/>
            </p:cNvSpPr>
            <p:nvPr/>
          </p:nvSpPr>
          <p:spPr bwMode="auto">
            <a:xfrm>
              <a:off x="167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4" name="Line 572">
              <a:extLst>
                <a:ext uri="{FF2B5EF4-FFF2-40B4-BE49-F238E27FC236}">
                  <a16:creationId xmlns:a16="http://schemas.microsoft.com/office/drawing/2014/main" id="{2B4A33EB-1CEE-3EAA-627B-8C05ACDD92BB}"/>
                </a:ext>
              </a:extLst>
            </p:cNvPr>
            <p:cNvSpPr>
              <a:spLocks noChangeShapeType="1"/>
            </p:cNvSpPr>
            <p:nvPr/>
          </p:nvSpPr>
          <p:spPr bwMode="auto">
            <a:xfrm>
              <a:off x="169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5" name="Line 573">
              <a:extLst>
                <a:ext uri="{FF2B5EF4-FFF2-40B4-BE49-F238E27FC236}">
                  <a16:creationId xmlns:a16="http://schemas.microsoft.com/office/drawing/2014/main" id="{859522F8-C146-04AF-075C-F6B10E171B13}"/>
                </a:ext>
              </a:extLst>
            </p:cNvPr>
            <p:cNvSpPr>
              <a:spLocks noChangeShapeType="1"/>
            </p:cNvSpPr>
            <p:nvPr/>
          </p:nvSpPr>
          <p:spPr bwMode="auto">
            <a:xfrm>
              <a:off x="172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6" name="Line 574">
              <a:extLst>
                <a:ext uri="{FF2B5EF4-FFF2-40B4-BE49-F238E27FC236}">
                  <a16:creationId xmlns:a16="http://schemas.microsoft.com/office/drawing/2014/main" id="{2E038052-0C1D-78E8-B15C-309427A45B86}"/>
                </a:ext>
              </a:extLst>
            </p:cNvPr>
            <p:cNvSpPr>
              <a:spLocks noChangeShapeType="1"/>
            </p:cNvSpPr>
            <p:nvPr/>
          </p:nvSpPr>
          <p:spPr bwMode="auto">
            <a:xfrm>
              <a:off x="175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7" name="Line 575">
              <a:extLst>
                <a:ext uri="{FF2B5EF4-FFF2-40B4-BE49-F238E27FC236}">
                  <a16:creationId xmlns:a16="http://schemas.microsoft.com/office/drawing/2014/main" id="{E9DAD30E-2D86-2C5B-3BB0-FC59723DCD8C}"/>
                </a:ext>
              </a:extLst>
            </p:cNvPr>
            <p:cNvSpPr>
              <a:spLocks noChangeShapeType="1"/>
            </p:cNvSpPr>
            <p:nvPr/>
          </p:nvSpPr>
          <p:spPr bwMode="auto">
            <a:xfrm>
              <a:off x="177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8" name="Line 576">
              <a:extLst>
                <a:ext uri="{FF2B5EF4-FFF2-40B4-BE49-F238E27FC236}">
                  <a16:creationId xmlns:a16="http://schemas.microsoft.com/office/drawing/2014/main" id="{38E78E75-225E-0618-AB88-1538BD723522}"/>
                </a:ext>
              </a:extLst>
            </p:cNvPr>
            <p:cNvSpPr>
              <a:spLocks noChangeShapeType="1"/>
            </p:cNvSpPr>
            <p:nvPr/>
          </p:nvSpPr>
          <p:spPr bwMode="auto">
            <a:xfrm>
              <a:off x="180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29" name="Line 577">
              <a:extLst>
                <a:ext uri="{FF2B5EF4-FFF2-40B4-BE49-F238E27FC236}">
                  <a16:creationId xmlns:a16="http://schemas.microsoft.com/office/drawing/2014/main" id="{94DCEF0B-2E22-EBB4-DFC9-E126BD846245}"/>
                </a:ext>
              </a:extLst>
            </p:cNvPr>
            <p:cNvSpPr>
              <a:spLocks noChangeShapeType="1"/>
            </p:cNvSpPr>
            <p:nvPr/>
          </p:nvSpPr>
          <p:spPr bwMode="auto">
            <a:xfrm>
              <a:off x="183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0" name="Line 578">
              <a:extLst>
                <a:ext uri="{FF2B5EF4-FFF2-40B4-BE49-F238E27FC236}">
                  <a16:creationId xmlns:a16="http://schemas.microsoft.com/office/drawing/2014/main" id="{F052D84D-33A9-E00D-22A0-85239E6F7FE5}"/>
                </a:ext>
              </a:extLst>
            </p:cNvPr>
            <p:cNvSpPr>
              <a:spLocks noChangeShapeType="1"/>
            </p:cNvSpPr>
            <p:nvPr/>
          </p:nvSpPr>
          <p:spPr bwMode="auto">
            <a:xfrm>
              <a:off x="186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1" name="Line 579">
              <a:extLst>
                <a:ext uri="{FF2B5EF4-FFF2-40B4-BE49-F238E27FC236}">
                  <a16:creationId xmlns:a16="http://schemas.microsoft.com/office/drawing/2014/main" id="{60750E15-ACED-E5B6-95E1-6DC3226DB953}"/>
                </a:ext>
              </a:extLst>
            </p:cNvPr>
            <p:cNvSpPr>
              <a:spLocks noChangeShapeType="1"/>
            </p:cNvSpPr>
            <p:nvPr/>
          </p:nvSpPr>
          <p:spPr bwMode="auto">
            <a:xfrm>
              <a:off x="188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2" name="Line 580">
              <a:extLst>
                <a:ext uri="{FF2B5EF4-FFF2-40B4-BE49-F238E27FC236}">
                  <a16:creationId xmlns:a16="http://schemas.microsoft.com/office/drawing/2014/main" id="{18E51C19-3C68-C4CF-6394-BBB78D70E3E4}"/>
                </a:ext>
              </a:extLst>
            </p:cNvPr>
            <p:cNvSpPr>
              <a:spLocks noChangeShapeType="1"/>
            </p:cNvSpPr>
            <p:nvPr/>
          </p:nvSpPr>
          <p:spPr bwMode="auto">
            <a:xfrm>
              <a:off x="191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3" name="Line 581">
              <a:extLst>
                <a:ext uri="{FF2B5EF4-FFF2-40B4-BE49-F238E27FC236}">
                  <a16:creationId xmlns:a16="http://schemas.microsoft.com/office/drawing/2014/main" id="{A232B473-6307-E53B-2158-79934610D7D3}"/>
                </a:ext>
              </a:extLst>
            </p:cNvPr>
            <p:cNvSpPr>
              <a:spLocks noChangeShapeType="1"/>
            </p:cNvSpPr>
            <p:nvPr/>
          </p:nvSpPr>
          <p:spPr bwMode="auto">
            <a:xfrm>
              <a:off x="194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4" name="Line 582">
              <a:extLst>
                <a:ext uri="{FF2B5EF4-FFF2-40B4-BE49-F238E27FC236}">
                  <a16:creationId xmlns:a16="http://schemas.microsoft.com/office/drawing/2014/main" id="{73C65740-3A99-A77D-212A-BB830C0A9037}"/>
                </a:ext>
              </a:extLst>
            </p:cNvPr>
            <p:cNvSpPr>
              <a:spLocks noChangeShapeType="1"/>
            </p:cNvSpPr>
            <p:nvPr/>
          </p:nvSpPr>
          <p:spPr bwMode="auto">
            <a:xfrm>
              <a:off x="196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5" name="Line 583">
              <a:extLst>
                <a:ext uri="{FF2B5EF4-FFF2-40B4-BE49-F238E27FC236}">
                  <a16:creationId xmlns:a16="http://schemas.microsoft.com/office/drawing/2014/main" id="{8786ED22-3BD1-9C38-750F-B530AEB2FB6A}"/>
                </a:ext>
              </a:extLst>
            </p:cNvPr>
            <p:cNvSpPr>
              <a:spLocks noChangeShapeType="1"/>
            </p:cNvSpPr>
            <p:nvPr/>
          </p:nvSpPr>
          <p:spPr bwMode="auto">
            <a:xfrm>
              <a:off x="199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6" name="Line 584">
              <a:extLst>
                <a:ext uri="{FF2B5EF4-FFF2-40B4-BE49-F238E27FC236}">
                  <a16:creationId xmlns:a16="http://schemas.microsoft.com/office/drawing/2014/main" id="{C15DB155-94BF-266B-9BF7-E0FF9202AB50}"/>
                </a:ext>
              </a:extLst>
            </p:cNvPr>
            <p:cNvSpPr>
              <a:spLocks noChangeShapeType="1"/>
            </p:cNvSpPr>
            <p:nvPr/>
          </p:nvSpPr>
          <p:spPr bwMode="auto">
            <a:xfrm>
              <a:off x="202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7" name="Line 585">
              <a:extLst>
                <a:ext uri="{FF2B5EF4-FFF2-40B4-BE49-F238E27FC236}">
                  <a16:creationId xmlns:a16="http://schemas.microsoft.com/office/drawing/2014/main" id="{87C32383-92B8-0153-0A17-59ECE7395B9D}"/>
                </a:ext>
              </a:extLst>
            </p:cNvPr>
            <p:cNvSpPr>
              <a:spLocks noChangeShapeType="1"/>
            </p:cNvSpPr>
            <p:nvPr/>
          </p:nvSpPr>
          <p:spPr bwMode="auto">
            <a:xfrm>
              <a:off x="204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8" name="Line 586">
              <a:extLst>
                <a:ext uri="{FF2B5EF4-FFF2-40B4-BE49-F238E27FC236}">
                  <a16:creationId xmlns:a16="http://schemas.microsoft.com/office/drawing/2014/main" id="{2034E4E6-484C-E126-88F5-4A78088E25E0}"/>
                </a:ext>
              </a:extLst>
            </p:cNvPr>
            <p:cNvSpPr>
              <a:spLocks noChangeShapeType="1"/>
            </p:cNvSpPr>
            <p:nvPr/>
          </p:nvSpPr>
          <p:spPr bwMode="auto">
            <a:xfrm>
              <a:off x="207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39" name="Line 587">
              <a:extLst>
                <a:ext uri="{FF2B5EF4-FFF2-40B4-BE49-F238E27FC236}">
                  <a16:creationId xmlns:a16="http://schemas.microsoft.com/office/drawing/2014/main" id="{6EE42560-F70C-3937-E805-C3CC6C4114CD}"/>
                </a:ext>
              </a:extLst>
            </p:cNvPr>
            <p:cNvSpPr>
              <a:spLocks noChangeShapeType="1"/>
            </p:cNvSpPr>
            <p:nvPr/>
          </p:nvSpPr>
          <p:spPr bwMode="auto">
            <a:xfrm>
              <a:off x="210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0" name="Line 588">
              <a:extLst>
                <a:ext uri="{FF2B5EF4-FFF2-40B4-BE49-F238E27FC236}">
                  <a16:creationId xmlns:a16="http://schemas.microsoft.com/office/drawing/2014/main" id="{DBCE9562-E803-5562-DBAA-F3B687704536}"/>
                </a:ext>
              </a:extLst>
            </p:cNvPr>
            <p:cNvSpPr>
              <a:spLocks noChangeShapeType="1"/>
            </p:cNvSpPr>
            <p:nvPr/>
          </p:nvSpPr>
          <p:spPr bwMode="auto">
            <a:xfrm>
              <a:off x="213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1" name="Line 589">
              <a:extLst>
                <a:ext uri="{FF2B5EF4-FFF2-40B4-BE49-F238E27FC236}">
                  <a16:creationId xmlns:a16="http://schemas.microsoft.com/office/drawing/2014/main" id="{55238898-7495-5114-6902-C6AD489736A2}"/>
                </a:ext>
              </a:extLst>
            </p:cNvPr>
            <p:cNvSpPr>
              <a:spLocks noChangeShapeType="1"/>
            </p:cNvSpPr>
            <p:nvPr/>
          </p:nvSpPr>
          <p:spPr bwMode="auto">
            <a:xfrm>
              <a:off x="215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2" name="Line 590">
              <a:extLst>
                <a:ext uri="{FF2B5EF4-FFF2-40B4-BE49-F238E27FC236}">
                  <a16:creationId xmlns:a16="http://schemas.microsoft.com/office/drawing/2014/main" id="{9AF16971-D8C2-8AD4-A4A0-90BA8F2959CC}"/>
                </a:ext>
              </a:extLst>
            </p:cNvPr>
            <p:cNvSpPr>
              <a:spLocks noChangeShapeType="1"/>
            </p:cNvSpPr>
            <p:nvPr/>
          </p:nvSpPr>
          <p:spPr bwMode="auto">
            <a:xfrm>
              <a:off x="218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3" name="Line 591">
              <a:extLst>
                <a:ext uri="{FF2B5EF4-FFF2-40B4-BE49-F238E27FC236}">
                  <a16:creationId xmlns:a16="http://schemas.microsoft.com/office/drawing/2014/main" id="{6A61744B-CD4C-660C-93BE-B0E23D45472F}"/>
                </a:ext>
              </a:extLst>
            </p:cNvPr>
            <p:cNvSpPr>
              <a:spLocks noChangeShapeType="1"/>
            </p:cNvSpPr>
            <p:nvPr/>
          </p:nvSpPr>
          <p:spPr bwMode="auto">
            <a:xfrm>
              <a:off x="221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4" name="Line 592">
              <a:extLst>
                <a:ext uri="{FF2B5EF4-FFF2-40B4-BE49-F238E27FC236}">
                  <a16:creationId xmlns:a16="http://schemas.microsoft.com/office/drawing/2014/main" id="{19928B92-5EA7-F6EC-D9FB-4B1ECB182F77}"/>
                </a:ext>
              </a:extLst>
            </p:cNvPr>
            <p:cNvSpPr>
              <a:spLocks noChangeShapeType="1"/>
            </p:cNvSpPr>
            <p:nvPr/>
          </p:nvSpPr>
          <p:spPr bwMode="auto">
            <a:xfrm>
              <a:off x="223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5" name="Line 593">
              <a:extLst>
                <a:ext uri="{FF2B5EF4-FFF2-40B4-BE49-F238E27FC236}">
                  <a16:creationId xmlns:a16="http://schemas.microsoft.com/office/drawing/2014/main" id="{75BD8B4D-349B-9E69-3592-75A3F4A28C11}"/>
                </a:ext>
              </a:extLst>
            </p:cNvPr>
            <p:cNvSpPr>
              <a:spLocks noChangeShapeType="1"/>
            </p:cNvSpPr>
            <p:nvPr/>
          </p:nvSpPr>
          <p:spPr bwMode="auto">
            <a:xfrm>
              <a:off x="226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6" name="Line 594">
              <a:extLst>
                <a:ext uri="{FF2B5EF4-FFF2-40B4-BE49-F238E27FC236}">
                  <a16:creationId xmlns:a16="http://schemas.microsoft.com/office/drawing/2014/main" id="{C5AB0139-4AB5-25ED-CF45-A893C257E4C3}"/>
                </a:ext>
              </a:extLst>
            </p:cNvPr>
            <p:cNvSpPr>
              <a:spLocks noChangeShapeType="1"/>
            </p:cNvSpPr>
            <p:nvPr/>
          </p:nvSpPr>
          <p:spPr bwMode="auto">
            <a:xfrm>
              <a:off x="229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7" name="Line 595">
              <a:extLst>
                <a:ext uri="{FF2B5EF4-FFF2-40B4-BE49-F238E27FC236}">
                  <a16:creationId xmlns:a16="http://schemas.microsoft.com/office/drawing/2014/main" id="{12135C3F-F4E3-C0C6-4B59-8CC2F2DBB2C6}"/>
                </a:ext>
              </a:extLst>
            </p:cNvPr>
            <p:cNvSpPr>
              <a:spLocks noChangeShapeType="1"/>
            </p:cNvSpPr>
            <p:nvPr/>
          </p:nvSpPr>
          <p:spPr bwMode="auto">
            <a:xfrm>
              <a:off x="231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8" name="Line 596">
              <a:extLst>
                <a:ext uri="{FF2B5EF4-FFF2-40B4-BE49-F238E27FC236}">
                  <a16:creationId xmlns:a16="http://schemas.microsoft.com/office/drawing/2014/main" id="{D906821A-92B0-5FA3-8D76-BE132B64C2C8}"/>
                </a:ext>
              </a:extLst>
            </p:cNvPr>
            <p:cNvSpPr>
              <a:spLocks noChangeShapeType="1"/>
            </p:cNvSpPr>
            <p:nvPr/>
          </p:nvSpPr>
          <p:spPr bwMode="auto">
            <a:xfrm>
              <a:off x="234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49" name="Line 597">
              <a:extLst>
                <a:ext uri="{FF2B5EF4-FFF2-40B4-BE49-F238E27FC236}">
                  <a16:creationId xmlns:a16="http://schemas.microsoft.com/office/drawing/2014/main" id="{8E7C59E4-CD6E-CD82-3BC9-5F88C6A6E303}"/>
                </a:ext>
              </a:extLst>
            </p:cNvPr>
            <p:cNvSpPr>
              <a:spLocks noChangeShapeType="1"/>
            </p:cNvSpPr>
            <p:nvPr/>
          </p:nvSpPr>
          <p:spPr bwMode="auto">
            <a:xfrm>
              <a:off x="237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0" name="Line 598">
              <a:extLst>
                <a:ext uri="{FF2B5EF4-FFF2-40B4-BE49-F238E27FC236}">
                  <a16:creationId xmlns:a16="http://schemas.microsoft.com/office/drawing/2014/main" id="{8840747F-96FC-F134-6B7D-121FFA09D2C6}"/>
                </a:ext>
              </a:extLst>
            </p:cNvPr>
            <p:cNvSpPr>
              <a:spLocks noChangeShapeType="1"/>
            </p:cNvSpPr>
            <p:nvPr/>
          </p:nvSpPr>
          <p:spPr bwMode="auto">
            <a:xfrm>
              <a:off x="240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1" name="Line 599">
              <a:extLst>
                <a:ext uri="{FF2B5EF4-FFF2-40B4-BE49-F238E27FC236}">
                  <a16:creationId xmlns:a16="http://schemas.microsoft.com/office/drawing/2014/main" id="{EEA93055-EF09-1FDC-0023-7C163D423B20}"/>
                </a:ext>
              </a:extLst>
            </p:cNvPr>
            <p:cNvSpPr>
              <a:spLocks noChangeShapeType="1"/>
            </p:cNvSpPr>
            <p:nvPr/>
          </p:nvSpPr>
          <p:spPr bwMode="auto">
            <a:xfrm>
              <a:off x="242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2" name="Line 600">
              <a:extLst>
                <a:ext uri="{FF2B5EF4-FFF2-40B4-BE49-F238E27FC236}">
                  <a16:creationId xmlns:a16="http://schemas.microsoft.com/office/drawing/2014/main" id="{39719059-9AEA-2EB2-2C65-B273223FBECE}"/>
                </a:ext>
              </a:extLst>
            </p:cNvPr>
            <p:cNvSpPr>
              <a:spLocks noChangeShapeType="1"/>
            </p:cNvSpPr>
            <p:nvPr/>
          </p:nvSpPr>
          <p:spPr bwMode="auto">
            <a:xfrm>
              <a:off x="245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3" name="Line 601">
              <a:extLst>
                <a:ext uri="{FF2B5EF4-FFF2-40B4-BE49-F238E27FC236}">
                  <a16:creationId xmlns:a16="http://schemas.microsoft.com/office/drawing/2014/main" id="{F56E2796-4D94-FFB6-C827-2F55FAC58A5A}"/>
                </a:ext>
              </a:extLst>
            </p:cNvPr>
            <p:cNvSpPr>
              <a:spLocks noChangeShapeType="1"/>
            </p:cNvSpPr>
            <p:nvPr/>
          </p:nvSpPr>
          <p:spPr bwMode="auto">
            <a:xfrm>
              <a:off x="248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4" name="Line 602">
              <a:extLst>
                <a:ext uri="{FF2B5EF4-FFF2-40B4-BE49-F238E27FC236}">
                  <a16:creationId xmlns:a16="http://schemas.microsoft.com/office/drawing/2014/main" id="{A75BC77E-8EC7-DC57-F1B8-758EDB75E164}"/>
                </a:ext>
              </a:extLst>
            </p:cNvPr>
            <p:cNvSpPr>
              <a:spLocks noChangeShapeType="1"/>
            </p:cNvSpPr>
            <p:nvPr/>
          </p:nvSpPr>
          <p:spPr bwMode="auto">
            <a:xfrm>
              <a:off x="250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5" name="Line 603">
              <a:extLst>
                <a:ext uri="{FF2B5EF4-FFF2-40B4-BE49-F238E27FC236}">
                  <a16:creationId xmlns:a16="http://schemas.microsoft.com/office/drawing/2014/main" id="{E4D51348-EF9D-CFAF-4113-41A21BC7E2E5}"/>
                </a:ext>
              </a:extLst>
            </p:cNvPr>
            <p:cNvSpPr>
              <a:spLocks noChangeShapeType="1"/>
            </p:cNvSpPr>
            <p:nvPr/>
          </p:nvSpPr>
          <p:spPr bwMode="auto">
            <a:xfrm>
              <a:off x="253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6" name="Line 604">
              <a:extLst>
                <a:ext uri="{FF2B5EF4-FFF2-40B4-BE49-F238E27FC236}">
                  <a16:creationId xmlns:a16="http://schemas.microsoft.com/office/drawing/2014/main" id="{7DA1057A-7143-FBE1-6F47-83E4950351C7}"/>
                </a:ext>
              </a:extLst>
            </p:cNvPr>
            <p:cNvSpPr>
              <a:spLocks noChangeShapeType="1"/>
            </p:cNvSpPr>
            <p:nvPr/>
          </p:nvSpPr>
          <p:spPr bwMode="auto">
            <a:xfrm>
              <a:off x="256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57" name="Line 605">
              <a:extLst>
                <a:ext uri="{FF2B5EF4-FFF2-40B4-BE49-F238E27FC236}">
                  <a16:creationId xmlns:a16="http://schemas.microsoft.com/office/drawing/2014/main" id="{BD45D321-7491-4094-286F-D82C3CC552E8}"/>
                </a:ext>
              </a:extLst>
            </p:cNvPr>
            <p:cNvSpPr>
              <a:spLocks noChangeShapeType="1"/>
            </p:cNvSpPr>
            <p:nvPr/>
          </p:nvSpPr>
          <p:spPr bwMode="auto">
            <a:xfrm>
              <a:off x="258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715358" name="Group 606">
            <a:extLst>
              <a:ext uri="{FF2B5EF4-FFF2-40B4-BE49-F238E27FC236}">
                <a16:creationId xmlns:a16="http://schemas.microsoft.com/office/drawing/2014/main" id="{CA14A631-BDC7-4F1C-FA7C-952BBA4C4FC8}"/>
              </a:ext>
            </a:extLst>
          </p:cNvPr>
          <p:cNvGrpSpPr>
            <a:grpSpLocks/>
          </p:cNvGrpSpPr>
          <p:nvPr/>
        </p:nvGrpSpPr>
        <p:grpSpPr bwMode="auto">
          <a:xfrm>
            <a:off x="1881188" y="2411413"/>
            <a:ext cx="5213350" cy="998537"/>
            <a:chOff x="1185" y="1423"/>
            <a:chExt cx="3284" cy="629"/>
          </a:xfrm>
        </p:grpSpPr>
        <p:sp>
          <p:nvSpPr>
            <p:cNvPr id="715359" name="Line 607">
              <a:extLst>
                <a:ext uri="{FF2B5EF4-FFF2-40B4-BE49-F238E27FC236}">
                  <a16:creationId xmlns:a16="http://schemas.microsoft.com/office/drawing/2014/main" id="{046C538A-4903-3CCE-94E7-1F7E8D582836}"/>
                </a:ext>
              </a:extLst>
            </p:cNvPr>
            <p:cNvSpPr>
              <a:spLocks noChangeShapeType="1"/>
            </p:cNvSpPr>
            <p:nvPr/>
          </p:nvSpPr>
          <p:spPr bwMode="auto">
            <a:xfrm>
              <a:off x="261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0" name="Line 608">
              <a:extLst>
                <a:ext uri="{FF2B5EF4-FFF2-40B4-BE49-F238E27FC236}">
                  <a16:creationId xmlns:a16="http://schemas.microsoft.com/office/drawing/2014/main" id="{3C51D2A3-ED5D-825D-3FA8-F0EA0E5A20D6}"/>
                </a:ext>
              </a:extLst>
            </p:cNvPr>
            <p:cNvSpPr>
              <a:spLocks noChangeShapeType="1"/>
            </p:cNvSpPr>
            <p:nvPr/>
          </p:nvSpPr>
          <p:spPr bwMode="auto">
            <a:xfrm>
              <a:off x="264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1" name="Line 609">
              <a:extLst>
                <a:ext uri="{FF2B5EF4-FFF2-40B4-BE49-F238E27FC236}">
                  <a16:creationId xmlns:a16="http://schemas.microsoft.com/office/drawing/2014/main" id="{1403DEA2-680F-19ED-86DC-B2FC18D589AC}"/>
                </a:ext>
              </a:extLst>
            </p:cNvPr>
            <p:cNvSpPr>
              <a:spLocks noChangeShapeType="1"/>
            </p:cNvSpPr>
            <p:nvPr/>
          </p:nvSpPr>
          <p:spPr bwMode="auto">
            <a:xfrm>
              <a:off x="267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2" name="Line 610">
              <a:extLst>
                <a:ext uri="{FF2B5EF4-FFF2-40B4-BE49-F238E27FC236}">
                  <a16:creationId xmlns:a16="http://schemas.microsoft.com/office/drawing/2014/main" id="{EFB9B88D-EB05-5A97-EAB8-FB7E38F27D23}"/>
                </a:ext>
              </a:extLst>
            </p:cNvPr>
            <p:cNvSpPr>
              <a:spLocks noChangeShapeType="1"/>
            </p:cNvSpPr>
            <p:nvPr/>
          </p:nvSpPr>
          <p:spPr bwMode="auto">
            <a:xfrm>
              <a:off x="269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3" name="Line 611">
              <a:extLst>
                <a:ext uri="{FF2B5EF4-FFF2-40B4-BE49-F238E27FC236}">
                  <a16:creationId xmlns:a16="http://schemas.microsoft.com/office/drawing/2014/main" id="{D89B3E8C-4AB1-720D-9428-701653648EC0}"/>
                </a:ext>
              </a:extLst>
            </p:cNvPr>
            <p:cNvSpPr>
              <a:spLocks noChangeShapeType="1"/>
            </p:cNvSpPr>
            <p:nvPr/>
          </p:nvSpPr>
          <p:spPr bwMode="auto">
            <a:xfrm>
              <a:off x="272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4" name="Line 612">
              <a:extLst>
                <a:ext uri="{FF2B5EF4-FFF2-40B4-BE49-F238E27FC236}">
                  <a16:creationId xmlns:a16="http://schemas.microsoft.com/office/drawing/2014/main" id="{4EB82F84-08B5-A795-731A-3B0B78FD16DF}"/>
                </a:ext>
              </a:extLst>
            </p:cNvPr>
            <p:cNvSpPr>
              <a:spLocks noChangeShapeType="1"/>
            </p:cNvSpPr>
            <p:nvPr/>
          </p:nvSpPr>
          <p:spPr bwMode="auto">
            <a:xfrm>
              <a:off x="275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5" name="Line 613">
              <a:extLst>
                <a:ext uri="{FF2B5EF4-FFF2-40B4-BE49-F238E27FC236}">
                  <a16:creationId xmlns:a16="http://schemas.microsoft.com/office/drawing/2014/main" id="{62079C53-501D-B7DF-DD05-69EE65019FA5}"/>
                </a:ext>
              </a:extLst>
            </p:cNvPr>
            <p:cNvSpPr>
              <a:spLocks noChangeShapeType="1"/>
            </p:cNvSpPr>
            <p:nvPr/>
          </p:nvSpPr>
          <p:spPr bwMode="auto">
            <a:xfrm>
              <a:off x="277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6" name="Line 614">
              <a:extLst>
                <a:ext uri="{FF2B5EF4-FFF2-40B4-BE49-F238E27FC236}">
                  <a16:creationId xmlns:a16="http://schemas.microsoft.com/office/drawing/2014/main" id="{23F7BA35-FCBB-BD12-3FCB-1C4F7D5FDFA4}"/>
                </a:ext>
              </a:extLst>
            </p:cNvPr>
            <p:cNvSpPr>
              <a:spLocks noChangeShapeType="1"/>
            </p:cNvSpPr>
            <p:nvPr/>
          </p:nvSpPr>
          <p:spPr bwMode="auto">
            <a:xfrm>
              <a:off x="280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7" name="Line 615">
              <a:extLst>
                <a:ext uri="{FF2B5EF4-FFF2-40B4-BE49-F238E27FC236}">
                  <a16:creationId xmlns:a16="http://schemas.microsoft.com/office/drawing/2014/main" id="{88C41EDC-DE46-52C7-C3E2-3506BAA38C9A}"/>
                </a:ext>
              </a:extLst>
            </p:cNvPr>
            <p:cNvSpPr>
              <a:spLocks noChangeShapeType="1"/>
            </p:cNvSpPr>
            <p:nvPr/>
          </p:nvSpPr>
          <p:spPr bwMode="auto">
            <a:xfrm>
              <a:off x="283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8" name="Line 616">
              <a:extLst>
                <a:ext uri="{FF2B5EF4-FFF2-40B4-BE49-F238E27FC236}">
                  <a16:creationId xmlns:a16="http://schemas.microsoft.com/office/drawing/2014/main" id="{B9FD64B7-FECC-58BD-2917-24674C4EF463}"/>
                </a:ext>
              </a:extLst>
            </p:cNvPr>
            <p:cNvSpPr>
              <a:spLocks noChangeShapeType="1"/>
            </p:cNvSpPr>
            <p:nvPr/>
          </p:nvSpPr>
          <p:spPr bwMode="auto">
            <a:xfrm>
              <a:off x="285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69" name="Line 617">
              <a:extLst>
                <a:ext uri="{FF2B5EF4-FFF2-40B4-BE49-F238E27FC236}">
                  <a16:creationId xmlns:a16="http://schemas.microsoft.com/office/drawing/2014/main" id="{F6229E64-43E2-9DCF-838C-FC0D3E990B84}"/>
                </a:ext>
              </a:extLst>
            </p:cNvPr>
            <p:cNvSpPr>
              <a:spLocks noChangeShapeType="1"/>
            </p:cNvSpPr>
            <p:nvPr/>
          </p:nvSpPr>
          <p:spPr bwMode="auto">
            <a:xfrm>
              <a:off x="288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0" name="Line 618">
              <a:extLst>
                <a:ext uri="{FF2B5EF4-FFF2-40B4-BE49-F238E27FC236}">
                  <a16:creationId xmlns:a16="http://schemas.microsoft.com/office/drawing/2014/main" id="{7EBF1E54-13F7-AFE0-4626-D64CAA21191E}"/>
                </a:ext>
              </a:extLst>
            </p:cNvPr>
            <p:cNvSpPr>
              <a:spLocks noChangeShapeType="1"/>
            </p:cNvSpPr>
            <p:nvPr/>
          </p:nvSpPr>
          <p:spPr bwMode="auto">
            <a:xfrm>
              <a:off x="291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1" name="Line 619">
              <a:extLst>
                <a:ext uri="{FF2B5EF4-FFF2-40B4-BE49-F238E27FC236}">
                  <a16:creationId xmlns:a16="http://schemas.microsoft.com/office/drawing/2014/main" id="{F0047A02-4AD6-5A70-8431-469B2AE75DD9}"/>
                </a:ext>
              </a:extLst>
            </p:cNvPr>
            <p:cNvSpPr>
              <a:spLocks noChangeShapeType="1"/>
            </p:cNvSpPr>
            <p:nvPr/>
          </p:nvSpPr>
          <p:spPr bwMode="auto">
            <a:xfrm>
              <a:off x="294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2" name="Line 620">
              <a:extLst>
                <a:ext uri="{FF2B5EF4-FFF2-40B4-BE49-F238E27FC236}">
                  <a16:creationId xmlns:a16="http://schemas.microsoft.com/office/drawing/2014/main" id="{095D0C9A-135B-A22D-25B8-636FC2F6649C}"/>
                </a:ext>
              </a:extLst>
            </p:cNvPr>
            <p:cNvSpPr>
              <a:spLocks noChangeShapeType="1"/>
            </p:cNvSpPr>
            <p:nvPr/>
          </p:nvSpPr>
          <p:spPr bwMode="auto">
            <a:xfrm>
              <a:off x="296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3" name="Line 621">
              <a:extLst>
                <a:ext uri="{FF2B5EF4-FFF2-40B4-BE49-F238E27FC236}">
                  <a16:creationId xmlns:a16="http://schemas.microsoft.com/office/drawing/2014/main" id="{24B454C9-A01F-B96B-F42D-FBE0F0AE61AF}"/>
                </a:ext>
              </a:extLst>
            </p:cNvPr>
            <p:cNvSpPr>
              <a:spLocks noChangeShapeType="1"/>
            </p:cNvSpPr>
            <p:nvPr/>
          </p:nvSpPr>
          <p:spPr bwMode="auto">
            <a:xfrm>
              <a:off x="299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4" name="Line 622">
              <a:extLst>
                <a:ext uri="{FF2B5EF4-FFF2-40B4-BE49-F238E27FC236}">
                  <a16:creationId xmlns:a16="http://schemas.microsoft.com/office/drawing/2014/main" id="{4F8A74B7-171A-DB33-A24A-A5E6A59EA18D}"/>
                </a:ext>
              </a:extLst>
            </p:cNvPr>
            <p:cNvSpPr>
              <a:spLocks noChangeShapeType="1"/>
            </p:cNvSpPr>
            <p:nvPr/>
          </p:nvSpPr>
          <p:spPr bwMode="auto">
            <a:xfrm>
              <a:off x="302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5" name="Line 623">
              <a:extLst>
                <a:ext uri="{FF2B5EF4-FFF2-40B4-BE49-F238E27FC236}">
                  <a16:creationId xmlns:a16="http://schemas.microsoft.com/office/drawing/2014/main" id="{2BEF870F-3529-2322-C1C3-BDB42D0081F2}"/>
                </a:ext>
              </a:extLst>
            </p:cNvPr>
            <p:cNvSpPr>
              <a:spLocks noChangeShapeType="1"/>
            </p:cNvSpPr>
            <p:nvPr/>
          </p:nvSpPr>
          <p:spPr bwMode="auto">
            <a:xfrm>
              <a:off x="304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6" name="Line 624">
              <a:extLst>
                <a:ext uri="{FF2B5EF4-FFF2-40B4-BE49-F238E27FC236}">
                  <a16:creationId xmlns:a16="http://schemas.microsoft.com/office/drawing/2014/main" id="{76DBC09B-EC17-9D4C-A066-C806DEAD34A7}"/>
                </a:ext>
              </a:extLst>
            </p:cNvPr>
            <p:cNvSpPr>
              <a:spLocks noChangeShapeType="1"/>
            </p:cNvSpPr>
            <p:nvPr/>
          </p:nvSpPr>
          <p:spPr bwMode="auto">
            <a:xfrm>
              <a:off x="307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7" name="Line 625">
              <a:extLst>
                <a:ext uri="{FF2B5EF4-FFF2-40B4-BE49-F238E27FC236}">
                  <a16:creationId xmlns:a16="http://schemas.microsoft.com/office/drawing/2014/main" id="{B9A248CA-3BAC-C67D-E6B4-9563F30968F5}"/>
                </a:ext>
              </a:extLst>
            </p:cNvPr>
            <p:cNvSpPr>
              <a:spLocks noChangeShapeType="1"/>
            </p:cNvSpPr>
            <p:nvPr/>
          </p:nvSpPr>
          <p:spPr bwMode="auto">
            <a:xfrm>
              <a:off x="310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8" name="Line 626">
              <a:extLst>
                <a:ext uri="{FF2B5EF4-FFF2-40B4-BE49-F238E27FC236}">
                  <a16:creationId xmlns:a16="http://schemas.microsoft.com/office/drawing/2014/main" id="{99EBC051-F185-7414-EBA1-A50771E1BDD9}"/>
                </a:ext>
              </a:extLst>
            </p:cNvPr>
            <p:cNvSpPr>
              <a:spLocks noChangeShapeType="1"/>
            </p:cNvSpPr>
            <p:nvPr/>
          </p:nvSpPr>
          <p:spPr bwMode="auto">
            <a:xfrm>
              <a:off x="312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79" name="Line 627">
              <a:extLst>
                <a:ext uri="{FF2B5EF4-FFF2-40B4-BE49-F238E27FC236}">
                  <a16:creationId xmlns:a16="http://schemas.microsoft.com/office/drawing/2014/main" id="{12A538AE-81EF-FDFF-2B46-EE07E938CF3E}"/>
                </a:ext>
              </a:extLst>
            </p:cNvPr>
            <p:cNvSpPr>
              <a:spLocks noChangeShapeType="1"/>
            </p:cNvSpPr>
            <p:nvPr/>
          </p:nvSpPr>
          <p:spPr bwMode="auto">
            <a:xfrm>
              <a:off x="315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0" name="Line 628">
              <a:extLst>
                <a:ext uri="{FF2B5EF4-FFF2-40B4-BE49-F238E27FC236}">
                  <a16:creationId xmlns:a16="http://schemas.microsoft.com/office/drawing/2014/main" id="{7BF95D87-17DD-C36D-2820-C828D4DB22EA}"/>
                </a:ext>
              </a:extLst>
            </p:cNvPr>
            <p:cNvSpPr>
              <a:spLocks noChangeShapeType="1"/>
            </p:cNvSpPr>
            <p:nvPr/>
          </p:nvSpPr>
          <p:spPr bwMode="auto">
            <a:xfrm>
              <a:off x="318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1" name="Line 629">
              <a:extLst>
                <a:ext uri="{FF2B5EF4-FFF2-40B4-BE49-F238E27FC236}">
                  <a16:creationId xmlns:a16="http://schemas.microsoft.com/office/drawing/2014/main" id="{77ACFB91-C90C-F1F4-F2C5-7FACF14B4A81}"/>
                </a:ext>
              </a:extLst>
            </p:cNvPr>
            <p:cNvSpPr>
              <a:spLocks noChangeShapeType="1"/>
            </p:cNvSpPr>
            <p:nvPr/>
          </p:nvSpPr>
          <p:spPr bwMode="auto">
            <a:xfrm>
              <a:off x="321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2" name="Line 630">
              <a:extLst>
                <a:ext uri="{FF2B5EF4-FFF2-40B4-BE49-F238E27FC236}">
                  <a16:creationId xmlns:a16="http://schemas.microsoft.com/office/drawing/2014/main" id="{46A622AB-8D74-A8B7-BD5D-7683266F5D65}"/>
                </a:ext>
              </a:extLst>
            </p:cNvPr>
            <p:cNvSpPr>
              <a:spLocks noChangeShapeType="1"/>
            </p:cNvSpPr>
            <p:nvPr/>
          </p:nvSpPr>
          <p:spPr bwMode="auto">
            <a:xfrm>
              <a:off x="323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3" name="Line 631">
              <a:extLst>
                <a:ext uri="{FF2B5EF4-FFF2-40B4-BE49-F238E27FC236}">
                  <a16:creationId xmlns:a16="http://schemas.microsoft.com/office/drawing/2014/main" id="{2C81E0C5-26DE-9C22-625C-D07E01111305}"/>
                </a:ext>
              </a:extLst>
            </p:cNvPr>
            <p:cNvSpPr>
              <a:spLocks noChangeShapeType="1"/>
            </p:cNvSpPr>
            <p:nvPr/>
          </p:nvSpPr>
          <p:spPr bwMode="auto">
            <a:xfrm>
              <a:off x="326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4" name="Line 632">
              <a:extLst>
                <a:ext uri="{FF2B5EF4-FFF2-40B4-BE49-F238E27FC236}">
                  <a16:creationId xmlns:a16="http://schemas.microsoft.com/office/drawing/2014/main" id="{C2F2BF23-2789-855A-783B-EA4F3AFE3A56}"/>
                </a:ext>
              </a:extLst>
            </p:cNvPr>
            <p:cNvSpPr>
              <a:spLocks noChangeShapeType="1"/>
            </p:cNvSpPr>
            <p:nvPr/>
          </p:nvSpPr>
          <p:spPr bwMode="auto">
            <a:xfrm>
              <a:off x="329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5" name="Line 633">
              <a:extLst>
                <a:ext uri="{FF2B5EF4-FFF2-40B4-BE49-F238E27FC236}">
                  <a16:creationId xmlns:a16="http://schemas.microsoft.com/office/drawing/2014/main" id="{EA50F427-6A40-7B33-414C-CCCE8A2D5304}"/>
                </a:ext>
              </a:extLst>
            </p:cNvPr>
            <p:cNvSpPr>
              <a:spLocks noChangeShapeType="1"/>
            </p:cNvSpPr>
            <p:nvPr/>
          </p:nvSpPr>
          <p:spPr bwMode="auto">
            <a:xfrm>
              <a:off x="331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6" name="Line 634">
              <a:extLst>
                <a:ext uri="{FF2B5EF4-FFF2-40B4-BE49-F238E27FC236}">
                  <a16:creationId xmlns:a16="http://schemas.microsoft.com/office/drawing/2014/main" id="{1551CE97-75C4-6D33-98DE-CBACF0F34B16}"/>
                </a:ext>
              </a:extLst>
            </p:cNvPr>
            <p:cNvSpPr>
              <a:spLocks noChangeShapeType="1"/>
            </p:cNvSpPr>
            <p:nvPr/>
          </p:nvSpPr>
          <p:spPr bwMode="auto">
            <a:xfrm>
              <a:off x="334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7" name="Line 635">
              <a:extLst>
                <a:ext uri="{FF2B5EF4-FFF2-40B4-BE49-F238E27FC236}">
                  <a16:creationId xmlns:a16="http://schemas.microsoft.com/office/drawing/2014/main" id="{90CB9976-A085-F264-9E65-4A07590F1E83}"/>
                </a:ext>
              </a:extLst>
            </p:cNvPr>
            <p:cNvSpPr>
              <a:spLocks noChangeShapeType="1"/>
            </p:cNvSpPr>
            <p:nvPr/>
          </p:nvSpPr>
          <p:spPr bwMode="auto">
            <a:xfrm>
              <a:off x="337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8" name="Line 636">
              <a:extLst>
                <a:ext uri="{FF2B5EF4-FFF2-40B4-BE49-F238E27FC236}">
                  <a16:creationId xmlns:a16="http://schemas.microsoft.com/office/drawing/2014/main" id="{2E84E605-CB5C-3D79-18BE-1A739EDB30DE}"/>
                </a:ext>
              </a:extLst>
            </p:cNvPr>
            <p:cNvSpPr>
              <a:spLocks noChangeShapeType="1"/>
            </p:cNvSpPr>
            <p:nvPr/>
          </p:nvSpPr>
          <p:spPr bwMode="auto">
            <a:xfrm>
              <a:off x="339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89" name="Line 637">
              <a:extLst>
                <a:ext uri="{FF2B5EF4-FFF2-40B4-BE49-F238E27FC236}">
                  <a16:creationId xmlns:a16="http://schemas.microsoft.com/office/drawing/2014/main" id="{20C538EF-89B3-58C4-3CC4-DC1824F8B928}"/>
                </a:ext>
              </a:extLst>
            </p:cNvPr>
            <p:cNvSpPr>
              <a:spLocks noChangeShapeType="1"/>
            </p:cNvSpPr>
            <p:nvPr/>
          </p:nvSpPr>
          <p:spPr bwMode="auto">
            <a:xfrm>
              <a:off x="342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0" name="Line 638">
              <a:extLst>
                <a:ext uri="{FF2B5EF4-FFF2-40B4-BE49-F238E27FC236}">
                  <a16:creationId xmlns:a16="http://schemas.microsoft.com/office/drawing/2014/main" id="{DBD9E8A0-D979-3097-4646-1CC73C83C568}"/>
                </a:ext>
              </a:extLst>
            </p:cNvPr>
            <p:cNvSpPr>
              <a:spLocks noChangeShapeType="1"/>
            </p:cNvSpPr>
            <p:nvPr/>
          </p:nvSpPr>
          <p:spPr bwMode="auto">
            <a:xfrm>
              <a:off x="345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1" name="Line 639">
              <a:extLst>
                <a:ext uri="{FF2B5EF4-FFF2-40B4-BE49-F238E27FC236}">
                  <a16:creationId xmlns:a16="http://schemas.microsoft.com/office/drawing/2014/main" id="{8A304B94-F444-1CD5-4314-A29F7C4C26F7}"/>
                </a:ext>
              </a:extLst>
            </p:cNvPr>
            <p:cNvSpPr>
              <a:spLocks noChangeShapeType="1"/>
            </p:cNvSpPr>
            <p:nvPr/>
          </p:nvSpPr>
          <p:spPr bwMode="auto">
            <a:xfrm>
              <a:off x="348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2" name="Line 640">
              <a:extLst>
                <a:ext uri="{FF2B5EF4-FFF2-40B4-BE49-F238E27FC236}">
                  <a16:creationId xmlns:a16="http://schemas.microsoft.com/office/drawing/2014/main" id="{59B64686-F3DF-5665-FBF6-2970AF194276}"/>
                </a:ext>
              </a:extLst>
            </p:cNvPr>
            <p:cNvSpPr>
              <a:spLocks noChangeShapeType="1"/>
            </p:cNvSpPr>
            <p:nvPr/>
          </p:nvSpPr>
          <p:spPr bwMode="auto">
            <a:xfrm>
              <a:off x="350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3" name="Line 641">
              <a:extLst>
                <a:ext uri="{FF2B5EF4-FFF2-40B4-BE49-F238E27FC236}">
                  <a16:creationId xmlns:a16="http://schemas.microsoft.com/office/drawing/2014/main" id="{C20076CF-FFFA-E5B0-A2DC-16586776D1E6}"/>
                </a:ext>
              </a:extLst>
            </p:cNvPr>
            <p:cNvSpPr>
              <a:spLocks noChangeShapeType="1"/>
            </p:cNvSpPr>
            <p:nvPr/>
          </p:nvSpPr>
          <p:spPr bwMode="auto">
            <a:xfrm>
              <a:off x="353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4" name="Line 642">
              <a:extLst>
                <a:ext uri="{FF2B5EF4-FFF2-40B4-BE49-F238E27FC236}">
                  <a16:creationId xmlns:a16="http://schemas.microsoft.com/office/drawing/2014/main" id="{01915B24-DF11-9F97-7F44-1806DC34DB63}"/>
                </a:ext>
              </a:extLst>
            </p:cNvPr>
            <p:cNvSpPr>
              <a:spLocks noChangeShapeType="1"/>
            </p:cNvSpPr>
            <p:nvPr/>
          </p:nvSpPr>
          <p:spPr bwMode="auto">
            <a:xfrm>
              <a:off x="356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5" name="Line 643">
              <a:extLst>
                <a:ext uri="{FF2B5EF4-FFF2-40B4-BE49-F238E27FC236}">
                  <a16:creationId xmlns:a16="http://schemas.microsoft.com/office/drawing/2014/main" id="{942187AB-8BB8-5486-F06C-907E198EA3C7}"/>
                </a:ext>
              </a:extLst>
            </p:cNvPr>
            <p:cNvSpPr>
              <a:spLocks noChangeShapeType="1"/>
            </p:cNvSpPr>
            <p:nvPr/>
          </p:nvSpPr>
          <p:spPr bwMode="auto">
            <a:xfrm>
              <a:off x="358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6" name="Line 644">
              <a:extLst>
                <a:ext uri="{FF2B5EF4-FFF2-40B4-BE49-F238E27FC236}">
                  <a16:creationId xmlns:a16="http://schemas.microsoft.com/office/drawing/2014/main" id="{A6ED51BF-29EA-7EFE-1EDF-E2C4DA627EE9}"/>
                </a:ext>
              </a:extLst>
            </p:cNvPr>
            <p:cNvSpPr>
              <a:spLocks noChangeShapeType="1"/>
            </p:cNvSpPr>
            <p:nvPr/>
          </p:nvSpPr>
          <p:spPr bwMode="auto">
            <a:xfrm>
              <a:off x="361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7" name="Line 645">
              <a:extLst>
                <a:ext uri="{FF2B5EF4-FFF2-40B4-BE49-F238E27FC236}">
                  <a16:creationId xmlns:a16="http://schemas.microsoft.com/office/drawing/2014/main" id="{FA27EFB2-6155-6DD0-65D8-21CA9828F718}"/>
                </a:ext>
              </a:extLst>
            </p:cNvPr>
            <p:cNvSpPr>
              <a:spLocks noChangeShapeType="1"/>
            </p:cNvSpPr>
            <p:nvPr/>
          </p:nvSpPr>
          <p:spPr bwMode="auto">
            <a:xfrm>
              <a:off x="364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8" name="Line 646">
              <a:extLst>
                <a:ext uri="{FF2B5EF4-FFF2-40B4-BE49-F238E27FC236}">
                  <a16:creationId xmlns:a16="http://schemas.microsoft.com/office/drawing/2014/main" id="{3571A8E1-1084-2D71-B9B7-F13B69A9AD28}"/>
                </a:ext>
              </a:extLst>
            </p:cNvPr>
            <p:cNvSpPr>
              <a:spLocks noChangeShapeType="1"/>
            </p:cNvSpPr>
            <p:nvPr/>
          </p:nvSpPr>
          <p:spPr bwMode="auto">
            <a:xfrm>
              <a:off x="366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399" name="Line 647">
              <a:extLst>
                <a:ext uri="{FF2B5EF4-FFF2-40B4-BE49-F238E27FC236}">
                  <a16:creationId xmlns:a16="http://schemas.microsoft.com/office/drawing/2014/main" id="{9D47E0ED-9BF0-08EF-F505-9F4ACCACEB60}"/>
                </a:ext>
              </a:extLst>
            </p:cNvPr>
            <p:cNvSpPr>
              <a:spLocks noChangeShapeType="1"/>
            </p:cNvSpPr>
            <p:nvPr/>
          </p:nvSpPr>
          <p:spPr bwMode="auto">
            <a:xfrm>
              <a:off x="369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0" name="Line 648">
              <a:extLst>
                <a:ext uri="{FF2B5EF4-FFF2-40B4-BE49-F238E27FC236}">
                  <a16:creationId xmlns:a16="http://schemas.microsoft.com/office/drawing/2014/main" id="{591C5C56-2046-0995-B7BE-CA9891C10055}"/>
                </a:ext>
              </a:extLst>
            </p:cNvPr>
            <p:cNvSpPr>
              <a:spLocks noChangeShapeType="1"/>
            </p:cNvSpPr>
            <p:nvPr/>
          </p:nvSpPr>
          <p:spPr bwMode="auto">
            <a:xfrm>
              <a:off x="372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1" name="Line 649">
              <a:extLst>
                <a:ext uri="{FF2B5EF4-FFF2-40B4-BE49-F238E27FC236}">
                  <a16:creationId xmlns:a16="http://schemas.microsoft.com/office/drawing/2014/main" id="{684AE3E5-785B-90E0-2A9A-A92D94F154EB}"/>
                </a:ext>
              </a:extLst>
            </p:cNvPr>
            <p:cNvSpPr>
              <a:spLocks noChangeShapeType="1"/>
            </p:cNvSpPr>
            <p:nvPr/>
          </p:nvSpPr>
          <p:spPr bwMode="auto">
            <a:xfrm>
              <a:off x="375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2" name="Line 650">
              <a:extLst>
                <a:ext uri="{FF2B5EF4-FFF2-40B4-BE49-F238E27FC236}">
                  <a16:creationId xmlns:a16="http://schemas.microsoft.com/office/drawing/2014/main" id="{0DE3E39A-75BB-16CD-E6E3-CD9761628317}"/>
                </a:ext>
              </a:extLst>
            </p:cNvPr>
            <p:cNvSpPr>
              <a:spLocks noChangeShapeType="1"/>
            </p:cNvSpPr>
            <p:nvPr/>
          </p:nvSpPr>
          <p:spPr bwMode="auto">
            <a:xfrm>
              <a:off x="377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3" name="Line 651">
              <a:extLst>
                <a:ext uri="{FF2B5EF4-FFF2-40B4-BE49-F238E27FC236}">
                  <a16:creationId xmlns:a16="http://schemas.microsoft.com/office/drawing/2014/main" id="{8F271D13-4718-19CB-18E1-EE588C30107B}"/>
                </a:ext>
              </a:extLst>
            </p:cNvPr>
            <p:cNvSpPr>
              <a:spLocks noChangeShapeType="1"/>
            </p:cNvSpPr>
            <p:nvPr/>
          </p:nvSpPr>
          <p:spPr bwMode="auto">
            <a:xfrm>
              <a:off x="380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4" name="Line 652">
              <a:extLst>
                <a:ext uri="{FF2B5EF4-FFF2-40B4-BE49-F238E27FC236}">
                  <a16:creationId xmlns:a16="http://schemas.microsoft.com/office/drawing/2014/main" id="{EAFDC464-E86E-F511-777B-D5D7696B0549}"/>
                </a:ext>
              </a:extLst>
            </p:cNvPr>
            <p:cNvSpPr>
              <a:spLocks noChangeShapeType="1"/>
            </p:cNvSpPr>
            <p:nvPr/>
          </p:nvSpPr>
          <p:spPr bwMode="auto">
            <a:xfrm>
              <a:off x="383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5" name="Line 653">
              <a:extLst>
                <a:ext uri="{FF2B5EF4-FFF2-40B4-BE49-F238E27FC236}">
                  <a16:creationId xmlns:a16="http://schemas.microsoft.com/office/drawing/2014/main" id="{876AB938-FF37-86A9-F373-B27FE4F86839}"/>
                </a:ext>
              </a:extLst>
            </p:cNvPr>
            <p:cNvSpPr>
              <a:spLocks noChangeShapeType="1"/>
            </p:cNvSpPr>
            <p:nvPr/>
          </p:nvSpPr>
          <p:spPr bwMode="auto">
            <a:xfrm>
              <a:off x="385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6" name="Line 654">
              <a:extLst>
                <a:ext uri="{FF2B5EF4-FFF2-40B4-BE49-F238E27FC236}">
                  <a16:creationId xmlns:a16="http://schemas.microsoft.com/office/drawing/2014/main" id="{95473A0E-266A-BCC9-DDB7-83A23F3E2B8F}"/>
                </a:ext>
              </a:extLst>
            </p:cNvPr>
            <p:cNvSpPr>
              <a:spLocks noChangeShapeType="1"/>
            </p:cNvSpPr>
            <p:nvPr/>
          </p:nvSpPr>
          <p:spPr bwMode="auto">
            <a:xfrm>
              <a:off x="388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7" name="Line 655">
              <a:extLst>
                <a:ext uri="{FF2B5EF4-FFF2-40B4-BE49-F238E27FC236}">
                  <a16:creationId xmlns:a16="http://schemas.microsoft.com/office/drawing/2014/main" id="{AF0BF67B-8E37-E696-0547-5B4C0643861D}"/>
                </a:ext>
              </a:extLst>
            </p:cNvPr>
            <p:cNvSpPr>
              <a:spLocks noChangeShapeType="1"/>
            </p:cNvSpPr>
            <p:nvPr/>
          </p:nvSpPr>
          <p:spPr bwMode="auto">
            <a:xfrm>
              <a:off x="391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8" name="Line 656">
              <a:extLst>
                <a:ext uri="{FF2B5EF4-FFF2-40B4-BE49-F238E27FC236}">
                  <a16:creationId xmlns:a16="http://schemas.microsoft.com/office/drawing/2014/main" id="{BC0C2D0C-D231-5C50-1970-A299BFC0C576}"/>
                </a:ext>
              </a:extLst>
            </p:cNvPr>
            <p:cNvSpPr>
              <a:spLocks noChangeShapeType="1"/>
            </p:cNvSpPr>
            <p:nvPr/>
          </p:nvSpPr>
          <p:spPr bwMode="auto">
            <a:xfrm>
              <a:off x="393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09" name="Line 657">
              <a:extLst>
                <a:ext uri="{FF2B5EF4-FFF2-40B4-BE49-F238E27FC236}">
                  <a16:creationId xmlns:a16="http://schemas.microsoft.com/office/drawing/2014/main" id="{D225AE01-DEDD-918E-048B-1EE0C3D2BC13}"/>
                </a:ext>
              </a:extLst>
            </p:cNvPr>
            <p:cNvSpPr>
              <a:spLocks noChangeShapeType="1"/>
            </p:cNvSpPr>
            <p:nvPr/>
          </p:nvSpPr>
          <p:spPr bwMode="auto">
            <a:xfrm>
              <a:off x="396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0" name="Line 658">
              <a:extLst>
                <a:ext uri="{FF2B5EF4-FFF2-40B4-BE49-F238E27FC236}">
                  <a16:creationId xmlns:a16="http://schemas.microsoft.com/office/drawing/2014/main" id="{EDD3BCFF-E40A-C320-4326-0949628FD585}"/>
                </a:ext>
              </a:extLst>
            </p:cNvPr>
            <p:cNvSpPr>
              <a:spLocks noChangeShapeType="1"/>
            </p:cNvSpPr>
            <p:nvPr/>
          </p:nvSpPr>
          <p:spPr bwMode="auto">
            <a:xfrm>
              <a:off x="399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1" name="Line 659">
              <a:extLst>
                <a:ext uri="{FF2B5EF4-FFF2-40B4-BE49-F238E27FC236}">
                  <a16:creationId xmlns:a16="http://schemas.microsoft.com/office/drawing/2014/main" id="{B6843A1A-C30A-3428-0CD7-F553C6592F6A}"/>
                </a:ext>
              </a:extLst>
            </p:cNvPr>
            <p:cNvSpPr>
              <a:spLocks noChangeShapeType="1"/>
            </p:cNvSpPr>
            <p:nvPr/>
          </p:nvSpPr>
          <p:spPr bwMode="auto">
            <a:xfrm>
              <a:off x="402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2" name="Line 660">
              <a:extLst>
                <a:ext uri="{FF2B5EF4-FFF2-40B4-BE49-F238E27FC236}">
                  <a16:creationId xmlns:a16="http://schemas.microsoft.com/office/drawing/2014/main" id="{B21D449F-4162-4B27-0552-27444F7B8284}"/>
                </a:ext>
              </a:extLst>
            </p:cNvPr>
            <p:cNvSpPr>
              <a:spLocks noChangeShapeType="1"/>
            </p:cNvSpPr>
            <p:nvPr/>
          </p:nvSpPr>
          <p:spPr bwMode="auto">
            <a:xfrm>
              <a:off x="404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3" name="Line 661">
              <a:extLst>
                <a:ext uri="{FF2B5EF4-FFF2-40B4-BE49-F238E27FC236}">
                  <a16:creationId xmlns:a16="http://schemas.microsoft.com/office/drawing/2014/main" id="{B2BA5274-33A9-E5F3-80B6-460222F845C1}"/>
                </a:ext>
              </a:extLst>
            </p:cNvPr>
            <p:cNvSpPr>
              <a:spLocks noChangeShapeType="1"/>
            </p:cNvSpPr>
            <p:nvPr/>
          </p:nvSpPr>
          <p:spPr bwMode="auto">
            <a:xfrm>
              <a:off x="407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4" name="Line 662">
              <a:extLst>
                <a:ext uri="{FF2B5EF4-FFF2-40B4-BE49-F238E27FC236}">
                  <a16:creationId xmlns:a16="http://schemas.microsoft.com/office/drawing/2014/main" id="{E4ADEBCB-570E-433C-683E-6EFDEF344D96}"/>
                </a:ext>
              </a:extLst>
            </p:cNvPr>
            <p:cNvSpPr>
              <a:spLocks noChangeShapeType="1"/>
            </p:cNvSpPr>
            <p:nvPr/>
          </p:nvSpPr>
          <p:spPr bwMode="auto">
            <a:xfrm>
              <a:off x="410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5" name="Line 663">
              <a:extLst>
                <a:ext uri="{FF2B5EF4-FFF2-40B4-BE49-F238E27FC236}">
                  <a16:creationId xmlns:a16="http://schemas.microsoft.com/office/drawing/2014/main" id="{9A459A2B-550B-3F02-CE68-D4527ED54A33}"/>
                </a:ext>
              </a:extLst>
            </p:cNvPr>
            <p:cNvSpPr>
              <a:spLocks noChangeShapeType="1"/>
            </p:cNvSpPr>
            <p:nvPr/>
          </p:nvSpPr>
          <p:spPr bwMode="auto">
            <a:xfrm>
              <a:off x="412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6" name="Line 664">
              <a:extLst>
                <a:ext uri="{FF2B5EF4-FFF2-40B4-BE49-F238E27FC236}">
                  <a16:creationId xmlns:a16="http://schemas.microsoft.com/office/drawing/2014/main" id="{948FF9E8-EE14-4F68-A11D-FE195C148846}"/>
                </a:ext>
              </a:extLst>
            </p:cNvPr>
            <p:cNvSpPr>
              <a:spLocks noChangeShapeType="1"/>
            </p:cNvSpPr>
            <p:nvPr/>
          </p:nvSpPr>
          <p:spPr bwMode="auto">
            <a:xfrm>
              <a:off x="415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7" name="Line 665">
              <a:extLst>
                <a:ext uri="{FF2B5EF4-FFF2-40B4-BE49-F238E27FC236}">
                  <a16:creationId xmlns:a16="http://schemas.microsoft.com/office/drawing/2014/main" id="{3D125972-543D-8518-82C1-24B1FB040D75}"/>
                </a:ext>
              </a:extLst>
            </p:cNvPr>
            <p:cNvSpPr>
              <a:spLocks noChangeShapeType="1"/>
            </p:cNvSpPr>
            <p:nvPr/>
          </p:nvSpPr>
          <p:spPr bwMode="auto">
            <a:xfrm>
              <a:off x="418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8" name="Line 666">
              <a:extLst>
                <a:ext uri="{FF2B5EF4-FFF2-40B4-BE49-F238E27FC236}">
                  <a16:creationId xmlns:a16="http://schemas.microsoft.com/office/drawing/2014/main" id="{F9160319-D588-D670-BBAD-D0289F654672}"/>
                </a:ext>
              </a:extLst>
            </p:cNvPr>
            <p:cNvSpPr>
              <a:spLocks noChangeShapeType="1"/>
            </p:cNvSpPr>
            <p:nvPr/>
          </p:nvSpPr>
          <p:spPr bwMode="auto">
            <a:xfrm>
              <a:off x="4209"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19" name="Line 667">
              <a:extLst>
                <a:ext uri="{FF2B5EF4-FFF2-40B4-BE49-F238E27FC236}">
                  <a16:creationId xmlns:a16="http://schemas.microsoft.com/office/drawing/2014/main" id="{470E4531-3384-3930-2193-76F1B6993447}"/>
                </a:ext>
              </a:extLst>
            </p:cNvPr>
            <p:cNvSpPr>
              <a:spLocks noChangeShapeType="1"/>
            </p:cNvSpPr>
            <p:nvPr/>
          </p:nvSpPr>
          <p:spPr bwMode="auto">
            <a:xfrm>
              <a:off x="4236"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0" name="Line 668">
              <a:extLst>
                <a:ext uri="{FF2B5EF4-FFF2-40B4-BE49-F238E27FC236}">
                  <a16:creationId xmlns:a16="http://schemas.microsoft.com/office/drawing/2014/main" id="{24D5DD84-CC9C-E352-C083-269451C7901B}"/>
                </a:ext>
              </a:extLst>
            </p:cNvPr>
            <p:cNvSpPr>
              <a:spLocks noChangeShapeType="1"/>
            </p:cNvSpPr>
            <p:nvPr/>
          </p:nvSpPr>
          <p:spPr bwMode="auto">
            <a:xfrm>
              <a:off x="4263"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1" name="Line 669">
              <a:extLst>
                <a:ext uri="{FF2B5EF4-FFF2-40B4-BE49-F238E27FC236}">
                  <a16:creationId xmlns:a16="http://schemas.microsoft.com/office/drawing/2014/main" id="{6DBCA28D-52D9-235A-50D2-B4113E9AE78B}"/>
                </a:ext>
              </a:extLst>
            </p:cNvPr>
            <p:cNvSpPr>
              <a:spLocks noChangeShapeType="1"/>
            </p:cNvSpPr>
            <p:nvPr/>
          </p:nvSpPr>
          <p:spPr bwMode="auto">
            <a:xfrm>
              <a:off x="4290"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2" name="Line 670">
              <a:extLst>
                <a:ext uri="{FF2B5EF4-FFF2-40B4-BE49-F238E27FC236}">
                  <a16:creationId xmlns:a16="http://schemas.microsoft.com/office/drawing/2014/main" id="{15342DC2-0E7C-FA57-56C1-DBA9911E0EDF}"/>
                </a:ext>
              </a:extLst>
            </p:cNvPr>
            <p:cNvSpPr>
              <a:spLocks noChangeShapeType="1"/>
            </p:cNvSpPr>
            <p:nvPr/>
          </p:nvSpPr>
          <p:spPr bwMode="auto">
            <a:xfrm>
              <a:off x="4317"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3" name="Line 671">
              <a:extLst>
                <a:ext uri="{FF2B5EF4-FFF2-40B4-BE49-F238E27FC236}">
                  <a16:creationId xmlns:a16="http://schemas.microsoft.com/office/drawing/2014/main" id="{6FD46DBD-8FBD-BAB3-AF93-0E40188B9240}"/>
                </a:ext>
              </a:extLst>
            </p:cNvPr>
            <p:cNvSpPr>
              <a:spLocks noChangeShapeType="1"/>
            </p:cNvSpPr>
            <p:nvPr/>
          </p:nvSpPr>
          <p:spPr bwMode="auto">
            <a:xfrm>
              <a:off x="4344"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4" name="Line 672">
              <a:extLst>
                <a:ext uri="{FF2B5EF4-FFF2-40B4-BE49-F238E27FC236}">
                  <a16:creationId xmlns:a16="http://schemas.microsoft.com/office/drawing/2014/main" id="{1021ED06-48EA-202C-1BEB-3A07D7C0782E}"/>
                </a:ext>
              </a:extLst>
            </p:cNvPr>
            <p:cNvSpPr>
              <a:spLocks noChangeShapeType="1"/>
            </p:cNvSpPr>
            <p:nvPr/>
          </p:nvSpPr>
          <p:spPr bwMode="auto">
            <a:xfrm>
              <a:off x="4371"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5" name="Line 673">
              <a:extLst>
                <a:ext uri="{FF2B5EF4-FFF2-40B4-BE49-F238E27FC236}">
                  <a16:creationId xmlns:a16="http://schemas.microsoft.com/office/drawing/2014/main" id="{6C5DBD68-699C-D3E7-2942-0779C319BF51}"/>
                </a:ext>
              </a:extLst>
            </p:cNvPr>
            <p:cNvSpPr>
              <a:spLocks noChangeShapeType="1"/>
            </p:cNvSpPr>
            <p:nvPr/>
          </p:nvSpPr>
          <p:spPr bwMode="auto">
            <a:xfrm>
              <a:off x="4398"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6" name="Line 674">
              <a:extLst>
                <a:ext uri="{FF2B5EF4-FFF2-40B4-BE49-F238E27FC236}">
                  <a16:creationId xmlns:a16="http://schemas.microsoft.com/office/drawing/2014/main" id="{C83A41E7-33C3-8A69-B6B1-087FBBCEE359}"/>
                </a:ext>
              </a:extLst>
            </p:cNvPr>
            <p:cNvSpPr>
              <a:spLocks noChangeShapeType="1"/>
            </p:cNvSpPr>
            <p:nvPr/>
          </p:nvSpPr>
          <p:spPr bwMode="auto">
            <a:xfrm>
              <a:off x="4425"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7" name="Line 675">
              <a:extLst>
                <a:ext uri="{FF2B5EF4-FFF2-40B4-BE49-F238E27FC236}">
                  <a16:creationId xmlns:a16="http://schemas.microsoft.com/office/drawing/2014/main" id="{F19A8ACE-DBD9-0DC8-467E-B50A5645DB7C}"/>
                </a:ext>
              </a:extLst>
            </p:cNvPr>
            <p:cNvSpPr>
              <a:spLocks noChangeShapeType="1"/>
            </p:cNvSpPr>
            <p:nvPr/>
          </p:nvSpPr>
          <p:spPr bwMode="auto">
            <a:xfrm>
              <a:off x="4452" y="2051"/>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8" name="Line 676">
              <a:extLst>
                <a:ext uri="{FF2B5EF4-FFF2-40B4-BE49-F238E27FC236}">
                  <a16:creationId xmlns:a16="http://schemas.microsoft.com/office/drawing/2014/main" id="{343CD04E-1701-E67F-E05B-75BCE0F06C14}"/>
                </a:ext>
              </a:extLst>
            </p:cNvPr>
            <p:cNvSpPr>
              <a:spLocks noChangeShapeType="1"/>
            </p:cNvSpPr>
            <p:nvPr/>
          </p:nvSpPr>
          <p:spPr bwMode="auto">
            <a:xfrm>
              <a:off x="118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29" name="Line 677">
              <a:extLst>
                <a:ext uri="{FF2B5EF4-FFF2-40B4-BE49-F238E27FC236}">
                  <a16:creationId xmlns:a16="http://schemas.microsoft.com/office/drawing/2014/main" id="{8304AD5D-BFD5-7605-1CDE-B2E3A7F39877}"/>
                </a:ext>
              </a:extLst>
            </p:cNvPr>
            <p:cNvSpPr>
              <a:spLocks noChangeShapeType="1"/>
            </p:cNvSpPr>
            <p:nvPr/>
          </p:nvSpPr>
          <p:spPr bwMode="auto">
            <a:xfrm>
              <a:off x="121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0" name="Line 678">
              <a:extLst>
                <a:ext uri="{FF2B5EF4-FFF2-40B4-BE49-F238E27FC236}">
                  <a16:creationId xmlns:a16="http://schemas.microsoft.com/office/drawing/2014/main" id="{4DC2FD61-C5D6-C7E9-FFA7-0F8B2261A071}"/>
                </a:ext>
              </a:extLst>
            </p:cNvPr>
            <p:cNvSpPr>
              <a:spLocks noChangeShapeType="1"/>
            </p:cNvSpPr>
            <p:nvPr/>
          </p:nvSpPr>
          <p:spPr bwMode="auto">
            <a:xfrm>
              <a:off x="123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1" name="Line 679">
              <a:extLst>
                <a:ext uri="{FF2B5EF4-FFF2-40B4-BE49-F238E27FC236}">
                  <a16:creationId xmlns:a16="http://schemas.microsoft.com/office/drawing/2014/main" id="{D48C68C2-8B8A-6AF9-CFA4-043F9454A73F}"/>
                </a:ext>
              </a:extLst>
            </p:cNvPr>
            <p:cNvSpPr>
              <a:spLocks noChangeShapeType="1"/>
            </p:cNvSpPr>
            <p:nvPr/>
          </p:nvSpPr>
          <p:spPr bwMode="auto">
            <a:xfrm>
              <a:off x="126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2" name="Line 680">
              <a:extLst>
                <a:ext uri="{FF2B5EF4-FFF2-40B4-BE49-F238E27FC236}">
                  <a16:creationId xmlns:a16="http://schemas.microsoft.com/office/drawing/2014/main" id="{B1BE8A62-AB38-D578-874C-1829752A933C}"/>
                </a:ext>
              </a:extLst>
            </p:cNvPr>
            <p:cNvSpPr>
              <a:spLocks noChangeShapeType="1"/>
            </p:cNvSpPr>
            <p:nvPr/>
          </p:nvSpPr>
          <p:spPr bwMode="auto">
            <a:xfrm>
              <a:off x="129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3" name="Line 681">
              <a:extLst>
                <a:ext uri="{FF2B5EF4-FFF2-40B4-BE49-F238E27FC236}">
                  <a16:creationId xmlns:a16="http://schemas.microsoft.com/office/drawing/2014/main" id="{63751B4F-0CE7-449D-CDA6-B2CB95B55A8B}"/>
                </a:ext>
              </a:extLst>
            </p:cNvPr>
            <p:cNvSpPr>
              <a:spLocks noChangeShapeType="1"/>
            </p:cNvSpPr>
            <p:nvPr/>
          </p:nvSpPr>
          <p:spPr bwMode="auto">
            <a:xfrm>
              <a:off x="132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4" name="Line 682">
              <a:extLst>
                <a:ext uri="{FF2B5EF4-FFF2-40B4-BE49-F238E27FC236}">
                  <a16:creationId xmlns:a16="http://schemas.microsoft.com/office/drawing/2014/main" id="{5C47E823-E269-21F2-6CB3-3486B6F063F9}"/>
                </a:ext>
              </a:extLst>
            </p:cNvPr>
            <p:cNvSpPr>
              <a:spLocks noChangeShapeType="1"/>
            </p:cNvSpPr>
            <p:nvPr/>
          </p:nvSpPr>
          <p:spPr bwMode="auto">
            <a:xfrm>
              <a:off x="134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5" name="Line 683">
              <a:extLst>
                <a:ext uri="{FF2B5EF4-FFF2-40B4-BE49-F238E27FC236}">
                  <a16:creationId xmlns:a16="http://schemas.microsoft.com/office/drawing/2014/main" id="{A1F3F674-A9F7-E258-D02A-0C63A0B9E013}"/>
                </a:ext>
              </a:extLst>
            </p:cNvPr>
            <p:cNvSpPr>
              <a:spLocks noChangeShapeType="1"/>
            </p:cNvSpPr>
            <p:nvPr/>
          </p:nvSpPr>
          <p:spPr bwMode="auto">
            <a:xfrm>
              <a:off x="137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6" name="Line 684">
              <a:extLst>
                <a:ext uri="{FF2B5EF4-FFF2-40B4-BE49-F238E27FC236}">
                  <a16:creationId xmlns:a16="http://schemas.microsoft.com/office/drawing/2014/main" id="{D36AF4B8-39E6-D162-F191-5E3D32F8E613}"/>
                </a:ext>
              </a:extLst>
            </p:cNvPr>
            <p:cNvSpPr>
              <a:spLocks noChangeShapeType="1"/>
            </p:cNvSpPr>
            <p:nvPr/>
          </p:nvSpPr>
          <p:spPr bwMode="auto">
            <a:xfrm>
              <a:off x="140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7" name="Line 685">
              <a:extLst>
                <a:ext uri="{FF2B5EF4-FFF2-40B4-BE49-F238E27FC236}">
                  <a16:creationId xmlns:a16="http://schemas.microsoft.com/office/drawing/2014/main" id="{CC1863CD-47E6-37D9-FD2A-3CE1D967F7A8}"/>
                </a:ext>
              </a:extLst>
            </p:cNvPr>
            <p:cNvSpPr>
              <a:spLocks noChangeShapeType="1"/>
            </p:cNvSpPr>
            <p:nvPr/>
          </p:nvSpPr>
          <p:spPr bwMode="auto">
            <a:xfrm>
              <a:off x="142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8" name="Line 686">
              <a:extLst>
                <a:ext uri="{FF2B5EF4-FFF2-40B4-BE49-F238E27FC236}">
                  <a16:creationId xmlns:a16="http://schemas.microsoft.com/office/drawing/2014/main" id="{E80FE985-3E94-34FC-0498-E8FFE0FD0E03}"/>
                </a:ext>
              </a:extLst>
            </p:cNvPr>
            <p:cNvSpPr>
              <a:spLocks noChangeShapeType="1"/>
            </p:cNvSpPr>
            <p:nvPr/>
          </p:nvSpPr>
          <p:spPr bwMode="auto">
            <a:xfrm>
              <a:off x="145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39" name="Line 687">
              <a:extLst>
                <a:ext uri="{FF2B5EF4-FFF2-40B4-BE49-F238E27FC236}">
                  <a16:creationId xmlns:a16="http://schemas.microsoft.com/office/drawing/2014/main" id="{BF8FBB0B-31E8-FD55-17A7-7115F606B9AC}"/>
                </a:ext>
              </a:extLst>
            </p:cNvPr>
            <p:cNvSpPr>
              <a:spLocks noChangeShapeType="1"/>
            </p:cNvSpPr>
            <p:nvPr/>
          </p:nvSpPr>
          <p:spPr bwMode="auto">
            <a:xfrm>
              <a:off x="148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0" name="Line 688">
              <a:extLst>
                <a:ext uri="{FF2B5EF4-FFF2-40B4-BE49-F238E27FC236}">
                  <a16:creationId xmlns:a16="http://schemas.microsoft.com/office/drawing/2014/main" id="{6230370A-8F1B-03BE-FF2C-59B5231CA76A}"/>
                </a:ext>
              </a:extLst>
            </p:cNvPr>
            <p:cNvSpPr>
              <a:spLocks noChangeShapeType="1"/>
            </p:cNvSpPr>
            <p:nvPr/>
          </p:nvSpPr>
          <p:spPr bwMode="auto">
            <a:xfrm>
              <a:off x="150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1" name="Line 689">
              <a:extLst>
                <a:ext uri="{FF2B5EF4-FFF2-40B4-BE49-F238E27FC236}">
                  <a16:creationId xmlns:a16="http://schemas.microsoft.com/office/drawing/2014/main" id="{356F9878-D062-4EBA-DFA1-17E997A7D896}"/>
                </a:ext>
              </a:extLst>
            </p:cNvPr>
            <p:cNvSpPr>
              <a:spLocks noChangeShapeType="1"/>
            </p:cNvSpPr>
            <p:nvPr/>
          </p:nvSpPr>
          <p:spPr bwMode="auto">
            <a:xfrm>
              <a:off x="153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2" name="Line 690">
              <a:extLst>
                <a:ext uri="{FF2B5EF4-FFF2-40B4-BE49-F238E27FC236}">
                  <a16:creationId xmlns:a16="http://schemas.microsoft.com/office/drawing/2014/main" id="{00125189-C65B-50ED-222C-BC4A6BEC7B43}"/>
                </a:ext>
              </a:extLst>
            </p:cNvPr>
            <p:cNvSpPr>
              <a:spLocks noChangeShapeType="1"/>
            </p:cNvSpPr>
            <p:nvPr/>
          </p:nvSpPr>
          <p:spPr bwMode="auto">
            <a:xfrm>
              <a:off x="156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3" name="Line 691">
              <a:extLst>
                <a:ext uri="{FF2B5EF4-FFF2-40B4-BE49-F238E27FC236}">
                  <a16:creationId xmlns:a16="http://schemas.microsoft.com/office/drawing/2014/main" id="{308693A7-2F80-6F63-B47A-22D628B573EE}"/>
                </a:ext>
              </a:extLst>
            </p:cNvPr>
            <p:cNvSpPr>
              <a:spLocks noChangeShapeType="1"/>
            </p:cNvSpPr>
            <p:nvPr/>
          </p:nvSpPr>
          <p:spPr bwMode="auto">
            <a:xfrm>
              <a:off x="159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4" name="Line 692">
              <a:extLst>
                <a:ext uri="{FF2B5EF4-FFF2-40B4-BE49-F238E27FC236}">
                  <a16:creationId xmlns:a16="http://schemas.microsoft.com/office/drawing/2014/main" id="{60F41F6F-B0A9-4725-BD7B-1D9F36437FD7}"/>
                </a:ext>
              </a:extLst>
            </p:cNvPr>
            <p:cNvSpPr>
              <a:spLocks noChangeShapeType="1"/>
            </p:cNvSpPr>
            <p:nvPr/>
          </p:nvSpPr>
          <p:spPr bwMode="auto">
            <a:xfrm>
              <a:off x="161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5" name="Line 693">
              <a:extLst>
                <a:ext uri="{FF2B5EF4-FFF2-40B4-BE49-F238E27FC236}">
                  <a16:creationId xmlns:a16="http://schemas.microsoft.com/office/drawing/2014/main" id="{507757AF-0977-2E13-F8D8-30A8FC64BD5B}"/>
                </a:ext>
              </a:extLst>
            </p:cNvPr>
            <p:cNvSpPr>
              <a:spLocks noChangeShapeType="1"/>
            </p:cNvSpPr>
            <p:nvPr/>
          </p:nvSpPr>
          <p:spPr bwMode="auto">
            <a:xfrm>
              <a:off x="164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6" name="Line 694">
              <a:extLst>
                <a:ext uri="{FF2B5EF4-FFF2-40B4-BE49-F238E27FC236}">
                  <a16:creationId xmlns:a16="http://schemas.microsoft.com/office/drawing/2014/main" id="{FD28F492-29FA-2FFB-32E1-253178FFCC52}"/>
                </a:ext>
              </a:extLst>
            </p:cNvPr>
            <p:cNvSpPr>
              <a:spLocks noChangeShapeType="1"/>
            </p:cNvSpPr>
            <p:nvPr/>
          </p:nvSpPr>
          <p:spPr bwMode="auto">
            <a:xfrm>
              <a:off x="167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7" name="Line 695">
              <a:extLst>
                <a:ext uri="{FF2B5EF4-FFF2-40B4-BE49-F238E27FC236}">
                  <a16:creationId xmlns:a16="http://schemas.microsoft.com/office/drawing/2014/main" id="{B16B70D2-BD5C-0882-8788-BE2BF562E159}"/>
                </a:ext>
              </a:extLst>
            </p:cNvPr>
            <p:cNvSpPr>
              <a:spLocks noChangeShapeType="1"/>
            </p:cNvSpPr>
            <p:nvPr/>
          </p:nvSpPr>
          <p:spPr bwMode="auto">
            <a:xfrm>
              <a:off x="169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8" name="Line 696">
              <a:extLst>
                <a:ext uri="{FF2B5EF4-FFF2-40B4-BE49-F238E27FC236}">
                  <a16:creationId xmlns:a16="http://schemas.microsoft.com/office/drawing/2014/main" id="{90873DB2-1B49-066F-1CCF-B9621374566B}"/>
                </a:ext>
              </a:extLst>
            </p:cNvPr>
            <p:cNvSpPr>
              <a:spLocks noChangeShapeType="1"/>
            </p:cNvSpPr>
            <p:nvPr/>
          </p:nvSpPr>
          <p:spPr bwMode="auto">
            <a:xfrm>
              <a:off x="172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49" name="Line 697">
              <a:extLst>
                <a:ext uri="{FF2B5EF4-FFF2-40B4-BE49-F238E27FC236}">
                  <a16:creationId xmlns:a16="http://schemas.microsoft.com/office/drawing/2014/main" id="{2830BC44-0A7C-D7A9-BA90-41A01DAD2ACF}"/>
                </a:ext>
              </a:extLst>
            </p:cNvPr>
            <p:cNvSpPr>
              <a:spLocks noChangeShapeType="1"/>
            </p:cNvSpPr>
            <p:nvPr/>
          </p:nvSpPr>
          <p:spPr bwMode="auto">
            <a:xfrm>
              <a:off x="175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0" name="Line 698">
              <a:extLst>
                <a:ext uri="{FF2B5EF4-FFF2-40B4-BE49-F238E27FC236}">
                  <a16:creationId xmlns:a16="http://schemas.microsoft.com/office/drawing/2014/main" id="{FC881872-809F-88E7-7B40-EC3EAA36691C}"/>
                </a:ext>
              </a:extLst>
            </p:cNvPr>
            <p:cNvSpPr>
              <a:spLocks noChangeShapeType="1"/>
            </p:cNvSpPr>
            <p:nvPr/>
          </p:nvSpPr>
          <p:spPr bwMode="auto">
            <a:xfrm>
              <a:off x="177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1" name="Line 699">
              <a:extLst>
                <a:ext uri="{FF2B5EF4-FFF2-40B4-BE49-F238E27FC236}">
                  <a16:creationId xmlns:a16="http://schemas.microsoft.com/office/drawing/2014/main" id="{130191E2-43BE-C69C-C9D9-C26CB30C2BD7}"/>
                </a:ext>
              </a:extLst>
            </p:cNvPr>
            <p:cNvSpPr>
              <a:spLocks noChangeShapeType="1"/>
            </p:cNvSpPr>
            <p:nvPr/>
          </p:nvSpPr>
          <p:spPr bwMode="auto">
            <a:xfrm>
              <a:off x="180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2" name="Line 700">
              <a:extLst>
                <a:ext uri="{FF2B5EF4-FFF2-40B4-BE49-F238E27FC236}">
                  <a16:creationId xmlns:a16="http://schemas.microsoft.com/office/drawing/2014/main" id="{DAAE0924-2CF0-0560-781C-477EC632DF04}"/>
                </a:ext>
              </a:extLst>
            </p:cNvPr>
            <p:cNvSpPr>
              <a:spLocks noChangeShapeType="1"/>
            </p:cNvSpPr>
            <p:nvPr/>
          </p:nvSpPr>
          <p:spPr bwMode="auto">
            <a:xfrm>
              <a:off x="183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3" name="Line 701">
              <a:extLst>
                <a:ext uri="{FF2B5EF4-FFF2-40B4-BE49-F238E27FC236}">
                  <a16:creationId xmlns:a16="http://schemas.microsoft.com/office/drawing/2014/main" id="{A22D4176-A6F8-4F17-F40E-641B3FFA3E79}"/>
                </a:ext>
              </a:extLst>
            </p:cNvPr>
            <p:cNvSpPr>
              <a:spLocks noChangeShapeType="1"/>
            </p:cNvSpPr>
            <p:nvPr/>
          </p:nvSpPr>
          <p:spPr bwMode="auto">
            <a:xfrm>
              <a:off x="186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4" name="Line 702">
              <a:extLst>
                <a:ext uri="{FF2B5EF4-FFF2-40B4-BE49-F238E27FC236}">
                  <a16:creationId xmlns:a16="http://schemas.microsoft.com/office/drawing/2014/main" id="{86268E89-3BAD-50BE-443D-2D5B28874231}"/>
                </a:ext>
              </a:extLst>
            </p:cNvPr>
            <p:cNvSpPr>
              <a:spLocks noChangeShapeType="1"/>
            </p:cNvSpPr>
            <p:nvPr/>
          </p:nvSpPr>
          <p:spPr bwMode="auto">
            <a:xfrm>
              <a:off x="188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5" name="Line 703">
              <a:extLst>
                <a:ext uri="{FF2B5EF4-FFF2-40B4-BE49-F238E27FC236}">
                  <a16:creationId xmlns:a16="http://schemas.microsoft.com/office/drawing/2014/main" id="{8DF228AC-1E93-DDF8-848B-600F73F62065}"/>
                </a:ext>
              </a:extLst>
            </p:cNvPr>
            <p:cNvSpPr>
              <a:spLocks noChangeShapeType="1"/>
            </p:cNvSpPr>
            <p:nvPr/>
          </p:nvSpPr>
          <p:spPr bwMode="auto">
            <a:xfrm>
              <a:off x="191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6" name="Line 704">
              <a:extLst>
                <a:ext uri="{FF2B5EF4-FFF2-40B4-BE49-F238E27FC236}">
                  <a16:creationId xmlns:a16="http://schemas.microsoft.com/office/drawing/2014/main" id="{AB437DFF-1604-8E7D-52AC-473C92D29313}"/>
                </a:ext>
              </a:extLst>
            </p:cNvPr>
            <p:cNvSpPr>
              <a:spLocks noChangeShapeType="1"/>
            </p:cNvSpPr>
            <p:nvPr/>
          </p:nvSpPr>
          <p:spPr bwMode="auto">
            <a:xfrm>
              <a:off x="194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7" name="Line 705">
              <a:extLst>
                <a:ext uri="{FF2B5EF4-FFF2-40B4-BE49-F238E27FC236}">
                  <a16:creationId xmlns:a16="http://schemas.microsoft.com/office/drawing/2014/main" id="{B73CA934-E17B-605C-242F-8A3116CF1E1A}"/>
                </a:ext>
              </a:extLst>
            </p:cNvPr>
            <p:cNvSpPr>
              <a:spLocks noChangeShapeType="1"/>
            </p:cNvSpPr>
            <p:nvPr/>
          </p:nvSpPr>
          <p:spPr bwMode="auto">
            <a:xfrm>
              <a:off x="196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8" name="Line 706">
              <a:extLst>
                <a:ext uri="{FF2B5EF4-FFF2-40B4-BE49-F238E27FC236}">
                  <a16:creationId xmlns:a16="http://schemas.microsoft.com/office/drawing/2014/main" id="{9FB9110B-1F0D-BC17-7E83-0C7227E681B8}"/>
                </a:ext>
              </a:extLst>
            </p:cNvPr>
            <p:cNvSpPr>
              <a:spLocks noChangeShapeType="1"/>
            </p:cNvSpPr>
            <p:nvPr/>
          </p:nvSpPr>
          <p:spPr bwMode="auto">
            <a:xfrm>
              <a:off x="199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59" name="Line 707">
              <a:extLst>
                <a:ext uri="{FF2B5EF4-FFF2-40B4-BE49-F238E27FC236}">
                  <a16:creationId xmlns:a16="http://schemas.microsoft.com/office/drawing/2014/main" id="{1F829750-1EAB-2984-45EF-6873A71C8AF0}"/>
                </a:ext>
              </a:extLst>
            </p:cNvPr>
            <p:cNvSpPr>
              <a:spLocks noChangeShapeType="1"/>
            </p:cNvSpPr>
            <p:nvPr/>
          </p:nvSpPr>
          <p:spPr bwMode="auto">
            <a:xfrm>
              <a:off x="202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0" name="Line 708">
              <a:extLst>
                <a:ext uri="{FF2B5EF4-FFF2-40B4-BE49-F238E27FC236}">
                  <a16:creationId xmlns:a16="http://schemas.microsoft.com/office/drawing/2014/main" id="{3AAEB309-4684-B14A-C80F-821B42505CE1}"/>
                </a:ext>
              </a:extLst>
            </p:cNvPr>
            <p:cNvSpPr>
              <a:spLocks noChangeShapeType="1"/>
            </p:cNvSpPr>
            <p:nvPr/>
          </p:nvSpPr>
          <p:spPr bwMode="auto">
            <a:xfrm>
              <a:off x="204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1" name="Line 709">
              <a:extLst>
                <a:ext uri="{FF2B5EF4-FFF2-40B4-BE49-F238E27FC236}">
                  <a16:creationId xmlns:a16="http://schemas.microsoft.com/office/drawing/2014/main" id="{D7FDA40D-FF16-3E52-4D54-27B9B8428EBA}"/>
                </a:ext>
              </a:extLst>
            </p:cNvPr>
            <p:cNvSpPr>
              <a:spLocks noChangeShapeType="1"/>
            </p:cNvSpPr>
            <p:nvPr/>
          </p:nvSpPr>
          <p:spPr bwMode="auto">
            <a:xfrm>
              <a:off x="207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2" name="Line 710">
              <a:extLst>
                <a:ext uri="{FF2B5EF4-FFF2-40B4-BE49-F238E27FC236}">
                  <a16:creationId xmlns:a16="http://schemas.microsoft.com/office/drawing/2014/main" id="{5BDECD69-CA73-C48F-1042-94CC79282761}"/>
                </a:ext>
              </a:extLst>
            </p:cNvPr>
            <p:cNvSpPr>
              <a:spLocks noChangeShapeType="1"/>
            </p:cNvSpPr>
            <p:nvPr/>
          </p:nvSpPr>
          <p:spPr bwMode="auto">
            <a:xfrm>
              <a:off x="210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3" name="Line 711">
              <a:extLst>
                <a:ext uri="{FF2B5EF4-FFF2-40B4-BE49-F238E27FC236}">
                  <a16:creationId xmlns:a16="http://schemas.microsoft.com/office/drawing/2014/main" id="{F64CEE2B-1783-3FD7-7077-05DCD0A5DFF7}"/>
                </a:ext>
              </a:extLst>
            </p:cNvPr>
            <p:cNvSpPr>
              <a:spLocks noChangeShapeType="1"/>
            </p:cNvSpPr>
            <p:nvPr/>
          </p:nvSpPr>
          <p:spPr bwMode="auto">
            <a:xfrm>
              <a:off x="213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4" name="Line 712">
              <a:extLst>
                <a:ext uri="{FF2B5EF4-FFF2-40B4-BE49-F238E27FC236}">
                  <a16:creationId xmlns:a16="http://schemas.microsoft.com/office/drawing/2014/main" id="{D441E48B-6E58-2055-4032-4E161F14DD3E}"/>
                </a:ext>
              </a:extLst>
            </p:cNvPr>
            <p:cNvSpPr>
              <a:spLocks noChangeShapeType="1"/>
            </p:cNvSpPr>
            <p:nvPr/>
          </p:nvSpPr>
          <p:spPr bwMode="auto">
            <a:xfrm>
              <a:off x="215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5" name="Line 713">
              <a:extLst>
                <a:ext uri="{FF2B5EF4-FFF2-40B4-BE49-F238E27FC236}">
                  <a16:creationId xmlns:a16="http://schemas.microsoft.com/office/drawing/2014/main" id="{4CBB908C-16AB-AFED-EB15-805B7A75230E}"/>
                </a:ext>
              </a:extLst>
            </p:cNvPr>
            <p:cNvSpPr>
              <a:spLocks noChangeShapeType="1"/>
            </p:cNvSpPr>
            <p:nvPr/>
          </p:nvSpPr>
          <p:spPr bwMode="auto">
            <a:xfrm>
              <a:off x="218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6" name="Line 714">
              <a:extLst>
                <a:ext uri="{FF2B5EF4-FFF2-40B4-BE49-F238E27FC236}">
                  <a16:creationId xmlns:a16="http://schemas.microsoft.com/office/drawing/2014/main" id="{0480EF0A-C946-CA0A-A917-5BFB42BAB55D}"/>
                </a:ext>
              </a:extLst>
            </p:cNvPr>
            <p:cNvSpPr>
              <a:spLocks noChangeShapeType="1"/>
            </p:cNvSpPr>
            <p:nvPr/>
          </p:nvSpPr>
          <p:spPr bwMode="auto">
            <a:xfrm>
              <a:off x="221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7" name="Line 715">
              <a:extLst>
                <a:ext uri="{FF2B5EF4-FFF2-40B4-BE49-F238E27FC236}">
                  <a16:creationId xmlns:a16="http://schemas.microsoft.com/office/drawing/2014/main" id="{0B31C50D-E110-23D2-59C2-ECFDB7556173}"/>
                </a:ext>
              </a:extLst>
            </p:cNvPr>
            <p:cNvSpPr>
              <a:spLocks noChangeShapeType="1"/>
            </p:cNvSpPr>
            <p:nvPr/>
          </p:nvSpPr>
          <p:spPr bwMode="auto">
            <a:xfrm>
              <a:off x="223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8" name="Line 716">
              <a:extLst>
                <a:ext uri="{FF2B5EF4-FFF2-40B4-BE49-F238E27FC236}">
                  <a16:creationId xmlns:a16="http://schemas.microsoft.com/office/drawing/2014/main" id="{A775411B-044F-9913-2E5E-899D55D3C576}"/>
                </a:ext>
              </a:extLst>
            </p:cNvPr>
            <p:cNvSpPr>
              <a:spLocks noChangeShapeType="1"/>
            </p:cNvSpPr>
            <p:nvPr/>
          </p:nvSpPr>
          <p:spPr bwMode="auto">
            <a:xfrm>
              <a:off x="226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69" name="Line 717">
              <a:extLst>
                <a:ext uri="{FF2B5EF4-FFF2-40B4-BE49-F238E27FC236}">
                  <a16:creationId xmlns:a16="http://schemas.microsoft.com/office/drawing/2014/main" id="{5A5C58B5-B957-727A-81A1-ECA477D3AA29}"/>
                </a:ext>
              </a:extLst>
            </p:cNvPr>
            <p:cNvSpPr>
              <a:spLocks noChangeShapeType="1"/>
            </p:cNvSpPr>
            <p:nvPr/>
          </p:nvSpPr>
          <p:spPr bwMode="auto">
            <a:xfrm>
              <a:off x="229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0" name="Line 718">
              <a:extLst>
                <a:ext uri="{FF2B5EF4-FFF2-40B4-BE49-F238E27FC236}">
                  <a16:creationId xmlns:a16="http://schemas.microsoft.com/office/drawing/2014/main" id="{E4FBFB0B-4F8B-202E-17C6-6652C4EF29B2}"/>
                </a:ext>
              </a:extLst>
            </p:cNvPr>
            <p:cNvSpPr>
              <a:spLocks noChangeShapeType="1"/>
            </p:cNvSpPr>
            <p:nvPr/>
          </p:nvSpPr>
          <p:spPr bwMode="auto">
            <a:xfrm>
              <a:off x="231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1" name="Line 719">
              <a:extLst>
                <a:ext uri="{FF2B5EF4-FFF2-40B4-BE49-F238E27FC236}">
                  <a16:creationId xmlns:a16="http://schemas.microsoft.com/office/drawing/2014/main" id="{85C816D0-9272-F19B-0FA4-FA517736C47D}"/>
                </a:ext>
              </a:extLst>
            </p:cNvPr>
            <p:cNvSpPr>
              <a:spLocks noChangeShapeType="1"/>
            </p:cNvSpPr>
            <p:nvPr/>
          </p:nvSpPr>
          <p:spPr bwMode="auto">
            <a:xfrm>
              <a:off x="234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2" name="Line 720">
              <a:extLst>
                <a:ext uri="{FF2B5EF4-FFF2-40B4-BE49-F238E27FC236}">
                  <a16:creationId xmlns:a16="http://schemas.microsoft.com/office/drawing/2014/main" id="{E7F14125-1A47-948D-11EF-AFB236423238}"/>
                </a:ext>
              </a:extLst>
            </p:cNvPr>
            <p:cNvSpPr>
              <a:spLocks noChangeShapeType="1"/>
            </p:cNvSpPr>
            <p:nvPr/>
          </p:nvSpPr>
          <p:spPr bwMode="auto">
            <a:xfrm>
              <a:off x="237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3" name="Line 721">
              <a:extLst>
                <a:ext uri="{FF2B5EF4-FFF2-40B4-BE49-F238E27FC236}">
                  <a16:creationId xmlns:a16="http://schemas.microsoft.com/office/drawing/2014/main" id="{28CE690D-2013-6A3B-337A-A38171A5A3C6}"/>
                </a:ext>
              </a:extLst>
            </p:cNvPr>
            <p:cNvSpPr>
              <a:spLocks noChangeShapeType="1"/>
            </p:cNvSpPr>
            <p:nvPr/>
          </p:nvSpPr>
          <p:spPr bwMode="auto">
            <a:xfrm>
              <a:off x="240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4" name="Line 722">
              <a:extLst>
                <a:ext uri="{FF2B5EF4-FFF2-40B4-BE49-F238E27FC236}">
                  <a16:creationId xmlns:a16="http://schemas.microsoft.com/office/drawing/2014/main" id="{FCB1BEA0-B936-1655-4D54-9856D3867A5A}"/>
                </a:ext>
              </a:extLst>
            </p:cNvPr>
            <p:cNvSpPr>
              <a:spLocks noChangeShapeType="1"/>
            </p:cNvSpPr>
            <p:nvPr/>
          </p:nvSpPr>
          <p:spPr bwMode="auto">
            <a:xfrm>
              <a:off x="242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5" name="Line 723">
              <a:extLst>
                <a:ext uri="{FF2B5EF4-FFF2-40B4-BE49-F238E27FC236}">
                  <a16:creationId xmlns:a16="http://schemas.microsoft.com/office/drawing/2014/main" id="{0287E99A-4E78-5F7A-6C26-850BC60C6EC6}"/>
                </a:ext>
              </a:extLst>
            </p:cNvPr>
            <p:cNvSpPr>
              <a:spLocks noChangeShapeType="1"/>
            </p:cNvSpPr>
            <p:nvPr/>
          </p:nvSpPr>
          <p:spPr bwMode="auto">
            <a:xfrm>
              <a:off x="245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6" name="Line 724">
              <a:extLst>
                <a:ext uri="{FF2B5EF4-FFF2-40B4-BE49-F238E27FC236}">
                  <a16:creationId xmlns:a16="http://schemas.microsoft.com/office/drawing/2014/main" id="{9CDDBB03-1AF0-26AB-CA69-3127176AA182}"/>
                </a:ext>
              </a:extLst>
            </p:cNvPr>
            <p:cNvSpPr>
              <a:spLocks noChangeShapeType="1"/>
            </p:cNvSpPr>
            <p:nvPr/>
          </p:nvSpPr>
          <p:spPr bwMode="auto">
            <a:xfrm>
              <a:off x="248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7" name="Line 725">
              <a:extLst>
                <a:ext uri="{FF2B5EF4-FFF2-40B4-BE49-F238E27FC236}">
                  <a16:creationId xmlns:a16="http://schemas.microsoft.com/office/drawing/2014/main" id="{82206C76-74C3-EE23-E947-38E5AE09F105}"/>
                </a:ext>
              </a:extLst>
            </p:cNvPr>
            <p:cNvSpPr>
              <a:spLocks noChangeShapeType="1"/>
            </p:cNvSpPr>
            <p:nvPr/>
          </p:nvSpPr>
          <p:spPr bwMode="auto">
            <a:xfrm>
              <a:off x="250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8" name="Line 726">
              <a:extLst>
                <a:ext uri="{FF2B5EF4-FFF2-40B4-BE49-F238E27FC236}">
                  <a16:creationId xmlns:a16="http://schemas.microsoft.com/office/drawing/2014/main" id="{18BF8317-20AE-2FBE-06BC-E19ADE9E0E28}"/>
                </a:ext>
              </a:extLst>
            </p:cNvPr>
            <p:cNvSpPr>
              <a:spLocks noChangeShapeType="1"/>
            </p:cNvSpPr>
            <p:nvPr/>
          </p:nvSpPr>
          <p:spPr bwMode="auto">
            <a:xfrm>
              <a:off x="253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79" name="Line 727">
              <a:extLst>
                <a:ext uri="{FF2B5EF4-FFF2-40B4-BE49-F238E27FC236}">
                  <a16:creationId xmlns:a16="http://schemas.microsoft.com/office/drawing/2014/main" id="{B9508D40-33FD-8364-C659-A786AA94C936}"/>
                </a:ext>
              </a:extLst>
            </p:cNvPr>
            <p:cNvSpPr>
              <a:spLocks noChangeShapeType="1"/>
            </p:cNvSpPr>
            <p:nvPr/>
          </p:nvSpPr>
          <p:spPr bwMode="auto">
            <a:xfrm>
              <a:off x="256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0" name="Line 728">
              <a:extLst>
                <a:ext uri="{FF2B5EF4-FFF2-40B4-BE49-F238E27FC236}">
                  <a16:creationId xmlns:a16="http://schemas.microsoft.com/office/drawing/2014/main" id="{A15B9F2E-970F-FEA6-8589-9E4098205A87}"/>
                </a:ext>
              </a:extLst>
            </p:cNvPr>
            <p:cNvSpPr>
              <a:spLocks noChangeShapeType="1"/>
            </p:cNvSpPr>
            <p:nvPr/>
          </p:nvSpPr>
          <p:spPr bwMode="auto">
            <a:xfrm>
              <a:off x="258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1" name="Line 729">
              <a:extLst>
                <a:ext uri="{FF2B5EF4-FFF2-40B4-BE49-F238E27FC236}">
                  <a16:creationId xmlns:a16="http://schemas.microsoft.com/office/drawing/2014/main" id="{C0F174A3-97A8-4BDE-1192-3FF42E978BFC}"/>
                </a:ext>
              </a:extLst>
            </p:cNvPr>
            <p:cNvSpPr>
              <a:spLocks noChangeShapeType="1"/>
            </p:cNvSpPr>
            <p:nvPr/>
          </p:nvSpPr>
          <p:spPr bwMode="auto">
            <a:xfrm>
              <a:off x="261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2" name="Line 730">
              <a:extLst>
                <a:ext uri="{FF2B5EF4-FFF2-40B4-BE49-F238E27FC236}">
                  <a16:creationId xmlns:a16="http://schemas.microsoft.com/office/drawing/2014/main" id="{A0774D4C-D7B6-63E2-DA0D-EA44E4B1371B}"/>
                </a:ext>
              </a:extLst>
            </p:cNvPr>
            <p:cNvSpPr>
              <a:spLocks noChangeShapeType="1"/>
            </p:cNvSpPr>
            <p:nvPr/>
          </p:nvSpPr>
          <p:spPr bwMode="auto">
            <a:xfrm>
              <a:off x="264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3" name="Line 731">
              <a:extLst>
                <a:ext uri="{FF2B5EF4-FFF2-40B4-BE49-F238E27FC236}">
                  <a16:creationId xmlns:a16="http://schemas.microsoft.com/office/drawing/2014/main" id="{1F175E4D-40D1-E46C-CA08-A177EC034A8C}"/>
                </a:ext>
              </a:extLst>
            </p:cNvPr>
            <p:cNvSpPr>
              <a:spLocks noChangeShapeType="1"/>
            </p:cNvSpPr>
            <p:nvPr/>
          </p:nvSpPr>
          <p:spPr bwMode="auto">
            <a:xfrm>
              <a:off x="267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4" name="Line 732">
              <a:extLst>
                <a:ext uri="{FF2B5EF4-FFF2-40B4-BE49-F238E27FC236}">
                  <a16:creationId xmlns:a16="http://schemas.microsoft.com/office/drawing/2014/main" id="{4ED8FCE4-DAD3-DE51-3C85-8D34C01425B9}"/>
                </a:ext>
              </a:extLst>
            </p:cNvPr>
            <p:cNvSpPr>
              <a:spLocks noChangeShapeType="1"/>
            </p:cNvSpPr>
            <p:nvPr/>
          </p:nvSpPr>
          <p:spPr bwMode="auto">
            <a:xfrm>
              <a:off x="269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5" name="Line 733">
              <a:extLst>
                <a:ext uri="{FF2B5EF4-FFF2-40B4-BE49-F238E27FC236}">
                  <a16:creationId xmlns:a16="http://schemas.microsoft.com/office/drawing/2014/main" id="{B60DE598-1E8F-11EA-3C47-D2AF636EF58D}"/>
                </a:ext>
              </a:extLst>
            </p:cNvPr>
            <p:cNvSpPr>
              <a:spLocks noChangeShapeType="1"/>
            </p:cNvSpPr>
            <p:nvPr/>
          </p:nvSpPr>
          <p:spPr bwMode="auto">
            <a:xfrm>
              <a:off x="272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6" name="Line 734">
              <a:extLst>
                <a:ext uri="{FF2B5EF4-FFF2-40B4-BE49-F238E27FC236}">
                  <a16:creationId xmlns:a16="http://schemas.microsoft.com/office/drawing/2014/main" id="{4C68C716-E4A9-7FF0-ABBC-C3F0D2A25FF2}"/>
                </a:ext>
              </a:extLst>
            </p:cNvPr>
            <p:cNvSpPr>
              <a:spLocks noChangeShapeType="1"/>
            </p:cNvSpPr>
            <p:nvPr/>
          </p:nvSpPr>
          <p:spPr bwMode="auto">
            <a:xfrm>
              <a:off x="275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7" name="Line 735">
              <a:extLst>
                <a:ext uri="{FF2B5EF4-FFF2-40B4-BE49-F238E27FC236}">
                  <a16:creationId xmlns:a16="http://schemas.microsoft.com/office/drawing/2014/main" id="{7212C649-A903-2E26-3618-184C9E32B396}"/>
                </a:ext>
              </a:extLst>
            </p:cNvPr>
            <p:cNvSpPr>
              <a:spLocks noChangeShapeType="1"/>
            </p:cNvSpPr>
            <p:nvPr/>
          </p:nvSpPr>
          <p:spPr bwMode="auto">
            <a:xfrm>
              <a:off x="277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8" name="Line 736">
              <a:extLst>
                <a:ext uri="{FF2B5EF4-FFF2-40B4-BE49-F238E27FC236}">
                  <a16:creationId xmlns:a16="http://schemas.microsoft.com/office/drawing/2014/main" id="{CB1C79CF-D90F-5FEB-A7DD-DCA7741C0F99}"/>
                </a:ext>
              </a:extLst>
            </p:cNvPr>
            <p:cNvSpPr>
              <a:spLocks noChangeShapeType="1"/>
            </p:cNvSpPr>
            <p:nvPr/>
          </p:nvSpPr>
          <p:spPr bwMode="auto">
            <a:xfrm>
              <a:off x="280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89" name="Line 737">
              <a:extLst>
                <a:ext uri="{FF2B5EF4-FFF2-40B4-BE49-F238E27FC236}">
                  <a16:creationId xmlns:a16="http://schemas.microsoft.com/office/drawing/2014/main" id="{075D0280-BE5E-06C9-F1B2-B604AB473D84}"/>
                </a:ext>
              </a:extLst>
            </p:cNvPr>
            <p:cNvSpPr>
              <a:spLocks noChangeShapeType="1"/>
            </p:cNvSpPr>
            <p:nvPr/>
          </p:nvSpPr>
          <p:spPr bwMode="auto">
            <a:xfrm>
              <a:off x="283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0" name="Line 738">
              <a:extLst>
                <a:ext uri="{FF2B5EF4-FFF2-40B4-BE49-F238E27FC236}">
                  <a16:creationId xmlns:a16="http://schemas.microsoft.com/office/drawing/2014/main" id="{3C7C0020-5857-A581-C8EC-2F7E57DBB636}"/>
                </a:ext>
              </a:extLst>
            </p:cNvPr>
            <p:cNvSpPr>
              <a:spLocks noChangeShapeType="1"/>
            </p:cNvSpPr>
            <p:nvPr/>
          </p:nvSpPr>
          <p:spPr bwMode="auto">
            <a:xfrm>
              <a:off x="285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1" name="Line 739">
              <a:extLst>
                <a:ext uri="{FF2B5EF4-FFF2-40B4-BE49-F238E27FC236}">
                  <a16:creationId xmlns:a16="http://schemas.microsoft.com/office/drawing/2014/main" id="{DE33EC07-A4C6-6E5D-79A5-A4CDC50C5BCF}"/>
                </a:ext>
              </a:extLst>
            </p:cNvPr>
            <p:cNvSpPr>
              <a:spLocks noChangeShapeType="1"/>
            </p:cNvSpPr>
            <p:nvPr/>
          </p:nvSpPr>
          <p:spPr bwMode="auto">
            <a:xfrm>
              <a:off x="288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2" name="Line 740">
              <a:extLst>
                <a:ext uri="{FF2B5EF4-FFF2-40B4-BE49-F238E27FC236}">
                  <a16:creationId xmlns:a16="http://schemas.microsoft.com/office/drawing/2014/main" id="{370290B3-847A-5F90-7247-D8BEC9D9BAB9}"/>
                </a:ext>
              </a:extLst>
            </p:cNvPr>
            <p:cNvSpPr>
              <a:spLocks noChangeShapeType="1"/>
            </p:cNvSpPr>
            <p:nvPr/>
          </p:nvSpPr>
          <p:spPr bwMode="auto">
            <a:xfrm>
              <a:off x="291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3" name="Line 741">
              <a:extLst>
                <a:ext uri="{FF2B5EF4-FFF2-40B4-BE49-F238E27FC236}">
                  <a16:creationId xmlns:a16="http://schemas.microsoft.com/office/drawing/2014/main" id="{0CE79600-6E39-2FE7-6FD9-46C8B6A8062C}"/>
                </a:ext>
              </a:extLst>
            </p:cNvPr>
            <p:cNvSpPr>
              <a:spLocks noChangeShapeType="1"/>
            </p:cNvSpPr>
            <p:nvPr/>
          </p:nvSpPr>
          <p:spPr bwMode="auto">
            <a:xfrm>
              <a:off x="294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4" name="Line 742">
              <a:extLst>
                <a:ext uri="{FF2B5EF4-FFF2-40B4-BE49-F238E27FC236}">
                  <a16:creationId xmlns:a16="http://schemas.microsoft.com/office/drawing/2014/main" id="{FAB80B00-06E3-D16F-F24D-97A2FFD77807}"/>
                </a:ext>
              </a:extLst>
            </p:cNvPr>
            <p:cNvSpPr>
              <a:spLocks noChangeShapeType="1"/>
            </p:cNvSpPr>
            <p:nvPr/>
          </p:nvSpPr>
          <p:spPr bwMode="auto">
            <a:xfrm>
              <a:off x="296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5" name="Line 743">
              <a:extLst>
                <a:ext uri="{FF2B5EF4-FFF2-40B4-BE49-F238E27FC236}">
                  <a16:creationId xmlns:a16="http://schemas.microsoft.com/office/drawing/2014/main" id="{6DE58516-08DA-6396-364B-FCD324CD20E2}"/>
                </a:ext>
              </a:extLst>
            </p:cNvPr>
            <p:cNvSpPr>
              <a:spLocks noChangeShapeType="1"/>
            </p:cNvSpPr>
            <p:nvPr/>
          </p:nvSpPr>
          <p:spPr bwMode="auto">
            <a:xfrm>
              <a:off x="299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6" name="Line 744">
              <a:extLst>
                <a:ext uri="{FF2B5EF4-FFF2-40B4-BE49-F238E27FC236}">
                  <a16:creationId xmlns:a16="http://schemas.microsoft.com/office/drawing/2014/main" id="{48C5B077-4838-30F9-39C7-D8957440A43C}"/>
                </a:ext>
              </a:extLst>
            </p:cNvPr>
            <p:cNvSpPr>
              <a:spLocks noChangeShapeType="1"/>
            </p:cNvSpPr>
            <p:nvPr/>
          </p:nvSpPr>
          <p:spPr bwMode="auto">
            <a:xfrm>
              <a:off x="302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7" name="Line 745">
              <a:extLst>
                <a:ext uri="{FF2B5EF4-FFF2-40B4-BE49-F238E27FC236}">
                  <a16:creationId xmlns:a16="http://schemas.microsoft.com/office/drawing/2014/main" id="{89CF325F-5F4D-F640-7E03-794A4F168902}"/>
                </a:ext>
              </a:extLst>
            </p:cNvPr>
            <p:cNvSpPr>
              <a:spLocks noChangeShapeType="1"/>
            </p:cNvSpPr>
            <p:nvPr/>
          </p:nvSpPr>
          <p:spPr bwMode="auto">
            <a:xfrm>
              <a:off x="304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8" name="Line 746">
              <a:extLst>
                <a:ext uri="{FF2B5EF4-FFF2-40B4-BE49-F238E27FC236}">
                  <a16:creationId xmlns:a16="http://schemas.microsoft.com/office/drawing/2014/main" id="{3A8A49DE-C4BB-236C-8579-E0F7CA834910}"/>
                </a:ext>
              </a:extLst>
            </p:cNvPr>
            <p:cNvSpPr>
              <a:spLocks noChangeShapeType="1"/>
            </p:cNvSpPr>
            <p:nvPr/>
          </p:nvSpPr>
          <p:spPr bwMode="auto">
            <a:xfrm>
              <a:off x="307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499" name="Line 747">
              <a:extLst>
                <a:ext uri="{FF2B5EF4-FFF2-40B4-BE49-F238E27FC236}">
                  <a16:creationId xmlns:a16="http://schemas.microsoft.com/office/drawing/2014/main" id="{C7DCFB20-89B4-8141-A88D-AC5852FC5A3A}"/>
                </a:ext>
              </a:extLst>
            </p:cNvPr>
            <p:cNvSpPr>
              <a:spLocks noChangeShapeType="1"/>
            </p:cNvSpPr>
            <p:nvPr/>
          </p:nvSpPr>
          <p:spPr bwMode="auto">
            <a:xfrm>
              <a:off x="310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0" name="Line 748">
              <a:extLst>
                <a:ext uri="{FF2B5EF4-FFF2-40B4-BE49-F238E27FC236}">
                  <a16:creationId xmlns:a16="http://schemas.microsoft.com/office/drawing/2014/main" id="{66A737D6-42B5-7A8E-F61E-A61D035030D3}"/>
                </a:ext>
              </a:extLst>
            </p:cNvPr>
            <p:cNvSpPr>
              <a:spLocks noChangeShapeType="1"/>
            </p:cNvSpPr>
            <p:nvPr/>
          </p:nvSpPr>
          <p:spPr bwMode="auto">
            <a:xfrm>
              <a:off x="312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1" name="Line 749">
              <a:extLst>
                <a:ext uri="{FF2B5EF4-FFF2-40B4-BE49-F238E27FC236}">
                  <a16:creationId xmlns:a16="http://schemas.microsoft.com/office/drawing/2014/main" id="{12CF9D4D-6BC0-2716-7465-C48BE06EBFF2}"/>
                </a:ext>
              </a:extLst>
            </p:cNvPr>
            <p:cNvSpPr>
              <a:spLocks noChangeShapeType="1"/>
            </p:cNvSpPr>
            <p:nvPr/>
          </p:nvSpPr>
          <p:spPr bwMode="auto">
            <a:xfrm>
              <a:off x="315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2" name="Line 750">
              <a:extLst>
                <a:ext uri="{FF2B5EF4-FFF2-40B4-BE49-F238E27FC236}">
                  <a16:creationId xmlns:a16="http://schemas.microsoft.com/office/drawing/2014/main" id="{01CF45F7-2C1D-03E9-BBA1-AC6D6333C1F9}"/>
                </a:ext>
              </a:extLst>
            </p:cNvPr>
            <p:cNvSpPr>
              <a:spLocks noChangeShapeType="1"/>
            </p:cNvSpPr>
            <p:nvPr/>
          </p:nvSpPr>
          <p:spPr bwMode="auto">
            <a:xfrm>
              <a:off x="318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3" name="Line 751">
              <a:extLst>
                <a:ext uri="{FF2B5EF4-FFF2-40B4-BE49-F238E27FC236}">
                  <a16:creationId xmlns:a16="http://schemas.microsoft.com/office/drawing/2014/main" id="{D33F123F-EC72-3D48-3BBA-478C885A3E00}"/>
                </a:ext>
              </a:extLst>
            </p:cNvPr>
            <p:cNvSpPr>
              <a:spLocks noChangeShapeType="1"/>
            </p:cNvSpPr>
            <p:nvPr/>
          </p:nvSpPr>
          <p:spPr bwMode="auto">
            <a:xfrm>
              <a:off x="321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4" name="Line 752">
              <a:extLst>
                <a:ext uri="{FF2B5EF4-FFF2-40B4-BE49-F238E27FC236}">
                  <a16:creationId xmlns:a16="http://schemas.microsoft.com/office/drawing/2014/main" id="{F69E3B55-1068-1705-189A-C87AE3A83A33}"/>
                </a:ext>
              </a:extLst>
            </p:cNvPr>
            <p:cNvSpPr>
              <a:spLocks noChangeShapeType="1"/>
            </p:cNvSpPr>
            <p:nvPr/>
          </p:nvSpPr>
          <p:spPr bwMode="auto">
            <a:xfrm>
              <a:off x="323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5" name="Line 753">
              <a:extLst>
                <a:ext uri="{FF2B5EF4-FFF2-40B4-BE49-F238E27FC236}">
                  <a16:creationId xmlns:a16="http://schemas.microsoft.com/office/drawing/2014/main" id="{AD8402AC-8AE0-B11C-DD7C-B81F10391F83}"/>
                </a:ext>
              </a:extLst>
            </p:cNvPr>
            <p:cNvSpPr>
              <a:spLocks noChangeShapeType="1"/>
            </p:cNvSpPr>
            <p:nvPr/>
          </p:nvSpPr>
          <p:spPr bwMode="auto">
            <a:xfrm>
              <a:off x="326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6" name="Line 754">
              <a:extLst>
                <a:ext uri="{FF2B5EF4-FFF2-40B4-BE49-F238E27FC236}">
                  <a16:creationId xmlns:a16="http://schemas.microsoft.com/office/drawing/2014/main" id="{948EE241-7837-22AC-7D9A-BFC64474343A}"/>
                </a:ext>
              </a:extLst>
            </p:cNvPr>
            <p:cNvSpPr>
              <a:spLocks noChangeShapeType="1"/>
            </p:cNvSpPr>
            <p:nvPr/>
          </p:nvSpPr>
          <p:spPr bwMode="auto">
            <a:xfrm>
              <a:off x="329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7" name="Line 755">
              <a:extLst>
                <a:ext uri="{FF2B5EF4-FFF2-40B4-BE49-F238E27FC236}">
                  <a16:creationId xmlns:a16="http://schemas.microsoft.com/office/drawing/2014/main" id="{E353C9F4-EA53-0CD0-24CF-DCB7F5BAA1F5}"/>
                </a:ext>
              </a:extLst>
            </p:cNvPr>
            <p:cNvSpPr>
              <a:spLocks noChangeShapeType="1"/>
            </p:cNvSpPr>
            <p:nvPr/>
          </p:nvSpPr>
          <p:spPr bwMode="auto">
            <a:xfrm>
              <a:off x="331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8" name="Line 756">
              <a:extLst>
                <a:ext uri="{FF2B5EF4-FFF2-40B4-BE49-F238E27FC236}">
                  <a16:creationId xmlns:a16="http://schemas.microsoft.com/office/drawing/2014/main" id="{98FE5BF8-A0C5-6954-9A57-7A1E5A1B6937}"/>
                </a:ext>
              </a:extLst>
            </p:cNvPr>
            <p:cNvSpPr>
              <a:spLocks noChangeShapeType="1"/>
            </p:cNvSpPr>
            <p:nvPr/>
          </p:nvSpPr>
          <p:spPr bwMode="auto">
            <a:xfrm>
              <a:off x="334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09" name="Line 757">
              <a:extLst>
                <a:ext uri="{FF2B5EF4-FFF2-40B4-BE49-F238E27FC236}">
                  <a16:creationId xmlns:a16="http://schemas.microsoft.com/office/drawing/2014/main" id="{E98AFDCF-401D-CBC7-62AC-4864CE5B3D83}"/>
                </a:ext>
              </a:extLst>
            </p:cNvPr>
            <p:cNvSpPr>
              <a:spLocks noChangeShapeType="1"/>
            </p:cNvSpPr>
            <p:nvPr/>
          </p:nvSpPr>
          <p:spPr bwMode="auto">
            <a:xfrm>
              <a:off x="337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0" name="Line 758">
              <a:extLst>
                <a:ext uri="{FF2B5EF4-FFF2-40B4-BE49-F238E27FC236}">
                  <a16:creationId xmlns:a16="http://schemas.microsoft.com/office/drawing/2014/main" id="{A7224B01-DDEB-8674-9468-B5A6AF84B033}"/>
                </a:ext>
              </a:extLst>
            </p:cNvPr>
            <p:cNvSpPr>
              <a:spLocks noChangeShapeType="1"/>
            </p:cNvSpPr>
            <p:nvPr/>
          </p:nvSpPr>
          <p:spPr bwMode="auto">
            <a:xfrm>
              <a:off x="339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1" name="Line 759">
              <a:extLst>
                <a:ext uri="{FF2B5EF4-FFF2-40B4-BE49-F238E27FC236}">
                  <a16:creationId xmlns:a16="http://schemas.microsoft.com/office/drawing/2014/main" id="{DA7887AE-A28E-DBB6-5AEC-A94712AD8C8A}"/>
                </a:ext>
              </a:extLst>
            </p:cNvPr>
            <p:cNvSpPr>
              <a:spLocks noChangeShapeType="1"/>
            </p:cNvSpPr>
            <p:nvPr/>
          </p:nvSpPr>
          <p:spPr bwMode="auto">
            <a:xfrm>
              <a:off x="342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2" name="Line 760">
              <a:extLst>
                <a:ext uri="{FF2B5EF4-FFF2-40B4-BE49-F238E27FC236}">
                  <a16:creationId xmlns:a16="http://schemas.microsoft.com/office/drawing/2014/main" id="{1525BA8A-15CB-C3C2-A968-045A67225400}"/>
                </a:ext>
              </a:extLst>
            </p:cNvPr>
            <p:cNvSpPr>
              <a:spLocks noChangeShapeType="1"/>
            </p:cNvSpPr>
            <p:nvPr/>
          </p:nvSpPr>
          <p:spPr bwMode="auto">
            <a:xfrm>
              <a:off x="345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3" name="Line 761">
              <a:extLst>
                <a:ext uri="{FF2B5EF4-FFF2-40B4-BE49-F238E27FC236}">
                  <a16:creationId xmlns:a16="http://schemas.microsoft.com/office/drawing/2014/main" id="{8A928F78-F356-7336-E1F4-E53977A07151}"/>
                </a:ext>
              </a:extLst>
            </p:cNvPr>
            <p:cNvSpPr>
              <a:spLocks noChangeShapeType="1"/>
            </p:cNvSpPr>
            <p:nvPr/>
          </p:nvSpPr>
          <p:spPr bwMode="auto">
            <a:xfrm>
              <a:off x="348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4" name="Line 762">
              <a:extLst>
                <a:ext uri="{FF2B5EF4-FFF2-40B4-BE49-F238E27FC236}">
                  <a16:creationId xmlns:a16="http://schemas.microsoft.com/office/drawing/2014/main" id="{BA7E9F8F-A97D-5891-9E43-A6A1080591E0}"/>
                </a:ext>
              </a:extLst>
            </p:cNvPr>
            <p:cNvSpPr>
              <a:spLocks noChangeShapeType="1"/>
            </p:cNvSpPr>
            <p:nvPr/>
          </p:nvSpPr>
          <p:spPr bwMode="auto">
            <a:xfrm>
              <a:off x="350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5" name="Line 763">
              <a:extLst>
                <a:ext uri="{FF2B5EF4-FFF2-40B4-BE49-F238E27FC236}">
                  <a16:creationId xmlns:a16="http://schemas.microsoft.com/office/drawing/2014/main" id="{BEAF3595-8AE5-61CB-2780-8DE4B5EC10A3}"/>
                </a:ext>
              </a:extLst>
            </p:cNvPr>
            <p:cNvSpPr>
              <a:spLocks noChangeShapeType="1"/>
            </p:cNvSpPr>
            <p:nvPr/>
          </p:nvSpPr>
          <p:spPr bwMode="auto">
            <a:xfrm>
              <a:off x="353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6" name="Line 764">
              <a:extLst>
                <a:ext uri="{FF2B5EF4-FFF2-40B4-BE49-F238E27FC236}">
                  <a16:creationId xmlns:a16="http://schemas.microsoft.com/office/drawing/2014/main" id="{302DA75E-7D91-51F6-95A7-92AA3792A9B6}"/>
                </a:ext>
              </a:extLst>
            </p:cNvPr>
            <p:cNvSpPr>
              <a:spLocks noChangeShapeType="1"/>
            </p:cNvSpPr>
            <p:nvPr/>
          </p:nvSpPr>
          <p:spPr bwMode="auto">
            <a:xfrm>
              <a:off x="356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7" name="Line 765">
              <a:extLst>
                <a:ext uri="{FF2B5EF4-FFF2-40B4-BE49-F238E27FC236}">
                  <a16:creationId xmlns:a16="http://schemas.microsoft.com/office/drawing/2014/main" id="{0BCD5095-9C30-BF0D-C6FD-19249996D367}"/>
                </a:ext>
              </a:extLst>
            </p:cNvPr>
            <p:cNvSpPr>
              <a:spLocks noChangeShapeType="1"/>
            </p:cNvSpPr>
            <p:nvPr/>
          </p:nvSpPr>
          <p:spPr bwMode="auto">
            <a:xfrm>
              <a:off x="358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8" name="Line 766">
              <a:extLst>
                <a:ext uri="{FF2B5EF4-FFF2-40B4-BE49-F238E27FC236}">
                  <a16:creationId xmlns:a16="http://schemas.microsoft.com/office/drawing/2014/main" id="{74CC1D5E-A125-988E-2D01-87E1FC8E76A7}"/>
                </a:ext>
              </a:extLst>
            </p:cNvPr>
            <p:cNvSpPr>
              <a:spLocks noChangeShapeType="1"/>
            </p:cNvSpPr>
            <p:nvPr/>
          </p:nvSpPr>
          <p:spPr bwMode="auto">
            <a:xfrm>
              <a:off x="361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19" name="Line 767">
              <a:extLst>
                <a:ext uri="{FF2B5EF4-FFF2-40B4-BE49-F238E27FC236}">
                  <a16:creationId xmlns:a16="http://schemas.microsoft.com/office/drawing/2014/main" id="{EA3549E9-EADF-6CC0-E8F9-C86E931CD0E5}"/>
                </a:ext>
              </a:extLst>
            </p:cNvPr>
            <p:cNvSpPr>
              <a:spLocks noChangeShapeType="1"/>
            </p:cNvSpPr>
            <p:nvPr/>
          </p:nvSpPr>
          <p:spPr bwMode="auto">
            <a:xfrm>
              <a:off x="364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0" name="Line 768">
              <a:extLst>
                <a:ext uri="{FF2B5EF4-FFF2-40B4-BE49-F238E27FC236}">
                  <a16:creationId xmlns:a16="http://schemas.microsoft.com/office/drawing/2014/main" id="{15A98DEF-CDE2-163F-7024-2873B9F2258D}"/>
                </a:ext>
              </a:extLst>
            </p:cNvPr>
            <p:cNvSpPr>
              <a:spLocks noChangeShapeType="1"/>
            </p:cNvSpPr>
            <p:nvPr/>
          </p:nvSpPr>
          <p:spPr bwMode="auto">
            <a:xfrm>
              <a:off x="366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1" name="Line 769">
              <a:extLst>
                <a:ext uri="{FF2B5EF4-FFF2-40B4-BE49-F238E27FC236}">
                  <a16:creationId xmlns:a16="http://schemas.microsoft.com/office/drawing/2014/main" id="{CB7AD7B4-812C-DD3A-3FF3-1F4FA07FE14F}"/>
                </a:ext>
              </a:extLst>
            </p:cNvPr>
            <p:cNvSpPr>
              <a:spLocks noChangeShapeType="1"/>
            </p:cNvSpPr>
            <p:nvPr/>
          </p:nvSpPr>
          <p:spPr bwMode="auto">
            <a:xfrm>
              <a:off x="369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2" name="Line 770">
              <a:extLst>
                <a:ext uri="{FF2B5EF4-FFF2-40B4-BE49-F238E27FC236}">
                  <a16:creationId xmlns:a16="http://schemas.microsoft.com/office/drawing/2014/main" id="{B15EEE26-EEF2-B79D-D3C3-6694F80EF7AC}"/>
                </a:ext>
              </a:extLst>
            </p:cNvPr>
            <p:cNvSpPr>
              <a:spLocks noChangeShapeType="1"/>
            </p:cNvSpPr>
            <p:nvPr/>
          </p:nvSpPr>
          <p:spPr bwMode="auto">
            <a:xfrm>
              <a:off x="372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3" name="Line 771">
              <a:extLst>
                <a:ext uri="{FF2B5EF4-FFF2-40B4-BE49-F238E27FC236}">
                  <a16:creationId xmlns:a16="http://schemas.microsoft.com/office/drawing/2014/main" id="{1F61367C-0BD3-5150-E995-733B3318E90D}"/>
                </a:ext>
              </a:extLst>
            </p:cNvPr>
            <p:cNvSpPr>
              <a:spLocks noChangeShapeType="1"/>
            </p:cNvSpPr>
            <p:nvPr/>
          </p:nvSpPr>
          <p:spPr bwMode="auto">
            <a:xfrm>
              <a:off x="375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4" name="Line 772">
              <a:extLst>
                <a:ext uri="{FF2B5EF4-FFF2-40B4-BE49-F238E27FC236}">
                  <a16:creationId xmlns:a16="http://schemas.microsoft.com/office/drawing/2014/main" id="{A0DA91B3-6748-F49F-C4A2-B0D35DF93EEE}"/>
                </a:ext>
              </a:extLst>
            </p:cNvPr>
            <p:cNvSpPr>
              <a:spLocks noChangeShapeType="1"/>
            </p:cNvSpPr>
            <p:nvPr/>
          </p:nvSpPr>
          <p:spPr bwMode="auto">
            <a:xfrm>
              <a:off x="377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5" name="Line 773">
              <a:extLst>
                <a:ext uri="{FF2B5EF4-FFF2-40B4-BE49-F238E27FC236}">
                  <a16:creationId xmlns:a16="http://schemas.microsoft.com/office/drawing/2014/main" id="{DDF72F32-6999-E568-1600-56F39558EF16}"/>
                </a:ext>
              </a:extLst>
            </p:cNvPr>
            <p:cNvSpPr>
              <a:spLocks noChangeShapeType="1"/>
            </p:cNvSpPr>
            <p:nvPr/>
          </p:nvSpPr>
          <p:spPr bwMode="auto">
            <a:xfrm>
              <a:off x="380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6" name="Line 774">
              <a:extLst>
                <a:ext uri="{FF2B5EF4-FFF2-40B4-BE49-F238E27FC236}">
                  <a16:creationId xmlns:a16="http://schemas.microsoft.com/office/drawing/2014/main" id="{B3FE84DA-49E6-031A-1596-24D70F09D383}"/>
                </a:ext>
              </a:extLst>
            </p:cNvPr>
            <p:cNvSpPr>
              <a:spLocks noChangeShapeType="1"/>
            </p:cNvSpPr>
            <p:nvPr/>
          </p:nvSpPr>
          <p:spPr bwMode="auto">
            <a:xfrm>
              <a:off x="383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7" name="Line 775">
              <a:extLst>
                <a:ext uri="{FF2B5EF4-FFF2-40B4-BE49-F238E27FC236}">
                  <a16:creationId xmlns:a16="http://schemas.microsoft.com/office/drawing/2014/main" id="{E2B4EC2E-6BB3-B2BC-2684-5D6FEA1629D1}"/>
                </a:ext>
              </a:extLst>
            </p:cNvPr>
            <p:cNvSpPr>
              <a:spLocks noChangeShapeType="1"/>
            </p:cNvSpPr>
            <p:nvPr/>
          </p:nvSpPr>
          <p:spPr bwMode="auto">
            <a:xfrm>
              <a:off x="385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8" name="Line 776">
              <a:extLst>
                <a:ext uri="{FF2B5EF4-FFF2-40B4-BE49-F238E27FC236}">
                  <a16:creationId xmlns:a16="http://schemas.microsoft.com/office/drawing/2014/main" id="{C0DF3D89-0A48-7292-9691-E7358A2AE3EA}"/>
                </a:ext>
              </a:extLst>
            </p:cNvPr>
            <p:cNvSpPr>
              <a:spLocks noChangeShapeType="1"/>
            </p:cNvSpPr>
            <p:nvPr/>
          </p:nvSpPr>
          <p:spPr bwMode="auto">
            <a:xfrm>
              <a:off x="388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29" name="Line 777">
              <a:extLst>
                <a:ext uri="{FF2B5EF4-FFF2-40B4-BE49-F238E27FC236}">
                  <a16:creationId xmlns:a16="http://schemas.microsoft.com/office/drawing/2014/main" id="{BA18735B-10E2-F477-A643-F9D1C5B778AB}"/>
                </a:ext>
              </a:extLst>
            </p:cNvPr>
            <p:cNvSpPr>
              <a:spLocks noChangeShapeType="1"/>
            </p:cNvSpPr>
            <p:nvPr/>
          </p:nvSpPr>
          <p:spPr bwMode="auto">
            <a:xfrm>
              <a:off x="391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0" name="Line 778">
              <a:extLst>
                <a:ext uri="{FF2B5EF4-FFF2-40B4-BE49-F238E27FC236}">
                  <a16:creationId xmlns:a16="http://schemas.microsoft.com/office/drawing/2014/main" id="{1D121867-88CF-F0A7-41F8-11B617031322}"/>
                </a:ext>
              </a:extLst>
            </p:cNvPr>
            <p:cNvSpPr>
              <a:spLocks noChangeShapeType="1"/>
            </p:cNvSpPr>
            <p:nvPr/>
          </p:nvSpPr>
          <p:spPr bwMode="auto">
            <a:xfrm>
              <a:off x="393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1" name="Line 779">
              <a:extLst>
                <a:ext uri="{FF2B5EF4-FFF2-40B4-BE49-F238E27FC236}">
                  <a16:creationId xmlns:a16="http://schemas.microsoft.com/office/drawing/2014/main" id="{8079E610-B1C8-4400-C6CB-B4110F6F1BC8}"/>
                </a:ext>
              </a:extLst>
            </p:cNvPr>
            <p:cNvSpPr>
              <a:spLocks noChangeShapeType="1"/>
            </p:cNvSpPr>
            <p:nvPr/>
          </p:nvSpPr>
          <p:spPr bwMode="auto">
            <a:xfrm>
              <a:off x="396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2" name="Line 780">
              <a:extLst>
                <a:ext uri="{FF2B5EF4-FFF2-40B4-BE49-F238E27FC236}">
                  <a16:creationId xmlns:a16="http://schemas.microsoft.com/office/drawing/2014/main" id="{2BA8AA80-CAAF-3524-7FEA-5C558042D597}"/>
                </a:ext>
              </a:extLst>
            </p:cNvPr>
            <p:cNvSpPr>
              <a:spLocks noChangeShapeType="1"/>
            </p:cNvSpPr>
            <p:nvPr/>
          </p:nvSpPr>
          <p:spPr bwMode="auto">
            <a:xfrm>
              <a:off x="399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3" name="Line 781">
              <a:extLst>
                <a:ext uri="{FF2B5EF4-FFF2-40B4-BE49-F238E27FC236}">
                  <a16:creationId xmlns:a16="http://schemas.microsoft.com/office/drawing/2014/main" id="{54EBF96D-EB42-6776-1315-E568354EA955}"/>
                </a:ext>
              </a:extLst>
            </p:cNvPr>
            <p:cNvSpPr>
              <a:spLocks noChangeShapeType="1"/>
            </p:cNvSpPr>
            <p:nvPr/>
          </p:nvSpPr>
          <p:spPr bwMode="auto">
            <a:xfrm>
              <a:off x="402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4" name="Line 782">
              <a:extLst>
                <a:ext uri="{FF2B5EF4-FFF2-40B4-BE49-F238E27FC236}">
                  <a16:creationId xmlns:a16="http://schemas.microsoft.com/office/drawing/2014/main" id="{C418014C-52F3-ECAE-CB05-4F9849F7CF92}"/>
                </a:ext>
              </a:extLst>
            </p:cNvPr>
            <p:cNvSpPr>
              <a:spLocks noChangeShapeType="1"/>
            </p:cNvSpPr>
            <p:nvPr/>
          </p:nvSpPr>
          <p:spPr bwMode="auto">
            <a:xfrm>
              <a:off x="404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5" name="Line 783">
              <a:extLst>
                <a:ext uri="{FF2B5EF4-FFF2-40B4-BE49-F238E27FC236}">
                  <a16:creationId xmlns:a16="http://schemas.microsoft.com/office/drawing/2014/main" id="{3DA7BD9B-5199-BE87-2D02-EF884EF3FBA6}"/>
                </a:ext>
              </a:extLst>
            </p:cNvPr>
            <p:cNvSpPr>
              <a:spLocks noChangeShapeType="1"/>
            </p:cNvSpPr>
            <p:nvPr/>
          </p:nvSpPr>
          <p:spPr bwMode="auto">
            <a:xfrm>
              <a:off x="407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6" name="Line 784">
              <a:extLst>
                <a:ext uri="{FF2B5EF4-FFF2-40B4-BE49-F238E27FC236}">
                  <a16:creationId xmlns:a16="http://schemas.microsoft.com/office/drawing/2014/main" id="{C579A300-97E9-DE91-2E20-D771E6FCAF16}"/>
                </a:ext>
              </a:extLst>
            </p:cNvPr>
            <p:cNvSpPr>
              <a:spLocks noChangeShapeType="1"/>
            </p:cNvSpPr>
            <p:nvPr/>
          </p:nvSpPr>
          <p:spPr bwMode="auto">
            <a:xfrm>
              <a:off x="410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7" name="Line 785">
              <a:extLst>
                <a:ext uri="{FF2B5EF4-FFF2-40B4-BE49-F238E27FC236}">
                  <a16:creationId xmlns:a16="http://schemas.microsoft.com/office/drawing/2014/main" id="{ECD15A99-E756-F908-0D77-D9C089BED89E}"/>
                </a:ext>
              </a:extLst>
            </p:cNvPr>
            <p:cNvSpPr>
              <a:spLocks noChangeShapeType="1"/>
            </p:cNvSpPr>
            <p:nvPr/>
          </p:nvSpPr>
          <p:spPr bwMode="auto">
            <a:xfrm>
              <a:off x="412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8" name="Line 786">
              <a:extLst>
                <a:ext uri="{FF2B5EF4-FFF2-40B4-BE49-F238E27FC236}">
                  <a16:creationId xmlns:a16="http://schemas.microsoft.com/office/drawing/2014/main" id="{AB05775D-517A-4C3C-530C-BDFF86A4E0E6}"/>
                </a:ext>
              </a:extLst>
            </p:cNvPr>
            <p:cNvSpPr>
              <a:spLocks noChangeShapeType="1"/>
            </p:cNvSpPr>
            <p:nvPr/>
          </p:nvSpPr>
          <p:spPr bwMode="auto">
            <a:xfrm>
              <a:off x="415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39" name="Line 787">
              <a:extLst>
                <a:ext uri="{FF2B5EF4-FFF2-40B4-BE49-F238E27FC236}">
                  <a16:creationId xmlns:a16="http://schemas.microsoft.com/office/drawing/2014/main" id="{8B5CD401-D574-88AD-4CDB-B33E8C63A9F2}"/>
                </a:ext>
              </a:extLst>
            </p:cNvPr>
            <p:cNvSpPr>
              <a:spLocks noChangeShapeType="1"/>
            </p:cNvSpPr>
            <p:nvPr/>
          </p:nvSpPr>
          <p:spPr bwMode="auto">
            <a:xfrm>
              <a:off x="418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0" name="Line 788">
              <a:extLst>
                <a:ext uri="{FF2B5EF4-FFF2-40B4-BE49-F238E27FC236}">
                  <a16:creationId xmlns:a16="http://schemas.microsoft.com/office/drawing/2014/main" id="{5BE92D4D-98B3-979C-D105-67F87531F276}"/>
                </a:ext>
              </a:extLst>
            </p:cNvPr>
            <p:cNvSpPr>
              <a:spLocks noChangeShapeType="1"/>
            </p:cNvSpPr>
            <p:nvPr/>
          </p:nvSpPr>
          <p:spPr bwMode="auto">
            <a:xfrm>
              <a:off x="4209"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1" name="Line 789">
              <a:extLst>
                <a:ext uri="{FF2B5EF4-FFF2-40B4-BE49-F238E27FC236}">
                  <a16:creationId xmlns:a16="http://schemas.microsoft.com/office/drawing/2014/main" id="{07647DDA-28E6-B544-D45E-F0A08DDE3036}"/>
                </a:ext>
              </a:extLst>
            </p:cNvPr>
            <p:cNvSpPr>
              <a:spLocks noChangeShapeType="1"/>
            </p:cNvSpPr>
            <p:nvPr/>
          </p:nvSpPr>
          <p:spPr bwMode="auto">
            <a:xfrm>
              <a:off x="4236"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2" name="Line 790">
              <a:extLst>
                <a:ext uri="{FF2B5EF4-FFF2-40B4-BE49-F238E27FC236}">
                  <a16:creationId xmlns:a16="http://schemas.microsoft.com/office/drawing/2014/main" id="{67788F96-9DF4-B1F6-F25C-96B245203F4D}"/>
                </a:ext>
              </a:extLst>
            </p:cNvPr>
            <p:cNvSpPr>
              <a:spLocks noChangeShapeType="1"/>
            </p:cNvSpPr>
            <p:nvPr/>
          </p:nvSpPr>
          <p:spPr bwMode="auto">
            <a:xfrm>
              <a:off x="4263"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3" name="Line 791">
              <a:extLst>
                <a:ext uri="{FF2B5EF4-FFF2-40B4-BE49-F238E27FC236}">
                  <a16:creationId xmlns:a16="http://schemas.microsoft.com/office/drawing/2014/main" id="{CF50C465-E537-BDCF-FD2C-11AF7E1B5AB1}"/>
                </a:ext>
              </a:extLst>
            </p:cNvPr>
            <p:cNvSpPr>
              <a:spLocks noChangeShapeType="1"/>
            </p:cNvSpPr>
            <p:nvPr/>
          </p:nvSpPr>
          <p:spPr bwMode="auto">
            <a:xfrm>
              <a:off x="4290"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4" name="Line 792">
              <a:extLst>
                <a:ext uri="{FF2B5EF4-FFF2-40B4-BE49-F238E27FC236}">
                  <a16:creationId xmlns:a16="http://schemas.microsoft.com/office/drawing/2014/main" id="{E9EA4B70-E73B-66B6-965E-A2070F57C81C}"/>
                </a:ext>
              </a:extLst>
            </p:cNvPr>
            <p:cNvSpPr>
              <a:spLocks noChangeShapeType="1"/>
            </p:cNvSpPr>
            <p:nvPr/>
          </p:nvSpPr>
          <p:spPr bwMode="auto">
            <a:xfrm>
              <a:off x="4317"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5" name="Line 793">
              <a:extLst>
                <a:ext uri="{FF2B5EF4-FFF2-40B4-BE49-F238E27FC236}">
                  <a16:creationId xmlns:a16="http://schemas.microsoft.com/office/drawing/2014/main" id="{40D3C195-F84F-5B5A-7196-F99FE447CCCC}"/>
                </a:ext>
              </a:extLst>
            </p:cNvPr>
            <p:cNvSpPr>
              <a:spLocks noChangeShapeType="1"/>
            </p:cNvSpPr>
            <p:nvPr/>
          </p:nvSpPr>
          <p:spPr bwMode="auto">
            <a:xfrm>
              <a:off x="4344"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6" name="Line 794">
              <a:extLst>
                <a:ext uri="{FF2B5EF4-FFF2-40B4-BE49-F238E27FC236}">
                  <a16:creationId xmlns:a16="http://schemas.microsoft.com/office/drawing/2014/main" id="{8B55CC23-2700-9C4F-1D3D-7FCF439F6D90}"/>
                </a:ext>
              </a:extLst>
            </p:cNvPr>
            <p:cNvSpPr>
              <a:spLocks noChangeShapeType="1"/>
            </p:cNvSpPr>
            <p:nvPr/>
          </p:nvSpPr>
          <p:spPr bwMode="auto">
            <a:xfrm>
              <a:off x="4371"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7" name="Line 795">
              <a:extLst>
                <a:ext uri="{FF2B5EF4-FFF2-40B4-BE49-F238E27FC236}">
                  <a16:creationId xmlns:a16="http://schemas.microsoft.com/office/drawing/2014/main" id="{214B523A-2755-0293-C7FC-10F1B54C8F26}"/>
                </a:ext>
              </a:extLst>
            </p:cNvPr>
            <p:cNvSpPr>
              <a:spLocks noChangeShapeType="1"/>
            </p:cNvSpPr>
            <p:nvPr/>
          </p:nvSpPr>
          <p:spPr bwMode="auto">
            <a:xfrm>
              <a:off x="4398"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8" name="Line 796">
              <a:extLst>
                <a:ext uri="{FF2B5EF4-FFF2-40B4-BE49-F238E27FC236}">
                  <a16:creationId xmlns:a16="http://schemas.microsoft.com/office/drawing/2014/main" id="{05B084AC-2D34-6590-537C-2921CE12820B}"/>
                </a:ext>
              </a:extLst>
            </p:cNvPr>
            <p:cNvSpPr>
              <a:spLocks noChangeShapeType="1"/>
            </p:cNvSpPr>
            <p:nvPr/>
          </p:nvSpPr>
          <p:spPr bwMode="auto">
            <a:xfrm>
              <a:off x="4425"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49" name="Line 797">
              <a:extLst>
                <a:ext uri="{FF2B5EF4-FFF2-40B4-BE49-F238E27FC236}">
                  <a16:creationId xmlns:a16="http://schemas.microsoft.com/office/drawing/2014/main" id="{AC9D1945-9358-AEE2-2B0E-F457C8691661}"/>
                </a:ext>
              </a:extLst>
            </p:cNvPr>
            <p:cNvSpPr>
              <a:spLocks noChangeShapeType="1"/>
            </p:cNvSpPr>
            <p:nvPr/>
          </p:nvSpPr>
          <p:spPr bwMode="auto">
            <a:xfrm>
              <a:off x="4452" y="1735"/>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0" name="Line 798">
              <a:extLst>
                <a:ext uri="{FF2B5EF4-FFF2-40B4-BE49-F238E27FC236}">
                  <a16:creationId xmlns:a16="http://schemas.microsoft.com/office/drawing/2014/main" id="{4514EC09-4C40-D17D-F937-98E108DE95AD}"/>
                </a:ext>
              </a:extLst>
            </p:cNvPr>
            <p:cNvSpPr>
              <a:spLocks noChangeShapeType="1"/>
            </p:cNvSpPr>
            <p:nvPr/>
          </p:nvSpPr>
          <p:spPr bwMode="auto">
            <a:xfrm>
              <a:off x="118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1" name="Line 799">
              <a:extLst>
                <a:ext uri="{FF2B5EF4-FFF2-40B4-BE49-F238E27FC236}">
                  <a16:creationId xmlns:a16="http://schemas.microsoft.com/office/drawing/2014/main" id="{FF3AF3B7-FBFC-87E1-8145-95848243D8B0}"/>
                </a:ext>
              </a:extLst>
            </p:cNvPr>
            <p:cNvSpPr>
              <a:spLocks noChangeShapeType="1"/>
            </p:cNvSpPr>
            <p:nvPr/>
          </p:nvSpPr>
          <p:spPr bwMode="auto">
            <a:xfrm>
              <a:off x="121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2" name="Line 800">
              <a:extLst>
                <a:ext uri="{FF2B5EF4-FFF2-40B4-BE49-F238E27FC236}">
                  <a16:creationId xmlns:a16="http://schemas.microsoft.com/office/drawing/2014/main" id="{2879F84F-C415-7849-9FE6-476D2B6AE5EE}"/>
                </a:ext>
              </a:extLst>
            </p:cNvPr>
            <p:cNvSpPr>
              <a:spLocks noChangeShapeType="1"/>
            </p:cNvSpPr>
            <p:nvPr/>
          </p:nvSpPr>
          <p:spPr bwMode="auto">
            <a:xfrm>
              <a:off x="123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3" name="Line 801">
              <a:extLst>
                <a:ext uri="{FF2B5EF4-FFF2-40B4-BE49-F238E27FC236}">
                  <a16:creationId xmlns:a16="http://schemas.microsoft.com/office/drawing/2014/main" id="{6DCA737E-ABB4-76D2-671A-F815C5382BB2}"/>
                </a:ext>
              </a:extLst>
            </p:cNvPr>
            <p:cNvSpPr>
              <a:spLocks noChangeShapeType="1"/>
            </p:cNvSpPr>
            <p:nvPr/>
          </p:nvSpPr>
          <p:spPr bwMode="auto">
            <a:xfrm>
              <a:off x="126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4" name="Line 802">
              <a:extLst>
                <a:ext uri="{FF2B5EF4-FFF2-40B4-BE49-F238E27FC236}">
                  <a16:creationId xmlns:a16="http://schemas.microsoft.com/office/drawing/2014/main" id="{D25885BF-C501-2489-8B85-EAE171E991B4}"/>
                </a:ext>
              </a:extLst>
            </p:cNvPr>
            <p:cNvSpPr>
              <a:spLocks noChangeShapeType="1"/>
            </p:cNvSpPr>
            <p:nvPr/>
          </p:nvSpPr>
          <p:spPr bwMode="auto">
            <a:xfrm>
              <a:off x="129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5" name="Line 803">
              <a:extLst>
                <a:ext uri="{FF2B5EF4-FFF2-40B4-BE49-F238E27FC236}">
                  <a16:creationId xmlns:a16="http://schemas.microsoft.com/office/drawing/2014/main" id="{221149B5-03C8-B944-F97B-883C9B396FBA}"/>
                </a:ext>
              </a:extLst>
            </p:cNvPr>
            <p:cNvSpPr>
              <a:spLocks noChangeShapeType="1"/>
            </p:cNvSpPr>
            <p:nvPr/>
          </p:nvSpPr>
          <p:spPr bwMode="auto">
            <a:xfrm>
              <a:off x="132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6" name="Line 804">
              <a:extLst>
                <a:ext uri="{FF2B5EF4-FFF2-40B4-BE49-F238E27FC236}">
                  <a16:creationId xmlns:a16="http://schemas.microsoft.com/office/drawing/2014/main" id="{7CDDE2BC-5952-2DDD-4B7E-893178ECF55D}"/>
                </a:ext>
              </a:extLst>
            </p:cNvPr>
            <p:cNvSpPr>
              <a:spLocks noChangeShapeType="1"/>
            </p:cNvSpPr>
            <p:nvPr/>
          </p:nvSpPr>
          <p:spPr bwMode="auto">
            <a:xfrm>
              <a:off x="134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7" name="Line 805">
              <a:extLst>
                <a:ext uri="{FF2B5EF4-FFF2-40B4-BE49-F238E27FC236}">
                  <a16:creationId xmlns:a16="http://schemas.microsoft.com/office/drawing/2014/main" id="{1C763EFC-DBCA-F03F-D061-C089E63DCCAD}"/>
                </a:ext>
              </a:extLst>
            </p:cNvPr>
            <p:cNvSpPr>
              <a:spLocks noChangeShapeType="1"/>
            </p:cNvSpPr>
            <p:nvPr/>
          </p:nvSpPr>
          <p:spPr bwMode="auto">
            <a:xfrm>
              <a:off x="137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58" name="Line 806">
              <a:extLst>
                <a:ext uri="{FF2B5EF4-FFF2-40B4-BE49-F238E27FC236}">
                  <a16:creationId xmlns:a16="http://schemas.microsoft.com/office/drawing/2014/main" id="{F291C105-CFB3-4AD8-063F-3AA3B6E54489}"/>
                </a:ext>
              </a:extLst>
            </p:cNvPr>
            <p:cNvSpPr>
              <a:spLocks noChangeShapeType="1"/>
            </p:cNvSpPr>
            <p:nvPr/>
          </p:nvSpPr>
          <p:spPr bwMode="auto">
            <a:xfrm>
              <a:off x="140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715559" name="Group 807">
            <a:extLst>
              <a:ext uri="{FF2B5EF4-FFF2-40B4-BE49-F238E27FC236}">
                <a16:creationId xmlns:a16="http://schemas.microsoft.com/office/drawing/2014/main" id="{65EE7F6F-E479-7297-3C33-C557DDF84851}"/>
              </a:ext>
            </a:extLst>
          </p:cNvPr>
          <p:cNvGrpSpPr>
            <a:grpSpLocks/>
          </p:cNvGrpSpPr>
          <p:nvPr/>
        </p:nvGrpSpPr>
        <p:grpSpPr bwMode="auto">
          <a:xfrm>
            <a:off x="1881188" y="1909763"/>
            <a:ext cx="5213350" cy="503237"/>
            <a:chOff x="1185" y="1107"/>
            <a:chExt cx="3284" cy="317"/>
          </a:xfrm>
        </p:grpSpPr>
        <p:sp>
          <p:nvSpPr>
            <p:cNvPr id="715560" name="Line 808">
              <a:extLst>
                <a:ext uri="{FF2B5EF4-FFF2-40B4-BE49-F238E27FC236}">
                  <a16:creationId xmlns:a16="http://schemas.microsoft.com/office/drawing/2014/main" id="{96BAF9E0-25EE-0619-411C-84D235E2A8ED}"/>
                </a:ext>
              </a:extLst>
            </p:cNvPr>
            <p:cNvSpPr>
              <a:spLocks noChangeShapeType="1"/>
            </p:cNvSpPr>
            <p:nvPr/>
          </p:nvSpPr>
          <p:spPr bwMode="auto">
            <a:xfrm>
              <a:off x="142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1" name="Line 809">
              <a:extLst>
                <a:ext uri="{FF2B5EF4-FFF2-40B4-BE49-F238E27FC236}">
                  <a16:creationId xmlns:a16="http://schemas.microsoft.com/office/drawing/2014/main" id="{09E08D64-F330-C4CE-A77A-CAD1FA2A735E}"/>
                </a:ext>
              </a:extLst>
            </p:cNvPr>
            <p:cNvSpPr>
              <a:spLocks noChangeShapeType="1"/>
            </p:cNvSpPr>
            <p:nvPr/>
          </p:nvSpPr>
          <p:spPr bwMode="auto">
            <a:xfrm>
              <a:off x="145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2" name="Line 810">
              <a:extLst>
                <a:ext uri="{FF2B5EF4-FFF2-40B4-BE49-F238E27FC236}">
                  <a16:creationId xmlns:a16="http://schemas.microsoft.com/office/drawing/2014/main" id="{B4B25F0F-FB61-69D8-7D36-FB95192CB01C}"/>
                </a:ext>
              </a:extLst>
            </p:cNvPr>
            <p:cNvSpPr>
              <a:spLocks noChangeShapeType="1"/>
            </p:cNvSpPr>
            <p:nvPr/>
          </p:nvSpPr>
          <p:spPr bwMode="auto">
            <a:xfrm>
              <a:off x="148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3" name="Line 811">
              <a:extLst>
                <a:ext uri="{FF2B5EF4-FFF2-40B4-BE49-F238E27FC236}">
                  <a16:creationId xmlns:a16="http://schemas.microsoft.com/office/drawing/2014/main" id="{D869924C-BBC9-5C41-D85E-F67A074D6038}"/>
                </a:ext>
              </a:extLst>
            </p:cNvPr>
            <p:cNvSpPr>
              <a:spLocks noChangeShapeType="1"/>
            </p:cNvSpPr>
            <p:nvPr/>
          </p:nvSpPr>
          <p:spPr bwMode="auto">
            <a:xfrm>
              <a:off x="150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4" name="Line 812">
              <a:extLst>
                <a:ext uri="{FF2B5EF4-FFF2-40B4-BE49-F238E27FC236}">
                  <a16:creationId xmlns:a16="http://schemas.microsoft.com/office/drawing/2014/main" id="{D2F073A0-15E3-5785-5297-C18B20741838}"/>
                </a:ext>
              </a:extLst>
            </p:cNvPr>
            <p:cNvSpPr>
              <a:spLocks noChangeShapeType="1"/>
            </p:cNvSpPr>
            <p:nvPr/>
          </p:nvSpPr>
          <p:spPr bwMode="auto">
            <a:xfrm>
              <a:off x="153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5" name="Line 813">
              <a:extLst>
                <a:ext uri="{FF2B5EF4-FFF2-40B4-BE49-F238E27FC236}">
                  <a16:creationId xmlns:a16="http://schemas.microsoft.com/office/drawing/2014/main" id="{1904A84A-16C1-F66A-283B-AB3CF003E7A6}"/>
                </a:ext>
              </a:extLst>
            </p:cNvPr>
            <p:cNvSpPr>
              <a:spLocks noChangeShapeType="1"/>
            </p:cNvSpPr>
            <p:nvPr/>
          </p:nvSpPr>
          <p:spPr bwMode="auto">
            <a:xfrm>
              <a:off x="156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6" name="Line 814">
              <a:extLst>
                <a:ext uri="{FF2B5EF4-FFF2-40B4-BE49-F238E27FC236}">
                  <a16:creationId xmlns:a16="http://schemas.microsoft.com/office/drawing/2014/main" id="{4DE2F56A-595A-75D3-E486-3F5C1577B75F}"/>
                </a:ext>
              </a:extLst>
            </p:cNvPr>
            <p:cNvSpPr>
              <a:spLocks noChangeShapeType="1"/>
            </p:cNvSpPr>
            <p:nvPr/>
          </p:nvSpPr>
          <p:spPr bwMode="auto">
            <a:xfrm>
              <a:off x="159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7" name="Line 815">
              <a:extLst>
                <a:ext uri="{FF2B5EF4-FFF2-40B4-BE49-F238E27FC236}">
                  <a16:creationId xmlns:a16="http://schemas.microsoft.com/office/drawing/2014/main" id="{AD301D15-C5FE-C103-2C74-D3243EB8A52A}"/>
                </a:ext>
              </a:extLst>
            </p:cNvPr>
            <p:cNvSpPr>
              <a:spLocks noChangeShapeType="1"/>
            </p:cNvSpPr>
            <p:nvPr/>
          </p:nvSpPr>
          <p:spPr bwMode="auto">
            <a:xfrm>
              <a:off x="161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8" name="Line 816">
              <a:extLst>
                <a:ext uri="{FF2B5EF4-FFF2-40B4-BE49-F238E27FC236}">
                  <a16:creationId xmlns:a16="http://schemas.microsoft.com/office/drawing/2014/main" id="{DD92E89F-AD0E-4714-8661-FD766634F048}"/>
                </a:ext>
              </a:extLst>
            </p:cNvPr>
            <p:cNvSpPr>
              <a:spLocks noChangeShapeType="1"/>
            </p:cNvSpPr>
            <p:nvPr/>
          </p:nvSpPr>
          <p:spPr bwMode="auto">
            <a:xfrm>
              <a:off x="164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69" name="Line 817">
              <a:extLst>
                <a:ext uri="{FF2B5EF4-FFF2-40B4-BE49-F238E27FC236}">
                  <a16:creationId xmlns:a16="http://schemas.microsoft.com/office/drawing/2014/main" id="{392EFB80-1C62-26C2-714C-D0FC2F57C39E}"/>
                </a:ext>
              </a:extLst>
            </p:cNvPr>
            <p:cNvSpPr>
              <a:spLocks noChangeShapeType="1"/>
            </p:cNvSpPr>
            <p:nvPr/>
          </p:nvSpPr>
          <p:spPr bwMode="auto">
            <a:xfrm>
              <a:off x="167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0" name="Line 818">
              <a:extLst>
                <a:ext uri="{FF2B5EF4-FFF2-40B4-BE49-F238E27FC236}">
                  <a16:creationId xmlns:a16="http://schemas.microsoft.com/office/drawing/2014/main" id="{DB557CEC-1CAD-DF62-B2E6-1CA85EE59CC0}"/>
                </a:ext>
              </a:extLst>
            </p:cNvPr>
            <p:cNvSpPr>
              <a:spLocks noChangeShapeType="1"/>
            </p:cNvSpPr>
            <p:nvPr/>
          </p:nvSpPr>
          <p:spPr bwMode="auto">
            <a:xfrm>
              <a:off x="169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1" name="Line 819">
              <a:extLst>
                <a:ext uri="{FF2B5EF4-FFF2-40B4-BE49-F238E27FC236}">
                  <a16:creationId xmlns:a16="http://schemas.microsoft.com/office/drawing/2014/main" id="{99ACED25-74C1-B8BB-C533-64E0F28B5550}"/>
                </a:ext>
              </a:extLst>
            </p:cNvPr>
            <p:cNvSpPr>
              <a:spLocks noChangeShapeType="1"/>
            </p:cNvSpPr>
            <p:nvPr/>
          </p:nvSpPr>
          <p:spPr bwMode="auto">
            <a:xfrm>
              <a:off x="172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2" name="Line 820">
              <a:extLst>
                <a:ext uri="{FF2B5EF4-FFF2-40B4-BE49-F238E27FC236}">
                  <a16:creationId xmlns:a16="http://schemas.microsoft.com/office/drawing/2014/main" id="{FA9CDA79-E938-1F00-AF6D-2C1CD9D64213}"/>
                </a:ext>
              </a:extLst>
            </p:cNvPr>
            <p:cNvSpPr>
              <a:spLocks noChangeShapeType="1"/>
            </p:cNvSpPr>
            <p:nvPr/>
          </p:nvSpPr>
          <p:spPr bwMode="auto">
            <a:xfrm>
              <a:off x="175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3" name="Line 821">
              <a:extLst>
                <a:ext uri="{FF2B5EF4-FFF2-40B4-BE49-F238E27FC236}">
                  <a16:creationId xmlns:a16="http://schemas.microsoft.com/office/drawing/2014/main" id="{173AFE84-5B43-B45D-0F62-E3F89B613A46}"/>
                </a:ext>
              </a:extLst>
            </p:cNvPr>
            <p:cNvSpPr>
              <a:spLocks noChangeShapeType="1"/>
            </p:cNvSpPr>
            <p:nvPr/>
          </p:nvSpPr>
          <p:spPr bwMode="auto">
            <a:xfrm>
              <a:off x="177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4" name="Line 822">
              <a:extLst>
                <a:ext uri="{FF2B5EF4-FFF2-40B4-BE49-F238E27FC236}">
                  <a16:creationId xmlns:a16="http://schemas.microsoft.com/office/drawing/2014/main" id="{0E034650-C8F3-F7C9-A92F-53875AA412F2}"/>
                </a:ext>
              </a:extLst>
            </p:cNvPr>
            <p:cNvSpPr>
              <a:spLocks noChangeShapeType="1"/>
            </p:cNvSpPr>
            <p:nvPr/>
          </p:nvSpPr>
          <p:spPr bwMode="auto">
            <a:xfrm>
              <a:off x="180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5" name="Line 823">
              <a:extLst>
                <a:ext uri="{FF2B5EF4-FFF2-40B4-BE49-F238E27FC236}">
                  <a16:creationId xmlns:a16="http://schemas.microsoft.com/office/drawing/2014/main" id="{60DC4D9D-B87F-00FD-A094-32B1143D56AD}"/>
                </a:ext>
              </a:extLst>
            </p:cNvPr>
            <p:cNvSpPr>
              <a:spLocks noChangeShapeType="1"/>
            </p:cNvSpPr>
            <p:nvPr/>
          </p:nvSpPr>
          <p:spPr bwMode="auto">
            <a:xfrm>
              <a:off x="183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6" name="Line 824">
              <a:extLst>
                <a:ext uri="{FF2B5EF4-FFF2-40B4-BE49-F238E27FC236}">
                  <a16:creationId xmlns:a16="http://schemas.microsoft.com/office/drawing/2014/main" id="{03F79347-E6C5-7483-E4DE-A594595BC0D1}"/>
                </a:ext>
              </a:extLst>
            </p:cNvPr>
            <p:cNvSpPr>
              <a:spLocks noChangeShapeType="1"/>
            </p:cNvSpPr>
            <p:nvPr/>
          </p:nvSpPr>
          <p:spPr bwMode="auto">
            <a:xfrm>
              <a:off x="186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7" name="Line 825">
              <a:extLst>
                <a:ext uri="{FF2B5EF4-FFF2-40B4-BE49-F238E27FC236}">
                  <a16:creationId xmlns:a16="http://schemas.microsoft.com/office/drawing/2014/main" id="{C8F9ED75-B720-1C98-B793-5BD57B36668F}"/>
                </a:ext>
              </a:extLst>
            </p:cNvPr>
            <p:cNvSpPr>
              <a:spLocks noChangeShapeType="1"/>
            </p:cNvSpPr>
            <p:nvPr/>
          </p:nvSpPr>
          <p:spPr bwMode="auto">
            <a:xfrm>
              <a:off x="188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8" name="Line 826">
              <a:extLst>
                <a:ext uri="{FF2B5EF4-FFF2-40B4-BE49-F238E27FC236}">
                  <a16:creationId xmlns:a16="http://schemas.microsoft.com/office/drawing/2014/main" id="{62BBA21A-FE6C-6518-5678-76BA8334F87F}"/>
                </a:ext>
              </a:extLst>
            </p:cNvPr>
            <p:cNvSpPr>
              <a:spLocks noChangeShapeType="1"/>
            </p:cNvSpPr>
            <p:nvPr/>
          </p:nvSpPr>
          <p:spPr bwMode="auto">
            <a:xfrm>
              <a:off x="191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79" name="Line 827">
              <a:extLst>
                <a:ext uri="{FF2B5EF4-FFF2-40B4-BE49-F238E27FC236}">
                  <a16:creationId xmlns:a16="http://schemas.microsoft.com/office/drawing/2014/main" id="{CCDC915F-A811-FA6D-C9C9-55ED811E96D3}"/>
                </a:ext>
              </a:extLst>
            </p:cNvPr>
            <p:cNvSpPr>
              <a:spLocks noChangeShapeType="1"/>
            </p:cNvSpPr>
            <p:nvPr/>
          </p:nvSpPr>
          <p:spPr bwMode="auto">
            <a:xfrm>
              <a:off x="194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0" name="Line 828">
              <a:extLst>
                <a:ext uri="{FF2B5EF4-FFF2-40B4-BE49-F238E27FC236}">
                  <a16:creationId xmlns:a16="http://schemas.microsoft.com/office/drawing/2014/main" id="{5C805EB9-521D-928E-DFD2-BB7FE02C8CFF}"/>
                </a:ext>
              </a:extLst>
            </p:cNvPr>
            <p:cNvSpPr>
              <a:spLocks noChangeShapeType="1"/>
            </p:cNvSpPr>
            <p:nvPr/>
          </p:nvSpPr>
          <p:spPr bwMode="auto">
            <a:xfrm>
              <a:off x="196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1" name="Line 829">
              <a:extLst>
                <a:ext uri="{FF2B5EF4-FFF2-40B4-BE49-F238E27FC236}">
                  <a16:creationId xmlns:a16="http://schemas.microsoft.com/office/drawing/2014/main" id="{030CE57D-7913-7792-F9BD-917A77BF02A7}"/>
                </a:ext>
              </a:extLst>
            </p:cNvPr>
            <p:cNvSpPr>
              <a:spLocks noChangeShapeType="1"/>
            </p:cNvSpPr>
            <p:nvPr/>
          </p:nvSpPr>
          <p:spPr bwMode="auto">
            <a:xfrm>
              <a:off x="199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2" name="Line 830">
              <a:extLst>
                <a:ext uri="{FF2B5EF4-FFF2-40B4-BE49-F238E27FC236}">
                  <a16:creationId xmlns:a16="http://schemas.microsoft.com/office/drawing/2014/main" id="{62BBC626-3F06-B059-A5DC-4DFEBA68EDEE}"/>
                </a:ext>
              </a:extLst>
            </p:cNvPr>
            <p:cNvSpPr>
              <a:spLocks noChangeShapeType="1"/>
            </p:cNvSpPr>
            <p:nvPr/>
          </p:nvSpPr>
          <p:spPr bwMode="auto">
            <a:xfrm>
              <a:off x="202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3" name="Line 831">
              <a:extLst>
                <a:ext uri="{FF2B5EF4-FFF2-40B4-BE49-F238E27FC236}">
                  <a16:creationId xmlns:a16="http://schemas.microsoft.com/office/drawing/2014/main" id="{8B9FD361-A30D-9E73-FDB0-1CFF37E5FE7F}"/>
                </a:ext>
              </a:extLst>
            </p:cNvPr>
            <p:cNvSpPr>
              <a:spLocks noChangeShapeType="1"/>
            </p:cNvSpPr>
            <p:nvPr/>
          </p:nvSpPr>
          <p:spPr bwMode="auto">
            <a:xfrm>
              <a:off x="204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4" name="Line 832">
              <a:extLst>
                <a:ext uri="{FF2B5EF4-FFF2-40B4-BE49-F238E27FC236}">
                  <a16:creationId xmlns:a16="http://schemas.microsoft.com/office/drawing/2014/main" id="{258C446D-4AB8-A88B-BCC1-FACAA7390DF8}"/>
                </a:ext>
              </a:extLst>
            </p:cNvPr>
            <p:cNvSpPr>
              <a:spLocks noChangeShapeType="1"/>
            </p:cNvSpPr>
            <p:nvPr/>
          </p:nvSpPr>
          <p:spPr bwMode="auto">
            <a:xfrm>
              <a:off x="207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5" name="Line 833">
              <a:extLst>
                <a:ext uri="{FF2B5EF4-FFF2-40B4-BE49-F238E27FC236}">
                  <a16:creationId xmlns:a16="http://schemas.microsoft.com/office/drawing/2014/main" id="{0522DA2E-3698-3721-E91E-ECDFB08CF9AD}"/>
                </a:ext>
              </a:extLst>
            </p:cNvPr>
            <p:cNvSpPr>
              <a:spLocks noChangeShapeType="1"/>
            </p:cNvSpPr>
            <p:nvPr/>
          </p:nvSpPr>
          <p:spPr bwMode="auto">
            <a:xfrm>
              <a:off x="210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6" name="Line 834">
              <a:extLst>
                <a:ext uri="{FF2B5EF4-FFF2-40B4-BE49-F238E27FC236}">
                  <a16:creationId xmlns:a16="http://schemas.microsoft.com/office/drawing/2014/main" id="{07DB0BEB-CA3D-F93E-6FF6-40D42111486F}"/>
                </a:ext>
              </a:extLst>
            </p:cNvPr>
            <p:cNvSpPr>
              <a:spLocks noChangeShapeType="1"/>
            </p:cNvSpPr>
            <p:nvPr/>
          </p:nvSpPr>
          <p:spPr bwMode="auto">
            <a:xfrm>
              <a:off x="213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7" name="Line 835">
              <a:extLst>
                <a:ext uri="{FF2B5EF4-FFF2-40B4-BE49-F238E27FC236}">
                  <a16:creationId xmlns:a16="http://schemas.microsoft.com/office/drawing/2014/main" id="{8A673014-1E12-43BC-D7DA-3DD86FA09CB9}"/>
                </a:ext>
              </a:extLst>
            </p:cNvPr>
            <p:cNvSpPr>
              <a:spLocks noChangeShapeType="1"/>
            </p:cNvSpPr>
            <p:nvPr/>
          </p:nvSpPr>
          <p:spPr bwMode="auto">
            <a:xfrm>
              <a:off x="215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8" name="Line 836">
              <a:extLst>
                <a:ext uri="{FF2B5EF4-FFF2-40B4-BE49-F238E27FC236}">
                  <a16:creationId xmlns:a16="http://schemas.microsoft.com/office/drawing/2014/main" id="{E7E10257-A97B-A18B-9630-B1D2B4F3A536}"/>
                </a:ext>
              </a:extLst>
            </p:cNvPr>
            <p:cNvSpPr>
              <a:spLocks noChangeShapeType="1"/>
            </p:cNvSpPr>
            <p:nvPr/>
          </p:nvSpPr>
          <p:spPr bwMode="auto">
            <a:xfrm>
              <a:off x="218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89" name="Line 837">
              <a:extLst>
                <a:ext uri="{FF2B5EF4-FFF2-40B4-BE49-F238E27FC236}">
                  <a16:creationId xmlns:a16="http://schemas.microsoft.com/office/drawing/2014/main" id="{A5603FC7-9626-1DB8-6753-A6DF7670F089}"/>
                </a:ext>
              </a:extLst>
            </p:cNvPr>
            <p:cNvSpPr>
              <a:spLocks noChangeShapeType="1"/>
            </p:cNvSpPr>
            <p:nvPr/>
          </p:nvSpPr>
          <p:spPr bwMode="auto">
            <a:xfrm>
              <a:off x="221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0" name="Line 838">
              <a:extLst>
                <a:ext uri="{FF2B5EF4-FFF2-40B4-BE49-F238E27FC236}">
                  <a16:creationId xmlns:a16="http://schemas.microsoft.com/office/drawing/2014/main" id="{160DA77E-462D-BACA-DE2D-319CD8F063B5}"/>
                </a:ext>
              </a:extLst>
            </p:cNvPr>
            <p:cNvSpPr>
              <a:spLocks noChangeShapeType="1"/>
            </p:cNvSpPr>
            <p:nvPr/>
          </p:nvSpPr>
          <p:spPr bwMode="auto">
            <a:xfrm>
              <a:off x="223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1" name="Line 839">
              <a:extLst>
                <a:ext uri="{FF2B5EF4-FFF2-40B4-BE49-F238E27FC236}">
                  <a16:creationId xmlns:a16="http://schemas.microsoft.com/office/drawing/2014/main" id="{3E305042-62E9-CB31-A734-E1C14A14188F}"/>
                </a:ext>
              </a:extLst>
            </p:cNvPr>
            <p:cNvSpPr>
              <a:spLocks noChangeShapeType="1"/>
            </p:cNvSpPr>
            <p:nvPr/>
          </p:nvSpPr>
          <p:spPr bwMode="auto">
            <a:xfrm>
              <a:off x="226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2" name="Line 840">
              <a:extLst>
                <a:ext uri="{FF2B5EF4-FFF2-40B4-BE49-F238E27FC236}">
                  <a16:creationId xmlns:a16="http://schemas.microsoft.com/office/drawing/2014/main" id="{D03E52AB-B4D7-5F30-41B0-DD43DE5B0D0E}"/>
                </a:ext>
              </a:extLst>
            </p:cNvPr>
            <p:cNvSpPr>
              <a:spLocks noChangeShapeType="1"/>
            </p:cNvSpPr>
            <p:nvPr/>
          </p:nvSpPr>
          <p:spPr bwMode="auto">
            <a:xfrm>
              <a:off x="229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3" name="Line 841">
              <a:extLst>
                <a:ext uri="{FF2B5EF4-FFF2-40B4-BE49-F238E27FC236}">
                  <a16:creationId xmlns:a16="http://schemas.microsoft.com/office/drawing/2014/main" id="{644B4DBC-54A6-DCB5-67C0-40118924B98D}"/>
                </a:ext>
              </a:extLst>
            </p:cNvPr>
            <p:cNvSpPr>
              <a:spLocks noChangeShapeType="1"/>
            </p:cNvSpPr>
            <p:nvPr/>
          </p:nvSpPr>
          <p:spPr bwMode="auto">
            <a:xfrm>
              <a:off x="231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4" name="Line 842">
              <a:extLst>
                <a:ext uri="{FF2B5EF4-FFF2-40B4-BE49-F238E27FC236}">
                  <a16:creationId xmlns:a16="http://schemas.microsoft.com/office/drawing/2014/main" id="{EF893C3F-54F2-5B9B-0345-ECBDB8EAC630}"/>
                </a:ext>
              </a:extLst>
            </p:cNvPr>
            <p:cNvSpPr>
              <a:spLocks noChangeShapeType="1"/>
            </p:cNvSpPr>
            <p:nvPr/>
          </p:nvSpPr>
          <p:spPr bwMode="auto">
            <a:xfrm>
              <a:off x="234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5" name="Line 843">
              <a:extLst>
                <a:ext uri="{FF2B5EF4-FFF2-40B4-BE49-F238E27FC236}">
                  <a16:creationId xmlns:a16="http://schemas.microsoft.com/office/drawing/2014/main" id="{4170BC95-AAFA-F08B-BDEB-F7964275584D}"/>
                </a:ext>
              </a:extLst>
            </p:cNvPr>
            <p:cNvSpPr>
              <a:spLocks noChangeShapeType="1"/>
            </p:cNvSpPr>
            <p:nvPr/>
          </p:nvSpPr>
          <p:spPr bwMode="auto">
            <a:xfrm>
              <a:off x="237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6" name="Line 844">
              <a:extLst>
                <a:ext uri="{FF2B5EF4-FFF2-40B4-BE49-F238E27FC236}">
                  <a16:creationId xmlns:a16="http://schemas.microsoft.com/office/drawing/2014/main" id="{D52E8708-C06F-2D01-5D14-6BEECF488B68}"/>
                </a:ext>
              </a:extLst>
            </p:cNvPr>
            <p:cNvSpPr>
              <a:spLocks noChangeShapeType="1"/>
            </p:cNvSpPr>
            <p:nvPr/>
          </p:nvSpPr>
          <p:spPr bwMode="auto">
            <a:xfrm>
              <a:off x="240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7" name="Line 845">
              <a:extLst>
                <a:ext uri="{FF2B5EF4-FFF2-40B4-BE49-F238E27FC236}">
                  <a16:creationId xmlns:a16="http://schemas.microsoft.com/office/drawing/2014/main" id="{69F9FC20-2DAB-023E-3450-F323FE590DF5}"/>
                </a:ext>
              </a:extLst>
            </p:cNvPr>
            <p:cNvSpPr>
              <a:spLocks noChangeShapeType="1"/>
            </p:cNvSpPr>
            <p:nvPr/>
          </p:nvSpPr>
          <p:spPr bwMode="auto">
            <a:xfrm>
              <a:off x="242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8" name="Line 846">
              <a:extLst>
                <a:ext uri="{FF2B5EF4-FFF2-40B4-BE49-F238E27FC236}">
                  <a16:creationId xmlns:a16="http://schemas.microsoft.com/office/drawing/2014/main" id="{36F95F42-2FCE-EC50-5353-A9D20D29088E}"/>
                </a:ext>
              </a:extLst>
            </p:cNvPr>
            <p:cNvSpPr>
              <a:spLocks noChangeShapeType="1"/>
            </p:cNvSpPr>
            <p:nvPr/>
          </p:nvSpPr>
          <p:spPr bwMode="auto">
            <a:xfrm>
              <a:off x="245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599" name="Line 847">
              <a:extLst>
                <a:ext uri="{FF2B5EF4-FFF2-40B4-BE49-F238E27FC236}">
                  <a16:creationId xmlns:a16="http://schemas.microsoft.com/office/drawing/2014/main" id="{D2806E65-C92E-CCFB-AE5C-4F115AC531EE}"/>
                </a:ext>
              </a:extLst>
            </p:cNvPr>
            <p:cNvSpPr>
              <a:spLocks noChangeShapeType="1"/>
            </p:cNvSpPr>
            <p:nvPr/>
          </p:nvSpPr>
          <p:spPr bwMode="auto">
            <a:xfrm>
              <a:off x="248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0" name="Line 848">
              <a:extLst>
                <a:ext uri="{FF2B5EF4-FFF2-40B4-BE49-F238E27FC236}">
                  <a16:creationId xmlns:a16="http://schemas.microsoft.com/office/drawing/2014/main" id="{04F7A5DA-8DD9-5A95-01CE-3B9A3727115B}"/>
                </a:ext>
              </a:extLst>
            </p:cNvPr>
            <p:cNvSpPr>
              <a:spLocks noChangeShapeType="1"/>
            </p:cNvSpPr>
            <p:nvPr/>
          </p:nvSpPr>
          <p:spPr bwMode="auto">
            <a:xfrm>
              <a:off x="250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1" name="Line 849">
              <a:extLst>
                <a:ext uri="{FF2B5EF4-FFF2-40B4-BE49-F238E27FC236}">
                  <a16:creationId xmlns:a16="http://schemas.microsoft.com/office/drawing/2014/main" id="{801444BE-9BC2-E2CA-5599-E5ED153FD078}"/>
                </a:ext>
              </a:extLst>
            </p:cNvPr>
            <p:cNvSpPr>
              <a:spLocks noChangeShapeType="1"/>
            </p:cNvSpPr>
            <p:nvPr/>
          </p:nvSpPr>
          <p:spPr bwMode="auto">
            <a:xfrm>
              <a:off x="253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2" name="Line 850">
              <a:extLst>
                <a:ext uri="{FF2B5EF4-FFF2-40B4-BE49-F238E27FC236}">
                  <a16:creationId xmlns:a16="http://schemas.microsoft.com/office/drawing/2014/main" id="{56471BE0-637A-1017-2079-2E78734D50A9}"/>
                </a:ext>
              </a:extLst>
            </p:cNvPr>
            <p:cNvSpPr>
              <a:spLocks noChangeShapeType="1"/>
            </p:cNvSpPr>
            <p:nvPr/>
          </p:nvSpPr>
          <p:spPr bwMode="auto">
            <a:xfrm>
              <a:off x="256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3" name="Line 851">
              <a:extLst>
                <a:ext uri="{FF2B5EF4-FFF2-40B4-BE49-F238E27FC236}">
                  <a16:creationId xmlns:a16="http://schemas.microsoft.com/office/drawing/2014/main" id="{BAED9C5B-F79F-899D-B7F2-40A4A8F7C877}"/>
                </a:ext>
              </a:extLst>
            </p:cNvPr>
            <p:cNvSpPr>
              <a:spLocks noChangeShapeType="1"/>
            </p:cNvSpPr>
            <p:nvPr/>
          </p:nvSpPr>
          <p:spPr bwMode="auto">
            <a:xfrm>
              <a:off x="258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4" name="Line 852">
              <a:extLst>
                <a:ext uri="{FF2B5EF4-FFF2-40B4-BE49-F238E27FC236}">
                  <a16:creationId xmlns:a16="http://schemas.microsoft.com/office/drawing/2014/main" id="{F607326B-87BB-7B17-9054-12CDBBB558DF}"/>
                </a:ext>
              </a:extLst>
            </p:cNvPr>
            <p:cNvSpPr>
              <a:spLocks noChangeShapeType="1"/>
            </p:cNvSpPr>
            <p:nvPr/>
          </p:nvSpPr>
          <p:spPr bwMode="auto">
            <a:xfrm>
              <a:off x="261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5" name="Line 853">
              <a:extLst>
                <a:ext uri="{FF2B5EF4-FFF2-40B4-BE49-F238E27FC236}">
                  <a16:creationId xmlns:a16="http://schemas.microsoft.com/office/drawing/2014/main" id="{A708FF56-FA65-C787-8080-C0F3750DA0BB}"/>
                </a:ext>
              </a:extLst>
            </p:cNvPr>
            <p:cNvSpPr>
              <a:spLocks noChangeShapeType="1"/>
            </p:cNvSpPr>
            <p:nvPr/>
          </p:nvSpPr>
          <p:spPr bwMode="auto">
            <a:xfrm>
              <a:off x="264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6" name="Line 854">
              <a:extLst>
                <a:ext uri="{FF2B5EF4-FFF2-40B4-BE49-F238E27FC236}">
                  <a16:creationId xmlns:a16="http://schemas.microsoft.com/office/drawing/2014/main" id="{285DC5DD-440D-7DA6-678E-4A96C154353D}"/>
                </a:ext>
              </a:extLst>
            </p:cNvPr>
            <p:cNvSpPr>
              <a:spLocks noChangeShapeType="1"/>
            </p:cNvSpPr>
            <p:nvPr/>
          </p:nvSpPr>
          <p:spPr bwMode="auto">
            <a:xfrm>
              <a:off x="267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7" name="Line 855">
              <a:extLst>
                <a:ext uri="{FF2B5EF4-FFF2-40B4-BE49-F238E27FC236}">
                  <a16:creationId xmlns:a16="http://schemas.microsoft.com/office/drawing/2014/main" id="{B72EBAD6-428B-044A-561F-FB0A5F51D110}"/>
                </a:ext>
              </a:extLst>
            </p:cNvPr>
            <p:cNvSpPr>
              <a:spLocks noChangeShapeType="1"/>
            </p:cNvSpPr>
            <p:nvPr/>
          </p:nvSpPr>
          <p:spPr bwMode="auto">
            <a:xfrm>
              <a:off x="269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8" name="Line 856">
              <a:extLst>
                <a:ext uri="{FF2B5EF4-FFF2-40B4-BE49-F238E27FC236}">
                  <a16:creationId xmlns:a16="http://schemas.microsoft.com/office/drawing/2014/main" id="{94CBB8FA-6A99-D4FF-C40C-08514561351A}"/>
                </a:ext>
              </a:extLst>
            </p:cNvPr>
            <p:cNvSpPr>
              <a:spLocks noChangeShapeType="1"/>
            </p:cNvSpPr>
            <p:nvPr/>
          </p:nvSpPr>
          <p:spPr bwMode="auto">
            <a:xfrm>
              <a:off x="272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09" name="Line 857">
              <a:extLst>
                <a:ext uri="{FF2B5EF4-FFF2-40B4-BE49-F238E27FC236}">
                  <a16:creationId xmlns:a16="http://schemas.microsoft.com/office/drawing/2014/main" id="{A831C32E-4787-26D5-222B-F9B787533205}"/>
                </a:ext>
              </a:extLst>
            </p:cNvPr>
            <p:cNvSpPr>
              <a:spLocks noChangeShapeType="1"/>
            </p:cNvSpPr>
            <p:nvPr/>
          </p:nvSpPr>
          <p:spPr bwMode="auto">
            <a:xfrm>
              <a:off x="275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0" name="Line 858">
              <a:extLst>
                <a:ext uri="{FF2B5EF4-FFF2-40B4-BE49-F238E27FC236}">
                  <a16:creationId xmlns:a16="http://schemas.microsoft.com/office/drawing/2014/main" id="{89F59844-DF0B-2F7E-93AF-8E44BB456A7D}"/>
                </a:ext>
              </a:extLst>
            </p:cNvPr>
            <p:cNvSpPr>
              <a:spLocks noChangeShapeType="1"/>
            </p:cNvSpPr>
            <p:nvPr/>
          </p:nvSpPr>
          <p:spPr bwMode="auto">
            <a:xfrm>
              <a:off x="277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1" name="Line 859">
              <a:extLst>
                <a:ext uri="{FF2B5EF4-FFF2-40B4-BE49-F238E27FC236}">
                  <a16:creationId xmlns:a16="http://schemas.microsoft.com/office/drawing/2014/main" id="{9CCC2464-A4A8-C1C4-DC71-CE1FF1DB91A8}"/>
                </a:ext>
              </a:extLst>
            </p:cNvPr>
            <p:cNvSpPr>
              <a:spLocks noChangeShapeType="1"/>
            </p:cNvSpPr>
            <p:nvPr/>
          </p:nvSpPr>
          <p:spPr bwMode="auto">
            <a:xfrm>
              <a:off x="280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2" name="Line 860">
              <a:extLst>
                <a:ext uri="{FF2B5EF4-FFF2-40B4-BE49-F238E27FC236}">
                  <a16:creationId xmlns:a16="http://schemas.microsoft.com/office/drawing/2014/main" id="{75834DFF-0022-635C-CDBD-15C9815F4D62}"/>
                </a:ext>
              </a:extLst>
            </p:cNvPr>
            <p:cNvSpPr>
              <a:spLocks noChangeShapeType="1"/>
            </p:cNvSpPr>
            <p:nvPr/>
          </p:nvSpPr>
          <p:spPr bwMode="auto">
            <a:xfrm>
              <a:off x="283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3" name="Line 861">
              <a:extLst>
                <a:ext uri="{FF2B5EF4-FFF2-40B4-BE49-F238E27FC236}">
                  <a16:creationId xmlns:a16="http://schemas.microsoft.com/office/drawing/2014/main" id="{0BB7CC1F-2F97-D1D2-73EE-BF80DC438F73}"/>
                </a:ext>
              </a:extLst>
            </p:cNvPr>
            <p:cNvSpPr>
              <a:spLocks noChangeShapeType="1"/>
            </p:cNvSpPr>
            <p:nvPr/>
          </p:nvSpPr>
          <p:spPr bwMode="auto">
            <a:xfrm>
              <a:off x="285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4" name="Line 862">
              <a:extLst>
                <a:ext uri="{FF2B5EF4-FFF2-40B4-BE49-F238E27FC236}">
                  <a16:creationId xmlns:a16="http://schemas.microsoft.com/office/drawing/2014/main" id="{410CDFB2-B5EE-DC14-C705-0DD7BAC3DEF9}"/>
                </a:ext>
              </a:extLst>
            </p:cNvPr>
            <p:cNvSpPr>
              <a:spLocks noChangeShapeType="1"/>
            </p:cNvSpPr>
            <p:nvPr/>
          </p:nvSpPr>
          <p:spPr bwMode="auto">
            <a:xfrm>
              <a:off x="288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5" name="Line 863">
              <a:extLst>
                <a:ext uri="{FF2B5EF4-FFF2-40B4-BE49-F238E27FC236}">
                  <a16:creationId xmlns:a16="http://schemas.microsoft.com/office/drawing/2014/main" id="{1E481DA6-C221-3D32-4A07-3257155F6D78}"/>
                </a:ext>
              </a:extLst>
            </p:cNvPr>
            <p:cNvSpPr>
              <a:spLocks noChangeShapeType="1"/>
            </p:cNvSpPr>
            <p:nvPr/>
          </p:nvSpPr>
          <p:spPr bwMode="auto">
            <a:xfrm>
              <a:off x="291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6" name="Line 864">
              <a:extLst>
                <a:ext uri="{FF2B5EF4-FFF2-40B4-BE49-F238E27FC236}">
                  <a16:creationId xmlns:a16="http://schemas.microsoft.com/office/drawing/2014/main" id="{33863039-71C2-986F-1D8B-BD2592FB512D}"/>
                </a:ext>
              </a:extLst>
            </p:cNvPr>
            <p:cNvSpPr>
              <a:spLocks noChangeShapeType="1"/>
            </p:cNvSpPr>
            <p:nvPr/>
          </p:nvSpPr>
          <p:spPr bwMode="auto">
            <a:xfrm>
              <a:off x="294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7" name="Line 865">
              <a:extLst>
                <a:ext uri="{FF2B5EF4-FFF2-40B4-BE49-F238E27FC236}">
                  <a16:creationId xmlns:a16="http://schemas.microsoft.com/office/drawing/2014/main" id="{1A15E4CC-0160-115B-A25E-875138BDF294}"/>
                </a:ext>
              </a:extLst>
            </p:cNvPr>
            <p:cNvSpPr>
              <a:spLocks noChangeShapeType="1"/>
            </p:cNvSpPr>
            <p:nvPr/>
          </p:nvSpPr>
          <p:spPr bwMode="auto">
            <a:xfrm>
              <a:off x="296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8" name="Line 866">
              <a:extLst>
                <a:ext uri="{FF2B5EF4-FFF2-40B4-BE49-F238E27FC236}">
                  <a16:creationId xmlns:a16="http://schemas.microsoft.com/office/drawing/2014/main" id="{BDE6FEBE-B941-3EB0-BB88-554725353CB0}"/>
                </a:ext>
              </a:extLst>
            </p:cNvPr>
            <p:cNvSpPr>
              <a:spLocks noChangeShapeType="1"/>
            </p:cNvSpPr>
            <p:nvPr/>
          </p:nvSpPr>
          <p:spPr bwMode="auto">
            <a:xfrm>
              <a:off x="299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19" name="Line 867">
              <a:extLst>
                <a:ext uri="{FF2B5EF4-FFF2-40B4-BE49-F238E27FC236}">
                  <a16:creationId xmlns:a16="http://schemas.microsoft.com/office/drawing/2014/main" id="{CF026DBE-2EF9-315C-9022-9BC7796F3F01}"/>
                </a:ext>
              </a:extLst>
            </p:cNvPr>
            <p:cNvSpPr>
              <a:spLocks noChangeShapeType="1"/>
            </p:cNvSpPr>
            <p:nvPr/>
          </p:nvSpPr>
          <p:spPr bwMode="auto">
            <a:xfrm>
              <a:off x="302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0" name="Line 868">
              <a:extLst>
                <a:ext uri="{FF2B5EF4-FFF2-40B4-BE49-F238E27FC236}">
                  <a16:creationId xmlns:a16="http://schemas.microsoft.com/office/drawing/2014/main" id="{DFB4A682-47D5-8C86-2B47-93F85DA8AAC0}"/>
                </a:ext>
              </a:extLst>
            </p:cNvPr>
            <p:cNvSpPr>
              <a:spLocks noChangeShapeType="1"/>
            </p:cNvSpPr>
            <p:nvPr/>
          </p:nvSpPr>
          <p:spPr bwMode="auto">
            <a:xfrm>
              <a:off x="304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1" name="Line 869">
              <a:extLst>
                <a:ext uri="{FF2B5EF4-FFF2-40B4-BE49-F238E27FC236}">
                  <a16:creationId xmlns:a16="http://schemas.microsoft.com/office/drawing/2014/main" id="{BB4E7478-2F06-9E31-2763-9C2F5DB742E9}"/>
                </a:ext>
              </a:extLst>
            </p:cNvPr>
            <p:cNvSpPr>
              <a:spLocks noChangeShapeType="1"/>
            </p:cNvSpPr>
            <p:nvPr/>
          </p:nvSpPr>
          <p:spPr bwMode="auto">
            <a:xfrm>
              <a:off x="307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2" name="Line 870">
              <a:extLst>
                <a:ext uri="{FF2B5EF4-FFF2-40B4-BE49-F238E27FC236}">
                  <a16:creationId xmlns:a16="http://schemas.microsoft.com/office/drawing/2014/main" id="{33E9187E-6839-1314-6331-505338D1A76F}"/>
                </a:ext>
              </a:extLst>
            </p:cNvPr>
            <p:cNvSpPr>
              <a:spLocks noChangeShapeType="1"/>
            </p:cNvSpPr>
            <p:nvPr/>
          </p:nvSpPr>
          <p:spPr bwMode="auto">
            <a:xfrm>
              <a:off x="310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3" name="Line 871">
              <a:extLst>
                <a:ext uri="{FF2B5EF4-FFF2-40B4-BE49-F238E27FC236}">
                  <a16:creationId xmlns:a16="http://schemas.microsoft.com/office/drawing/2014/main" id="{E8B4B90C-B41D-644B-E244-420470950AB3}"/>
                </a:ext>
              </a:extLst>
            </p:cNvPr>
            <p:cNvSpPr>
              <a:spLocks noChangeShapeType="1"/>
            </p:cNvSpPr>
            <p:nvPr/>
          </p:nvSpPr>
          <p:spPr bwMode="auto">
            <a:xfrm>
              <a:off x="312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4" name="Line 872">
              <a:extLst>
                <a:ext uri="{FF2B5EF4-FFF2-40B4-BE49-F238E27FC236}">
                  <a16:creationId xmlns:a16="http://schemas.microsoft.com/office/drawing/2014/main" id="{5A7A13EC-34B2-CFA5-F89A-04D5D4D0FF3F}"/>
                </a:ext>
              </a:extLst>
            </p:cNvPr>
            <p:cNvSpPr>
              <a:spLocks noChangeShapeType="1"/>
            </p:cNvSpPr>
            <p:nvPr/>
          </p:nvSpPr>
          <p:spPr bwMode="auto">
            <a:xfrm>
              <a:off x="315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5" name="Line 873">
              <a:extLst>
                <a:ext uri="{FF2B5EF4-FFF2-40B4-BE49-F238E27FC236}">
                  <a16:creationId xmlns:a16="http://schemas.microsoft.com/office/drawing/2014/main" id="{9EACCFE7-742F-EF2F-F94B-E018000BE957}"/>
                </a:ext>
              </a:extLst>
            </p:cNvPr>
            <p:cNvSpPr>
              <a:spLocks noChangeShapeType="1"/>
            </p:cNvSpPr>
            <p:nvPr/>
          </p:nvSpPr>
          <p:spPr bwMode="auto">
            <a:xfrm>
              <a:off x="318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6" name="Line 874">
              <a:extLst>
                <a:ext uri="{FF2B5EF4-FFF2-40B4-BE49-F238E27FC236}">
                  <a16:creationId xmlns:a16="http://schemas.microsoft.com/office/drawing/2014/main" id="{B26F2FB3-3E5A-04CB-8493-75F237A52142}"/>
                </a:ext>
              </a:extLst>
            </p:cNvPr>
            <p:cNvSpPr>
              <a:spLocks noChangeShapeType="1"/>
            </p:cNvSpPr>
            <p:nvPr/>
          </p:nvSpPr>
          <p:spPr bwMode="auto">
            <a:xfrm>
              <a:off x="321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7" name="Line 875">
              <a:extLst>
                <a:ext uri="{FF2B5EF4-FFF2-40B4-BE49-F238E27FC236}">
                  <a16:creationId xmlns:a16="http://schemas.microsoft.com/office/drawing/2014/main" id="{AFAF46B9-973D-BECC-6FCD-AA42089221FA}"/>
                </a:ext>
              </a:extLst>
            </p:cNvPr>
            <p:cNvSpPr>
              <a:spLocks noChangeShapeType="1"/>
            </p:cNvSpPr>
            <p:nvPr/>
          </p:nvSpPr>
          <p:spPr bwMode="auto">
            <a:xfrm>
              <a:off x="323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8" name="Line 876">
              <a:extLst>
                <a:ext uri="{FF2B5EF4-FFF2-40B4-BE49-F238E27FC236}">
                  <a16:creationId xmlns:a16="http://schemas.microsoft.com/office/drawing/2014/main" id="{B63B4E39-2B05-EB99-3429-4A90AD03AE95}"/>
                </a:ext>
              </a:extLst>
            </p:cNvPr>
            <p:cNvSpPr>
              <a:spLocks noChangeShapeType="1"/>
            </p:cNvSpPr>
            <p:nvPr/>
          </p:nvSpPr>
          <p:spPr bwMode="auto">
            <a:xfrm>
              <a:off x="326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29" name="Line 877">
              <a:extLst>
                <a:ext uri="{FF2B5EF4-FFF2-40B4-BE49-F238E27FC236}">
                  <a16:creationId xmlns:a16="http://schemas.microsoft.com/office/drawing/2014/main" id="{99CADD1C-C84B-8206-E62F-8742A9C34092}"/>
                </a:ext>
              </a:extLst>
            </p:cNvPr>
            <p:cNvSpPr>
              <a:spLocks noChangeShapeType="1"/>
            </p:cNvSpPr>
            <p:nvPr/>
          </p:nvSpPr>
          <p:spPr bwMode="auto">
            <a:xfrm>
              <a:off x="329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0" name="Line 878">
              <a:extLst>
                <a:ext uri="{FF2B5EF4-FFF2-40B4-BE49-F238E27FC236}">
                  <a16:creationId xmlns:a16="http://schemas.microsoft.com/office/drawing/2014/main" id="{5007C17A-85AC-3241-C6A7-4E703410D3F3}"/>
                </a:ext>
              </a:extLst>
            </p:cNvPr>
            <p:cNvSpPr>
              <a:spLocks noChangeShapeType="1"/>
            </p:cNvSpPr>
            <p:nvPr/>
          </p:nvSpPr>
          <p:spPr bwMode="auto">
            <a:xfrm>
              <a:off x="331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1" name="Line 879">
              <a:extLst>
                <a:ext uri="{FF2B5EF4-FFF2-40B4-BE49-F238E27FC236}">
                  <a16:creationId xmlns:a16="http://schemas.microsoft.com/office/drawing/2014/main" id="{7FEA0DFA-01D9-8DD5-B6F6-7BD99E0102A7}"/>
                </a:ext>
              </a:extLst>
            </p:cNvPr>
            <p:cNvSpPr>
              <a:spLocks noChangeShapeType="1"/>
            </p:cNvSpPr>
            <p:nvPr/>
          </p:nvSpPr>
          <p:spPr bwMode="auto">
            <a:xfrm>
              <a:off x="334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2" name="Line 880">
              <a:extLst>
                <a:ext uri="{FF2B5EF4-FFF2-40B4-BE49-F238E27FC236}">
                  <a16:creationId xmlns:a16="http://schemas.microsoft.com/office/drawing/2014/main" id="{C17D3477-5CE7-FF95-55C7-5B1D9730553B}"/>
                </a:ext>
              </a:extLst>
            </p:cNvPr>
            <p:cNvSpPr>
              <a:spLocks noChangeShapeType="1"/>
            </p:cNvSpPr>
            <p:nvPr/>
          </p:nvSpPr>
          <p:spPr bwMode="auto">
            <a:xfrm>
              <a:off x="337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3" name="Line 881">
              <a:extLst>
                <a:ext uri="{FF2B5EF4-FFF2-40B4-BE49-F238E27FC236}">
                  <a16:creationId xmlns:a16="http://schemas.microsoft.com/office/drawing/2014/main" id="{C099FC9B-4CE7-2185-38F6-756E97078387}"/>
                </a:ext>
              </a:extLst>
            </p:cNvPr>
            <p:cNvSpPr>
              <a:spLocks noChangeShapeType="1"/>
            </p:cNvSpPr>
            <p:nvPr/>
          </p:nvSpPr>
          <p:spPr bwMode="auto">
            <a:xfrm>
              <a:off x="339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4" name="Line 882">
              <a:extLst>
                <a:ext uri="{FF2B5EF4-FFF2-40B4-BE49-F238E27FC236}">
                  <a16:creationId xmlns:a16="http://schemas.microsoft.com/office/drawing/2014/main" id="{8771D173-59EE-17CF-24E3-472E1E16964B}"/>
                </a:ext>
              </a:extLst>
            </p:cNvPr>
            <p:cNvSpPr>
              <a:spLocks noChangeShapeType="1"/>
            </p:cNvSpPr>
            <p:nvPr/>
          </p:nvSpPr>
          <p:spPr bwMode="auto">
            <a:xfrm>
              <a:off x="342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5" name="Line 883">
              <a:extLst>
                <a:ext uri="{FF2B5EF4-FFF2-40B4-BE49-F238E27FC236}">
                  <a16:creationId xmlns:a16="http://schemas.microsoft.com/office/drawing/2014/main" id="{986EF5BE-3425-0734-01CD-CB8CFCA5A1EC}"/>
                </a:ext>
              </a:extLst>
            </p:cNvPr>
            <p:cNvSpPr>
              <a:spLocks noChangeShapeType="1"/>
            </p:cNvSpPr>
            <p:nvPr/>
          </p:nvSpPr>
          <p:spPr bwMode="auto">
            <a:xfrm>
              <a:off x="345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6" name="Line 884">
              <a:extLst>
                <a:ext uri="{FF2B5EF4-FFF2-40B4-BE49-F238E27FC236}">
                  <a16:creationId xmlns:a16="http://schemas.microsoft.com/office/drawing/2014/main" id="{03EE5491-22CD-A348-6AE7-45B4BFE73908}"/>
                </a:ext>
              </a:extLst>
            </p:cNvPr>
            <p:cNvSpPr>
              <a:spLocks noChangeShapeType="1"/>
            </p:cNvSpPr>
            <p:nvPr/>
          </p:nvSpPr>
          <p:spPr bwMode="auto">
            <a:xfrm>
              <a:off x="348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7" name="Line 885">
              <a:extLst>
                <a:ext uri="{FF2B5EF4-FFF2-40B4-BE49-F238E27FC236}">
                  <a16:creationId xmlns:a16="http://schemas.microsoft.com/office/drawing/2014/main" id="{4C7A3DDC-8A27-B4F2-44A4-5403851DCD51}"/>
                </a:ext>
              </a:extLst>
            </p:cNvPr>
            <p:cNvSpPr>
              <a:spLocks noChangeShapeType="1"/>
            </p:cNvSpPr>
            <p:nvPr/>
          </p:nvSpPr>
          <p:spPr bwMode="auto">
            <a:xfrm>
              <a:off x="350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8" name="Line 886">
              <a:extLst>
                <a:ext uri="{FF2B5EF4-FFF2-40B4-BE49-F238E27FC236}">
                  <a16:creationId xmlns:a16="http://schemas.microsoft.com/office/drawing/2014/main" id="{4760B0A9-D4AC-5D42-169E-634A31851620}"/>
                </a:ext>
              </a:extLst>
            </p:cNvPr>
            <p:cNvSpPr>
              <a:spLocks noChangeShapeType="1"/>
            </p:cNvSpPr>
            <p:nvPr/>
          </p:nvSpPr>
          <p:spPr bwMode="auto">
            <a:xfrm>
              <a:off x="353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39" name="Line 887">
              <a:extLst>
                <a:ext uri="{FF2B5EF4-FFF2-40B4-BE49-F238E27FC236}">
                  <a16:creationId xmlns:a16="http://schemas.microsoft.com/office/drawing/2014/main" id="{B197A205-68F0-0316-A6B7-A66010136B7C}"/>
                </a:ext>
              </a:extLst>
            </p:cNvPr>
            <p:cNvSpPr>
              <a:spLocks noChangeShapeType="1"/>
            </p:cNvSpPr>
            <p:nvPr/>
          </p:nvSpPr>
          <p:spPr bwMode="auto">
            <a:xfrm>
              <a:off x="356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0" name="Line 888">
              <a:extLst>
                <a:ext uri="{FF2B5EF4-FFF2-40B4-BE49-F238E27FC236}">
                  <a16:creationId xmlns:a16="http://schemas.microsoft.com/office/drawing/2014/main" id="{CEE9C07D-DDF2-4C8B-8F80-D98F8ABA467A}"/>
                </a:ext>
              </a:extLst>
            </p:cNvPr>
            <p:cNvSpPr>
              <a:spLocks noChangeShapeType="1"/>
            </p:cNvSpPr>
            <p:nvPr/>
          </p:nvSpPr>
          <p:spPr bwMode="auto">
            <a:xfrm>
              <a:off x="358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1" name="Line 889">
              <a:extLst>
                <a:ext uri="{FF2B5EF4-FFF2-40B4-BE49-F238E27FC236}">
                  <a16:creationId xmlns:a16="http://schemas.microsoft.com/office/drawing/2014/main" id="{921D5124-A929-703C-EE14-8B0C7D12FCA6}"/>
                </a:ext>
              </a:extLst>
            </p:cNvPr>
            <p:cNvSpPr>
              <a:spLocks noChangeShapeType="1"/>
            </p:cNvSpPr>
            <p:nvPr/>
          </p:nvSpPr>
          <p:spPr bwMode="auto">
            <a:xfrm>
              <a:off x="361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2" name="Line 890">
              <a:extLst>
                <a:ext uri="{FF2B5EF4-FFF2-40B4-BE49-F238E27FC236}">
                  <a16:creationId xmlns:a16="http://schemas.microsoft.com/office/drawing/2014/main" id="{3E2DA1AB-4328-F62E-B1EA-3AE758694B08}"/>
                </a:ext>
              </a:extLst>
            </p:cNvPr>
            <p:cNvSpPr>
              <a:spLocks noChangeShapeType="1"/>
            </p:cNvSpPr>
            <p:nvPr/>
          </p:nvSpPr>
          <p:spPr bwMode="auto">
            <a:xfrm>
              <a:off x="364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3" name="Line 891">
              <a:extLst>
                <a:ext uri="{FF2B5EF4-FFF2-40B4-BE49-F238E27FC236}">
                  <a16:creationId xmlns:a16="http://schemas.microsoft.com/office/drawing/2014/main" id="{2690398C-6E13-40A3-9B5B-BB194A361101}"/>
                </a:ext>
              </a:extLst>
            </p:cNvPr>
            <p:cNvSpPr>
              <a:spLocks noChangeShapeType="1"/>
            </p:cNvSpPr>
            <p:nvPr/>
          </p:nvSpPr>
          <p:spPr bwMode="auto">
            <a:xfrm>
              <a:off x="366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4" name="Line 892">
              <a:extLst>
                <a:ext uri="{FF2B5EF4-FFF2-40B4-BE49-F238E27FC236}">
                  <a16:creationId xmlns:a16="http://schemas.microsoft.com/office/drawing/2014/main" id="{7EFEFFED-1C15-9BD9-6580-FCCD9B9F7BB0}"/>
                </a:ext>
              </a:extLst>
            </p:cNvPr>
            <p:cNvSpPr>
              <a:spLocks noChangeShapeType="1"/>
            </p:cNvSpPr>
            <p:nvPr/>
          </p:nvSpPr>
          <p:spPr bwMode="auto">
            <a:xfrm>
              <a:off x="369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5" name="Line 893">
              <a:extLst>
                <a:ext uri="{FF2B5EF4-FFF2-40B4-BE49-F238E27FC236}">
                  <a16:creationId xmlns:a16="http://schemas.microsoft.com/office/drawing/2014/main" id="{14669A02-7F5A-BDD3-DED9-5D7B7BB4AB88}"/>
                </a:ext>
              </a:extLst>
            </p:cNvPr>
            <p:cNvSpPr>
              <a:spLocks noChangeShapeType="1"/>
            </p:cNvSpPr>
            <p:nvPr/>
          </p:nvSpPr>
          <p:spPr bwMode="auto">
            <a:xfrm>
              <a:off x="372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6" name="Line 894">
              <a:extLst>
                <a:ext uri="{FF2B5EF4-FFF2-40B4-BE49-F238E27FC236}">
                  <a16:creationId xmlns:a16="http://schemas.microsoft.com/office/drawing/2014/main" id="{D2BFA349-868D-945A-C05B-2EE1218B46D2}"/>
                </a:ext>
              </a:extLst>
            </p:cNvPr>
            <p:cNvSpPr>
              <a:spLocks noChangeShapeType="1"/>
            </p:cNvSpPr>
            <p:nvPr/>
          </p:nvSpPr>
          <p:spPr bwMode="auto">
            <a:xfrm>
              <a:off x="375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7" name="Line 895">
              <a:extLst>
                <a:ext uri="{FF2B5EF4-FFF2-40B4-BE49-F238E27FC236}">
                  <a16:creationId xmlns:a16="http://schemas.microsoft.com/office/drawing/2014/main" id="{3FA9554A-47BE-193B-B480-656FD8FF7841}"/>
                </a:ext>
              </a:extLst>
            </p:cNvPr>
            <p:cNvSpPr>
              <a:spLocks noChangeShapeType="1"/>
            </p:cNvSpPr>
            <p:nvPr/>
          </p:nvSpPr>
          <p:spPr bwMode="auto">
            <a:xfrm>
              <a:off x="377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8" name="Line 896">
              <a:extLst>
                <a:ext uri="{FF2B5EF4-FFF2-40B4-BE49-F238E27FC236}">
                  <a16:creationId xmlns:a16="http://schemas.microsoft.com/office/drawing/2014/main" id="{08EA0E54-4A02-A9DD-AA25-931AC38F0E17}"/>
                </a:ext>
              </a:extLst>
            </p:cNvPr>
            <p:cNvSpPr>
              <a:spLocks noChangeShapeType="1"/>
            </p:cNvSpPr>
            <p:nvPr/>
          </p:nvSpPr>
          <p:spPr bwMode="auto">
            <a:xfrm>
              <a:off x="380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49" name="Line 897">
              <a:extLst>
                <a:ext uri="{FF2B5EF4-FFF2-40B4-BE49-F238E27FC236}">
                  <a16:creationId xmlns:a16="http://schemas.microsoft.com/office/drawing/2014/main" id="{C87AA262-9E0F-B0D0-AE8E-55D9FD5021D8}"/>
                </a:ext>
              </a:extLst>
            </p:cNvPr>
            <p:cNvSpPr>
              <a:spLocks noChangeShapeType="1"/>
            </p:cNvSpPr>
            <p:nvPr/>
          </p:nvSpPr>
          <p:spPr bwMode="auto">
            <a:xfrm>
              <a:off x="383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0" name="Line 898">
              <a:extLst>
                <a:ext uri="{FF2B5EF4-FFF2-40B4-BE49-F238E27FC236}">
                  <a16:creationId xmlns:a16="http://schemas.microsoft.com/office/drawing/2014/main" id="{D743AC36-143A-F265-C842-875321338BC4}"/>
                </a:ext>
              </a:extLst>
            </p:cNvPr>
            <p:cNvSpPr>
              <a:spLocks noChangeShapeType="1"/>
            </p:cNvSpPr>
            <p:nvPr/>
          </p:nvSpPr>
          <p:spPr bwMode="auto">
            <a:xfrm>
              <a:off x="385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1" name="Line 899">
              <a:extLst>
                <a:ext uri="{FF2B5EF4-FFF2-40B4-BE49-F238E27FC236}">
                  <a16:creationId xmlns:a16="http://schemas.microsoft.com/office/drawing/2014/main" id="{3635E127-48B7-707E-7005-8BAA2112394F}"/>
                </a:ext>
              </a:extLst>
            </p:cNvPr>
            <p:cNvSpPr>
              <a:spLocks noChangeShapeType="1"/>
            </p:cNvSpPr>
            <p:nvPr/>
          </p:nvSpPr>
          <p:spPr bwMode="auto">
            <a:xfrm>
              <a:off x="388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2" name="Line 900">
              <a:extLst>
                <a:ext uri="{FF2B5EF4-FFF2-40B4-BE49-F238E27FC236}">
                  <a16:creationId xmlns:a16="http://schemas.microsoft.com/office/drawing/2014/main" id="{089AFB35-ED50-C5F2-F0E5-EE784FF83286}"/>
                </a:ext>
              </a:extLst>
            </p:cNvPr>
            <p:cNvSpPr>
              <a:spLocks noChangeShapeType="1"/>
            </p:cNvSpPr>
            <p:nvPr/>
          </p:nvSpPr>
          <p:spPr bwMode="auto">
            <a:xfrm>
              <a:off x="391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3" name="Line 901">
              <a:extLst>
                <a:ext uri="{FF2B5EF4-FFF2-40B4-BE49-F238E27FC236}">
                  <a16:creationId xmlns:a16="http://schemas.microsoft.com/office/drawing/2014/main" id="{ADF90CA5-A3F1-6CA6-AFF3-AD4109D21141}"/>
                </a:ext>
              </a:extLst>
            </p:cNvPr>
            <p:cNvSpPr>
              <a:spLocks noChangeShapeType="1"/>
            </p:cNvSpPr>
            <p:nvPr/>
          </p:nvSpPr>
          <p:spPr bwMode="auto">
            <a:xfrm>
              <a:off x="393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4" name="Line 902">
              <a:extLst>
                <a:ext uri="{FF2B5EF4-FFF2-40B4-BE49-F238E27FC236}">
                  <a16:creationId xmlns:a16="http://schemas.microsoft.com/office/drawing/2014/main" id="{7C6F0B09-2438-CB1C-80F3-A9FF89480E60}"/>
                </a:ext>
              </a:extLst>
            </p:cNvPr>
            <p:cNvSpPr>
              <a:spLocks noChangeShapeType="1"/>
            </p:cNvSpPr>
            <p:nvPr/>
          </p:nvSpPr>
          <p:spPr bwMode="auto">
            <a:xfrm>
              <a:off x="396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5" name="Line 903">
              <a:extLst>
                <a:ext uri="{FF2B5EF4-FFF2-40B4-BE49-F238E27FC236}">
                  <a16:creationId xmlns:a16="http://schemas.microsoft.com/office/drawing/2014/main" id="{391F5B02-4420-62DC-9966-D3B2C67BA9DC}"/>
                </a:ext>
              </a:extLst>
            </p:cNvPr>
            <p:cNvSpPr>
              <a:spLocks noChangeShapeType="1"/>
            </p:cNvSpPr>
            <p:nvPr/>
          </p:nvSpPr>
          <p:spPr bwMode="auto">
            <a:xfrm>
              <a:off x="399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6" name="Line 904">
              <a:extLst>
                <a:ext uri="{FF2B5EF4-FFF2-40B4-BE49-F238E27FC236}">
                  <a16:creationId xmlns:a16="http://schemas.microsoft.com/office/drawing/2014/main" id="{9DCAC325-D22D-DA78-5E64-21810DEFF5A4}"/>
                </a:ext>
              </a:extLst>
            </p:cNvPr>
            <p:cNvSpPr>
              <a:spLocks noChangeShapeType="1"/>
            </p:cNvSpPr>
            <p:nvPr/>
          </p:nvSpPr>
          <p:spPr bwMode="auto">
            <a:xfrm>
              <a:off x="402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7" name="Line 905">
              <a:extLst>
                <a:ext uri="{FF2B5EF4-FFF2-40B4-BE49-F238E27FC236}">
                  <a16:creationId xmlns:a16="http://schemas.microsoft.com/office/drawing/2014/main" id="{B62918C3-4193-8ADC-97AD-2D8FC9D2B4F7}"/>
                </a:ext>
              </a:extLst>
            </p:cNvPr>
            <p:cNvSpPr>
              <a:spLocks noChangeShapeType="1"/>
            </p:cNvSpPr>
            <p:nvPr/>
          </p:nvSpPr>
          <p:spPr bwMode="auto">
            <a:xfrm>
              <a:off x="404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8" name="Line 906">
              <a:extLst>
                <a:ext uri="{FF2B5EF4-FFF2-40B4-BE49-F238E27FC236}">
                  <a16:creationId xmlns:a16="http://schemas.microsoft.com/office/drawing/2014/main" id="{A5868E21-4164-DF44-F3A2-5B483FF02AF6}"/>
                </a:ext>
              </a:extLst>
            </p:cNvPr>
            <p:cNvSpPr>
              <a:spLocks noChangeShapeType="1"/>
            </p:cNvSpPr>
            <p:nvPr/>
          </p:nvSpPr>
          <p:spPr bwMode="auto">
            <a:xfrm>
              <a:off x="407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59" name="Line 907">
              <a:extLst>
                <a:ext uri="{FF2B5EF4-FFF2-40B4-BE49-F238E27FC236}">
                  <a16:creationId xmlns:a16="http://schemas.microsoft.com/office/drawing/2014/main" id="{4FC445A4-E688-9253-C086-6E81130ABF2D}"/>
                </a:ext>
              </a:extLst>
            </p:cNvPr>
            <p:cNvSpPr>
              <a:spLocks noChangeShapeType="1"/>
            </p:cNvSpPr>
            <p:nvPr/>
          </p:nvSpPr>
          <p:spPr bwMode="auto">
            <a:xfrm>
              <a:off x="410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0" name="Line 908">
              <a:extLst>
                <a:ext uri="{FF2B5EF4-FFF2-40B4-BE49-F238E27FC236}">
                  <a16:creationId xmlns:a16="http://schemas.microsoft.com/office/drawing/2014/main" id="{80E2782C-D86D-08DB-03D4-AF8732F4070A}"/>
                </a:ext>
              </a:extLst>
            </p:cNvPr>
            <p:cNvSpPr>
              <a:spLocks noChangeShapeType="1"/>
            </p:cNvSpPr>
            <p:nvPr/>
          </p:nvSpPr>
          <p:spPr bwMode="auto">
            <a:xfrm>
              <a:off x="412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1" name="Line 909">
              <a:extLst>
                <a:ext uri="{FF2B5EF4-FFF2-40B4-BE49-F238E27FC236}">
                  <a16:creationId xmlns:a16="http://schemas.microsoft.com/office/drawing/2014/main" id="{C0D29E3D-C327-9089-7FC9-8C75778D290A}"/>
                </a:ext>
              </a:extLst>
            </p:cNvPr>
            <p:cNvSpPr>
              <a:spLocks noChangeShapeType="1"/>
            </p:cNvSpPr>
            <p:nvPr/>
          </p:nvSpPr>
          <p:spPr bwMode="auto">
            <a:xfrm>
              <a:off x="415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2" name="Line 910">
              <a:extLst>
                <a:ext uri="{FF2B5EF4-FFF2-40B4-BE49-F238E27FC236}">
                  <a16:creationId xmlns:a16="http://schemas.microsoft.com/office/drawing/2014/main" id="{2D2ED634-335F-644B-6E9C-B043332EF61B}"/>
                </a:ext>
              </a:extLst>
            </p:cNvPr>
            <p:cNvSpPr>
              <a:spLocks noChangeShapeType="1"/>
            </p:cNvSpPr>
            <p:nvPr/>
          </p:nvSpPr>
          <p:spPr bwMode="auto">
            <a:xfrm>
              <a:off x="418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3" name="Line 911">
              <a:extLst>
                <a:ext uri="{FF2B5EF4-FFF2-40B4-BE49-F238E27FC236}">
                  <a16:creationId xmlns:a16="http://schemas.microsoft.com/office/drawing/2014/main" id="{5049C45D-ABD0-7F48-3D72-CB2E7ED754EE}"/>
                </a:ext>
              </a:extLst>
            </p:cNvPr>
            <p:cNvSpPr>
              <a:spLocks noChangeShapeType="1"/>
            </p:cNvSpPr>
            <p:nvPr/>
          </p:nvSpPr>
          <p:spPr bwMode="auto">
            <a:xfrm>
              <a:off x="4209"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4" name="Line 912">
              <a:extLst>
                <a:ext uri="{FF2B5EF4-FFF2-40B4-BE49-F238E27FC236}">
                  <a16:creationId xmlns:a16="http://schemas.microsoft.com/office/drawing/2014/main" id="{CE2D5949-0C99-ABB2-416F-39907DD1B360}"/>
                </a:ext>
              </a:extLst>
            </p:cNvPr>
            <p:cNvSpPr>
              <a:spLocks noChangeShapeType="1"/>
            </p:cNvSpPr>
            <p:nvPr/>
          </p:nvSpPr>
          <p:spPr bwMode="auto">
            <a:xfrm>
              <a:off x="4236"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5" name="Line 913">
              <a:extLst>
                <a:ext uri="{FF2B5EF4-FFF2-40B4-BE49-F238E27FC236}">
                  <a16:creationId xmlns:a16="http://schemas.microsoft.com/office/drawing/2014/main" id="{D1BF06FA-5DE0-7C6F-1FE6-7A5329C8D2B7}"/>
                </a:ext>
              </a:extLst>
            </p:cNvPr>
            <p:cNvSpPr>
              <a:spLocks noChangeShapeType="1"/>
            </p:cNvSpPr>
            <p:nvPr/>
          </p:nvSpPr>
          <p:spPr bwMode="auto">
            <a:xfrm>
              <a:off x="4263"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6" name="Line 914">
              <a:extLst>
                <a:ext uri="{FF2B5EF4-FFF2-40B4-BE49-F238E27FC236}">
                  <a16:creationId xmlns:a16="http://schemas.microsoft.com/office/drawing/2014/main" id="{3CCCC7A1-13AD-563C-AC01-2A5F392CC973}"/>
                </a:ext>
              </a:extLst>
            </p:cNvPr>
            <p:cNvSpPr>
              <a:spLocks noChangeShapeType="1"/>
            </p:cNvSpPr>
            <p:nvPr/>
          </p:nvSpPr>
          <p:spPr bwMode="auto">
            <a:xfrm>
              <a:off x="4290"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7" name="Line 915">
              <a:extLst>
                <a:ext uri="{FF2B5EF4-FFF2-40B4-BE49-F238E27FC236}">
                  <a16:creationId xmlns:a16="http://schemas.microsoft.com/office/drawing/2014/main" id="{729717F2-E272-5184-9B23-0D050F989431}"/>
                </a:ext>
              </a:extLst>
            </p:cNvPr>
            <p:cNvSpPr>
              <a:spLocks noChangeShapeType="1"/>
            </p:cNvSpPr>
            <p:nvPr/>
          </p:nvSpPr>
          <p:spPr bwMode="auto">
            <a:xfrm>
              <a:off x="4317"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8" name="Line 916">
              <a:extLst>
                <a:ext uri="{FF2B5EF4-FFF2-40B4-BE49-F238E27FC236}">
                  <a16:creationId xmlns:a16="http://schemas.microsoft.com/office/drawing/2014/main" id="{79228C91-AB85-2E80-A8E2-4C0478B695DF}"/>
                </a:ext>
              </a:extLst>
            </p:cNvPr>
            <p:cNvSpPr>
              <a:spLocks noChangeShapeType="1"/>
            </p:cNvSpPr>
            <p:nvPr/>
          </p:nvSpPr>
          <p:spPr bwMode="auto">
            <a:xfrm>
              <a:off x="4344"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69" name="Line 917">
              <a:extLst>
                <a:ext uri="{FF2B5EF4-FFF2-40B4-BE49-F238E27FC236}">
                  <a16:creationId xmlns:a16="http://schemas.microsoft.com/office/drawing/2014/main" id="{7140E2FE-7493-0853-E54C-B77AEAC7A3BA}"/>
                </a:ext>
              </a:extLst>
            </p:cNvPr>
            <p:cNvSpPr>
              <a:spLocks noChangeShapeType="1"/>
            </p:cNvSpPr>
            <p:nvPr/>
          </p:nvSpPr>
          <p:spPr bwMode="auto">
            <a:xfrm>
              <a:off x="4371"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0" name="Line 918">
              <a:extLst>
                <a:ext uri="{FF2B5EF4-FFF2-40B4-BE49-F238E27FC236}">
                  <a16:creationId xmlns:a16="http://schemas.microsoft.com/office/drawing/2014/main" id="{DA142ECA-9E68-DEF2-6FE4-02747A1C6097}"/>
                </a:ext>
              </a:extLst>
            </p:cNvPr>
            <p:cNvSpPr>
              <a:spLocks noChangeShapeType="1"/>
            </p:cNvSpPr>
            <p:nvPr/>
          </p:nvSpPr>
          <p:spPr bwMode="auto">
            <a:xfrm>
              <a:off x="4398"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1" name="Line 919">
              <a:extLst>
                <a:ext uri="{FF2B5EF4-FFF2-40B4-BE49-F238E27FC236}">
                  <a16:creationId xmlns:a16="http://schemas.microsoft.com/office/drawing/2014/main" id="{4B52C2BE-62DD-3556-7B4B-954A97C5405D}"/>
                </a:ext>
              </a:extLst>
            </p:cNvPr>
            <p:cNvSpPr>
              <a:spLocks noChangeShapeType="1"/>
            </p:cNvSpPr>
            <p:nvPr/>
          </p:nvSpPr>
          <p:spPr bwMode="auto">
            <a:xfrm>
              <a:off x="4425"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2" name="Line 920">
              <a:extLst>
                <a:ext uri="{FF2B5EF4-FFF2-40B4-BE49-F238E27FC236}">
                  <a16:creationId xmlns:a16="http://schemas.microsoft.com/office/drawing/2014/main" id="{42E96CD1-D8E4-3E43-9109-DD21D00556E0}"/>
                </a:ext>
              </a:extLst>
            </p:cNvPr>
            <p:cNvSpPr>
              <a:spLocks noChangeShapeType="1"/>
            </p:cNvSpPr>
            <p:nvPr/>
          </p:nvSpPr>
          <p:spPr bwMode="auto">
            <a:xfrm>
              <a:off x="4452" y="1423"/>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3" name="Line 921">
              <a:extLst>
                <a:ext uri="{FF2B5EF4-FFF2-40B4-BE49-F238E27FC236}">
                  <a16:creationId xmlns:a16="http://schemas.microsoft.com/office/drawing/2014/main" id="{0FC0C2A8-9E7B-5F68-1E81-B7D7BA4BAEFE}"/>
                </a:ext>
              </a:extLst>
            </p:cNvPr>
            <p:cNvSpPr>
              <a:spLocks noChangeShapeType="1"/>
            </p:cNvSpPr>
            <p:nvPr/>
          </p:nvSpPr>
          <p:spPr bwMode="auto">
            <a:xfrm>
              <a:off x="118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4" name="Line 922">
              <a:extLst>
                <a:ext uri="{FF2B5EF4-FFF2-40B4-BE49-F238E27FC236}">
                  <a16:creationId xmlns:a16="http://schemas.microsoft.com/office/drawing/2014/main" id="{68F065C1-DDF2-6400-E62F-C4CE4837D7C6}"/>
                </a:ext>
              </a:extLst>
            </p:cNvPr>
            <p:cNvSpPr>
              <a:spLocks noChangeShapeType="1"/>
            </p:cNvSpPr>
            <p:nvPr/>
          </p:nvSpPr>
          <p:spPr bwMode="auto">
            <a:xfrm>
              <a:off x="121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5" name="Line 923">
              <a:extLst>
                <a:ext uri="{FF2B5EF4-FFF2-40B4-BE49-F238E27FC236}">
                  <a16:creationId xmlns:a16="http://schemas.microsoft.com/office/drawing/2014/main" id="{0210A63E-BD5B-7CFC-3502-5FBEFDC07BF9}"/>
                </a:ext>
              </a:extLst>
            </p:cNvPr>
            <p:cNvSpPr>
              <a:spLocks noChangeShapeType="1"/>
            </p:cNvSpPr>
            <p:nvPr/>
          </p:nvSpPr>
          <p:spPr bwMode="auto">
            <a:xfrm>
              <a:off x="123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6" name="Line 924">
              <a:extLst>
                <a:ext uri="{FF2B5EF4-FFF2-40B4-BE49-F238E27FC236}">
                  <a16:creationId xmlns:a16="http://schemas.microsoft.com/office/drawing/2014/main" id="{C5D4E07C-79B1-DB22-945B-B224076638F8}"/>
                </a:ext>
              </a:extLst>
            </p:cNvPr>
            <p:cNvSpPr>
              <a:spLocks noChangeShapeType="1"/>
            </p:cNvSpPr>
            <p:nvPr/>
          </p:nvSpPr>
          <p:spPr bwMode="auto">
            <a:xfrm>
              <a:off x="126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7" name="Line 925">
              <a:extLst>
                <a:ext uri="{FF2B5EF4-FFF2-40B4-BE49-F238E27FC236}">
                  <a16:creationId xmlns:a16="http://schemas.microsoft.com/office/drawing/2014/main" id="{C258C376-910B-0484-56AF-500879ED751D}"/>
                </a:ext>
              </a:extLst>
            </p:cNvPr>
            <p:cNvSpPr>
              <a:spLocks noChangeShapeType="1"/>
            </p:cNvSpPr>
            <p:nvPr/>
          </p:nvSpPr>
          <p:spPr bwMode="auto">
            <a:xfrm>
              <a:off x="129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8" name="Line 926">
              <a:extLst>
                <a:ext uri="{FF2B5EF4-FFF2-40B4-BE49-F238E27FC236}">
                  <a16:creationId xmlns:a16="http://schemas.microsoft.com/office/drawing/2014/main" id="{43F2C93E-BA77-00E2-39E0-4136D1DB04B7}"/>
                </a:ext>
              </a:extLst>
            </p:cNvPr>
            <p:cNvSpPr>
              <a:spLocks noChangeShapeType="1"/>
            </p:cNvSpPr>
            <p:nvPr/>
          </p:nvSpPr>
          <p:spPr bwMode="auto">
            <a:xfrm>
              <a:off x="132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79" name="Line 927">
              <a:extLst>
                <a:ext uri="{FF2B5EF4-FFF2-40B4-BE49-F238E27FC236}">
                  <a16:creationId xmlns:a16="http://schemas.microsoft.com/office/drawing/2014/main" id="{C41301DB-FB5C-E812-97F1-703A60F2AF7B}"/>
                </a:ext>
              </a:extLst>
            </p:cNvPr>
            <p:cNvSpPr>
              <a:spLocks noChangeShapeType="1"/>
            </p:cNvSpPr>
            <p:nvPr/>
          </p:nvSpPr>
          <p:spPr bwMode="auto">
            <a:xfrm>
              <a:off x="134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0" name="Line 928">
              <a:extLst>
                <a:ext uri="{FF2B5EF4-FFF2-40B4-BE49-F238E27FC236}">
                  <a16:creationId xmlns:a16="http://schemas.microsoft.com/office/drawing/2014/main" id="{C10FE221-206A-6871-D048-E38D1366ABA4}"/>
                </a:ext>
              </a:extLst>
            </p:cNvPr>
            <p:cNvSpPr>
              <a:spLocks noChangeShapeType="1"/>
            </p:cNvSpPr>
            <p:nvPr/>
          </p:nvSpPr>
          <p:spPr bwMode="auto">
            <a:xfrm>
              <a:off x="137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1" name="Line 929">
              <a:extLst>
                <a:ext uri="{FF2B5EF4-FFF2-40B4-BE49-F238E27FC236}">
                  <a16:creationId xmlns:a16="http://schemas.microsoft.com/office/drawing/2014/main" id="{76677ED1-1EAD-1CCF-DAA2-6F4078B797A3}"/>
                </a:ext>
              </a:extLst>
            </p:cNvPr>
            <p:cNvSpPr>
              <a:spLocks noChangeShapeType="1"/>
            </p:cNvSpPr>
            <p:nvPr/>
          </p:nvSpPr>
          <p:spPr bwMode="auto">
            <a:xfrm>
              <a:off x="140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2" name="Line 930">
              <a:extLst>
                <a:ext uri="{FF2B5EF4-FFF2-40B4-BE49-F238E27FC236}">
                  <a16:creationId xmlns:a16="http://schemas.microsoft.com/office/drawing/2014/main" id="{BD8CCE91-0F34-F453-7201-3E890766B132}"/>
                </a:ext>
              </a:extLst>
            </p:cNvPr>
            <p:cNvSpPr>
              <a:spLocks noChangeShapeType="1"/>
            </p:cNvSpPr>
            <p:nvPr/>
          </p:nvSpPr>
          <p:spPr bwMode="auto">
            <a:xfrm>
              <a:off x="142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3" name="Line 931">
              <a:extLst>
                <a:ext uri="{FF2B5EF4-FFF2-40B4-BE49-F238E27FC236}">
                  <a16:creationId xmlns:a16="http://schemas.microsoft.com/office/drawing/2014/main" id="{6A3E8CE3-4E19-A844-60E0-08BAD14E5312}"/>
                </a:ext>
              </a:extLst>
            </p:cNvPr>
            <p:cNvSpPr>
              <a:spLocks noChangeShapeType="1"/>
            </p:cNvSpPr>
            <p:nvPr/>
          </p:nvSpPr>
          <p:spPr bwMode="auto">
            <a:xfrm>
              <a:off x="145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4" name="Line 932">
              <a:extLst>
                <a:ext uri="{FF2B5EF4-FFF2-40B4-BE49-F238E27FC236}">
                  <a16:creationId xmlns:a16="http://schemas.microsoft.com/office/drawing/2014/main" id="{437D4819-AC19-ED3D-AA55-1ECAC7A72021}"/>
                </a:ext>
              </a:extLst>
            </p:cNvPr>
            <p:cNvSpPr>
              <a:spLocks noChangeShapeType="1"/>
            </p:cNvSpPr>
            <p:nvPr/>
          </p:nvSpPr>
          <p:spPr bwMode="auto">
            <a:xfrm>
              <a:off x="148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5" name="Line 933">
              <a:extLst>
                <a:ext uri="{FF2B5EF4-FFF2-40B4-BE49-F238E27FC236}">
                  <a16:creationId xmlns:a16="http://schemas.microsoft.com/office/drawing/2014/main" id="{03C865A5-C7FF-1B24-4154-4F0B798D42C1}"/>
                </a:ext>
              </a:extLst>
            </p:cNvPr>
            <p:cNvSpPr>
              <a:spLocks noChangeShapeType="1"/>
            </p:cNvSpPr>
            <p:nvPr/>
          </p:nvSpPr>
          <p:spPr bwMode="auto">
            <a:xfrm>
              <a:off x="150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6" name="Line 934">
              <a:extLst>
                <a:ext uri="{FF2B5EF4-FFF2-40B4-BE49-F238E27FC236}">
                  <a16:creationId xmlns:a16="http://schemas.microsoft.com/office/drawing/2014/main" id="{EB64FAB6-70AA-F3FF-AC9F-6DE9283C2B8B}"/>
                </a:ext>
              </a:extLst>
            </p:cNvPr>
            <p:cNvSpPr>
              <a:spLocks noChangeShapeType="1"/>
            </p:cNvSpPr>
            <p:nvPr/>
          </p:nvSpPr>
          <p:spPr bwMode="auto">
            <a:xfrm>
              <a:off x="153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7" name="Line 935">
              <a:extLst>
                <a:ext uri="{FF2B5EF4-FFF2-40B4-BE49-F238E27FC236}">
                  <a16:creationId xmlns:a16="http://schemas.microsoft.com/office/drawing/2014/main" id="{E6097171-FC2E-13BF-E009-808912F7F980}"/>
                </a:ext>
              </a:extLst>
            </p:cNvPr>
            <p:cNvSpPr>
              <a:spLocks noChangeShapeType="1"/>
            </p:cNvSpPr>
            <p:nvPr/>
          </p:nvSpPr>
          <p:spPr bwMode="auto">
            <a:xfrm>
              <a:off x="156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8" name="Line 936">
              <a:extLst>
                <a:ext uri="{FF2B5EF4-FFF2-40B4-BE49-F238E27FC236}">
                  <a16:creationId xmlns:a16="http://schemas.microsoft.com/office/drawing/2014/main" id="{4826B6BE-0681-D0BE-085B-C36ED1FDA488}"/>
                </a:ext>
              </a:extLst>
            </p:cNvPr>
            <p:cNvSpPr>
              <a:spLocks noChangeShapeType="1"/>
            </p:cNvSpPr>
            <p:nvPr/>
          </p:nvSpPr>
          <p:spPr bwMode="auto">
            <a:xfrm>
              <a:off x="159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89" name="Line 937">
              <a:extLst>
                <a:ext uri="{FF2B5EF4-FFF2-40B4-BE49-F238E27FC236}">
                  <a16:creationId xmlns:a16="http://schemas.microsoft.com/office/drawing/2014/main" id="{CFB05E03-A611-8BFC-445F-9E77281A8CD8}"/>
                </a:ext>
              </a:extLst>
            </p:cNvPr>
            <p:cNvSpPr>
              <a:spLocks noChangeShapeType="1"/>
            </p:cNvSpPr>
            <p:nvPr/>
          </p:nvSpPr>
          <p:spPr bwMode="auto">
            <a:xfrm>
              <a:off x="161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0" name="Line 938">
              <a:extLst>
                <a:ext uri="{FF2B5EF4-FFF2-40B4-BE49-F238E27FC236}">
                  <a16:creationId xmlns:a16="http://schemas.microsoft.com/office/drawing/2014/main" id="{52D2332B-6088-B5EF-331C-EBA94ACF8B10}"/>
                </a:ext>
              </a:extLst>
            </p:cNvPr>
            <p:cNvSpPr>
              <a:spLocks noChangeShapeType="1"/>
            </p:cNvSpPr>
            <p:nvPr/>
          </p:nvSpPr>
          <p:spPr bwMode="auto">
            <a:xfrm>
              <a:off x="164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1" name="Line 939">
              <a:extLst>
                <a:ext uri="{FF2B5EF4-FFF2-40B4-BE49-F238E27FC236}">
                  <a16:creationId xmlns:a16="http://schemas.microsoft.com/office/drawing/2014/main" id="{C48EAFD1-21CD-37EB-5C9C-2ED487CAF313}"/>
                </a:ext>
              </a:extLst>
            </p:cNvPr>
            <p:cNvSpPr>
              <a:spLocks noChangeShapeType="1"/>
            </p:cNvSpPr>
            <p:nvPr/>
          </p:nvSpPr>
          <p:spPr bwMode="auto">
            <a:xfrm>
              <a:off x="167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2" name="Line 940">
              <a:extLst>
                <a:ext uri="{FF2B5EF4-FFF2-40B4-BE49-F238E27FC236}">
                  <a16:creationId xmlns:a16="http://schemas.microsoft.com/office/drawing/2014/main" id="{C5714B98-78A3-D326-1CCE-B00226E8AB48}"/>
                </a:ext>
              </a:extLst>
            </p:cNvPr>
            <p:cNvSpPr>
              <a:spLocks noChangeShapeType="1"/>
            </p:cNvSpPr>
            <p:nvPr/>
          </p:nvSpPr>
          <p:spPr bwMode="auto">
            <a:xfrm>
              <a:off x="169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3" name="Line 941">
              <a:extLst>
                <a:ext uri="{FF2B5EF4-FFF2-40B4-BE49-F238E27FC236}">
                  <a16:creationId xmlns:a16="http://schemas.microsoft.com/office/drawing/2014/main" id="{5D5B4DBB-32B7-07D5-C2AD-284EB26C1E3A}"/>
                </a:ext>
              </a:extLst>
            </p:cNvPr>
            <p:cNvSpPr>
              <a:spLocks noChangeShapeType="1"/>
            </p:cNvSpPr>
            <p:nvPr/>
          </p:nvSpPr>
          <p:spPr bwMode="auto">
            <a:xfrm>
              <a:off x="172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4" name="Line 942">
              <a:extLst>
                <a:ext uri="{FF2B5EF4-FFF2-40B4-BE49-F238E27FC236}">
                  <a16:creationId xmlns:a16="http://schemas.microsoft.com/office/drawing/2014/main" id="{4C5912E3-EBDA-4D7B-D705-0630AD4D3F8D}"/>
                </a:ext>
              </a:extLst>
            </p:cNvPr>
            <p:cNvSpPr>
              <a:spLocks noChangeShapeType="1"/>
            </p:cNvSpPr>
            <p:nvPr/>
          </p:nvSpPr>
          <p:spPr bwMode="auto">
            <a:xfrm>
              <a:off x="175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5" name="Line 943">
              <a:extLst>
                <a:ext uri="{FF2B5EF4-FFF2-40B4-BE49-F238E27FC236}">
                  <a16:creationId xmlns:a16="http://schemas.microsoft.com/office/drawing/2014/main" id="{09A95E49-C897-813C-86C1-EBEE305BFF8F}"/>
                </a:ext>
              </a:extLst>
            </p:cNvPr>
            <p:cNvSpPr>
              <a:spLocks noChangeShapeType="1"/>
            </p:cNvSpPr>
            <p:nvPr/>
          </p:nvSpPr>
          <p:spPr bwMode="auto">
            <a:xfrm>
              <a:off x="177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6" name="Line 944">
              <a:extLst>
                <a:ext uri="{FF2B5EF4-FFF2-40B4-BE49-F238E27FC236}">
                  <a16:creationId xmlns:a16="http://schemas.microsoft.com/office/drawing/2014/main" id="{29641325-5C17-4E0E-6EAE-5302D17AF78A}"/>
                </a:ext>
              </a:extLst>
            </p:cNvPr>
            <p:cNvSpPr>
              <a:spLocks noChangeShapeType="1"/>
            </p:cNvSpPr>
            <p:nvPr/>
          </p:nvSpPr>
          <p:spPr bwMode="auto">
            <a:xfrm>
              <a:off x="180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7" name="Line 945">
              <a:extLst>
                <a:ext uri="{FF2B5EF4-FFF2-40B4-BE49-F238E27FC236}">
                  <a16:creationId xmlns:a16="http://schemas.microsoft.com/office/drawing/2014/main" id="{E999668A-F07D-5CC5-61E7-E84FC3CC001F}"/>
                </a:ext>
              </a:extLst>
            </p:cNvPr>
            <p:cNvSpPr>
              <a:spLocks noChangeShapeType="1"/>
            </p:cNvSpPr>
            <p:nvPr/>
          </p:nvSpPr>
          <p:spPr bwMode="auto">
            <a:xfrm>
              <a:off x="183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8" name="Line 946">
              <a:extLst>
                <a:ext uri="{FF2B5EF4-FFF2-40B4-BE49-F238E27FC236}">
                  <a16:creationId xmlns:a16="http://schemas.microsoft.com/office/drawing/2014/main" id="{A76BD2B4-EF5E-5867-DB70-FFFC904FBD75}"/>
                </a:ext>
              </a:extLst>
            </p:cNvPr>
            <p:cNvSpPr>
              <a:spLocks noChangeShapeType="1"/>
            </p:cNvSpPr>
            <p:nvPr/>
          </p:nvSpPr>
          <p:spPr bwMode="auto">
            <a:xfrm>
              <a:off x="186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699" name="Line 947">
              <a:extLst>
                <a:ext uri="{FF2B5EF4-FFF2-40B4-BE49-F238E27FC236}">
                  <a16:creationId xmlns:a16="http://schemas.microsoft.com/office/drawing/2014/main" id="{87C97031-8604-B647-0C3C-3073E2F7F534}"/>
                </a:ext>
              </a:extLst>
            </p:cNvPr>
            <p:cNvSpPr>
              <a:spLocks noChangeShapeType="1"/>
            </p:cNvSpPr>
            <p:nvPr/>
          </p:nvSpPr>
          <p:spPr bwMode="auto">
            <a:xfrm>
              <a:off x="188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0" name="Line 948">
              <a:extLst>
                <a:ext uri="{FF2B5EF4-FFF2-40B4-BE49-F238E27FC236}">
                  <a16:creationId xmlns:a16="http://schemas.microsoft.com/office/drawing/2014/main" id="{C4458F2A-F99C-1AF2-12A3-1F8AC3895825}"/>
                </a:ext>
              </a:extLst>
            </p:cNvPr>
            <p:cNvSpPr>
              <a:spLocks noChangeShapeType="1"/>
            </p:cNvSpPr>
            <p:nvPr/>
          </p:nvSpPr>
          <p:spPr bwMode="auto">
            <a:xfrm>
              <a:off x="191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1" name="Line 949">
              <a:extLst>
                <a:ext uri="{FF2B5EF4-FFF2-40B4-BE49-F238E27FC236}">
                  <a16:creationId xmlns:a16="http://schemas.microsoft.com/office/drawing/2014/main" id="{875314F9-F550-5D6F-FC78-25770E4BB435}"/>
                </a:ext>
              </a:extLst>
            </p:cNvPr>
            <p:cNvSpPr>
              <a:spLocks noChangeShapeType="1"/>
            </p:cNvSpPr>
            <p:nvPr/>
          </p:nvSpPr>
          <p:spPr bwMode="auto">
            <a:xfrm>
              <a:off x="194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2" name="Line 950">
              <a:extLst>
                <a:ext uri="{FF2B5EF4-FFF2-40B4-BE49-F238E27FC236}">
                  <a16:creationId xmlns:a16="http://schemas.microsoft.com/office/drawing/2014/main" id="{F4DCA640-3C60-E6D8-C8D3-554D843A33B2}"/>
                </a:ext>
              </a:extLst>
            </p:cNvPr>
            <p:cNvSpPr>
              <a:spLocks noChangeShapeType="1"/>
            </p:cNvSpPr>
            <p:nvPr/>
          </p:nvSpPr>
          <p:spPr bwMode="auto">
            <a:xfrm>
              <a:off x="196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3" name="Line 951">
              <a:extLst>
                <a:ext uri="{FF2B5EF4-FFF2-40B4-BE49-F238E27FC236}">
                  <a16:creationId xmlns:a16="http://schemas.microsoft.com/office/drawing/2014/main" id="{D5115934-E047-9829-D3ED-9B230930DE71}"/>
                </a:ext>
              </a:extLst>
            </p:cNvPr>
            <p:cNvSpPr>
              <a:spLocks noChangeShapeType="1"/>
            </p:cNvSpPr>
            <p:nvPr/>
          </p:nvSpPr>
          <p:spPr bwMode="auto">
            <a:xfrm>
              <a:off x="199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4" name="Line 952">
              <a:extLst>
                <a:ext uri="{FF2B5EF4-FFF2-40B4-BE49-F238E27FC236}">
                  <a16:creationId xmlns:a16="http://schemas.microsoft.com/office/drawing/2014/main" id="{B48B3BD7-16AB-D13D-1F98-CC6C95CD9FB4}"/>
                </a:ext>
              </a:extLst>
            </p:cNvPr>
            <p:cNvSpPr>
              <a:spLocks noChangeShapeType="1"/>
            </p:cNvSpPr>
            <p:nvPr/>
          </p:nvSpPr>
          <p:spPr bwMode="auto">
            <a:xfrm>
              <a:off x="202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5" name="Line 953">
              <a:extLst>
                <a:ext uri="{FF2B5EF4-FFF2-40B4-BE49-F238E27FC236}">
                  <a16:creationId xmlns:a16="http://schemas.microsoft.com/office/drawing/2014/main" id="{84FB2BAD-1AA6-A5FB-EAED-D981DEFEFA8D}"/>
                </a:ext>
              </a:extLst>
            </p:cNvPr>
            <p:cNvSpPr>
              <a:spLocks noChangeShapeType="1"/>
            </p:cNvSpPr>
            <p:nvPr/>
          </p:nvSpPr>
          <p:spPr bwMode="auto">
            <a:xfrm>
              <a:off x="204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6" name="Line 954">
              <a:extLst>
                <a:ext uri="{FF2B5EF4-FFF2-40B4-BE49-F238E27FC236}">
                  <a16:creationId xmlns:a16="http://schemas.microsoft.com/office/drawing/2014/main" id="{47088B60-FB57-636C-6FC0-8EC86F39C045}"/>
                </a:ext>
              </a:extLst>
            </p:cNvPr>
            <p:cNvSpPr>
              <a:spLocks noChangeShapeType="1"/>
            </p:cNvSpPr>
            <p:nvPr/>
          </p:nvSpPr>
          <p:spPr bwMode="auto">
            <a:xfrm>
              <a:off x="207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7" name="Line 955">
              <a:extLst>
                <a:ext uri="{FF2B5EF4-FFF2-40B4-BE49-F238E27FC236}">
                  <a16:creationId xmlns:a16="http://schemas.microsoft.com/office/drawing/2014/main" id="{827B6DDF-1AE5-437F-940B-593E0330CB64}"/>
                </a:ext>
              </a:extLst>
            </p:cNvPr>
            <p:cNvSpPr>
              <a:spLocks noChangeShapeType="1"/>
            </p:cNvSpPr>
            <p:nvPr/>
          </p:nvSpPr>
          <p:spPr bwMode="auto">
            <a:xfrm>
              <a:off x="210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8" name="Line 956">
              <a:extLst>
                <a:ext uri="{FF2B5EF4-FFF2-40B4-BE49-F238E27FC236}">
                  <a16:creationId xmlns:a16="http://schemas.microsoft.com/office/drawing/2014/main" id="{5F954188-7FF9-CD4D-5124-025B5FDE1DFB}"/>
                </a:ext>
              </a:extLst>
            </p:cNvPr>
            <p:cNvSpPr>
              <a:spLocks noChangeShapeType="1"/>
            </p:cNvSpPr>
            <p:nvPr/>
          </p:nvSpPr>
          <p:spPr bwMode="auto">
            <a:xfrm>
              <a:off x="213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09" name="Line 957">
              <a:extLst>
                <a:ext uri="{FF2B5EF4-FFF2-40B4-BE49-F238E27FC236}">
                  <a16:creationId xmlns:a16="http://schemas.microsoft.com/office/drawing/2014/main" id="{BEEEAAFB-8396-A71A-E437-528B6E6FDB96}"/>
                </a:ext>
              </a:extLst>
            </p:cNvPr>
            <p:cNvSpPr>
              <a:spLocks noChangeShapeType="1"/>
            </p:cNvSpPr>
            <p:nvPr/>
          </p:nvSpPr>
          <p:spPr bwMode="auto">
            <a:xfrm>
              <a:off x="215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0" name="Line 958">
              <a:extLst>
                <a:ext uri="{FF2B5EF4-FFF2-40B4-BE49-F238E27FC236}">
                  <a16:creationId xmlns:a16="http://schemas.microsoft.com/office/drawing/2014/main" id="{3B2D502B-028D-CD5B-654D-3693DB7A8418}"/>
                </a:ext>
              </a:extLst>
            </p:cNvPr>
            <p:cNvSpPr>
              <a:spLocks noChangeShapeType="1"/>
            </p:cNvSpPr>
            <p:nvPr/>
          </p:nvSpPr>
          <p:spPr bwMode="auto">
            <a:xfrm>
              <a:off x="218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1" name="Line 959">
              <a:extLst>
                <a:ext uri="{FF2B5EF4-FFF2-40B4-BE49-F238E27FC236}">
                  <a16:creationId xmlns:a16="http://schemas.microsoft.com/office/drawing/2014/main" id="{439596C6-5124-5A9D-D628-091075F7AF4B}"/>
                </a:ext>
              </a:extLst>
            </p:cNvPr>
            <p:cNvSpPr>
              <a:spLocks noChangeShapeType="1"/>
            </p:cNvSpPr>
            <p:nvPr/>
          </p:nvSpPr>
          <p:spPr bwMode="auto">
            <a:xfrm>
              <a:off x="221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2" name="Line 960">
              <a:extLst>
                <a:ext uri="{FF2B5EF4-FFF2-40B4-BE49-F238E27FC236}">
                  <a16:creationId xmlns:a16="http://schemas.microsoft.com/office/drawing/2014/main" id="{4F3A1E29-97EC-949A-172A-824BF13B5E17}"/>
                </a:ext>
              </a:extLst>
            </p:cNvPr>
            <p:cNvSpPr>
              <a:spLocks noChangeShapeType="1"/>
            </p:cNvSpPr>
            <p:nvPr/>
          </p:nvSpPr>
          <p:spPr bwMode="auto">
            <a:xfrm>
              <a:off x="223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3" name="Line 961">
              <a:extLst>
                <a:ext uri="{FF2B5EF4-FFF2-40B4-BE49-F238E27FC236}">
                  <a16:creationId xmlns:a16="http://schemas.microsoft.com/office/drawing/2014/main" id="{52D54839-4D1C-7F70-D33B-27FC4459C4BD}"/>
                </a:ext>
              </a:extLst>
            </p:cNvPr>
            <p:cNvSpPr>
              <a:spLocks noChangeShapeType="1"/>
            </p:cNvSpPr>
            <p:nvPr/>
          </p:nvSpPr>
          <p:spPr bwMode="auto">
            <a:xfrm>
              <a:off x="226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4" name="Line 962">
              <a:extLst>
                <a:ext uri="{FF2B5EF4-FFF2-40B4-BE49-F238E27FC236}">
                  <a16:creationId xmlns:a16="http://schemas.microsoft.com/office/drawing/2014/main" id="{3D830418-0045-1590-A3F6-12BF1139B129}"/>
                </a:ext>
              </a:extLst>
            </p:cNvPr>
            <p:cNvSpPr>
              <a:spLocks noChangeShapeType="1"/>
            </p:cNvSpPr>
            <p:nvPr/>
          </p:nvSpPr>
          <p:spPr bwMode="auto">
            <a:xfrm>
              <a:off x="229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5" name="Line 963">
              <a:extLst>
                <a:ext uri="{FF2B5EF4-FFF2-40B4-BE49-F238E27FC236}">
                  <a16:creationId xmlns:a16="http://schemas.microsoft.com/office/drawing/2014/main" id="{D26FEDFF-E65B-7D04-1D54-0BE7470BC15E}"/>
                </a:ext>
              </a:extLst>
            </p:cNvPr>
            <p:cNvSpPr>
              <a:spLocks noChangeShapeType="1"/>
            </p:cNvSpPr>
            <p:nvPr/>
          </p:nvSpPr>
          <p:spPr bwMode="auto">
            <a:xfrm>
              <a:off x="231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6" name="Line 964">
              <a:extLst>
                <a:ext uri="{FF2B5EF4-FFF2-40B4-BE49-F238E27FC236}">
                  <a16:creationId xmlns:a16="http://schemas.microsoft.com/office/drawing/2014/main" id="{24A68A64-AB1F-1582-3C7F-EEE489D3B21E}"/>
                </a:ext>
              </a:extLst>
            </p:cNvPr>
            <p:cNvSpPr>
              <a:spLocks noChangeShapeType="1"/>
            </p:cNvSpPr>
            <p:nvPr/>
          </p:nvSpPr>
          <p:spPr bwMode="auto">
            <a:xfrm>
              <a:off x="234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7" name="Line 965">
              <a:extLst>
                <a:ext uri="{FF2B5EF4-FFF2-40B4-BE49-F238E27FC236}">
                  <a16:creationId xmlns:a16="http://schemas.microsoft.com/office/drawing/2014/main" id="{9C08E124-F5DB-6E58-B251-68F1DCBBE15F}"/>
                </a:ext>
              </a:extLst>
            </p:cNvPr>
            <p:cNvSpPr>
              <a:spLocks noChangeShapeType="1"/>
            </p:cNvSpPr>
            <p:nvPr/>
          </p:nvSpPr>
          <p:spPr bwMode="auto">
            <a:xfrm>
              <a:off x="237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8" name="Line 966">
              <a:extLst>
                <a:ext uri="{FF2B5EF4-FFF2-40B4-BE49-F238E27FC236}">
                  <a16:creationId xmlns:a16="http://schemas.microsoft.com/office/drawing/2014/main" id="{6220A310-5CC9-F026-E69C-FD372F9B657D}"/>
                </a:ext>
              </a:extLst>
            </p:cNvPr>
            <p:cNvSpPr>
              <a:spLocks noChangeShapeType="1"/>
            </p:cNvSpPr>
            <p:nvPr/>
          </p:nvSpPr>
          <p:spPr bwMode="auto">
            <a:xfrm>
              <a:off x="240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19" name="Line 967">
              <a:extLst>
                <a:ext uri="{FF2B5EF4-FFF2-40B4-BE49-F238E27FC236}">
                  <a16:creationId xmlns:a16="http://schemas.microsoft.com/office/drawing/2014/main" id="{142D707B-26C1-6D0E-32D2-03A9F4B20CFB}"/>
                </a:ext>
              </a:extLst>
            </p:cNvPr>
            <p:cNvSpPr>
              <a:spLocks noChangeShapeType="1"/>
            </p:cNvSpPr>
            <p:nvPr/>
          </p:nvSpPr>
          <p:spPr bwMode="auto">
            <a:xfrm>
              <a:off x="242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0" name="Line 968">
              <a:extLst>
                <a:ext uri="{FF2B5EF4-FFF2-40B4-BE49-F238E27FC236}">
                  <a16:creationId xmlns:a16="http://schemas.microsoft.com/office/drawing/2014/main" id="{BF5F5FCE-620A-B3EA-82F0-44937C60CC96}"/>
                </a:ext>
              </a:extLst>
            </p:cNvPr>
            <p:cNvSpPr>
              <a:spLocks noChangeShapeType="1"/>
            </p:cNvSpPr>
            <p:nvPr/>
          </p:nvSpPr>
          <p:spPr bwMode="auto">
            <a:xfrm>
              <a:off x="245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1" name="Line 969">
              <a:extLst>
                <a:ext uri="{FF2B5EF4-FFF2-40B4-BE49-F238E27FC236}">
                  <a16:creationId xmlns:a16="http://schemas.microsoft.com/office/drawing/2014/main" id="{27F4E108-A9C7-605F-0405-88746FACD2AD}"/>
                </a:ext>
              </a:extLst>
            </p:cNvPr>
            <p:cNvSpPr>
              <a:spLocks noChangeShapeType="1"/>
            </p:cNvSpPr>
            <p:nvPr/>
          </p:nvSpPr>
          <p:spPr bwMode="auto">
            <a:xfrm>
              <a:off x="248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2" name="Line 970">
              <a:extLst>
                <a:ext uri="{FF2B5EF4-FFF2-40B4-BE49-F238E27FC236}">
                  <a16:creationId xmlns:a16="http://schemas.microsoft.com/office/drawing/2014/main" id="{C9C032EF-28EB-2EAE-EF7D-5D3063E39BED}"/>
                </a:ext>
              </a:extLst>
            </p:cNvPr>
            <p:cNvSpPr>
              <a:spLocks noChangeShapeType="1"/>
            </p:cNvSpPr>
            <p:nvPr/>
          </p:nvSpPr>
          <p:spPr bwMode="auto">
            <a:xfrm>
              <a:off x="250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3" name="Line 971">
              <a:extLst>
                <a:ext uri="{FF2B5EF4-FFF2-40B4-BE49-F238E27FC236}">
                  <a16:creationId xmlns:a16="http://schemas.microsoft.com/office/drawing/2014/main" id="{B27BD0BE-B57B-43E3-5DD0-51373252E54C}"/>
                </a:ext>
              </a:extLst>
            </p:cNvPr>
            <p:cNvSpPr>
              <a:spLocks noChangeShapeType="1"/>
            </p:cNvSpPr>
            <p:nvPr/>
          </p:nvSpPr>
          <p:spPr bwMode="auto">
            <a:xfrm>
              <a:off x="253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4" name="Line 972">
              <a:extLst>
                <a:ext uri="{FF2B5EF4-FFF2-40B4-BE49-F238E27FC236}">
                  <a16:creationId xmlns:a16="http://schemas.microsoft.com/office/drawing/2014/main" id="{C833A217-6188-FC7D-B263-3B44D40BCF08}"/>
                </a:ext>
              </a:extLst>
            </p:cNvPr>
            <p:cNvSpPr>
              <a:spLocks noChangeShapeType="1"/>
            </p:cNvSpPr>
            <p:nvPr/>
          </p:nvSpPr>
          <p:spPr bwMode="auto">
            <a:xfrm>
              <a:off x="256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5" name="Line 973">
              <a:extLst>
                <a:ext uri="{FF2B5EF4-FFF2-40B4-BE49-F238E27FC236}">
                  <a16:creationId xmlns:a16="http://schemas.microsoft.com/office/drawing/2014/main" id="{3EC0D4EB-A303-D2F8-B6F0-F49FA924A265}"/>
                </a:ext>
              </a:extLst>
            </p:cNvPr>
            <p:cNvSpPr>
              <a:spLocks noChangeShapeType="1"/>
            </p:cNvSpPr>
            <p:nvPr/>
          </p:nvSpPr>
          <p:spPr bwMode="auto">
            <a:xfrm>
              <a:off x="258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6" name="Line 974">
              <a:extLst>
                <a:ext uri="{FF2B5EF4-FFF2-40B4-BE49-F238E27FC236}">
                  <a16:creationId xmlns:a16="http://schemas.microsoft.com/office/drawing/2014/main" id="{659B49B1-A671-3BB2-0C65-6241801E7F56}"/>
                </a:ext>
              </a:extLst>
            </p:cNvPr>
            <p:cNvSpPr>
              <a:spLocks noChangeShapeType="1"/>
            </p:cNvSpPr>
            <p:nvPr/>
          </p:nvSpPr>
          <p:spPr bwMode="auto">
            <a:xfrm>
              <a:off x="261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7" name="Line 975">
              <a:extLst>
                <a:ext uri="{FF2B5EF4-FFF2-40B4-BE49-F238E27FC236}">
                  <a16:creationId xmlns:a16="http://schemas.microsoft.com/office/drawing/2014/main" id="{2E5CD52E-0A79-BB57-8269-76C336AE5B06}"/>
                </a:ext>
              </a:extLst>
            </p:cNvPr>
            <p:cNvSpPr>
              <a:spLocks noChangeShapeType="1"/>
            </p:cNvSpPr>
            <p:nvPr/>
          </p:nvSpPr>
          <p:spPr bwMode="auto">
            <a:xfrm>
              <a:off x="264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8" name="Line 976">
              <a:extLst>
                <a:ext uri="{FF2B5EF4-FFF2-40B4-BE49-F238E27FC236}">
                  <a16:creationId xmlns:a16="http://schemas.microsoft.com/office/drawing/2014/main" id="{5BC685C2-0E7E-0BDA-DA16-0CB0140CA849}"/>
                </a:ext>
              </a:extLst>
            </p:cNvPr>
            <p:cNvSpPr>
              <a:spLocks noChangeShapeType="1"/>
            </p:cNvSpPr>
            <p:nvPr/>
          </p:nvSpPr>
          <p:spPr bwMode="auto">
            <a:xfrm>
              <a:off x="267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29" name="Line 977">
              <a:extLst>
                <a:ext uri="{FF2B5EF4-FFF2-40B4-BE49-F238E27FC236}">
                  <a16:creationId xmlns:a16="http://schemas.microsoft.com/office/drawing/2014/main" id="{53B2863D-1EE7-A5CB-CD83-1339C9EBEDC1}"/>
                </a:ext>
              </a:extLst>
            </p:cNvPr>
            <p:cNvSpPr>
              <a:spLocks noChangeShapeType="1"/>
            </p:cNvSpPr>
            <p:nvPr/>
          </p:nvSpPr>
          <p:spPr bwMode="auto">
            <a:xfrm>
              <a:off x="269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0" name="Line 978">
              <a:extLst>
                <a:ext uri="{FF2B5EF4-FFF2-40B4-BE49-F238E27FC236}">
                  <a16:creationId xmlns:a16="http://schemas.microsoft.com/office/drawing/2014/main" id="{B12B45D0-3532-162E-D9BB-704C1DD1C856}"/>
                </a:ext>
              </a:extLst>
            </p:cNvPr>
            <p:cNvSpPr>
              <a:spLocks noChangeShapeType="1"/>
            </p:cNvSpPr>
            <p:nvPr/>
          </p:nvSpPr>
          <p:spPr bwMode="auto">
            <a:xfrm>
              <a:off x="272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1" name="Line 979">
              <a:extLst>
                <a:ext uri="{FF2B5EF4-FFF2-40B4-BE49-F238E27FC236}">
                  <a16:creationId xmlns:a16="http://schemas.microsoft.com/office/drawing/2014/main" id="{7DE5BF12-EB25-6BD6-26DF-41B37E60F57B}"/>
                </a:ext>
              </a:extLst>
            </p:cNvPr>
            <p:cNvSpPr>
              <a:spLocks noChangeShapeType="1"/>
            </p:cNvSpPr>
            <p:nvPr/>
          </p:nvSpPr>
          <p:spPr bwMode="auto">
            <a:xfrm>
              <a:off x="275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2" name="Line 980">
              <a:extLst>
                <a:ext uri="{FF2B5EF4-FFF2-40B4-BE49-F238E27FC236}">
                  <a16:creationId xmlns:a16="http://schemas.microsoft.com/office/drawing/2014/main" id="{AE9795C5-6FDD-6716-EFFB-50EC43AAA710}"/>
                </a:ext>
              </a:extLst>
            </p:cNvPr>
            <p:cNvSpPr>
              <a:spLocks noChangeShapeType="1"/>
            </p:cNvSpPr>
            <p:nvPr/>
          </p:nvSpPr>
          <p:spPr bwMode="auto">
            <a:xfrm>
              <a:off x="277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3" name="Line 981">
              <a:extLst>
                <a:ext uri="{FF2B5EF4-FFF2-40B4-BE49-F238E27FC236}">
                  <a16:creationId xmlns:a16="http://schemas.microsoft.com/office/drawing/2014/main" id="{E7B205C0-7A47-7EF9-03F2-92E21F5351E7}"/>
                </a:ext>
              </a:extLst>
            </p:cNvPr>
            <p:cNvSpPr>
              <a:spLocks noChangeShapeType="1"/>
            </p:cNvSpPr>
            <p:nvPr/>
          </p:nvSpPr>
          <p:spPr bwMode="auto">
            <a:xfrm>
              <a:off x="280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4" name="Line 982">
              <a:extLst>
                <a:ext uri="{FF2B5EF4-FFF2-40B4-BE49-F238E27FC236}">
                  <a16:creationId xmlns:a16="http://schemas.microsoft.com/office/drawing/2014/main" id="{A823EE47-7CEB-96E0-4164-CABBE6CCAC4C}"/>
                </a:ext>
              </a:extLst>
            </p:cNvPr>
            <p:cNvSpPr>
              <a:spLocks noChangeShapeType="1"/>
            </p:cNvSpPr>
            <p:nvPr/>
          </p:nvSpPr>
          <p:spPr bwMode="auto">
            <a:xfrm>
              <a:off x="283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5" name="Line 983">
              <a:extLst>
                <a:ext uri="{FF2B5EF4-FFF2-40B4-BE49-F238E27FC236}">
                  <a16:creationId xmlns:a16="http://schemas.microsoft.com/office/drawing/2014/main" id="{73032185-AC40-56AD-90B5-13FD9E3D260E}"/>
                </a:ext>
              </a:extLst>
            </p:cNvPr>
            <p:cNvSpPr>
              <a:spLocks noChangeShapeType="1"/>
            </p:cNvSpPr>
            <p:nvPr/>
          </p:nvSpPr>
          <p:spPr bwMode="auto">
            <a:xfrm>
              <a:off x="285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6" name="Line 984">
              <a:extLst>
                <a:ext uri="{FF2B5EF4-FFF2-40B4-BE49-F238E27FC236}">
                  <a16:creationId xmlns:a16="http://schemas.microsoft.com/office/drawing/2014/main" id="{BBEF5113-1510-464F-C488-3AE31C8E2A94}"/>
                </a:ext>
              </a:extLst>
            </p:cNvPr>
            <p:cNvSpPr>
              <a:spLocks noChangeShapeType="1"/>
            </p:cNvSpPr>
            <p:nvPr/>
          </p:nvSpPr>
          <p:spPr bwMode="auto">
            <a:xfrm>
              <a:off x="288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7" name="Line 985">
              <a:extLst>
                <a:ext uri="{FF2B5EF4-FFF2-40B4-BE49-F238E27FC236}">
                  <a16:creationId xmlns:a16="http://schemas.microsoft.com/office/drawing/2014/main" id="{D6400518-BF62-0EF8-6FAC-F5EAE5A9CC99}"/>
                </a:ext>
              </a:extLst>
            </p:cNvPr>
            <p:cNvSpPr>
              <a:spLocks noChangeShapeType="1"/>
            </p:cNvSpPr>
            <p:nvPr/>
          </p:nvSpPr>
          <p:spPr bwMode="auto">
            <a:xfrm>
              <a:off x="291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8" name="Line 986">
              <a:extLst>
                <a:ext uri="{FF2B5EF4-FFF2-40B4-BE49-F238E27FC236}">
                  <a16:creationId xmlns:a16="http://schemas.microsoft.com/office/drawing/2014/main" id="{9A5DF7B4-CBC5-EF5C-127F-3A1F89FFD5FC}"/>
                </a:ext>
              </a:extLst>
            </p:cNvPr>
            <p:cNvSpPr>
              <a:spLocks noChangeShapeType="1"/>
            </p:cNvSpPr>
            <p:nvPr/>
          </p:nvSpPr>
          <p:spPr bwMode="auto">
            <a:xfrm>
              <a:off x="294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39" name="Line 987">
              <a:extLst>
                <a:ext uri="{FF2B5EF4-FFF2-40B4-BE49-F238E27FC236}">
                  <a16:creationId xmlns:a16="http://schemas.microsoft.com/office/drawing/2014/main" id="{078237FA-9A42-B452-376C-AC1E7363EC70}"/>
                </a:ext>
              </a:extLst>
            </p:cNvPr>
            <p:cNvSpPr>
              <a:spLocks noChangeShapeType="1"/>
            </p:cNvSpPr>
            <p:nvPr/>
          </p:nvSpPr>
          <p:spPr bwMode="auto">
            <a:xfrm>
              <a:off x="296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0" name="Line 988">
              <a:extLst>
                <a:ext uri="{FF2B5EF4-FFF2-40B4-BE49-F238E27FC236}">
                  <a16:creationId xmlns:a16="http://schemas.microsoft.com/office/drawing/2014/main" id="{D98ED57E-B81E-7579-B05D-CB7C6817DB95}"/>
                </a:ext>
              </a:extLst>
            </p:cNvPr>
            <p:cNvSpPr>
              <a:spLocks noChangeShapeType="1"/>
            </p:cNvSpPr>
            <p:nvPr/>
          </p:nvSpPr>
          <p:spPr bwMode="auto">
            <a:xfrm>
              <a:off x="299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1" name="Line 989">
              <a:extLst>
                <a:ext uri="{FF2B5EF4-FFF2-40B4-BE49-F238E27FC236}">
                  <a16:creationId xmlns:a16="http://schemas.microsoft.com/office/drawing/2014/main" id="{818D62D6-554D-4568-2A25-34EABA75CD7A}"/>
                </a:ext>
              </a:extLst>
            </p:cNvPr>
            <p:cNvSpPr>
              <a:spLocks noChangeShapeType="1"/>
            </p:cNvSpPr>
            <p:nvPr/>
          </p:nvSpPr>
          <p:spPr bwMode="auto">
            <a:xfrm>
              <a:off x="302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2" name="Line 990">
              <a:extLst>
                <a:ext uri="{FF2B5EF4-FFF2-40B4-BE49-F238E27FC236}">
                  <a16:creationId xmlns:a16="http://schemas.microsoft.com/office/drawing/2014/main" id="{7D491A25-80A7-9A3B-8FD0-A0EF297A3EA7}"/>
                </a:ext>
              </a:extLst>
            </p:cNvPr>
            <p:cNvSpPr>
              <a:spLocks noChangeShapeType="1"/>
            </p:cNvSpPr>
            <p:nvPr/>
          </p:nvSpPr>
          <p:spPr bwMode="auto">
            <a:xfrm>
              <a:off x="304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3" name="Line 991">
              <a:extLst>
                <a:ext uri="{FF2B5EF4-FFF2-40B4-BE49-F238E27FC236}">
                  <a16:creationId xmlns:a16="http://schemas.microsoft.com/office/drawing/2014/main" id="{C2B2DE06-1631-D17A-D7B8-26B283D63D02}"/>
                </a:ext>
              </a:extLst>
            </p:cNvPr>
            <p:cNvSpPr>
              <a:spLocks noChangeShapeType="1"/>
            </p:cNvSpPr>
            <p:nvPr/>
          </p:nvSpPr>
          <p:spPr bwMode="auto">
            <a:xfrm>
              <a:off x="307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4" name="Line 992">
              <a:extLst>
                <a:ext uri="{FF2B5EF4-FFF2-40B4-BE49-F238E27FC236}">
                  <a16:creationId xmlns:a16="http://schemas.microsoft.com/office/drawing/2014/main" id="{02137196-9634-4869-3752-7BD5D390E90B}"/>
                </a:ext>
              </a:extLst>
            </p:cNvPr>
            <p:cNvSpPr>
              <a:spLocks noChangeShapeType="1"/>
            </p:cNvSpPr>
            <p:nvPr/>
          </p:nvSpPr>
          <p:spPr bwMode="auto">
            <a:xfrm>
              <a:off x="310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5" name="Line 993">
              <a:extLst>
                <a:ext uri="{FF2B5EF4-FFF2-40B4-BE49-F238E27FC236}">
                  <a16:creationId xmlns:a16="http://schemas.microsoft.com/office/drawing/2014/main" id="{95E89939-5372-7F0F-71AC-6C937567EBD0}"/>
                </a:ext>
              </a:extLst>
            </p:cNvPr>
            <p:cNvSpPr>
              <a:spLocks noChangeShapeType="1"/>
            </p:cNvSpPr>
            <p:nvPr/>
          </p:nvSpPr>
          <p:spPr bwMode="auto">
            <a:xfrm>
              <a:off x="312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6" name="Line 994">
              <a:extLst>
                <a:ext uri="{FF2B5EF4-FFF2-40B4-BE49-F238E27FC236}">
                  <a16:creationId xmlns:a16="http://schemas.microsoft.com/office/drawing/2014/main" id="{556813FE-252F-F917-BE43-790B5E2ED88E}"/>
                </a:ext>
              </a:extLst>
            </p:cNvPr>
            <p:cNvSpPr>
              <a:spLocks noChangeShapeType="1"/>
            </p:cNvSpPr>
            <p:nvPr/>
          </p:nvSpPr>
          <p:spPr bwMode="auto">
            <a:xfrm>
              <a:off x="315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7" name="Line 995">
              <a:extLst>
                <a:ext uri="{FF2B5EF4-FFF2-40B4-BE49-F238E27FC236}">
                  <a16:creationId xmlns:a16="http://schemas.microsoft.com/office/drawing/2014/main" id="{675002C2-1143-CFF1-3C1B-09058607D677}"/>
                </a:ext>
              </a:extLst>
            </p:cNvPr>
            <p:cNvSpPr>
              <a:spLocks noChangeShapeType="1"/>
            </p:cNvSpPr>
            <p:nvPr/>
          </p:nvSpPr>
          <p:spPr bwMode="auto">
            <a:xfrm>
              <a:off x="318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8" name="Line 996">
              <a:extLst>
                <a:ext uri="{FF2B5EF4-FFF2-40B4-BE49-F238E27FC236}">
                  <a16:creationId xmlns:a16="http://schemas.microsoft.com/office/drawing/2014/main" id="{39920C9A-3057-5C4B-B49A-2CAA8193BB2E}"/>
                </a:ext>
              </a:extLst>
            </p:cNvPr>
            <p:cNvSpPr>
              <a:spLocks noChangeShapeType="1"/>
            </p:cNvSpPr>
            <p:nvPr/>
          </p:nvSpPr>
          <p:spPr bwMode="auto">
            <a:xfrm>
              <a:off x="321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49" name="Line 997">
              <a:extLst>
                <a:ext uri="{FF2B5EF4-FFF2-40B4-BE49-F238E27FC236}">
                  <a16:creationId xmlns:a16="http://schemas.microsoft.com/office/drawing/2014/main" id="{3B4994D2-E9B7-418E-342C-271478B3E605}"/>
                </a:ext>
              </a:extLst>
            </p:cNvPr>
            <p:cNvSpPr>
              <a:spLocks noChangeShapeType="1"/>
            </p:cNvSpPr>
            <p:nvPr/>
          </p:nvSpPr>
          <p:spPr bwMode="auto">
            <a:xfrm>
              <a:off x="323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0" name="Line 998">
              <a:extLst>
                <a:ext uri="{FF2B5EF4-FFF2-40B4-BE49-F238E27FC236}">
                  <a16:creationId xmlns:a16="http://schemas.microsoft.com/office/drawing/2014/main" id="{C30600E6-0F0D-D58F-0AE2-48D7A59B48AF}"/>
                </a:ext>
              </a:extLst>
            </p:cNvPr>
            <p:cNvSpPr>
              <a:spLocks noChangeShapeType="1"/>
            </p:cNvSpPr>
            <p:nvPr/>
          </p:nvSpPr>
          <p:spPr bwMode="auto">
            <a:xfrm>
              <a:off x="326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1" name="Line 999">
              <a:extLst>
                <a:ext uri="{FF2B5EF4-FFF2-40B4-BE49-F238E27FC236}">
                  <a16:creationId xmlns:a16="http://schemas.microsoft.com/office/drawing/2014/main" id="{BF177EF9-1F76-F434-5C0F-9E9D1C0C4C8F}"/>
                </a:ext>
              </a:extLst>
            </p:cNvPr>
            <p:cNvSpPr>
              <a:spLocks noChangeShapeType="1"/>
            </p:cNvSpPr>
            <p:nvPr/>
          </p:nvSpPr>
          <p:spPr bwMode="auto">
            <a:xfrm>
              <a:off x="329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2" name="Line 1000">
              <a:extLst>
                <a:ext uri="{FF2B5EF4-FFF2-40B4-BE49-F238E27FC236}">
                  <a16:creationId xmlns:a16="http://schemas.microsoft.com/office/drawing/2014/main" id="{83AC0568-C4AE-BAF8-69B5-53E260FD0F57}"/>
                </a:ext>
              </a:extLst>
            </p:cNvPr>
            <p:cNvSpPr>
              <a:spLocks noChangeShapeType="1"/>
            </p:cNvSpPr>
            <p:nvPr/>
          </p:nvSpPr>
          <p:spPr bwMode="auto">
            <a:xfrm>
              <a:off x="331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3" name="Line 1001">
              <a:extLst>
                <a:ext uri="{FF2B5EF4-FFF2-40B4-BE49-F238E27FC236}">
                  <a16:creationId xmlns:a16="http://schemas.microsoft.com/office/drawing/2014/main" id="{5622B28C-ED77-78D1-0C46-9744AD90AF19}"/>
                </a:ext>
              </a:extLst>
            </p:cNvPr>
            <p:cNvSpPr>
              <a:spLocks noChangeShapeType="1"/>
            </p:cNvSpPr>
            <p:nvPr/>
          </p:nvSpPr>
          <p:spPr bwMode="auto">
            <a:xfrm>
              <a:off x="334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4" name="Line 1002">
              <a:extLst>
                <a:ext uri="{FF2B5EF4-FFF2-40B4-BE49-F238E27FC236}">
                  <a16:creationId xmlns:a16="http://schemas.microsoft.com/office/drawing/2014/main" id="{E143EFB9-3D90-2A26-A580-1491DDB73B30}"/>
                </a:ext>
              </a:extLst>
            </p:cNvPr>
            <p:cNvSpPr>
              <a:spLocks noChangeShapeType="1"/>
            </p:cNvSpPr>
            <p:nvPr/>
          </p:nvSpPr>
          <p:spPr bwMode="auto">
            <a:xfrm>
              <a:off x="337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5" name="Line 1003">
              <a:extLst>
                <a:ext uri="{FF2B5EF4-FFF2-40B4-BE49-F238E27FC236}">
                  <a16:creationId xmlns:a16="http://schemas.microsoft.com/office/drawing/2014/main" id="{089080F4-7895-F713-EBB1-25A7EF3A8B98}"/>
                </a:ext>
              </a:extLst>
            </p:cNvPr>
            <p:cNvSpPr>
              <a:spLocks noChangeShapeType="1"/>
            </p:cNvSpPr>
            <p:nvPr/>
          </p:nvSpPr>
          <p:spPr bwMode="auto">
            <a:xfrm>
              <a:off x="339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6" name="Line 1004">
              <a:extLst>
                <a:ext uri="{FF2B5EF4-FFF2-40B4-BE49-F238E27FC236}">
                  <a16:creationId xmlns:a16="http://schemas.microsoft.com/office/drawing/2014/main" id="{B15715E0-0EFF-E2C6-C9C7-8686EB05D016}"/>
                </a:ext>
              </a:extLst>
            </p:cNvPr>
            <p:cNvSpPr>
              <a:spLocks noChangeShapeType="1"/>
            </p:cNvSpPr>
            <p:nvPr/>
          </p:nvSpPr>
          <p:spPr bwMode="auto">
            <a:xfrm>
              <a:off x="342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7" name="Line 1005">
              <a:extLst>
                <a:ext uri="{FF2B5EF4-FFF2-40B4-BE49-F238E27FC236}">
                  <a16:creationId xmlns:a16="http://schemas.microsoft.com/office/drawing/2014/main" id="{2D710D92-CCD1-B0D6-18A5-E50C36CCACB7}"/>
                </a:ext>
              </a:extLst>
            </p:cNvPr>
            <p:cNvSpPr>
              <a:spLocks noChangeShapeType="1"/>
            </p:cNvSpPr>
            <p:nvPr/>
          </p:nvSpPr>
          <p:spPr bwMode="auto">
            <a:xfrm>
              <a:off x="345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8" name="Line 1006">
              <a:extLst>
                <a:ext uri="{FF2B5EF4-FFF2-40B4-BE49-F238E27FC236}">
                  <a16:creationId xmlns:a16="http://schemas.microsoft.com/office/drawing/2014/main" id="{5F94288F-B56A-2FC7-50DB-15F019B9A6BF}"/>
                </a:ext>
              </a:extLst>
            </p:cNvPr>
            <p:cNvSpPr>
              <a:spLocks noChangeShapeType="1"/>
            </p:cNvSpPr>
            <p:nvPr/>
          </p:nvSpPr>
          <p:spPr bwMode="auto">
            <a:xfrm>
              <a:off x="348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59" name="Line 1007">
              <a:extLst>
                <a:ext uri="{FF2B5EF4-FFF2-40B4-BE49-F238E27FC236}">
                  <a16:creationId xmlns:a16="http://schemas.microsoft.com/office/drawing/2014/main" id="{AF6E9C1D-7AC9-D6DB-06C6-0297F1832BB6}"/>
                </a:ext>
              </a:extLst>
            </p:cNvPr>
            <p:cNvSpPr>
              <a:spLocks noChangeShapeType="1"/>
            </p:cNvSpPr>
            <p:nvPr/>
          </p:nvSpPr>
          <p:spPr bwMode="auto">
            <a:xfrm>
              <a:off x="350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715760" name="Group 1008">
            <a:extLst>
              <a:ext uri="{FF2B5EF4-FFF2-40B4-BE49-F238E27FC236}">
                <a16:creationId xmlns:a16="http://schemas.microsoft.com/office/drawing/2014/main" id="{43C4CAA6-8B70-618F-6E99-53E2D66B882B}"/>
              </a:ext>
            </a:extLst>
          </p:cNvPr>
          <p:cNvGrpSpPr>
            <a:grpSpLocks/>
          </p:cNvGrpSpPr>
          <p:nvPr/>
        </p:nvGrpSpPr>
        <p:grpSpPr bwMode="auto">
          <a:xfrm>
            <a:off x="1014413" y="1784350"/>
            <a:ext cx="6842125" cy="3905250"/>
            <a:chOff x="639" y="1028"/>
            <a:chExt cx="4310" cy="2460"/>
          </a:xfrm>
        </p:grpSpPr>
        <p:sp>
          <p:nvSpPr>
            <p:cNvPr id="715761" name="Line 1009">
              <a:extLst>
                <a:ext uri="{FF2B5EF4-FFF2-40B4-BE49-F238E27FC236}">
                  <a16:creationId xmlns:a16="http://schemas.microsoft.com/office/drawing/2014/main" id="{D148D8B0-9C30-74FB-618A-D275A3D5B131}"/>
                </a:ext>
              </a:extLst>
            </p:cNvPr>
            <p:cNvSpPr>
              <a:spLocks noChangeShapeType="1"/>
            </p:cNvSpPr>
            <p:nvPr/>
          </p:nvSpPr>
          <p:spPr bwMode="auto">
            <a:xfrm>
              <a:off x="353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2" name="Line 1010">
              <a:extLst>
                <a:ext uri="{FF2B5EF4-FFF2-40B4-BE49-F238E27FC236}">
                  <a16:creationId xmlns:a16="http://schemas.microsoft.com/office/drawing/2014/main" id="{3810F868-1581-7F2E-89AA-55CC8690EAB9}"/>
                </a:ext>
              </a:extLst>
            </p:cNvPr>
            <p:cNvSpPr>
              <a:spLocks noChangeShapeType="1"/>
            </p:cNvSpPr>
            <p:nvPr/>
          </p:nvSpPr>
          <p:spPr bwMode="auto">
            <a:xfrm>
              <a:off x="356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3" name="Line 1011">
              <a:extLst>
                <a:ext uri="{FF2B5EF4-FFF2-40B4-BE49-F238E27FC236}">
                  <a16:creationId xmlns:a16="http://schemas.microsoft.com/office/drawing/2014/main" id="{BF0C8BF2-3DE8-90C6-F500-C370DEB63CF3}"/>
                </a:ext>
              </a:extLst>
            </p:cNvPr>
            <p:cNvSpPr>
              <a:spLocks noChangeShapeType="1"/>
            </p:cNvSpPr>
            <p:nvPr/>
          </p:nvSpPr>
          <p:spPr bwMode="auto">
            <a:xfrm>
              <a:off x="358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4" name="Line 1012">
              <a:extLst>
                <a:ext uri="{FF2B5EF4-FFF2-40B4-BE49-F238E27FC236}">
                  <a16:creationId xmlns:a16="http://schemas.microsoft.com/office/drawing/2014/main" id="{75F79029-5FC3-C5EE-E66C-31628BDC4D6E}"/>
                </a:ext>
              </a:extLst>
            </p:cNvPr>
            <p:cNvSpPr>
              <a:spLocks noChangeShapeType="1"/>
            </p:cNvSpPr>
            <p:nvPr/>
          </p:nvSpPr>
          <p:spPr bwMode="auto">
            <a:xfrm>
              <a:off x="361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5" name="Line 1013">
              <a:extLst>
                <a:ext uri="{FF2B5EF4-FFF2-40B4-BE49-F238E27FC236}">
                  <a16:creationId xmlns:a16="http://schemas.microsoft.com/office/drawing/2014/main" id="{AB5F5FAA-CA50-D218-D647-ED3F577B88F4}"/>
                </a:ext>
              </a:extLst>
            </p:cNvPr>
            <p:cNvSpPr>
              <a:spLocks noChangeShapeType="1"/>
            </p:cNvSpPr>
            <p:nvPr/>
          </p:nvSpPr>
          <p:spPr bwMode="auto">
            <a:xfrm>
              <a:off x="364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6" name="Line 1014">
              <a:extLst>
                <a:ext uri="{FF2B5EF4-FFF2-40B4-BE49-F238E27FC236}">
                  <a16:creationId xmlns:a16="http://schemas.microsoft.com/office/drawing/2014/main" id="{4BB7F527-CFA3-BF9F-9526-FBE9178116C7}"/>
                </a:ext>
              </a:extLst>
            </p:cNvPr>
            <p:cNvSpPr>
              <a:spLocks noChangeShapeType="1"/>
            </p:cNvSpPr>
            <p:nvPr/>
          </p:nvSpPr>
          <p:spPr bwMode="auto">
            <a:xfrm>
              <a:off x="366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7" name="Line 1015">
              <a:extLst>
                <a:ext uri="{FF2B5EF4-FFF2-40B4-BE49-F238E27FC236}">
                  <a16:creationId xmlns:a16="http://schemas.microsoft.com/office/drawing/2014/main" id="{F90D631A-184F-6416-F490-6F05E7CCC7D1}"/>
                </a:ext>
              </a:extLst>
            </p:cNvPr>
            <p:cNvSpPr>
              <a:spLocks noChangeShapeType="1"/>
            </p:cNvSpPr>
            <p:nvPr/>
          </p:nvSpPr>
          <p:spPr bwMode="auto">
            <a:xfrm>
              <a:off x="369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8" name="Line 1016">
              <a:extLst>
                <a:ext uri="{FF2B5EF4-FFF2-40B4-BE49-F238E27FC236}">
                  <a16:creationId xmlns:a16="http://schemas.microsoft.com/office/drawing/2014/main" id="{21916B1C-A78F-DE0B-6525-0A84BF00BB9B}"/>
                </a:ext>
              </a:extLst>
            </p:cNvPr>
            <p:cNvSpPr>
              <a:spLocks noChangeShapeType="1"/>
            </p:cNvSpPr>
            <p:nvPr/>
          </p:nvSpPr>
          <p:spPr bwMode="auto">
            <a:xfrm>
              <a:off x="372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69" name="Line 1017">
              <a:extLst>
                <a:ext uri="{FF2B5EF4-FFF2-40B4-BE49-F238E27FC236}">
                  <a16:creationId xmlns:a16="http://schemas.microsoft.com/office/drawing/2014/main" id="{3D616D62-7973-CE50-D6A8-3E8938009670}"/>
                </a:ext>
              </a:extLst>
            </p:cNvPr>
            <p:cNvSpPr>
              <a:spLocks noChangeShapeType="1"/>
            </p:cNvSpPr>
            <p:nvPr/>
          </p:nvSpPr>
          <p:spPr bwMode="auto">
            <a:xfrm>
              <a:off x="375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0" name="Line 1018">
              <a:extLst>
                <a:ext uri="{FF2B5EF4-FFF2-40B4-BE49-F238E27FC236}">
                  <a16:creationId xmlns:a16="http://schemas.microsoft.com/office/drawing/2014/main" id="{3FE6EB43-E327-318F-D2FB-80C5BCE0482A}"/>
                </a:ext>
              </a:extLst>
            </p:cNvPr>
            <p:cNvSpPr>
              <a:spLocks noChangeShapeType="1"/>
            </p:cNvSpPr>
            <p:nvPr/>
          </p:nvSpPr>
          <p:spPr bwMode="auto">
            <a:xfrm>
              <a:off x="377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1" name="Line 1019">
              <a:extLst>
                <a:ext uri="{FF2B5EF4-FFF2-40B4-BE49-F238E27FC236}">
                  <a16:creationId xmlns:a16="http://schemas.microsoft.com/office/drawing/2014/main" id="{F803CD25-0D4E-BF65-385F-B80092C4579B}"/>
                </a:ext>
              </a:extLst>
            </p:cNvPr>
            <p:cNvSpPr>
              <a:spLocks noChangeShapeType="1"/>
            </p:cNvSpPr>
            <p:nvPr/>
          </p:nvSpPr>
          <p:spPr bwMode="auto">
            <a:xfrm>
              <a:off x="380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2" name="Line 1020">
              <a:extLst>
                <a:ext uri="{FF2B5EF4-FFF2-40B4-BE49-F238E27FC236}">
                  <a16:creationId xmlns:a16="http://schemas.microsoft.com/office/drawing/2014/main" id="{1CC4F930-A975-EE87-9785-CFC8F50C97E7}"/>
                </a:ext>
              </a:extLst>
            </p:cNvPr>
            <p:cNvSpPr>
              <a:spLocks noChangeShapeType="1"/>
            </p:cNvSpPr>
            <p:nvPr/>
          </p:nvSpPr>
          <p:spPr bwMode="auto">
            <a:xfrm>
              <a:off x="383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3" name="Line 1021">
              <a:extLst>
                <a:ext uri="{FF2B5EF4-FFF2-40B4-BE49-F238E27FC236}">
                  <a16:creationId xmlns:a16="http://schemas.microsoft.com/office/drawing/2014/main" id="{9D9AB226-E94B-49A7-69E3-A805FC3BCFD0}"/>
                </a:ext>
              </a:extLst>
            </p:cNvPr>
            <p:cNvSpPr>
              <a:spLocks noChangeShapeType="1"/>
            </p:cNvSpPr>
            <p:nvPr/>
          </p:nvSpPr>
          <p:spPr bwMode="auto">
            <a:xfrm>
              <a:off x="385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4" name="Line 1022">
              <a:extLst>
                <a:ext uri="{FF2B5EF4-FFF2-40B4-BE49-F238E27FC236}">
                  <a16:creationId xmlns:a16="http://schemas.microsoft.com/office/drawing/2014/main" id="{A233011C-442A-5FFC-BBB7-FE33108C8E5E}"/>
                </a:ext>
              </a:extLst>
            </p:cNvPr>
            <p:cNvSpPr>
              <a:spLocks noChangeShapeType="1"/>
            </p:cNvSpPr>
            <p:nvPr/>
          </p:nvSpPr>
          <p:spPr bwMode="auto">
            <a:xfrm>
              <a:off x="388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5" name="Line 1023">
              <a:extLst>
                <a:ext uri="{FF2B5EF4-FFF2-40B4-BE49-F238E27FC236}">
                  <a16:creationId xmlns:a16="http://schemas.microsoft.com/office/drawing/2014/main" id="{7E6FE466-CEAF-528A-E2D6-FE4CDEE61333}"/>
                </a:ext>
              </a:extLst>
            </p:cNvPr>
            <p:cNvSpPr>
              <a:spLocks noChangeShapeType="1"/>
            </p:cNvSpPr>
            <p:nvPr/>
          </p:nvSpPr>
          <p:spPr bwMode="auto">
            <a:xfrm>
              <a:off x="391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6" name="Line 1024">
              <a:extLst>
                <a:ext uri="{FF2B5EF4-FFF2-40B4-BE49-F238E27FC236}">
                  <a16:creationId xmlns:a16="http://schemas.microsoft.com/office/drawing/2014/main" id="{A30DC11C-94C9-07FE-1A53-39DFA35C8BA9}"/>
                </a:ext>
              </a:extLst>
            </p:cNvPr>
            <p:cNvSpPr>
              <a:spLocks noChangeShapeType="1"/>
            </p:cNvSpPr>
            <p:nvPr/>
          </p:nvSpPr>
          <p:spPr bwMode="auto">
            <a:xfrm>
              <a:off x="393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7" name="Line 1025">
              <a:extLst>
                <a:ext uri="{FF2B5EF4-FFF2-40B4-BE49-F238E27FC236}">
                  <a16:creationId xmlns:a16="http://schemas.microsoft.com/office/drawing/2014/main" id="{20819806-7D3D-9135-E34C-740E3620BC12}"/>
                </a:ext>
              </a:extLst>
            </p:cNvPr>
            <p:cNvSpPr>
              <a:spLocks noChangeShapeType="1"/>
            </p:cNvSpPr>
            <p:nvPr/>
          </p:nvSpPr>
          <p:spPr bwMode="auto">
            <a:xfrm>
              <a:off x="396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8" name="Line 1026">
              <a:extLst>
                <a:ext uri="{FF2B5EF4-FFF2-40B4-BE49-F238E27FC236}">
                  <a16:creationId xmlns:a16="http://schemas.microsoft.com/office/drawing/2014/main" id="{FE582A93-4088-EE88-41C5-13464FD2388C}"/>
                </a:ext>
              </a:extLst>
            </p:cNvPr>
            <p:cNvSpPr>
              <a:spLocks noChangeShapeType="1"/>
            </p:cNvSpPr>
            <p:nvPr/>
          </p:nvSpPr>
          <p:spPr bwMode="auto">
            <a:xfrm>
              <a:off x="399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79" name="Line 1027">
              <a:extLst>
                <a:ext uri="{FF2B5EF4-FFF2-40B4-BE49-F238E27FC236}">
                  <a16:creationId xmlns:a16="http://schemas.microsoft.com/office/drawing/2014/main" id="{13A99438-0B67-5C4E-68EC-CE4D5ECD5D6F}"/>
                </a:ext>
              </a:extLst>
            </p:cNvPr>
            <p:cNvSpPr>
              <a:spLocks noChangeShapeType="1"/>
            </p:cNvSpPr>
            <p:nvPr/>
          </p:nvSpPr>
          <p:spPr bwMode="auto">
            <a:xfrm>
              <a:off x="402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0" name="Line 1028">
              <a:extLst>
                <a:ext uri="{FF2B5EF4-FFF2-40B4-BE49-F238E27FC236}">
                  <a16:creationId xmlns:a16="http://schemas.microsoft.com/office/drawing/2014/main" id="{04A76AF2-44FC-1B2F-45EC-B91BF1959297}"/>
                </a:ext>
              </a:extLst>
            </p:cNvPr>
            <p:cNvSpPr>
              <a:spLocks noChangeShapeType="1"/>
            </p:cNvSpPr>
            <p:nvPr/>
          </p:nvSpPr>
          <p:spPr bwMode="auto">
            <a:xfrm>
              <a:off x="404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1" name="Line 1029">
              <a:extLst>
                <a:ext uri="{FF2B5EF4-FFF2-40B4-BE49-F238E27FC236}">
                  <a16:creationId xmlns:a16="http://schemas.microsoft.com/office/drawing/2014/main" id="{FC83DF2C-C48E-F9FE-66CB-EF6A68AFE316}"/>
                </a:ext>
              </a:extLst>
            </p:cNvPr>
            <p:cNvSpPr>
              <a:spLocks noChangeShapeType="1"/>
            </p:cNvSpPr>
            <p:nvPr/>
          </p:nvSpPr>
          <p:spPr bwMode="auto">
            <a:xfrm>
              <a:off x="407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2" name="Line 1030">
              <a:extLst>
                <a:ext uri="{FF2B5EF4-FFF2-40B4-BE49-F238E27FC236}">
                  <a16:creationId xmlns:a16="http://schemas.microsoft.com/office/drawing/2014/main" id="{AAEC4B4D-7922-4286-C350-220FF05A62EF}"/>
                </a:ext>
              </a:extLst>
            </p:cNvPr>
            <p:cNvSpPr>
              <a:spLocks noChangeShapeType="1"/>
            </p:cNvSpPr>
            <p:nvPr/>
          </p:nvSpPr>
          <p:spPr bwMode="auto">
            <a:xfrm>
              <a:off x="410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3" name="Line 1031">
              <a:extLst>
                <a:ext uri="{FF2B5EF4-FFF2-40B4-BE49-F238E27FC236}">
                  <a16:creationId xmlns:a16="http://schemas.microsoft.com/office/drawing/2014/main" id="{ED4FF04F-55A7-46FD-1904-5839009F4C3E}"/>
                </a:ext>
              </a:extLst>
            </p:cNvPr>
            <p:cNvSpPr>
              <a:spLocks noChangeShapeType="1"/>
            </p:cNvSpPr>
            <p:nvPr/>
          </p:nvSpPr>
          <p:spPr bwMode="auto">
            <a:xfrm>
              <a:off x="412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4" name="Line 1032">
              <a:extLst>
                <a:ext uri="{FF2B5EF4-FFF2-40B4-BE49-F238E27FC236}">
                  <a16:creationId xmlns:a16="http://schemas.microsoft.com/office/drawing/2014/main" id="{E1B2D082-A8CE-70BD-4FA7-D8B795EFED6B}"/>
                </a:ext>
              </a:extLst>
            </p:cNvPr>
            <p:cNvSpPr>
              <a:spLocks noChangeShapeType="1"/>
            </p:cNvSpPr>
            <p:nvPr/>
          </p:nvSpPr>
          <p:spPr bwMode="auto">
            <a:xfrm>
              <a:off x="415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5" name="Line 1033">
              <a:extLst>
                <a:ext uri="{FF2B5EF4-FFF2-40B4-BE49-F238E27FC236}">
                  <a16:creationId xmlns:a16="http://schemas.microsoft.com/office/drawing/2014/main" id="{1669ED2A-510E-7DFB-56E0-D41ABF9D2254}"/>
                </a:ext>
              </a:extLst>
            </p:cNvPr>
            <p:cNvSpPr>
              <a:spLocks noChangeShapeType="1"/>
            </p:cNvSpPr>
            <p:nvPr/>
          </p:nvSpPr>
          <p:spPr bwMode="auto">
            <a:xfrm>
              <a:off x="418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6" name="Line 1034">
              <a:extLst>
                <a:ext uri="{FF2B5EF4-FFF2-40B4-BE49-F238E27FC236}">
                  <a16:creationId xmlns:a16="http://schemas.microsoft.com/office/drawing/2014/main" id="{5F76830B-4A20-6CB6-7EF0-186CDAE6AC11}"/>
                </a:ext>
              </a:extLst>
            </p:cNvPr>
            <p:cNvSpPr>
              <a:spLocks noChangeShapeType="1"/>
            </p:cNvSpPr>
            <p:nvPr/>
          </p:nvSpPr>
          <p:spPr bwMode="auto">
            <a:xfrm>
              <a:off x="4209"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7" name="Line 1035">
              <a:extLst>
                <a:ext uri="{FF2B5EF4-FFF2-40B4-BE49-F238E27FC236}">
                  <a16:creationId xmlns:a16="http://schemas.microsoft.com/office/drawing/2014/main" id="{765319CB-777F-B9E5-38C4-52AB375941EC}"/>
                </a:ext>
              </a:extLst>
            </p:cNvPr>
            <p:cNvSpPr>
              <a:spLocks noChangeShapeType="1"/>
            </p:cNvSpPr>
            <p:nvPr/>
          </p:nvSpPr>
          <p:spPr bwMode="auto">
            <a:xfrm>
              <a:off x="4236"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8" name="Line 1036">
              <a:extLst>
                <a:ext uri="{FF2B5EF4-FFF2-40B4-BE49-F238E27FC236}">
                  <a16:creationId xmlns:a16="http://schemas.microsoft.com/office/drawing/2014/main" id="{A45377A3-77F2-20B1-70EE-77AF01AF1AC0}"/>
                </a:ext>
              </a:extLst>
            </p:cNvPr>
            <p:cNvSpPr>
              <a:spLocks noChangeShapeType="1"/>
            </p:cNvSpPr>
            <p:nvPr/>
          </p:nvSpPr>
          <p:spPr bwMode="auto">
            <a:xfrm>
              <a:off x="4263"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89" name="Line 1037">
              <a:extLst>
                <a:ext uri="{FF2B5EF4-FFF2-40B4-BE49-F238E27FC236}">
                  <a16:creationId xmlns:a16="http://schemas.microsoft.com/office/drawing/2014/main" id="{C547D635-0376-060E-A1C8-9E93567A390B}"/>
                </a:ext>
              </a:extLst>
            </p:cNvPr>
            <p:cNvSpPr>
              <a:spLocks noChangeShapeType="1"/>
            </p:cNvSpPr>
            <p:nvPr/>
          </p:nvSpPr>
          <p:spPr bwMode="auto">
            <a:xfrm>
              <a:off x="4290"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0" name="Line 1038">
              <a:extLst>
                <a:ext uri="{FF2B5EF4-FFF2-40B4-BE49-F238E27FC236}">
                  <a16:creationId xmlns:a16="http://schemas.microsoft.com/office/drawing/2014/main" id="{345AE4D7-22AF-6E49-C056-D223DF13CA55}"/>
                </a:ext>
              </a:extLst>
            </p:cNvPr>
            <p:cNvSpPr>
              <a:spLocks noChangeShapeType="1"/>
            </p:cNvSpPr>
            <p:nvPr/>
          </p:nvSpPr>
          <p:spPr bwMode="auto">
            <a:xfrm>
              <a:off x="4317"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1" name="Line 1039">
              <a:extLst>
                <a:ext uri="{FF2B5EF4-FFF2-40B4-BE49-F238E27FC236}">
                  <a16:creationId xmlns:a16="http://schemas.microsoft.com/office/drawing/2014/main" id="{06BD1A89-02EA-CE72-779A-BED15EE9A6FF}"/>
                </a:ext>
              </a:extLst>
            </p:cNvPr>
            <p:cNvSpPr>
              <a:spLocks noChangeShapeType="1"/>
            </p:cNvSpPr>
            <p:nvPr/>
          </p:nvSpPr>
          <p:spPr bwMode="auto">
            <a:xfrm>
              <a:off x="4344"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2" name="Line 1040">
              <a:extLst>
                <a:ext uri="{FF2B5EF4-FFF2-40B4-BE49-F238E27FC236}">
                  <a16:creationId xmlns:a16="http://schemas.microsoft.com/office/drawing/2014/main" id="{54309BA1-BC64-D59C-14BF-F829F580F4BF}"/>
                </a:ext>
              </a:extLst>
            </p:cNvPr>
            <p:cNvSpPr>
              <a:spLocks noChangeShapeType="1"/>
            </p:cNvSpPr>
            <p:nvPr/>
          </p:nvSpPr>
          <p:spPr bwMode="auto">
            <a:xfrm>
              <a:off x="4371"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3" name="Line 1041">
              <a:extLst>
                <a:ext uri="{FF2B5EF4-FFF2-40B4-BE49-F238E27FC236}">
                  <a16:creationId xmlns:a16="http://schemas.microsoft.com/office/drawing/2014/main" id="{DF8FD4A6-9658-46BF-307F-AAE74BEEFDBD}"/>
                </a:ext>
              </a:extLst>
            </p:cNvPr>
            <p:cNvSpPr>
              <a:spLocks noChangeShapeType="1"/>
            </p:cNvSpPr>
            <p:nvPr/>
          </p:nvSpPr>
          <p:spPr bwMode="auto">
            <a:xfrm>
              <a:off x="4398"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4" name="Line 1042">
              <a:extLst>
                <a:ext uri="{FF2B5EF4-FFF2-40B4-BE49-F238E27FC236}">
                  <a16:creationId xmlns:a16="http://schemas.microsoft.com/office/drawing/2014/main" id="{E6D3F625-6951-3FD4-956D-EA9271F6EB53}"/>
                </a:ext>
              </a:extLst>
            </p:cNvPr>
            <p:cNvSpPr>
              <a:spLocks noChangeShapeType="1"/>
            </p:cNvSpPr>
            <p:nvPr/>
          </p:nvSpPr>
          <p:spPr bwMode="auto">
            <a:xfrm>
              <a:off x="4425"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5" name="Line 1043">
              <a:extLst>
                <a:ext uri="{FF2B5EF4-FFF2-40B4-BE49-F238E27FC236}">
                  <a16:creationId xmlns:a16="http://schemas.microsoft.com/office/drawing/2014/main" id="{24C35368-CD9D-B57C-E0C5-578B6C88A4A2}"/>
                </a:ext>
              </a:extLst>
            </p:cNvPr>
            <p:cNvSpPr>
              <a:spLocks noChangeShapeType="1"/>
            </p:cNvSpPr>
            <p:nvPr/>
          </p:nvSpPr>
          <p:spPr bwMode="auto">
            <a:xfrm>
              <a:off x="4452" y="1107"/>
              <a:ext cx="17" cy="1"/>
            </a:xfrm>
            <a:prstGeom prst="line">
              <a:avLst/>
            </a:prstGeom>
            <a:noFill/>
            <a:ln w="4763">
              <a:solidFill>
                <a:srgbClr val="B3B3B3"/>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6" name="Line 1044">
              <a:extLst>
                <a:ext uri="{FF2B5EF4-FFF2-40B4-BE49-F238E27FC236}">
                  <a16:creationId xmlns:a16="http://schemas.microsoft.com/office/drawing/2014/main" id="{F8D36F5E-AACD-06B8-97C2-1857AE9F8F77}"/>
                </a:ext>
              </a:extLst>
            </p:cNvPr>
            <p:cNvSpPr>
              <a:spLocks noChangeShapeType="1"/>
            </p:cNvSpPr>
            <p:nvPr/>
          </p:nvSpPr>
          <p:spPr bwMode="auto">
            <a:xfrm>
              <a:off x="1233" y="2714"/>
              <a:ext cx="3195"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797" name="Rectangle 1045">
              <a:extLst>
                <a:ext uri="{FF2B5EF4-FFF2-40B4-BE49-F238E27FC236}">
                  <a16:creationId xmlns:a16="http://schemas.microsoft.com/office/drawing/2014/main" id="{10348A32-85E6-A6C2-23CA-36849CA1C7EF}"/>
                </a:ext>
              </a:extLst>
            </p:cNvPr>
            <p:cNvSpPr>
              <a:spLocks noChangeArrowheads="1"/>
            </p:cNvSpPr>
            <p:nvPr/>
          </p:nvSpPr>
          <p:spPr bwMode="auto">
            <a:xfrm>
              <a:off x="639" y="2883"/>
              <a:ext cx="9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D</a:t>
              </a:r>
              <a:endParaRPr lang="en-US" altLang="en-US" sz="2400"/>
            </a:p>
          </p:txBody>
        </p:sp>
        <p:sp>
          <p:nvSpPr>
            <p:cNvPr id="715798" name="Rectangle 1046">
              <a:extLst>
                <a:ext uri="{FF2B5EF4-FFF2-40B4-BE49-F238E27FC236}">
                  <a16:creationId xmlns:a16="http://schemas.microsoft.com/office/drawing/2014/main" id="{2C272C8B-A322-0EB5-FC99-1AC1EDB5D0EF}"/>
                </a:ext>
              </a:extLst>
            </p:cNvPr>
            <p:cNvSpPr>
              <a:spLocks noChangeArrowheads="1"/>
            </p:cNvSpPr>
            <p:nvPr/>
          </p:nvSpPr>
          <p:spPr bwMode="auto">
            <a:xfrm>
              <a:off x="730" y="2883"/>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e</a:t>
              </a:r>
              <a:endParaRPr lang="en-US" altLang="en-US" sz="2400"/>
            </a:p>
          </p:txBody>
        </p:sp>
        <p:sp>
          <p:nvSpPr>
            <p:cNvPr id="715799" name="Rectangle 1047">
              <a:extLst>
                <a:ext uri="{FF2B5EF4-FFF2-40B4-BE49-F238E27FC236}">
                  <a16:creationId xmlns:a16="http://schemas.microsoft.com/office/drawing/2014/main" id="{DD0F4CF8-C0C3-655E-F1ED-D49AAB60E6D8}"/>
                </a:ext>
              </a:extLst>
            </p:cNvPr>
            <p:cNvSpPr>
              <a:spLocks noChangeArrowheads="1"/>
            </p:cNvSpPr>
            <p:nvPr/>
          </p:nvSpPr>
          <p:spPr bwMode="auto">
            <a:xfrm>
              <a:off x="797" y="2883"/>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f</a:t>
              </a:r>
              <a:endParaRPr lang="en-US" altLang="en-US" sz="2400"/>
            </a:p>
          </p:txBody>
        </p:sp>
        <p:sp>
          <p:nvSpPr>
            <p:cNvPr id="715800" name="Rectangle 1048">
              <a:extLst>
                <a:ext uri="{FF2B5EF4-FFF2-40B4-BE49-F238E27FC236}">
                  <a16:creationId xmlns:a16="http://schemas.microsoft.com/office/drawing/2014/main" id="{8EE50697-239C-7245-C776-21FCEA2CC2B2}"/>
                </a:ext>
              </a:extLst>
            </p:cNvPr>
            <p:cNvSpPr>
              <a:spLocks noChangeArrowheads="1"/>
            </p:cNvSpPr>
            <p:nvPr/>
          </p:nvSpPr>
          <p:spPr bwMode="auto">
            <a:xfrm>
              <a:off x="831" y="2883"/>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e</a:t>
              </a:r>
              <a:endParaRPr lang="en-US" altLang="en-US" sz="2400"/>
            </a:p>
          </p:txBody>
        </p:sp>
        <p:sp>
          <p:nvSpPr>
            <p:cNvPr id="715801" name="Rectangle 1049">
              <a:extLst>
                <a:ext uri="{FF2B5EF4-FFF2-40B4-BE49-F238E27FC236}">
                  <a16:creationId xmlns:a16="http://schemas.microsoft.com/office/drawing/2014/main" id="{EABACC77-FA44-F16F-3C21-782CBCF942CA}"/>
                </a:ext>
              </a:extLst>
            </p:cNvPr>
            <p:cNvSpPr>
              <a:spLocks noChangeArrowheads="1"/>
            </p:cNvSpPr>
            <p:nvPr/>
          </p:nvSpPr>
          <p:spPr bwMode="auto">
            <a:xfrm>
              <a:off x="898" y="2883"/>
              <a:ext cx="64"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c</a:t>
              </a:r>
              <a:endParaRPr lang="en-US" altLang="en-US" sz="2400"/>
            </a:p>
          </p:txBody>
        </p:sp>
        <p:sp>
          <p:nvSpPr>
            <p:cNvPr id="715802" name="Rectangle 1050">
              <a:extLst>
                <a:ext uri="{FF2B5EF4-FFF2-40B4-BE49-F238E27FC236}">
                  <a16:creationId xmlns:a16="http://schemas.microsoft.com/office/drawing/2014/main" id="{CF041327-1BC5-D4E5-7063-BB5DD302FC22}"/>
                </a:ext>
              </a:extLst>
            </p:cNvPr>
            <p:cNvSpPr>
              <a:spLocks noChangeArrowheads="1"/>
            </p:cNvSpPr>
            <p:nvPr/>
          </p:nvSpPr>
          <p:spPr bwMode="auto">
            <a:xfrm>
              <a:off x="963" y="2883"/>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t</a:t>
              </a:r>
              <a:endParaRPr lang="en-US" altLang="en-US" sz="2400"/>
            </a:p>
          </p:txBody>
        </p:sp>
        <p:sp>
          <p:nvSpPr>
            <p:cNvPr id="715803" name="Line 1051">
              <a:extLst>
                <a:ext uri="{FF2B5EF4-FFF2-40B4-BE49-F238E27FC236}">
                  <a16:creationId xmlns:a16="http://schemas.microsoft.com/office/drawing/2014/main" id="{500354EA-CB36-0A0B-D214-42DBB7D40836}"/>
                </a:ext>
              </a:extLst>
            </p:cNvPr>
            <p:cNvSpPr>
              <a:spLocks noChangeShapeType="1"/>
            </p:cNvSpPr>
            <p:nvPr/>
          </p:nvSpPr>
          <p:spPr bwMode="auto">
            <a:xfrm>
              <a:off x="1233" y="2714"/>
              <a:ext cx="3195"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804" name="Rectangle 1052">
              <a:extLst>
                <a:ext uri="{FF2B5EF4-FFF2-40B4-BE49-F238E27FC236}">
                  <a16:creationId xmlns:a16="http://schemas.microsoft.com/office/drawing/2014/main" id="{B1EC0CDE-08EB-151E-0740-2D68620B8A92}"/>
                </a:ext>
              </a:extLst>
            </p:cNvPr>
            <p:cNvSpPr>
              <a:spLocks noChangeArrowheads="1"/>
            </p:cNvSpPr>
            <p:nvPr/>
          </p:nvSpPr>
          <p:spPr bwMode="auto">
            <a:xfrm>
              <a:off x="726" y="3113"/>
              <a:ext cx="7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C</a:t>
              </a:r>
              <a:endParaRPr lang="en-US" altLang="en-US" sz="2400"/>
            </a:p>
          </p:txBody>
        </p:sp>
        <p:sp>
          <p:nvSpPr>
            <p:cNvPr id="715805" name="Rectangle 1053">
              <a:extLst>
                <a:ext uri="{FF2B5EF4-FFF2-40B4-BE49-F238E27FC236}">
                  <a16:creationId xmlns:a16="http://schemas.microsoft.com/office/drawing/2014/main" id="{5E472547-E84D-7A38-EBF1-E99483A52A4D}"/>
                </a:ext>
              </a:extLst>
            </p:cNvPr>
            <p:cNvSpPr>
              <a:spLocks noChangeArrowheads="1"/>
            </p:cNvSpPr>
            <p:nvPr/>
          </p:nvSpPr>
          <p:spPr bwMode="auto">
            <a:xfrm>
              <a:off x="801" y="3113"/>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o</a:t>
              </a:r>
              <a:endParaRPr lang="en-US" altLang="en-US" sz="2400"/>
            </a:p>
          </p:txBody>
        </p:sp>
        <p:sp>
          <p:nvSpPr>
            <p:cNvPr id="715806" name="Rectangle 1054">
              <a:extLst>
                <a:ext uri="{FF2B5EF4-FFF2-40B4-BE49-F238E27FC236}">
                  <a16:creationId xmlns:a16="http://schemas.microsoft.com/office/drawing/2014/main" id="{89508345-637F-5573-73A7-85439C81E516}"/>
                </a:ext>
              </a:extLst>
            </p:cNvPr>
            <p:cNvSpPr>
              <a:spLocks noChangeArrowheads="1"/>
            </p:cNvSpPr>
            <p:nvPr/>
          </p:nvSpPr>
          <p:spPr bwMode="auto">
            <a:xfrm>
              <a:off x="855" y="3113"/>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u</a:t>
              </a:r>
              <a:endParaRPr lang="en-US" altLang="en-US" sz="2400"/>
            </a:p>
          </p:txBody>
        </p:sp>
        <p:sp>
          <p:nvSpPr>
            <p:cNvPr id="715807" name="Rectangle 1055">
              <a:extLst>
                <a:ext uri="{FF2B5EF4-FFF2-40B4-BE49-F238E27FC236}">
                  <a16:creationId xmlns:a16="http://schemas.microsoft.com/office/drawing/2014/main" id="{C00A5797-C3E3-4B30-F5B8-0421B779C163}"/>
                </a:ext>
              </a:extLst>
            </p:cNvPr>
            <p:cNvSpPr>
              <a:spLocks noChangeArrowheads="1"/>
            </p:cNvSpPr>
            <p:nvPr/>
          </p:nvSpPr>
          <p:spPr bwMode="auto">
            <a:xfrm>
              <a:off x="912" y="3113"/>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n</a:t>
              </a:r>
              <a:endParaRPr lang="en-US" altLang="en-US" sz="2400"/>
            </a:p>
          </p:txBody>
        </p:sp>
        <p:sp>
          <p:nvSpPr>
            <p:cNvPr id="715808" name="Rectangle 1056">
              <a:extLst>
                <a:ext uri="{FF2B5EF4-FFF2-40B4-BE49-F238E27FC236}">
                  <a16:creationId xmlns:a16="http://schemas.microsoft.com/office/drawing/2014/main" id="{41891313-4DC3-363C-AF7B-E96BBDCB9579}"/>
                </a:ext>
              </a:extLst>
            </p:cNvPr>
            <p:cNvSpPr>
              <a:spLocks noChangeArrowheads="1"/>
            </p:cNvSpPr>
            <p:nvPr/>
          </p:nvSpPr>
          <p:spPr bwMode="auto">
            <a:xfrm>
              <a:off x="969" y="3113"/>
              <a:ext cx="2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t</a:t>
              </a:r>
              <a:endParaRPr lang="en-US" altLang="en-US" sz="2400"/>
            </a:p>
          </p:txBody>
        </p:sp>
        <p:sp>
          <p:nvSpPr>
            <p:cNvPr id="715809" name="Line 1057">
              <a:extLst>
                <a:ext uri="{FF2B5EF4-FFF2-40B4-BE49-F238E27FC236}">
                  <a16:creationId xmlns:a16="http://schemas.microsoft.com/office/drawing/2014/main" id="{87874D2E-4264-EF79-230D-EE7DEFE2F7C0}"/>
                </a:ext>
              </a:extLst>
            </p:cNvPr>
            <p:cNvSpPr>
              <a:spLocks noChangeShapeType="1"/>
            </p:cNvSpPr>
            <p:nvPr/>
          </p:nvSpPr>
          <p:spPr bwMode="auto">
            <a:xfrm>
              <a:off x="1233" y="2714"/>
              <a:ext cx="3195"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810" name="Rectangle 1058">
              <a:extLst>
                <a:ext uri="{FF2B5EF4-FFF2-40B4-BE49-F238E27FC236}">
                  <a16:creationId xmlns:a16="http://schemas.microsoft.com/office/drawing/2014/main" id="{DCF62FFE-CC22-3244-D089-C48ED6DEB9F1}"/>
                </a:ext>
              </a:extLst>
            </p:cNvPr>
            <p:cNvSpPr>
              <a:spLocks noChangeArrowheads="1"/>
            </p:cNvSpPr>
            <p:nvPr/>
          </p:nvSpPr>
          <p:spPr bwMode="auto">
            <a:xfrm>
              <a:off x="652" y="3238"/>
              <a:ext cx="6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P</a:t>
              </a:r>
              <a:endParaRPr lang="en-US" altLang="en-US" sz="2400"/>
            </a:p>
          </p:txBody>
        </p:sp>
        <p:sp>
          <p:nvSpPr>
            <p:cNvPr id="715811" name="Rectangle 1059">
              <a:extLst>
                <a:ext uri="{FF2B5EF4-FFF2-40B4-BE49-F238E27FC236}">
                  <a16:creationId xmlns:a16="http://schemas.microsoft.com/office/drawing/2014/main" id="{0C34F2DF-A839-9723-8B79-5DA351C72F3D}"/>
                </a:ext>
              </a:extLst>
            </p:cNvPr>
            <p:cNvSpPr>
              <a:spLocks noChangeArrowheads="1"/>
            </p:cNvSpPr>
            <p:nvPr/>
          </p:nvSpPr>
          <p:spPr bwMode="auto">
            <a:xfrm>
              <a:off x="720" y="323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e</a:t>
              </a:r>
              <a:endParaRPr lang="en-US" altLang="en-US" sz="2400"/>
            </a:p>
          </p:txBody>
        </p:sp>
        <p:sp>
          <p:nvSpPr>
            <p:cNvPr id="715812" name="Rectangle 1060">
              <a:extLst>
                <a:ext uri="{FF2B5EF4-FFF2-40B4-BE49-F238E27FC236}">
                  <a16:creationId xmlns:a16="http://schemas.microsoft.com/office/drawing/2014/main" id="{484D4AFA-BB6D-CF07-3732-3E220EF9282C}"/>
                </a:ext>
              </a:extLst>
            </p:cNvPr>
            <p:cNvSpPr>
              <a:spLocks noChangeArrowheads="1"/>
            </p:cNvSpPr>
            <p:nvPr/>
          </p:nvSpPr>
          <p:spPr bwMode="auto">
            <a:xfrm>
              <a:off x="774" y="3238"/>
              <a:ext cx="3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r</a:t>
              </a:r>
              <a:endParaRPr lang="en-US" altLang="en-US" sz="2400"/>
            </a:p>
          </p:txBody>
        </p:sp>
        <p:sp>
          <p:nvSpPr>
            <p:cNvPr id="715813" name="Rectangle 1061">
              <a:extLst>
                <a:ext uri="{FF2B5EF4-FFF2-40B4-BE49-F238E27FC236}">
                  <a16:creationId xmlns:a16="http://schemas.microsoft.com/office/drawing/2014/main" id="{65A52165-D22C-CCAC-34B0-8D5DB994589A}"/>
                </a:ext>
              </a:extLst>
            </p:cNvPr>
            <p:cNvSpPr>
              <a:spLocks noChangeArrowheads="1"/>
            </p:cNvSpPr>
            <p:nvPr/>
          </p:nvSpPr>
          <p:spPr bwMode="auto">
            <a:xfrm>
              <a:off x="807" y="3238"/>
              <a:ext cx="5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c</a:t>
              </a:r>
              <a:endParaRPr lang="en-US" altLang="en-US" sz="2400"/>
            </a:p>
          </p:txBody>
        </p:sp>
        <p:sp>
          <p:nvSpPr>
            <p:cNvPr id="715814" name="Rectangle 1062">
              <a:extLst>
                <a:ext uri="{FF2B5EF4-FFF2-40B4-BE49-F238E27FC236}">
                  <a16:creationId xmlns:a16="http://schemas.microsoft.com/office/drawing/2014/main" id="{FAC95C9E-2C6C-EF76-338B-9D44756B3795}"/>
                </a:ext>
              </a:extLst>
            </p:cNvPr>
            <p:cNvSpPr>
              <a:spLocks noChangeArrowheads="1"/>
            </p:cNvSpPr>
            <p:nvPr/>
          </p:nvSpPr>
          <p:spPr bwMode="auto">
            <a:xfrm>
              <a:off x="858" y="323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e</a:t>
              </a:r>
              <a:endParaRPr lang="en-US" altLang="en-US" sz="2400"/>
            </a:p>
          </p:txBody>
        </p:sp>
        <p:sp>
          <p:nvSpPr>
            <p:cNvPr id="715815" name="Rectangle 1063">
              <a:extLst>
                <a:ext uri="{FF2B5EF4-FFF2-40B4-BE49-F238E27FC236}">
                  <a16:creationId xmlns:a16="http://schemas.microsoft.com/office/drawing/2014/main" id="{126EB4BC-1537-5F69-0604-9E956707DC6B}"/>
                </a:ext>
              </a:extLst>
            </p:cNvPr>
            <p:cNvSpPr>
              <a:spLocks noChangeArrowheads="1"/>
            </p:cNvSpPr>
            <p:nvPr/>
          </p:nvSpPr>
          <p:spPr bwMode="auto">
            <a:xfrm>
              <a:off x="912" y="3238"/>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n</a:t>
              </a:r>
              <a:endParaRPr lang="en-US" altLang="en-US" sz="2400"/>
            </a:p>
          </p:txBody>
        </p:sp>
        <p:sp>
          <p:nvSpPr>
            <p:cNvPr id="715816" name="Rectangle 1064">
              <a:extLst>
                <a:ext uri="{FF2B5EF4-FFF2-40B4-BE49-F238E27FC236}">
                  <a16:creationId xmlns:a16="http://schemas.microsoft.com/office/drawing/2014/main" id="{98BC4902-B836-A918-93D3-F591DFD21279}"/>
                </a:ext>
              </a:extLst>
            </p:cNvPr>
            <p:cNvSpPr>
              <a:spLocks noChangeArrowheads="1"/>
            </p:cNvSpPr>
            <p:nvPr/>
          </p:nvSpPr>
          <p:spPr bwMode="auto">
            <a:xfrm>
              <a:off x="969" y="3238"/>
              <a:ext cx="2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t</a:t>
              </a:r>
              <a:endParaRPr lang="en-US" altLang="en-US" sz="2400"/>
            </a:p>
          </p:txBody>
        </p:sp>
        <p:sp>
          <p:nvSpPr>
            <p:cNvPr id="715817" name="Line 1065">
              <a:extLst>
                <a:ext uri="{FF2B5EF4-FFF2-40B4-BE49-F238E27FC236}">
                  <a16:creationId xmlns:a16="http://schemas.microsoft.com/office/drawing/2014/main" id="{05EDACB3-FF9B-DB98-32EB-2F50C1B029C2}"/>
                </a:ext>
              </a:extLst>
            </p:cNvPr>
            <p:cNvSpPr>
              <a:spLocks noChangeShapeType="1"/>
            </p:cNvSpPr>
            <p:nvPr/>
          </p:nvSpPr>
          <p:spPr bwMode="auto">
            <a:xfrm>
              <a:off x="1233" y="2714"/>
              <a:ext cx="3195" cy="1"/>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818" name="Rectangle 1066">
              <a:extLst>
                <a:ext uri="{FF2B5EF4-FFF2-40B4-BE49-F238E27FC236}">
                  <a16:creationId xmlns:a16="http://schemas.microsoft.com/office/drawing/2014/main" id="{72365AE7-ECF7-5778-B98C-614F92A37508}"/>
                </a:ext>
              </a:extLst>
            </p:cNvPr>
            <p:cNvSpPr>
              <a:spLocks noChangeArrowheads="1"/>
            </p:cNvSpPr>
            <p:nvPr/>
          </p:nvSpPr>
          <p:spPr bwMode="auto">
            <a:xfrm>
              <a:off x="662" y="3363"/>
              <a:ext cx="7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C</a:t>
              </a:r>
              <a:endParaRPr lang="en-US" altLang="en-US" sz="2400"/>
            </a:p>
          </p:txBody>
        </p:sp>
        <p:sp>
          <p:nvSpPr>
            <p:cNvPr id="715819" name="Rectangle 1067">
              <a:extLst>
                <a:ext uri="{FF2B5EF4-FFF2-40B4-BE49-F238E27FC236}">
                  <a16:creationId xmlns:a16="http://schemas.microsoft.com/office/drawing/2014/main" id="{DA6777BB-09B5-1668-DEFD-ADBD07700E94}"/>
                </a:ext>
              </a:extLst>
            </p:cNvPr>
            <p:cNvSpPr>
              <a:spLocks noChangeArrowheads="1"/>
            </p:cNvSpPr>
            <p:nvPr/>
          </p:nvSpPr>
          <p:spPr bwMode="auto">
            <a:xfrm>
              <a:off x="736" y="3363"/>
              <a:ext cx="58"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u</a:t>
              </a:r>
              <a:endParaRPr lang="en-US" altLang="en-US" sz="2400"/>
            </a:p>
          </p:txBody>
        </p:sp>
        <p:sp>
          <p:nvSpPr>
            <p:cNvPr id="715820" name="Rectangle 1068">
              <a:extLst>
                <a:ext uri="{FF2B5EF4-FFF2-40B4-BE49-F238E27FC236}">
                  <a16:creationId xmlns:a16="http://schemas.microsoft.com/office/drawing/2014/main" id="{32C9F0A5-B0DC-E776-254C-D0464C69DE6D}"/>
                </a:ext>
              </a:extLst>
            </p:cNvPr>
            <p:cNvSpPr>
              <a:spLocks noChangeArrowheads="1"/>
            </p:cNvSpPr>
            <p:nvPr/>
          </p:nvSpPr>
          <p:spPr bwMode="auto">
            <a:xfrm>
              <a:off x="794" y="3363"/>
              <a:ext cx="87"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m</a:t>
              </a:r>
              <a:endParaRPr lang="en-US" altLang="en-US" sz="2400"/>
            </a:p>
          </p:txBody>
        </p:sp>
        <p:sp>
          <p:nvSpPr>
            <p:cNvPr id="715821" name="Rectangle 1069">
              <a:extLst>
                <a:ext uri="{FF2B5EF4-FFF2-40B4-BE49-F238E27FC236}">
                  <a16:creationId xmlns:a16="http://schemas.microsoft.com/office/drawing/2014/main" id="{D4932FA6-D2FF-D7D7-2594-9A7119272242}"/>
                </a:ext>
              </a:extLst>
            </p:cNvPr>
            <p:cNvSpPr>
              <a:spLocks noChangeArrowheads="1"/>
            </p:cNvSpPr>
            <p:nvPr/>
          </p:nvSpPr>
          <p:spPr bwMode="auto">
            <a:xfrm>
              <a:off x="878" y="3363"/>
              <a:ext cx="2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 </a:t>
              </a:r>
              <a:endParaRPr lang="en-US" altLang="en-US" sz="2400"/>
            </a:p>
          </p:txBody>
        </p:sp>
        <p:sp>
          <p:nvSpPr>
            <p:cNvPr id="715822" name="Rectangle 1070">
              <a:extLst>
                <a:ext uri="{FF2B5EF4-FFF2-40B4-BE49-F238E27FC236}">
                  <a16:creationId xmlns:a16="http://schemas.microsoft.com/office/drawing/2014/main" id="{18DEECC7-DFB4-7AC9-E167-C1CD15FE4BBF}"/>
                </a:ext>
              </a:extLst>
            </p:cNvPr>
            <p:cNvSpPr>
              <a:spLocks noChangeArrowheads="1"/>
            </p:cNvSpPr>
            <p:nvPr/>
          </p:nvSpPr>
          <p:spPr bwMode="auto">
            <a:xfrm>
              <a:off x="905" y="3363"/>
              <a:ext cx="9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a:solidFill>
                    <a:srgbClr val="000000"/>
                  </a:solidFill>
                </a:rPr>
                <a:t>%</a:t>
              </a:r>
              <a:endParaRPr lang="en-US" altLang="en-US" sz="2400"/>
            </a:p>
          </p:txBody>
        </p:sp>
        <p:sp>
          <p:nvSpPr>
            <p:cNvPr id="715823" name="Line 1071">
              <a:extLst>
                <a:ext uri="{FF2B5EF4-FFF2-40B4-BE49-F238E27FC236}">
                  <a16:creationId xmlns:a16="http://schemas.microsoft.com/office/drawing/2014/main" id="{5DBF5915-482F-AE97-4FB7-63B5C632C8D6}"/>
                </a:ext>
              </a:extLst>
            </p:cNvPr>
            <p:cNvSpPr>
              <a:spLocks noChangeShapeType="1"/>
            </p:cNvSpPr>
            <p:nvPr/>
          </p:nvSpPr>
          <p:spPr bwMode="auto">
            <a:xfrm flipV="1">
              <a:off x="4475" y="1028"/>
              <a:ext cx="1" cy="165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824" name="Rectangle 1072">
              <a:extLst>
                <a:ext uri="{FF2B5EF4-FFF2-40B4-BE49-F238E27FC236}">
                  <a16:creationId xmlns:a16="http://schemas.microsoft.com/office/drawing/2014/main" id="{81D089E0-B6EF-0B5A-0CFA-26D932C3B5BC}"/>
                </a:ext>
              </a:extLst>
            </p:cNvPr>
            <p:cNvSpPr>
              <a:spLocks noChangeArrowheads="1"/>
            </p:cNvSpPr>
            <p:nvPr/>
          </p:nvSpPr>
          <p:spPr bwMode="auto">
            <a:xfrm rot="16200000">
              <a:off x="4829" y="1968"/>
              <a:ext cx="8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P</a:t>
              </a:r>
              <a:endParaRPr lang="en-US" altLang="en-US" sz="2400"/>
            </a:p>
          </p:txBody>
        </p:sp>
        <p:sp>
          <p:nvSpPr>
            <p:cNvPr id="715825" name="Rectangle 1073">
              <a:extLst>
                <a:ext uri="{FF2B5EF4-FFF2-40B4-BE49-F238E27FC236}">
                  <a16:creationId xmlns:a16="http://schemas.microsoft.com/office/drawing/2014/main" id="{11DC9C36-F254-2E8B-88D7-B238D0E096C2}"/>
                </a:ext>
              </a:extLst>
            </p:cNvPr>
            <p:cNvSpPr>
              <a:spLocks noChangeArrowheads="1"/>
            </p:cNvSpPr>
            <p:nvPr/>
          </p:nvSpPr>
          <p:spPr bwMode="auto">
            <a:xfrm rot="16200000">
              <a:off x="4836" y="1888"/>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e</a:t>
              </a:r>
              <a:endParaRPr lang="en-US" altLang="en-US" sz="2400"/>
            </a:p>
          </p:txBody>
        </p:sp>
        <p:sp>
          <p:nvSpPr>
            <p:cNvPr id="715826" name="Rectangle 1074">
              <a:extLst>
                <a:ext uri="{FF2B5EF4-FFF2-40B4-BE49-F238E27FC236}">
                  <a16:creationId xmlns:a16="http://schemas.microsoft.com/office/drawing/2014/main" id="{59755895-CEBF-82EA-9C32-ABE0ACECD6E8}"/>
                </a:ext>
              </a:extLst>
            </p:cNvPr>
            <p:cNvSpPr>
              <a:spLocks noChangeArrowheads="1"/>
            </p:cNvSpPr>
            <p:nvPr/>
          </p:nvSpPr>
          <p:spPr bwMode="auto">
            <a:xfrm rot="16200000">
              <a:off x="4850" y="1833"/>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r</a:t>
              </a:r>
              <a:endParaRPr lang="en-US" altLang="en-US" sz="2400"/>
            </a:p>
          </p:txBody>
        </p:sp>
        <p:sp>
          <p:nvSpPr>
            <p:cNvPr id="715827" name="Rectangle 1075">
              <a:extLst>
                <a:ext uri="{FF2B5EF4-FFF2-40B4-BE49-F238E27FC236}">
                  <a16:creationId xmlns:a16="http://schemas.microsoft.com/office/drawing/2014/main" id="{EA442081-1C93-D449-7613-7E45549DF69A}"/>
                </a:ext>
              </a:extLst>
            </p:cNvPr>
            <p:cNvSpPr>
              <a:spLocks noChangeArrowheads="1"/>
            </p:cNvSpPr>
            <p:nvPr/>
          </p:nvSpPr>
          <p:spPr bwMode="auto">
            <a:xfrm rot="16200000">
              <a:off x="4840" y="1781"/>
              <a:ext cx="64"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c</a:t>
              </a:r>
              <a:endParaRPr lang="en-US" altLang="en-US" sz="2400"/>
            </a:p>
          </p:txBody>
        </p:sp>
        <p:sp>
          <p:nvSpPr>
            <p:cNvPr id="715828" name="Rectangle 1076">
              <a:extLst>
                <a:ext uri="{FF2B5EF4-FFF2-40B4-BE49-F238E27FC236}">
                  <a16:creationId xmlns:a16="http://schemas.microsoft.com/office/drawing/2014/main" id="{9D860E08-360D-41A7-ED06-39626F0B6597}"/>
                </a:ext>
              </a:extLst>
            </p:cNvPr>
            <p:cNvSpPr>
              <a:spLocks noChangeArrowheads="1"/>
            </p:cNvSpPr>
            <p:nvPr/>
          </p:nvSpPr>
          <p:spPr bwMode="auto">
            <a:xfrm rot="16200000">
              <a:off x="4836" y="1711"/>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e</a:t>
              </a:r>
              <a:endParaRPr lang="en-US" altLang="en-US" sz="2400"/>
            </a:p>
          </p:txBody>
        </p:sp>
        <p:sp>
          <p:nvSpPr>
            <p:cNvPr id="715829" name="Rectangle 1077">
              <a:extLst>
                <a:ext uri="{FF2B5EF4-FFF2-40B4-BE49-F238E27FC236}">
                  <a16:creationId xmlns:a16="http://schemas.microsoft.com/office/drawing/2014/main" id="{CA93643D-1F2E-C8AF-8C60-DD9A128963BA}"/>
                </a:ext>
              </a:extLst>
            </p:cNvPr>
            <p:cNvSpPr>
              <a:spLocks noChangeArrowheads="1"/>
            </p:cNvSpPr>
            <p:nvPr/>
          </p:nvSpPr>
          <p:spPr bwMode="auto">
            <a:xfrm rot="16200000">
              <a:off x="4836" y="1641"/>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n</a:t>
              </a:r>
              <a:endParaRPr lang="en-US" altLang="en-US" sz="2400"/>
            </a:p>
          </p:txBody>
        </p:sp>
        <p:sp>
          <p:nvSpPr>
            <p:cNvPr id="715830" name="Rectangle 1078">
              <a:extLst>
                <a:ext uri="{FF2B5EF4-FFF2-40B4-BE49-F238E27FC236}">
                  <a16:creationId xmlns:a16="http://schemas.microsoft.com/office/drawing/2014/main" id="{CE758194-9F40-410D-5205-0CF7BC880A80}"/>
                </a:ext>
              </a:extLst>
            </p:cNvPr>
            <p:cNvSpPr>
              <a:spLocks noChangeArrowheads="1"/>
            </p:cNvSpPr>
            <p:nvPr/>
          </p:nvSpPr>
          <p:spPr bwMode="auto">
            <a:xfrm rot="16200000">
              <a:off x="4854" y="1586"/>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t</a:t>
              </a:r>
              <a:endParaRPr lang="en-US" altLang="en-US" sz="2400"/>
            </a:p>
          </p:txBody>
        </p:sp>
        <p:sp>
          <p:nvSpPr>
            <p:cNvPr id="715831" name="Line 1079">
              <a:extLst>
                <a:ext uri="{FF2B5EF4-FFF2-40B4-BE49-F238E27FC236}">
                  <a16:creationId xmlns:a16="http://schemas.microsoft.com/office/drawing/2014/main" id="{2DD655E4-6FD6-6CD1-C83D-4EFA9F9B3DC4}"/>
                </a:ext>
              </a:extLst>
            </p:cNvPr>
            <p:cNvSpPr>
              <a:spLocks noChangeShapeType="1"/>
            </p:cNvSpPr>
            <p:nvPr/>
          </p:nvSpPr>
          <p:spPr bwMode="auto">
            <a:xfrm flipV="1">
              <a:off x="1185" y="1028"/>
              <a:ext cx="1" cy="1655"/>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15832" name="Rectangle 1080">
              <a:extLst>
                <a:ext uri="{FF2B5EF4-FFF2-40B4-BE49-F238E27FC236}">
                  <a16:creationId xmlns:a16="http://schemas.microsoft.com/office/drawing/2014/main" id="{409F65A2-8966-9F02-1F65-823415326C23}"/>
                </a:ext>
              </a:extLst>
            </p:cNvPr>
            <p:cNvSpPr>
              <a:spLocks noChangeArrowheads="1"/>
            </p:cNvSpPr>
            <p:nvPr/>
          </p:nvSpPr>
          <p:spPr bwMode="auto">
            <a:xfrm rot="16200000">
              <a:off x="695" y="1911"/>
              <a:ext cx="9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C</a:t>
              </a:r>
              <a:endParaRPr lang="en-US" altLang="en-US" sz="2400"/>
            </a:p>
          </p:txBody>
        </p:sp>
        <p:sp>
          <p:nvSpPr>
            <p:cNvPr id="715833" name="Rectangle 1081">
              <a:extLst>
                <a:ext uri="{FF2B5EF4-FFF2-40B4-BE49-F238E27FC236}">
                  <a16:creationId xmlns:a16="http://schemas.microsoft.com/office/drawing/2014/main" id="{C6441931-3911-EDC4-888D-BEADC4631F95}"/>
                </a:ext>
              </a:extLst>
            </p:cNvPr>
            <p:cNvSpPr>
              <a:spLocks noChangeArrowheads="1"/>
            </p:cNvSpPr>
            <p:nvPr/>
          </p:nvSpPr>
          <p:spPr bwMode="auto">
            <a:xfrm rot="16200000">
              <a:off x="705" y="1829"/>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o</a:t>
              </a:r>
              <a:endParaRPr lang="en-US" altLang="en-US" sz="2400"/>
            </a:p>
          </p:txBody>
        </p:sp>
        <p:sp>
          <p:nvSpPr>
            <p:cNvPr id="715834" name="Rectangle 1082">
              <a:extLst>
                <a:ext uri="{FF2B5EF4-FFF2-40B4-BE49-F238E27FC236}">
                  <a16:creationId xmlns:a16="http://schemas.microsoft.com/office/drawing/2014/main" id="{ACCDEBC5-7D62-3DB4-C2EA-74D3A80308FF}"/>
                </a:ext>
              </a:extLst>
            </p:cNvPr>
            <p:cNvSpPr>
              <a:spLocks noChangeArrowheads="1"/>
            </p:cNvSpPr>
            <p:nvPr/>
          </p:nvSpPr>
          <p:spPr bwMode="auto">
            <a:xfrm rot="16200000">
              <a:off x="705" y="1756"/>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u</a:t>
              </a:r>
              <a:endParaRPr lang="en-US" altLang="en-US" sz="2400"/>
            </a:p>
          </p:txBody>
        </p:sp>
        <p:sp>
          <p:nvSpPr>
            <p:cNvPr id="715835" name="Rectangle 1083">
              <a:extLst>
                <a:ext uri="{FF2B5EF4-FFF2-40B4-BE49-F238E27FC236}">
                  <a16:creationId xmlns:a16="http://schemas.microsoft.com/office/drawing/2014/main" id="{D8E50305-3E79-D144-8FA2-81D2DC3B85F1}"/>
                </a:ext>
              </a:extLst>
            </p:cNvPr>
            <p:cNvSpPr>
              <a:spLocks noChangeArrowheads="1"/>
            </p:cNvSpPr>
            <p:nvPr/>
          </p:nvSpPr>
          <p:spPr bwMode="auto">
            <a:xfrm rot="16200000">
              <a:off x="705" y="1683"/>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n</a:t>
              </a:r>
              <a:endParaRPr lang="en-US" altLang="en-US" sz="2400"/>
            </a:p>
          </p:txBody>
        </p:sp>
        <p:sp>
          <p:nvSpPr>
            <p:cNvPr id="715836" name="Rectangle 1084">
              <a:extLst>
                <a:ext uri="{FF2B5EF4-FFF2-40B4-BE49-F238E27FC236}">
                  <a16:creationId xmlns:a16="http://schemas.microsoft.com/office/drawing/2014/main" id="{164C3308-2635-8AA7-D001-6A54EB994E16}"/>
                </a:ext>
              </a:extLst>
            </p:cNvPr>
            <p:cNvSpPr>
              <a:spLocks noChangeArrowheads="1"/>
            </p:cNvSpPr>
            <p:nvPr/>
          </p:nvSpPr>
          <p:spPr bwMode="auto">
            <a:xfrm rot="16200000">
              <a:off x="723" y="1628"/>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1600">
                  <a:solidFill>
                    <a:srgbClr val="000000"/>
                  </a:solidFill>
                </a:rPr>
                <a:t>t</a:t>
              </a:r>
              <a:endParaRPr lang="en-US" altLang="en-US" sz="2400"/>
            </a:p>
          </p:txBody>
        </p:sp>
        <p:sp>
          <p:nvSpPr>
            <p:cNvPr id="715837" name="Freeform 1085">
              <a:extLst>
                <a:ext uri="{FF2B5EF4-FFF2-40B4-BE49-F238E27FC236}">
                  <a16:creationId xmlns:a16="http://schemas.microsoft.com/office/drawing/2014/main" id="{A1EFB762-44CB-220B-CDEF-D6D93862AF4E}"/>
                </a:ext>
              </a:extLst>
            </p:cNvPr>
            <p:cNvSpPr>
              <a:spLocks/>
            </p:cNvSpPr>
            <p:nvPr/>
          </p:nvSpPr>
          <p:spPr bwMode="auto">
            <a:xfrm>
              <a:off x="1233" y="2447"/>
              <a:ext cx="290" cy="236"/>
            </a:xfrm>
            <a:custGeom>
              <a:avLst/>
              <a:gdLst>
                <a:gd name="T0" fmla="*/ 0 w 290"/>
                <a:gd name="T1" fmla="*/ 236 h 236"/>
                <a:gd name="T2" fmla="*/ 290 w 290"/>
                <a:gd name="T3" fmla="*/ 236 h 236"/>
                <a:gd name="T4" fmla="*/ 0 w 290"/>
                <a:gd name="T5" fmla="*/ 0 h 236"/>
                <a:gd name="T6" fmla="*/ 0 w 290"/>
                <a:gd name="T7" fmla="*/ 236 h 236"/>
              </a:gdLst>
              <a:ahLst/>
              <a:cxnLst>
                <a:cxn ang="0">
                  <a:pos x="T0" y="T1"/>
                </a:cxn>
                <a:cxn ang="0">
                  <a:pos x="T2" y="T3"/>
                </a:cxn>
                <a:cxn ang="0">
                  <a:pos x="T4" y="T5"/>
                </a:cxn>
                <a:cxn ang="0">
                  <a:pos x="T6" y="T7"/>
                </a:cxn>
              </a:cxnLst>
              <a:rect l="0" t="0" r="r" b="b"/>
              <a:pathLst>
                <a:path w="290" h="236">
                  <a:moveTo>
                    <a:pt x="0" y="236"/>
                  </a:moveTo>
                  <a:lnTo>
                    <a:pt x="290" y="236"/>
                  </a:lnTo>
                  <a:lnTo>
                    <a:pt x="0" y="0"/>
                  </a:lnTo>
                  <a:lnTo>
                    <a:pt x="0" y="236"/>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38" name="Freeform 1086">
              <a:extLst>
                <a:ext uri="{FF2B5EF4-FFF2-40B4-BE49-F238E27FC236}">
                  <a16:creationId xmlns:a16="http://schemas.microsoft.com/office/drawing/2014/main" id="{5235EBD7-7C35-397D-0538-3C10ABA1B38B}"/>
                </a:ext>
              </a:extLst>
            </p:cNvPr>
            <p:cNvSpPr>
              <a:spLocks/>
            </p:cNvSpPr>
            <p:nvPr/>
          </p:nvSpPr>
          <p:spPr bwMode="auto">
            <a:xfrm>
              <a:off x="1233" y="2447"/>
              <a:ext cx="290" cy="236"/>
            </a:xfrm>
            <a:custGeom>
              <a:avLst/>
              <a:gdLst>
                <a:gd name="T0" fmla="*/ 0 w 290"/>
                <a:gd name="T1" fmla="*/ 0 h 236"/>
                <a:gd name="T2" fmla="*/ 290 w 290"/>
                <a:gd name="T3" fmla="*/ 0 h 236"/>
                <a:gd name="T4" fmla="*/ 290 w 290"/>
                <a:gd name="T5" fmla="*/ 236 h 236"/>
                <a:gd name="T6" fmla="*/ 0 w 290"/>
                <a:gd name="T7" fmla="*/ 0 h 236"/>
              </a:gdLst>
              <a:ahLst/>
              <a:cxnLst>
                <a:cxn ang="0">
                  <a:pos x="T0" y="T1"/>
                </a:cxn>
                <a:cxn ang="0">
                  <a:pos x="T2" y="T3"/>
                </a:cxn>
                <a:cxn ang="0">
                  <a:pos x="T4" y="T5"/>
                </a:cxn>
                <a:cxn ang="0">
                  <a:pos x="T6" y="T7"/>
                </a:cxn>
              </a:cxnLst>
              <a:rect l="0" t="0" r="r" b="b"/>
              <a:pathLst>
                <a:path w="290" h="236">
                  <a:moveTo>
                    <a:pt x="0" y="0"/>
                  </a:moveTo>
                  <a:lnTo>
                    <a:pt x="290" y="0"/>
                  </a:lnTo>
                  <a:lnTo>
                    <a:pt x="290" y="23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39" name="Freeform 1087">
              <a:extLst>
                <a:ext uri="{FF2B5EF4-FFF2-40B4-BE49-F238E27FC236}">
                  <a16:creationId xmlns:a16="http://schemas.microsoft.com/office/drawing/2014/main" id="{BD34DB3D-5D0E-272C-2DC2-E9CC59E6BD6B}"/>
                </a:ext>
              </a:extLst>
            </p:cNvPr>
            <p:cNvSpPr>
              <a:spLocks/>
            </p:cNvSpPr>
            <p:nvPr/>
          </p:nvSpPr>
          <p:spPr bwMode="auto">
            <a:xfrm>
              <a:off x="1233"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0" name="Freeform 1088">
              <a:extLst>
                <a:ext uri="{FF2B5EF4-FFF2-40B4-BE49-F238E27FC236}">
                  <a16:creationId xmlns:a16="http://schemas.microsoft.com/office/drawing/2014/main" id="{A7E48409-D1A3-6EA1-FB0F-DB8FADB27A4A}"/>
                </a:ext>
              </a:extLst>
            </p:cNvPr>
            <p:cNvSpPr>
              <a:spLocks/>
            </p:cNvSpPr>
            <p:nvPr/>
          </p:nvSpPr>
          <p:spPr bwMode="auto">
            <a:xfrm>
              <a:off x="1233"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1" name="Freeform 1089">
              <a:extLst>
                <a:ext uri="{FF2B5EF4-FFF2-40B4-BE49-F238E27FC236}">
                  <a16:creationId xmlns:a16="http://schemas.microsoft.com/office/drawing/2014/main" id="{8B8244CF-78F4-C382-F0E6-7ED934F2AC35}"/>
                </a:ext>
              </a:extLst>
            </p:cNvPr>
            <p:cNvSpPr>
              <a:spLocks/>
            </p:cNvSpPr>
            <p:nvPr/>
          </p:nvSpPr>
          <p:spPr bwMode="auto">
            <a:xfrm>
              <a:off x="1523"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2" name="Freeform 1090">
              <a:extLst>
                <a:ext uri="{FF2B5EF4-FFF2-40B4-BE49-F238E27FC236}">
                  <a16:creationId xmlns:a16="http://schemas.microsoft.com/office/drawing/2014/main" id="{EF93078C-EE26-F499-3750-2F598E8A44A9}"/>
                </a:ext>
              </a:extLst>
            </p:cNvPr>
            <p:cNvSpPr>
              <a:spLocks/>
            </p:cNvSpPr>
            <p:nvPr/>
          </p:nvSpPr>
          <p:spPr bwMode="auto">
            <a:xfrm>
              <a:off x="1523"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3" name="Freeform 1091">
              <a:extLst>
                <a:ext uri="{FF2B5EF4-FFF2-40B4-BE49-F238E27FC236}">
                  <a16:creationId xmlns:a16="http://schemas.microsoft.com/office/drawing/2014/main" id="{7776F4FE-C593-FA64-512C-C5CBB9CB72A3}"/>
                </a:ext>
              </a:extLst>
            </p:cNvPr>
            <p:cNvSpPr>
              <a:spLocks/>
            </p:cNvSpPr>
            <p:nvPr/>
          </p:nvSpPr>
          <p:spPr bwMode="auto">
            <a:xfrm>
              <a:off x="1519" y="2447"/>
              <a:ext cx="7" cy="236"/>
            </a:xfrm>
            <a:custGeom>
              <a:avLst/>
              <a:gdLst>
                <a:gd name="T0" fmla="*/ 7 w 7"/>
                <a:gd name="T1" fmla="*/ 236 h 236"/>
                <a:gd name="T2" fmla="*/ 0 w 7"/>
                <a:gd name="T3" fmla="*/ 236 h 236"/>
                <a:gd name="T4" fmla="*/ 7 w 7"/>
                <a:gd name="T5" fmla="*/ 0 h 236"/>
                <a:gd name="T6" fmla="*/ 7 w 7"/>
                <a:gd name="T7" fmla="*/ 236 h 236"/>
              </a:gdLst>
              <a:ahLst/>
              <a:cxnLst>
                <a:cxn ang="0">
                  <a:pos x="T0" y="T1"/>
                </a:cxn>
                <a:cxn ang="0">
                  <a:pos x="T2" y="T3"/>
                </a:cxn>
                <a:cxn ang="0">
                  <a:pos x="T4" y="T5"/>
                </a:cxn>
                <a:cxn ang="0">
                  <a:pos x="T6" y="T7"/>
                </a:cxn>
              </a:cxnLst>
              <a:rect l="0" t="0" r="r" b="b"/>
              <a:pathLst>
                <a:path w="7" h="236">
                  <a:moveTo>
                    <a:pt x="7" y="236"/>
                  </a:moveTo>
                  <a:lnTo>
                    <a:pt x="0" y="236"/>
                  </a:lnTo>
                  <a:lnTo>
                    <a:pt x="7" y="0"/>
                  </a:lnTo>
                  <a:lnTo>
                    <a:pt x="7" y="23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4" name="Freeform 1092">
              <a:extLst>
                <a:ext uri="{FF2B5EF4-FFF2-40B4-BE49-F238E27FC236}">
                  <a16:creationId xmlns:a16="http://schemas.microsoft.com/office/drawing/2014/main" id="{DCE48BF4-E44D-7380-BCEF-5DA0735DB764}"/>
                </a:ext>
              </a:extLst>
            </p:cNvPr>
            <p:cNvSpPr>
              <a:spLocks/>
            </p:cNvSpPr>
            <p:nvPr/>
          </p:nvSpPr>
          <p:spPr bwMode="auto">
            <a:xfrm>
              <a:off x="1519" y="2447"/>
              <a:ext cx="7" cy="236"/>
            </a:xfrm>
            <a:custGeom>
              <a:avLst/>
              <a:gdLst>
                <a:gd name="T0" fmla="*/ 7 w 7"/>
                <a:gd name="T1" fmla="*/ 0 h 236"/>
                <a:gd name="T2" fmla="*/ 0 w 7"/>
                <a:gd name="T3" fmla="*/ 0 h 236"/>
                <a:gd name="T4" fmla="*/ 0 w 7"/>
                <a:gd name="T5" fmla="*/ 236 h 236"/>
                <a:gd name="T6" fmla="*/ 7 w 7"/>
                <a:gd name="T7" fmla="*/ 0 h 236"/>
              </a:gdLst>
              <a:ahLst/>
              <a:cxnLst>
                <a:cxn ang="0">
                  <a:pos x="T0" y="T1"/>
                </a:cxn>
                <a:cxn ang="0">
                  <a:pos x="T2" y="T3"/>
                </a:cxn>
                <a:cxn ang="0">
                  <a:pos x="T4" y="T5"/>
                </a:cxn>
                <a:cxn ang="0">
                  <a:pos x="T6" y="T7"/>
                </a:cxn>
              </a:cxnLst>
              <a:rect l="0" t="0" r="r" b="b"/>
              <a:pathLst>
                <a:path w="7" h="236">
                  <a:moveTo>
                    <a:pt x="7" y="0"/>
                  </a:moveTo>
                  <a:lnTo>
                    <a:pt x="0" y="0"/>
                  </a:lnTo>
                  <a:lnTo>
                    <a:pt x="0" y="236"/>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5" name="Freeform 1093">
              <a:extLst>
                <a:ext uri="{FF2B5EF4-FFF2-40B4-BE49-F238E27FC236}">
                  <a16:creationId xmlns:a16="http://schemas.microsoft.com/office/drawing/2014/main" id="{DF7C37AA-6B35-EB2F-46E7-E387C147BAFC}"/>
                </a:ext>
              </a:extLst>
            </p:cNvPr>
            <p:cNvSpPr>
              <a:spLocks/>
            </p:cNvSpPr>
            <p:nvPr/>
          </p:nvSpPr>
          <p:spPr bwMode="auto">
            <a:xfrm>
              <a:off x="1523" y="2443"/>
              <a:ext cx="3" cy="4"/>
            </a:xfrm>
            <a:custGeom>
              <a:avLst/>
              <a:gdLst>
                <a:gd name="T0" fmla="*/ 0 w 3"/>
                <a:gd name="T1" fmla="*/ 0 h 4"/>
                <a:gd name="T2" fmla="*/ 3 w 3"/>
                <a:gd name="T3" fmla="*/ 4 h 4"/>
                <a:gd name="T4" fmla="*/ 0 w 3"/>
                <a:gd name="T5" fmla="*/ 4 h 4"/>
                <a:gd name="T6" fmla="*/ 0 w 3"/>
                <a:gd name="T7" fmla="*/ 0 h 4"/>
              </a:gdLst>
              <a:ahLst/>
              <a:cxnLst>
                <a:cxn ang="0">
                  <a:pos x="T0" y="T1"/>
                </a:cxn>
                <a:cxn ang="0">
                  <a:pos x="T2" y="T3"/>
                </a:cxn>
                <a:cxn ang="0">
                  <a:pos x="T4" y="T5"/>
                </a:cxn>
                <a:cxn ang="0">
                  <a:pos x="T6" y="T7"/>
                </a:cxn>
              </a:cxnLst>
              <a:rect l="0" t="0" r="r" b="b"/>
              <a:pathLst>
                <a:path w="3" h="4">
                  <a:moveTo>
                    <a:pt x="0" y="0"/>
                  </a:moveTo>
                  <a:lnTo>
                    <a:pt x="3" y="4"/>
                  </a:lnTo>
                  <a:lnTo>
                    <a:pt x="0"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6" name="Freeform 1094">
              <a:extLst>
                <a:ext uri="{FF2B5EF4-FFF2-40B4-BE49-F238E27FC236}">
                  <a16:creationId xmlns:a16="http://schemas.microsoft.com/office/drawing/2014/main" id="{CB6CA077-D792-F77C-85B6-E3FEFE03CFA7}"/>
                </a:ext>
              </a:extLst>
            </p:cNvPr>
            <p:cNvSpPr>
              <a:spLocks/>
            </p:cNvSpPr>
            <p:nvPr/>
          </p:nvSpPr>
          <p:spPr bwMode="auto">
            <a:xfrm>
              <a:off x="1523" y="2443"/>
              <a:ext cx="3" cy="4"/>
            </a:xfrm>
            <a:custGeom>
              <a:avLst/>
              <a:gdLst>
                <a:gd name="T0" fmla="*/ 0 w 3"/>
                <a:gd name="T1" fmla="*/ 0 h 4"/>
                <a:gd name="T2" fmla="*/ 3 w 3"/>
                <a:gd name="T3" fmla="*/ 0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lnTo>
                    <a:pt x="3" y="0"/>
                  </a:lnTo>
                  <a:lnTo>
                    <a:pt x="3"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7" name="Freeform 1095">
              <a:extLst>
                <a:ext uri="{FF2B5EF4-FFF2-40B4-BE49-F238E27FC236}">
                  <a16:creationId xmlns:a16="http://schemas.microsoft.com/office/drawing/2014/main" id="{621E29DC-C134-8733-DA5C-6416CD19C783}"/>
                </a:ext>
              </a:extLst>
            </p:cNvPr>
            <p:cNvSpPr>
              <a:spLocks/>
            </p:cNvSpPr>
            <p:nvPr/>
          </p:nvSpPr>
          <p:spPr bwMode="auto">
            <a:xfrm>
              <a:off x="1233" y="2443"/>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8" name="Freeform 1096">
              <a:extLst>
                <a:ext uri="{FF2B5EF4-FFF2-40B4-BE49-F238E27FC236}">
                  <a16:creationId xmlns:a16="http://schemas.microsoft.com/office/drawing/2014/main" id="{EEDF5DAD-C895-3F71-5F70-BD5721453B89}"/>
                </a:ext>
              </a:extLst>
            </p:cNvPr>
            <p:cNvSpPr>
              <a:spLocks/>
            </p:cNvSpPr>
            <p:nvPr/>
          </p:nvSpPr>
          <p:spPr bwMode="auto">
            <a:xfrm>
              <a:off x="1233" y="2443"/>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49" name="Freeform 1097">
              <a:extLst>
                <a:ext uri="{FF2B5EF4-FFF2-40B4-BE49-F238E27FC236}">
                  <a16:creationId xmlns:a16="http://schemas.microsoft.com/office/drawing/2014/main" id="{3BA59075-B58F-4097-9372-3265A52950F3}"/>
                </a:ext>
              </a:extLst>
            </p:cNvPr>
            <p:cNvSpPr>
              <a:spLocks/>
            </p:cNvSpPr>
            <p:nvPr/>
          </p:nvSpPr>
          <p:spPr bwMode="auto">
            <a:xfrm>
              <a:off x="1229" y="2443"/>
              <a:ext cx="4" cy="4"/>
            </a:xfrm>
            <a:custGeom>
              <a:avLst/>
              <a:gdLst>
                <a:gd name="T0" fmla="*/ 0 w 4"/>
                <a:gd name="T1" fmla="*/ 4 h 4"/>
                <a:gd name="T2" fmla="*/ 4 w 4"/>
                <a:gd name="T3" fmla="*/ 0 h 4"/>
                <a:gd name="T4" fmla="*/ 4 w 4"/>
                <a:gd name="T5" fmla="*/ 4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4" y="4"/>
                  </a:lnTo>
                  <a:lnTo>
                    <a:pt x="0"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0" name="Freeform 1098">
              <a:extLst>
                <a:ext uri="{FF2B5EF4-FFF2-40B4-BE49-F238E27FC236}">
                  <a16:creationId xmlns:a16="http://schemas.microsoft.com/office/drawing/2014/main" id="{E80092CB-A5D9-F8E2-0241-759149C103B6}"/>
                </a:ext>
              </a:extLst>
            </p:cNvPr>
            <p:cNvSpPr>
              <a:spLocks/>
            </p:cNvSpPr>
            <p:nvPr/>
          </p:nvSpPr>
          <p:spPr bwMode="auto">
            <a:xfrm>
              <a:off x="1229" y="2443"/>
              <a:ext cx="4" cy="4"/>
            </a:xfrm>
            <a:custGeom>
              <a:avLst/>
              <a:gdLst>
                <a:gd name="T0" fmla="*/ 4 w 4"/>
                <a:gd name="T1" fmla="*/ 0 h 4"/>
                <a:gd name="T2" fmla="*/ 0 w 4"/>
                <a:gd name="T3" fmla="*/ 0 h 4"/>
                <a:gd name="T4" fmla="*/ 0 w 4"/>
                <a:gd name="T5" fmla="*/ 4 h 4"/>
                <a:gd name="T6" fmla="*/ 4 w 4"/>
                <a:gd name="T7" fmla="*/ 0 h 4"/>
              </a:gdLst>
              <a:ahLst/>
              <a:cxnLst>
                <a:cxn ang="0">
                  <a:pos x="T0" y="T1"/>
                </a:cxn>
                <a:cxn ang="0">
                  <a:pos x="T2" y="T3"/>
                </a:cxn>
                <a:cxn ang="0">
                  <a:pos x="T4" y="T5"/>
                </a:cxn>
                <a:cxn ang="0">
                  <a:pos x="T6" y="T7"/>
                </a:cxn>
              </a:cxnLst>
              <a:rect l="0" t="0" r="r" b="b"/>
              <a:pathLst>
                <a:path w="4" h="4">
                  <a:moveTo>
                    <a:pt x="4" y="0"/>
                  </a:moveTo>
                  <a:lnTo>
                    <a:pt x="0" y="0"/>
                  </a:lnTo>
                  <a:lnTo>
                    <a:pt x="0" y="4"/>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1" name="Freeform 1099">
              <a:extLst>
                <a:ext uri="{FF2B5EF4-FFF2-40B4-BE49-F238E27FC236}">
                  <a16:creationId xmlns:a16="http://schemas.microsoft.com/office/drawing/2014/main" id="{7BBBFA7F-818F-246A-15D9-58BF2B4EF836}"/>
                </a:ext>
              </a:extLst>
            </p:cNvPr>
            <p:cNvSpPr>
              <a:spLocks/>
            </p:cNvSpPr>
            <p:nvPr/>
          </p:nvSpPr>
          <p:spPr bwMode="auto">
            <a:xfrm>
              <a:off x="1229" y="2447"/>
              <a:ext cx="7" cy="236"/>
            </a:xfrm>
            <a:custGeom>
              <a:avLst/>
              <a:gdLst>
                <a:gd name="T0" fmla="*/ 0 w 7"/>
                <a:gd name="T1" fmla="*/ 236 h 236"/>
                <a:gd name="T2" fmla="*/ 7 w 7"/>
                <a:gd name="T3" fmla="*/ 0 h 236"/>
                <a:gd name="T4" fmla="*/ 0 w 7"/>
                <a:gd name="T5" fmla="*/ 0 h 236"/>
                <a:gd name="T6" fmla="*/ 0 w 7"/>
                <a:gd name="T7" fmla="*/ 236 h 236"/>
              </a:gdLst>
              <a:ahLst/>
              <a:cxnLst>
                <a:cxn ang="0">
                  <a:pos x="T0" y="T1"/>
                </a:cxn>
                <a:cxn ang="0">
                  <a:pos x="T2" y="T3"/>
                </a:cxn>
                <a:cxn ang="0">
                  <a:pos x="T4" y="T5"/>
                </a:cxn>
                <a:cxn ang="0">
                  <a:pos x="T6" y="T7"/>
                </a:cxn>
              </a:cxnLst>
              <a:rect l="0" t="0" r="r" b="b"/>
              <a:pathLst>
                <a:path w="7" h="236">
                  <a:moveTo>
                    <a:pt x="0" y="236"/>
                  </a:moveTo>
                  <a:lnTo>
                    <a:pt x="7" y="0"/>
                  </a:lnTo>
                  <a:lnTo>
                    <a:pt x="0" y="0"/>
                  </a:lnTo>
                  <a:lnTo>
                    <a:pt x="0" y="23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2" name="Freeform 1100">
              <a:extLst>
                <a:ext uri="{FF2B5EF4-FFF2-40B4-BE49-F238E27FC236}">
                  <a16:creationId xmlns:a16="http://schemas.microsoft.com/office/drawing/2014/main" id="{050A987D-ABCE-CA32-0647-A8A6F0F91231}"/>
                </a:ext>
              </a:extLst>
            </p:cNvPr>
            <p:cNvSpPr>
              <a:spLocks/>
            </p:cNvSpPr>
            <p:nvPr/>
          </p:nvSpPr>
          <p:spPr bwMode="auto">
            <a:xfrm>
              <a:off x="1229" y="2447"/>
              <a:ext cx="7" cy="236"/>
            </a:xfrm>
            <a:custGeom>
              <a:avLst/>
              <a:gdLst>
                <a:gd name="T0" fmla="*/ 0 w 7"/>
                <a:gd name="T1" fmla="*/ 236 h 236"/>
                <a:gd name="T2" fmla="*/ 7 w 7"/>
                <a:gd name="T3" fmla="*/ 236 h 236"/>
                <a:gd name="T4" fmla="*/ 7 w 7"/>
                <a:gd name="T5" fmla="*/ 0 h 236"/>
                <a:gd name="T6" fmla="*/ 0 w 7"/>
                <a:gd name="T7" fmla="*/ 236 h 236"/>
              </a:gdLst>
              <a:ahLst/>
              <a:cxnLst>
                <a:cxn ang="0">
                  <a:pos x="T0" y="T1"/>
                </a:cxn>
                <a:cxn ang="0">
                  <a:pos x="T2" y="T3"/>
                </a:cxn>
                <a:cxn ang="0">
                  <a:pos x="T4" y="T5"/>
                </a:cxn>
                <a:cxn ang="0">
                  <a:pos x="T6" y="T7"/>
                </a:cxn>
              </a:cxnLst>
              <a:rect l="0" t="0" r="r" b="b"/>
              <a:pathLst>
                <a:path w="7" h="236">
                  <a:moveTo>
                    <a:pt x="0" y="236"/>
                  </a:moveTo>
                  <a:lnTo>
                    <a:pt x="7" y="236"/>
                  </a:lnTo>
                  <a:lnTo>
                    <a:pt x="7" y="0"/>
                  </a:lnTo>
                  <a:lnTo>
                    <a:pt x="0" y="23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3" name="Freeform 1101">
              <a:extLst>
                <a:ext uri="{FF2B5EF4-FFF2-40B4-BE49-F238E27FC236}">
                  <a16:creationId xmlns:a16="http://schemas.microsoft.com/office/drawing/2014/main" id="{DAC2E955-8178-93EA-7BBD-068225F0A62C}"/>
                </a:ext>
              </a:extLst>
            </p:cNvPr>
            <p:cNvSpPr>
              <a:spLocks/>
            </p:cNvSpPr>
            <p:nvPr/>
          </p:nvSpPr>
          <p:spPr bwMode="auto">
            <a:xfrm>
              <a:off x="1229" y="2683"/>
              <a:ext cx="7" cy="3"/>
            </a:xfrm>
            <a:custGeom>
              <a:avLst/>
              <a:gdLst>
                <a:gd name="T0" fmla="*/ 4 w 7"/>
                <a:gd name="T1" fmla="*/ 3 h 3"/>
                <a:gd name="T2" fmla="*/ 0 w 7"/>
                <a:gd name="T3" fmla="*/ 0 h 3"/>
                <a:gd name="T4" fmla="*/ 7 w 7"/>
                <a:gd name="T5" fmla="*/ 0 h 3"/>
                <a:gd name="T6" fmla="*/ 4 w 7"/>
                <a:gd name="T7" fmla="*/ 3 h 3"/>
              </a:gdLst>
              <a:ahLst/>
              <a:cxnLst>
                <a:cxn ang="0">
                  <a:pos x="T0" y="T1"/>
                </a:cxn>
                <a:cxn ang="0">
                  <a:pos x="T2" y="T3"/>
                </a:cxn>
                <a:cxn ang="0">
                  <a:pos x="T4" y="T5"/>
                </a:cxn>
                <a:cxn ang="0">
                  <a:pos x="T6" y="T7"/>
                </a:cxn>
              </a:cxnLst>
              <a:rect l="0" t="0" r="r" b="b"/>
              <a:pathLst>
                <a:path w="7" h="3">
                  <a:moveTo>
                    <a:pt x="4" y="3"/>
                  </a:moveTo>
                  <a:lnTo>
                    <a:pt x="0" y="0"/>
                  </a:lnTo>
                  <a:lnTo>
                    <a:pt x="7"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4" name="Freeform 1102">
              <a:extLst>
                <a:ext uri="{FF2B5EF4-FFF2-40B4-BE49-F238E27FC236}">
                  <a16:creationId xmlns:a16="http://schemas.microsoft.com/office/drawing/2014/main" id="{778FA64C-7FE9-3081-9DF5-9F005DB3795E}"/>
                </a:ext>
              </a:extLst>
            </p:cNvPr>
            <p:cNvSpPr>
              <a:spLocks/>
            </p:cNvSpPr>
            <p:nvPr/>
          </p:nvSpPr>
          <p:spPr bwMode="auto">
            <a:xfrm>
              <a:off x="1229" y="2683"/>
              <a:ext cx="4" cy="3"/>
            </a:xfrm>
            <a:custGeom>
              <a:avLst/>
              <a:gdLst>
                <a:gd name="T0" fmla="*/ 4 w 4"/>
                <a:gd name="T1" fmla="*/ 3 h 3"/>
                <a:gd name="T2" fmla="*/ 0 w 4"/>
                <a:gd name="T3" fmla="*/ 3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3"/>
                  </a:lnTo>
                  <a:lnTo>
                    <a:pt x="0"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5" name="Freeform 1103">
              <a:extLst>
                <a:ext uri="{FF2B5EF4-FFF2-40B4-BE49-F238E27FC236}">
                  <a16:creationId xmlns:a16="http://schemas.microsoft.com/office/drawing/2014/main" id="{1EB03D22-155B-F25E-4446-B6574A62C732}"/>
                </a:ext>
              </a:extLst>
            </p:cNvPr>
            <p:cNvSpPr>
              <a:spLocks/>
            </p:cNvSpPr>
            <p:nvPr/>
          </p:nvSpPr>
          <p:spPr bwMode="auto">
            <a:xfrm>
              <a:off x="1523" y="2474"/>
              <a:ext cx="290" cy="209"/>
            </a:xfrm>
            <a:custGeom>
              <a:avLst/>
              <a:gdLst>
                <a:gd name="T0" fmla="*/ 0 w 290"/>
                <a:gd name="T1" fmla="*/ 209 h 209"/>
                <a:gd name="T2" fmla="*/ 290 w 290"/>
                <a:gd name="T3" fmla="*/ 209 h 209"/>
                <a:gd name="T4" fmla="*/ 0 w 290"/>
                <a:gd name="T5" fmla="*/ 0 h 209"/>
                <a:gd name="T6" fmla="*/ 0 w 290"/>
                <a:gd name="T7" fmla="*/ 209 h 209"/>
              </a:gdLst>
              <a:ahLst/>
              <a:cxnLst>
                <a:cxn ang="0">
                  <a:pos x="T0" y="T1"/>
                </a:cxn>
                <a:cxn ang="0">
                  <a:pos x="T2" y="T3"/>
                </a:cxn>
                <a:cxn ang="0">
                  <a:pos x="T4" y="T5"/>
                </a:cxn>
                <a:cxn ang="0">
                  <a:pos x="T6" y="T7"/>
                </a:cxn>
              </a:cxnLst>
              <a:rect l="0" t="0" r="r" b="b"/>
              <a:pathLst>
                <a:path w="290" h="209">
                  <a:moveTo>
                    <a:pt x="0" y="209"/>
                  </a:moveTo>
                  <a:lnTo>
                    <a:pt x="290" y="209"/>
                  </a:lnTo>
                  <a:lnTo>
                    <a:pt x="0" y="0"/>
                  </a:lnTo>
                  <a:lnTo>
                    <a:pt x="0" y="209"/>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6" name="Freeform 1104">
              <a:extLst>
                <a:ext uri="{FF2B5EF4-FFF2-40B4-BE49-F238E27FC236}">
                  <a16:creationId xmlns:a16="http://schemas.microsoft.com/office/drawing/2014/main" id="{CC54BB1B-F304-A22D-BA24-C0AEA2B72E3B}"/>
                </a:ext>
              </a:extLst>
            </p:cNvPr>
            <p:cNvSpPr>
              <a:spLocks/>
            </p:cNvSpPr>
            <p:nvPr/>
          </p:nvSpPr>
          <p:spPr bwMode="auto">
            <a:xfrm>
              <a:off x="1523" y="2474"/>
              <a:ext cx="290" cy="209"/>
            </a:xfrm>
            <a:custGeom>
              <a:avLst/>
              <a:gdLst>
                <a:gd name="T0" fmla="*/ 0 w 290"/>
                <a:gd name="T1" fmla="*/ 0 h 209"/>
                <a:gd name="T2" fmla="*/ 290 w 290"/>
                <a:gd name="T3" fmla="*/ 0 h 209"/>
                <a:gd name="T4" fmla="*/ 290 w 290"/>
                <a:gd name="T5" fmla="*/ 209 h 209"/>
                <a:gd name="T6" fmla="*/ 0 w 290"/>
                <a:gd name="T7" fmla="*/ 0 h 209"/>
              </a:gdLst>
              <a:ahLst/>
              <a:cxnLst>
                <a:cxn ang="0">
                  <a:pos x="T0" y="T1"/>
                </a:cxn>
                <a:cxn ang="0">
                  <a:pos x="T2" y="T3"/>
                </a:cxn>
                <a:cxn ang="0">
                  <a:pos x="T4" y="T5"/>
                </a:cxn>
                <a:cxn ang="0">
                  <a:pos x="T6" y="T7"/>
                </a:cxn>
              </a:cxnLst>
              <a:rect l="0" t="0" r="r" b="b"/>
              <a:pathLst>
                <a:path w="290" h="209">
                  <a:moveTo>
                    <a:pt x="0" y="0"/>
                  </a:moveTo>
                  <a:lnTo>
                    <a:pt x="290" y="0"/>
                  </a:lnTo>
                  <a:lnTo>
                    <a:pt x="290" y="209"/>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7" name="Freeform 1105">
              <a:extLst>
                <a:ext uri="{FF2B5EF4-FFF2-40B4-BE49-F238E27FC236}">
                  <a16:creationId xmlns:a16="http://schemas.microsoft.com/office/drawing/2014/main" id="{2FF16DC8-5F58-3E76-9085-95AD4592ABFB}"/>
                </a:ext>
              </a:extLst>
            </p:cNvPr>
            <p:cNvSpPr>
              <a:spLocks/>
            </p:cNvSpPr>
            <p:nvPr/>
          </p:nvSpPr>
          <p:spPr bwMode="auto">
            <a:xfrm>
              <a:off x="1523"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8" name="Freeform 1106">
              <a:extLst>
                <a:ext uri="{FF2B5EF4-FFF2-40B4-BE49-F238E27FC236}">
                  <a16:creationId xmlns:a16="http://schemas.microsoft.com/office/drawing/2014/main" id="{765E7BF0-1B3B-91E8-81A4-C7265B43C97B}"/>
                </a:ext>
              </a:extLst>
            </p:cNvPr>
            <p:cNvSpPr>
              <a:spLocks/>
            </p:cNvSpPr>
            <p:nvPr/>
          </p:nvSpPr>
          <p:spPr bwMode="auto">
            <a:xfrm>
              <a:off x="1523"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59" name="Freeform 1107">
              <a:extLst>
                <a:ext uri="{FF2B5EF4-FFF2-40B4-BE49-F238E27FC236}">
                  <a16:creationId xmlns:a16="http://schemas.microsoft.com/office/drawing/2014/main" id="{D20438BE-D6C4-AA66-FC30-36909BA70431}"/>
                </a:ext>
              </a:extLst>
            </p:cNvPr>
            <p:cNvSpPr>
              <a:spLocks/>
            </p:cNvSpPr>
            <p:nvPr/>
          </p:nvSpPr>
          <p:spPr bwMode="auto">
            <a:xfrm>
              <a:off x="1813"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0" name="Freeform 1108">
              <a:extLst>
                <a:ext uri="{FF2B5EF4-FFF2-40B4-BE49-F238E27FC236}">
                  <a16:creationId xmlns:a16="http://schemas.microsoft.com/office/drawing/2014/main" id="{7BE8C679-C33A-A8AE-F971-D6F3FD8423AC}"/>
                </a:ext>
              </a:extLst>
            </p:cNvPr>
            <p:cNvSpPr>
              <a:spLocks/>
            </p:cNvSpPr>
            <p:nvPr/>
          </p:nvSpPr>
          <p:spPr bwMode="auto">
            <a:xfrm>
              <a:off x="1813"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1" name="Freeform 1109">
              <a:extLst>
                <a:ext uri="{FF2B5EF4-FFF2-40B4-BE49-F238E27FC236}">
                  <a16:creationId xmlns:a16="http://schemas.microsoft.com/office/drawing/2014/main" id="{B367463C-C10C-E7E4-3713-B764207609FA}"/>
                </a:ext>
              </a:extLst>
            </p:cNvPr>
            <p:cNvSpPr>
              <a:spLocks/>
            </p:cNvSpPr>
            <p:nvPr/>
          </p:nvSpPr>
          <p:spPr bwMode="auto">
            <a:xfrm>
              <a:off x="1810" y="2474"/>
              <a:ext cx="6" cy="209"/>
            </a:xfrm>
            <a:custGeom>
              <a:avLst/>
              <a:gdLst>
                <a:gd name="T0" fmla="*/ 6 w 6"/>
                <a:gd name="T1" fmla="*/ 0 h 209"/>
                <a:gd name="T2" fmla="*/ 0 w 6"/>
                <a:gd name="T3" fmla="*/ 209 h 209"/>
                <a:gd name="T4" fmla="*/ 6 w 6"/>
                <a:gd name="T5" fmla="*/ 209 h 209"/>
                <a:gd name="T6" fmla="*/ 6 w 6"/>
                <a:gd name="T7" fmla="*/ 0 h 209"/>
              </a:gdLst>
              <a:ahLst/>
              <a:cxnLst>
                <a:cxn ang="0">
                  <a:pos x="T0" y="T1"/>
                </a:cxn>
                <a:cxn ang="0">
                  <a:pos x="T2" y="T3"/>
                </a:cxn>
                <a:cxn ang="0">
                  <a:pos x="T4" y="T5"/>
                </a:cxn>
                <a:cxn ang="0">
                  <a:pos x="T6" y="T7"/>
                </a:cxn>
              </a:cxnLst>
              <a:rect l="0" t="0" r="r" b="b"/>
              <a:pathLst>
                <a:path w="6" h="209">
                  <a:moveTo>
                    <a:pt x="6" y="0"/>
                  </a:moveTo>
                  <a:lnTo>
                    <a:pt x="0" y="209"/>
                  </a:lnTo>
                  <a:lnTo>
                    <a:pt x="6" y="209"/>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2" name="Freeform 1110">
              <a:extLst>
                <a:ext uri="{FF2B5EF4-FFF2-40B4-BE49-F238E27FC236}">
                  <a16:creationId xmlns:a16="http://schemas.microsoft.com/office/drawing/2014/main" id="{CCC1FCD7-6939-2123-956A-71D2C14EEFE3}"/>
                </a:ext>
              </a:extLst>
            </p:cNvPr>
            <p:cNvSpPr>
              <a:spLocks/>
            </p:cNvSpPr>
            <p:nvPr/>
          </p:nvSpPr>
          <p:spPr bwMode="auto">
            <a:xfrm>
              <a:off x="1810" y="2474"/>
              <a:ext cx="6" cy="209"/>
            </a:xfrm>
            <a:custGeom>
              <a:avLst/>
              <a:gdLst>
                <a:gd name="T0" fmla="*/ 6 w 6"/>
                <a:gd name="T1" fmla="*/ 0 h 209"/>
                <a:gd name="T2" fmla="*/ 0 w 6"/>
                <a:gd name="T3" fmla="*/ 0 h 209"/>
                <a:gd name="T4" fmla="*/ 0 w 6"/>
                <a:gd name="T5" fmla="*/ 209 h 209"/>
                <a:gd name="T6" fmla="*/ 6 w 6"/>
                <a:gd name="T7" fmla="*/ 0 h 209"/>
              </a:gdLst>
              <a:ahLst/>
              <a:cxnLst>
                <a:cxn ang="0">
                  <a:pos x="T0" y="T1"/>
                </a:cxn>
                <a:cxn ang="0">
                  <a:pos x="T2" y="T3"/>
                </a:cxn>
                <a:cxn ang="0">
                  <a:pos x="T4" y="T5"/>
                </a:cxn>
                <a:cxn ang="0">
                  <a:pos x="T6" y="T7"/>
                </a:cxn>
              </a:cxnLst>
              <a:rect l="0" t="0" r="r" b="b"/>
              <a:pathLst>
                <a:path w="6" h="209">
                  <a:moveTo>
                    <a:pt x="6" y="0"/>
                  </a:moveTo>
                  <a:lnTo>
                    <a:pt x="0" y="0"/>
                  </a:lnTo>
                  <a:lnTo>
                    <a:pt x="0" y="209"/>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3" name="Freeform 1111">
              <a:extLst>
                <a:ext uri="{FF2B5EF4-FFF2-40B4-BE49-F238E27FC236}">
                  <a16:creationId xmlns:a16="http://schemas.microsoft.com/office/drawing/2014/main" id="{4B290814-B012-A08D-3FF1-2200A0BCABE0}"/>
                </a:ext>
              </a:extLst>
            </p:cNvPr>
            <p:cNvSpPr>
              <a:spLocks/>
            </p:cNvSpPr>
            <p:nvPr/>
          </p:nvSpPr>
          <p:spPr bwMode="auto">
            <a:xfrm>
              <a:off x="1813" y="2471"/>
              <a:ext cx="3" cy="3"/>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4" name="Freeform 1112">
              <a:extLst>
                <a:ext uri="{FF2B5EF4-FFF2-40B4-BE49-F238E27FC236}">
                  <a16:creationId xmlns:a16="http://schemas.microsoft.com/office/drawing/2014/main" id="{43BD3839-8B6C-6D9F-F925-FD0F7EDF4542}"/>
                </a:ext>
              </a:extLst>
            </p:cNvPr>
            <p:cNvSpPr>
              <a:spLocks/>
            </p:cNvSpPr>
            <p:nvPr/>
          </p:nvSpPr>
          <p:spPr bwMode="auto">
            <a:xfrm>
              <a:off x="1813" y="2471"/>
              <a:ext cx="3" cy="3"/>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5" name="Freeform 1113">
              <a:extLst>
                <a:ext uri="{FF2B5EF4-FFF2-40B4-BE49-F238E27FC236}">
                  <a16:creationId xmlns:a16="http://schemas.microsoft.com/office/drawing/2014/main" id="{AF297A60-ED95-AB12-6784-85BAC2B10903}"/>
                </a:ext>
              </a:extLst>
            </p:cNvPr>
            <p:cNvSpPr>
              <a:spLocks/>
            </p:cNvSpPr>
            <p:nvPr/>
          </p:nvSpPr>
          <p:spPr bwMode="auto">
            <a:xfrm>
              <a:off x="1523" y="2471"/>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6" name="Freeform 1114">
              <a:extLst>
                <a:ext uri="{FF2B5EF4-FFF2-40B4-BE49-F238E27FC236}">
                  <a16:creationId xmlns:a16="http://schemas.microsoft.com/office/drawing/2014/main" id="{4CE3E00D-0A73-ACE8-9D09-729D9FF71A72}"/>
                </a:ext>
              </a:extLst>
            </p:cNvPr>
            <p:cNvSpPr>
              <a:spLocks/>
            </p:cNvSpPr>
            <p:nvPr/>
          </p:nvSpPr>
          <p:spPr bwMode="auto">
            <a:xfrm>
              <a:off x="1523" y="2471"/>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7" name="Freeform 1115">
              <a:extLst>
                <a:ext uri="{FF2B5EF4-FFF2-40B4-BE49-F238E27FC236}">
                  <a16:creationId xmlns:a16="http://schemas.microsoft.com/office/drawing/2014/main" id="{9D39FD05-3B68-239E-0F3D-574287E8F2EB}"/>
                </a:ext>
              </a:extLst>
            </p:cNvPr>
            <p:cNvSpPr>
              <a:spLocks/>
            </p:cNvSpPr>
            <p:nvPr/>
          </p:nvSpPr>
          <p:spPr bwMode="auto">
            <a:xfrm>
              <a:off x="1519" y="2471"/>
              <a:ext cx="4" cy="7"/>
            </a:xfrm>
            <a:custGeom>
              <a:avLst/>
              <a:gdLst>
                <a:gd name="T0" fmla="*/ 0 w 4"/>
                <a:gd name="T1" fmla="*/ 3 h 7"/>
                <a:gd name="T2" fmla="*/ 4 w 4"/>
                <a:gd name="T3" fmla="*/ 0 h 7"/>
                <a:gd name="T4" fmla="*/ 4 w 4"/>
                <a:gd name="T5" fmla="*/ 7 h 7"/>
                <a:gd name="T6" fmla="*/ 0 w 4"/>
                <a:gd name="T7" fmla="*/ 3 h 7"/>
              </a:gdLst>
              <a:ahLst/>
              <a:cxnLst>
                <a:cxn ang="0">
                  <a:pos x="T0" y="T1"/>
                </a:cxn>
                <a:cxn ang="0">
                  <a:pos x="T2" y="T3"/>
                </a:cxn>
                <a:cxn ang="0">
                  <a:pos x="T4" y="T5"/>
                </a:cxn>
                <a:cxn ang="0">
                  <a:pos x="T6" y="T7"/>
                </a:cxn>
              </a:cxnLst>
              <a:rect l="0" t="0" r="r" b="b"/>
              <a:pathLst>
                <a:path w="4" h="7">
                  <a:moveTo>
                    <a:pt x="0" y="3"/>
                  </a:moveTo>
                  <a:lnTo>
                    <a:pt x="4" y="0"/>
                  </a:lnTo>
                  <a:lnTo>
                    <a:pt x="4" y="7"/>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8" name="Freeform 1116">
              <a:extLst>
                <a:ext uri="{FF2B5EF4-FFF2-40B4-BE49-F238E27FC236}">
                  <a16:creationId xmlns:a16="http://schemas.microsoft.com/office/drawing/2014/main" id="{2E933BDA-9D9D-B2FA-7E32-4A31BEA44B84}"/>
                </a:ext>
              </a:extLst>
            </p:cNvPr>
            <p:cNvSpPr>
              <a:spLocks/>
            </p:cNvSpPr>
            <p:nvPr/>
          </p:nvSpPr>
          <p:spPr bwMode="auto">
            <a:xfrm>
              <a:off x="1519" y="2471"/>
              <a:ext cx="4" cy="3"/>
            </a:xfrm>
            <a:custGeom>
              <a:avLst/>
              <a:gdLst>
                <a:gd name="T0" fmla="*/ 4 w 4"/>
                <a:gd name="T1" fmla="*/ 0 h 3"/>
                <a:gd name="T2" fmla="*/ 0 w 4"/>
                <a:gd name="T3" fmla="*/ 0 h 3"/>
                <a:gd name="T4" fmla="*/ 0 w 4"/>
                <a:gd name="T5" fmla="*/ 3 h 3"/>
                <a:gd name="T6" fmla="*/ 4 w 4"/>
                <a:gd name="T7" fmla="*/ 0 h 3"/>
              </a:gdLst>
              <a:ahLst/>
              <a:cxnLst>
                <a:cxn ang="0">
                  <a:pos x="T0" y="T1"/>
                </a:cxn>
                <a:cxn ang="0">
                  <a:pos x="T2" y="T3"/>
                </a:cxn>
                <a:cxn ang="0">
                  <a:pos x="T4" y="T5"/>
                </a:cxn>
                <a:cxn ang="0">
                  <a:pos x="T6" y="T7"/>
                </a:cxn>
              </a:cxnLst>
              <a:rect l="0" t="0" r="r" b="b"/>
              <a:pathLst>
                <a:path w="4" h="3">
                  <a:moveTo>
                    <a:pt x="4" y="0"/>
                  </a:moveTo>
                  <a:lnTo>
                    <a:pt x="0" y="0"/>
                  </a:lnTo>
                  <a:lnTo>
                    <a:pt x="0" y="3"/>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69" name="Freeform 1117">
              <a:extLst>
                <a:ext uri="{FF2B5EF4-FFF2-40B4-BE49-F238E27FC236}">
                  <a16:creationId xmlns:a16="http://schemas.microsoft.com/office/drawing/2014/main" id="{2AA20B7D-D691-7B1C-0631-40CF3EC3AC24}"/>
                </a:ext>
              </a:extLst>
            </p:cNvPr>
            <p:cNvSpPr>
              <a:spLocks/>
            </p:cNvSpPr>
            <p:nvPr/>
          </p:nvSpPr>
          <p:spPr bwMode="auto">
            <a:xfrm>
              <a:off x="1519" y="2474"/>
              <a:ext cx="7" cy="209"/>
            </a:xfrm>
            <a:custGeom>
              <a:avLst/>
              <a:gdLst>
                <a:gd name="T0" fmla="*/ 0 w 7"/>
                <a:gd name="T1" fmla="*/ 0 h 209"/>
                <a:gd name="T2" fmla="*/ 7 w 7"/>
                <a:gd name="T3" fmla="*/ 0 h 209"/>
                <a:gd name="T4" fmla="*/ 0 w 7"/>
                <a:gd name="T5" fmla="*/ 209 h 209"/>
                <a:gd name="T6" fmla="*/ 0 w 7"/>
                <a:gd name="T7" fmla="*/ 0 h 209"/>
              </a:gdLst>
              <a:ahLst/>
              <a:cxnLst>
                <a:cxn ang="0">
                  <a:pos x="T0" y="T1"/>
                </a:cxn>
                <a:cxn ang="0">
                  <a:pos x="T2" y="T3"/>
                </a:cxn>
                <a:cxn ang="0">
                  <a:pos x="T4" y="T5"/>
                </a:cxn>
                <a:cxn ang="0">
                  <a:pos x="T6" y="T7"/>
                </a:cxn>
              </a:cxnLst>
              <a:rect l="0" t="0" r="r" b="b"/>
              <a:pathLst>
                <a:path w="7" h="209">
                  <a:moveTo>
                    <a:pt x="0" y="0"/>
                  </a:moveTo>
                  <a:lnTo>
                    <a:pt x="7" y="0"/>
                  </a:lnTo>
                  <a:lnTo>
                    <a:pt x="0" y="209"/>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0" name="Freeform 1118">
              <a:extLst>
                <a:ext uri="{FF2B5EF4-FFF2-40B4-BE49-F238E27FC236}">
                  <a16:creationId xmlns:a16="http://schemas.microsoft.com/office/drawing/2014/main" id="{44CA869B-6D4F-34FC-BF89-F0DEB7254041}"/>
                </a:ext>
              </a:extLst>
            </p:cNvPr>
            <p:cNvSpPr>
              <a:spLocks/>
            </p:cNvSpPr>
            <p:nvPr/>
          </p:nvSpPr>
          <p:spPr bwMode="auto">
            <a:xfrm>
              <a:off x="1519" y="2474"/>
              <a:ext cx="7" cy="209"/>
            </a:xfrm>
            <a:custGeom>
              <a:avLst/>
              <a:gdLst>
                <a:gd name="T0" fmla="*/ 0 w 7"/>
                <a:gd name="T1" fmla="*/ 209 h 209"/>
                <a:gd name="T2" fmla="*/ 7 w 7"/>
                <a:gd name="T3" fmla="*/ 209 h 209"/>
                <a:gd name="T4" fmla="*/ 7 w 7"/>
                <a:gd name="T5" fmla="*/ 0 h 209"/>
                <a:gd name="T6" fmla="*/ 0 w 7"/>
                <a:gd name="T7" fmla="*/ 209 h 209"/>
              </a:gdLst>
              <a:ahLst/>
              <a:cxnLst>
                <a:cxn ang="0">
                  <a:pos x="T0" y="T1"/>
                </a:cxn>
                <a:cxn ang="0">
                  <a:pos x="T2" y="T3"/>
                </a:cxn>
                <a:cxn ang="0">
                  <a:pos x="T4" y="T5"/>
                </a:cxn>
                <a:cxn ang="0">
                  <a:pos x="T6" y="T7"/>
                </a:cxn>
              </a:cxnLst>
              <a:rect l="0" t="0" r="r" b="b"/>
              <a:pathLst>
                <a:path w="7" h="209">
                  <a:moveTo>
                    <a:pt x="0" y="209"/>
                  </a:moveTo>
                  <a:lnTo>
                    <a:pt x="7" y="209"/>
                  </a:lnTo>
                  <a:lnTo>
                    <a:pt x="7" y="0"/>
                  </a:lnTo>
                  <a:lnTo>
                    <a:pt x="0" y="209"/>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1" name="Freeform 1119">
              <a:extLst>
                <a:ext uri="{FF2B5EF4-FFF2-40B4-BE49-F238E27FC236}">
                  <a16:creationId xmlns:a16="http://schemas.microsoft.com/office/drawing/2014/main" id="{F137CE85-408F-12BF-D0D9-AA502405E9D3}"/>
                </a:ext>
              </a:extLst>
            </p:cNvPr>
            <p:cNvSpPr>
              <a:spLocks/>
            </p:cNvSpPr>
            <p:nvPr/>
          </p:nvSpPr>
          <p:spPr bwMode="auto">
            <a:xfrm>
              <a:off x="1519" y="2683"/>
              <a:ext cx="7" cy="3"/>
            </a:xfrm>
            <a:custGeom>
              <a:avLst/>
              <a:gdLst>
                <a:gd name="T0" fmla="*/ 4 w 7"/>
                <a:gd name="T1" fmla="*/ 3 h 3"/>
                <a:gd name="T2" fmla="*/ 0 w 7"/>
                <a:gd name="T3" fmla="*/ 0 h 3"/>
                <a:gd name="T4" fmla="*/ 7 w 7"/>
                <a:gd name="T5" fmla="*/ 0 h 3"/>
                <a:gd name="T6" fmla="*/ 4 w 7"/>
                <a:gd name="T7" fmla="*/ 3 h 3"/>
              </a:gdLst>
              <a:ahLst/>
              <a:cxnLst>
                <a:cxn ang="0">
                  <a:pos x="T0" y="T1"/>
                </a:cxn>
                <a:cxn ang="0">
                  <a:pos x="T2" y="T3"/>
                </a:cxn>
                <a:cxn ang="0">
                  <a:pos x="T4" y="T5"/>
                </a:cxn>
                <a:cxn ang="0">
                  <a:pos x="T6" y="T7"/>
                </a:cxn>
              </a:cxnLst>
              <a:rect l="0" t="0" r="r" b="b"/>
              <a:pathLst>
                <a:path w="7" h="3">
                  <a:moveTo>
                    <a:pt x="4" y="3"/>
                  </a:moveTo>
                  <a:lnTo>
                    <a:pt x="0" y="0"/>
                  </a:lnTo>
                  <a:lnTo>
                    <a:pt x="7"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2" name="Freeform 1120">
              <a:extLst>
                <a:ext uri="{FF2B5EF4-FFF2-40B4-BE49-F238E27FC236}">
                  <a16:creationId xmlns:a16="http://schemas.microsoft.com/office/drawing/2014/main" id="{DE7A710A-CDEE-154E-72E5-3E930C8EB8C9}"/>
                </a:ext>
              </a:extLst>
            </p:cNvPr>
            <p:cNvSpPr>
              <a:spLocks/>
            </p:cNvSpPr>
            <p:nvPr/>
          </p:nvSpPr>
          <p:spPr bwMode="auto">
            <a:xfrm>
              <a:off x="1519" y="2683"/>
              <a:ext cx="4" cy="3"/>
            </a:xfrm>
            <a:custGeom>
              <a:avLst/>
              <a:gdLst>
                <a:gd name="T0" fmla="*/ 4 w 4"/>
                <a:gd name="T1" fmla="*/ 3 h 3"/>
                <a:gd name="T2" fmla="*/ 0 w 4"/>
                <a:gd name="T3" fmla="*/ 3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3"/>
                  </a:lnTo>
                  <a:lnTo>
                    <a:pt x="0"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3" name="Freeform 1121">
              <a:extLst>
                <a:ext uri="{FF2B5EF4-FFF2-40B4-BE49-F238E27FC236}">
                  <a16:creationId xmlns:a16="http://schemas.microsoft.com/office/drawing/2014/main" id="{87033D9A-A7E7-E9A0-28BD-B447381786DD}"/>
                </a:ext>
              </a:extLst>
            </p:cNvPr>
            <p:cNvSpPr>
              <a:spLocks/>
            </p:cNvSpPr>
            <p:nvPr/>
          </p:nvSpPr>
          <p:spPr bwMode="auto">
            <a:xfrm>
              <a:off x="1813" y="2495"/>
              <a:ext cx="290" cy="188"/>
            </a:xfrm>
            <a:custGeom>
              <a:avLst/>
              <a:gdLst>
                <a:gd name="T0" fmla="*/ 0 w 290"/>
                <a:gd name="T1" fmla="*/ 0 h 188"/>
                <a:gd name="T2" fmla="*/ 290 w 290"/>
                <a:gd name="T3" fmla="*/ 188 h 188"/>
                <a:gd name="T4" fmla="*/ 0 w 290"/>
                <a:gd name="T5" fmla="*/ 188 h 188"/>
                <a:gd name="T6" fmla="*/ 0 w 290"/>
                <a:gd name="T7" fmla="*/ 0 h 188"/>
              </a:gdLst>
              <a:ahLst/>
              <a:cxnLst>
                <a:cxn ang="0">
                  <a:pos x="T0" y="T1"/>
                </a:cxn>
                <a:cxn ang="0">
                  <a:pos x="T2" y="T3"/>
                </a:cxn>
                <a:cxn ang="0">
                  <a:pos x="T4" y="T5"/>
                </a:cxn>
                <a:cxn ang="0">
                  <a:pos x="T6" y="T7"/>
                </a:cxn>
              </a:cxnLst>
              <a:rect l="0" t="0" r="r" b="b"/>
              <a:pathLst>
                <a:path w="290" h="188">
                  <a:moveTo>
                    <a:pt x="0" y="0"/>
                  </a:moveTo>
                  <a:lnTo>
                    <a:pt x="290" y="188"/>
                  </a:lnTo>
                  <a:lnTo>
                    <a:pt x="0" y="18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4" name="Freeform 1122">
              <a:extLst>
                <a:ext uri="{FF2B5EF4-FFF2-40B4-BE49-F238E27FC236}">
                  <a16:creationId xmlns:a16="http://schemas.microsoft.com/office/drawing/2014/main" id="{8EA9E516-1AF8-B340-FAC8-9215CFB60CA2}"/>
                </a:ext>
              </a:extLst>
            </p:cNvPr>
            <p:cNvSpPr>
              <a:spLocks/>
            </p:cNvSpPr>
            <p:nvPr/>
          </p:nvSpPr>
          <p:spPr bwMode="auto">
            <a:xfrm>
              <a:off x="1813" y="2495"/>
              <a:ext cx="290" cy="188"/>
            </a:xfrm>
            <a:custGeom>
              <a:avLst/>
              <a:gdLst>
                <a:gd name="T0" fmla="*/ 0 w 290"/>
                <a:gd name="T1" fmla="*/ 0 h 188"/>
                <a:gd name="T2" fmla="*/ 290 w 290"/>
                <a:gd name="T3" fmla="*/ 0 h 188"/>
                <a:gd name="T4" fmla="*/ 290 w 290"/>
                <a:gd name="T5" fmla="*/ 188 h 188"/>
                <a:gd name="T6" fmla="*/ 0 w 290"/>
                <a:gd name="T7" fmla="*/ 0 h 188"/>
              </a:gdLst>
              <a:ahLst/>
              <a:cxnLst>
                <a:cxn ang="0">
                  <a:pos x="T0" y="T1"/>
                </a:cxn>
                <a:cxn ang="0">
                  <a:pos x="T2" y="T3"/>
                </a:cxn>
                <a:cxn ang="0">
                  <a:pos x="T4" y="T5"/>
                </a:cxn>
                <a:cxn ang="0">
                  <a:pos x="T6" y="T7"/>
                </a:cxn>
              </a:cxnLst>
              <a:rect l="0" t="0" r="r" b="b"/>
              <a:pathLst>
                <a:path w="290" h="188">
                  <a:moveTo>
                    <a:pt x="0" y="0"/>
                  </a:moveTo>
                  <a:lnTo>
                    <a:pt x="290" y="0"/>
                  </a:lnTo>
                  <a:lnTo>
                    <a:pt x="290" y="188"/>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5" name="Freeform 1123">
              <a:extLst>
                <a:ext uri="{FF2B5EF4-FFF2-40B4-BE49-F238E27FC236}">
                  <a16:creationId xmlns:a16="http://schemas.microsoft.com/office/drawing/2014/main" id="{9446A806-4013-3A74-7E97-90B1A8CBE086}"/>
                </a:ext>
              </a:extLst>
            </p:cNvPr>
            <p:cNvSpPr>
              <a:spLocks/>
            </p:cNvSpPr>
            <p:nvPr/>
          </p:nvSpPr>
          <p:spPr bwMode="auto">
            <a:xfrm>
              <a:off x="1813"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6" name="Freeform 1124">
              <a:extLst>
                <a:ext uri="{FF2B5EF4-FFF2-40B4-BE49-F238E27FC236}">
                  <a16:creationId xmlns:a16="http://schemas.microsoft.com/office/drawing/2014/main" id="{2E47ACAE-EF47-0B94-5641-79B1EA19514B}"/>
                </a:ext>
              </a:extLst>
            </p:cNvPr>
            <p:cNvSpPr>
              <a:spLocks/>
            </p:cNvSpPr>
            <p:nvPr/>
          </p:nvSpPr>
          <p:spPr bwMode="auto">
            <a:xfrm>
              <a:off x="1813"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7" name="Freeform 1125">
              <a:extLst>
                <a:ext uri="{FF2B5EF4-FFF2-40B4-BE49-F238E27FC236}">
                  <a16:creationId xmlns:a16="http://schemas.microsoft.com/office/drawing/2014/main" id="{A7F27F1D-69CC-C644-FEE6-86836971F2EA}"/>
                </a:ext>
              </a:extLst>
            </p:cNvPr>
            <p:cNvSpPr>
              <a:spLocks/>
            </p:cNvSpPr>
            <p:nvPr/>
          </p:nvSpPr>
          <p:spPr bwMode="auto">
            <a:xfrm>
              <a:off x="2103"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8" name="Freeform 1126">
              <a:extLst>
                <a:ext uri="{FF2B5EF4-FFF2-40B4-BE49-F238E27FC236}">
                  <a16:creationId xmlns:a16="http://schemas.microsoft.com/office/drawing/2014/main" id="{631F7474-BA6E-D1EF-5FEF-8C58F8BDC7F3}"/>
                </a:ext>
              </a:extLst>
            </p:cNvPr>
            <p:cNvSpPr>
              <a:spLocks/>
            </p:cNvSpPr>
            <p:nvPr/>
          </p:nvSpPr>
          <p:spPr bwMode="auto">
            <a:xfrm>
              <a:off x="2103"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79" name="Freeform 1127">
              <a:extLst>
                <a:ext uri="{FF2B5EF4-FFF2-40B4-BE49-F238E27FC236}">
                  <a16:creationId xmlns:a16="http://schemas.microsoft.com/office/drawing/2014/main" id="{08169F6A-65C1-3E7D-3A64-E5FEB42F6F84}"/>
                </a:ext>
              </a:extLst>
            </p:cNvPr>
            <p:cNvSpPr>
              <a:spLocks/>
            </p:cNvSpPr>
            <p:nvPr/>
          </p:nvSpPr>
          <p:spPr bwMode="auto">
            <a:xfrm>
              <a:off x="2100" y="2495"/>
              <a:ext cx="6" cy="188"/>
            </a:xfrm>
            <a:custGeom>
              <a:avLst/>
              <a:gdLst>
                <a:gd name="T0" fmla="*/ 6 w 6"/>
                <a:gd name="T1" fmla="*/ 0 h 188"/>
                <a:gd name="T2" fmla="*/ 0 w 6"/>
                <a:gd name="T3" fmla="*/ 188 h 188"/>
                <a:gd name="T4" fmla="*/ 6 w 6"/>
                <a:gd name="T5" fmla="*/ 188 h 188"/>
                <a:gd name="T6" fmla="*/ 6 w 6"/>
                <a:gd name="T7" fmla="*/ 0 h 188"/>
              </a:gdLst>
              <a:ahLst/>
              <a:cxnLst>
                <a:cxn ang="0">
                  <a:pos x="T0" y="T1"/>
                </a:cxn>
                <a:cxn ang="0">
                  <a:pos x="T2" y="T3"/>
                </a:cxn>
                <a:cxn ang="0">
                  <a:pos x="T4" y="T5"/>
                </a:cxn>
                <a:cxn ang="0">
                  <a:pos x="T6" y="T7"/>
                </a:cxn>
              </a:cxnLst>
              <a:rect l="0" t="0" r="r" b="b"/>
              <a:pathLst>
                <a:path w="6" h="188">
                  <a:moveTo>
                    <a:pt x="6" y="0"/>
                  </a:moveTo>
                  <a:lnTo>
                    <a:pt x="0" y="188"/>
                  </a:lnTo>
                  <a:lnTo>
                    <a:pt x="6" y="188"/>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0" name="Freeform 1128">
              <a:extLst>
                <a:ext uri="{FF2B5EF4-FFF2-40B4-BE49-F238E27FC236}">
                  <a16:creationId xmlns:a16="http://schemas.microsoft.com/office/drawing/2014/main" id="{8C3B49CE-6719-62C0-4F97-BC22B4559EB9}"/>
                </a:ext>
              </a:extLst>
            </p:cNvPr>
            <p:cNvSpPr>
              <a:spLocks/>
            </p:cNvSpPr>
            <p:nvPr/>
          </p:nvSpPr>
          <p:spPr bwMode="auto">
            <a:xfrm>
              <a:off x="2100" y="2495"/>
              <a:ext cx="6" cy="188"/>
            </a:xfrm>
            <a:custGeom>
              <a:avLst/>
              <a:gdLst>
                <a:gd name="T0" fmla="*/ 6 w 6"/>
                <a:gd name="T1" fmla="*/ 0 h 188"/>
                <a:gd name="T2" fmla="*/ 0 w 6"/>
                <a:gd name="T3" fmla="*/ 0 h 188"/>
                <a:gd name="T4" fmla="*/ 0 w 6"/>
                <a:gd name="T5" fmla="*/ 188 h 188"/>
                <a:gd name="T6" fmla="*/ 6 w 6"/>
                <a:gd name="T7" fmla="*/ 0 h 188"/>
              </a:gdLst>
              <a:ahLst/>
              <a:cxnLst>
                <a:cxn ang="0">
                  <a:pos x="T0" y="T1"/>
                </a:cxn>
                <a:cxn ang="0">
                  <a:pos x="T2" y="T3"/>
                </a:cxn>
                <a:cxn ang="0">
                  <a:pos x="T4" y="T5"/>
                </a:cxn>
                <a:cxn ang="0">
                  <a:pos x="T6" y="T7"/>
                </a:cxn>
              </a:cxnLst>
              <a:rect l="0" t="0" r="r" b="b"/>
              <a:pathLst>
                <a:path w="6" h="188">
                  <a:moveTo>
                    <a:pt x="6" y="0"/>
                  </a:moveTo>
                  <a:lnTo>
                    <a:pt x="0" y="0"/>
                  </a:lnTo>
                  <a:lnTo>
                    <a:pt x="0" y="188"/>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1" name="Freeform 1129">
              <a:extLst>
                <a:ext uri="{FF2B5EF4-FFF2-40B4-BE49-F238E27FC236}">
                  <a16:creationId xmlns:a16="http://schemas.microsoft.com/office/drawing/2014/main" id="{4FE0137D-391D-5FEB-AB75-78F1F952B8F3}"/>
                </a:ext>
              </a:extLst>
            </p:cNvPr>
            <p:cNvSpPr>
              <a:spLocks/>
            </p:cNvSpPr>
            <p:nvPr/>
          </p:nvSpPr>
          <p:spPr bwMode="auto">
            <a:xfrm>
              <a:off x="2103" y="2492"/>
              <a:ext cx="3" cy="3"/>
            </a:xfrm>
            <a:custGeom>
              <a:avLst/>
              <a:gdLst>
                <a:gd name="T0" fmla="*/ 0 w 3"/>
                <a:gd name="T1" fmla="*/ 0 h 3"/>
                <a:gd name="T2" fmla="*/ 3 w 3"/>
                <a:gd name="T3" fmla="*/ 3 h 3"/>
                <a:gd name="T4" fmla="*/ 0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3"/>
                  </a:lnTo>
                  <a:lnTo>
                    <a:pt x="0"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2" name="Freeform 1130">
              <a:extLst>
                <a:ext uri="{FF2B5EF4-FFF2-40B4-BE49-F238E27FC236}">
                  <a16:creationId xmlns:a16="http://schemas.microsoft.com/office/drawing/2014/main" id="{8E61F8AE-F542-3B28-958C-F5F0745A94FB}"/>
                </a:ext>
              </a:extLst>
            </p:cNvPr>
            <p:cNvSpPr>
              <a:spLocks/>
            </p:cNvSpPr>
            <p:nvPr/>
          </p:nvSpPr>
          <p:spPr bwMode="auto">
            <a:xfrm>
              <a:off x="2103" y="2492"/>
              <a:ext cx="3" cy="3"/>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3" name="Freeform 1131">
              <a:extLst>
                <a:ext uri="{FF2B5EF4-FFF2-40B4-BE49-F238E27FC236}">
                  <a16:creationId xmlns:a16="http://schemas.microsoft.com/office/drawing/2014/main" id="{FBEE6140-8E95-516D-A475-91FA485B1834}"/>
                </a:ext>
              </a:extLst>
            </p:cNvPr>
            <p:cNvSpPr>
              <a:spLocks/>
            </p:cNvSpPr>
            <p:nvPr/>
          </p:nvSpPr>
          <p:spPr bwMode="auto">
            <a:xfrm>
              <a:off x="1813" y="2492"/>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4" name="Freeform 1132">
              <a:extLst>
                <a:ext uri="{FF2B5EF4-FFF2-40B4-BE49-F238E27FC236}">
                  <a16:creationId xmlns:a16="http://schemas.microsoft.com/office/drawing/2014/main" id="{54C085FD-ECC1-9120-2D29-81B8EB21EFD9}"/>
                </a:ext>
              </a:extLst>
            </p:cNvPr>
            <p:cNvSpPr>
              <a:spLocks/>
            </p:cNvSpPr>
            <p:nvPr/>
          </p:nvSpPr>
          <p:spPr bwMode="auto">
            <a:xfrm>
              <a:off x="1813" y="2492"/>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5" name="Freeform 1133">
              <a:extLst>
                <a:ext uri="{FF2B5EF4-FFF2-40B4-BE49-F238E27FC236}">
                  <a16:creationId xmlns:a16="http://schemas.microsoft.com/office/drawing/2014/main" id="{D8BE6910-1529-87BC-41D0-0D55464248F4}"/>
                </a:ext>
              </a:extLst>
            </p:cNvPr>
            <p:cNvSpPr>
              <a:spLocks/>
            </p:cNvSpPr>
            <p:nvPr/>
          </p:nvSpPr>
          <p:spPr bwMode="auto">
            <a:xfrm>
              <a:off x="1810" y="2492"/>
              <a:ext cx="3" cy="3"/>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6" name="Freeform 1134">
              <a:extLst>
                <a:ext uri="{FF2B5EF4-FFF2-40B4-BE49-F238E27FC236}">
                  <a16:creationId xmlns:a16="http://schemas.microsoft.com/office/drawing/2014/main" id="{08636451-412A-12D6-5488-1A43E036064F}"/>
                </a:ext>
              </a:extLst>
            </p:cNvPr>
            <p:cNvSpPr>
              <a:spLocks/>
            </p:cNvSpPr>
            <p:nvPr/>
          </p:nvSpPr>
          <p:spPr bwMode="auto">
            <a:xfrm>
              <a:off x="1810" y="2492"/>
              <a:ext cx="3" cy="3"/>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7" name="Freeform 1135">
              <a:extLst>
                <a:ext uri="{FF2B5EF4-FFF2-40B4-BE49-F238E27FC236}">
                  <a16:creationId xmlns:a16="http://schemas.microsoft.com/office/drawing/2014/main" id="{13A7EA56-A9E0-821D-4C1D-F41BEE46F16F}"/>
                </a:ext>
              </a:extLst>
            </p:cNvPr>
            <p:cNvSpPr>
              <a:spLocks/>
            </p:cNvSpPr>
            <p:nvPr/>
          </p:nvSpPr>
          <p:spPr bwMode="auto">
            <a:xfrm>
              <a:off x="1810" y="2495"/>
              <a:ext cx="6" cy="188"/>
            </a:xfrm>
            <a:custGeom>
              <a:avLst/>
              <a:gdLst>
                <a:gd name="T0" fmla="*/ 0 w 6"/>
                <a:gd name="T1" fmla="*/ 188 h 188"/>
                <a:gd name="T2" fmla="*/ 6 w 6"/>
                <a:gd name="T3" fmla="*/ 0 h 188"/>
                <a:gd name="T4" fmla="*/ 0 w 6"/>
                <a:gd name="T5" fmla="*/ 0 h 188"/>
                <a:gd name="T6" fmla="*/ 0 w 6"/>
                <a:gd name="T7" fmla="*/ 188 h 188"/>
              </a:gdLst>
              <a:ahLst/>
              <a:cxnLst>
                <a:cxn ang="0">
                  <a:pos x="T0" y="T1"/>
                </a:cxn>
                <a:cxn ang="0">
                  <a:pos x="T2" y="T3"/>
                </a:cxn>
                <a:cxn ang="0">
                  <a:pos x="T4" y="T5"/>
                </a:cxn>
                <a:cxn ang="0">
                  <a:pos x="T6" y="T7"/>
                </a:cxn>
              </a:cxnLst>
              <a:rect l="0" t="0" r="r" b="b"/>
              <a:pathLst>
                <a:path w="6" h="188">
                  <a:moveTo>
                    <a:pt x="0" y="188"/>
                  </a:moveTo>
                  <a:lnTo>
                    <a:pt x="6" y="0"/>
                  </a:lnTo>
                  <a:lnTo>
                    <a:pt x="0" y="0"/>
                  </a:lnTo>
                  <a:lnTo>
                    <a:pt x="0" y="18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8" name="Freeform 1136">
              <a:extLst>
                <a:ext uri="{FF2B5EF4-FFF2-40B4-BE49-F238E27FC236}">
                  <a16:creationId xmlns:a16="http://schemas.microsoft.com/office/drawing/2014/main" id="{5D0B465D-FFC6-EF9B-CA30-0EF1795B8BA3}"/>
                </a:ext>
              </a:extLst>
            </p:cNvPr>
            <p:cNvSpPr>
              <a:spLocks/>
            </p:cNvSpPr>
            <p:nvPr/>
          </p:nvSpPr>
          <p:spPr bwMode="auto">
            <a:xfrm>
              <a:off x="1810" y="2495"/>
              <a:ext cx="6" cy="188"/>
            </a:xfrm>
            <a:custGeom>
              <a:avLst/>
              <a:gdLst>
                <a:gd name="T0" fmla="*/ 0 w 6"/>
                <a:gd name="T1" fmla="*/ 188 h 188"/>
                <a:gd name="T2" fmla="*/ 6 w 6"/>
                <a:gd name="T3" fmla="*/ 188 h 188"/>
                <a:gd name="T4" fmla="*/ 6 w 6"/>
                <a:gd name="T5" fmla="*/ 0 h 188"/>
                <a:gd name="T6" fmla="*/ 0 w 6"/>
                <a:gd name="T7" fmla="*/ 188 h 188"/>
              </a:gdLst>
              <a:ahLst/>
              <a:cxnLst>
                <a:cxn ang="0">
                  <a:pos x="T0" y="T1"/>
                </a:cxn>
                <a:cxn ang="0">
                  <a:pos x="T2" y="T3"/>
                </a:cxn>
                <a:cxn ang="0">
                  <a:pos x="T4" y="T5"/>
                </a:cxn>
                <a:cxn ang="0">
                  <a:pos x="T6" y="T7"/>
                </a:cxn>
              </a:cxnLst>
              <a:rect l="0" t="0" r="r" b="b"/>
              <a:pathLst>
                <a:path w="6" h="188">
                  <a:moveTo>
                    <a:pt x="0" y="188"/>
                  </a:moveTo>
                  <a:lnTo>
                    <a:pt x="6" y="188"/>
                  </a:lnTo>
                  <a:lnTo>
                    <a:pt x="6" y="0"/>
                  </a:lnTo>
                  <a:lnTo>
                    <a:pt x="0" y="188"/>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89" name="Freeform 1137">
              <a:extLst>
                <a:ext uri="{FF2B5EF4-FFF2-40B4-BE49-F238E27FC236}">
                  <a16:creationId xmlns:a16="http://schemas.microsoft.com/office/drawing/2014/main" id="{8AE0FA05-1BDF-ACF6-67FE-C2A00A3E48DB}"/>
                </a:ext>
              </a:extLst>
            </p:cNvPr>
            <p:cNvSpPr>
              <a:spLocks/>
            </p:cNvSpPr>
            <p:nvPr/>
          </p:nvSpPr>
          <p:spPr bwMode="auto">
            <a:xfrm>
              <a:off x="1810" y="2683"/>
              <a:ext cx="6" cy="3"/>
            </a:xfrm>
            <a:custGeom>
              <a:avLst/>
              <a:gdLst>
                <a:gd name="T0" fmla="*/ 3 w 6"/>
                <a:gd name="T1" fmla="*/ 3 h 3"/>
                <a:gd name="T2" fmla="*/ 0 w 6"/>
                <a:gd name="T3" fmla="*/ 0 h 3"/>
                <a:gd name="T4" fmla="*/ 6 w 6"/>
                <a:gd name="T5" fmla="*/ 0 h 3"/>
                <a:gd name="T6" fmla="*/ 3 w 6"/>
                <a:gd name="T7" fmla="*/ 3 h 3"/>
              </a:gdLst>
              <a:ahLst/>
              <a:cxnLst>
                <a:cxn ang="0">
                  <a:pos x="T0" y="T1"/>
                </a:cxn>
                <a:cxn ang="0">
                  <a:pos x="T2" y="T3"/>
                </a:cxn>
                <a:cxn ang="0">
                  <a:pos x="T4" y="T5"/>
                </a:cxn>
                <a:cxn ang="0">
                  <a:pos x="T6" y="T7"/>
                </a:cxn>
              </a:cxnLst>
              <a:rect l="0" t="0" r="r" b="b"/>
              <a:pathLst>
                <a:path w="6" h="3">
                  <a:moveTo>
                    <a:pt x="3" y="3"/>
                  </a:moveTo>
                  <a:lnTo>
                    <a:pt x="0" y="0"/>
                  </a:lnTo>
                  <a:lnTo>
                    <a:pt x="6"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0" name="Freeform 1138">
              <a:extLst>
                <a:ext uri="{FF2B5EF4-FFF2-40B4-BE49-F238E27FC236}">
                  <a16:creationId xmlns:a16="http://schemas.microsoft.com/office/drawing/2014/main" id="{39F79F6B-E6E7-8E66-4ACA-663E0AE6BD60}"/>
                </a:ext>
              </a:extLst>
            </p:cNvPr>
            <p:cNvSpPr>
              <a:spLocks/>
            </p:cNvSpPr>
            <p:nvPr/>
          </p:nvSpPr>
          <p:spPr bwMode="auto">
            <a:xfrm>
              <a:off x="1810" y="2683"/>
              <a:ext cx="3" cy="3"/>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1" name="Freeform 1139">
              <a:extLst>
                <a:ext uri="{FF2B5EF4-FFF2-40B4-BE49-F238E27FC236}">
                  <a16:creationId xmlns:a16="http://schemas.microsoft.com/office/drawing/2014/main" id="{6BB18AD9-B01F-4F37-D750-55BCEA1C2043}"/>
                </a:ext>
              </a:extLst>
            </p:cNvPr>
            <p:cNvSpPr>
              <a:spLocks/>
            </p:cNvSpPr>
            <p:nvPr/>
          </p:nvSpPr>
          <p:spPr bwMode="auto">
            <a:xfrm>
              <a:off x="2103" y="2513"/>
              <a:ext cx="290" cy="170"/>
            </a:xfrm>
            <a:custGeom>
              <a:avLst/>
              <a:gdLst>
                <a:gd name="T0" fmla="*/ 0 w 290"/>
                <a:gd name="T1" fmla="*/ 0 h 170"/>
                <a:gd name="T2" fmla="*/ 290 w 290"/>
                <a:gd name="T3" fmla="*/ 170 h 170"/>
                <a:gd name="T4" fmla="*/ 0 w 290"/>
                <a:gd name="T5" fmla="*/ 170 h 170"/>
                <a:gd name="T6" fmla="*/ 0 w 290"/>
                <a:gd name="T7" fmla="*/ 0 h 170"/>
              </a:gdLst>
              <a:ahLst/>
              <a:cxnLst>
                <a:cxn ang="0">
                  <a:pos x="T0" y="T1"/>
                </a:cxn>
                <a:cxn ang="0">
                  <a:pos x="T2" y="T3"/>
                </a:cxn>
                <a:cxn ang="0">
                  <a:pos x="T4" y="T5"/>
                </a:cxn>
                <a:cxn ang="0">
                  <a:pos x="T6" y="T7"/>
                </a:cxn>
              </a:cxnLst>
              <a:rect l="0" t="0" r="r" b="b"/>
              <a:pathLst>
                <a:path w="290" h="170">
                  <a:moveTo>
                    <a:pt x="0" y="0"/>
                  </a:moveTo>
                  <a:lnTo>
                    <a:pt x="290" y="170"/>
                  </a:lnTo>
                  <a:lnTo>
                    <a:pt x="0" y="17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2" name="Freeform 1140">
              <a:extLst>
                <a:ext uri="{FF2B5EF4-FFF2-40B4-BE49-F238E27FC236}">
                  <a16:creationId xmlns:a16="http://schemas.microsoft.com/office/drawing/2014/main" id="{04837764-E729-237D-CE87-39F9FA7BB280}"/>
                </a:ext>
              </a:extLst>
            </p:cNvPr>
            <p:cNvSpPr>
              <a:spLocks/>
            </p:cNvSpPr>
            <p:nvPr/>
          </p:nvSpPr>
          <p:spPr bwMode="auto">
            <a:xfrm>
              <a:off x="2103" y="2513"/>
              <a:ext cx="290" cy="170"/>
            </a:xfrm>
            <a:custGeom>
              <a:avLst/>
              <a:gdLst>
                <a:gd name="T0" fmla="*/ 0 w 290"/>
                <a:gd name="T1" fmla="*/ 0 h 170"/>
                <a:gd name="T2" fmla="*/ 290 w 290"/>
                <a:gd name="T3" fmla="*/ 0 h 170"/>
                <a:gd name="T4" fmla="*/ 290 w 290"/>
                <a:gd name="T5" fmla="*/ 170 h 170"/>
                <a:gd name="T6" fmla="*/ 0 w 290"/>
                <a:gd name="T7" fmla="*/ 0 h 170"/>
              </a:gdLst>
              <a:ahLst/>
              <a:cxnLst>
                <a:cxn ang="0">
                  <a:pos x="T0" y="T1"/>
                </a:cxn>
                <a:cxn ang="0">
                  <a:pos x="T2" y="T3"/>
                </a:cxn>
                <a:cxn ang="0">
                  <a:pos x="T4" y="T5"/>
                </a:cxn>
                <a:cxn ang="0">
                  <a:pos x="T6" y="T7"/>
                </a:cxn>
              </a:cxnLst>
              <a:rect l="0" t="0" r="r" b="b"/>
              <a:pathLst>
                <a:path w="290" h="170">
                  <a:moveTo>
                    <a:pt x="0" y="0"/>
                  </a:moveTo>
                  <a:lnTo>
                    <a:pt x="290" y="0"/>
                  </a:lnTo>
                  <a:lnTo>
                    <a:pt x="290" y="170"/>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3" name="Freeform 1141">
              <a:extLst>
                <a:ext uri="{FF2B5EF4-FFF2-40B4-BE49-F238E27FC236}">
                  <a16:creationId xmlns:a16="http://schemas.microsoft.com/office/drawing/2014/main" id="{78A12526-76C9-E502-2351-A40B5929069C}"/>
                </a:ext>
              </a:extLst>
            </p:cNvPr>
            <p:cNvSpPr>
              <a:spLocks/>
            </p:cNvSpPr>
            <p:nvPr/>
          </p:nvSpPr>
          <p:spPr bwMode="auto">
            <a:xfrm>
              <a:off x="2103"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4" name="Freeform 1142">
              <a:extLst>
                <a:ext uri="{FF2B5EF4-FFF2-40B4-BE49-F238E27FC236}">
                  <a16:creationId xmlns:a16="http://schemas.microsoft.com/office/drawing/2014/main" id="{C71C4A64-9DDC-E915-02F5-EA9466D31FC4}"/>
                </a:ext>
              </a:extLst>
            </p:cNvPr>
            <p:cNvSpPr>
              <a:spLocks/>
            </p:cNvSpPr>
            <p:nvPr/>
          </p:nvSpPr>
          <p:spPr bwMode="auto">
            <a:xfrm>
              <a:off x="2103"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5" name="Freeform 1143">
              <a:extLst>
                <a:ext uri="{FF2B5EF4-FFF2-40B4-BE49-F238E27FC236}">
                  <a16:creationId xmlns:a16="http://schemas.microsoft.com/office/drawing/2014/main" id="{8FB235C7-813E-C0DD-D31C-7600B3EF89D5}"/>
                </a:ext>
              </a:extLst>
            </p:cNvPr>
            <p:cNvSpPr>
              <a:spLocks/>
            </p:cNvSpPr>
            <p:nvPr/>
          </p:nvSpPr>
          <p:spPr bwMode="auto">
            <a:xfrm>
              <a:off x="2393" y="2679"/>
              <a:ext cx="4" cy="7"/>
            </a:xfrm>
            <a:custGeom>
              <a:avLst/>
              <a:gdLst>
                <a:gd name="T0" fmla="*/ 4 w 4"/>
                <a:gd name="T1" fmla="*/ 4 h 7"/>
                <a:gd name="T2" fmla="*/ 0 w 4"/>
                <a:gd name="T3" fmla="*/ 7 h 7"/>
                <a:gd name="T4" fmla="*/ 0 w 4"/>
                <a:gd name="T5" fmla="*/ 0 h 7"/>
                <a:gd name="T6" fmla="*/ 4 w 4"/>
                <a:gd name="T7" fmla="*/ 4 h 7"/>
              </a:gdLst>
              <a:ahLst/>
              <a:cxnLst>
                <a:cxn ang="0">
                  <a:pos x="T0" y="T1"/>
                </a:cxn>
                <a:cxn ang="0">
                  <a:pos x="T2" y="T3"/>
                </a:cxn>
                <a:cxn ang="0">
                  <a:pos x="T4" y="T5"/>
                </a:cxn>
                <a:cxn ang="0">
                  <a:pos x="T6" y="T7"/>
                </a:cxn>
              </a:cxnLst>
              <a:rect l="0" t="0" r="r" b="b"/>
              <a:pathLst>
                <a:path w="4" h="7">
                  <a:moveTo>
                    <a:pt x="4" y="4"/>
                  </a:moveTo>
                  <a:lnTo>
                    <a:pt x="0" y="7"/>
                  </a:lnTo>
                  <a:lnTo>
                    <a:pt x="0" y="0"/>
                  </a:lnTo>
                  <a:lnTo>
                    <a:pt x="4"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6" name="Freeform 1144">
              <a:extLst>
                <a:ext uri="{FF2B5EF4-FFF2-40B4-BE49-F238E27FC236}">
                  <a16:creationId xmlns:a16="http://schemas.microsoft.com/office/drawing/2014/main" id="{12C45961-7C84-F4ED-669B-59B4CEA0A732}"/>
                </a:ext>
              </a:extLst>
            </p:cNvPr>
            <p:cNvSpPr>
              <a:spLocks/>
            </p:cNvSpPr>
            <p:nvPr/>
          </p:nvSpPr>
          <p:spPr bwMode="auto">
            <a:xfrm>
              <a:off x="2393" y="2683"/>
              <a:ext cx="4" cy="3"/>
            </a:xfrm>
            <a:custGeom>
              <a:avLst/>
              <a:gdLst>
                <a:gd name="T0" fmla="*/ 0 w 4"/>
                <a:gd name="T1" fmla="*/ 3 h 3"/>
                <a:gd name="T2" fmla="*/ 4 w 4"/>
                <a:gd name="T3" fmla="*/ 3 h 3"/>
                <a:gd name="T4" fmla="*/ 4 w 4"/>
                <a:gd name="T5" fmla="*/ 0 h 3"/>
                <a:gd name="T6" fmla="*/ 0 w 4"/>
                <a:gd name="T7" fmla="*/ 3 h 3"/>
              </a:gdLst>
              <a:ahLst/>
              <a:cxnLst>
                <a:cxn ang="0">
                  <a:pos x="T0" y="T1"/>
                </a:cxn>
                <a:cxn ang="0">
                  <a:pos x="T2" y="T3"/>
                </a:cxn>
                <a:cxn ang="0">
                  <a:pos x="T4" y="T5"/>
                </a:cxn>
                <a:cxn ang="0">
                  <a:pos x="T6" y="T7"/>
                </a:cxn>
              </a:cxnLst>
              <a:rect l="0" t="0" r="r" b="b"/>
              <a:pathLst>
                <a:path w="4" h="3">
                  <a:moveTo>
                    <a:pt x="0" y="3"/>
                  </a:moveTo>
                  <a:lnTo>
                    <a:pt x="4" y="3"/>
                  </a:lnTo>
                  <a:lnTo>
                    <a:pt x="4"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7" name="Freeform 1145">
              <a:extLst>
                <a:ext uri="{FF2B5EF4-FFF2-40B4-BE49-F238E27FC236}">
                  <a16:creationId xmlns:a16="http://schemas.microsoft.com/office/drawing/2014/main" id="{807BC742-4252-D69B-7E10-94320639B87C}"/>
                </a:ext>
              </a:extLst>
            </p:cNvPr>
            <p:cNvSpPr>
              <a:spLocks/>
            </p:cNvSpPr>
            <p:nvPr/>
          </p:nvSpPr>
          <p:spPr bwMode="auto">
            <a:xfrm>
              <a:off x="2390" y="2513"/>
              <a:ext cx="7" cy="170"/>
            </a:xfrm>
            <a:custGeom>
              <a:avLst/>
              <a:gdLst>
                <a:gd name="T0" fmla="*/ 7 w 7"/>
                <a:gd name="T1" fmla="*/ 0 h 170"/>
                <a:gd name="T2" fmla="*/ 0 w 7"/>
                <a:gd name="T3" fmla="*/ 170 h 170"/>
                <a:gd name="T4" fmla="*/ 7 w 7"/>
                <a:gd name="T5" fmla="*/ 170 h 170"/>
                <a:gd name="T6" fmla="*/ 7 w 7"/>
                <a:gd name="T7" fmla="*/ 0 h 170"/>
              </a:gdLst>
              <a:ahLst/>
              <a:cxnLst>
                <a:cxn ang="0">
                  <a:pos x="T0" y="T1"/>
                </a:cxn>
                <a:cxn ang="0">
                  <a:pos x="T2" y="T3"/>
                </a:cxn>
                <a:cxn ang="0">
                  <a:pos x="T4" y="T5"/>
                </a:cxn>
                <a:cxn ang="0">
                  <a:pos x="T6" y="T7"/>
                </a:cxn>
              </a:cxnLst>
              <a:rect l="0" t="0" r="r" b="b"/>
              <a:pathLst>
                <a:path w="7" h="170">
                  <a:moveTo>
                    <a:pt x="7" y="0"/>
                  </a:moveTo>
                  <a:lnTo>
                    <a:pt x="0" y="170"/>
                  </a:lnTo>
                  <a:lnTo>
                    <a:pt x="7" y="170"/>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8" name="Freeform 1146">
              <a:extLst>
                <a:ext uri="{FF2B5EF4-FFF2-40B4-BE49-F238E27FC236}">
                  <a16:creationId xmlns:a16="http://schemas.microsoft.com/office/drawing/2014/main" id="{8E3043AF-8EC0-750A-120A-8C5F500BA0E8}"/>
                </a:ext>
              </a:extLst>
            </p:cNvPr>
            <p:cNvSpPr>
              <a:spLocks/>
            </p:cNvSpPr>
            <p:nvPr/>
          </p:nvSpPr>
          <p:spPr bwMode="auto">
            <a:xfrm>
              <a:off x="2390" y="2513"/>
              <a:ext cx="7" cy="170"/>
            </a:xfrm>
            <a:custGeom>
              <a:avLst/>
              <a:gdLst>
                <a:gd name="T0" fmla="*/ 7 w 7"/>
                <a:gd name="T1" fmla="*/ 0 h 170"/>
                <a:gd name="T2" fmla="*/ 0 w 7"/>
                <a:gd name="T3" fmla="*/ 0 h 170"/>
                <a:gd name="T4" fmla="*/ 0 w 7"/>
                <a:gd name="T5" fmla="*/ 170 h 170"/>
                <a:gd name="T6" fmla="*/ 7 w 7"/>
                <a:gd name="T7" fmla="*/ 0 h 170"/>
              </a:gdLst>
              <a:ahLst/>
              <a:cxnLst>
                <a:cxn ang="0">
                  <a:pos x="T0" y="T1"/>
                </a:cxn>
                <a:cxn ang="0">
                  <a:pos x="T2" y="T3"/>
                </a:cxn>
                <a:cxn ang="0">
                  <a:pos x="T4" y="T5"/>
                </a:cxn>
                <a:cxn ang="0">
                  <a:pos x="T6" y="T7"/>
                </a:cxn>
              </a:cxnLst>
              <a:rect l="0" t="0" r="r" b="b"/>
              <a:pathLst>
                <a:path w="7" h="170">
                  <a:moveTo>
                    <a:pt x="7" y="0"/>
                  </a:moveTo>
                  <a:lnTo>
                    <a:pt x="0" y="0"/>
                  </a:lnTo>
                  <a:lnTo>
                    <a:pt x="0" y="170"/>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899" name="Freeform 1147">
              <a:extLst>
                <a:ext uri="{FF2B5EF4-FFF2-40B4-BE49-F238E27FC236}">
                  <a16:creationId xmlns:a16="http://schemas.microsoft.com/office/drawing/2014/main" id="{8222C1EF-FF7B-EC18-83E8-338668ED0659}"/>
                </a:ext>
              </a:extLst>
            </p:cNvPr>
            <p:cNvSpPr>
              <a:spLocks/>
            </p:cNvSpPr>
            <p:nvPr/>
          </p:nvSpPr>
          <p:spPr bwMode="auto">
            <a:xfrm>
              <a:off x="2393" y="2509"/>
              <a:ext cx="4" cy="4"/>
            </a:xfrm>
            <a:custGeom>
              <a:avLst/>
              <a:gdLst>
                <a:gd name="T0" fmla="*/ 0 w 4"/>
                <a:gd name="T1" fmla="*/ 0 h 4"/>
                <a:gd name="T2" fmla="*/ 4 w 4"/>
                <a:gd name="T3" fmla="*/ 4 h 4"/>
                <a:gd name="T4" fmla="*/ 0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4"/>
                  </a:lnTo>
                  <a:lnTo>
                    <a:pt x="0"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0" name="Freeform 1148">
              <a:extLst>
                <a:ext uri="{FF2B5EF4-FFF2-40B4-BE49-F238E27FC236}">
                  <a16:creationId xmlns:a16="http://schemas.microsoft.com/office/drawing/2014/main" id="{7B0A9B14-903F-77D2-23BD-B2993A2423B9}"/>
                </a:ext>
              </a:extLst>
            </p:cNvPr>
            <p:cNvSpPr>
              <a:spLocks/>
            </p:cNvSpPr>
            <p:nvPr/>
          </p:nvSpPr>
          <p:spPr bwMode="auto">
            <a:xfrm>
              <a:off x="2393" y="2509"/>
              <a:ext cx="4" cy="4"/>
            </a:xfrm>
            <a:custGeom>
              <a:avLst/>
              <a:gdLst>
                <a:gd name="T0" fmla="*/ 0 w 4"/>
                <a:gd name="T1" fmla="*/ 0 h 4"/>
                <a:gd name="T2" fmla="*/ 4 w 4"/>
                <a:gd name="T3" fmla="*/ 0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4" y="0"/>
                  </a:lnTo>
                  <a:lnTo>
                    <a:pt x="4"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1" name="Freeform 1149">
              <a:extLst>
                <a:ext uri="{FF2B5EF4-FFF2-40B4-BE49-F238E27FC236}">
                  <a16:creationId xmlns:a16="http://schemas.microsoft.com/office/drawing/2014/main" id="{35551BAB-B01D-83A4-973D-918A786B1659}"/>
                </a:ext>
              </a:extLst>
            </p:cNvPr>
            <p:cNvSpPr>
              <a:spLocks/>
            </p:cNvSpPr>
            <p:nvPr/>
          </p:nvSpPr>
          <p:spPr bwMode="auto">
            <a:xfrm>
              <a:off x="2103" y="2509"/>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2" name="Freeform 1150">
              <a:extLst>
                <a:ext uri="{FF2B5EF4-FFF2-40B4-BE49-F238E27FC236}">
                  <a16:creationId xmlns:a16="http://schemas.microsoft.com/office/drawing/2014/main" id="{DB2DEC1D-A199-F242-8EA8-5C5F35581BAE}"/>
                </a:ext>
              </a:extLst>
            </p:cNvPr>
            <p:cNvSpPr>
              <a:spLocks/>
            </p:cNvSpPr>
            <p:nvPr/>
          </p:nvSpPr>
          <p:spPr bwMode="auto">
            <a:xfrm>
              <a:off x="2103" y="2509"/>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3" name="Freeform 1151">
              <a:extLst>
                <a:ext uri="{FF2B5EF4-FFF2-40B4-BE49-F238E27FC236}">
                  <a16:creationId xmlns:a16="http://schemas.microsoft.com/office/drawing/2014/main" id="{531008C3-D8CC-359D-6A8C-3300C5260D2B}"/>
                </a:ext>
              </a:extLst>
            </p:cNvPr>
            <p:cNvSpPr>
              <a:spLocks/>
            </p:cNvSpPr>
            <p:nvPr/>
          </p:nvSpPr>
          <p:spPr bwMode="auto">
            <a:xfrm>
              <a:off x="2100" y="2509"/>
              <a:ext cx="3" cy="7"/>
            </a:xfrm>
            <a:custGeom>
              <a:avLst/>
              <a:gdLst>
                <a:gd name="T0" fmla="*/ 0 w 3"/>
                <a:gd name="T1" fmla="*/ 4 h 7"/>
                <a:gd name="T2" fmla="*/ 3 w 3"/>
                <a:gd name="T3" fmla="*/ 0 h 7"/>
                <a:gd name="T4" fmla="*/ 3 w 3"/>
                <a:gd name="T5" fmla="*/ 7 h 7"/>
                <a:gd name="T6" fmla="*/ 0 w 3"/>
                <a:gd name="T7" fmla="*/ 4 h 7"/>
              </a:gdLst>
              <a:ahLst/>
              <a:cxnLst>
                <a:cxn ang="0">
                  <a:pos x="T0" y="T1"/>
                </a:cxn>
                <a:cxn ang="0">
                  <a:pos x="T2" y="T3"/>
                </a:cxn>
                <a:cxn ang="0">
                  <a:pos x="T4" y="T5"/>
                </a:cxn>
                <a:cxn ang="0">
                  <a:pos x="T6" y="T7"/>
                </a:cxn>
              </a:cxnLst>
              <a:rect l="0" t="0" r="r" b="b"/>
              <a:pathLst>
                <a:path w="3" h="7">
                  <a:moveTo>
                    <a:pt x="0" y="4"/>
                  </a:moveTo>
                  <a:lnTo>
                    <a:pt x="3" y="0"/>
                  </a:lnTo>
                  <a:lnTo>
                    <a:pt x="3" y="7"/>
                  </a:lnTo>
                  <a:lnTo>
                    <a:pt x="0"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4" name="Freeform 1152">
              <a:extLst>
                <a:ext uri="{FF2B5EF4-FFF2-40B4-BE49-F238E27FC236}">
                  <a16:creationId xmlns:a16="http://schemas.microsoft.com/office/drawing/2014/main" id="{58AF9DA5-753F-23F2-FCA1-08E446C8ED5E}"/>
                </a:ext>
              </a:extLst>
            </p:cNvPr>
            <p:cNvSpPr>
              <a:spLocks/>
            </p:cNvSpPr>
            <p:nvPr/>
          </p:nvSpPr>
          <p:spPr bwMode="auto">
            <a:xfrm>
              <a:off x="2100" y="2509"/>
              <a:ext cx="3" cy="4"/>
            </a:xfrm>
            <a:custGeom>
              <a:avLst/>
              <a:gdLst>
                <a:gd name="T0" fmla="*/ 3 w 3"/>
                <a:gd name="T1" fmla="*/ 0 h 4"/>
                <a:gd name="T2" fmla="*/ 0 w 3"/>
                <a:gd name="T3" fmla="*/ 0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0" y="0"/>
                  </a:lnTo>
                  <a:lnTo>
                    <a:pt x="0" y="4"/>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5" name="Freeform 1153">
              <a:extLst>
                <a:ext uri="{FF2B5EF4-FFF2-40B4-BE49-F238E27FC236}">
                  <a16:creationId xmlns:a16="http://schemas.microsoft.com/office/drawing/2014/main" id="{AEFDE0F2-732E-FCDF-C291-608C408EF79F}"/>
                </a:ext>
              </a:extLst>
            </p:cNvPr>
            <p:cNvSpPr>
              <a:spLocks/>
            </p:cNvSpPr>
            <p:nvPr/>
          </p:nvSpPr>
          <p:spPr bwMode="auto">
            <a:xfrm>
              <a:off x="2100" y="2513"/>
              <a:ext cx="6" cy="170"/>
            </a:xfrm>
            <a:custGeom>
              <a:avLst/>
              <a:gdLst>
                <a:gd name="T0" fmla="*/ 0 w 6"/>
                <a:gd name="T1" fmla="*/ 170 h 170"/>
                <a:gd name="T2" fmla="*/ 6 w 6"/>
                <a:gd name="T3" fmla="*/ 0 h 170"/>
                <a:gd name="T4" fmla="*/ 0 w 6"/>
                <a:gd name="T5" fmla="*/ 0 h 170"/>
                <a:gd name="T6" fmla="*/ 0 w 6"/>
                <a:gd name="T7" fmla="*/ 170 h 170"/>
              </a:gdLst>
              <a:ahLst/>
              <a:cxnLst>
                <a:cxn ang="0">
                  <a:pos x="T0" y="T1"/>
                </a:cxn>
                <a:cxn ang="0">
                  <a:pos x="T2" y="T3"/>
                </a:cxn>
                <a:cxn ang="0">
                  <a:pos x="T4" y="T5"/>
                </a:cxn>
                <a:cxn ang="0">
                  <a:pos x="T6" y="T7"/>
                </a:cxn>
              </a:cxnLst>
              <a:rect l="0" t="0" r="r" b="b"/>
              <a:pathLst>
                <a:path w="6" h="170">
                  <a:moveTo>
                    <a:pt x="0" y="170"/>
                  </a:moveTo>
                  <a:lnTo>
                    <a:pt x="6" y="0"/>
                  </a:lnTo>
                  <a:lnTo>
                    <a:pt x="0" y="0"/>
                  </a:lnTo>
                  <a:lnTo>
                    <a:pt x="0" y="17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6" name="Freeform 1154">
              <a:extLst>
                <a:ext uri="{FF2B5EF4-FFF2-40B4-BE49-F238E27FC236}">
                  <a16:creationId xmlns:a16="http://schemas.microsoft.com/office/drawing/2014/main" id="{992D6B72-7888-411D-113F-132CB3F02B35}"/>
                </a:ext>
              </a:extLst>
            </p:cNvPr>
            <p:cNvSpPr>
              <a:spLocks/>
            </p:cNvSpPr>
            <p:nvPr/>
          </p:nvSpPr>
          <p:spPr bwMode="auto">
            <a:xfrm>
              <a:off x="2100" y="2513"/>
              <a:ext cx="6" cy="170"/>
            </a:xfrm>
            <a:custGeom>
              <a:avLst/>
              <a:gdLst>
                <a:gd name="T0" fmla="*/ 0 w 6"/>
                <a:gd name="T1" fmla="*/ 170 h 170"/>
                <a:gd name="T2" fmla="*/ 6 w 6"/>
                <a:gd name="T3" fmla="*/ 170 h 170"/>
                <a:gd name="T4" fmla="*/ 6 w 6"/>
                <a:gd name="T5" fmla="*/ 0 h 170"/>
                <a:gd name="T6" fmla="*/ 0 w 6"/>
                <a:gd name="T7" fmla="*/ 170 h 170"/>
              </a:gdLst>
              <a:ahLst/>
              <a:cxnLst>
                <a:cxn ang="0">
                  <a:pos x="T0" y="T1"/>
                </a:cxn>
                <a:cxn ang="0">
                  <a:pos x="T2" y="T3"/>
                </a:cxn>
                <a:cxn ang="0">
                  <a:pos x="T4" y="T5"/>
                </a:cxn>
                <a:cxn ang="0">
                  <a:pos x="T6" y="T7"/>
                </a:cxn>
              </a:cxnLst>
              <a:rect l="0" t="0" r="r" b="b"/>
              <a:pathLst>
                <a:path w="6" h="170">
                  <a:moveTo>
                    <a:pt x="0" y="170"/>
                  </a:moveTo>
                  <a:lnTo>
                    <a:pt x="6" y="170"/>
                  </a:lnTo>
                  <a:lnTo>
                    <a:pt x="6" y="0"/>
                  </a:lnTo>
                  <a:lnTo>
                    <a:pt x="0" y="17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7" name="Freeform 1155">
              <a:extLst>
                <a:ext uri="{FF2B5EF4-FFF2-40B4-BE49-F238E27FC236}">
                  <a16:creationId xmlns:a16="http://schemas.microsoft.com/office/drawing/2014/main" id="{5998BB99-2F37-D5C3-FF19-355A91F0AF8D}"/>
                </a:ext>
              </a:extLst>
            </p:cNvPr>
            <p:cNvSpPr>
              <a:spLocks/>
            </p:cNvSpPr>
            <p:nvPr/>
          </p:nvSpPr>
          <p:spPr bwMode="auto">
            <a:xfrm>
              <a:off x="2100" y="2683"/>
              <a:ext cx="6" cy="3"/>
            </a:xfrm>
            <a:custGeom>
              <a:avLst/>
              <a:gdLst>
                <a:gd name="T0" fmla="*/ 3 w 6"/>
                <a:gd name="T1" fmla="*/ 3 h 3"/>
                <a:gd name="T2" fmla="*/ 0 w 6"/>
                <a:gd name="T3" fmla="*/ 0 h 3"/>
                <a:gd name="T4" fmla="*/ 6 w 6"/>
                <a:gd name="T5" fmla="*/ 0 h 3"/>
                <a:gd name="T6" fmla="*/ 3 w 6"/>
                <a:gd name="T7" fmla="*/ 3 h 3"/>
              </a:gdLst>
              <a:ahLst/>
              <a:cxnLst>
                <a:cxn ang="0">
                  <a:pos x="T0" y="T1"/>
                </a:cxn>
                <a:cxn ang="0">
                  <a:pos x="T2" y="T3"/>
                </a:cxn>
                <a:cxn ang="0">
                  <a:pos x="T4" y="T5"/>
                </a:cxn>
                <a:cxn ang="0">
                  <a:pos x="T6" y="T7"/>
                </a:cxn>
              </a:cxnLst>
              <a:rect l="0" t="0" r="r" b="b"/>
              <a:pathLst>
                <a:path w="6" h="3">
                  <a:moveTo>
                    <a:pt x="3" y="3"/>
                  </a:moveTo>
                  <a:lnTo>
                    <a:pt x="0" y="0"/>
                  </a:lnTo>
                  <a:lnTo>
                    <a:pt x="6"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8" name="Freeform 1156">
              <a:extLst>
                <a:ext uri="{FF2B5EF4-FFF2-40B4-BE49-F238E27FC236}">
                  <a16:creationId xmlns:a16="http://schemas.microsoft.com/office/drawing/2014/main" id="{D8711D05-CA8B-05D9-B7BA-A1C92A47137D}"/>
                </a:ext>
              </a:extLst>
            </p:cNvPr>
            <p:cNvSpPr>
              <a:spLocks/>
            </p:cNvSpPr>
            <p:nvPr/>
          </p:nvSpPr>
          <p:spPr bwMode="auto">
            <a:xfrm>
              <a:off x="2100" y="2683"/>
              <a:ext cx="3" cy="3"/>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09" name="Freeform 1157">
              <a:extLst>
                <a:ext uri="{FF2B5EF4-FFF2-40B4-BE49-F238E27FC236}">
                  <a16:creationId xmlns:a16="http://schemas.microsoft.com/office/drawing/2014/main" id="{D192D148-2F34-D113-7889-4AC208C2060E}"/>
                </a:ext>
              </a:extLst>
            </p:cNvPr>
            <p:cNvSpPr>
              <a:spLocks/>
            </p:cNvSpPr>
            <p:nvPr/>
          </p:nvSpPr>
          <p:spPr bwMode="auto">
            <a:xfrm>
              <a:off x="2393" y="2530"/>
              <a:ext cx="291" cy="153"/>
            </a:xfrm>
            <a:custGeom>
              <a:avLst/>
              <a:gdLst>
                <a:gd name="T0" fmla="*/ 0 w 291"/>
                <a:gd name="T1" fmla="*/ 0 h 153"/>
                <a:gd name="T2" fmla="*/ 291 w 291"/>
                <a:gd name="T3" fmla="*/ 153 h 153"/>
                <a:gd name="T4" fmla="*/ 0 w 291"/>
                <a:gd name="T5" fmla="*/ 153 h 153"/>
                <a:gd name="T6" fmla="*/ 0 w 291"/>
                <a:gd name="T7" fmla="*/ 0 h 153"/>
              </a:gdLst>
              <a:ahLst/>
              <a:cxnLst>
                <a:cxn ang="0">
                  <a:pos x="T0" y="T1"/>
                </a:cxn>
                <a:cxn ang="0">
                  <a:pos x="T2" y="T3"/>
                </a:cxn>
                <a:cxn ang="0">
                  <a:pos x="T4" y="T5"/>
                </a:cxn>
                <a:cxn ang="0">
                  <a:pos x="T6" y="T7"/>
                </a:cxn>
              </a:cxnLst>
              <a:rect l="0" t="0" r="r" b="b"/>
              <a:pathLst>
                <a:path w="291" h="153">
                  <a:moveTo>
                    <a:pt x="0" y="0"/>
                  </a:moveTo>
                  <a:lnTo>
                    <a:pt x="291" y="153"/>
                  </a:lnTo>
                  <a:lnTo>
                    <a:pt x="0" y="15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0" name="Freeform 1158">
              <a:extLst>
                <a:ext uri="{FF2B5EF4-FFF2-40B4-BE49-F238E27FC236}">
                  <a16:creationId xmlns:a16="http://schemas.microsoft.com/office/drawing/2014/main" id="{0912D6F9-6CDE-A6EB-E54A-C06683E64A2F}"/>
                </a:ext>
              </a:extLst>
            </p:cNvPr>
            <p:cNvSpPr>
              <a:spLocks/>
            </p:cNvSpPr>
            <p:nvPr/>
          </p:nvSpPr>
          <p:spPr bwMode="auto">
            <a:xfrm>
              <a:off x="2393" y="2530"/>
              <a:ext cx="291" cy="153"/>
            </a:xfrm>
            <a:custGeom>
              <a:avLst/>
              <a:gdLst>
                <a:gd name="T0" fmla="*/ 0 w 291"/>
                <a:gd name="T1" fmla="*/ 0 h 153"/>
                <a:gd name="T2" fmla="*/ 291 w 291"/>
                <a:gd name="T3" fmla="*/ 0 h 153"/>
                <a:gd name="T4" fmla="*/ 291 w 291"/>
                <a:gd name="T5" fmla="*/ 153 h 153"/>
                <a:gd name="T6" fmla="*/ 0 w 291"/>
                <a:gd name="T7" fmla="*/ 0 h 153"/>
              </a:gdLst>
              <a:ahLst/>
              <a:cxnLst>
                <a:cxn ang="0">
                  <a:pos x="T0" y="T1"/>
                </a:cxn>
                <a:cxn ang="0">
                  <a:pos x="T2" y="T3"/>
                </a:cxn>
                <a:cxn ang="0">
                  <a:pos x="T4" y="T5"/>
                </a:cxn>
                <a:cxn ang="0">
                  <a:pos x="T6" y="T7"/>
                </a:cxn>
              </a:cxnLst>
              <a:rect l="0" t="0" r="r" b="b"/>
              <a:pathLst>
                <a:path w="291" h="153">
                  <a:moveTo>
                    <a:pt x="0" y="0"/>
                  </a:moveTo>
                  <a:lnTo>
                    <a:pt x="291" y="0"/>
                  </a:lnTo>
                  <a:lnTo>
                    <a:pt x="291" y="15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1" name="Freeform 1159">
              <a:extLst>
                <a:ext uri="{FF2B5EF4-FFF2-40B4-BE49-F238E27FC236}">
                  <a16:creationId xmlns:a16="http://schemas.microsoft.com/office/drawing/2014/main" id="{55B86AE9-3FA4-BA07-1890-3A6B471C0429}"/>
                </a:ext>
              </a:extLst>
            </p:cNvPr>
            <p:cNvSpPr>
              <a:spLocks/>
            </p:cNvSpPr>
            <p:nvPr/>
          </p:nvSpPr>
          <p:spPr bwMode="auto">
            <a:xfrm>
              <a:off x="2393" y="2679"/>
              <a:ext cx="291" cy="7"/>
            </a:xfrm>
            <a:custGeom>
              <a:avLst/>
              <a:gdLst>
                <a:gd name="T0" fmla="*/ 291 w 291"/>
                <a:gd name="T1" fmla="*/ 7 h 7"/>
                <a:gd name="T2" fmla="*/ 0 w 291"/>
                <a:gd name="T3" fmla="*/ 0 h 7"/>
                <a:gd name="T4" fmla="*/ 0 w 291"/>
                <a:gd name="T5" fmla="*/ 7 h 7"/>
                <a:gd name="T6" fmla="*/ 291 w 291"/>
                <a:gd name="T7" fmla="*/ 7 h 7"/>
              </a:gdLst>
              <a:ahLst/>
              <a:cxnLst>
                <a:cxn ang="0">
                  <a:pos x="T0" y="T1"/>
                </a:cxn>
                <a:cxn ang="0">
                  <a:pos x="T2" y="T3"/>
                </a:cxn>
                <a:cxn ang="0">
                  <a:pos x="T4" y="T5"/>
                </a:cxn>
                <a:cxn ang="0">
                  <a:pos x="T6" y="T7"/>
                </a:cxn>
              </a:cxnLst>
              <a:rect l="0" t="0" r="r" b="b"/>
              <a:pathLst>
                <a:path w="291" h="7">
                  <a:moveTo>
                    <a:pt x="291" y="7"/>
                  </a:moveTo>
                  <a:lnTo>
                    <a:pt x="0" y="0"/>
                  </a:lnTo>
                  <a:lnTo>
                    <a:pt x="0" y="7"/>
                  </a:lnTo>
                  <a:lnTo>
                    <a:pt x="291"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2" name="Freeform 1160">
              <a:extLst>
                <a:ext uri="{FF2B5EF4-FFF2-40B4-BE49-F238E27FC236}">
                  <a16:creationId xmlns:a16="http://schemas.microsoft.com/office/drawing/2014/main" id="{0A7B5405-E6D0-EFE7-12C8-A6035F95F03D}"/>
                </a:ext>
              </a:extLst>
            </p:cNvPr>
            <p:cNvSpPr>
              <a:spLocks/>
            </p:cNvSpPr>
            <p:nvPr/>
          </p:nvSpPr>
          <p:spPr bwMode="auto">
            <a:xfrm>
              <a:off x="2393" y="2679"/>
              <a:ext cx="291" cy="7"/>
            </a:xfrm>
            <a:custGeom>
              <a:avLst/>
              <a:gdLst>
                <a:gd name="T0" fmla="*/ 0 w 291"/>
                <a:gd name="T1" fmla="*/ 0 h 7"/>
                <a:gd name="T2" fmla="*/ 291 w 291"/>
                <a:gd name="T3" fmla="*/ 0 h 7"/>
                <a:gd name="T4" fmla="*/ 291 w 291"/>
                <a:gd name="T5" fmla="*/ 7 h 7"/>
                <a:gd name="T6" fmla="*/ 0 w 291"/>
                <a:gd name="T7" fmla="*/ 0 h 7"/>
              </a:gdLst>
              <a:ahLst/>
              <a:cxnLst>
                <a:cxn ang="0">
                  <a:pos x="T0" y="T1"/>
                </a:cxn>
                <a:cxn ang="0">
                  <a:pos x="T2" y="T3"/>
                </a:cxn>
                <a:cxn ang="0">
                  <a:pos x="T4" y="T5"/>
                </a:cxn>
                <a:cxn ang="0">
                  <a:pos x="T6" y="T7"/>
                </a:cxn>
              </a:cxnLst>
              <a:rect l="0" t="0" r="r" b="b"/>
              <a:pathLst>
                <a:path w="291" h="7">
                  <a:moveTo>
                    <a:pt x="0" y="0"/>
                  </a:moveTo>
                  <a:lnTo>
                    <a:pt x="291" y="0"/>
                  </a:lnTo>
                  <a:lnTo>
                    <a:pt x="291"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3" name="Freeform 1161">
              <a:extLst>
                <a:ext uri="{FF2B5EF4-FFF2-40B4-BE49-F238E27FC236}">
                  <a16:creationId xmlns:a16="http://schemas.microsoft.com/office/drawing/2014/main" id="{38B64414-46C8-F3CB-32CC-8C2EBDE27C84}"/>
                </a:ext>
              </a:extLst>
            </p:cNvPr>
            <p:cNvSpPr>
              <a:spLocks/>
            </p:cNvSpPr>
            <p:nvPr/>
          </p:nvSpPr>
          <p:spPr bwMode="auto">
            <a:xfrm>
              <a:off x="2684"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4" name="Freeform 1162">
              <a:extLst>
                <a:ext uri="{FF2B5EF4-FFF2-40B4-BE49-F238E27FC236}">
                  <a16:creationId xmlns:a16="http://schemas.microsoft.com/office/drawing/2014/main" id="{D7FB154F-ED3F-260B-8C3E-A1B1342FA861}"/>
                </a:ext>
              </a:extLst>
            </p:cNvPr>
            <p:cNvSpPr>
              <a:spLocks/>
            </p:cNvSpPr>
            <p:nvPr/>
          </p:nvSpPr>
          <p:spPr bwMode="auto">
            <a:xfrm>
              <a:off x="2684"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5" name="Freeform 1163">
              <a:extLst>
                <a:ext uri="{FF2B5EF4-FFF2-40B4-BE49-F238E27FC236}">
                  <a16:creationId xmlns:a16="http://schemas.microsoft.com/office/drawing/2014/main" id="{064C1892-1094-AB63-4583-90EEA0D8DCB5}"/>
                </a:ext>
              </a:extLst>
            </p:cNvPr>
            <p:cNvSpPr>
              <a:spLocks/>
            </p:cNvSpPr>
            <p:nvPr/>
          </p:nvSpPr>
          <p:spPr bwMode="auto">
            <a:xfrm>
              <a:off x="2680" y="2530"/>
              <a:ext cx="7" cy="153"/>
            </a:xfrm>
            <a:custGeom>
              <a:avLst/>
              <a:gdLst>
                <a:gd name="T0" fmla="*/ 7 w 7"/>
                <a:gd name="T1" fmla="*/ 0 h 153"/>
                <a:gd name="T2" fmla="*/ 0 w 7"/>
                <a:gd name="T3" fmla="*/ 153 h 153"/>
                <a:gd name="T4" fmla="*/ 7 w 7"/>
                <a:gd name="T5" fmla="*/ 153 h 153"/>
                <a:gd name="T6" fmla="*/ 7 w 7"/>
                <a:gd name="T7" fmla="*/ 0 h 153"/>
              </a:gdLst>
              <a:ahLst/>
              <a:cxnLst>
                <a:cxn ang="0">
                  <a:pos x="T0" y="T1"/>
                </a:cxn>
                <a:cxn ang="0">
                  <a:pos x="T2" y="T3"/>
                </a:cxn>
                <a:cxn ang="0">
                  <a:pos x="T4" y="T5"/>
                </a:cxn>
                <a:cxn ang="0">
                  <a:pos x="T6" y="T7"/>
                </a:cxn>
              </a:cxnLst>
              <a:rect l="0" t="0" r="r" b="b"/>
              <a:pathLst>
                <a:path w="7" h="153">
                  <a:moveTo>
                    <a:pt x="7" y="0"/>
                  </a:moveTo>
                  <a:lnTo>
                    <a:pt x="0" y="153"/>
                  </a:lnTo>
                  <a:lnTo>
                    <a:pt x="7" y="153"/>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6" name="Freeform 1164">
              <a:extLst>
                <a:ext uri="{FF2B5EF4-FFF2-40B4-BE49-F238E27FC236}">
                  <a16:creationId xmlns:a16="http://schemas.microsoft.com/office/drawing/2014/main" id="{F29CE511-03AD-42FB-6C02-866DF08100B8}"/>
                </a:ext>
              </a:extLst>
            </p:cNvPr>
            <p:cNvSpPr>
              <a:spLocks/>
            </p:cNvSpPr>
            <p:nvPr/>
          </p:nvSpPr>
          <p:spPr bwMode="auto">
            <a:xfrm>
              <a:off x="2680" y="2530"/>
              <a:ext cx="7" cy="153"/>
            </a:xfrm>
            <a:custGeom>
              <a:avLst/>
              <a:gdLst>
                <a:gd name="T0" fmla="*/ 7 w 7"/>
                <a:gd name="T1" fmla="*/ 0 h 153"/>
                <a:gd name="T2" fmla="*/ 0 w 7"/>
                <a:gd name="T3" fmla="*/ 0 h 153"/>
                <a:gd name="T4" fmla="*/ 0 w 7"/>
                <a:gd name="T5" fmla="*/ 153 h 153"/>
                <a:gd name="T6" fmla="*/ 7 w 7"/>
                <a:gd name="T7" fmla="*/ 0 h 153"/>
              </a:gdLst>
              <a:ahLst/>
              <a:cxnLst>
                <a:cxn ang="0">
                  <a:pos x="T0" y="T1"/>
                </a:cxn>
                <a:cxn ang="0">
                  <a:pos x="T2" y="T3"/>
                </a:cxn>
                <a:cxn ang="0">
                  <a:pos x="T4" y="T5"/>
                </a:cxn>
                <a:cxn ang="0">
                  <a:pos x="T6" y="T7"/>
                </a:cxn>
              </a:cxnLst>
              <a:rect l="0" t="0" r="r" b="b"/>
              <a:pathLst>
                <a:path w="7" h="153">
                  <a:moveTo>
                    <a:pt x="7" y="0"/>
                  </a:moveTo>
                  <a:lnTo>
                    <a:pt x="0" y="0"/>
                  </a:lnTo>
                  <a:lnTo>
                    <a:pt x="0" y="153"/>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7" name="Freeform 1165">
              <a:extLst>
                <a:ext uri="{FF2B5EF4-FFF2-40B4-BE49-F238E27FC236}">
                  <a16:creationId xmlns:a16="http://schemas.microsoft.com/office/drawing/2014/main" id="{6494A1CE-6D58-052F-396B-7A663F8178A1}"/>
                </a:ext>
              </a:extLst>
            </p:cNvPr>
            <p:cNvSpPr>
              <a:spLocks/>
            </p:cNvSpPr>
            <p:nvPr/>
          </p:nvSpPr>
          <p:spPr bwMode="auto">
            <a:xfrm>
              <a:off x="2684" y="2526"/>
              <a:ext cx="3" cy="4"/>
            </a:xfrm>
            <a:custGeom>
              <a:avLst/>
              <a:gdLst>
                <a:gd name="T0" fmla="*/ 0 w 3"/>
                <a:gd name="T1" fmla="*/ 0 h 4"/>
                <a:gd name="T2" fmla="*/ 3 w 3"/>
                <a:gd name="T3" fmla="*/ 4 h 4"/>
                <a:gd name="T4" fmla="*/ 0 w 3"/>
                <a:gd name="T5" fmla="*/ 4 h 4"/>
                <a:gd name="T6" fmla="*/ 0 w 3"/>
                <a:gd name="T7" fmla="*/ 0 h 4"/>
              </a:gdLst>
              <a:ahLst/>
              <a:cxnLst>
                <a:cxn ang="0">
                  <a:pos x="T0" y="T1"/>
                </a:cxn>
                <a:cxn ang="0">
                  <a:pos x="T2" y="T3"/>
                </a:cxn>
                <a:cxn ang="0">
                  <a:pos x="T4" y="T5"/>
                </a:cxn>
                <a:cxn ang="0">
                  <a:pos x="T6" y="T7"/>
                </a:cxn>
              </a:cxnLst>
              <a:rect l="0" t="0" r="r" b="b"/>
              <a:pathLst>
                <a:path w="3" h="4">
                  <a:moveTo>
                    <a:pt x="0" y="0"/>
                  </a:moveTo>
                  <a:lnTo>
                    <a:pt x="3" y="4"/>
                  </a:lnTo>
                  <a:lnTo>
                    <a:pt x="0"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8" name="Freeform 1166">
              <a:extLst>
                <a:ext uri="{FF2B5EF4-FFF2-40B4-BE49-F238E27FC236}">
                  <a16:creationId xmlns:a16="http://schemas.microsoft.com/office/drawing/2014/main" id="{4411524F-7542-E081-876B-1E56598B9DEF}"/>
                </a:ext>
              </a:extLst>
            </p:cNvPr>
            <p:cNvSpPr>
              <a:spLocks/>
            </p:cNvSpPr>
            <p:nvPr/>
          </p:nvSpPr>
          <p:spPr bwMode="auto">
            <a:xfrm>
              <a:off x="2684" y="2526"/>
              <a:ext cx="3" cy="4"/>
            </a:xfrm>
            <a:custGeom>
              <a:avLst/>
              <a:gdLst>
                <a:gd name="T0" fmla="*/ 0 w 3"/>
                <a:gd name="T1" fmla="*/ 0 h 4"/>
                <a:gd name="T2" fmla="*/ 3 w 3"/>
                <a:gd name="T3" fmla="*/ 0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lnTo>
                    <a:pt x="3" y="0"/>
                  </a:lnTo>
                  <a:lnTo>
                    <a:pt x="3"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19" name="Freeform 1167">
              <a:extLst>
                <a:ext uri="{FF2B5EF4-FFF2-40B4-BE49-F238E27FC236}">
                  <a16:creationId xmlns:a16="http://schemas.microsoft.com/office/drawing/2014/main" id="{7D88C8BA-1930-B0D6-691E-07EE91FE38DD}"/>
                </a:ext>
              </a:extLst>
            </p:cNvPr>
            <p:cNvSpPr>
              <a:spLocks/>
            </p:cNvSpPr>
            <p:nvPr/>
          </p:nvSpPr>
          <p:spPr bwMode="auto">
            <a:xfrm>
              <a:off x="2393" y="2526"/>
              <a:ext cx="291" cy="7"/>
            </a:xfrm>
            <a:custGeom>
              <a:avLst/>
              <a:gdLst>
                <a:gd name="T0" fmla="*/ 0 w 291"/>
                <a:gd name="T1" fmla="*/ 0 h 7"/>
                <a:gd name="T2" fmla="*/ 291 w 291"/>
                <a:gd name="T3" fmla="*/ 7 h 7"/>
                <a:gd name="T4" fmla="*/ 291 w 291"/>
                <a:gd name="T5" fmla="*/ 0 h 7"/>
                <a:gd name="T6" fmla="*/ 0 w 291"/>
                <a:gd name="T7" fmla="*/ 0 h 7"/>
              </a:gdLst>
              <a:ahLst/>
              <a:cxnLst>
                <a:cxn ang="0">
                  <a:pos x="T0" y="T1"/>
                </a:cxn>
                <a:cxn ang="0">
                  <a:pos x="T2" y="T3"/>
                </a:cxn>
                <a:cxn ang="0">
                  <a:pos x="T4" y="T5"/>
                </a:cxn>
                <a:cxn ang="0">
                  <a:pos x="T6" y="T7"/>
                </a:cxn>
              </a:cxnLst>
              <a:rect l="0" t="0" r="r" b="b"/>
              <a:pathLst>
                <a:path w="291" h="7">
                  <a:moveTo>
                    <a:pt x="0" y="0"/>
                  </a:moveTo>
                  <a:lnTo>
                    <a:pt x="291" y="7"/>
                  </a:lnTo>
                  <a:lnTo>
                    <a:pt x="291"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0" name="Freeform 1168">
              <a:extLst>
                <a:ext uri="{FF2B5EF4-FFF2-40B4-BE49-F238E27FC236}">
                  <a16:creationId xmlns:a16="http://schemas.microsoft.com/office/drawing/2014/main" id="{9F8CD91A-B9BE-914D-A7A1-C51E42948DD1}"/>
                </a:ext>
              </a:extLst>
            </p:cNvPr>
            <p:cNvSpPr>
              <a:spLocks/>
            </p:cNvSpPr>
            <p:nvPr/>
          </p:nvSpPr>
          <p:spPr bwMode="auto">
            <a:xfrm>
              <a:off x="2393" y="2526"/>
              <a:ext cx="291" cy="7"/>
            </a:xfrm>
            <a:custGeom>
              <a:avLst/>
              <a:gdLst>
                <a:gd name="T0" fmla="*/ 291 w 291"/>
                <a:gd name="T1" fmla="*/ 7 h 7"/>
                <a:gd name="T2" fmla="*/ 0 w 291"/>
                <a:gd name="T3" fmla="*/ 7 h 7"/>
                <a:gd name="T4" fmla="*/ 0 w 291"/>
                <a:gd name="T5" fmla="*/ 0 h 7"/>
                <a:gd name="T6" fmla="*/ 291 w 291"/>
                <a:gd name="T7" fmla="*/ 7 h 7"/>
              </a:gdLst>
              <a:ahLst/>
              <a:cxnLst>
                <a:cxn ang="0">
                  <a:pos x="T0" y="T1"/>
                </a:cxn>
                <a:cxn ang="0">
                  <a:pos x="T2" y="T3"/>
                </a:cxn>
                <a:cxn ang="0">
                  <a:pos x="T4" y="T5"/>
                </a:cxn>
                <a:cxn ang="0">
                  <a:pos x="T6" y="T7"/>
                </a:cxn>
              </a:cxnLst>
              <a:rect l="0" t="0" r="r" b="b"/>
              <a:pathLst>
                <a:path w="291" h="7">
                  <a:moveTo>
                    <a:pt x="291" y="7"/>
                  </a:moveTo>
                  <a:lnTo>
                    <a:pt x="0" y="7"/>
                  </a:lnTo>
                  <a:lnTo>
                    <a:pt x="0" y="0"/>
                  </a:lnTo>
                  <a:lnTo>
                    <a:pt x="291"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1" name="Freeform 1169">
              <a:extLst>
                <a:ext uri="{FF2B5EF4-FFF2-40B4-BE49-F238E27FC236}">
                  <a16:creationId xmlns:a16="http://schemas.microsoft.com/office/drawing/2014/main" id="{3CB30AFA-9942-87E2-BA00-BA29118EE3EC}"/>
                </a:ext>
              </a:extLst>
            </p:cNvPr>
            <p:cNvSpPr>
              <a:spLocks/>
            </p:cNvSpPr>
            <p:nvPr/>
          </p:nvSpPr>
          <p:spPr bwMode="auto">
            <a:xfrm>
              <a:off x="2390" y="2526"/>
              <a:ext cx="3" cy="7"/>
            </a:xfrm>
            <a:custGeom>
              <a:avLst/>
              <a:gdLst>
                <a:gd name="T0" fmla="*/ 0 w 3"/>
                <a:gd name="T1" fmla="*/ 4 h 7"/>
                <a:gd name="T2" fmla="*/ 3 w 3"/>
                <a:gd name="T3" fmla="*/ 0 h 7"/>
                <a:gd name="T4" fmla="*/ 3 w 3"/>
                <a:gd name="T5" fmla="*/ 7 h 7"/>
                <a:gd name="T6" fmla="*/ 0 w 3"/>
                <a:gd name="T7" fmla="*/ 4 h 7"/>
              </a:gdLst>
              <a:ahLst/>
              <a:cxnLst>
                <a:cxn ang="0">
                  <a:pos x="T0" y="T1"/>
                </a:cxn>
                <a:cxn ang="0">
                  <a:pos x="T2" y="T3"/>
                </a:cxn>
                <a:cxn ang="0">
                  <a:pos x="T4" y="T5"/>
                </a:cxn>
                <a:cxn ang="0">
                  <a:pos x="T6" y="T7"/>
                </a:cxn>
              </a:cxnLst>
              <a:rect l="0" t="0" r="r" b="b"/>
              <a:pathLst>
                <a:path w="3" h="7">
                  <a:moveTo>
                    <a:pt x="0" y="4"/>
                  </a:moveTo>
                  <a:lnTo>
                    <a:pt x="3" y="0"/>
                  </a:lnTo>
                  <a:lnTo>
                    <a:pt x="3" y="7"/>
                  </a:lnTo>
                  <a:lnTo>
                    <a:pt x="0"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2" name="Freeform 1170">
              <a:extLst>
                <a:ext uri="{FF2B5EF4-FFF2-40B4-BE49-F238E27FC236}">
                  <a16:creationId xmlns:a16="http://schemas.microsoft.com/office/drawing/2014/main" id="{35B2EB3E-4D1E-9EC3-DEDB-E0DA3684B10A}"/>
                </a:ext>
              </a:extLst>
            </p:cNvPr>
            <p:cNvSpPr>
              <a:spLocks/>
            </p:cNvSpPr>
            <p:nvPr/>
          </p:nvSpPr>
          <p:spPr bwMode="auto">
            <a:xfrm>
              <a:off x="2390" y="2526"/>
              <a:ext cx="3" cy="4"/>
            </a:xfrm>
            <a:custGeom>
              <a:avLst/>
              <a:gdLst>
                <a:gd name="T0" fmla="*/ 3 w 3"/>
                <a:gd name="T1" fmla="*/ 0 h 4"/>
                <a:gd name="T2" fmla="*/ 0 w 3"/>
                <a:gd name="T3" fmla="*/ 0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0" y="0"/>
                  </a:lnTo>
                  <a:lnTo>
                    <a:pt x="0" y="4"/>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3" name="Freeform 1171">
              <a:extLst>
                <a:ext uri="{FF2B5EF4-FFF2-40B4-BE49-F238E27FC236}">
                  <a16:creationId xmlns:a16="http://schemas.microsoft.com/office/drawing/2014/main" id="{8D9A3372-7606-E470-AA68-46EB06CDDFDC}"/>
                </a:ext>
              </a:extLst>
            </p:cNvPr>
            <p:cNvSpPr>
              <a:spLocks/>
            </p:cNvSpPr>
            <p:nvPr/>
          </p:nvSpPr>
          <p:spPr bwMode="auto">
            <a:xfrm>
              <a:off x="2390" y="2530"/>
              <a:ext cx="7" cy="153"/>
            </a:xfrm>
            <a:custGeom>
              <a:avLst/>
              <a:gdLst>
                <a:gd name="T0" fmla="*/ 0 w 7"/>
                <a:gd name="T1" fmla="*/ 153 h 153"/>
                <a:gd name="T2" fmla="*/ 7 w 7"/>
                <a:gd name="T3" fmla="*/ 0 h 153"/>
                <a:gd name="T4" fmla="*/ 0 w 7"/>
                <a:gd name="T5" fmla="*/ 0 h 153"/>
                <a:gd name="T6" fmla="*/ 0 w 7"/>
                <a:gd name="T7" fmla="*/ 153 h 153"/>
              </a:gdLst>
              <a:ahLst/>
              <a:cxnLst>
                <a:cxn ang="0">
                  <a:pos x="T0" y="T1"/>
                </a:cxn>
                <a:cxn ang="0">
                  <a:pos x="T2" y="T3"/>
                </a:cxn>
                <a:cxn ang="0">
                  <a:pos x="T4" y="T5"/>
                </a:cxn>
                <a:cxn ang="0">
                  <a:pos x="T6" y="T7"/>
                </a:cxn>
              </a:cxnLst>
              <a:rect l="0" t="0" r="r" b="b"/>
              <a:pathLst>
                <a:path w="7" h="153">
                  <a:moveTo>
                    <a:pt x="0" y="153"/>
                  </a:moveTo>
                  <a:lnTo>
                    <a:pt x="7" y="0"/>
                  </a:lnTo>
                  <a:lnTo>
                    <a:pt x="0" y="0"/>
                  </a:lnTo>
                  <a:lnTo>
                    <a:pt x="0" y="15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4" name="Freeform 1172">
              <a:extLst>
                <a:ext uri="{FF2B5EF4-FFF2-40B4-BE49-F238E27FC236}">
                  <a16:creationId xmlns:a16="http://schemas.microsoft.com/office/drawing/2014/main" id="{1200AB68-72A6-61DE-F7FF-EEE29108A026}"/>
                </a:ext>
              </a:extLst>
            </p:cNvPr>
            <p:cNvSpPr>
              <a:spLocks/>
            </p:cNvSpPr>
            <p:nvPr/>
          </p:nvSpPr>
          <p:spPr bwMode="auto">
            <a:xfrm>
              <a:off x="2390" y="2530"/>
              <a:ext cx="7" cy="153"/>
            </a:xfrm>
            <a:custGeom>
              <a:avLst/>
              <a:gdLst>
                <a:gd name="T0" fmla="*/ 0 w 7"/>
                <a:gd name="T1" fmla="*/ 153 h 153"/>
                <a:gd name="T2" fmla="*/ 7 w 7"/>
                <a:gd name="T3" fmla="*/ 153 h 153"/>
                <a:gd name="T4" fmla="*/ 7 w 7"/>
                <a:gd name="T5" fmla="*/ 0 h 153"/>
                <a:gd name="T6" fmla="*/ 0 w 7"/>
                <a:gd name="T7" fmla="*/ 153 h 153"/>
              </a:gdLst>
              <a:ahLst/>
              <a:cxnLst>
                <a:cxn ang="0">
                  <a:pos x="T0" y="T1"/>
                </a:cxn>
                <a:cxn ang="0">
                  <a:pos x="T2" y="T3"/>
                </a:cxn>
                <a:cxn ang="0">
                  <a:pos x="T4" y="T5"/>
                </a:cxn>
                <a:cxn ang="0">
                  <a:pos x="T6" y="T7"/>
                </a:cxn>
              </a:cxnLst>
              <a:rect l="0" t="0" r="r" b="b"/>
              <a:pathLst>
                <a:path w="7" h="153">
                  <a:moveTo>
                    <a:pt x="0" y="153"/>
                  </a:moveTo>
                  <a:lnTo>
                    <a:pt x="7" y="153"/>
                  </a:lnTo>
                  <a:lnTo>
                    <a:pt x="7" y="0"/>
                  </a:lnTo>
                  <a:lnTo>
                    <a:pt x="0" y="15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5" name="Freeform 1173">
              <a:extLst>
                <a:ext uri="{FF2B5EF4-FFF2-40B4-BE49-F238E27FC236}">
                  <a16:creationId xmlns:a16="http://schemas.microsoft.com/office/drawing/2014/main" id="{7083B72C-C9D5-05CC-F11B-0A07EF8F3768}"/>
                </a:ext>
              </a:extLst>
            </p:cNvPr>
            <p:cNvSpPr>
              <a:spLocks/>
            </p:cNvSpPr>
            <p:nvPr/>
          </p:nvSpPr>
          <p:spPr bwMode="auto">
            <a:xfrm>
              <a:off x="2390" y="2683"/>
              <a:ext cx="7" cy="3"/>
            </a:xfrm>
            <a:custGeom>
              <a:avLst/>
              <a:gdLst>
                <a:gd name="T0" fmla="*/ 3 w 7"/>
                <a:gd name="T1" fmla="*/ 3 h 3"/>
                <a:gd name="T2" fmla="*/ 0 w 7"/>
                <a:gd name="T3" fmla="*/ 0 h 3"/>
                <a:gd name="T4" fmla="*/ 7 w 7"/>
                <a:gd name="T5" fmla="*/ 0 h 3"/>
                <a:gd name="T6" fmla="*/ 3 w 7"/>
                <a:gd name="T7" fmla="*/ 3 h 3"/>
              </a:gdLst>
              <a:ahLst/>
              <a:cxnLst>
                <a:cxn ang="0">
                  <a:pos x="T0" y="T1"/>
                </a:cxn>
                <a:cxn ang="0">
                  <a:pos x="T2" y="T3"/>
                </a:cxn>
                <a:cxn ang="0">
                  <a:pos x="T4" y="T5"/>
                </a:cxn>
                <a:cxn ang="0">
                  <a:pos x="T6" y="T7"/>
                </a:cxn>
              </a:cxnLst>
              <a:rect l="0" t="0" r="r" b="b"/>
              <a:pathLst>
                <a:path w="7" h="3">
                  <a:moveTo>
                    <a:pt x="3" y="3"/>
                  </a:moveTo>
                  <a:lnTo>
                    <a:pt x="0" y="0"/>
                  </a:lnTo>
                  <a:lnTo>
                    <a:pt x="7"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6" name="Freeform 1174">
              <a:extLst>
                <a:ext uri="{FF2B5EF4-FFF2-40B4-BE49-F238E27FC236}">
                  <a16:creationId xmlns:a16="http://schemas.microsoft.com/office/drawing/2014/main" id="{366ED9FA-BCC5-0EDD-5486-614847975416}"/>
                </a:ext>
              </a:extLst>
            </p:cNvPr>
            <p:cNvSpPr>
              <a:spLocks/>
            </p:cNvSpPr>
            <p:nvPr/>
          </p:nvSpPr>
          <p:spPr bwMode="auto">
            <a:xfrm>
              <a:off x="2390" y="2683"/>
              <a:ext cx="3" cy="3"/>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7" name="Freeform 1175">
              <a:extLst>
                <a:ext uri="{FF2B5EF4-FFF2-40B4-BE49-F238E27FC236}">
                  <a16:creationId xmlns:a16="http://schemas.microsoft.com/office/drawing/2014/main" id="{083F91D0-1A31-C7C5-F95D-28C1A810CBB0}"/>
                </a:ext>
              </a:extLst>
            </p:cNvPr>
            <p:cNvSpPr>
              <a:spLocks/>
            </p:cNvSpPr>
            <p:nvPr/>
          </p:nvSpPr>
          <p:spPr bwMode="auto">
            <a:xfrm>
              <a:off x="2684" y="2540"/>
              <a:ext cx="293" cy="143"/>
            </a:xfrm>
            <a:custGeom>
              <a:avLst/>
              <a:gdLst>
                <a:gd name="T0" fmla="*/ 0 w 293"/>
                <a:gd name="T1" fmla="*/ 0 h 143"/>
                <a:gd name="T2" fmla="*/ 293 w 293"/>
                <a:gd name="T3" fmla="*/ 143 h 143"/>
                <a:gd name="T4" fmla="*/ 0 w 293"/>
                <a:gd name="T5" fmla="*/ 143 h 143"/>
                <a:gd name="T6" fmla="*/ 0 w 293"/>
                <a:gd name="T7" fmla="*/ 0 h 143"/>
              </a:gdLst>
              <a:ahLst/>
              <a:cxnLst>
                <a:cxn ang="0">
                  <a:pos x="T0" y="T1"/>
                </a:cxn>
                <a:cxn ang="0">
                  <a:pos x="T2" y="T3"/>
                </a:cxn>
                <a:cxn ang="0">
                  <a:pos x="T4" y="T5"/>
                </a:cxn>
                <a:cxn ang="0">
                  <a:pos x="T6" y="T7"/>
                </a:cxn>
              </a:cxnLst>
              <a:rect l="0" t="0" r="r" b="b"/>
              <a:pathLst>
                <a:path w="293" h="143">
                  <a:moveTo>
                    <a:pt x="0" y="0"/>
                  </a:moveTo>
                  <a:lnTo>
                    <a:pt x="293" y="143"/>
                  </a:lnTo>
                  <a:lnTo>
                    <a:pt x="0" y="14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8" name="Freeform 1176">
              <a:extLst>
                <a:ext uri="{FF2B5EF4-FFF2-40B4-BE49-F238E27FC236}">
                  <a16:creationId xmlns:a16="http://schemas.microsoft.com/office/drawing/2014/main" id="{3A8F2D78-4E40-59CB-A952-679A3E7B1348}"/>
                </a:ext>
              </a:extLst>
            </p:cNvPr>
            <p:cNvSpPr>
              <a:spLocks/>
            </p:cNvSpPr>
            <p:nvPr/>
          </p:nvSpPr>
          <p:spPr bwMode="auto">
            <a:xfrm>
              <a:off x="2684" y="2540"/>
              <a:ext cx="293" cy="143"/>
            </a:xfrm>
            <a:custGeom>
              <a:avLst/>
              <a:gdLst>
                <a:gd name="T0" fmla="*/ 0 w 293"/>
                <a:gd name="T1" fmla="*/ 0 h 143"/>
                <a:gd name="T2" fmla="*/ 293 w 293"/>
                <a:gd name="T3" fmla="*/ 0 h 143"/>
                <a:gd name="T4" fmla="*/ 293 w 293"/>
                <a:gd name="T5" fmla="*/ 143 h 143"/>
                <a:gd name="T6" fmla="*/ 0 w 293"/>
                <a:gd name="T7" fmla="*/ 0 h 143"/>
              </a:gdLst>
              <a:ahLst/>
              <a:cxnLst>
                <a:cxn ang="0">
                  <a:pos x="T0" y="T1"/>
                </a:cxn>
                <a:cxn ang="0">
                  <a:pos x="T2" y="T3"/>
                </a:cxn>
                <a:cxn ang="0">
                  <a:pos x="T4" y="T5"/>
                </a:cxn>
                <a:cxn ang="0">
                  <a:pos x="T6" y="T7"/>
                </a:cxn>
              </a:cxnLst>
              <a:rect l="0" t="0" r="r" b="b"/>
              <a:pathLst>
                <a:path w="293" h="143">
                  <a:moveTo>
                    <a:pt x="0" y="0"/>
                  </a:moveTo>
                  <a:lnTo>
                    <a:pt x="293" y="0"/>
                  </a:lnTo>
                  <a:lnTo>
                    <a:pt x="293" y="143"/>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29" name="Freeform 1177">
              <a:extLst>
                <a:ext uri="{FF2B5EF4-FFF2-40B4-BE49-F238E27FC236}">
                  <a16:creationId xmlns:a16="http://schemas.microsoft.com/office/drawing/2014/main" id="{84EF34A4-08DF-8B6D-3F2A-37391A3EEC11}"/>
                </a:ext>
              </a:extLst>
            </p:cNvPr>
            <p:cNvSpPr>
              <a:spLocks/>
            </p:cNvSpPr>
            <p:nvPr/>
          </p:nvSpPr>
          <p:spPr bwMode="auto">
            <a:xfrm>
              <a:off x="2684" y="2679"/>
              <a:ext cx="293" cy="7"/>
            </a:xfrm>
            <a:custGeom>
              <a:avLst/>
              <a:gdLst>
                <a:gd name="T0" fmla="*/ 293 w 293"/>
                <a:gd name="T1" fmla="*/ 7 h 7"/>
                <a:gd name="T2" fmla="*/ 0 w 293"/>
                <a:gd name="T3" fmla="*/ 0 h 7"/>
                <a:gd name="T4" fmla="*/ 0 w 293"/>
                <a:gd name="T5" fmla="*/ 7 h 7"/>
                <a:gd name="T6" fmla="*/ 293 w 293"/>
                <a:gd name="T7" fmla="*/ 7 h 7"/>
              </a:gdLst>
              <a:ahLst/>
              <a:cxnLst>
                <a:cxn ang="0">
                  <a:pos x="T0" y="T1"/>
                </a:cxn>
                <a:cxn ang="0">
                  <a:pos x="T2" y="T3"/>
                </a:cxn>
                <a:cxn ang="0">
                  <a:pos x="T4" y="T5"/>
                </a:cxn>
                <a:cxn ang="0">
                  <a:pos x="T6" y="T7"/>
                </a:cxn>
              </a:cxnLst>
              <a:rect l="0" t="0" r="r" b="b"/>
              <a:pathLst>
                <a:path w="293" h="7">
                  <a:moveTo>
                    <a:pt x="293" y="7"/>
                  </a:moveTo>
                  <a:lnTo>
                    <a:pt x="0" y="0"/>
                  </a:lnTo>
                  <a:lnTo>
                    <a:pt x="0" y="7"/>
                  </a:lnTo>
                  <a:lnTo>
                    <a:pt x="293"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0" name="Freeform 1178">
              <a:extLst>
                <a:ext uri="{FF2B5EF4-FFF2-40B4-BE49-F238E27FC236}">
                  <a16:creationId xmlns:a16="http://schemas.microsoft.com/office/drawing/2014/main" id="{1015C179-D54D-8E75-FDEC-8F922C204BB4}"/>
                </a:ext>
              </a:extLst>
            </p:cNvPr>
            <p:cNvSpPr>
              <a:spLocks/>
            </p:cNvSpPr>
            <p:nvPr/>
          </p:nvSpPr>
          <p:spPr bwMode="auto">
            <a:xfrm>
              <a:off x="2684" y="2679"/>
              <a:ext cx="293" cy="7"/>
            </a:xfrm>
            <a:custGeom>
              <a:avLst/>
              <a:gdLst>
                <a:gd name="T0" fmla="*/ 0 w 293"/>
                <a:gd name="T1" fmla="*/ 0 h 7"/>
                <a:gd name="T2" fmla="*/ 293 w 293"/>
                <a:gd name="T3" fmla="*/ 0 h 7"/>
                <a:gd name="T4" fmla="*/ 293 w 293"/>
                <a:gd name="T5" fmla="*/ 7 h 7"/>
                <a:gd name="T6" fmla="*/ 0 w 293"/>
                <a:gd name="T7" fmla="*/ 0 h 7"/>
              </a:gdLst>
              <a:ahLst/>
              <a:cxnLst>
                <a:cxn ang="0">
                  <a:pos x="T0" y="T1"/>
                </a:cxn>
                <a:cxn ang="0">
                  <a:pos x="T2" y="T3"/>
                </a:cxn>
                <a:cxn ang="0">
                  <a:pos x="T4" y="T5"/>
                </a:cxn>
                <a:cxn ang="0">
                  <a:pos x="T6" y="T7"/>
                </a:cxn>
              </a:cxnLst>
              <a:rect l="0" t="0" r="r" b="b"/>
              <a:pathLst>
                <a:path w="293" h="7">
                  <a:moveTo>
                    <a:pt x="0" y="0"/>
                  </a:moveTo>
                  <a:lnTo>
                    <a:pt x="293" y="0"/>
                  </a:lnTo>
                  <a:lnTo>
                    <a:pt x="293"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1" name="Freeform 1179">
              <a:extLst>
                <a:ext uri="{FF2B5EF4-FFF2-40B4-BE49-F238E27FC236}">
                  <a16:creationId xmlns:a16="http://schemas.microsoft.com/office/drawing/2014/main" id="{F98B761A-F82A-54A3-C773-BED51E45AF52}"/>
                </a:ext>
              </a:extLst>
            </p:cNvPr>
            <p:cNvSpPr>
              <a:spLocks/>
            </p:cNvSpPr>
            <p:nvPr/>
          </p:nvSpPr>
          <p:spPr bwMode="auto">
            <a:xfrm>
              <a:off x="2977"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2" name="Freeform 1180">
              <a:extLst>
                <a:ext uri="{FF2B5EF4-FFF2-40B4-BE49-F238E27FC236}">
                  <a16:creationId xmlns:a16="http://schemas.microsoft.com/office/drawing/2014/main" id="{32107A4F-66B9-0664-79CD-F6624584E9FE}"/>
                </a:ext>
              </a:extLst>
            </p:cNvPr>
            <p:cNvSpPr>
              <a:spLocks/>
            </p:cNvSpPr>
            <p:nvPr/>
          </p:nvSpPr>
          <p:spPr bwMode="auto">
            <a:xfrm>
              <a:off x="2977"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3" name="Freeform 1181">
              <a:extLst>
                <a:ext uri="{FF2B5EF4-FFF2-40B4-BE49-F238E27FC236}">
                  <a16:creationId xmlns:a16="http://schemas.microsoft.com/office/drawing/2014/main" id="{BACC3013-51E6-531B-6BA6-37E3031B9DFB}"/>
                </a:ext>
              </a:extLst>
            </p:cNvPr>
            <p:cNvSpPr>
              <a:spLocks/>
            </p:cNvSpPr>
            <p:nvPr/>
          </p:nvSpPr>
          <p:spPr bwMode="auto">
            <a:xfrm>
              <a:off x="2974" y="2540"/>
              <a:ext cx="6" cy="143"/>
            </a:xfrm>
            <a:custGeom>
              <a:avLst/>
              <a:gdLst>
                <a:gd name="T0" fmla="*/ 6 w 6"/>
                <a:gd name="T1" fmla="*/ 0 h 143"/>
                <a:gd name="T2" fmla="*/ 0 w 6"/>
                <a:gd name="T3" fmla="*/ 143 h 143"/>
                <a:gd name="T4" fmla="*/ 6 w 6"/>
                <a:gd name="T5" fmla="*/ 143 h 143"/>
                <a:gd name="T6" fmla="*/ 6 w 6"/>
                <a:gd name="T7" fmla="*/ 0 h 143"/>
              </a:gdLst>
              <a:ahLst/>
              <a:cxnLst>
                <a:cxn ang="0">
                  <a:pos x="T0" y="T1"/>
                </a:cxn>
                <a:cxn ang="0">
                  <a:pos x="T2" y="T3"/>
                </a:cxn>
                <a:cxn ang="0">
                  <a:pos x="T4" y="T5"/>
                </a:cxn>
                <a:cxn ang="0">
                  <a:pos x="T6" y="T7"/>
                </a:cxn>
              </a:cxnLst>
              <a:rect l="0" t="0" r="r" b="b"/>
              <a:pathLst>
                <a:path w="6" h="143">
                  <a:moveTo>
                    <a:pt x="6" y="0"/>
                  </a:moveTo>
                  <a:lnTo>
                    <a:pt x="0" y="143"/>
                  </a:lnTo>
                  <a:lnTo>
                    <a:pt x="6" y="143"/>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4" name="Freeform 1182">
              <a:extLst>
                <a:ext uri="{FF2B5EF4-FFF2-40B4-BE49-F238E27FC236}">
                  <a16:creationId xmlns:a16="http://schemas.microsoft.com/office/drawing/2014/main" id="{85A6402B-0377-67AC-33B9-D7AC9AA63006}"/>
                </a:ext>
              </a:extLst>
            </p:cNvPr>
            <p:cNvSpPr>
              <a:spLocks/>
            </p:cNvSpPr>
            <p:nvPr/>
          </p:nvSpPr>
          <p:spPr bwMode="auto">
            <a:xfrm>
              <a:off x="2974" y="2540"/>
              <a:ext cx="6" cy="143"/>
            </a:xfrm>
            <a:custGeom>
              <a:avLst/>
              <a:gdLst>
                <a:gd name="T0" fmla="*/ 6 w 6"/>
                <a:gd name="T1" fmla="*/ 0 h 143"/>
                <a:gd name="T2" fmla="*/ 0 w 6"/>
                <a:gd name="T3" fmla="*/ 0 h 143"/>
                <a:gd name="T4" fmla="*/ 0 w 6"/>
                <a:gd name="T5" fmla="*/ 143 h 143"/>
                <a:gd name="T6" fmla="*/ 6 w 6"/>
                <a:gd name="T7" fmla="*/ 0 h 143"/>
              </a:gdLst>
              <a:ahLst/>
              <a:cxnLst>
                <a:cxn ang="0">
                  <a:pos x="T0" y="T1"/>
                </a:cxn>
                <a:cxn ang="0">
                  <a:pos x="T2" y="T3"/>
                </a:cxn>
                <a:cxn ang="0">
                  <a:pos x="T4" y="T5"/>
                </a:cxn>
                <a:cxn ang="0">
                  <a:pos x="T6" y="T7"/>
                </a:cxn>
              </a:cxnLst>
              <a:rect l="0" t="0" r="r" b="b"/>
              <a:pathLst>
                <a:path w="6" h="143">
                  <a:moveTo>
                    <a:pt x="6" y="0"/>
                  </a:moveTo>
                  <a:lnTo>
                    <a:pt x="0" y="0"/>
                  </a:lnTo>
                  <a:lnTo>
                    <a:pt x="0" y="143"/>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5" name="Freeform 1183">
              <a:extLst>
                <a:ext uri="{FF2B5EF4-FFF2-40B4-BE49-F238E27FC236}">
                  <a16:creationId xmlns:a16="http://schemas.microsoft.com/office/drawing/2014/main" id="{FF7C2C33-2B99-BF44-BAA5-327B079C7DC1}"/>
                </a:ext>
              </a:extLst>
            </p:cNvPr>
            <p:cNvSpPr>
              <a:spLocks/>
            </p:cNvSpPr>
            <p:nvPr/>
          </p:nvSpPr>
          <p:spPr bwMode="auto">
            <a:xfrm>
              <a:off x="2974" y="2537"/>
              <a:ext cx="6" cy="3"/>
            </a:xfrm>
            <a:custGeom>
              <a:avLst/>
              <a:gdLst>
                <a:gd name="T0" fmla="*/ 3 w 6"/>
                <a:gd name="T1" fmla="*/ 0 h 3"/>
                <a:gd name="T2" fmla="*/ 6 w 6"/>
                <a:gd name="T3" fmla="*/ 3 h 3"/>
                <a:gd name="T4" fmla="*/ 0 w 6"/>
                <a:gd name="T5" fmla="*/ 3 h 3"/>
                <a:gd name="T6" fmla="*/ 3 w 6"/>
                <a:gd name="T7" fmla="*/ 0 h 3"/>
              </a:gdLst>
              <a:ahLst/>
              <a:cxnLst>
                <a:cxn ang="0">
                  <a:pos x="T0" y="T1"/>
                </a:cxn>
                <a:cxn ang="0">
                  <a:pos x="T2" y="T3"/>
                </a:cxn>
                <a:cxn ang="0">
                  <a:pos x="T4" y="T5"/>
                </a:cxn>
                <a:cxn ang="0">
                  <a:pos x="T6" y="T7"/>
                </a:cxn>
              </a:cxnLst>
              <a:rect l="0" t="0" r="r" b="b"/>
              <a:pathLst>
                <a:path w="6" h="3">
                  <a:moveTo>
                    <a:pt x="3" y="0"/>
                  </a:moveTo>
                  <a:lnTo>
                    <a:pt x="6" y="3"/>
                  </a:lnTo>
                  <a:lnTo>
                    <a:pt x="0" y="3"/>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6" name="Freeform 1184">
              <a:extLst>
                <a:ext uri="{FF2B5EF4-FFF2-40B4-BE49-F238E27FC236}">
                  <a16:creationId xmlns:a16="http://schemas.microsoft.com/office/drawing/2014/main" id="{B5C43B38-6447-FC52-BBDD-D8A2D7560A6E}"/>
                </a:ext>
              </a:extLst>
            </p:cNvPr>
            <p:cNvSpPr>
              <a:spLocks/>
            </p:cNvSpPr>
            <p:nvPr/>
          </p:nvSpPr>
          <p:spPr bwMode="auto">
            <a:xfrm>
              <a:off x="2977" y="2537"/>
              <a:ext cx="3" cy="3"/>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7" name="Freeform 1185">
              <a:extLst>
                <a:ext uri="{FF2B5EF4-FFF2-40B4-BE49-F238E27FC236}">
                  <a16:creationId xmlns:a16="http://schemas.microsoft.com/office/drawing/2014/main" id="{653BCCFB-7F9A-780A-A2DE-B72704DC6486}"/>
                </a:ext>
              </a:extLst>
            </p:cNvPr>
            <p:cNvSpPr>
              <a:spLocks/>
            </p:cNvSpPr>
            <p:nvPr/>
          </p:nvSpPr>
          <p:spPr bwMode="auto">
            <a:xfrm>
              <a:off x="2684" y="2537"/>
              <a:ext cx="293" cy="7"/>
            </a:xfrm>
            <a:custGeom>
              <a:avLst/>
              <a:gdLst>
                <a:gd name="T0" fmla="*/ 0 w 293"/>
                <a:gd name="T1" fmla="*/ 0 h 7"/>
                <a:gd name="T2" fmla="*/ 293 w 293"/>
                <a:gd name="T3" fmla="*/ 7 h 7"/>
                <a:gd name="T4" fmla="*/ 293 w 293"/>
                <a:gd name="T5" fmla="*/ 0 h 7"/>
                <a:gd name="T6" fmla="*/ 0 w 293"/>
                <a:gd name="T7" fmla="*/ 0 h 7"/>
              </a:gdLst>
              <a:ahLst/>
              <a:cxnLst>
                <a:cxn ang="0">
                  <a:pos x="T0" y="T1"/>
                </a:cxn>
                <a:cxn ang="0">
                  <a:pos x="T2" y="T3"/>
                </a:cxn>
                <a:cxn ang="0">
                  <a:pos x="T4" y="T5"/>
                </a:cxn>
                <a:cxn ang="0">
                  <a:pos x="T6" y="T7"/>
                </a:cxn>
              </a:cxnLst>
              <a:rect l="0" t="0" r="r" b="b"/>
              <a:pathLst>
                <a:path w="293" h="7">
                  <a:moveTo>
                    <a:pt x="0" y="0"/>
                  </a:moveTo>
                  <a:lnTo>
                    <a:pt x="293" y="7"/>
                  </a:lnTo>
                  <a:lnTo>
                    <a:pt x="293"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8" name="Freeform 1186">
              <a:extLst>
                <a:ext uri="{FF2B5EF4-FFF2-40B4-BE49-F238E27FC236}">
                  <a16:creationId xmlns:a16="http://schemas.microsoft.com/office/drawing/2014/main" id="{EDC16F40-4ABF-ED0B-2264-237083EE7C72}"/>
                </a:ext>
              </a:extLst>
            </p:cNvPr>
            <p:cNvSpPr>
              <a:spLocks/>
            </p:cNvSpPr>
            <p:nvPr/>
          </p:nvSpPr>
          <p:spPr bwMode="auto">
            <a:xfrm>
              <a:off x="2684" y="2537"/>
              <a:ext cx="293" cy="7"/>
            </a:xfrm>
            <a:custGeom>
              <a:avLst/>
              <a:gdLst>
                <a:gd name="T0" fmla="*/ 293 w 293"/>
                <a:gd name="T1" fmla="*/ 7 h 7"/>
                <a:gd name="T2" fmla="*/ 0 w 293"/>
                <a:gd name="T3" fmla="*/ 7 h 7"/>
                <a:gd name="T4" fmla="*/ 0 w 293"/>
                <a:gd name="T5" fmla="*/ 0 h 7"/>
                <a:gd name="T6" fmla="*/ 293 w 293"/>
                <a:gd name="T7" fmla="*/ 7 h 7"/>
              </a:gdLst>
              <a:ahLst/>
              <a:cxnLst>
                <a:cxn ang="0">
                  <a:pos x="T0" y="T1"/>
                </a:cxn>
                <a:cxn ang="0">
                  <a:pos x="T2" y="T3"/>
                </a:cxn>
                <a:cxn ang="0">
                  <a:pos x="T4" y="T5"/>
                </a:cxn>
                <a:cxn ang="0">
                  <a:pos x="T6" y="T7"/>
                </a:cxn>
              </a:cxnLst>
              <a:rect l="0" t="0" r="r" b="b"/>
              <a:pathLst>
                <a:path w="293" h="7">
                  <a:moveTo>
                    <a:pt x="293" y="7"/>
                  </a:moveTo>
                  <a:lnTo>
                    <a:pt x="0" y="7"/>
                  </a:lnTo>
                  <a:lnTo>
                    <a:pt x="0" y="0"/>
                  </a:lnTo>
                  <a:lnTo>
                    <a:pt x="293"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39" name="Freeform 1187">
              <a:extLst>
                <a:ext uri="{FF2B5EF4-FFF2-40B4-BE49-F238E27FC236}">
                  <a16:creationId xmlns:a16="http://schemas.microsoft.com/office/drawing/2014/main" id="{9C175304-5ED1-D1C1-4780-231491F5DE48}"/>
                </a:ext>
              </a:extLst>
            </p:cNvPr>
            <p:cNvSpPr>
              <a:spLocks/>
            </p:cNvSpPr>
            <p:nvPr/>
          </p:nvSpPr>
          <p:spPr bwMode="auto">
            <a:xfrm>
              <a:off x="2680" y="2537"/>
              <a:ext cx="4" cy="7"/>
            </a:xfrm>
            <a:custGeom>
              <a:avLst/>
              <a:gdLst>
                <a:gd name="T0" fmla="*/ 0 w 4"/>
                <a:gd name="T1" fmla="*/ 3 h 7"/>
                <a:gd name="T2" fmla="*/ 4 w 4"/>
                <a:gd name="T3" fmla="*/ 0 h 7"/>
                <a:gd name="T4" fmla="*/ 4 w 4"/>
                <a:gd name="T5" fmla="*/ 7 h 7"/>
                <a:gd name="T6" fmla="*/ 0 w 4"/>
                <a:gd name="T7" fmla="*/ 3 h 7"/>
              </a:gdLst>
              <a:ahLst/>
              <a:cxnLst>
                <a:cxn ang="0">
                  <a:pos x="T0" y="T1"/>
                </a:cxn>
                <a:cxn ang="0">
                  <a:pos x="T2" y="T3"/>
                </a:cxn>
                <a:cxn ang="0">
                  <a:pos x="T4" y="T5"/>
                </a:cxn>
                <a:cxn ang="0">
                  <a:pos x="T6" y="T7"/>
                </a:cxn>
              </a:cxnLst>
              <a:rect l="0" t="0" r="r" b="b"/>
              <a:pathLst>
                <a:path w="4" h="7">
                  <a:moveTo>
                    <a:pt x="0" y="3"/>
                  </a:moveTo>
                  <a:lnTo>
                    <a:pt x="4" y="0"/>
                  </a:lnTo>
                  <a:lnTo>
                    <a:pt x="4" y="7"/>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0" name="Freeform 1188">
              <a:extLst>
                <a:ext uri="{FF2B5EF4-FFF2-40B4-BE49-F238E27FC236}">
                  <a16:creationId xmlns:a16="http://schemas.microsoft.com/office/drawing/2014/main" id="{A4BA7ACB-C8A8-FF22-910B-1F280EB4D9F5}"/>
                </a:ext>
              </a:extLst>
            </p:cNvPr>
            <p:cNvSpPr>
              <a:spLocks/>
            </p:cNvSpPr>
            <p:nvPr/>
          </p:nvSpPr>
          <p:spPr bwMode="auto">
            <a:xfrm>
              <a:off x="2680" y="2537"/>
              <a:ext cx="4" cy="3"/>
            </a:xfrm>
            <a:custGeom>
              <a:avLst/>
              <a:gdLst>
                <a:gd name="T0" fmla="*/ 4 w 4"/>
                <a:gd name="T1" fmla="*/ 0 h 3"/>
                <a:gd name="T2" fmla="*/ 0 w 4"/>
                <a:gd name="T3" fmla="*/ 0 h 3"/>
                <a:gd name="T4" fmla="*/ 0 w 4"/>
                <a:gd name="T5" fmla="*/ 3 h 3"/>
                <a:gd name="T6" fmla="*/ 4 w 4"/>
                <a:gd name="T7" fmla="*/ 0 h 3"/>
              </a:gdLst>
              <a:ahLst/>
              <a:cxnLst>
                <a:cxn ang="0">
                  <a:pos x="T0" y="T1"/>
                </a:cxn>
                <a:cxn ang="0">
                  <a:pos x="T2" y="T3"/>
                </a:cxn>
                <a:cxn ang="0">
                  <a:pos x="T4" y="T5"/>
                </a:cxn>
                <a:cxn ang="0">
                  <a:pos x="T6" y="T7"/>
                </a:cxn>
              </a:cxnLst>
              <a:rect l="0" t="0" r="r" b="b"/>
              <a:pathLst>
                <a:path w="4" h="3">
                  <a:moveTo>
                    <a:pt x="4" y="0"/>
                  </a:moveTo>
                  <a:lnTo>
                    <a:pt x="0" y="0"/>
                  </a:lnTo>
                  <a:lnTo>
                    <a:pt x="0" y="3"/>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1" name="Freeform 1189">
              <a:extLst>
                <a:ext uri="{FF2B5EF4-FFF2-40B4-BE49-F238E27FC236}">
                  <a16:creationId xmlns:a16="http://schemas.microsoft.com/office/drawing/2014/main" id="{34CD80AC-7CFE-A37B-E77B-5855CEBD424B}"/>
                </a:ext>
              </a:extLst>
            </p:cNvPr>
            <p:cNvSpPr>
              <a:spLocks/>
            </p:cNvSpPr>
            <p:nvPr/>
          </p:nvSpPr>
          <p:spPr bwMode="auto">
            <a:xfrm>
              <a:off x="2680" y="2540"/>
              <a:ext cx="7" cy="143"/>
            </a:xfrm>
            <a:custGeom>
              <a:avLst/>
              <a:gdLst>
                <a:gd name="T0" fmla="*/ 0 w 7"/>
                <a:gd name="T1" fmla="*/ 143 h 143"/>
                <a:gd name="T2" fmla="*/ 7 w 7"/>
                <a:gd name="T3" fmla="*/ 0 h 143"/>
                <a:gd name="T4" fmla="*/ 0 w 7"/>
                <a:gd name="T5" fmla="*/ 0 h 143"/>
                <a:gd name="T6" fmla="*/ 0 w 7"/>
                <a:gd name="T7" fmla="*/ 143 h 143"/>
              </a:gdLst>
              <a:ahLst/>
              <a:cxnLst>
                <a:cxn ang="0">
                  <a:pos x="T0" y="T1"/>
                </a:cxn>
                <a:cxn ang="0">
                  <a:pos x="T2" y="T3"/>
                </a:cxn>
                <a:cxn ang="0">
                  <a:pos x="T4" y="T5"/>
                </a:cxn>
                <a:cxn ang="0">
                  <a:pos x="T6" y="T7"/>
                </a:cxn>
              </a:cxnLst>
              <a:rect l="0" t="0" r="r" b="b"/>
              <a:pathLst>
                <a:path w="7" h="143">
                  <a:moveTo>
                    <a:pt x="0" y="143"/>
                  </a:moveTo>
                  <a:lnTo>
                    <a:pt x="7" y="0"/>
                  </a:lnTo>
                  <a:lnTo>
                    <a:pt x="0" y="0"/>
                  </a:lnTo>
                  <a:lnTo>
                    <a:pt x="0" y="14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2" name="Freeform 1190">
              <a:extLst>
                <a:ext uri="{FF2B5EF4-FFF2-40B4-BE49-F238E27FC236}">
                  <a16:creationId xmlns:a16="http://schemas.microsoft.com/office/drawing/2014/main" id="{19137D17-9DB4-BFB0-6423-E05D54932192}"/>
                </a:ext>
              </a:extLst>
            </p:cNvPr>
            <p:cNvSpPr>
              <a:spLocks/>
            </p:cNvSpPr>
            <p:nvPr/>
          </p:nvSpPr>
          <p:spPr bwMode="auto">
            <a:xfrm>
              <a:off x="2680" y="2540"/>
              <a:ext cx="7" cy="143"/>
            </a:xfrm>
            <a:custGeom>
              <a:avLst/>
              <a:gdLst>
                <a:gd name="T0" fmla="*/ 0 w 7"/>
                <a:gd name="T1" fmla="*/ 143 h 143"/>
                <a:gd name="T2" fmla="*/ 7 w 7"/>
                <a:gd name="T3" fmla="*/ 143 h 143"/>
                <a:gd name="T4" fmla="*/ 7 w 7"/>
                <a:gd name="T5" fmla="*/ 0 h 143"/>
                <a:gd name="T6" fmla="*/ 0 w 7"/>
                <a:gd name="T7" fmla="*/ 143 h 143"/>
              </a:gdLst>
              <a:ahLst/>
              <a:cxnLst>
                <a:cxn ang="0">
                  <a:pos x="T0" y="T1"/>
                </a:cxn>
                <a:cxn ang="0">
                  <a:pos x="T2" y="T3"/>
                </a:cxn>
                <a:cxn ang="0">
                  <a:pos x="T4" y="T5"/>
                </a:cxn>
                <a:cxn ang="0">
                  <a:pos x="T6" y="T7"/>
                </a:cxn>
              </a:cxnLst>
              <a:rect l="0" t="0" r="r" b="b"/>
              <a:pathLst>
                <a:path w="7" h="143">
                  <a:moveTo>
                    <a:pt x="0" y="143"/>
                  </a:moveTo>
                  <a:lnTo>
                    <a:pt x="7" y="143"/>
                  </a:lnTo>
                  <a:lnTo>
                    <a:pt x="7" y="0"/>
                  </a:lnTo>
                  <a:lnTo>
                    <a:pt x="0" y="14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3" name="Freeform 1191">
              <a:extLst>
                <a:ext uri="{FF2B5EF4-FFF2-40B4-BE49-F238E27FC236}">
                  <a16:creationId xmlns:a16="http://schemas.microsoft.com/office/drawing/2014/main" id="{6F569AFE-6C15-D577-C441-6F726CE5EF19}"/>
                </a:ext>
              </a:extLst>
            </p:cNvPr>
            <p:cNvSpPr>
              <a:spLocks/>
            </p:cNvSpPr>
            <p:nvPr/>
          </p:nvSpPr>
          <p:spPr bwMode="auto">
            <a:xfrm>
              <a:off x="2680" y="2683"/>
              <a:ext cx="7" cy="3"/>
            </a:xfrm>
            <a:custGeom>
              <a:avLst/>
              <a:gdLst>
                <a:gd name="T0" fmla="*/ 4 w 7"/>
                <a:gd name="T1" fmla="*/ 3 h 3"/>
                <a:gd name="T2" fmla="*/ 0 w 7"/>
                <a:gd name="T3" fmla="*/ 0 h 3"/>
                <a:gd name="T4" fmla="*/ 7 w 7"/>
                <a:gd name="T5" fmla="*/ 0 h 3"/>
                <a:gd name="T6" fmla="*/ 4 w 7"/>
                <a:gd name="T7" fmla="*/ 3 h 3"/>
              </a:gdLst>
              <a:ahLst/>
              <a:cxnLst>
                <a:cxn ang="0">
                  <a:pos x="T0" y="T1"/>
                </a:cxn>
                <a:cxn ang="0">
                  <a:pos x="T2" y="T3"/>
                </a:cxn>
                <a:cxn ang="0">
                  <a:pos x="T4" y="T5"/>
                </a:cxn>
                <a:cxn ang="0">
                  <a:pos x="T6" y="T7"/>
                </a:cxn>
              </a:cxnLst>
              <a:rect l="0" t="0" r="r" b="b"/>
              <a:pathLst>
                <a:path w="7" h="3">
                  <a:moveTo>
                    <a:pt x="4" y="3"/>
                  </a:moveTo>
                  <a:lnTo>
                    <a:pt x="0" y="0"/>
                  </a:lnTo>
                  <a:lnTo>
                    <a:pt x="7"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4" name="Freeform 1192">
              <a:extLst>
                <a:ext uri="{FF2B5EF4-FFF2-40B4-BE49-F238E27FC236}">
                  <a16:creationId xmlns:a16="http://schemas.microsoft.com/office/drawing/2014/main" id="{731EC109-5AB3-413A-619B-B3147FB0C1BF}"/>
                </a:ext>
              </a:extLst>
            </p:cNvPr>
            <p:cNvSpPr>
              <a:spLocks/>
            </p:cNvSpPr>
            <p:nvPr/>
          </p:nvSpPr>
          <p:spPr bwMode="auto">
            <a:xfrm>
              <a:off x="2680" y="2683"/>
              <a:ext cx="4" cy="3"/>
            </a:xfrm>
            <a:custGeom>
              <a:avLst/>
              <a:gdLst>
                <a:gd name="T0" fmla="*/ 4 w 4"/>
                <a:gd name="T1" fmla="*/ 3 h 3"/>
                <a:gd name="T2" fmla="*/ 0 w 4"/>
                <a:gd name="T3" fmla="*/ 3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3"/>
                  </a:lnTo>
                  <a:lnTo>
                    <a:pt x="0"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5" name="Freeform 1193">
              <a:extLst>
                <a:ext uri="{FF2B5EF4-FFF2-40B4-BE49-F238E27FC236}">
                  <a16:creationId xmlns:a16="http://schemas.microsoft.com/office/drawing/2014/main" id="{B1D941EC-FC87-7ED3-FB48-D6BF50CD68A2}"/>
                </a:ext>
              </a:extLst>
            </p:cNvPr>
            <p:cNvSpPr>
              <a:spLocks/>
            </p:cNvSpPr>
            <p:nvPr/>
          </p:nvSpPr>
          <p:spPr bwMode="auto">
            <a:xfrm>
              <a:off x="2977" y="2561"/>
              <a:ext cx="290" cy="122"/>
            </a:xfrm>
            <a:custGeom>
              <a:avLst/>
              <a:gdLst>
                <a:gd name="T0" fmla="*/ 0 w 290"/>
                <a:gd name="T1" fmla="*/ 0 h 122"/>
                <a:gd name="T2" fmla="*/ 290 w 290"/>
                <a:gd name="T3" fmla="*/ 122 h 122"/>
                <a:gd name="T4" fmla="*/ 0 w 290"/>
                <a:gd name="T5" fmla="*/ 122 h 122"/>
                <a:gd name="T6" fmla="*/ 0 w 290"/>
                <a:gd name="T7" fmla="*/ 0 h 122"/>
              </a:gdLst>
              <a:ahLst/>
              <a:cxnLst>
                <a:cxn ang="0">
                  <a:pos x="T0" y="T1"/>
                </a:cxn>
                <a:cxn ang="0">
                  <a:pos x="T2" y="T3"/>
                </a:cxn>
                <a:cxn ang="0">
                  <a:pos x="T4" y="T5"/>
                </a:cxn>
                <a:cxn ang="0">
                  <a:pos x="T6" y="T7"/>
                </a:cxn>
              </a:cxnLst>
              <a:rect l="0" t="0" r="r" b="b"/>
              <a:pathLst>
                <a:path w="290" h="122">
                  <a:moveTo>
                    <a:pt x="0" y="0"/>
                  </a:moveTo>
                  <a:lnTo>
                    <a:pt x="290" y="122"/>
                  </a:lnTo>
                  <a:lnTo>
                    <a:pt x="0" y="12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6" name="Freeform 1194">
              <a:extLst>
                <a:ext uri="{FF2B5EF4-FFF2-40B4-BE49-F238E27FC236}">
                  <a16:creationId xmlns:a16="http://schemas.microsoft.com/office/drawing/2014/main" id="{48A87D07-0CE5-7D9C-410B-1951B2ACA896}"/>
                </a:ext>
              </a:extLst>
            </p:cNvPr>
            <p:cNvSpPr>
              <a:spLocks/>
            </p:cNvSpPr>
            <p:nvPr/>
          </p:nvSpPr>
          <p:spPr bwMode="auto">
            <a:xfrm>
              <a:off x="2977" y="2561"/>
              <a:ext cx="290" cy="122"/>
            </a:xfrm>
            <a:custGeom>
              <a:avLst/>
              <a:gdLst>
                <a:gd name="T0" fmla="*/ 0 w 290"/>
                <a:gd name="T1" fmla="*/ 0 h 122"/>
                <a:gd name="T2" fmla="*/ 290 w 290"/>
                <a:gd name="T3" fmla="*/ 0 h 122"/>
                <a:gd name="T4" fmla="*/ 290 w 290"/>
                <a:gd name="T5" fmla="*/ 122 h 122"/>
                <a:gd name="T6" fmla="*/ 0 w 290"/>
                <a:gd name="T7" fmla="*/ 0 h 122"/>
              </a:gdLst>
              <a:ahLst/>
              <a:cxnLst>
                <a:cxn ang="0">
                  <a:pos x="T0" y="T1"/>
                </a:cxn>
                <a:cxn ang="0">
                  <a:pos x="T2" y="T3"/>
                </a:cxn>
                <a:cxn ang="0">
                  <a:pos x="T4" y="T5"/>
                </a:cxn>
                <a:cxn ang="0">
                  <a:pos x="T6" y="T7"/>
                </a:cxn>
              </a:cxnLst>
              <a:rect l="0" t="0" r="r" b="b"/>
              <a:pathLst>
                <a:path w="290" h="122">
                  <a:moveTo>
                    <a:pt x="0" y="0"/>
                  </a:moveTo>
                  <a:lnTo>
                    <a:pt x="290" y="0"/>
                  </a:lnTo>
                  <a:lnTo>
                    <a:pt x="290" y="122"/>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7" name="Freeform 1195">
              <a:extLst>
                <a:ext uri="{FF2B5EF4-FFF2-40B4-BE49-F238E27FC236}">
                  <a16:creationId xmlns:a16="http://schemas.microsoft.com/office/drawing/2014/main" id="{AA8168E4-B370-8580-972F-266268D292C1}"/>
                </a:ext>
              </a:extLst>
            </p:cNvPr>
            <p:cNvSpPr>
              <a:spLocks/>
            </p:cNvSpPr>
            <p:nvPr/>
          </p:nvSpPr>
          <p:spPr bwMode="auto">
            <a:xfrm>
              <a:off x="2977"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8" name="Freeform 1196">
              <a:extLst>
                <a:ext uri="{FF2B5EF4-FFF2-40B4-BE49-F238E27FC236}">
                  <a16:creationId xmlns:a16="http://schemas.microsoft.com/office/drawing/2014/main" id="{159429CF-6234-79E7-9F2E-D9F0B8F7CF6B}"/>
                </a:ext>
              </a:extLst>
            </p:cNvPr>
            <p:cNvSpPr>
              <a:spLocks/>
            </p:cNvSpPr>
            <p:nvPr/>
          </p:nvSpPr>
          <p:spPr bwMode="auto">
            <a:xfrm>
              <a:off x="2977"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49" name="Freeform 1197">
              <a:extLst>
                <a:ext uri="{FF2B5EF4-FFF2-40B4-BE49-F238E27FC236}">
                  <a16:creationId xmlns:a16="http://schemas.microsoft.com/office/drawing/2014/main" id="{143E5BA7-6A13-46DC-20D6-58F04F368E15}"/>
                </a:ext>
              </a:extLst>
            </p:cNvPr>
            <p:cNvSpPr>
              <a:spLocks/>
            </p:cNvSpPr>
            <p:nvPr/>
          </p:nvSpPr>
          <p:spPr bwMode="auto">
            <a:xfrm>
              <a:off x="3267" y="2679"/>
              <a:ext cx="4" cy="7"/>
            </a:xfrm>
            <a:custGeom>
              <a:avLst/>
              <a:gdLst>
                <a:gd name="T0" fmla="*/ 4 w 4"/>
                <a:gd name="T1" fmla="*/ 4 h 7"/>
                <a:gd name="T2" fmla="*/ 0 w 4"/>
                <a:gd name="T3" fmla="*/ 7 h 7"/>
                <a:gd name="T4" fmla="*/ 0 w 4"/>
                <a:gd name="T5" fmla="*/ 0 h 7"/>
                <a:gd name="T6" fmla="*/ 4 w 4"/>
                <a:gd name="T7" fmla="*/ 4 h 7"/>
              </a:gdLst>
              <a:ahLst/>
              <a:cxnLst>
                <a:cxn ang="0">
                  <a:pos x="T0" y="T1"/>
                </a:cxn>
                <a:cxn ang="0">
                  <a:pos x="T2" y="T3"/>
                </a:cxn>
                <a:cxn ang="0">
                  <a:pos x="T4" y="T5"/>
                </a:cxn>
                <a:cxn ang="0">
                  <a:pos x="T6" y="T7"/>
                </a:cxn>
              </a:cxnLst>
              <a:rect l="0" t="0" r="r" b="b"/>
              <a:pathLst>
                <a:path w="4" h="7">
                  <a:moveTo>
                    <a:pt x="4" y="4"/>
                  </a:moveTo>
                  <a:lnTo>
                    <a:pt x="0" y="7"/>
                  </a:lnTo>
                  <a:lnTo>
                    <a:pt x="0" y="0"/>
                  </a:lnTo>
                  <a:lnTo>
                    <a:pt x="4"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0" name="Freeform 1198">
              <a:extLst>
                <a:ext uri="{FF2B5EF4-FFF2-40B4-BE49-F238E27FC236}">
                  <a16:creationId xmlns:a16="http://schemas.microsoft.com/office/drawing/2014/main" id="{323DD0D1-E30F-D6D3-D933-8E53D9562948}"/>
                </a:ext>
              </a:extLst>
            </p:cNvPr>
            <p:cNvSpPr>
              <a:spLocks/>
            </p:cNvSpPr>
            <p:nvPr/>
          </p:nvSpPr>
          <p:spPr bwMode="auto">
            <a:xfrm>
              <a:off x="3267" y="2683"/>
              <a:ext cx="4" cy="3"/>
            </a:xfrm>
            <a:custGeom>
              <a:avLst/>
              <a:gdLst>
                <a:gd name="T0" fmla="*/ 0 w 4"/>
                <a:gd name="T1" fmla="*/ 3 h 3"/>
                <a:gd name="T2" fmla="*/ 4 w 4"/>
                <a:gd name="T3" fmla="*/ 3 h 3"/>
                <a:gd name="T4" fmla="*/ 4 w 4"/>
                <a:gd name="T5" fmla="*/ 0 h 3"/>
                <a:gd name="T6" fmla="*/ 0 w 4"/>
                <a:gd name="T7" fmla="*/ 3 h 3"/>
              </a:gdLst>
              <a:ahLst/>
              <a:cxnLst>
                <a:cxn ang="0">
                  <a:pos x="T0" y="T1"/>
                </a:cxn>
                <a:cxn ang="0">
                  <a:pos x="T2" y="T3"/>
                </a:cxn>
                <a:cxn ang="0">
                  <a:pos x="T4" y="T5"/>
                </a:cxn>
                <a:cxn ang="0">
                  <a:pos x="T6" y="T7"/>
                </a:cxn>
              </a:cxnLst>
              <a:rect l="0" t="0" r="r" b="b"/>
              <a:pathLst>
                <a:path w="4" h="3">
                  <a:moveTo>
                    <a:pt x="0" y="3"/>
                  </a:moveTo>
                  <a:lnTo>
                    <a:pt x="4" y="3"/>
                  </a:lnTo>
                  <a:lnTo>
                    <a:pt x="4"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1" name="Freeform 1199">
              <a:extLst>
                <a:ext uri="{FF2B5EF4-FFF2-40B4-BE49-F238E27FC236}">
                  <a16:creationId xmlns:a16="http://schemas.microsoft.com/office/drawing/2014/main" id="{0666B60B-A5C0-EF74-3B2A-4B381B4E52E2}"/>
                </a:ext>
              </a:extLst>
            </p:cNvPr>
            <p:cNvSpPr>
              <a:spLocks/>
            </p:cNvSpPr>
            <p:nvPr/>
          </p:nvSpPr>
          <p:spPr bwMode="auto">
            <a:xfrm>
              <a:off x="3264" y="2561"/>
              <a:ext cx="7" cy="122"/>
            </a:xfrm>
            <a:custGeom>
              <a:avLst/>
              <a:gdLst>
                <a:gd name="T0" fmla="*/ 7 w 7"/>
                <a:gd name="T1" fmla="*/ 0 h 122"/>
                <a:gd name="T2" fmla="*/ 0 w 7"/>
                <a:gd name="T3" fmla="*/ 122 h 122"/>
                <a:gd name="T4" fmla="*/ 7 w 7"/>
                <a:gd name="T5" fmla="*/ 122 h 122"/>
                <a:gd name="T6" fmla="*/ 7 w 7"/>
                <a:gd name="T7" fmla="*/ 0 h 122"/>
              </a:gdLst>
              <a:ahLst/>
              <a:cxnLst>
                <a:cxn ang="0">
                  <a:pos x="T0" y="T1"/>
                </a:cxn>
                <a:cxn ang="0">
                  <a:pos x="T2" y="T3"/>
                </a:cxn>
                <a:cxn ang="0">
                  <a:pos x="T4" y="T5"/>
                </a:cxn>
                <a:cxn ang="0">
                  <a:pos x="T6" y="T7"/>
                </a:cxn>
              </a:cxnLst>
              <a:rect l="0" t="0" r="r" b="b"/>
              <a:pathLst>
                <a:path w="7" h="122">
                  <a:moveTo>
                    <a:pt x="7" y="0"/>
                  </a:moveTo>
                  <a:lnTo>
                    <a:pt x="0" y="122"/>
                  </a:lnTo>
                  <a:lnTo>
                    <a:pt x="7" y="122"/>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2" name="Freeform 1200">
              <a:extLst>
                <a:ext uri="{FF2B5EF4-FFF2-40B4-BE49-F238E27FC236}">
                  <a16:creationId xmlns:a16="http://schemas.microsoft.com/office/drawing/2014/main" id="{33B5234F-27AE-0F99-1B35-4F890EEA6C44}"/>
                </a:ext>
              </a:extLst>
            </p:cNvPr>
            <p:cNvSpPr>
              <a:spLocks/>
            </p:cNvSpPr>
            <p:nvPr/>
          </p:nvSpPr>
          <p:spPr bwMode="auto">
            <a:xfrm>
              <a:off x="3264" y="2561"/>
              <a:ext cx="7" cy="122"/>
            </a:xfrm>
            <a:custGeom>
              <a:avLst/>
              <a:gdLst>
                <a:gd name="T0" fmla="*/ 7 w 7"/>
                <a:gd name="T1" fmla="*/ 0 h 122"/>
                <a:gd name="T2" fmla="*/ 0 w 7"/>
                <a:gd name="T3" fmla="*/ 0 h 122"/>
                <a:gd name="T4" fmla="*/ 0 w 7"/>
                <a:gd name="T5" fmla="*/ 122 h 122"/>
                <a:gd name="T6" fmla="*/ 7 w 7"/>
                <a:gd name="T7" fmla="*/ 0 h 122"/>
              </a:gdLst>
              <a:ahLst/>
              <a:cxnLst>
                <a:cxn ang="0">
                  <a:pos x="T0" y="T1"/>
                </a:cxn>
                <a:cxn ang="0">
                  <a:pos x="T2" y="T3"/>
                </a:cxn>
                <a:cxn ang="0">
                  <a:pos x="T4" y="T5"/>
                </a:cxn>
                <a:cxn ang="0">
                  <a:pos x="T6" y="T7"/>
                </a:cxn>
              </a:cxnLst>
              <a:rect l="0" t="0" r="r" b="b"/>
              <a:pathLst>
                <a:path w="7" h="122">
                  <a:moveTo>
                    <a:pt x="7" y="0"/>
                  </a:moveTo>
                  <a:lnTo>
                    <a:pt x="0" y="0"/>
                  </a:lnTo>
                  <a:lnTo>
                    <a:pt x="0" y="122"/>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3" name="Freeform 1201">
              <a:extLst>
                <a:ext uri="{FF2B5EF4-FFF2-40B4-BE49-F238E27FC236}">
                  <a16:creationId xmlns:a16="http://schemas.microsoft.com/office/drawing/2014/main" id="{B8773367-5114-17D2-16BB-33C422A4B70C}"/>
                </a:ext>
              </a:extLst>
            </p:cNvPr>
            <p:cNvSpPr>
              <a:spLocks/>
            </p:cNvSpPr>
            <p:nvPr/>
          </p:nvSpPr>
          <p:spPr bwMode="auto">
            <a:xfrm>
              <a:off x="3264" y="2558"/>
              <a:ext cx="7" cy="3"/>
            </a:xfrm>
            <a:custGeom>
              <a:avLst/>
              <a:gdLst>
                <a:gd name="T0" fmla="*/ 3 w 7"/>
                <a:gd name="T1" fmla="*/ 0 h 3"/>
                <a:gd name="T2" fmla="*/ 7 w 7"/>
                <a:gd name="T3" fmla="*/ 3 h 3"/>
                <a:gd name="T4" fmla="*/ 0 w 7"/>
                <a:gd name="T5" fmla="*/ 3 h 3"/>
                <a:gd name="T6" fmla="*/ 3 w 7"/>
                <a:gd name="T7" fmla="*/ 0 h 3"/>
              </a:gdLst>
              <a:ahLst/>
              <a:cxnLst>
                <a:cxn ang="0">
                  <a:pos x="T0" y="T1"/>
                </a:cxn>
                <a:cxn ang="0">
                  <a:pos x="T2" y="T3"/>
                </a:cxn>
                <a:cxn ang="0">
                  <a:pos x="T4" y="T5"/>
                </a:cxn>
                <a:cxn ang="0">
                  <a:pos x="T6" y="T7"/>
                </a:cxn>
              </a:cxnLst>
              <a:rect l="0" t="0" r="r" b="b"/>
              <a:pathLst>
                <a:path w="7" h="3">
                  <a:moveTo>
                    <a:pt x="3" y="0"/>
                  </a:moveTo>
                  <a:lnTo>
                    <a:pt x="7" y="3"/>
                  </a:lnTo>
                  <a:lnTo>
                    <a:pt x="0" y="3"/>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4" name="Freeform 1202">
              <a:extLst>
                <a:ext uri="{FF2B5EF4-FFF2-40B4-BE49-F238E27FC236}">
                  <a16:creationId xmlns:a16="http://schemas.microsoft.com/office/drawing/2014/main" id="{3112F10A-CA97-2CB9-FCD1-191F06386CF2}"/>
                </a:ext>
              </a:extLst>
            </p:cNvPr>
            <p:cNvSpPr>
              <a:spLocks/>
            </p:cNvSpPr>
            <p:nvPr/>
          </p:nvSpPr>
          <p:spPr bwMode="auto">
            <a:xfrm>
              <a:off x="3267" y="2558"/>
              <a:ext cx="4" cy="3"/>
            </a:xfrm>
            <a:custGeom>
              <a:avLst/>
              <a:gdLst>
                <a:gd name="T0" fmla="*/ 0 w 4"/>
                <a:gd name="T1" fmla="*/ 0 h 3"/>
                <a:gd name="T2" fmla="*/ 4 w 4"/>
                <a:gd name="T3" fmla="*/ 0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lnTo>
                    <a:pt x="4" y="0"/>
                  </a:lnTo>
                  <a:lnTo>
                    <a:pt x="4"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5" name="Freeform 1203">
              <a:extLst>
                <a:ext uri="{FF2B5EF4-FFF2-40B4-BE49-F238E27FC236}">
                  <a16:creationId xmlns:a16="http://schemas.microsoft.com/office/drawing/2014/main" id="{9BAC9C8B-C836-0A48-5195-7A64EC05154C}"/>
                </a:ext>
              </a:extLst>
            </p:cNvPr>
            <p:cNvSpPr>
              <a:spLocks/>
            </p:cNvSpPr>
            <p:nvPr/>
          </p:nvSpPr>
          <p:spPr bwMode="auto">
            <a:xfrm>
              <a:off x="2977" y="2558"/>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6" name="Freeform 1204">
              <a:extLst>
                <a:ext uri="{FF2B5EF4-FFF2-40B4-BE49-F238E27FC236}">
                  <a16:creationId xmlns:a16="http://schemas.microsoft.com/office/drawing/2014/main" id="{25DBE8D5-F7D1-218D-031A-8ED51BA77208}"/>
                </a:ext>
              </a:extLst>
            </p:cNvPr>
            <p:cNvSpPr>
              <a:spLocks/>
            </p:cNvSpPr>
            <p:nvPr/>
          </p:nvSpPr>
          <p:spPr bwMode="auto">
            <a:xfrm>
              <a:off x="2977" y="2558"/>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7" name="Freeform 1205">
              <a:extLst>
                <a:ext uri="{FF2B5EF4-FFF2-40B4-BE49-F238E27FC236}">
                  <a16:creationId xmlns:a16="http://schemas.microsoft.com/office/drawing/2014/main" id="{F2B8CB35-F08B-6935-69A1-7D4DEB9DBA61}"/>
                </a:ext>
              </a:extLst>
            </p:cNvPr>
            <p:cNvSpPr>
              <a:spLocks/>
            </p:cNvSpPr>
            <p:nvPr/>
          </p:nvSpPr>
          <p:spPr bwMode="auto">
            <a:xfrm>
              <a:off x="2974" y="2558"/>
              <a:ext cx="3" cy="3"/>
            </a:xfrm>
            <a:custGeom>
              <a:avLst/>
              <a:gdLst>
                <a:gd name="T0" fmla="*/ 0 w 3"/>
                <a:gd name="T1" fmla="*/ 3 h 3"/>
                <a:gd name="T2" fmla="*/ 3 w 3"/>
                <a:gd name="T3" fmla="*/ 0 h 3"/>
                <a:gd name="T4" fmla="*/ 3 w 3"/>
                <a:gd name="T5" fmla="*/ 3 h 3"/>
                <a:gd name="T6" fmla="*/ 0 w 3"/>
                <a:gd name="T7" fmla="*/ 3 h 3"/>
              </a:gdLst>
              <a:ahLst/>
              <a:cxnLst>
                <a:cxn ang="0">
                  <a:pos x="T0" y="T1"/>
                </a:cxn>
                <a:cxn ang="0">
                  <a:pos x="T2" y="T3"/>
                </a:cxn>
                <a:cxn ang="0">
                  <a:pos x="T4" y="T5"/>
                </a:cxn>
                <a:cxn ang="0">
                  <a:pos x="T6" y="T7"/>
                </a:cxn>
              </a:cxnLst>
              <a:rect l="0" t="0" r="r" b="b"/>
              <a:pathLst>
                <a:path w="3" h="3">
                  <a:moveTo>
                    <a:pt x="0" y="3"/>
                  </a:moveTo>
                  <a:lnTo>
                    <a:pt x="3" y="0"/>
                  </a:lnTo>
                  <a:lnTo>
                    <a:pt x="3" y="3"/>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8" name="Freeform 1206">
              <a:extLst>
                <a:ext uri="{FF2B5EF4-FFF2-40B4-BE49-F238E27FC236}">
                  <a16:creationId xmlns:a16="http://schemas.microsoft.com/office/drawing/2014/main" id="{737C744C-1EB5-3EB4-756A-77C6D45A20ED}"/>
                </a:ext>
              </a:extLst>
            </p:cNvPr>
            <p:cNvSpPr>
              <a:spLocks/>
            </p:cNvSpPr>
            <p:nvPr/>
          </p:nvSpPr>
          <p:spPr bwMode="auto">
            <a:xfrm>
              <a:off x="2974" y="2558"/>
              <a:ext cx="3" cy="3"/>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59" name="Freeform 1207">
              <a:extLst>
                <a:ext uri="{FF2B5EF4-FFF2-40B4-BE49-F238E27FC236}">
                  <a16:creationId xmlns:a16="http://schemas.microsoft.com/office/drawing/2014/main" id="{3F357979-6AF0-A824-B9E4-BE133034342C}"/>
                </a:ext>
              </a:extLst>
            </p:cNvPr>
            <p:cNvSpPr>
              <a:spLocks/>
            </p:cNvSpPr>
            <p:nvPr/>
          </p:nvSpPr>
          <p:spPr bwMode="auto">
            <a:xfrm>
              <a:off x="2974" y="2561"/>
              <a:ext cx="6" cy="122"/>
            </a:xfrm>
            <a:custGeom>
              <a:avLst/>
              <a:gdLst>
                <a:gd name="T0" fmla="*/ 0 w 6"/>
                <a:gd name="T1" fmla="*/ 122 h 122"/>
                <a:gd name="T2" fmla="*/ 6 w 6"/>
                <a:gd name="T3" fmla="*/ 0 h 122"/>
                <a:gd name="T4" fmla="*/ 0 w 6"/>
                <a:gd name="T5" fmla="*/ 0 h 122"/>
                <a:gd name="T6" fmla="*/ 0 w 6"/>
                <a:gd name="T7" fmla="*/ 122 h 122"/>
              </a:gdLst>
              <a:ahLst/>
              <a:cxnLst>
                <a:cxn ang="0">
                  <a:pos x="T0" y="T1"/>
                </a:cxn>
                <a:cxn ang="0">
                  <a:pos x="T2" y="T3"/>
                </a:cxn>
                <a:cxn ang="0">
                  <a:pos x="T4" y="T5"/>
                </a:cxn>
                <a:cxn ang="0">
                  <a:pos x="T6" y="T7"/>
                </a:cxn>
              </a:cxnLst>
              <a:rect l="0" t="0" r="r" b="b"/>
              <a:pathLst>
                <a:path w="6" h="122">
                  <a:moveTo>
                    <a:pt x="0" y="122"/>
                  </a:moveTo>
                  <a:lnTo>
                    <a:pt x="6" y="0"/>
                  </a:lnTo>
                  <a:lnTo>
                    <a:pt x="0" y="0"/>
                  </a:lnTo>
                  <a:lnTo>
                    <a:pt x="0" y="122"/>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0" name="Freeform 1208">
              <a:extLst>
                <a:ext uri="{FF2B5EF4-FFF2-40B4-BE49-F238E27FC236}">
                  <a16:creationId xmlns:a16="http://schemas.microsoft.com/office/drawing/2014/main" id="{2AD40C9E-2638-E806-EDFF-1212300BEBEB}"/>
                </a:ext>
              </a:extLst>
            </p:cNvPr>
            <p:cNvSpPr>
              <a:spLocks/>
            </p:cNvSpPr>
            <p:nvPr/>
          </p:nvSpPr>
          <p:spPr bwMode="auto">
            <a:xfrm>
              <a:off x="2974" y="2561"/>
              <a:ext cx="6" cy="122"/>
            </a:xfrm>
            <a:custGeom>
              <a:avLst/>
              <a:gdLst>
                <a:gd name="T0" fmla="*/ 0 w 6"/>
                <a:gd name="T1" fmla="*/ 122 h 122"/>
                <a:gd name="T2" fmla="*/ 6 w 6"/>
                <a:gd name="T3" fmla="*/ 122 h 122"/>
                <a:gd name="T4" fmla="*/ 6 w 6"/>
                <a:gd name="T5" fmla="*/ 0 h 122"/>
                <a:gd name="T6" fmla="*/ 0 w 6"/>
                <a:gd name="T7" fmla="*/ 122 h 122"/>
              </a:gdLst>
              <a:ahLst/>
              <a:cxnLst>
                <a:cxn ang="0">
                  <a:pos x="T0" y="T1"/>
                </a:cxn>
                <a:cxn ang="0">
                  <a:pos x="T2" y="T3"/>
                </a:cxn>
                <a:cxn ang="0">
                  <a:pos x="T4" y="T5"/>
                </a:cxn>
                <a:cxn ang="0">
                  <a:pos x="T6" y="T7"/>
                </a:cxn>
              </a:cxnLst>
              <a:rect l="0" t="0" r="r" b="b"/>
              <a:pathLst>
                <a:path w="6" h="122">
                  <a:moveTo>
                    <a:pt x="0" y="122"/>
                  </a:moveTo>
                  <a:lnTo>
                    <a:pt x="6" y="122"/>
                  </a:lnTo>
                  <a:lnTo>
                    <a:pt x="6" y="0"/>
                  </a:lnTo>
                  <a:lnTo>
                    <a:pt x="0" y="122"/>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715961" name="Group 1209">
            <a:extLst>
              <a:ext uri="{FF2B5EF4-FFF2-40B4-BE49-F238E27FC236}">
                <a16:creationId xmlns:a16="http://schemas.microsoft.com/office/drawing/2014/main" id="{B7FAC042-2FD3-FACB-5952-79C4ECF989AA}"/>
              </a:ext>
            </a:extLst>
          </p:cNvPr>
          <p:cNvGrpSpPr>
            <a:grpSpLocks/>
          </p:cNvGrpSpPr>
          <p:nvPr/>
        </p:nvGrpSpPr>
        <p:grpSpPr bwMode="auto">
          <a:xfrm>
            <a:off x="2170113" y="1893888"/>
            <a:ext cx="4864100" cy="2522537"/>
            <a:chOff x="1367" y="1097"/>
            <a:chExt cx="3064" cy="1589"/>
          </a:xfrm>
        </p:grpSpPr>
        <p:sp>
          <p:nvSpPr>
            <p:cNvPr id="715962" name="Freeform 1210">
              <a:extLst>
                <a:ext uri="{FF2B5EF4-FFF2-40B4-BE49-F238E27FC236}">
                  <a16:creationId xmlns:a16="http://schemas.microsoft.com/office/drawing/2014/main" id="{74CF0DB1-BF3C-9F71-8231-C4FE542F9856}"/>
                </a:ext>
              </a:extLst>
            </p:cNvPr>
            <p:cNvSpPr>
              <a:spLocks/>
            </p:cNvSpPr>
            <p:nvPr/>
          </p:nvSpPr>
          <p:spPr bwMode="auto">
            <a:xfrm>
              <a:off x="2974" y="2683"/>
              <a:ext cx="3" cy="3"/>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3" name="Freeform 1211">
              <a:extLst>
                <a:ext uri="{FF2B5EF4-FFF2-40B4-BE49-F238E27FC236}">
                  <a16:creationId xmlns:a16="http://schemas.microsoft.com/office/drawing/2014/main" id="{E5939D64-795D-73A2-F1B8-553557488291}"/>
                </a:ext>
              </a:extLst>
            </p:cNvPr>
            <p:cNvSpPr>
              <a:spLocks/>
            </p:cNvSpPr>
            <p:nvPr/>
          </p:nvSpPr>
          <p:spPr bwMode="auto">
            <a:xfrm>
              <a:off x="2974" y="2683"/>
              <a:ext cx="3" cy="3"/>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4" name="Freeform 1212">
              <a:extLst>
                <a:ext uri="{FF2B5EF4-FFF2-40B4-BE49-F238E27FC236}">
                  <a16:creationId xmlns:a16="http://schemas.microsoft.com/office/drawing/2014/main" id="{900D3F71-CD44-78DB-1597-36237F35C243}"/>
                </a:ext>
              </a:extLst>
            </p:cNvPr>
            <p:cNvSpPr>
              <a:spLocks/>
            </p:cNvSpPr>
            <p:nvPr/>
          </p:nvSpPr>
          <p:spPr bwMode="auto">
            <a:xfrm>
              <a:off x="3267" y="2568"/>
              <a:ext cx="291" cy="115"/>
            </a:xfrm>
            <a:custGeom>
              <a:avLst/>
              <a:gdLst>
                <a:gd name="T0" fmla="*/ 0 w 291"/>
                <a:gd name="T1" fmla="*/ 0 h 115"/>
                <a:gd name="T2" fmla="*/ 291 w 291"/>
                <a:gd name="T3" fmla="*/ 115 h 115"/>
                <a:gd name="T4" fmla="*/ 0 w 291"/>
                <a:gd name="T5" fmla="*/ 115 h 115"/>
                <a:gd name="T6" fmla="*/ 0 w 291"/>
                <a:gd name="T7" fmla="*/ 0 h 115"/>
              </a:gdLst>
              <a:ahLst/>
              <a:cxnLst>
                <a:cxn ang="0">
                  <a:pos x="T0" y="T1"/>
                </a:cxn>
                <a:cxn ang="0">
                  <a:pos x="T2" y="T3"/>
                </a:cxn>
                <a:cxn ang="0">
                  <a:pos x="T4" y="T5"/>
                </a:cxn>
                <a:cxn ang="0">
                  <a:pos x="T6" y="T7"/>
                </a:cxn>
              </a:cxnLst>
              <a:rect l="0" t="0" r="r" b="b"/>
              <a:pathLst>
                <a:path w="291" h="115">
                  <a:moveTo>
                    <a:pt x="0" y="0"/>
                  </a:moveTo>
                  <a:lnTo>
                    <a:pt x="291" y="115"/>
                  </a:lnTo>
                  <a:lnTo>
                    <a:pt x="0" y="115"/>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5" name="Freeform 1213">
              <a:extLst>
                <a:ext uri="{FF2B5EF4-FFF2-40B4-BE49-F238E27FC236}">
                  <a16:creationId xmlns:a16="http://schemas.microsoft.com/office/drawing/2014/main" id="{3A47E9AB-0873-2A11-D0DE-A064673055B6}"/>
                </a:ext>
              </a:extLst>
            </p:cNvPr>
            <p:cNvSpPr>
              <a:spLocks/>
            </p:cNvSpPr>
            <p:nvPr/>
          </p:nvSpPr>
          <p:spPr bwMode="auto">
            <a:xfrm>
              <a:off x="3267" y="2568"/>
              <a:ext cx="291" cy="115"/>
            </a:xfrm>
            <a:custGeom>
              <a:avLst/>
              <a:gdLst>
                <a:gd name="T0" fmla="*/ 0 w 291"/>
                <a:gd name="T1" fmla="*/ 0 h 115"/>
                <a:gd name="T2" fmla="*/ 291 w 291"/>
                <a:gd name="T3" fmla="*/ 0 h 115"/>
                <a:gd name="T4" fmla="*/ 291 w 291"/>
                <a:gd name="T5" fmla="*/ 115 h 115"/>
                <a:gd name="T6" fmla="*/ 0 w 291"/>
                <a:gd name="T7" fmla="*/ 0 h 115"/>
              </a:gdLst>
              <a:ahLst/>
              <a:cxnLst>
                <a:cxn ang="0">
                  <a:pos x="T0" y="T1"/>
                </a:cxn>
                <a:cxn ang="0">
                  <a:pos x="T2" y="T3"/>
                </a:cxn>
                <a:cxn ang="0">
                  <a:pos x="T4" y="T5"/>
                </a:cxn>
                <a:cxn ang="0">
                  <a:pos x="T6" y="T7"/>
                </a:cxn>
              </a:cxnLst>
              <a:rect l="0" t="0" r="r" b="b"/>
              <a:pathLst>
                <a:path w="291" h="115">
                  <a:moveTo>
                    <a:pt x="0" y="0"/>
                  </a:moveTo>
                  <a:lnTo>
                    <a:pt x="291" y="0"/>
                  </a:lnTo>
                  <a:lnTo>
                    <a:pt x="291" y="115"/>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6" name="Freeform 1214">
              <a:extLst>
                <a:ext uri="{FF2B5EF4-FFF2-40B4-BE49-F238E27FC236}">
                  <a16:creationId xmlns:a16="http://schemas.microsoft.com/office/drawing/2014/main" id="{76263161-BD07-D6CC-9ACC-F84DE957F24E}"/>
                </a:ext>
              </a:extLst>
            </p:cNvPr>
            <p:cNvSpPr>
              <a:spLocks/>
            </p:cNvSpPr>
            <p:nvPr/>
          </p:nvSpPr>
          <p:spPr bwMode="auto">
            <a:xfrm>
              <a:off x="3267" y="2679"/>
              <a:ext cx="291" cy="7"/>
            </a:xfrm>
            <a:custGeom>
              <a:avLst/>
              <a:gdLst>
                <a:gd name="T0" fmla="*/ 291 w 291"/>
                <a:gd name="T1" fmla="*/ 7 h 7"/>
                <a:gd name="T2" fmla="*/ 0 w 291"/>
                <a:gd name="T3" fmla="*/ 0 h 7"/>
                <a:gd name="T4" fmla="*/ 0 w 291"/>
                <a:gd name="T5" fmla="*/ 7 h 7"/>
                <a:gd name="T6" fmla="*/ 291 w 291"/>
                <a:gd name="T7" fmla="*/ 7 h 7"/>
              </a:gdLst>
              <a:ahLst/>
              <a:cxnLst>
                <a:cxn ang="0">
                  <a:pos x="T0" y="T1"/>
                </a:cxn>
                <a:cxn ang="0">
                  <a:pos x="T2" y="T3"/>
                </a:cxn>
                <a:cxn ang="0">
                  <a:pos x="T4" y="T5"/>
                </a:cxn>
                <a:cxn ang="0">
                  <a:pos x="T6" y="T7"/>
                </a:cxn>
              </a:cxnLst>
              <a:rect l="0" t="0" r="r" b="b"/>
              <a:pathLst>
                <a:path w="291" h="7">
                  <a:moveTo>
                    <a:pt x="291" y="7"/>
                  </a:moveTo>
                  <a:lnTo>
                    <a:pt x="0" y="0"/>
                  </a:lnTo>
                  <a:lnTo>
                    <a:pt x="0" y="7"/>
                  </a:lnTo>
                  <a:lnTo>
                    <a:pt x="291"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7" name="Freeform 1215">
              <a:extLst>
                <a:ext uri="{FF2B5EF4-FFF2-40B4-BE49-F238E27FC236}">
                  <a16:creationId xmlns:a16="http://schemas.microsoft.com/office/drawing/2014/main" id="{4BB78E79-1B7B-5CB6-9E6F-83D7E29A758B}"/>
                </a:ext>
              </a:extLst>
            </p:cNvPr>
            <p:cNvSpPr>
              <a:spLocks/>
            </p:cNvSpPr>
            <p:nvPr/>
          </p:nvSpPr>
          <p:spPr bwMode="auto">
            <a:xfrm>
              <a:off x="3267" y="2679"/>
              <a:ext cx="291" cy="7"/>
            </a:xfrm>
            <a:custGeom>
              <a:avLst/>
              <a:gdLst>
                <a:gd name="T0" fmla="*/ 0 w 291"/>
                <a:gd name="T1" fmla="*/ 0 h 7"/>
                <a:gd name="T2" fmla="*/ 291 w 291"/>
                <a:gd name="T3" fmla="*/ 0 h 7"/>
                <a:gd name="T4" fmla="*/ 291 w 291"/>
                <a:gd name="T5" fmla="*/ 7 h 7"/>
                <a:gd name="T6" fmla="*/ 0 w 291"/>
                <a:gd name="T7" fmla="*/ 0 h 7"/>
              </a:gdLst>
              <a:ahLst/>
              <a:cxnLst>
                <a:cxn ang="0">
                  <a:pos x="T0" y="T1"/>
                </a:cxn>
                <a:cxn ang="0">
                  <a:pos x="T2" y="T3"/>
                </a:cxn>
                <a:cxn ang="0">
                  <a:pos x="T4" y="T5"/>
                </a:cxn>
                <a:cxn ang="0">
                  <a:pos x="T6" y="T7"/>
                </a:cxn>
              </a:cxnLst>
              <a:rect l="0" t="0" r="r" b="b"/>
              <a:pathLst>
                <a:path w="291" h="7">
                  <a:moveTo>
                    <a:pt x="0" y="0"/>
                  </a:moveTo>
                  <a:lnTo>
                    <a:pt x="291" y="0"/>
                  </a:lnTo>
                  <a:lnTo>
                    <a:pt x="291"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8" name="Freeform 1216">
              <a:extLst>
                <a:ext uri="{FF2B5EF4-FFF2-40B4-BE49-F238E27FC236}">
                  <a16:creationId xmlns:a16="http://schemas.microsoft.com/office/drawing/2014/main" id="{F95BA57C-C8BA-8D7F-8BCF-3D4AE9A6A03D}"/>
                </a:ext>
              </a:extLst>
            </p:cNvPr>
            <p:cNvSpPr>
              <a:spLocks/>
            </p:cNvSpPr>
            <p:nvPr/>
          </p:nvSpPr>
          <p:spPr bwMode="auto">
            <a:xfrm>
              <a:off x="3558"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69" name="Freeform 1217">
              <a:extLst>
                <a:ext uri="{FF2B5EF4-FFF2-40B4-BE49-F238E27FC236}">
                  <a16:creationId xmlns:a16="http://schemas.microsoft.com/office/drawing/2014/main" id="{D43664EF-E0ED-A64D-05A9-1269C999FFFC}"/>
                </a:ext>
              </a:extLst>
            </p:cNvPr>
            <p:cNvSpPr>
              <a:spLocks/>
            </p:cNvSpPr>
            <p:nvPr/>
          </p:nvSpPr>
          <p:spPr bwMode="auto">
            <a:xfrm>
              <a:off x="3558"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0" name="Freeform 1218">
              <a:extLst>
                <a:ext uri="{FF2B5EF4-FFF2-40B4-BE49-F238E27FC236}">
                  <a16:creationId xmlns:a16="http://schemas.microsoft.com/office/drawing/2014/main" id="{13C93B72-C844-6253-0AB4-5ACD91A0D00C}"/>
                </a:ext>
              </a:extLst>
            </p:cNvPr>
            <p:cNvSpPr>
              <a:spLocks/>
            </p:cNvSpPr>
            <p:nvPr/>
          </p:nvSpPr>
          <p:spPr bwMode="auto">
            <a:xfrm>
              <a:off x="3554" y="2568"/>
              <a:ext cx="7" cy="115"/>
            </a:xfrm>
            <a:custGeom>
              <a:avLst/>
              <a:gdLst>
                <a:gd name="T0" fmla="*/ 7 w 7"/>
                <a:gd name="T1" fmla="*/ 0 h 115"/>
                <a:gd name="T2" fmla="*/ 0 w 7"/>
                <a:gd name="T3" fmla="*/ 115 h 115"/>
                <a:gd name="T4" fmla="*/ 7 w 7"/>
                <a:gd name="T5" fmla="*/ 115 h 115"/>
                <a:gd name="T6" fmla="*/ 7 w 7"/>
                <a:gd name="T7" fmla="*/ 0 h 115"/>
              </a:gdLst>
              <a:ahLst/>
              <a:cxnLst>
                <a:cxn ang="0">
                  <a:pos x="T0" y="T1"/>
                </a:cxn>
                <a:cxn ang="0">
                  <a:pos x="T2" y="T3"/>
                </a:cxn>
                <a:cxn ang="0">
                  <a:pos x="T4" y="T5"/>
                </a:cxn>
                <a:cxn ang="0">
                  <a:pos x="T6" y="T7"/>
                </a:cxn>
              </a:cxnLst>
              <a:rect l="0" t="0" r="r" b="b"/>
              <a:pathLst>
                <a:path w="7" h="115">
                  <a:moveTo>
                    <a:pt x="7" y="0"/>
                  </a:moveTo>
                  <a:lnTo>
                    <a:pt x="0" y="115"/>
                  </a:lnTo>
                  <a:lnTo>
                    <a:pt x="7" y="115"/>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1" name="Freeform 1219">
              <a:extLst>
                <a:ext uri="{FF2B5EF4-FFF2-40B4-BE49-F238E27FC236}">
                  <a16:creationId xmlns:a16="http://schemas.microsoft.com/office/drawing/2014/main" id="{14DBE0E6-52E9-65C1-3311-331A68B7CB35}"/>
                </a:ext>
              </a:extLst>
            </p:cNvPr>
            <p:cNvSpPr>
              <a:spLocks/>
            </p:cNvSpPr>
            <p:nvPr/>
          </p:nvSpPr>
          <p:spPr bwMode="auto">
            <a:xfrm>
              <a:off x="3554" y="2568"/>
              <a:ext cx="7" cy="115"/>
            </a:xfrm>
            <a:custGeom>
              <a:avLst/>
              <a:gdLst>
                <a:gd name="T0" fmla="*/ 7 w 7"/>
                <a:gd name="T1" fmla="*/ 0 h 115"/>
                <a:gd name="T2" fmla="*/ 0 w 7"/>
                <a:gd name="T3" fmla="*/ 0 h 115"/>
                <a:gd name="T4" fmla="*/ 0 w 7"/>
                <a:gd name="T5" fmla="*/ 115 h 115"/>
                <a:gd name="T6" fmla="*/ 7 w 7"/>
                <a:gd name="T7" fmla="*/ 0 h 115"/>
              </a:gdLst>
              <a:ahLst/>
              <a:cxnLst>
                <a:cxn ang="0">
                  <a:pos x="T0" y="T1"/>
                </a:cxn>
                <a:cxn ang="0">
                  <a:pos x="T2" y="T3"/>
                </a:cxn>
                <a:cxn ang="0">
                  <a:pos x="T4" y="T5"/>
                </a:cxn>
                <a:cxn ang="0">
                  <a:pos x="T6" y="T7"/>
                </a:cxn>
              </a:cxnLst>
              <a:rect l="0" t="0" r="r" b="b"/>
              <a:pathLst>
                <a:path w="7" h="115">
                  <a:moveTo>
                    <a:pt x="7" y="0"/>
                  </a:moveTo>
                  <a:lnTo>
                    <a:pt x="0" y="0"/>
                  </a:lnTo>
                  <a:lnTo>
                    <a:pt x="0" y="115"/>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2" name="Freeform 1220">
              <a:extLst>
                <a:ext uri="{FF2B5EF4-FFF2-40B4-BE49-F238E27FC236}">
                  <a16:creationId xmlns:a16="http://schemas.microsoft.com/office/drawing/2014/main" id="{3B8E6926-912B-87FB-4C81-8ECCE4E7597B}"/>
                </a:ext>
              </a:extLst>
            </p:cNvPr>
            <p:cNvSpPr>
              <a:spLocks/>
            </p:cNvSpPr>
            <p:nvPr/>
          </p:nvSpPr>
          <p:spPr bwMode="auto">
            <a:xfrm>
              <a:off x="3554" y="2565"/>
              <a:ext cx="7" cy="3"/>
            </a:xfrm>
            <a:custGeom>
              <a:avLst/>
              <a:gdLst>
                <a:gd name="T0" fmla="*/ 4 w 7"/>
                <a:gd name="T1" fmla="*/ 0 h 3"/>
                <a:gd name="T2" fmla="*/ 7 w 7"/>
                <a:gd name="T3" fmla="*/ 3 h 3"/>
                <a:gd name="T4" fmla="*/ 0 w 7"/>
                <a:gd name="T5" fmla="*/ 3 h 3"/>
                <a:gd name="T6" fmla="*/ 4 w 7"/>
                <a:gd name="T7" fmla="*/ 0 h 3"/>
              </a:gdLst>
              <a:ahLst/>
              <a:cxnLst>
                <a:cxn ang="0">
                  <a:pos x="T0" y="T1"/>
                </a:cxn>
                <a:cxn ang="0">
                  <a:pos x="T2" y="T3"/>
                </a:cxn>
                <a:cxn ang="0">
                  <a:pos x="T4" y="T5"/>
                </a:cxn>
                <a:cxn ang="0">
                  <a:pos x="T6" y="T7"/>
                </a:cxn>
              </a:cxnLst>
              <a:rect l="0" t="0" r="r" b="b"/>
              <a:pathLst>
                <a:path w="7" h="3">
                  <a:moveTo>
                    <a:pt x="4" y="0"/>
                  </a:moveTo>
                  <a:lnTo>
                    <a:pt x="7" y="3"/>
                  </a:lnTo>
                  <a:lnTo>
                    <a:pt x="0" y="3"/>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3" name="Freeform 1221">
              <a:extLst>
                <a:ext uri="{FF2B5EF4-FFF2-40B4-BE49-F238E27FC236}">
                  <a16:creationId xmlns:a16="http://schemas.microsoft.com/office/drawing/2014/main" id="{D8BB3B5F-4098-5258-AFAA-B9DFC0D882CC}"/>
                </a:ext>
              </a:extLst>
            </p:cNvPr>
            <p:cNvSpPr>
              <a:spLocks/>
            </p:cNvSpPr>
            <p:nvPr/>
          </p:nvSpPr>
          <p:spPr bwMode="auto">
            <a:xfrm>
              <a:off x="3558" y="2565"/>
              <a:ext cx="3" cy="3"/>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4" name="Freeform 1222">
              <a:extLst>
                <a:ext uri="{FF2B5EF4-FFF2-40B4-BE49-F238E27FC236}">
                  <a16:creationId xmlns:a16="http://schemas.microsoft.com/office/drawing/2014/main" id="{4B074AF7-BA71-1C6F-0FDE-AB7444D588C0}"/>
                </a:ext>
              </a:extLst>
            </p:cNvPr>
            <p:cNvSpPr>
              <a:spLocks/>
            </p:cNvSpPr>
            <p:nvPr/>
          </p:nvSpPr>
          <p:spPr bwMode="auto">
            <a:xfrm>
              <a:off x="3267" y="2565"/>
              <a:ext cx="291" cy="7"/>
            </a:xfrm>
            <a:custGeom>
              <a:avLst/>
              <a:gdLst>
                <a:gd name="T0" fmla="*/ 0 w 291"/>
                <a:gd name="T1" fmla="*/ 0 h 7"/>
                <a:gd name="T2" fmla="*/ 291 w 291"/>
                <a:gd name="T3" fmla="*/ 7 h 7"/>
                <a:gd name="T4" fmla="*/ 291 w 291"/>
                <a:gd name="T5" fmla="*/ 0 h 7"/>
                <a:gd name="T6" fmla="*/ 0 w 291"/>
                <a:gd name="T7" fmla="*/ 0 h 7"/>
              </a:gdLst>
              <a:ahLst/>
              <a:cxnLst>
                <a:cxn ang="0">
                  <a:pos x="T0" y="T1"/>
                </a:cxn>
                <a:cxn ang="0">
                  <a:pos x="T2" y="T3"/>
                </a:cxn>
                <a:cxn ang="0">
                  <a:pos x="T4" y="T5"/>
                </a:cxn>
                <a:cxn ang="0">
                  <a:pos x="T6" y="T7"/>
                </a:cxn>
              </a:cxnLst>
              <a:rect l="0" t="0" r="r" b="b"/>
              <a:pathLst>
                <a:path w="291" h="7">
                  <a:moveTo>
                    <a:pt x="0" y="0"/>
                  </a:moveTo>
                  <a:lnTo>
                    <a:pt x="291" y="7"/>
                  </a:lnTo>
                  <a:lnTo>
                    <a:pt x="291"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5" name="Freeform 1223">
              <a:extLst>
                <a:ext uri="{FF2B5EF4-FFF2-40B4-BE49-F238E27FC236}">
                  <a16:creationId xmlns:a16="http://schemas.microsoft.com/office/drawing/2014/main" id="{CEA7919C-472C-2978-8F30-714D4BCD437A}"/>
                </a:ext>
              </a:extLst>
            </p:cNvPr>
            <p:cNvSpPr>
              <a:spLocks/>
            </p:cNvSpPr>
            <p:nvPr/>
          </p:nvSpPr>
          <p:spPr bwMode="auto">
            <a:xfrm>
              <a:off x="3267" y="2565"/>
              <a:ext cx="291" cy="7"/>
            </a:xfrm>
            <a:custGeom>
              <a:avLst/>
              <a:gdLst>
                <a:gd name="T0" fmla="*/ 291 w 291"/>
                <a:gd name="T1" fmla="*/ 7 h 7"/>
                <a:gd name="T2" fmla="*/ 0 w 291"/>
                <a:gd name="T3" fmla="*/ 7 h 7"/>
                <a:gd name="T4" fmla="*/ 0 w 291"/>
                <a:gd name="T5" fmla="*/ 0 h 7"/>
                <a:gd name="T6" fmla="*/ 291 w 291"/>
                <a:gd name="T7" fmla="*/ 7 h 7"/>
              </a:gdLst>
              <a:ahLst/>
              <a:cxnLst>
                <a:cxn ang="0">
                  <a:pos x="T0" y="T1"/>
                </a:cxn>
                <a:cxn ang="0">
                  <a:pos x="T2" y="T3"/>
                </a:cxn>
                <a:cxn ang="0">
                  <a:pos x="T4" y="T5"/>
                </a:cxn>
                <a:cxn ang="0">
                  <a:pos x="T6" y="T7"/>
                </a:cxn>
              </a:cxnLst>
              <a:rect l="0" t="0" r="r" b="b"/>
              <a:pathLst>
                <a:path w="291" h="7">
                  <a:moveTo>
                    <a:pt x="291" y="7"/>
                  </a:moveTo>
                  <a:lnTo>
                    <a:pt x="0" y="7"/>
                  </a:lnTo>
                  <a:lnTo>
                    <a:pt x="0" y="0"/>
                  </a:lnTo>
                  <a:lnTo>
                    <a:pt x="291"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6" name="Freeform 1224">
              <a:extLst>
                <a:ext uri="{FF2B5EF4-FFF2-40B4-BE49-F238E27FC236}">
                  <a16:creationId xmlns:a16="http://schemas.microsoft.com/office/drawing/2014/main" id="{B4174C9B-455D-EB93-087B-F9C66D253CC0}"/>
                </a:ext>
              </a:extLst>
            </p:cNvPr>
            <p:cNvSpPr>
              <a:spLocks/>
            </p:cNvSpPr>
            <p:nvPr/>
          </p:nvSpPr>
          <p:spPr bwMode="auto">
            <a:xfrm>
              <a:off x="3264" y="2565"/>
              <a:ext cx="3" cy="7"/>
            </a:xfrm>
            <a:custGeom>
              <a:avLst/>
              <a:gdLst>
                <a:gd name="T0" fmla="*/ 0 w 3"/>
                <a:gd name="T1" fmla="*/ 3 h 7"/>
                <a:gd name="T2" fmla="*/ 3 w 3"/>
                <a:gd name="T3" fmla="*/ 0 h 7"/>
                <a:gd name="T4" fmla="*/ 3 w 3"/>
                <a:gd name="T5" fmla="*/ 7 h 7"/>
                <a:gd name="T6" fmla="*/ 0 w 3"/>
                <a:gd name="T7" fmla="*/ 3 h 7"/>
              </a:gdLst>
              <a:ahLst/>
              <a:cxnLst>
                <a:cxn ang="0">
                  <a:pos x="T0" y="T1"/>
                </a:cxn>
                <a:cxn ang="0">
                  <a:pos x="T2" y="T3"/>
                </a:cxn>
                <a:cxn ang="0">
                  <a:pos x="T4" y="T5"/>
                </a:cxn>
                <a:cxn ang="0">
                  <a:pos x="T6" y="T7"/>
                </a:cxn>
              </a:cxnLst>
              <a:rect l="0" t="0" r="r" b="b"/>
              <a:pathLst>
                <a:path w="3" h="7">
                  <a:moveTo>
                    <a:pt x="0" y="3"/>
                  </a:moveTo>
                  <a:lnTo>
                    <a:pt x="3" y="0"/>
                  </a:lnTo>
                  <a:lnTo>
                    <a:pt x="3" y="7"/>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7" name="Freeform 1225">
              <a:extLst>
                <a:ext uri="{FF2B5EF4-FFF2-40B4-BE49-F238E27FC236}">
                  <a16:creationId xmlns:a16="http://schemas.microsoft.com/office/drawing/2014/main" id="{4D6AF7FD-AB98-2DA7-6F6D-29631DAB94A4}"/>
                </a:ext>
              </a:extLst>
            </p:cNvPr>
            <p:cNvSpPr>
              <a:spLocks/>
            </p:cNvSpPr>
            <p:nvPr/>
          </p:nvSpPr>
          <p:spPr bwMode="auto">
            <a:xfrm>
              <a:off x="3264" y="2565"/>
              <a:ext cx="3" cy="3"/>
            </a:xfrm>
            <a:custGeom>
              <a:avLst/>
              <a:gdLst>
                <a:gd name="T0" fmla="*/ 3 w 3"/>
                <a:gd name="T1" fmla="*/ 0 h 3"/>
                <a:gd name="T2" fmla="*/ 0 w 3"/>
                <a:gd name="T3" fmla="*/ 0 h 3"/>
                <a:gd name="T4" fmla="*/ 0 w 3"/>
                <a:gd name="T5" fmla="*/ 3 h 3"/>
                <a:gd name="T6" fmla="*/ 3 w 3"/>
                <a:gd name="T7" fmla="*/ 0 h 3"/>
              </a:gdLst>
              <a:ahLst/>
              <a:cxnLst>
                <a:cxn ang="0">
                  <a:pos x="T0" y="T1"/>
                </a:cxn>
                <a:cxn ang="0">
                  <a:pos x="T2" y="T3"/>
                </a:cxn>
                <a:cxn ang="0">
                  <a:pos x="T4" y="T5"/>
                </a:cxn>
                <a:cxn ang="0">
                  <a:pos x="T6" y="T7"/>
                </a:cxn>
              </a:cxnLst>
              <a:rect l="0" t="0" r="r" b="b"/>
              <a:pathLst>
                <a:path w="3" h="3">
                  <a:moveTo>
                    <a:pt x="3" y="0"/>
                  </a:moveTo>
                  <a:lnTo>
                    <a:pt x="0" y="0"/>
                  </a:lnTo>
                  <a:lnTo>
                    <a:pt x="0" y="3"/>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8" name="Freeform 1226">
              <a:extLst>
                <a:ext uri="{FF2B5EF4-FFF2-40B4-BE49-F238E27FC236}">
                  <a16:creationId xmlns:a16="http://schemas.microsoft.com/office/drawing/2014/main" id="{36EEBA06-083A-4875-A9CC-6639DCFEB12C}"/>
                </a:ext>
              </a:extLst>
            </p:cNvPr>
            <p:cNvSpPr>
              <a:spLocks/>
            </p:cNvSpPr>
            <p:nvPr/>
          </p:nvSpPr>
          <p:spPr bwMode="auto">
            <a:xfrm>
              <a:off x="3264" y="2568"/>
              <a:ext cx="7" cy="115"/>
            </a:xfrm>
            <a:custGeom>
              <a:avLst/>
              <a:gdLst>
                <a:gd name="T0" fmla="*/ 0 w 7"/>
                <a:gd name="T1" fmla="*/ 115 h 115"/>
                <a:gd name="T2" fmla="*/ 7 w 7"/>
                <a:gd name="T3" fmla="*/ 0 h 115"/>
                <a:gd name="T4" fmla="*/ 0 w 7"/>
                <a:gd name="T5" fmla="*/ 0 h 115"/>
                <a:gd name="T6" fmla="*/ 0 w 7"/>
                <a:gd name="T7" fmla="*/ 115 h 115"/>
              </a:gdLst>
              <a:ahLst/>
              <a:cxnLst>
                <a:cxn ang="0">
                  <a:pos x="T0" y="T1"/>
                </a:cxn>
                <a:cxn ang="0">
                  <a:pos x="T2" y="T3"/>
                </a:cxn>
                <a:cxn ang="0">
                  <a:pos x="T4" y="T5"/>
                </a:cxn>
                <a:cxn ang="0">
                  <a:pos x="T6" y="T7"/>
                </a:cxn>
              </a:cxnLst>
              <a:rect l="0" t="0" r="r" b="b"/>
              <a:pathLst>
                <a:path w="7" h="115">
                  <a:moveTo>
                    <a:pt x="0" y="115"/>
                  </a:moveTo>
                  <a:lnTo>
                    <a:pt x="7" y="0"/>
                  </a:lnTo>
                  <a:lnTo>
                    <a:pt x="0" y="0"/>
                  </a:lnTo>
                  <a:lnTo>
                    <a:pt x="0" y="115"/>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79" name="Freeform 1227">
              <a:extLst>
                <a:ext uri="{FF2B5EF4-FFF2-40B4-BE49-F238E27FC236}">
                  <a16:creationId xmlns:a16="http://schemas.microsoft.com/office/drawing/2014/main" id="{4F9FB2CC-2342-C596-994C-702535A22A9E}"/>
                </a:ext>
              </a:extLst>
            </p:cNvPr>
            <p:cNvSpPr>
              <a:spLocks/>
            </p:cNvSpPr>
            <p:nvPr/>
          </p:nvSpPr>
          <p:spPr bwMode="auto">
            <a:xfrm>
              <a:off x="3264" y="2568"/>
              <a:ext cx="7" cy="115"/>
            </a:xfrm>
            <a:custGeom>
              <a:avLst/>
              <a:gdLst>
                <a:gd name="T0" fmla="*/ 0 w 7"/>
                <a:gd name="T1" fmla="*/ 115 h 115"/>
                <a:gd name="T2" fmla="*/ 7 w 7"/>
                <a:gd name="T3" fmla="*/ 115 h 115"/>
                <a:gd name="T4" fmla="*/ 7 w 7"/>
                <a:gd name="T5" fmla="*/ 0 h 115"/>
                <a:gd name="T6" fmla="*/ 0 w 7"/>
                <a:gd name="T7" fmla="*/ 115 h 115"/>
              </a:gdLst>
              <a:ahLst/>
              <a:cxnLst>
                <a:cxn ang="0">
                  <a:pos x="T0" y="T1"/>
                </a:cxn>
                <a:cxn ang="0">
                  <a:pos x="T2" y="T3"/>
                </a:cxn>
                <a:cxn ang="0">
                  <a:pos x="T4" y="T5"/>
                </a:cxn>
                <a:cxn ang="0">
                  <a:pos x="T6" y="T7"/>
                </a:cxn>
              </a:cxnLst>
              <a:rect l="0" t="0" r="r" b="b"/>
              <a:pathLst>
                <a:path w="7" h="115">
                  <a:moveTo>
                    <a:pt x="0" y="115"/>
                  </a:moveTo>
                  <a:lnTo>
                    <a:pt x="7" y="115"/>
                  </a:lnTo>
                  <a:lnTo>
                    <a:pt x="7" y="0"/>
                  </a:lnTo>
                  <a:lnTo>
                    <a:pt x="0" y="115"/>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0" name="Freeform 1228">
              <a:extLst>
                <a:ext uri="{FF2B5EF4-FFF2-40B4-BE49-F238E27FC236}">
                  <a16:creationId xmlns:a16="http://schemas.microsoft.com/office/drawing/2014/main" id="{66A840F8-DF24-80A6-54C8-52F352F29E48}"/>
                </a:ext>
              </a:extLst>
            </p:cNvPr>
            <p:cNvSpPr>
              <a:spLocks/>
            </p:cNvSpPr>
            <p:nvPr/>
          </p:nvSpPr>
          <p:spPr bwMode="auto">
            <a:xfrm>
              <a:off x="3264" y="2683"/>
              <a:ext cx="3" cy="3"/>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1" name="Freeform 1229">
              <a:extLst>
                <a:ext uri="{FF2B5EF4-FFF2-40B4-BE49-F238E27FC236}">
                  <a16:creationId xmlns:a16="http://schemas.microsoft.com/office/drawing/2014/main" id="{FFE23A76-97B4-371B-0990-D295E81E9B3E}"/>
                </a:ext>
              </a:extLst>
            </p:cNvPr>
            <p:cNvSpPr>
              <a:spLocks/>
            </p:cNvSpPr>
            <p:nvPr/>
          </p:nvSpPr>
          <p:spPr bwMode="auto">
            <a:xfrm>
              <a:off x="3264" y="2683"/>
              <a:ext cx="3" cy="3"/>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2" name="Freeform 1230">
              <a:extLst>
                <a:ext uri="{FF2B5EF4-FFF2-40B4-BE49-F238E27FC236}">
                  <a16:creationId xmlns:a16="http://schemas.microsoft.com/office/drawing/2014/main" id="{149BE25A-E783-EFE9-6633-CC7A1DD740B0}"/>
                </a:ext>
              </a:extLst>
            </p:cNvPr>
            <p:cNvSpPr>
              <a:spLocks/>
            </p:cNvSpPr>
            <p:nvPr/>
          </p:nvSpPr>
          <p:spPr bwMode="auto">
            <a:xfrm>
              <a:off x="3558" y="2578"/>
              <a:ext cx="290" cy="105"/>
            </a:xfrm>
            <a:custGeom>
              <a:avLst/>
              <a:gdLst>
                <a:gd name="T0" fmla="*/ 0 w 290"/>
                <a:gd name="T1" fmla="*/ 0 h 105"/>
                <a:gd name="T2" fmla="*/ 290 w 290"/>
                <a:gd name="T3" fmla="*/ 105 h 105"/>
                <a:gd name="T4" fmla="*/ 0 w 290"/>
                <a:gd name="T5" fmla="*/ 105 h 105"/>
                <a:gd name="T6" fmla="*/ 0 w 290"/>
                <a:gd name="T7" fmla="*/ 0 h 105"/>
              </a:gdLst>
              <a:ahLst/>
              <a:cxnLst>
                <a:cxn ang="0">
                  <a:pos x="T0" y="T1"/>
                </a:cxn>
                <a:cxn ang="0">
                  <a:pos x="T2" y="T3"/>
                </a:cxn>
                <a:cxn ang="0">
                  <a:pos x="T4" y="T5"/>
                </a:cxn>
                <a:cxn ang="0">
                  <a:pos x="T6" y="T7"/>
                </a:cxn>
              </a:cxnLst>
              <a:rect l="0" t="0" r="r" b="b"/>
              <a:pathLst>
                <a:path w="290" h="105">
                  <a:moveTo>
                    <a:pt x="0" y="0"/>
                  </a:moveTo>
                  <a:lnTo>
                    <a:pt x="290" y="105"/>
                  </a:lnTo>
                  <a:lnTo>
                    <a:pt x="0" y="105"/>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3" name="Freeform 1231">
              <a:extLst>
                <a:ext uri="{FF2B5EF4-FFF2-40B4-BE49-F238E27FC236}">
                  <a16:creationId xmlns:a16="http://schemas.microsoft.com/office/drawing/2014/main" id="{78685421-C519-2BF4-5614-B431C9F4F989}"/>
                </a:ext>
              </a:extLst>
            </p:cNvPr>
            <p:cNvSpPr>
              <a:spLocks/>
            </p:cNvSpPr>
            <p:nvPr/>
          </p:nvSpPr>
          <p:spPr bwMode="auto">
            <a:xfrm>
              <a:off x="3558" y="2578"/>
              <a:ext cx="290" cy="105"/>
            </a:xfrm>
            <a:custGeom>
              <a:avLst/>
              <a:gdLst>
                <a:gd name="T0" fmla="*/ 0 w 290"/>
                <a:gd name="T1" fmla="*/ 0 h 105"/>
                <a:gd name="T2" fmla="*/ 290 w 290"/>
                <a:gd name="T3" fmla="*/ 0 h 105"/>
                <a:gd name="T4" fmla="*/ 290 w 290"/>
                <a:gd name="T5" fmla="*/ 105 h 105"/>
                <a:gd name="T6" fmla="*/ 0 w 290"/>
                <a:gd name="T7" fmla="*/ 0 h 105"/>
              </a:gdLst>
              <a:ahLst/>
              <a:cxnLst>
                <a:cxn ang="0">
                  <a:pos x="T0" y="T1"/>
                </a:cxn>
                <a:cxn ang="0">
                  <a:pos x="T2" y="T3"/>
                </a:cxn>
                <a:cxn ang="0">
                  <a:pos x="T4" y="T5"/>
                </a:cxn>
                <a:cxn ang="0">
                  <a:pos x="T6" y="T7"/>
                </a:cxn>
              </a:cxnLst>
              <a:rect l="0" t="0" r="r" b="b"/>
              <a:pathLst>
                <a:path w="290" h="105">
                  <a:moveTo>
                    <a:pt x="0" y="0"/>
                  </a:moveTo>
                  <a:lnTo>
                    <a:pt x="290" y="0"/>
                  </a:lnTo>
                  <a:lnTo>
                    <a:pt x="290" y="105"/>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4" name="Freeform 1232">
              <a:extLst>
                <a:ext uri="{FF2B5EF4-FFF2-40B4-BE49-F238E27FC236}">
                  <a16:creationId xmlns:a16="http://schemas.microsoft.com/office/drawing/2014/main" id="{4FBCF5D8-7E07-5028-DFEA-8D896402D345}"/>
                </a:ext>
              </a:extLst>
            </p:cNvPr>
            <p:cNvSpPr>
              <a:spLocks/>
            </p:cNvSpPr>
            <p:nvPr/>
          </p:nvSpPr>
          <p:spPr bwMode="auto">
            <a:xfrm>
              <a:off x="3558"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5" name="Freeform 1233">
              <a:extLst>
                <a:ext uri="{FF2B5EF4-FFF2-40B4-BE49-F238E27FC236}">
                  <a16:creationId xmlns:a16="http://schemas.microsoft.com/office/drawing/2014/main" id="{C0E46C23-0371-5D81-BC30-D15CC0B8C510}"/>
                </a:ext>
              </a:extLst>
            </p:cNvPr>
            <p:cNvSpPr>
              <a:spLocks/>
            </p:cNvSpPr>
            <p:nvPr/>
          </p:nvSpPr>
          <p:spPr bwMode="auto">
            <a:xfrm>
              <a:off x="3558"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6" name="Freeform 1234">
              <a:extLst>
                <a:ext uri="{FF2B5EF4-FFF2-40B4-BE49-F238E27FC236}">
                  <a16:creationId xmlns:a16="http://schemas.microsoft.com/office/drawing/2014/main" id="{12491067-AC72-0320-A18D-8E87B17897F5}"/>
                </a:ext>
              </a:extLst>
            </p:cNvPr>
            <p:cNvSpPr>
              <a:spLocks/>
            </p:cNvSpPr>
            <p:nvPr/>
          </p:nvSpPr>
          <p:spPr bwMode="auto">
            <a:xfrm>
              <a:off x="3848"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7" name="Freeform 1235">
              <a:extLst>
                <a:ext uri="{FF2B5EF4-FFF2-40B4-BE49-F238E27FC236}">
                  <a16:creationId xmlns:a16="http://schemas.microsoft.com/office/drawing/2014/main" id="{7D9184B5-BE51-1ACF-2B0F-84D72AE60931}"/>
                </a:ext>
              </a:extLst>
            </p:cNvPr>
            <p:cNvSpPr>
              <a:spLocks/>
            </p:cNvSpPr>
            <p:nvPr/>
          </p:nvSpPr>
          <p:spPr bwMode="auto">
            <a:xfrm>
              <a:off x="3848"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8" name="Freeform 1236">
              <a:extLst>
                <a:ext uri="{FF2B5EF4-FFF2-40B4-BE49-F238E27FC236}">
                  <a16:creationId xmlns:a16="http://schemas.microsoft.com/office/drawing/2014/main" id="{006B8279-F8CF-DE67-636D-276D2D4604CB}"/>
                </a:ext>
              </a:extLst>
            </p:cNvPr>
            <p:cNvSpPr>
              <a:spLocks/>
            </p:cNvSpPr>
            <p:nvPr/>
          </p:nvSpPr>
          <p:spPr bwMode="auto">
            <a:xfrm>
              <a:off x="3844" y="2578"/>
              <a:ext cx="7" cy="105"/>
            </a:xfrm>
            <a:custGeom>
              <a:avLst/>
              <a:gdLst>
                <a:gd name="T0" fmla="*/ 7 w 7"/>
                <a:gd name="T1" fmla="*/ 0 h 105"/>
                <a:gd name="T2" fmla="*/ 0 w 7"/>
                <a:gd name="T3" fmla="*/ 105 h 105"/>
                <a:gd name="T4" fmla="*/ 7 w 7"/>
                <a:gd name="T5" fmla="*/ 105 h 105"/>
                <a:gd name="T6" fmla="*/ 7 w 7"/>
                <a:gd name="T7" fmla="*/ 0 h 105"/>
              </a:gdLst>
              <a:ahLst/>
              <a:cxnLst>
                <a:cxn ang="0">
                  <a:pos x="T0" y="T1"/>
                </a:cxn>
                <a:cxn ang="0">
                  <a:pos x="T2" y="T3"/>
                </a:cxn>
                <a:cxn ang="0">
                  <a:pos x="T4" y="T5"/>
                </a:cxn>
                <a:cxn ang="0">
                  <a:pos x="T6" y="T7"/>
                </a:cxn>
              </a:cxnLst>
              <a:rect l="0" t="0" r="r" b="b"/>
              <a:pathLst>
                <a:path w="7" h="105">
                  <a:moveTo>
                    <a:pt x="7" y="0"/>
                  </a:moveTo>
                  <a:lnTo>
                    <a:pt x="0" y="105"/>
                  </a:lnTo>
                  <a:lnTo>
                    <a:pt x="7" y="105"/>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89" name="Freeform 1237">
              <a:extLst>
                <a:ext uri="{FF2B5EF4-FFF2-40B4-BE49-F238E27FC236}">
                  <a16:creationId xmlns:a16="http://schemas.microsoft.com/office/drawing/2014/main" id="{FEAE722E-D876-FA9E-8BED-5452DBA2A001}"/>
                </a:ext>
              </a:extLst>
            </p:cNvPr>
            <p:cNvSpPr>
              <a:spLocks/>
            </p:cNvSpPr>
            <p:nvPr/>
          </p:nvSpPr>
          <p:spPr bwMode="auto">
            <a:xfrm>
              <a:off x="3844" y="2578"/>
              <a:ext cx="7" cy="105"/>
            </a:xfrm>
            <a:custGeom>
              <a:avLst/>
              <a:gdLst>
                <a:gd name="T0" fmla="*/ 7 w 7"/>
                <a:gd name="T1" fmla="*/ 0 h 105"/>
                <a:gd name="T2" fmla="*/ 0 w 7"/>
                <a:gd name="T3" fmla="*/ 0 h 105"/>
                <a:gd name="T4" fmla="*/ 0 w 7"/>
                <a:gd name="T5" fmla="*/ 105 h 105"/>
                <a:gd name="T6" fmla="*/ 7 w 7"/>
                <a:gd name="T7" fmla="*/ 0 h 105"/>
              </a:gdLst>
              <a:ahLst/>
              <a:cxnLst>
                <a:cxn ang="0">
                  <a:pos x="T0" y="T1"/>
                </a:cxn>
                <a:cxn ang="0">
                  <a:pos x="T2" y="T3"/>
                </a:cxn>
                <a:cxn ang="0">
                  <a:pos x="T4" y="T5"/>
                </a:cxn>
                <a:cxn ang="0">
                  <a:pos x="T6" y="T7"/>
                </a:cxn>
              </a:cxnLst>
              <a:rect l="0" t="0" r="r" b="b"/>
              <a:pathLst>
                <a:path w="7" h="105">
                  <a:moveTo>
                    <a:pt x="7" y="0"/>
                  </a:moveTo>
                  <a:lnTo>
                    <a:pt x="0" y="0"/>
                  </a:lnTo>
                  <a:lnTo>
                    <a:pt x="0" y="105"/>
                  </a:lnTo>
                  <a:lnTo>
                    <a:pt x="7"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0" name="Freeform 1238">
              <a:extLst>
                <a:ext uri="{FF2B5EF4-FFF2-40B4-BE49-F238E27FC236}">
                  <a16:creationId xmlns:a16="http://schemas.microsoft.com/office/drawing/2014/main" id="{F12C6DBA-1760-48AE-8C4C-D38EA27CF3C1}"/>
                </a:ext>
              </a:extLst>
            </p:cNvPr>
            <p:cNvSpPr>
              <a:spLocks/>
            </p:cNvSpPr>
            <p:nvPr/>
          </p:nvSpPr>
          <p:spPr bwMode="auto">
            <a:xfrm>
              <a:off x="3844" y="2575"/>
              <a:ext cx="7" cy="3"/>
            </a:xfrm>
            <a:custGeom>
              <a:avLst/>
              <a:gdLst>
                <a:gd name="T0" fmla="*/ 4 w 7"/>
                <a:gd name="T1" fmla="*/ 0 h 3"/>
                <a:gd name="T2" fmla="*/ 7 w 7"/>
                <a:gd name="T3" fmla="*/ 3 h 3"/>
                <a:gd name="T4" fmla="*/ 0 w 7"/>
                <a:gd name="T5" fmla="*/ 3 h 3"/>
                <a:gd name="T6" fmla="*/ 4 w 7"/>
                <a:gd name="T7" fmla="*/ 0 h 3"/>
              </a:gdLst>
              <a:ahLst/>
              <a:cxnLst>
                <a:cxn ang="0">
                  <a:pos x="T0" y="T1"/>
                </a:cxn>
                <a:cxn ang="0">
                  <a:pos x="T2" y="T3"/>
                </a:cxn>
                <a:cxn ang="0">
                  <a:pos x="T4" y="T5"/>
                </a:cxn>
                <a:cxn ang="0">
                  <a:pos x="T6" y="T7"/>
                </a:cxn>
              </a:cxnLst>
              <a:rect l="0" t="0" r="r" b="b"/>
              <a:pathLst>
                <a:path w="7" h="3">
                  <a:moveTo>
                    <a:pt x="4" y="0"/>
                  </a:moveTo>
                  <a:lnTo>
                    <a:pt x="7" y="3"/>
                  </a:lnTo>
                  <a:lnTo>
                    <a:pt x="0" y="3"/>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1" name="Freeform 1239">
              <a:extLst>
                <a:ext uri="{FF2B5EF4-FFF2-40B4-BE49-F238E27FC236}">
                  <a16:creationId xmlns:a16="http://schemas.microsoft.com/office/drawing/2014/main" id="{F4C8552D-1091-7871-34FC-7C7C092DAF9F}"/>
                </a:ext>
              </a:extLst>
            </p:cNvPr>
            <p:cNvSpPr>
              <a:spLocks/>
            </p:cNvSpPr>
            <p:nvPr/>
          </p:nvSpPr>
          <p:spPr bwMode="auto">
            <a:xfrm>
              <a:off x="3848" y="2575"/>
              <a:ext cx="3" cy="3"/>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2" name="Freeform 1240">
              <a:extLst>
                <a:ext uri="{FF2B5EF4-FFF2-40B4-BE49-F238E27FC236}">
                  <a16:creationId xmlns:a16="http://schemas.microsoft.com/office/drawing/2014/main" id="{FB8D8468-1A47-7AB2-8229-C5FDB6002519}"/>
                </a:ext>
              </a:extLst>
            </p:cNvPr>
            <p:cNvSpPr>
              <a:spLocks/>
            </p:cNvSpPr>
            <p:nvPr/>
          </p:nvSpPr>
          <p:spPr bwMode="auto">
            <a:xfrm>
              <a:off x="3558" y="2575"/>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3" name="Freeform 1241">
              <a:extLst>
                <a:ext uri="{FF2B5EF4-FFF2-40B4-BE49-F238E27FC236}">
                  <a16:creationId xmlns:a16="http://schemas.microsoft.com/office/drawing/2014/main" id="{66AD6512-27DA-507C-B088-F11182E42143}"/>
                </a:ext>
              </a:extLst>
            </p:cNvPr>
            <p:cNvSpPr>
              <a:spLocks/>
            </p:cNvSpPr>
            <p:nvPr/>
          </p:nvSpPr>
          <p:spPr bwMode="auto">
            <a:xfrm>
              <a:off x="3558" y="2575"/>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4" name="Freeform 1242">
              <a:extLst>
                <a:ext uri="{FF2B5EF4-FFF2-40B4-BE49-F238E27FC236}">
                  <a16:creationId xmlns:a16="http://schemas.microsoft.com/office/drawing/2014/main" id="{CA9A124F-7890-3031-4249-1E4B2D678942}"/>
                </a:ext>
              </a:extLst>
            </p:cNvPr>
            <p:cNvSpPr>
              <a:spLocks/>
            </p:cNvSpPr>
            <p:nvPr/>
          </p:nvSpPr>
          <p:spPr bwMode="auto">
            <a:xfrm>
              <a:off x="3554" y="2575"/>
              <a:ext cx="4" cy="7"/>
            </a:xfrm>
            <a:custGeom>
              <a:avLst/>
              <a:gdLst>
                <a:gd name="T0" fmla="*/ 0 w 4"/>
                <a:gd name="T1" fmla="*/ 3 h 7"/>
                <a:gd name="T2" fmla="*/ 4 w 4"/>
                <a:gd name="T3" fmla="*/ 0 h 7"/>
                <a:gd name="T4" fmla="*/ 4 w 4"/>
                <a:gd name="T5" fmla="*/ 7 h 7"/>
                <a:gd name="T6" fmla="*/ 0 w 4"/>
                <a:gd name="T7" fmla="*/ 3 h 7"/>
              </a:gdLst>
              <a:ahLst/>
              <a:cxnLst>
                <a:cxn ang="0">
                  <a:pos x="T0" y="T1"/>
                </a:cxn>
                <a:cxn ang="0">
                  <a:pos x="T2" y="T3"/>
                </a:cxn>
                <a:cxn ang="0">
                  <a:pos x="T4" y="T5"/>
                </a:cxn>
                <a:cxn ang="0">
                  <a:pos x="T6" y="T7"/>
                </a:cxn>
              </a:cxnLst>
              <a:rect l="0" t="0" r="r" b="b"/>
              <a:pathLst>
                <a:path w="4" h="7">
                  <a:moveTo>
                    <a:pt x="0" y="3"/>
                  </a:moveTo>
                  <a:lnTo>
                    <a:pt x="4" y="0"/>
                  </a:lnTo>
                  <a:lnTo>
                    <a:pt x="4" y="7"/>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5" name="Freeform 1243">
              <a:extLst>
                <a:ext uri="{FF2B5EF4-FFF2-40B4-BE49-F238E27FC236}">
                  <a16:creationId xmlns:a16="http://schemas.microsoft.com/office/drawing/2014/main" id="{95043316-726E-608D-C99A-0FAE16264F1A}"/>
                </a:ext>
              </a:extLst>
            </p:cNvPr>
            <p:cNvSpPr>
              <a:spLocks/>
            </p:cNvSpPr>
            <p:nvPr/>
          </p:nvSpPr>
          <p:spPr bwMode="auto">
            <a:xfrm>
              <a:off x="3554" y="2575"/>
              <a:ext cx="4" cy="3"/>
            </a:xfrm>
            <a:custGeom>
              <a:avLst/>
              <a:gdLst>
                <a:gd name="T0" fmla="*/ 4 w 4"/>
                <a:gd name="T1" fmla="*/ 0 h 3"/>
                <a:gd name="T2" fmla="*/ 0 w 4"/>
                <a:gd name="T3" fmla="*/ 0 h 3"/>
                <a:gd name="T4" fmla="*/ 0 w 4"/>
                <a:gd name="T5" fmla="*/ 3 h 3"/>
                <a:gd name="T6" fmla="*/ 4 w 4"/>
                <a:gd name="T7" fmla="*/ 0 h 3"/>
              </a:gdLst>
              <a:ahLst/>
              <a:cxnLst>
                <a:cxn ang="0">
                  <a:pos x="T0" y="T1"/>
                </a:cxn>
                <a:cxn ang="0">
                  <a:pos x="T2" y="T3"/>
                </a:cxn>
                <a:cxn ang="0">
                  <a:pos x="T4" y="T5"/>
                </a:cxn>
                <a:cxn ang="0">
                  <a:pos x="T6" y="T7"/>
                </a:cxn>
              </a:cxnLst>
              <a:rect l="0" t="0" r="r" b="b"/>
              <a:pathLst>
                <a:path w="4" h="3">
                  <a:moveTo>
                    <a:pt x="4" y="0"/>
                  </a:moveTo>
                  <a:lnTo>
                    <a:pt x="0" y="0"/>
                  </a:lnTo>
                  <a:lnTo>
                    <a:pt x="0" y="3"/>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6" name="Freeform 1244">
              <a:extLst>
                <a:ext uri="{FF2B5EF4-FFF2-40B4-BE49-F238E27FC236}">
                  <a16:creationId xmlns:a16="http://schemas.microsoft.com/office/drawing/2014/main" id="{09D7F15B-CCD0-CA2E-F360-536380E6512D}"/>
                </a:ext>
              </a:extLst>
            </p:cNvPr>
            <p:cNvSpPr>
              <a:spLocks/>
            </p:cNvSpPr>
            <p:nvPr/>
          </p:nvSpPr>
          <p:spPr bwMode="auto">
            <a:xfrm>
              <a:off x="3554" y="2578"/>
              <a:ext cx="7" cy="105"/>
            </a:xfrm>
            <a:custGeom>
              <a:avLst/>
              <a:gdLst>
                <a:gd name="T0" fmla="*/ 0 w 7"/>
                <a:gd name="T1" fmla="*/ 105 h 105"/>
                <a:gd name="T2" fmla="*/ 7 w 7"/>
                <a:gd name="T3" fmla="*/ 0 h 105"/>
                <a:gd name="T4" fmla="*/ 0 w 7"/>
                <a:gd name="T5" fmla="*/ 0 h 105"/>
                <a:gd name="T6" fmla="*/ 0 w 7"/>
                <a:gd name="T7" fmla="*/ 105 h 105"/>
              </a:gdLst>
              <a:ahLst/>
              <a:cxnLst>
                <a:cxn ang="0">
                  <a:pos x="T0" y="T1"/>
                </a:cxn>
                <a:cxn ang="0">
                  <a:pos x="T2" y="T3"/>
                </a:cxn>
                <a:cxn ang="0">
                  <a:pos x="T4" y="T5"/>
                </a:cxn>
                <a:cxn ang="0">
                  <a:pos x="T6" y="T7"/>
                </a:cxn>
              </a:cxnLst>
              <a:rect l="0" t="0" r="r" b="b"/>
              <a:pathLst>
                <a:path w="7" h="105">
                  <a:moveTo>
                    <a:pt x="0" y="105"/>
                  </a:moveTo>
                  <a:lnTo>
                    <a:pt x="7" y="0"/>
                  </a:lnTo>
                  <a:lnTo>
                    <a:pt x="0" y="0"/>
                  </a:lnTo>
                  <a:lnTo>
                    <a:pt x="0" y="105"/>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7" name="Freeform 1245">
              <a:extLst>
                <a:ext uri="{FF2B5EF4-FFF2-40B4-BE49-F238E27FC236}">
                  <a16:creationId xmlns:a16="http://schemas.microsoft.com/office/drawing/2014/main" id="{464E453C-0D2E-4F9F-D6EE-E6AD0575FBBC}"/>
                </a:ext>
              </a:extLst>
            </p:cNvPr>
            <p:cNvSpPr>
              <a:spLocks/>
            </p:cNvSpPr>
            <p:nvPr/>
          </p:nvSpPr>
          <p:spPr bwMode="auto">
            <a:xfrm>
              <a:off x="3554" y="2578"/>
              <a:ext cx="7" cy="105"/>
            </a:xfrm>
            <a:custGeom>
              <a:avLst/>
              <a:gdLst>
                <a:gd name="T0" fmla="*/ 0 w 7"/>
                <a:gd name="T1" fmla="*/ 105 h 105"/>
                <a:gd name="T2" fmla="*/ 7 w 7"/>
                <a:gd name="T3" fmla="*/ 105 h 105"/>
                <a:gd name="T4" fmla="*/ 7 w 7"/>
                <a:gd name="T5" fmla="*/ 0 h 105"/>
                <a:gd name="T6" fmla="*/ 0 w 7"/>
                <a:gd name="T7" fmla="*/ 105 h 105"/>
              </a:gdLst>
              <a:ahLst/>
              <a:cxnLst>
                <a:cxn ang="0">
                  <a:pos x="T0" y="T1"/>
                </a:cxn>
                <a:cxn ang="0">
                  <a:pos x="T2" y="T3"/>
                </a:cxn>
                <a:cxn ang="0">
                  <a:pos x="T4" y="T5"/>
                </a:cxn>
                <a:cxn ang="0">
                  <a:pos x="T6" y="T7"/>
                </a:cxn>
              </a:cxnLst>
              <a:rect l="0" t="0" r="r" b="b"/>
              <a:pathLst>
                <a:path w="7" h="105">
                  <a:moveTo>
                    <a:pt x="0" y="105"/>
                  </a:moveTo>
                  <a:lnTo>
                    <a:pt x="7" y="105"/>
                  </a:lnTo>
                  <a:lnTo>
                    <a:pt x="7" y="0"/>
                  </a:lnTo>
                  <a:lnTo>
                    <a:pt x="0" y="105"/>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8" name="Freeform 1246">
              <a:extLst>
                <a:ext uri="{FF2B5EF4-FFF2-40B4-BE49-F238E27FC236}">
                  <a16:creationId xmlns:a16="http://schemas.microsoft.com/office/drawing/2014/main" id="{2C8FBEB1-2DFB-66A4-686B-3EF44F2649BC}"/>
                </a:ext>
              </a:extLst>
            </p:cNvPr>
            <p:cNvSpPr>
              <a:spLocks/>
            </p:cNvSpPr>
            <p:nvPr/>
          </p:nvSpPr>
          <p:spPr bwMode="auto">
            <a:xfrm>
              <a:off x="3554" y="2683"/>
              <a:ext cx="4" cy="3"/>
            </a:xfrm>
            <a:custGeom>
              <a:avLst/>
              <a:gdLst>
                <a:gd name="T0" fmla="*/ 4 w 4"/>
                <a:gd name="T1" fmla="*/ 3 h 3"/>
                <a:gd name="T2" fmla="*/ 0 w 4"/>
                <a:gd name="T3" fmla="*/ 0 h 3"/>
                <a:gd name="T4" fmla="*/ 4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0"/>
                  </a:lnTo>
                  <a:lnTo>
                    <a:pt x="4"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5999" name="Freeform 1247">
              <a:extLst>
                <a:ext uri="{FF2B5EF4-FFF2-40B4-BE49-F238E27FC236}">
                  <a16:creationId xmlns:a16="http://schemas.microsoft.com/office/drawing/2014/main" id="{F91DBAB7-6B04-1FBF-4C11-03D58629CB51}"/>
                </a:ext>
              </a:extLst>
            </p:cNvPr>
            <p:cNvSpPr>
              <a:spLocks/>
            </p:cNvSpPr>
            <p:nvPr/>
          </p:nvSpPr>
          <p:spPr bwMode="auto">
            <a:xfrm>
              <a:off x="3554" y="2683"/>
              <a:ext cx="4" cy="3"/>
            </a:xfrm>
            <a:custGeom>
              <a:avLst/>
              <a:gdLst>
                <a:gd name="T0" fmla="*/ 4 w 4"/>
                <a:gd name="T1" fmla="*/ 3 h 3"/>
                <a:gd name="T2" fmla="*/ 0 w 4"/>
                <a:gd name="T3" fmla="*/ 3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3"/>
                  </a:lnTo>
                  <a:lnTo>
                    <a:pt x="0"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0" name="Freeform 1248">
              <a:extLst>
                <a:ext uri="{FF2B5EF4-FFF2-40B4-BE49-F238E27FC236}">
                  <a16:creationId xmlns:a16="http://schemas.microsoft.com/office/drawing/2014/main" id="{4778D5AF-D2BC-7180-AA13-49734E03EFE2}"/>
                </a:ext>
              </a:extLst>
            </p:cNvPr>
            <p:cNvSpPr>
              <a:spLocks/>
            </p:cNvSpPr>
            <p:nvPr/>
          </p:nvSpPr>
          <p:spPr bwMode="auto">
            <a:xfrm>
              <a:off x="3848" y="2606"/>
              <a:ext cx="290" cy="77"/>
            </a:xfrm>
            <a:custGeom>
              <a:avLst/>
              <a:gdLst>
                <a:gd name="T0" fmla="*/ 0 w 290"/>
                <a:gd name="T1" fmla="*/ 0 h 77"/>
                <a:gd name="T2" fmla="*/ 290 w 290"/>
                <a:gd name="T3" fmla="*/ 77 h 77"/>
                <a:gd name="T4" fmla="*/ 0 w 290"/>
                <a:gd name="T5" fmla="*/ 77 h 77"/>
                <a:gd name="T6" fmla="*/ 0 w 290"/>
                <a:gd name="T7" fmla="*/ 0 h 77"/>
              </a:gdLst>
              <a:ahLst/>
              <a:cxnLst>
                <a:cxn ang="0">
                  <a:pos x="T0" y="T1"/>
                </a:cxn>
                <a:cxn ang="0">
                  <a:pos x="T2" y="T3"/>
                </a:cxn>
                <a:cxn ang="0">
                  <a:pos x="T4" y="T5"/>
                </a:cxn>
                <a:cxn ang="0">
                  <a:pos x="T6" y="T7"/>
                </a:cxn>
              </a:cxnLst>
              <a:rect l="0" t="0" r="r" b="b"/>
              <a:pathLst>
                <a:path w="290" h="77">
                  <a:moveTo>
                    <a:pt x="0" y="0"/>
                  </a:moveTo>
                  <a:lnTo>
                    <a:pt x="290" y="77"/>
                  </a:lnTo>
                  <a:lnTo>
                    <a:pt x="0" y="77"/>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1" name="Freeform 1249">
              <a:extLst>
                <a:ext uri="{FF2B5EF4-FFF2-40B4-BE49-F238E27FC236}">
                  <a16:creationId xmlns:a16="http://schemas.microsoft.com/office/drawing/2014/main" id="{85430394-0315-FDDD-6C54-9B74B45D2909}"/>
                </a:ext>
              </a:extLst>
            </p:cNvPr>
            <p:cNvSpPr>
              <a:spLocks/>
            </p:cNvSpPr>
            <p:nvPr/>
          </p:nvSpPr>
          <p:spPr bwMode="auto">
            <a:xfrm>
              <a:off x="3848" y="2606"/>
              <a:ext cx="290" cy="77"/>
            </a:xfrm>
            <a:custGeom>
              <a:avLst/>
              <a:gdLst>
                <a:gd name="T0" fmla="*/ 0 w 290"/>
                <a:gd name="T1" fmla="*/ 0 h 77"/>
                <a:gd name="T2" fmla="*/ 290 w 290"/>
                <a:gd name="T3" fmla="*/ 0 h 77"/>
                <a:gd name="T4" fmla="*/ 290 w 290"/>
                <a:gd name="T5" fmla="*/ 77 h 77"/>
                <a:gd name="T6" fmla="*/ 0 w 290"/>
                <a:gd name="T7" fmla="*/ 0 h 77"/>
              </a:gdLst>
              <a:ahLst/>
              <a:cxnLst>
                <a:cxn ang="0">
                  <a:pos x="T0" y="T1"/>
                </a:cxn>
                <a:cxn ang="0">
                  <a:pos x="T2" y="T3"/>
                </a:cxn>
                <a:cxn ang="0">
                  <a:pos x="T4" y="T5"/>
                </a:cxn>
                <a:cxn ang="0">
                  <a:pos x="T6" y="T7"/>
                </a:cxn>
              </a:cxnLst>
              <a:rect l="0" t="0" r="r" b="b"/>
              <a:pathLst>
                <a:path w="290" h="77">
                  <a:moveTo>
                    <a:pt x="0" y="0"/>
                  </a:moveTo>
                  <a:lnTo>
                    <a:pt x="290" y="0"/>
                  </a:lnTo>
                  <a:lnTo>
                    <a:pt x="290" y="77"/>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2" name="Freeform 1250">
              <a:extLst>
                <a:ext uri="{FF2B5EF4-FFF2-40B4-BE49-F238E27FC236}">
                  <a16:creationId xmlns:a16="http://schemas.microsoft.com/office/drawing/2014/main" id="{A206D32A-2DE3-0C35-7D28-85066C2A544E}"/>
                </a:ext>
              </a:extLst>
            </p:cNvPr>
            <p:cNvSpPr>
              <a:spLocks/>
            </p:cNvSpPr>
            <p:nvPr/>
          </p:nvSpPr>
          <p:spPr bwMode="auto">
            <a:xfrm>
              <a:off x="3848"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3" name="Freeform 1251">
              <a:extLst>
                <a:ext uri="{FF2B5EF4-FFF2-40B4-BE49-F238E27FC236}">
                  <a16:creationId xmlns:a16="http://schemas.microsoft.com/office/drawing/2014/main" id="{638EC332-6421-02A3-AE6A-75C6367A0B1E}"/>
                </a:ext>
              </a:extLst>
            </p:cNvPr>
            <p:cNvSpPr>
              <a:spLocks/>
            </p:cNvSpPr>
            <p:nvPr/>
          </p:nvSpPr>
          <p:spPr bwMode="auto">
            <a:xfrm>
              <a:off x="3848"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4" name="Freeform 1252">
              <a:extLst>
                <a:ext uri="{FF2B5EF4-FFF2-40B4-BE49-F238E27FC236}">
                  <a16:creationId xmlns:a16="http://schemas.microsoft.com/office/drawing/2014/main" id="{522E13F3-1811-B09F-71E5-7AD577D649A6}"/>
                </a:ext>
              </a:extLst>
            </p:cNvPr>
            <p:cNvSpPr>
              <a:spLocks/>
            </p:cNvSpPr>
            <p:nvPr/>
          </p:nvSpPr>
          <p:spPr bwMode="auto">
            <a:xfrm>
              <a:off x="4138"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5" name="Freeform 1253">
              <a:extLst>
                <a:ext uri="{FF2B5EF4-FFF2-40B4-BE49-F238E27FC236}">
                  <a16:creationId xmlns:a16="http://schemas.microsoft.com/office/drawing/2014/main" id="{5AEA1DDE-AF0E-190B-4D44-422A21C20649}"/>
                </a:ext>
              </a:extLst>
            </p:cNvPr>
            <p:cNvSpPr>
              <a:spLocks/>
            </p:cNvSpPr>
            <p:nvPr/>
          </p:nvSpPr>
          <p:spPr bwMode="auto">
            <a:xfrm>
              <a:off x="4138"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6" name="Freeform 1254">
              <a:extLst>
                <a:ext uri="{FF2B5EF4-FFF2-40B4-BE49-F238E27FC236}">
                  <a16:creationId xmlns:a16="http://schemas.microsoft.com/office/drawing/2014/main" id="{DEED384E-7D1E-0413-4E40-19DD2F152121}"/>
                </a:ext>
              </a:extLst>
            </p:cNvPr>
            <p:cNvSpPr>
              <a:spLocks/>
            </p:cNvSpPr>
            <p:nvPr/>
          </p:nvSpPr>
          <p:spPr bwMode="auto">
            <a:xfrm>
              <a:off x="4135" y="2606"/>
              <a:ext cx="6" cy="77"/>
            </a:xfrm>
            <a:custGeom>
              <a:avLst/>
              <a:gdLst>
                <a:gd name="T0" fmla="*/ 6 w 6"/>
                <a:gd name="T1" fmla="*/ 0 h 77"/>
                <a:gd name="T2" fmla="*/ 0 w 6"/>
                <a:gd name="T3" fmla="*/ 77 h 77"/>
                <a:gd name="T4" fmla="*/ 6 w 6"/>
                <a:gd name="T5" fmla="*/ 77 h 77"/>
                <a:gd name="T6" fmla="*/ 6 w 6"/>
                <a:gd name="T7" fmla="*/ 0 h 77"/>
              </a:gdLst>
              <a:ahLst/>
              <a:cxnLst>
                <a:cxn ang="0">
                  <a:pos x="T0" y="T1"/>
                </a:cxn>
                <a:cxn ang="0">
                  <a:pos x="T2" y="T3"/>
                </a:cxn>
                <a:cxn ang="0">
                  <a:pos x="T4" y="T5"/>
                </a:cxn>
                <a:cxn ang="0">
                  <a:pos x="T6" y="T7"/>
                </a:cxn>
              </a:cxnLst>
              <a:rect l="0" t="0" r="r" b="b"/>
              <a:pathLst>
                <a:path w="6" h="77">
                  <a:moveTo>
                    <a:pt x="6" y="0"/>
                  </a:moveTo>
                  <a:lnTo>
                    <a:pt x="0" y="77"/>
                  </a:lnTo>
                  <a:lnTo>
                    <a:pt x="6" y="77"/>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7" name="Freeform 1255">
              <a:extLst>
                <a:ext uri="{FF2B5EF4-FFF2-40B4-BE49-F238E27FC236}">
                  <a16:creationId xmlns:a16="http://schemas.microsoft.com/office/drawing/2014/main" id="{CD35AEFF-5E82-84CD-57E8-75832430F53C}"/>
                </a:ext>
              </a:extLst>
            </p:cNvPr>
            <p:cNvSpPr>
              <a:spLocks/>
            </p:cNvSpPr>
            <p:nvPr/>
          </p:nvSpPr>
          <p:spPr bwMode="auto">
            <a:xfrm>
              <a:off x="4135" y="2606"/>
              <a:ext cx="6" cy="77"/>
            </a:xfrm>
            <a:custGeom>
              <a:avLst/>
              <a:gdLst>
                <a:gd name="T0" fmla="*/ 6 w 6"/>
                <a:gd name="T1" fmla="*/ 0 h 77"/>
                <a:gd name="T2" fmla="*/ 0 w 6"/>
                <a:gd name="T3" fmla="*/ 0 h 77"/>
                <a:gd name="T4" fmla="*/ 0 w 6"/>
                <a:gd name="T5" fmla="*/ 77 h 77"/>
                <a:gd name="T6" fmla="*/ 6 w 6"/>
                <a:gd name="T7" fmla="*/ 0 h 77"/>
              </a:gdLst>
              <a:ahLst/>
              <a:cxnLst>
                <a:cxn ang="0">
                  <a:pos x="T0" y="T1"/>
                </a:cxn>
                <a:cxn ang="0">
                  <a:pos x="T2" y="T3"/>
                </a:cxn>
                <a:cxn ang="0">
                  <a:pos x="T4" y="T5"/>
                </a:cxn>
                <a:cxn ang="0">
                  <a:pos x="T6" y="T7"/>
                </a:cxn>
              </a:cxnLst>
              <a:rect l="0" t="0" r="r" b="b"/>
              <a:pathLst>
                <a:path w="6" h="77">
                  <a:moveTo>
                    <a:pt x="6" y="0"/>
                  </a:moveTo>
                  <a:lnTo>
                    <a:pt x="0" y="0"/>
                  </a:lnTo>
                  <a:lnTo>
                    <a:pt x="0" y="77"/>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8" name="Freeform 1256">
              <a:extLst>
                <a:ext uri="{FF2B5EF4-FFF2-40B4-BE49-F238E27FC236}">
                  <a16:creationId xmlns:a16="http://schemas.microsoft.com/office/drawing/2014/main" id="{7ADD20F4-F99D-930E-3432-65819A9B50FB}"/>
                </a:ext>
              </a:extLst>
            </p:cNvPr>
            <p:cNvSpPr>
              <a:spLocks/>
            </p:cNvSpPr>
            <p:nvPr/>
          </p:nvSpPr>
          <p:spPr bwMode="auto">
            <a:xfrm>
              <a:off x="4135" y="2603"/>
              <a:ext cx="6" cy="3"/>
            </a:xfrm>
            <a:custGeom>
              <a:avLst/>
              <a:gdLst>
                <a:gd name="T0" fmla="*/ 3 w 6"/>
                <a:gd name="T1" fmla="*/ 0 h 3"/>
                <a:gd name="T2" fmla="*/ 6 w 6"/>
                <a:gd name="T3" fmla="*/ 3 h 3"/>
                <a:gd name="T4" fmla="*/ 0 w 6"/>
                <a:gd name="T5" fmla="*/ 3 h 3"/>
                <a:gd name="T6" fmla="*/ 3 w 6"/>
                <a:gd name="T7" fmla="*/ 0 h 3"/>
              </a:gdLst>
              <a:ahLst/>
              <a:cxnLst>
                <a:cxn ang="0">
                  <a:pos x="T0" y="T1"/>
                </a:cxn>
                <a:cxn ang="0">
                  <a:pos x="T2" y="T3"/>
                </a:cxn>
                <a:cxn ang="0">
                  <a:pos x="T4" y="T5"/>
                </a:cxn>
                <a:cxn ang="0">
                  <a:pos x="T6" y="T7"/>
                </a:cxn>
              </a:cxnLst>
              <a:rect l="0" t="0" r="r" b="b"/>
              <a:pathLst>
                <a:path w="6" h="3">
                  <a:moveTo>
                    <a:pt x="3" y="0"/>
                  </a:moveTo>
                  <a:lnTo>
                    <a:pt x="6" y="3"/>
                  </a:lnTo>
                  <a:lnTo>
                    <a:pt x="0" y="3"/>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09" name="Freeform 1257">
              <a:extLst>
                <a:ext uri="{FF2B5EF4-FFF2-40B4-BE49-F238E27FC236}">
                  <a16:creationId xmlns:a16="http://schemas.microsoft.com/office/drawing/2014/main" id="{7995CB42-1445-1DDA-C344-7FD19DD33B58}"/>
                </a:ext>
              </a:extLst>
            </p:cNvPr>
            <p:cNvSpPr>
              <a:spLocks/>
            </p:cNvSpPr>
            <p:nvPr/>
          </p:nvSpPr>
          <p:spPr bwMode="auto">
            <a:xfrm>
              <a:off x="4138" y="2603"/>
              <a:ext cx="3" cy="3"/>
            </a:xfrm>
            <a:custGeom>
              <a:avLst/>
              <a:gdLst>
                <a:gd name="T0" fmla="*/ 0 w 3"/>
                <a:gd name="T1" fmla="*/ 0 h 3"/>
                <a:gd name="T2" fmla="*/ 3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3" y="0"/>
                  </a:lnTo>
                  <a:lnTo>
                    <a:pt x="3" y="3"/>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0" name="Freeform 1258">
              <a:extLst>
                <a:ext uri="{FF2B5EF4-FFF2-40B4-BE49-F238E27FC236}">
                  <a16:creationId xmlns:a16="http://schemas.microsoft.com/office/drawing/2014/main" id="{5D2D2B0F-891F-EAFA-A753-8E4B92DC0F90}"/>
                </a:ext>
              </a:extLst>
            </p:cNvPr>
            <p:cNvSpPr>
              <a:spLocks/>
            </p:cNvSpPr>
            <p:nvPr/>
          </p:nvSpPr>
          <p:spPr bwMode="auto">
            <a:xfrm>
              <a:off x="3848" y="2603"/>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1" name="Freeform 1259">
              <a:extLst>
                <a:ext uri="{FF2B5EF4-FFF2-40B4-BE49-F238E27FC236}">
                  <a16:creationId xmlns:a16="http://schemas.microsoft.com/office/drawing/2014/main" id="{47CFA992-EA61-719B-2FEC-3EC0BD3A6457}"/>
                </a:ext>
              </a:extLst>
            </p:cNvPr>
            <p:cNvSpPr>
              <a:spLocks/>
            </p:cNvSpPr>
            <p:nvPr/>
          </p:nvSpPr>
          <p:spPr bwMode="auto">
            <a:xfrm>
              <a:off x="3848" y="2603"/>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2" name="Freeform 1260">
              <a:extLst>
                <a:ext uri="{FF2B5EF4-FFF2-40B4-BE49-F238E27FC236}">
                  <a16:creationId xmlns:a16="http://schemas.microsoft.com/office/drawing/2014/main" id="{E16CB296-3DDB-AF1A-3C78-AE286C45CD6F}"/>
                </a:ext>
              </a:extLst>
            </p:cNvPr>
            <p:cNvSpPr>
              <a:spLocks/>
            </p:cNvSpPr>
            <p:nvPr/>
          </p:nvSpPr>
          <p:spPr bwMode="auto">
            <a:xfrm>
              <a:off x="3844" y="2603"/>
              <a:ext cx="4" cy="7"/>
            </a:xfrm>
            <a:custGeom>
              <a:avLst/>
              <a:gdLst>
                <a:gd name="T0" fmla="*/ 0 w 4"/>
                <a:gd name="T1" fmla="*/ 3 h 7"/>
                <a:gd name="T2" fmla="*/ 4 w 4"/>
                <a:gd name="T3" fmla="*/ 0 h 7"/>
                <a:gd name="T4" fmla="*/ 4 w 4"/>
                <a:gd name="T5" fmla="*/ 7 h 7"/>
                <a:gd name="T6" fmla="*/ 0 w 4"/>
                <a:gd name="T7" fmla="*/ 3 h 7"/>
              </a:gdLst>
              <a:ahLst/>
              <a:cxnLst>
                <a:cxn ang="0">
                  <a:pos x="T0" y="T1"/>
                </a:cxn>
                <a:cxn ang="0">
                  <a:pos x="T2" y="T3"/>
                </a:cxn>
                <a:cxn ang="0">
                  <a:pos x="T4" y="T5"/>
                </a:cxn>
                <a:cxn ang="0">
                  <a:pos x="T6" y="T7"/>
                </a:cxn>
              </a:cxnLst>
              <a:rect l="0" t="0" r="r" b="b"/>
              <a:pathLst>
                <a:path w="4" h="7">
                  <a:moveTo>
                    <a:pt x="0" y="3"/>
                  </a:moveTo>
                  <a:lnTo>
                    <a:pt x="4" y="0"/>
                  </a:lnTo>
                  <a:lnTo>
                    <a:pt x="4" y="7"/>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3" name="Freeform 1261">
              <a:extLst>
                <a:ext uri="{FF2B5EF4-FFF2-40B4-BE49-F238E27FC236}">
                  <a16:creationId xmlns:a16="http://schemas.microsoft.com/office/drawing/2014/main" id="{64112A9E-BF19-18AE-955A-259985F0AD69}"/>
                </a:ext>
              </a:extLst>
            </p:cNvPr>
            <p:cNvSpPr>
              <a:spLocks/>
            </p:cNvSpPr>
            <p:nvPr/>
          </p:nvSpPr>
          <p:spPr bwMode="auto">
            <a:xfrm>
              <a:off x="3844" y="2603"/>
              <a:ext cx="4" cy="3"/>
            </a:xfrm>
            <a:custGeom>
              <a:avLst/>
              <a:gdLst>
                <a:gd name="T0" fmla="*/ 4 w 4"/>
                <a:gd name="T1" fmla="*/ 0 h 3"/>
                <a:gd name="T2" fmla="*/ 0 w 4"/>
                <a:gd name="T3" fmla="*/ 0 h 3"/>
                <a:gd name="T4" fmla="*/ 0 w 4"/>
                <a:gd name="T5" fmla="*/ 3 h 3"/>
                <a:gd name="T6" fmla="*/ 4 w 4"/>
                <a:gd name="T7" fmla="*/ 0 h 3"/>
              </a:gdLst>
              <a:ahLst/>
              <a:cxnLst>
                <a:cxn ang="0">
                  <a:pos x="T0" y="T1"/>
                </a:cxn>
                <a:cxn ang="0">
                  <a:pos x="T2" y="T3"/>
                </a:cxn>
                <a:cxn ang="0">
                  <a:pos x="T4" y="T5"/>
                </a:cxn>
                <a:cxn ang="0">
                  <a:pos x="T6" y="T7"/>
                </a:cxn>
              </a:cxnLst>
              <a:rect l="0" t="0" r="r" b="b"/>
              <a:pathLst>
                <a:path w="4" h="3">
                  <a:moveTo>
                    <a:pt x="4" y="0"/>
                  </a:moveTo>
                  <a:lnTo>
                    <a:pt x="0" y="0"/>
                  </a:lnTo>
                  <a:lnTo>
                    <a:pt x="0" y="3"/>
                  </a:lnTo>
                  <a:lnTo>
                    <a:pt x="4"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4" name="Freeform 1262">
              <a:extLst>
                <a:ext uri="{FF2B5EF4-FFF2-40B4-BE49-F238E27FC236}">
                  <a16:creationId xmlns:a16="http://schemas.microsoft.com/office/drawing/2014/main" id="{940A0B4A-5F5A-B3CA-6585-1A0CF2E43D3D}"/>
                </a:ext>
              </a:extLst>
            </p:cNvPr>
            <p:cNvSpPr>
              <a:spLocks/>
            </p:cNvSpPr>
            <p:nvPr/>
          </p:nvSpPr>
          <p:spPr bwMode="auto">
            <a:xfrm>
              <a:off x="3844" y="2606"/>
              <a:ext cx="7" cy="77"/>
            </a:xfrm>
            <a:custGeom>
              <a:avLst/>
              <a:gdLst>
                <a:gd name="T0" fmla="*/ 0 w 7"/>
                <a:gd name="T1" fmla="*/ 77 h 77"/>
                <a:gd name="T2" fmla="*/ 7 w 7"/>
                <a:gd name="T3" fmla="*/ 0 h 77"/>
                <a:gd name="T4" fmla="*/ 0 w 7"/>
                <a:gd name="T5" fmla="*/ 0 h 77"/>
                <a:gd name="T6" fmla="*/ 0 w 7"/>
                <a:gd name="T7" fmla="*/ 77 h 77"/>
              </a:gdLst>
              <a:ahLst/>
              <a:cxnLst>
                <a:cxn ang="0">
                  <a:pos x="T0" y="T1"/>
                </a:cxn>
                <a:cxn ang="0">
                  <a:pos x="T2" y="T3"/>
                </a:cxn>
                <a:cxn ang="0">
                  <a:pos x="T4" y="T5"/>
                </a:cxn>
                <a:cxn ang="0">
                  <a:pos x="T6" y="T7"/>
                </a:cxn>
              </a:cxnLst>
              <a:rect l="0" t="0" r="r" b="b"/>
              <a:pathLst>
                <a:path w="7" h="77">
                  <a:moveTo>
                    <a:pt x="0" y="77"/>
                  </a:moveTo>
                  <a:lnTo>
                    <a:pt x="7" y="0"/>
                  </a:lnTo>
                  <a:lnTo>
                    <a:pt x="0" y="0"/>
                  </a:lnTo>
                  <a:lnTo>
                    <a:pt x="0" y="7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5" name="Freeform 1263">
              <a:extLst>
                <a:ext uri="{FF2B5EF4-FFF2-40B4-BE49-F238E27FC236}">
                  <a16:creationId xmlns:a16="http://schemas.microsoft.com/office/drawing/2014/main" id="{8957370C-1ADF-EEBC-1C12-953F524BDC13}"/>
                </a:ext>
              </a:extLst>
            </p:cNvPr>
            <p:cNvSpPr>
              <a:spLocks/>
            </p:cNvSpPr>
            <p:nvPr/>
          </p:nvSpPr>
          <p:spPr bwMode="auto">
            <a:xfrm>
              <a:off x="3844" y="2606"/>
              <a:ext cx="7" cy="77"/>
            </a:xfrm>
            <a:custGeom>
              <a:avLst/>
              <a:gdLst>
                <a:gd name="T0" fmla="*/ 0 w 7"/>
                <a:gd name="T1" fmla="*/ 77 h 77"/>
                <a:gd name="T2" fmla="*/ 7 w 7"/>
                <a:gd name="T3" fmla="*/ 77 h 77"/>
                <a:gd name="T4" fmla="*/ 7 w 7"/>
                <a:gd name="T5" fmla="*/ 0 h 77"/>
                <a:gd name="T6" fmla="*/ 0 w 7"/>
                <a:gd name="T7" fmla="*/ 77 h 77"/>
              </a:gdLst>
              <a:ahLst/>
              <a:cxnLst>
                <a:cxn ang="0">
                  <a:pos x="T0" y="T1"/>
                </a:cxn>
                <a:cxn ang="0">
                  <a:pos x="T2" y="T3"/>
                </a:cxn>
                <a:cxn ang="0">
                  <a:pos x="T4" y="T5"/>
                </a:cxn>
                <a:cxn ang="0">
                  <a:pos x="T6" y="T7"/>
                </a:cxn>
              </a:cxnLst>
              <a:rect l="0" t="0" r="r" b="b"/>
              <a:pathLst>
                <a:path w="7" h="77">
                  <a:moveTo>
                    <a:pt x="0" y="77"/>
                  </a:moveTo>
                  <a:lnTo>
                    <a:pt x="7" y="77"/>
                  </a:lnTo>
                  <a:lnTo>
                    <a:pt x="7" y="0"/>
                  </a:lnTo>
                  <a:lnTo>
                    <a:pt x="0" y="7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6" name="Freeform 1264">
              <a:extLst>
                <a:ext uri="{FF2B5EF4-FFF2-40B4-BE49-F238E27FC236}">
                  <a16:creationId xmlns:a16="http://schemas.microsoft.com/office/drawing/2014/main" id="{F631D231-D62B-0C00-56AB-B3F0DEB7277B}"/>
                </a:ext>
              </a:extLst>
            </p:cNvPr>
            <p:cNvSpPr>
              <a:spLocks/>
            </p:cNvSpPr>
            <p:nvPr/>
          </p:nvSpPr>
          <p:spPr bwMode="auto">
            <a:xfrm>
              <a:off x="3844" y="2683"/>
              <a:ext cx="4" cy="3"/>
            </a:xfrm>
            <a:custGeom>
              <a:avLst/>
              <a:gdLst>
                <a:gd name="T0" fmla="*/ 4 w 4"/>
                <a:gd name="T1" fmla="*/ 3 h 3"/>
                <a:gd name="T2" fmla="*/ 0 w 4"/>
                <a:gd name="T3" fmla="*/ 0 h 3"/>
                <a:gd name="T4" fmla="*/ 4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0"/>
                  </a:lnTo>
                  <a:lnTo>
                    <a:pt x="4"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7" name="Freeform 1265">
              <a:extLst>
                <a:ext uri="{FF2B5EF4-FFF2-40B4-BE49-F238E27FC236}">
                  <a16:creationId xmlns:a16="http://schemas.microsoft.com/office/drawing/2014/main" id="{DCF9847E-AB45-92BF-58EC-EF125C9173C4}"/>
                </a:ext>
              </a:extLst>
            </p:cNvPr>
            <p:cNvSpPr>
              <a:spLocks/>
            </p:cNvSpPr>
            <p:nvPr/>
          </p:nvSpPr>
          <p:spPr bwMode="auto">
            <a:xfrm>
              <a:off x="3844" y="2683"/>
              <a:ext cx="4" cy="3"/>
            </a:xfrm>
            <a:custGeom>
              <a:avLst/>
              <a:gdLst>
                <a:gd name="T0" fmla="*/ 4 w 4"/>
                <a:gd name="T1" fmla="*/ 3 h 3"/>
                <a:gd name="T2" fmla="*/ 0 w 4"/>
                <a:gd name="T3" fmla="*/ 3 h 3"/>
                <a:gd name="T4" fmla="*/ 0 w 4"/>
                <a:gd name="T5" fmla="*/ 0 h 3"/>
                <a:gd name="T6" fmla="*/ 4 w 4"/>
                <a:gd name="T7" fmla="*/ 3 h 3"/>
              </a:gdLst>
              <a:ahLst/>
              <a:cxnLst>
                <a:cxn ang="0">
                  <a:pos x="T0" y="T1"/>
                </a:cxn>
                <a:cxn ang="0">
                  <a:pos x="T2" y="T3"/>
                </a:cxn>
                <a:cxn ang="0">
                  <a:pos x="T4" y="T5"/>
                </a:cxn>
                <a:cxn ang="0">
                  <a:pos x="T6" y="T7"/>
                </a:cxn>
              </a:cxnLst>
              <a:rect l="0" t="0" r="r" b="b"/>
              <a:pathLst>
                <a:path w="4" h="3">
                  <a:moveTo>
                    <a:pt x="4" y="3"/>
                  </a:moveTo>
                  <a:lnTo>
                    <a:pt x="0" y="3"/>
                  </a:lnTo>
                  <a:lnTo>
                    <a:pt x="0" y="0"/>
                  </a:lnTo>
                  <a:lnTo>
                    <a:pt x="4"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8" name="Freeform 1266">
              <a:extLst>
                <a:ext uri="{FF2B5EF4-FFF2-40B4-BE49-F238E27FC236}">
                  <a16:creationId xmlns:a16="http://schemas.microsoft.com/office/drawing/2014/main" id="{494D6045-EAD0-B665-A2F9-FB3D791C926D}"/>
                </a:ext>
              </a:extLst>
            </p:cNvPr>
            <p:cNvSpPr>
              <a:spLocks/>
            </p:cNvSpPr>
            <p:nvPr/>
          </p:nvSpPr>
          <p:spPr bwMode="auto">
            <a:xfrm>
              <a:off x="4138" y="2617"/>
              <a:ext cx="290" cy="66"/>
            </a:xfrm>
            <a:custGeom>
              <a:avLst/>
              <a:gdLst>
                <a:gd name="T0" fmla="*/ 0 w 290"/>
                <a:gd name="T1" fmla="*/ 0 h 66"/>
                <a:gd name="T2" fmla="*/ 290 w 290"/>
                <a:gd name="T3" fmla="*/ 66 h 66"/>
                <a:gd name="T4" fmla="*/ 0 w 290"/>
                <a:gd name="T5" fmla="*/ 66 h 66"/>
                <a:gd name="T6" fmla="*/ 0 w 290"/>
                <a:gd name="T7" fmla="*/ 0 h 66"/>
              </a:gdLst>
              <a:ahLst/>
              <a:cxnLst>
                <a:cxn ang="0">
                  <a:pos x="T0" y="T1"/>
                </a:cxn>
                <a:cxn ang="0">
                  <a:pos x="T2" y="T3"/>
                </a:cxn>
                <a:cxn ang="0">
                  <a:pos x="T4" y="T5"/>
                </a:cxn>
                <a:cxn ang="0">
                  <a:pos x="T6" y="T7"/>
                </a:cxn>
              </a:cxnLst>
              <a:rect l="0" t="0" r="r" b="b"/>
              <a:pathLst>
                <a:path w="290" h="66">
                  <a:moveTo>
                    <a:pt x="0" y="0"/>
                  </a:moveTo>
                  <a:lnTo>
                    <a:pt x="290" y="66"/>
                  </a:lnTo>
                  <a:lnTo>
                    <a:pt x="0" y="6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19" name="Freeform 1267">
              <a:extLst>
                <a:ext uri="{FF2B5EF4-FFF2-40B4-BE49-F238E27FC236}">
                  <a16:creationId xmlns:a16="http://schemas.microsoft.com/office/drawing/2014/main" id="{9F43908E-762C-C4D4-3C9F-B0172565EAE0}"/>
                </a:ext>
              </a:extLst>
            </p:cNvPr>
            <p:cNvSpPr>
              <a:spLocks/>
            </p:cNvSpPr>
            <p:nvPr/>
          </p:nvSpPr>
          <p:spPr bwMode="auto">
            <a:xfrm>
              <a:off x="4138" y="2617"/>
              <a:ext cx="290" cy="66"/>
            </a:xfrm>
            <a:custGeom>
              <a:avLst/>
              <a:gdLst>
                <a:gd name="T0" fmla="*/ 0 w 290"/>
                <a:gd name="T1" fmla="*/ 0 h 66"/>
                <a:gd name="T2" fmla="*/ 290 w 290"/>
                <a:gd name="T3" fmla="*/ 0 h 66"/>
                <a:gd name="T4" fmla="*/ 290 w 290"/>
                <a:gd name="T5" fmla="*/ 66 h 66"/>
                <a:gd name="T6" fmla="*/ 0 w 290"/>
                <a:gd name="T7" fmla="*/ 0 h 66"/>
              </a:gdLst>
              <a:ahLst/>
              <a:cxnLst>
                <a:cxn ang="0">
                  <a:pos x="T0" y="T1"/>
                </a:cxn>
                <a:cxn ang="0">
                  <a:pos x="T2" y="T3"/>
                </a:cxn>
                <a:cxn ang="0">
                  <a:pos x="T4" y="T5"/>
                </a:cxn>
                <a:cxn ang="0">
                  <a:pos x="T6" y="T7"/>
                </a:cxn>
              </a:cxnLst>
              <a:rect l="0" t="0" r="r" b="b"/>
              <a:pathLst>
                <a:path w="290" h="66">
                  <a:moveTo>
                    <a:pt x="0" y="0"/>
                  </a:moveTo>
                  <a:lnTo>
                    <a:pt x="290" y="0"/>
                  </a:lnTo>
                  <a:lnTo>
                    <a:pt x="290" y="66"/>
                  </a:lnTo>
                  <a:lnTo>
                    <a:pt x="0" y="0"/>
                  </a:lnTo>
                  <a:close/>
                </a:path>
              </a:pathLst>
            </a:custGeom>
            <a:solidFill>
              <a:srgbClr val="0000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0" name="Freeform 1268">
              <a:extLst>
                <a:ext uri="{FF2B5EF4-FFF2-40B4-BE49-F238E27FC236}">
                  <a16:creationId xmlns:a16="http://schemas.microsoft.com/office/drawing/2014/main" id="{20500A84-B7AE-FB66-B558-50660C158736}"/>
                </a:ext>
              </a:extLst>
            </p:cNvPr>
            <p:cNvSpPr>
              <a:spLocks/>
            </p:cNvSpPr>
            <p:nvPr/>
          </p:nvSpPr>
          <p:spPr bwMode="auto">
            <a:xfrm>
              <a:off x="4138" y="2679"/>
              <a:ext cx="290" cy="7"/>
            </a:xfrm>
            <a:custGeom>
              <a:avLst/>
              <a:gdLst>
                <a:gd name="T0" fmla="*/ 290 w 290"/>
                <a:gd name="T1" fmla="*/ 7 h 7"/>
                <a:gd name="T2" fmla="*/ 0 w 290"/>
                <a:gd name="T3" fmla="*/ 0 h 7"/>
                <a:gd name="T4" fmla="*/ 0 w 290"/>
                <a:gd name="T5" fmla="*/ 7 h 7"/>
                <a:gd name="T6" fmla="*/ 290 w 290"/>
                <a:gd name="T7" fmla="*/ 7 h 7"/>
              </a:gdLst>
              <a:ahLst/>
              <a:cxnLst>
                <a:cxn ang="0">
                  <a:pos x="T0" y="T1"/>
                </a:cxn>
                <a:cxn ang="0">
                  <a:pos x="T2" y="T3"/>
                </a:cxn>
                <a:cxn ang="0">
                  <a:pos x="T4" y="T5"/>
                </a:cxn>
                <a:cxn ang="0">
                  <a:pos x="T6" y="T7"/>
                </a:cxn>
              </a:cxnLst>
              <a:rect l="0" t="0" r="r" b="b"/>
              <a:pathLst>
                <a:path w="290" h="7">
                  <a:moveTo>
                    <a:pt x="290" y="7"/>
                  </a:moveTo>
                  <a:lnTo>
                    <a:pt x="0" y="0"/>
                  </a:lnTo>
                  <a:lnTo>
                    <a:pt x="0" y="7"/>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1" name="Freeform 1269">
              <a:extLst>
                <a:ext uri="{FF2B5EF4-FFF2-40B4-BE49-F238E27FC236}">
                  <a16:creationId xmlns:a16="http://schemas.microsoft.com/office/drawing/2014/main" id="{E2CCE147-3C66-7EB0-609B-E0C277D6D456}"/>
                </a:ext>
              </a:extLst>
            </p:cNvPr>
            <p:cNvSpPr>
              <a:spLocks/>
            </p:cNvSpPr>
            <p:nvPr/>
          </p:nvSpPr>
          <p:spPr bwMode="auto">
            <a:xfrm>
              <a:off x="4138" y="2679"/>
              <a:ext cx="290" cy="7"/>
            </a:xfrm>
            <a:custGeom>
              <a:avLst/>
              <a:gdLst>
                <a:gd name="T0" fmla="*/ 0 w 290"/>
                <a:gd name="T1" fmla="*/ 0 h 7"/>
                <a:gd name="T2" fmla="*/ 290 w 290"/>
                <a:gd name="T3" fmla="*/ 0 h 7"/>
                <a:gd name="T4" fmla="*/ 290 w 290"/>
                <a:gd name="T5" fmla="*/ 7 h 7"/>
                <a:gd name="T6" fmla="*/ 0 w 290"/>
                <a:gd name="T7" fmla="*/ 0 h 7"/>
              </a:gdLst>
              <a:ahLst/>
              <a:cxnLst>
                <a:cxn ang="0">
                  <a:pos x="T0" y="T1"/>
                </a:cxn>
                <a:cxn ang="0">
                  <a:pos x="T2" y="T3"/>
                </a:cxn>
                <a:cxn ang="0">
                  <a:pos x="T4" y="T5"/>
                </a:cxn>
                <a:cxn ang="0">
                  <a:pos x="T6" y="T7"/>
                </a:cxn>
              </a:cxnLst>
              <a:rect l="0" t="0" r="r" b="b"/>
              <a:pathLst>
                <a:path w="290" h="7">
                  <a:moveTo>
                    <a:pt x="0" y="0"/>
                  </a:moveTo>
                  <a:lnTo>
                    <a:pt x="290" y="0"/>
                  </a:lnTo>
                  <a:lnTo>
                    <a:pt x="290" y="7"/>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2" name="Freeform 1270">
              <a:extLst>
                <a:ext uri="{FF2B5EF4-FFF2-40B4-BE49-F238E27FC236}">
                  <a16:creationId xmlns:a16="http://schemas.microsoft.com/office/drawing/2014/main" id="{51BCC6FA-B86C-E6AA-C905-B5DD08DAF231}"/>
                </a:ext>
              </a:extLst>
            </p:cNvPr>
            <p:cNvSpPr>
              <a:spLocks/>
            </p:cNvSpPr>
            <p:nvPr/>
          </p:nvSpPr>
          <p:spPr bwMode="auto">
            <a:xfrm>
              <a:off x="4428" y="2679"/>
              <a:ext cx="3" cy="7"/>
            </a:xfrm>
            <a:custGeom>
              <a:avLst/>
              <a:gdLst>
                <a:gd name="T0" fmla="*/ 3 w 3"/>
                <a:gd name="T1" fmla="*/ 4 h 7"/>
                <a:gd name="T2" fmla="*/ 0 w 3"/>
                <a:gd name="T3" fmla="*/ 7 h 7"/>
                <a:gd name="T4" fmla="*/ 0 w 3"/>
                <a:gd name="T5" fmla="*/ 0 h 7"/>
                <a:gd name="T6" fmla="*/ 3 w 3"/>
                <a:gd name="T7" fmla="*/ 4 h 7"/>
              </a:gdLst>
              <a:ahLst/>
              <a:cxnLst>
                <a:cxn ang="0">
                  <a:pos x="T0" y="T1"/>
                </a:cxn>
                <a:cxn ang="0">
                  <a:pos x="T2" y="T3"/>
                </a:cxn>
                <a:cxn ang="0">
                  <a:pos x="T4" y="T5"/>
                </a:cxn>
                <a:cxn ang="0">
                  <a:pos x="T6" y="T7"/>
                </a:cxn>
              </a:cxnLst>
              <a:rect l="0" t="0" r="r" b="b"/>
              <a:pathLst>
                <a:path w="3" h="7">
                  <a:moveTo>
                    <a:pt x="3" y="4"/>
                  </a:moveTo>
                  <a:lnTo>
                    <a:pt x="0" y="7"/>
                  </a:lnTo>
                  <a:lnTo>
                    <a:pt x="0" y="0"/>
                  </a:lnTo>
                  <a:lnTo>
                    <a:pt x="3"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3" name="Freeform 1271">
              <a:extLst>
                <a:ext uri="{FF2B5EF4-FFF2-40B4-BE49-F238E27FC236}">
                  <a16:creationId xmlns:a16="http://schemas.microsoft.com/office/drawing/2014/main" id="{5F360ECC-AA63-9241-219F-E6889D470394}"/>
                </a:ext>
              </a:extLst>
            </p:cNvPr>
            <p:cNvSpPr>
              <a:spLocks/>
            </p:cNvSpPr>
            <p:nvPr/>
          </p:nvSpPr>
          <p:spPr bwMode="auto">
            <a:xfrm>
              <a:off x="4428" y="2683"/>
              <a:ext cx="3" cy="3"/>
            </a:xfrm>
            <a:custGeom>
              <a:avLst/>
              <a:gdLst>
                <a:gd name="T0" fmla="*/ 0 w 3"/>
                <a:gd name="T1" fmla="*/ 3 h 3"/>
                <a:gd name="T2" fmla="*/ 3 w 3"/>
                <a:gd name="T3" fmla="*/ 3 h 3"/>
                <a:gd name="T4" fmla="*/ 3 w 3"/>
                <a:gd name="T5" fmla="*/ 0 h 3"/>
                <a:gd name="T6" fmla="*/ 0 w 3"/>
                <a:gd name="T7" fmla="*/ 3 h 3"/>
              </a:gdLst>
              <a:ahLst/>
              <a:cxnLst>
                <a:cxn ang="0">
                  <a:pos x="T0" y="T1"/>
                </a:cxn>
                <a:cxn ang="0">
                  <a:pos x="T2" y="T3"/>
                </a:cxn>
                <a:cxn ang="0">
                  <a:pos x="T4" y="T5"/>
                </a:cxn>
                <a:cxn ang="0">
                  <a:pos x="T6" y="T7"/>
                </a:cxn>
              </a:cxnLst>
              <a:rect l="0" t="0" r="r" b="b"/>
              <a:pathLst>
                <a:path w="3" h="3">
                  <a:moveTo>
                    <a:pt x="0" y="3"/>
                  </a:moveTo>
                  <a:lnTo>
                    <a:pt x="3" y="3"/>
                  </a:lnTo>
                  <a:lnTo>
                    <a:pt x="3" y="0"/>
                  </a:lnTo>
                  <a:lnTo>
                    <a:pt x="0"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4" name="Freeform 1272">
              <a:extLst>
                <a:ext uri="{FF2B5EF4-FFF2-40B4-BE49-F238E27FC236}">
                  <a16:creationId xmlns:a16="http://schemas.microsoft.com/office/drawing/2014/main" id="{1BD7FAE8-A95D-3DB5-1A55-7AC0F152BD2A}"/>
                </a:ext>
              </a:extLst>
            </p:cNvPr>
            <p:cNvSpPr>
              <a:spLocks/>
            </p:cNvSpPr>
            <p:nvPr/>
          </p:nvSpPr>
          <p:spPr bwMode="auto">
            <a:xfrm>
              <a:off x="4425" y="2617"/>
              <a:ext cx="6" cy="66"/>
            </a:xfrm>
            <a:custGeom>
              <a:avLst/>
              <a:gdLst>
                <a:gd name="T0" fmla="*/ 6 w 6"/>
                <a:gd name="T1" fmla="*/ 0 h 66"/>
                <a:gd name="T2" fmla="*/ 0 w 6"/>
                <a:gd name="T3" fmla="*/ 66 h 66"/>
                <a:gd name="T4" fmla="*/ 6 w 6"/>
                <a:gd name="T5" fmla="*/ 66 h 66"/>
                <a:gd name="T6" fmla="*/ 6 w 6"/>
                <a:gd name="T7" fmla="*/ 0 h 66"/>
              </a:gdLst>
              <a:ahLst/>
              <a:cxnLst>
                <a:cxn ang="0">
                  <a:pos x="T0" y="T1"/>
                </a:cxn>
                <a:cxn ang="0">
                  <a:pos x="T2" y="T3"/>
                </a:cxn>
                <a:cxn ang="0">
                  <a:pos x="T4" y="T5"/>
                </a:cxn>
                <a:cxn ang="0">
                  <a:pos x="T6" y="T7"/>
                </a:cxn>
              </a:cxnLst>
              <a:rect l="0" t="0" r="r" b="b"/>
              <a:pathLst>
                <a:path w="6" h="66">
                  <a:moveTo>
                    <a:pt x="6" y="0"/>
                  </a:moveTo>
                  <a:lnTo>
                    <a:pt x="0" y="66"/>
                  </a:lnTo>
                  <a:lnTo>
                    <a:pt x="6" y="66"/>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5" name="Freeform 1273">
              <a:extLst>
                <a:ext uri="{FF2B5EF4-FFF2-40B4-BE49-F238E27FC236}">
                  <a16:creationId xmlns:a16="http://schemas.microsoft.com/office/drawing/2014/main" id="{99E3A6E4-80A2-562A-DAE1-6D5FEC22B126}"/>
                </a:ext>
              </a:extLst>
            </p:cNvPr>
            <p:cNvSpPr>
              <a:spLocks/>
            </p:cNvSpPr>
            <p:nvPr/>
          </p:nvSpPr>
          <p:spPr bwMode="auto">
            <a:xfrm>
              <a:off x="4425" y="2617"/>
              <a:ext cx="6" cy="66"/>
            </a:xfrm>
            <a:custGeom>
              <a:avLst/>
              <a:gdLst>
                <a:gd name="T0" fmla="*/ 6 w 6"/>
                <a:gd name="T1" fmla="*/ 0 h 66"/>
                <a:gd name="T2" fmla="*/ 0 w 6"/>
                <a:gd name="T3" fmla="*/ 0 h 66"/>
                <a:gd name="T4" fmla="*/ 0 w 6"/>
                <a:gd name="T5" fmla="*/ 66 h 66"/>
                <a:gd name="T6" fmla="*/ 6 w 6"/>
                <a:gd name="T7" fmla="*/ 0 h 66"/>
              </a:gdLst>
              <a:ahLst/>
              <a:cxnLst>
                <a:cxn ang="0">
                  <a:pos x="T0" y="T1"/>
                </a:cxn>
                <a:cxn ang="0">
                  <a:pos x="T2" y="T3"/>
                </a:cxn>
                <a:cxn ang="0">
                  <a:pos x="T4" y="T5"/>
                </a:cxn>
                <a:cxn ang="0">
                  <a:pos x="T6" y="T7"/>
                </a:cxn>
              </a:cxnLst>
              <a:rect l="0" t="0" r="r" b="b"/>
              <a:pathLst>
                <a:path w="6" h="66">
                  <a:moveTo>
                    <a:pt x="6" y="0"/>
                  </a:moveTo>
                  <a:lnTo>
                    <a:pt x="0" y="0"/>
                  </a:lnTo>
                  <a:lnTo>
                    <a:pt x="0" y="66"/>
                  </a:lnTo>
                  <a:lnTo>
                    <a:pt x="6"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6" name="Freeform 1274">
              <a:extLst>
                <a:ext uri="{FF2B5EF4-FFF2-40B4-BE49-F238E27FC236}">
                  <a16:creationId xmlns:a16="http://schemas.microsoft.com/office/drawing/2014/main" id="{1C9B9927-8DC3-DE33-C34F-22D3FD3863E2}"/>
                </a:ext>
              </a:extLst>
            </p:cNvPr>
            <p:cNvSpPr>
              <a:spLocks/>
            </p:cNvSpPr>
            <p:nvPr/>
          </p:nvSpPr>
          <p:spPr bwMode="auto">
            <a:xfrm>
              <a:off x="4425" y="2613"/>
              <a:ext cx="6" cy="4"/>
            </a:xfrm>
            <a:custGeom>
              <a:avLst/>
              <a:gdLst>
                <a:gd name="T0" fmla="*/ 3 w 6"/>
                <a:gd name="T1" fmla="*/ 0 h 4"/>
                <a:gd name="T2" fmla="*/ 6 w 6"/>
                <a:gd name="T3" fmla="*/ 4 h 4"/>
                <a:gd name="T4" fmla="*/ 0 w 6"/>
                <a:gd name="T5" fmla="*/ 4 h 4"/>
                <a:gd name="T6" fmla="*/ 3 w 6"/>
                <a:gd name="T7" fmla="*/ 0 h 4"/>
              </a:gdLst>
              <a:ahLst/>
              <a:cxnLst>
                <a:cxn ang="0">
                  <a:pos x="T0" y="T1"/>
                </a:cxn>
                <a:cxn ang="0">
                  <a:pos x="T2" y="T3"/>
                </a:cxn>
                <a:cxn ang="0">
                  <a:pos x="T4" y="T5"/>
                </a:cxn>
                <a:cxn ang="0">
                  <a:pos x="T6" y="T7"/>
                </a:cxn>
              </a:cxnLst>
              <a:rect l="0" t="0" r="r" b="b"/>
              <a:pathLst>
                <a:path w="6" h="4">
                  <a:moveTo>
                    <a:pt x="3" y="0"/>
                  </a:moveTo>
                  <a:lnTo>
                    <a:pt x="6" y="4"/>
                  </a:lnTo>
                  <a:lnTo>
                    <a:pt x="0" y="4"/>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7" name="Freeform 1275">
              <a:extLst>
                <a:ext uri="{FF2B5EF4-FFF2-40B4-BE49-F238E27FC236}">
                  <a16:creationId xmlns:a16="http://schemas.microsoft.com/office/drawing/2014/main" id="{3FF2E6C9-801F-6450-788F-577388B62DC6}"/>
                </a:ext>
              </a:extLst>
            </p:cNvPr>
            <p:cNvSpPr>
              <a:spLocks/>
            </p:cNvSpPr>
            <p:nvPr/>
          </p:nvSpPr>
          <p:spPr bwMode="auto">
            <a:xfrm>
              <a:off x="4428" y="2613"/>
              <a:ext cx="3" cy="4"/>
            </a:xfrm>
            <a:custGeom>
              <a:avLst/>
              <a:gdLst>
                <a:gd name="T0" fmla="*/ 0 w 3"/>
                <a:gd name="T1" fmla="*/ 0 h 4"/>
                <a:gd name="T2" fmla="*/ 3 w 3"/>
                <a:gd name="T3" fmla="*/ 0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lnTo>
                    <a:pt x="3" y="0"/>
                  </a:lnTo>
                  <a:lnTo>
                    <a:pt x="3" y="4"/>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8" name="Freeform 1276">
              <a:extLst>
                <a:ext uri="{FF2B5EF4-FFF2-40B4-BE49-F238E27FC236}">
                  <a16:creationId xmlns:a16="http://schemas.microsoft.com/office/drawing/2014/main" id="{EA6B08FF-46A5-36F6-A7E7-2F882F51CD16}"/>
                </a:ext>
              </a:extLst>
            </p:cNvPr>
            <p:cNvSpPr>
              <a:spLocks/>
            </p:cNvSpPr>
            <p:nvPr/>
          </p:nvSpPr>
          <p:spPr bwMode="auto">
            <a:xfrm>
              <a:off x="4138" y="2613"/>
              <a:ext cx="290" cy="7"/>
            </a:xfrm>
            <a:custGeom>
              <a:avLst/>
              <a:gdLst>
                <a:gd name="T0" fmla="*/ 0 w 290"/>
                <a:gd name="T1" fmla="*/ 0 h 7"/>
                <a:gd name="T2" fmla="*/ 290 w 290"/>
                <a:gd name="T3" fmla="*/ 7 h 7"/>
                <a:gd name="T4" fmla="*/ 290 w 290"/>
                <a:gd name="T5" fmla="*/ 0 h 7"/>
                <a:gd name="T6" fmla="*/ 0 w 290"/>
                <a:gd name="T7" fmla="*/ 0 h 7"/>
              </a:gdLst>
              <a:ahLst/>
              <a:cxnLst>
                <a:cxn ang="0">
                  <a:pos x="T0" y="T1"/>
                </a:cxn>
                <a:cxn ang="0">
                  <a:pos x="T2" y="T3"/>
                </a:cxn>
                <a:cxn ang="0">
                  <a:pos x="T4" y="T5"/>
                </a:cxn>
                <a:cxn ang="0">
                  <a:pos x="T6" y="T7"/>
                </a:cxn>
              </a:cxnLst>
              <a:rect l="0" t="0" r="r" b="b"/>
              <a:pathLst>
                <a:path w="290" h="7">
                  <a:moveTo>
                    <a:pt x="0" y="0"/>
                  </a:moveTo>
                  <a:lnTo>
                    <a:pt x="290" y="7"/>
                  </a:lnTo>
                  <a:lnTo>
                    <a:pt x="290" y="0"/>
                  </a:lnTo>
                  <a:lnTo>
                    <a:pt x="0"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29" name="Freeform 1277">
              <a:extLst>
                <a:ext uri="{FF2B5EF4-FFF2-40B4-BE49-F238E27FC236}">
                  <a16:creationId xmlns:a16="http://schemas.microsoft.com/office/drawing/2014/main" id="{BFBFC45F-DE74-6DAB-B80A-21E3E5E1F21E}"/>
                </a:ext>
              </a:extLst>
            </p:cNvPr>
            <p:cNvSpPr>
              <a:spLocks/>
            </p:cNvSpPr>
            <p:nvPr/>
          </p:nvSpPr>
          <p:spPr bwMode="auto">
            <a:xfrm>
              <a:off x="4138" y="2613"/>
              <a:ext cx="290" cy="7"/>
            </a:xfrm>
            <a:custGeom>
              <a:avLst/>
              <a:gdLst>
                <a:gd name="T0" fmla="*/ 290 w 290"/>
                <a:gd name="T1" fmla="*/ 7 h 7"/>
                <a:gd name="T2" fmla="*/ 0 w 290"/>
                <a:gd name="T3" fmla="*/ 7 h 7"/>
                <a:gd name="T4" fmla="*/ 0 w 290"/>
                <a:gd name="T5" fmla="*/ 0 h 7"/>
                <a:gd name="T6" fmla="*/ 290 w 290"/>
                <a:gd name="T7" fmla="*/ 7 h 7"/>
              </a:gdLst>
              <a:ahLst/>
              <a:cxnLst>
                <a:cxn ang="0">
                  <a:pos x="T0" y="T1"/>
                </a:cxn>
                <a:cxn ang="0">
                  <a:pos x="T2" y="T3"/>
                </a:cxn>
                <a:cxn ang="0">
                  <a:pos x="T4" y="T5"/>
                </a:cxn>
                <a:cxn ang="0">
                  <a:pos x="T6" y="T7"/>
                </a:cxn>
              </a:cxnLst>
              <a:rect l="0" t="0" r="r" b="b"/>
              <a:pathLst>
                <a:path w="290" h="7">
                  <a:moveTo>
                    <a:pt x="290" y="7"/>
                  </a:moveTo>
                  <a:lnTo>
                    <a:pt x="0" y="7"/>
                  </a:lnTo>
                  <a:lnTo>
                    <a:pt x="0" y="0"/>
                  </a:lnTo>
                  <a:lnTo>
                    <a:pt x="290" y="7"/>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0" name="Freeform 1278">
              <a:extLst>
                <a:ext uri="{FF2B5EF4-FFF2-40B4-BE49-F238E27FC236}">
                  <a16:creationId xmlns:a16="http://schemas.microsoft.com/office/drawing/2014/main" id="{5FE630EF-4849-B7C3-2F2D-0A487F55CA91}"/>
                </a:ext>
              </a:extLst>
            </p:cNvPr>
            <p:cNvSpPr>
              <a:spLocks/>
            </p:cNvSpPr>
            <p:nvPr/>
          </p:nvSpPr>
          <p:spPr bwMode="auto">
            <a:xfrm>
              <a:off x="4135" y="2613"/>
              <a:ext cx="3" cy="4"/>
            </a:xfrm>
            <a:custGeom>
              <a:avLst/>
              <a:gdLst>
                <a:gd name="T0" fmla="*/ 0 w 3"/>
                <a:gd name="T1" fmla="*/ 4 h 4"/>
                <a:gd name="T2" fmla="*/ 3 w 3"/>
                <a:gd name="T3" fmla="*/ 0 h 4"/>
                <a:gd name="T4" fmla="*/ 3 w 3"/>
                <a:gd name="T5" fmla="*/ 4 h 4"/>
                <a:gd name="T6" fmla="*/ 0 w 3"/>
                <a:gd name="T7" fmla="*/ 4 h 4"/>
              </a:gdLst>
              <a:ahLst/>
              <a:cxnLst>
                <a:cxn ang="0">
                  <a:pos x="T0" y="T1"/>
                </a:cxn>
                <a:cxn ang="0">
                  <a:pos x="T2" y="T3"/>
                </a:cxn>
                <a:cxn ang="0">
                  <a:pos x="T4" y="T5"/>
                </a:cxn>
                <a:cxn ang="0">
                  <a:pos x="T6" y="T7"/>
                </a:cxn>
              </a:cxnLst>
              <a:rect l="0" t="0" r="r" b="b"/>
              <a:pathLst>
                <a:path w="3" h="4">
                  <a:moveTo>
                    <a:pt x="0" y="4"/>
                  </a:moveTo>
                  <a:lnTo>
                    <a:pt x="3" y="0"/>
                  </a:lnTo>
                  <a:lnTo>
                    <a:pt x="3" y="4"/>
                  </a:lnTo>
                  <a:lnTo>
                    <a:pt x="0" y="4"/>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1" name="Freeform 1279">
              <a:extLst>
                <a:ext uri="{FF2B5EF4-FFF2-40B4-BE49-F238E27FC236}">
                  <a16:creationId xmlns:a16="http://schemas.microsoft.com/office/drawing/2014/main" id="{5E3571C5-2877-E142-298C-606D9FE78025}"/>
                </a:ext>
              </a:extLst>
            </p:cNvPr>
            <p:cNvSpPr>
              <a:spLocks/>
            </p:cNvSpPr>
            <p:nvPr/>
          </p:nvSpPr>
          <p:spPr bwMode="auto">
            <a:xfrm>
              <a:off x="4135" y="2613"/>
              <a:ext cx="3" cy="4"/>
            </a:xfrm>
            <a:custGeom>
              <a:avLst/>
              <a:gdLst>
                <a:gd name="T0" fmla="*/ 3 w 3"/>
                <a:gd name="T1" fmla="*/ 0 h 4"/>
                <a:gd name="T2" fmla="*/ 0 w 3"/>
                <a:gd name="T3" fmla="*/ 0 h 4"/>
                <a:gd name="T4" fmla="*/ 0 w 3"/>
                <a:gd name="T5" fmla="*/ 4 h 4"/>
                <a:gd name="T6" fmla="*/ 3 w 3"/>
                <a:gd name="T7" fmla="*/ 0 h 4"/>
              </a:gdLst>
              <a:ahLst/>
              <a:cxnLst>
                <a:cxn ang="0">
                  <a:pos x="T0" y="T1"/>
                </a:cxn>
                <a:cxn ang="0">
                  <a:pos x="T2" y="T3"/>
                </a:cxn>
                <a:cxn ang="0">
                  <a:pos x="T4" y="T5"/>
                </a:cxn>
                <a:cxn ang="0">
                  <a:pos x="T6" y="T7"/>
                </a:cxn>
              </a:cxnLst>
              <a:rect l="0" t="0" r="r" b="b"/>
              <a:pathLst>
                <a:path w="3" h="4">
                  <a:moveTo>
                    <a:pt x="3" y="0"/>
                  </a:moveTo>
                  <a:lnTo>
                    <a:pt x="0" y="0"/>
                  </a:lnTo>
                  <a:lnTo>
                    <a:pt x="0" y="4"/>
                  </a:lnTo>
                  <a:lnTo>
                    <a:pt x="3" y="0"/>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2" name="Freeform 1280">
              <a:extLst>
                <a:ext uri="{FF2B5EF4-FFF2-40B4-BE49-F238E27FC236}">
                  <a16:creationId xmlns:a16="http://schemas.microsoft.com/office/drawing/2014/main" id="{06AB6A30-71C7-0BF6-705E-0A254F35E5DC}"/>
                </a:ext>
              </a:extLst>
            </p:cNvPr>
            <p:cNvSpPr>
              <a:spLocks/>
            </p:cNvSpPr>
            <p:nvPr/>
          </p:nvSpPr>
          <p:spPr bwMode="auto">
            <a:xfrm>
              <a:off x="4135" y="2617"/>
              <a:ext cx="6" cy="66"/>
            </a:xfrm>
            <a:custGeom>
              <a:avLst/>
              <a:gdLst>
                <a:gd name="T0" fmla="*/ 0 w 6"/>
                <a:gd name="T1" fmla="*/ 66 h 66"/>
                <a:gd name="T2" fmla="*/ 6 w 6"/>
                <a:gd name="T3" fmla="*/ 0 h 66"/>
                <a:gd name="T4" fmla="*/ 0 w 6"/>
                <a:gd name="T5" fmla="*/ 0 h 66"/>
                <a:gd name="T6" fmla="*/ 0 w 6"/>
                <a:gd name="T7" fmla="*/ 66 h 66"/>
              </a:gdLst>
              <a:ahLst/>
              <a:cxnLst>
                <a:cxn ang="0">
                  <a:pos x="T0" y="T1"/>
                </a:cxn>
                <a:cxn ang="0">
                  <a:pos x="T2" y="T3"/>
                </a:cxn>
                <a:cxn ang="0">
                  <a:pos x="T4" y="T5"/>
                </a:cxn>
                <a:cxn ang="0">
                  <a:pos x="T6" y="T7"/>
                </a:cxn>
              </a:cxnLst>
              <a:rect l="0" t="0" r="r" b="b"/>
              <a:pathLst>
                <a:path w="6" h="66">
                  <a:moveTo>
                    <a:pt x="0" y="66"/>
                  </a:moveTo>
                  <a:lnTo>
                    <a:pt x="6" y="0"/>
                  </a:lnTo>
                  <a:lnTo>
                    <a:pt x="0" y="0"/>
                  </a:lnTo>
                  <a:lnTo>
                    <a:pt x="0" y="6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3" name="Freeform 1281">
              <a:extLst>
                <a:ext uri="{FF2B5EF4-FFF2-40B4-BE49-F238E27FC236}">
                  <a16:creationId xmlns:a16="http://schemas.microsoft.com/office/drawing/2014/main" id="{EA9628BD-25C0-0391-5B8A-10A70F0399FC}"/>
                </a:ext>
              </a:extLst>
            </p:cNvPr>
            <p:cNvSpPr>
              <a:spLocks/>
            </p:cNvSpPr>
            <p:nvPr/>
          </p:nvSpPr>
          <p:spPr bwMode="auto">
            <a:xfrm>
              <a:off x="4135" y="2617"/>
              <a:ext cx="6" cy="66"/>
            </a:xfrm>
            <a:custGeom>
              <a:avLst/>
              <a:gdLst>
                <a:gd name="T0" fmla="*/ 0 w 6"/>
                <a:gd name="T1" fmla="*/ 66 h 66"/>
                <a:gd name="T2" fmla="*/ 6 w 6"/>
                <a:gd name="T3" fmla="*/ 66 h 66"/>
                <a:gd name="T4" fmla="*/ 6 w 6"/>
                <a:gd name="T5" fmla="*/ 0 h 66"/>
                <a:gd name="T6" fmla="*/ 0 w 6"/>
                <a:gd name="T7" fmla="*/ 66 h 66"/>
              </a:gdLst>
              <a:ahLst/>
              <a:cxnLst>
                <a:cxn ang="0">
                  <a:pos x="T0" y="T1"/>
                </a:cxn>
                <a:cxn ang="0">
                  <a:pos x="T2" y="T3"/>
                </a:cxn>
                <a:cxn ang="0">
                  <a:pos x="T4" y="T5"/>
                </a:cxn>
                <a:cxn ang="0">
                  <a:pos x="T6" y="T7"/>
                </a:cxn>
              </a:cxnLst>
              <a:rect l="0" t="0" r="r" b="b"/>
              <a:pathLst>
                <a:path w="6" h="66">
                  <a:moveTo>
                    <a:pt x="0" y="66"/>
                  </a:moveTo>
                  <a:lnTo>
                    <a:pt x="6" y="66"/>
                  </a:lnTo>
                  <a:lnTo>
                    <a:pt x="6" y="0"/>
                  </a:lnTo>
                  <a:lnTo>
                    <a:pt x="0" y="66"/>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4" name="Freeform 1282">
              <a:extLst>
                <a:ext uri="{FF2B5EF4-FFF2-40B4-BE49-F238E27FC236}">
                  <a16:creationId xmlns:a16="http://schemas.microsoft.com/office/drawing/2014/main" id="{1459ECC1-1FAE-1463-E6F4-11908562542B}"/>
                </a:ext>
              </a:extLst>
            </p:cNvPr>
            <p:cNvSpPr>
              <a:spLocks/>
            </p:cNvSpPr>
            <p:nvPr/>
          </p:nvSpPr>
          <p:spPr bwMode="auto">
            <a:xfrm>
              <a:off x="4135" y="2683"/>
              <a:ext cx="3" cy="3"/>
            </a:xfrm>
            <a:custGeom>
              <a:avLst/>
              <a:gdLst>
                <a:gd name="T0" fmla="*/ 3 w 3"/>
                <a:gd name="T1" fmla="*/ 3 h 3"/>
                <a:gd name="T2" fmla="*/ 0 w 3"/>
                <a:gd name="T3" fmla="*/ 0 h 3"/>
                <a:gd name="T4" fmla="*/ 3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0"/>
                  </a:lnTo>
                  <a:lnTo>
                    <a:pt x="3"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5" name="Freeform 1283">
              <a:extLst>
                <a:ext uri="{FF2B5EF4-FFF2-40B4-BE49-F238E27FC236}">
                  <a16:creationId xmlns:a16="http://schemas.microsoft.com/office/drawing/2014/main" id="{30453258-51DC-9C7B-A1CD-9CA52CEC1759}"/>
                </a:ext>
              </a:extLst>
            </p:cNvPr>
            <p:cNvSpPr>
              <a:spLocks/>
            </p:cNvSpPr>
            <p:nvPr/>
          </p:nvSpPr>
          <p:spPr bwMode="auto">
            <a:xfrm>
              <a:off x="4135" y="2683"/>
              <a:ext cx="3" cy="3"/>
            </a:xfrm>
            <a:custGeom>
              <a:avLst/>
              <a:gdLst>
                <a:gd name="T0" fmla="*/ 3 w 3"/>
                <a:gd name="T1" fmla="*/ 3 h 3"/>
                <a:gd name="T2" fmla="*/ 0 w 3"/>
                <a:gd name="T3" fmla="*/ 3 h 3"/>
                <a:gd name="T4" fmla="*/ 0 w 3"/>
                <a:gd name="T5" fmla="*/ 0 h 3"/>
                <a:gd name="T6" fmla="*/ 3 w 3"/>
                <a:gd name="T7" fmla="*/ 3 h 3"/>
              </a:gdLst>
              <a:ahLst/>
              <a:cxnLst>
                <a:cxn ang="0">
                  <a:pos x="T0" y="T1"/>
                </a:cxn>
                <a:cxn ang="0">
                  <a:pos x="T2" y="T3"/>
                </a:cxn>
                <a:cxn ang="0">
                  <a:pos x="T4" y="T5"/>
                </a:cxn>
                <a:cxn ang="0">
                  <a:pos x="T6" y="T7"/>
                </a:cxn>
              </a:cxnLst>
              <a:rect l="0" t="0" r="r" b="b"/>
              <a:pathLst>
                <a:path w="3" h="3">
                  <a:moveTo>
                    <a:pt x="3" y="3"/>
                  </a:moveTo>
                  <a:lnTo>
                    <a:pt x="0" y="3"/>
                  </a:lnTo>
                  <a:lnTo>
                    <a:pt x="0" y="0"/>
                  </a:lnTo>
                  <a:lnTo>
                    <a:pt x="3" y="3"/>
                  </a:lnTo>
                  <a:close/>
                </a:path>
              </a:pathLst>
            </a:cu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6" name="Freeform 1284">
              <a:extLst>
                <a:ext uri="{FF2B5EF4-FFF2-40B4-BE49-F238E27FC236}">
                  <a16:creationId xmlns:a16="http://schemas.microsoft.com/office/drawing/2014/main" id="{2DB62236-4731-F5B7-0107-906E4674BA47}"/>
                </a:ext>
              </a:extLst>
            </p:cNvPr>
            <p:cNvSpPr>
              <a:spLocks/>
            </p:cNvSpPr>
            <p:nvPr/>
          </p:nvSpPr>
          <p:spPr bwMode="auto">
            <a:xfrm>
              <a:off x="1388" y="2440"/>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7" name="Freeform 1285">
              <a:extLst>
                <a:ext uri="{FF2B5EF4-FFF2-40B4-BE49-F238E27FC236}">
                  <a16:creationId xmlns:a16="http://schemas.microsoft.com/office/drawing/2014/main" id="{827D0E5E-2076-E61F-8012-01484E2B254F}"/>
                </a:ext>
              </a:extLst>
            </p:cNvPr>
            <p:cNvSpPr>
              <a:spLocks/>
            </p:cNvSpPr>
            <p:nvPr/>
          </p:nvSpPr>
          <p:spPr bwMode="auto">
            <a:xfrm>
              <a:off x="1384" y="2436"/>
              <a:ext cx="4" cy="18"/>
            </a:xfrm>
            <a:custGeom>
              <a:avLst/>
              <a:gdLst>
                <a:gd name="T0" fmla="*/ 4 w 4"/>
                <a:gd name="T1" fmla="*/ 18 h 18"/>
                <a:gd name="T2" fmla="*/ 0 w 4"/>
                <a:gd name="T3" fmla="*/ 0 h 18"/>
                <a:gd name="T4" fmla="*/ 4 w 4"/>
                <a:gd name="T5" fmla="*/ 4 h 18"/>
                <a:gd name="T6" fmla="*/ 4 w 4"/>
                <a:gd name="T7" fmla="*/ 18 h 18"/>
              </a:gdLst>
              <a:ahLst/>
              <a:cxnLst>
                <a:cxn ang="0">
                  <a:pos x="T0" y="T1"/>
                </a:cxn>
                <a:cxn ang="0">
                  <a:pos x="T2" y="T3"/>
                </a:cxn>
                <a:cxn ang="0">
                  <a:pos x="T4" y="T5"/>
                </a:cxn>
                <a:cxn ang="0">
                  <a:pos x="T6" y="T7"/>
                </a:cxn>
              </a:cxnLst>
              <a:rect l="0" t="0" r="r" b="b"/>
              <a:pathLst>
                <a:path w="4" h="18">
                  <a:moveTo>
                    <a:pt x="4" y="18"/>
                  </a:moveTo>
                  <a:lnTo>
                    <a:pt x="0" y="0"/>
                  </a:lnTo>
                  <a:lnTo>
                    <a:pt x="4" y="4"/>
                  </a:lnTo>
                  <a:lnTo>
                    <a:pt x="4"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8" name="Freeform 1286">
              <a:extLst>
                <a:ext uri="{FF2B5EF4-FFF2-40B4-BE49-F238E27FC236}">
                  <a16:creationId xmlns:a16="http://schemas.microsoft.com/office/drawing/2014/main" id="{C1DD5C25-4D95-41EE-80C6-0FE5FB330105}"/>
                </a:ext>
              </a:extLst>
            </p:cNvPr>
            <p:cNvSpPr>
              <a:spLocks/>
            </p:cNvSpPr>
            <p:nvPr/>
          </p:nvSpPr>
          <p:spPr bwMode="auto">
            <a:xfrm>
              <a:off x="1384" y="2436"/>
              <a:ext cx="4" cy="21"/>
            </a:xfrm>
            <a:custGeom>
              <a:avLst/>
              <a:gdLst>
                <a:gd name="T0" fmla="*/ 4 w 4"/>
                <a:gd name="T1" fmla="*/ 18 h 21"/>
                <a:gd name="T2" fmla="*/ 0 w 4"/>
                <a:gd name="T3" fmla="*/ 0 h 21"/>
                <a:gd name="T4" fmla="*/ 0 w 4"/>
                <a:gd name="T5" fmla="*/ 21 h 21"/>
                <a:gd name="T6" fmla="*/ 4 w 4"/>
                <a:gd name="T7" fmla="*/ 18 h 21"/>
              </a:gdLst>
              <a:ahLst/>
              <a:cxnLst>
                <a:cxn ang="0">
                  <a:pos x="T0" y="T1"/>
                </a:cxn>
                <a:cxn ang="0">
                  <a:pos x="T2" y="T3"/>
                </a:cxn>
                <a:cxn ang="0">
                  <a:pos x="T4" y="T5"/>
                </a:cxn>
                <a:cxn ang="0">
                  <a:pos x="T6" y="T7"/>
                </a:cxn>
              </a:cxnLst>
              <a:rect l="0" t="0" r="r" b="b"/>
              <a:pathLst>
                <a:path w="4" h="21">
                  <a:moveTo>
                    <a:pt x="4" y="18"/>
                  </a:moveTo>
                  <a:lnTo>
                    <a:pt x="0" y="0"/>
                  </a:lnTo>
                  <a:lnTo>
                    <a:pt x="0" y="21"/>
                  </a:lnTo>
                  <a:lnTo>
                    <a:pt x="4"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39" name="Freeform 1287">
              <a:extLst>
                <a:ext uri="{FF2B5EF4-FFF2-40B4-BE49-F238E27FC236}">
                  <a16:creationId xmlns:a16="http://schemas.microsoft.com/office/drawing/2014/main" id="{D57F75DB-4F88-3ED0-EE5D-DFFE2D116A6C}"/>
                </a:ext>
              </a:extLst>
            </p:cNvPr>
            <p:cNvSpPr>
              <a:spLocks/>
            </p:cNvSpPr>
            <p:nvPr/>
          </p:nvSpPr>
          <p:spPr bwMode="auto">
            <a:xfrm>
              <a:off x="1378" y="2436"/>
              <a:ext cx="6" cy="21"/>
            </a:xfrm>
            <a:custGeom>
              <a:avLst/>
              <a:gdLst>
                <a:gd name="T0" fmla="*/ 6 w 6"/>
                <a:gd name="T1" fmla="*/ 21 h 21"/>
                <a:gd name="T2" fmla="*/ 0 w 6"/>
                <a:gd name="T3" fmla="*/ 0 h 21"/>
                <a:gd name="T4" fmla="*/ 6 w 6"/>
                <a:gd name="T5" fmla="*/ 0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6" y="0"/>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0" name="Freeform 1288">
              <a:extLst>
                <a:ext uri="{FF2B5EF4-FFF2-40B4-BE49-F238E27FC236}">
                  <a16:creationId xmlns:a16="http://schemas.microsoft.com/office/drawing/2014/main" id="{C56EC523-13FC-B299-8DB5-FE92339ECD93}"/>
                </a:ext>
              </a:extLst>
            </p:cNvPr>
            <p:cNvSpPr>
              <a:spLocks/>
            </p:cNvSpPr>
            <p:nvPr/>
          </p:nvSpPr>
          <p:spPr bwMode="auto">
            <a:xfrm>
              <a:off x="1378" y="2436"/>
              <a:ext cx="6" cy="21"/>
            </a:xfrm>
            <a:custGeom>
              <a:avLst/>
              <a:gdLst>
                <a:gd name="T0" fmla="*/ 6 w 6"/>
                <a:gd name="T1" fmla="*/ 21 h 21"/>
                <a:gd name="T2" fmla="*/ 0 w 6"/>
                <a:gd name="T3" fmla="*/ 0 h 21"/>
                <a:gd name="T4" fmla="*/ 0 w 6"/>
                <a:gd name="T5" fmla="*/ 21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0" y="21"/>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1" name="Freeform 1289">
              <a:extLst>
                <a:ext uri="{FF2B5EF4-FFF2-40B4-BE49-F238E27FC236}">
                  <a16:creationId xmlns:a16="http://schemas.microsoft.com/office/drawing/2014/main" id="{A93FB125-EDE5-D06A-462E-0FD0FF8F9BFB}"/>
                </a:ext>
              </a:extLst>
            </p:cNvPr>
            <p:cNvSpPr>
              <a:spLocks/>
            </p:cNvSpPr>
            <p:nvPr/>
          </p:nvSpPr>
          <p:spPr bwMode="auto">
            <a:xfrm>
              <a:off x="1371" y="2436"/>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2" name="Freeform 1290">
              <a:extLst>
                <a:ext uri="{FF2B5EF4-FFF2-40B4-BE49-F238E27FC236}">
                  <a16:creationId xmlns:a16="http://schemas.microsoft.com/office/drawing/2014/main" id="{DB8A361C-7101-0C84-1394-F463DEC0F228}"/>
                </a:ext>
              </a:extLst>
            </p:cNvPr>
            <p:cNvSpPr>
              <a:spLocks/>
            </p:cNvSpPr>
            <p:nvPr/>
          </p:nvSpPr>
          <p:spPr bwMode="auto">
            <a:xfrm>
              <a:off x="1371" y="2436"/>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3" name="Freeform 1291">
              <a:extLst>
                <a:ext uri="{FF2B5EF4-FFF2-40B4-BE49-F238E27FC236}">
                  <a16:creationId xmlns:a16="http://schemas.microsoft.com/office/drawing/2014/main" id="{6F9A0E1F-6111-E5DC-AA76-92F964B8752B}"/>
                </a:ext>
              </a:extLst>
            </p:cNvPr>
            <p:cNvSpPr>
              <a:spLocks/>
            </p:cNvSpPr>
            <p:nvPr/>
          </p:nvSpPr>
          <p:spPr bwMode="auto">
            <a:xfrm>
              <a:off x="1367" y="2436"/>
              <a:ext cx="4" cy="21"/>
            </a:xfrm>
            <a:custGeom>
              <a:avLst/>
              <a:gdLst>
                <a:gd name="T0" fmla="*/ 4 w 4"/>
                <a:gd name="T1" fmla="*/ 21 h 21"/>
                <a:gd name="T2" fmla="*/ 0 w 4"/>
                <a:gd name="T3" fmla="*/ 4 h 21"/>
                <a:gd name="T4" fmla="*/ 4 w 4"/>
                <a:gd name="T5" fmla="*/ 0 h 21"/>
                <a:gd name="T6" fmla="*/ 4 w 4"/>
                <a:gd name="T7" fmla="*/ 21 h 21"/>
              </a:gdLst>
              <a:ahLst/>
              <a:cxnLst>
                <a:cxn ang="0">
                  <a:pos x="T0" y="T1"/>
                </a:cxn>
                <a:cxn ang="0">
                  <a:pos x="T2" y="T3"/>
                </a:cxn>
                <a:cxn ang="0">
                  <a:pos x="T4" y="T5"/>
                </a:cxn>
                <a:cxn ang="0">
                  <a:pos x="T6" y="T7"/>
                </a:cxn>
              </a:cxnLst>
              <a:rect l="0" t="0" r="r" b="b"/>
              <a:pathLst>
                <a:path w="4" h="21">
                  <a:moveTo>
                    <a:pt x="4" y="21"/>
                  </a:moveTo>
                  <a:lnTo>
                    <a:pt x="0" y="4"/>
                  </a:lnTo>
                  <a:lnTo>
                    <a:pt x="4" y="0"/>
                  </a:lnTo>
                  <a:lnTo>
                    <a:pt x="4"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4" name="Freeform 1292">
              <a:extLst>
                <a:ext uri="{FF2B5EF4-FFF2-40B4-BE49-F238E27FC236}">
                  <a16:creationId xmlns:a16="http://schemas.microsoft.com/office/drawing/2014/main" id="{AF6F769F-41E0-787B-4877-40A9BEAF3EEB}"/>
                </a:ext>
              </a:extLst>
            </p:cNvPr>
            <p:cNvSpPr>
              <a:spLocks/>
            </p:cNvSpPr>
            <p:nvPr/>
          </p:nvSpPr>
          <p:spPr bwMode="auto">
            <a:xfrm>
              <a:off x="1367" y="2440"/>
              <a:ext cx="4" cy="17"/>
            </a:xfrm>
            <a:custGeom>
              <a:avLst/>
              <a:gdLst>
                <a:gd name="T0" fmla="*/ 4 w 4"/>
                <a:gd name="T1" fmla="*/ 17 h 17"/>
                <a:gd name="T2" fmla="*/ 0 w 4"/>
                <a:gd name="T3" fmla="*/ 0 h 17"/>
                <a:gd name="T4" fmla="*/ 0 w 4"/>
                <a:gd name="T5" fmla="*/ 14 h 17"/>
                <a:gd name="T6" fmla="*/ 4 w 4"/>
                <a:gd name="T7" fmla="*/ 17 h 17"/>
              </a:gdLst>
              <a:ahLst/>
              <a:cxnLst>
                <a:cxn ang="0">
                  <a:pos x="T0" y="T1"/>
                </a:cxn>
                <a:cxn ang="0">
                  <a:pos x="T2" y="T3"/>
                </a:cxn>
                <a:cxn ang="0">
                  <a:pos x="T4" y="T5"/>
                </a:cxn>
                <a:cxn ang="0">
                  <a:pos x="T6" y="T7"/>
                </a:cxn>
              </a:cxnLst>
              <a:rect l="0" t="0" r="r" b="b"/>
              <a:pathLst>
                <a:path w="4" h="17">
                  <a:moveTo>
                    <a:pt x="4" y="17"/>
                  </a:moveTo>
                  <a:lnTo>
                    <a:pt x="0" y="0"/>
                  </a:lnTo>
                  <a:lnTo>
                    <a:pt x="0" y="14"/>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5" name="Freeform 1293">
              <a:extLst>
                <a:ext uri="{FF2B5EF4-FFF2-40B4-BE49-F238E27FC236}">
                  <a16:creationId xmlns:a16="http://schemas.microsoft.com/office/drawing/2014/main" id="{43A82747-9085-43CD-9451-16143201320C}"/>
                </a:ext>
              </a:extLst>
            </p:cNvPr>
            <p:cNvSpPr>
              <a:spLocks/>
            </p:cNvSpPr>
            <p:nvPr/>
          </p:nvSpPr>
          <p:spPr bwMode="auto">
            <a:xfrm>
              <a:off x="1367" y="2440"/>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6" name="Freeform 1294">
              <a:extLst>
                <a:ext uri="{FF2B5EF4-FFF2-40B4-BE49-F238E27FC236}">
                  <a16:creationId xmlns:a16="http://schemas.microsoft.com/office/drawing/2014/main" id="{1144268A-DE86-E7A9-7CCB-97C1D3B9C5DB}"/>
                </a:ext>
              </a:extLst>
            </p:cNvPr>
            <p:cNvSpPr>
              <a:spLocks/>
            </p:cNvSpPr>
            <p:nvPr/>
          </p:nvSpPr>
          <p:spPr bwMode="auto">
            <a:xfrm>
              <a:off x="1678" y="2232"/>
              <a:ext cx="1" cy="13"/>
            </a:xfrm>
            <a:custGeom>
              <a:avLst/>
              <a:gdLst>
                <a:gd name="T0" fmla="*/ 6 h 13"/>
                <a:gd name="T1" fmla="*/ 0 h 13"/>
                <a:gd name="T2" fmla="*/ 13 h 13"/>
                <a:gd name="T3" fmla="*/ 6 h 13"/>
              </a:gdLst>
              <a:ahLst/>
              <a:cxnLst>
                <a:cxn ang="0">
                  <a:pos x="0" y="T0"/>
                </a:cxn>
                <a:cxn ang="0">
                  <a:pos x="0" y="T1"/>
                </a:cxn>
                <a:cxn ang="0">
                  <a:pos x="0" y="T2"/>
                </a:cxn>
                <a:cxn ang="0">
                  <a:pos x="0" y="T3"/>
                </a:cxn>
              </a:cxnLst>
              <a:rect l="0" t="0" r="r" b="b"/>
              <a:pathLst>
                <a:path h="13">
                  <a:moveTo>
                    <a:pt x="0" y="6"/>
                  </a:moveTo>
                  <a:lnTo>
                    <a:pt x="0" y="0"/>
                  </a:lnTo>
                  <a:lnTo>
                    <a:pt x="0" y="13"/>
                  </a:lnTo>
                  <a:lnTo>
                    <a:pt x="0" y="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7" name="Freeform 1295">
              <a:extLst>
                <a:ext uri="{FF2B5EF4-FFF2-40B4-BE49-F238E27FC236}">
                  <a16:creationId xmlns:a16="http://schemas.microsoft.com/office/drawing/2014/main" id="{571DB235-D0B5-CFF7-9606-E806C4DEE35D}"/>
                </a:ext>
              </a:extLst>
            </p:cNvPr>
            <p:cNvSpPr>
              <a:spLocks/>
            </p:cNvSpPr>
            <p:nvPr/>
          </p:nvSpPr>
          <p:spPr bwMode="auto">
            <a:xfrm>
              <a:off x="1675" y="2228"/>
              <a:ext cx="3" cy="17"/>
            </a:xfrm>
            <a:custGeom>
              <a:avLst/>
              <a:gdLst>
                <a:gd name="T0" fmla="*/ 3 w 3"/>
                <a:gd name="T1" fmla="*/ 17 h 17"/>
                <a:gd name="T2" fmla="*/ 0 w 3"/>
                <a:gd name="T3" fmla="*/ 0 h 17"/>
                <a:gd name="T4" fmla="*/ 3 w 3"/>
                <a:gd name="T5" fmla="*/ 4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3" y="4"/>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8" name="Freeform 1296">
              <a:extLst>
                <a:ext uri="{FF2B5EF4-FFF2-40B4-BE49-F238E27FC236}">
                  <a16:creationId xmlns:a16="http://schemas.microsoft.com/office/drawing/2014/main" id="{C9456177-4979-521D-7902-37A298858C63}"/>
                </a:ext>
              </a:extLst>
            </p:cNvPr>
            <p:cNvSpPr>
              <a:spLocks/>
            </p:cNvSpPr>
            <p:nvPr/>
          </p:nvSpPr>
          <p:spPr bwMode="auto">
            <a:xfrm>
              <a:off x="1675" y="2228"/>
              <a:ext cx="3" cy="21"/>
            </a:xfrm>
            <a:custGeom>
              <a:avLst/>
              <a:gdLst>
                <a:gd name="T0" fmla="*/ 3 w 3"/>
                <a:gd name="T1" fmla="*/ 17 h 21"/>
                <a:gd name="T2" fmla="*/ 0 w 3"/>
                <a:gd name="T3" fmla="*/ 0 h 21"/>
                <a:gd name="T4" fmla="*/ 0 w 3"/>
                <a:gd name="T5" fmla="*/ 21 h 21"/>
                <a:gd name="T6" fmla="*/ 3 w 3"/>
                <a:gd name="T7" fmla="*/ 17 h 21"/>
              </a:gdLst>
              <a:ahLst/>
              <a:cxnLst>
                <a:cxn ang="0">
                  <a:pos x="T0" y="T1"/>
                </a:cxn>
                <a:cxn ang="0">
                  <a:pos x="T2" y="T3"/>
                </a:cxn>
                <a:cxn ang="0">
                  <a:pos x="T4" y="T5"/>
                </a:cxn>
                <a:cxn ang="0">
                  <a:pos x="T6" y="T7"/>
                </a:cxn>
              </a:cxnLst>
              <a:rect l="0" t="0" r="r" b="b"/>
              <a:pathLst>
                <a:path w="3" h="21">
                  <a:moveTo>
                    <a:pt x="3" y="17"/>
                  </a:moveTo>
                  <a:lnTo>
                    <a:pt x="0" y="0"/>
                  </a:lnTo>
                  <a:lnTo>
                    <a:pt x="0" y="21"/>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49" name="Freeform 1297">
              <a:extLst>
                <a:ext uri="{FF2B5EF4-FFF2-40B4-BE49-F238E27FC236}">
                  <a16:creationId xmlns:a16="http://schemas.microsoft.com/office/drawing/2014/main" id="{97A8B2D9-EB55-013A-F5F1-E7FA1BF12757}"/>
                </a:ext>
              </a:extLst>
            </p:cNvPr>
            <p:cNvSpPr>
              <a:spLocks/>
            </p:cNvSpPr>
            <p:nvPr/>
          </p:nvSpPr>
          <p:spPr bwMode="auto">
            <a:xfrm>
              <a:off x="1668" y="2228"/>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0" name="Freeform 1298">
              <a:extLst>
                <a:ext uri="{FF2B5EF4-FFF2-40B4-BE49-F238E27FC236}">
                  <a16:creationId xmlns:a16="http://schemas.microsoft.com/office/drawing/2014/main" id="{BA2F1026-E00B-73EA-97B9-5211DC6E38DD}"/>
                </a:ext>
              </a:extLst>
            </p:cNvPr>
            <p:cNvSpPr>
              <a:spLocks/>
            </p:cNvSpPr>
            <p:nvPr/>
          </p:nvSpPr>
          <p:spPr bwMode="auto">
            <a:xfrm>
              <a:off x="1668" y="2228"/>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1" name="Freeform 1299">
              <a:extLst>
                <a:ext uri="{FF2B5EF4-FFF2-40B4-BE49-F238E27FC236}">
                  <a16:creationId xmlns:a16="http://schemas.microsoft.com/office/drawing/2014/main" id="{077FBE97-68E8-C7A3-F98D-D6E0783E4B90}"/>
                </a:ext>
              </a:extLst>
            </p:cNvPr>
            <p:cNvSpPr>
              <a:spLocks/>
            </p:cNvSpPr>
            <p:nvPr/>
          </p:nvSpPr>
          <p:spPr bwMode="auto">
            <a:xfrm>
              <a:off x="1661" y="2228"/>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2" name="Freeform 1300">
              <a:extLst>
                <a:ext uri="{FF2B5EF4-FFF2-40B4-BE49-F238E27FC236}">
                  <a16:creationId xmlns:a16="http://schemas.microsoft.com/office/drawing/2014/main" id="{423E0B08-3E6F-DFA6-B7CE-FB2382F05BE3}"/>
                </a:ext>
              </a:extLst>
            </p:cNvPr>
            <p:cNvSpPr>
              <a:spLocks/>
            </p:cNvSpPr>
            <p:nvPr/>
          </p:nvSpPr>
          <p:spPr bwMode="auto">
            <a:xfrm>
              <a:off x="1661" y="2228"/>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3" name="Freeform 1301">
              <a:extLst>
                <a:ext uri="{FF2B5EF4-FFF2-40B4-BE49-F238E27FC236}">
                  <a16:creationId xmlns:a16="http://schemas.microsoft.com/office/drawing/2014/main" id="{C4F9F8EB-7CD5-6886-69AB-58E6FB39C384}"/>
                </a:ext>
              </a:extLst>
            </p:cNvPr>
            <p:cNvSpPr>
              <a:spLocks/>
            </p:cNvSpPr>
            <p:nvPr/>
          </p:nvSpPr>
          <p:spPr bwMode="auto">
            <a:xfrm>
              <a:off x="1658" y="2228"/>
              <a:ext cx="3" cy="21"/>
            </a:xfrm>
            <a:custGeom>
              <a:avLst/>
              <a:gdLst>
                <a:gd name="T0" fmla="*/ 3 w 3"/>
                <a:gd name="T1" fmla="*/ 21 h 21"/>
                <a:gd name="T2" fmla="*/ 0 w 3"/>
                <a:gd name="T3" fmla="*/ 4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4"/>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4" name="Freeform 1302">
              <a:extLst>
                <a:ext uri="{FF2B5EF4-FFF2-40B4-BE49-F238E27FC236}">
                  <a16:creationId xmlns:a16="http://schemas.microsoft.com/office/drawing/2014/main" id="{29F603FF-6008-DBA4-382B-04B88B37320A}"/>
                </a:ext>
              </a:extLst>
            </p:cNvPr>
            <p:cNvSpPr>
              <a:spLocks/>
            </p:cNvSpPr>
            <p:nvPr/>
          </p:nvSpPr>
          <p:spPr bwMode="auto">
            <a:xfrm>
              <a:off x="1658" y="2232"/>
              <a:ext cx="3" cy="17"/>
            </a:xfrm>
            <a:custGeom>
              <a:avLst/>
              <a:gdLst>
                <a:gd name="T0" fmla="*/ 3 w 3"/>
                <a:gd name="T1" fmla="*/ 17 h 17"/>
                <a:gd name="T2" fmla="*/ 0 w 3"/>
                <a:gd name="T3" fmla="*/ 0 h 17"/>
                <a:gd name="T4" fmla="*/ 0 w 3"/>
                <a:gd name="T5" fmla="*/ 13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0" y="13"/>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5" name="Freeform 1303">
              <a:extLst>
                <a:ext uri="{FF2B5EF4-FFF2-40B4-BE49-F238E27FC236}">
                  <a16:creationId xmlns:a16="http://schemas.microsoft.com/office/drawing/2014/main" id="{6B07454E-3F54-B7B3-C2D1-CDB4EAEBE17D}"/>
                </a:ext>
              </a:extLst>
            </p:cNvPr>
            <p:cNvSpPr>
              <a:spLocks/>
            </p:cNvSpPr>
            <p:nvPr/>
          </p:nvSpPr>
          <p:spPr bwMode="auto">
            <a:xfrm>
              <a:off x="1658" y="2232"/>
              <a:ext cx="1" cy="13"/>
            </a:xfrm>
            <a:custGeom>
              <a:avLst/>
              <a:gdLst>
                <a:gd name="T0" fmla="*/ 0 h 13"/>
                <a:gd name="T1" fmla="*/ 6 h 13"/>
                <a:gd name="T2" fmla="*/ 13 h 13"/>
                <a:gd name="T3" fmla="*/ 0 h 13"/>
              </a:gdLst>
              <a:ahLst/>
              <a:cxnLst>
                <a:cxn ang="0">
                  <a:pos x="0" y="T0"/>
                </a:cxn>
                <a:cxn ang="0">
                  <a:pos x="0" y="T1"/>
                </a:cxn>
                <a:cxn ang="0">
                  <a:pos x="0" y="T2"/>
                </a:cxn>
                <a:cxn ang="0">
                  <a:pos x="0" y="T3"/>
                </a:cxn>
              </a:cxnLst>
              <a:rect l="0" t="0" r="r" b="b"/>
              <a:pathLst>
                <a:path h="13">
                  <a:moveTo>
                    <a:pt x="0" y="0"/>
                  </a:moveTo>
                  <a:lnTo>
                    <a:pt x="0" y="6"/>
                  </a:lnTo>
                  <a:lnTo>
                    <a:pt x="0" y="1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6" name="Freeform 1304">
              <a:extLst>
                <a:ext uri="{FF2B5EF4-FFF2-40B4-BE49-F238E27FC236}">
                  <a16:creationId xmlns:a16="http://schemas.microsoft.com/office/drawing/2014/main" id="{3E9A469D-8786-B905-17AB-27AFA0F5B919}"/>
                </a:ext>
              </a:extLst>
            </p:cNvPr>
            <p:cNvSpPr>
              <a:spLocks/>
            </p:cNvSpPr>
            <p:nvPr/>
          </p:nvSpPr>
          <p:spPr bwMode="auto">
            <a:xfrm>
              <a:off x="1968" y="2044"/>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7" name="Freeform 1305">
              <a:extLst>
                <a:ext uri="{FF2B5EF4-FFF2-40B4-BE49-F238E27FC236}">
                  <a16:creationId xmlns:a16="http://schemas.microsoft.com/office/drawing/2014/main" id="{7D741F3B-642E-8A21-4CAB-CB2F0283C8F5}"/>
                </a:ext>
              </a:extLst>
            </p:cNvPr>
            <p:cNvSpPr>
              <a:spLocks/>
            </p:cNvSpPr>
            <p:nvPr/>
          </p:nvSpPr>
          <p:spPr bwMode="auto">
            <a:xfrm>
              <a:off x="1965" y="2041"/>
              <a:ext cx="3" cy="17"/>
            </a:xfrm>
            <a:custGeom>
              <a:avLst/>
              <a:gdLst>
                <a:gd name="T0" fmla="*/ 3 w 3"/>
                <a:gd name="T1" fmla="*/ 17 h 17"/>
                <a:gd name="T2" fmla="*/ 0 w 3"/>
                <a:gd name="T3" fmla="*/ 0 h 17"/>
                <a:gd name="T4" fmla="*/ 3 w 3"/>
                <a:gd name="T5" fmla="*/ 3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3" y="3"/>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8" name="Freeform 1306">
              <a:extLst>
                <a:ext uri="{FF2B5EF4-FFF2-40B4-BE49-F238E27FC236}">
                  <a16:creationId xmlns:a16="http://schemas.microsoft.com/office/drawing/2014/main" id="{ABD67DC1-86D7-1751-191F-9AA4FCF9B475}"/>
                </a:ext>
              </a:extLst>
            </p:cNvPr>
            <p:cNvSpPr>
              <a:spLocks/>
            </p:cNvSpPr>
            <p:nvPr/>
          </p:nvSpPr>
          <p:spPr bwMode="auto">
            <a:xfrm>
              <a:off x="1965" y="2041"/>
              <a:ext cx="3" cy="21"/>
            </a:xfrm>
            <a:custGeom>
              <a:avLst/>
              <a:gdLst>
                <a:gd name="T0" fmla="*/ 3 w 3"/>
                <a:gd name="T1" fmla="*/ 17 h 21"/>
                <a:gd name="T2" fmla="*/ 0 w 3"/>
                <a:gd name="T3" fmla="*/ 0 h 21"/>
                <a:gd name="T4" fmla="*/ 0 w 3"/>
                <a:gd name="T5" fmla="*/ 21 h 21"/>
                <a:gd name="T6" fmla="*/ 3 w 3"/>
                <a:gd name="T7" fmla="*/ 17 h 21"/>
              </a:gdLst>
              <a:ahLst/>
              <a:cxnLst>
                <a:cxn ang="0">
                  <a:pos x="T0" y="T1"/>
                </a:cxn>
                <a:cxn ang="0">
                  <a:pos x="T2" y="T3"/>
                </a:cxn>
                <a:cxn ang="0">
                  <a:pos x="T4" y="T5"/>
                </a:cxn>
                <a:cxn ang="0">
                  <a:pos x="T6" y="T7"/>
                </a:cxn>
              </a:cxnLst>
              <a:rect l="0" t="0" r="r" b="b"/>
              <a:pathLst>
                <a:path w="3" h="21">
                  <a:moveTo>
                    <a:pt x="3" y="17"/>
                  </a:moveTo>
                  <a:lnTo>
                    <a:pt x="0" y="0"/>
                  </a:lnTo>
                  <a:lnTo>
                    <a:pt x="0" y="21"/>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59" name="Freeform 1307">
              <a:extLst>
                <a:ext uri="{FF2B5EF4-FFF2-40B4-BE49-F238E27FC236}">
                  <a16:creationId xmlns:a16="http://schemas.microsoft.com/office/drawing/2014/main" id="{E1715283-BE84-44E3-6A30-BA6FC0259AAD}"/>
                </a:ext>
              </a:extLst>
            </p:cNvPr>
            <p:cNvSpPr>
              <a:spLocks/>
            </p:cNvSpPr>
            <p:nvPr/>
          </p:nvSpPr>
          <p:spPr bwMode="auto">
            <a:xfrm>
              <a:off x="1958" y="2041"/>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0" name="Freeform 1308">
              <a:extLst>
                <a:ext uri="{FF2B5EF4-FFF2-40B4-BE49-F238E27FC236}">
                  <a16:creationId xmlns:a16="http://schemas.microsoft.com/office/drawing/2014/main" id="{E2DEFC97-E1AA-E7C4-E366-3372E5D9764F}"/>
                </a:ext>
              </a:extLst>
            </p:cNvPr>
            <p:cNvSpPr>
              <a:spLocks/>
            </p:cNvSpPr>
            <p:nvPr/>
          </p:nvSpPr>
          <p:spPr bwMode="auto">
            <a:xfrm>
              <a:off x="1958" y="2041"/>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1" name="Freeform 1309">
              <a:extLst>
                <a:ext uri="{FF2B5EF4-FFF2-40B4-BE49-F238E27FC236}">
                  <a16:creationId xmlns:a16="http://schemas.microsoft.com/office/drawing/2014/main" id="{63BD316C-B182-ADC0-6C1B-C2EC632B4F2F}"/>
                </a:ext>
              </a:extLst>
            </p:cNvPr>
            <p:cNvSpPr>
              <a:spLocks/>
            </p:cNvSpPr>
            <p:nvPr/>
          </p:nvSpPr>
          <p:spPr bwMode="auto">
            <a:xfrm>
              <a:off x="1951" y="2041"/>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2" name="Freeform 1310">
              <a:extLst>
                <a:ext uri="{FF2B5EF4-FFF2-40B4-BE49-F238E27FC236}">
                  <a16:creationId xmlns:a16="http://schemas.microsoft.com/office/drawing/2014/main" id="{D8913B1A-8016-E7ED-0AE0-1E8F4C18F1AA}"/>
                </a:ext>
              </a:extLst>
            </p:cNvPr>
            <p:cNvSpPr>
              <a:spLocks/>
            </p:cNvSpPr>
            <p:nvPr/>
          </p:nvSpPr>
          <p:spPr bwMode="auto">
            <a:xfrm>
              <a:off x="1951" y="2041"/>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3" name="Freeform 1311">
              <a:extLst>
                <a:ext uri="{FF2B5EF4-FFF2-40B4-BE49-F238E27FC236}">
                  <a16:creationId xmlns:a16="http://schemas.microsoft.com/office/drawing/2014/main" id="{88C3A743-1423-F316-6842-FCF95F45B525}"/>
                </a:ext>
              </a:extLst>
            </p:cNvPr>
            <p:cNvSpPr>
              <a:spLocks/>
            </p:cNvSpPr>
            <p:nvPr/>
          </p:nvSpPr>
          <p:spPr bwMode="auto">
            <a:xfrm>
              <a:off x="1948" y="2041"/>
              <a:ext cx="3" cy="21"/>
            </a:xfrm>
            <a:custGeom>
              <a:avLst/>
              <a:gdLst>
                <a:gd name="T0" fmla="*/ 3 w 3"/>
                <a:gd name="T1" fmla="*/ 21 h 21"/>
                <a:gd name="T2" fmla="*/ 0 w 3"/>
                <a:gd name="T3" fmla="*/ 3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3"/>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4" name="Freeform 1312">
              <a:extLst>
                <a:ext uri="{FF2B5EF4-FFF2-40B4-BE49-F238E27FC236}">
                  <a16:creationId xmlns:a16="http://schemas.microsoft.com/office/drawing/2014/main" id="{D5E25880-EEA7-E68E-FC4C-ADDB3257794E}"/>
                </a:ext>
              </a:extLst>
            </p:cNvPr>
            <p:cNvSpPr>
              <a:spLocks/>
            </p:cNvSpPr>
            <p:nvPr/>
          </p:nvSpPr>
          <p:spPr bwMode="auto">
            <a:xfrm>
              <a:off x="1948" y="2044"/>
              <a:ext cx="3" cy="18"/>
            </a:xfrm>
            <a:custGeom>
              <a:avLst/>
              <a:gdLst>
                <a:gd name="T0" fmla="*/ 3 w 3"/>
                <a:gd name="T1" fmla="*/ 18 h 18"/>
                <a:gd name="T2" fmla="*/ 0 w 3"/>
                <a:gd name="T3" fmla="*/ 0 h 18"/>
                <a:gd name="T4" fmla="*/ 0 w 3"/>
                <a:gd name="T5" fmla="*/ 14 h 18"/>
                <a:gd name="T6" fmla="*/ 3 w 3"/>
                <a:gd name="T7" fmla="*/ 18 h 18"/>
              </a:gdLst>
              <a:ahLst/>
              <a:cxnLst>
                <a:cxn ang="0">
                  <a:pos x="T0" y="T1"/>
                </a:cxn>
                <a:cxn ang="0">
                  <a:pos x="T2" y="T3"/>
                </a:cxn>
                <a:cxn ang="0">
                  <a:pos x="T4" y="T5"/>
                </a:cxn>
                <a:cxn ang="0">
                  <a:pos x="T6" y="T7"/>
                </a:cxn>
              </a:cxnLst>
              <a:rect l="0" t="0" r="r" b="b"/>
              <a:pathLst>
                <a:path w="3" h="18">
                  <a:moveTo>
                    <a:pt x="3" y="18"/>
                  </a:moveTo>
                  <a:lnTo>
                    <a:pt x="0" y="0"/>
                  </a:lnTo>
                  <a:lnTo>
                    <a:pt x="0" y="14"/>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5" name="Freeform 1313">
              <a:extLst>
                <a:ext uri="{FF2B5EF4-FFF2-40B4-BE49-F238E27FC236}">
                  <a16:creationId xmlns:a16="http://schemas.microsoft.com/office/drawing/2014/main" id="{7CDEFD93-B0B1-B016-6038-9CEA262DE551}"/>
                </a:ext>
              </a:extLst>
            </p:cNvPr>
            <p:cNvSpPr>
              <a:spLocks/>
            </p:cNvSpPr>
            <p:nvPr/>
          </p:nvSpPr>
          <p:spPr bwMode="auto">
            <a:xfrm>
              <a:off x="1948" y="2044"/>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6" name="Freeform 1314">
              <a:extLst>
                <a:ext uri="{FF2B5EF4-FFF2-40B4-BE49-F238E27FC236}">
                  <a16:creationId xmlns:a16="http://schemas.microsoft.com/office/drawing/2014/main" id="{E65064EE-E9DE-5FA9-A343-F56203EB2642}"/>
                </a:ext>
              </a:extLst>
            </p:cNvPr>
            <p:cNvSpPr>
              <a:spLocks/>
            </p:cNvSpPr>
            <p:nvPr/>
          </p:nvSpPr>
          <p:spPr bwMode="auto">
            <a:xfrm>
              <a:off x="2258" y="1874"/>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7" name="Freeform 1315">
              <a:extLst>
                <a:ext uri="{FF2B5EF4-FFF2-40B4-BE49-F238E27FC236}">
                  <a16:creationId xmlns:a16="http://schemas.microsoft.com/office/drawing/2014/main" id="{7E34188F-0A00-8B58-E065-799DEB861B0E}"/>
                </a:ext>
              </a:extLst>
            </p:cNvPr>
            <p:cNvSpPr>
              <a:spLocks/>
            </p:cNvSpPr>
            <p:nvPr/>
          </p:nvSpPr>
          <p:spPr bwMode="auto">
            <a:xfrm>
              <a:off x="2255" y="1871"/>
              <a:ext cx="3" cy="17"/>
            </a:xfrm>
            <a:custGeom>
              <a:avLst/>
              <a:gdLst>
                <a:gd name="T0" fmla="*/ 3 w 3"/>
                <a:gd name="T1" fmla="*/ 17 h 17"/>
                <a:gd name="T2" fmla="*/ 0 w 3"/>
                <a:gd name="T3" fmla="*/ 0 h 17"/>
                <a:gd name="T4" fmla="*/ 3 w 3"/>
                <a:gd name="T5" fmla="*/ 3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3" y="3"/>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8" name="Freeform 1316">
              <a:extLst>
                <a:ext uri="{FF2B5EF4-FFF2-40B4-BE49-F238E27FC236}">
                  <a16:creationId xmlns:a16="http://schemas.microsoft.com/office/drawing/2014/main" id="{926E7AF7-0025-3693-EA51-CF01907428C6}"/>
                </a:ext>
              </a:extLst>
            </p:cNvPr>
            <p:cNvSpPr>
              <a:spLocks/>
            </p:cNvSpPr>
            <p:nvPr/>
          </p:nvSpPr>
          <p:spPr bwMode="auto">
            <a:xfrm>
              <a:off x="2255" y="1871"/>
              <a:ext cx="3" cy="21"/>
            </a:xfrm>
            <a:custGeom>
              <a:avLst/>
              <a:gdLst>
                <a:gd name="T0" fmla="*/ 3 w 3"/>
                <a:gd name="T1" fmla="*/ 17 h 21"/>
                <a:gd name="T2" fmla="*/ 0 w 3"/>
                <a:gd name="T3" fmla="*/ 0 h 21"/>
                <a:gd name="T4" fmla="*/ 0 w 3"/>
                <a:gd name="T5" fmla="*/ 21 h 21"/>
                <a:gd name="T6" fmla="*/ 3 w 3"/>
                <a:gd name="T7" fmla="*/ 17 h 21"/>
              </a:gdLst>
              <a:ahLst/>
              <a:cxnLst>
                <a:cxn ang="0">
                  <a:pos x="T0" y="T1"/>
                </a:cxn>
                <a:cxn ang="0">
                  <a:pos x="T2" y="T3"/>
                </a:cxn>
                <a:cxn ang="0">
                  <a:pos x="T4" y="T5"/>
                </a:cxn>
                <a:cxn ang="0">
                  <a:pos x="T6" y="T7"/>
                </a:cxn>
              </a:cxnLst>
              <a:rect l="0" t="0" r="r" b="b"/>
              <a:pathLst>
                <a:path w="3" h="21">
                  <a:moveTo>
                    <a:pt x="3" y="17"/>
                  </a:moveTo>
                  <a:lnTo>
                    <a:pt x="0" y="0"/>
                  </a:lnTo>
                  <a:lnTo>
                    <a:pt x="0" y="21"/>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69" name="Freeform 1317">
              <a:extLst>
                <a:ext uri="{FF2B5EF4-FFF2-40B4-BE49-F238E27FC236}">
                  <a16:creationId xmlns:a16="http://schemas.microsoft.com/office/drawing/2014/main" id="{AD8CB753-49B3-E535-11DF-ACBE3911B162}"/>
                </a:ext>
              </a:extLst>
            </p:cNvPr>
            <p:cNvSpPr>
              <a:spLocks/>
            </p:cNvSpPr>
            <p:nvPr/>
          </p:nvSpPr>
          <p:spPr bwMode="auto">
            <a:xfrm>
              <a:off x="2248" y="1871"/>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0" name="Freeform 1318">
              <a:extLst>
                <a:ext uri="{FF2B5EF4-FFF2-40B4-BE49-F238E27FC236}">
                  <a16:creationId xmlns:a16="http://schemas.microsoft.com/office/drawing/2014/main" id="{24A8A852-6C62-A83F-0057-8826BA85BB06}"/>
                </a:ext>
              </a:extLst>
            </p:cNvPr>
            <p:cNvSpPr>
              <a:spLocks/>
            </p:cNvSpPr>
            <p:nvPr/>
          </p:nvSpPr>
          <p:spPr bwMode="auto">
            <a:xfrm>
              <a:off x="2248" y="1871"/>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1" name="Freeform 1319">
              <a:extLst>
                <a:ext uri="{FF2B5EF4-FFF2-40B4-BE49-F238E27FC236}">
                  <a16:creationId xmlns:a16="http://schemas.microsoft.com/office/drawing/2014/main" id="{DFB15E40-6410-D76C-5F52-8DDA2B7F3F2F}"/>
                </a:ext>
              </a:extLst>
            </p:cNvPr>
            <p:cNvSpPr>
              <a:spLocks/>
            </p:cNvSpPr>
            <p:nvPr/>
          </p:nvSpPr>
          <p:spPr bwMode="auto">
            <a:xfrm>
              <a:off x="2241" y="1871"/>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2" name="Freeform 1320">
              <a:extLst>
                <a:ext uri="{FF2B5EF4-FFF2-40B4-BE49-F238E27FC236}">
                  <a16:creationId xmlns:a16="http://schemas.microsoft.com/office/drawing/2014/main" id="{EFD9F743-6C7B-E60C-1C11-6C620C66162F}"/>
                </a:ext>
              </a:extLst>
            </p:cNvPr>
            <p:cNvSpPr>
              <a:spLocks/>
            </p:cNvSpPr>
            <p:nvPr/>
          </p:nvSpPr>
          <p:spPr bwMode="auto">
            <a:xfrm>
              <a:off x="2241" y="1871"/>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3" name="Freeform 1321">
              <a:extLst>
                <a:ext uri="{FF2B5EF4-FFF2-40B4-BE49-F238E27FC236}">
                  <a16:creationId xmlns:a16="http://schemas.microsoft.com/office/drawing/2014/main" id="{CD9B1BB4-F99E-0CE1-99DF-F6C622C95BF7}"/>
                </a:ext>
              </a:extLst>
            </p:cNvPr>
            <p:cNvSpPr>
              <a:spLocks/>
            </p:cNvSpPr>
            <p:nvPr/>
          </p:nvSpPr>
          <p:spPr bwMode="auto">
            <a:xfrm>
              <a:off x="2238" y="1871"/>
              <a:ext cx="3" cy="21"/>
            </a:xfrm>
            <a:custGeom>
              <a:avLst/>
              <a:gdLst>
                <a:gd name="T0" fmla="*/ 3 w 3"/>
                <a:gd name="T1" fmla="*/ 21 h 21"/>
                <a:gd name="T2" fmla="*/ 0 w 3"/>
                <a:gd name="T3" fmla="*/ 3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3"/>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4" name="Freeform 1322">
              <a:extLst>
                <a:ext uri="{FF2B5EF4-FFF2-40B4-BE49-F238E27FC236}">
                  <a16:creationId xmlns:a16="http://schemas.microsoft.com/office/drawing/2014/main" id="{384A740C-6EC7-976C-8F93-F343E3CEFF4F}"/>
                </a:ext>
              </a:extLst>
            </p:cNvPr>
            <p:cNvSpPr>
              <a:spLocks/>
            </p:cNvSpPr>
            <p:nvPr/>
          </p:nvSpPr>
          <p:spPr bwMode="auto">
            <a:xfrm>
              <a:off x="2238" y="1874"/>
              <a:ext cx="3" cy="18"/>
            </a:xfrm>
            <a:custGeom>
              <a:avLst/>
              <a:gdLst>
                <a:gd name="T0" fmla="*/ 3 w 3"/>
                <a:gd name="T1" fmla="*/ 18 h 18"/>
                <a:gd name="T2" fmla="*/ 0 w 3"/>
                <a:gd name="T3" fmla="*/ 0 h 18"/>
                <a:gd name="T4" fmla="*/ 0 w 3"/>
                <a:gd name="T5" fmla="*/ 14 h 18"/>
                <a:gd name="T6" fmla="*/ 3 w 3"/>
                <a:gd name="T7" fmla="*/ 18 h 18"/>
              </a:gdLst>
              <a:ahLst/>
              <a:cxnLst>
                <a:cxn ang="0">
                  <a:pos x="T0" y="T1"/>
                </a:cxn>
                <a:cxn ang="0">
                  <a:pos x="T2" y="T3"/>
                </a:cxn>
                <a:cxn ang="0">
                  <a:pos x="T4" y="T5"/>
                </a:cxn>
                <a:cxn ang="0">
                  <a:pos x="T6" y="T7"/>
                </a:cxn>
              </a:cxnLst>
              <a:rect l="0" t="0" r="r" b="b"/>
              <a:pathLst>
                <a:path w="3" h="18">
                  <a:moveTo>
                    <a:pt x="3" y="18"/>
                  </a:moveTo>
                  <a:lnTo>
                    <a:pt x="0" y="0"/>
                  </a:lnTo>
                  <a:lnTo>
                    <a:pt x="0" y="14"/>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5" name="Freeform 1323">
              <a:extLst>
                <a:ext uri="{FF2B5EF4-FFF2-40B4-BE49-F238E27FC236}">
                  <a16:creationId xmlns:a16="http://schemas.microsoft.com/office/drawing/2014/main" id="{7DC3C4A8-31D8-A621-8474-C938B5D4DC54}"/>
                </a:ext>
              </a:extLst>
            </p:cNvPr>
            <p:cNvSpPr>
              <a:spLocks/>
            </p:cNvSpPr>
            <p:nvPr/>
          </p:nvSpPr>
          <p:spPr bwMode="auto">
            <a:xfrm>
              <a:off x="2238" y="1874"/>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6" name="Freeform 1324">
              <a:extLst>
                <a:ext uri="{FF2B5EF4-FFF2-40B4-BE49-F238E27FC236}">
                  <a16:creationId xmlns:a16="http://schemas.microsoft.com/office/drawing/2014/main" id="{67AFED53-1941-C381-4FC5-226D1D0ADA06}"/>
                </a:ext>
              </a:extLst>
            </p:cNvPr>
            <p:cNvSpPr>
              <a:spLocks/>
            </p:cNvSpPr>
            <p:nvPr/>
          </p:nvSpPr>
          <p:spPr bwMode="auto">
            <a:xfrm>
              <a:off x="2549" y="1722"/>
              <a:ext cx="1" cy="13"/>
            </a:xfrm>
            <a:custGeom>
              <a:avLst/>
              <a:gdLst>
                <a:gd name="T0" fmla="*/ 6 h 13"/>
                <a:gd name="T1" fmla="*/ 0 h 13"/>
                <a:gd name="T2" fmla="*/ 13 h 13"/>
                <a:gd name="T3" fmla="*/ 6 h 13"/>
              </a:gdLst>
              <a:ahLst/>
              <a:cxnLst>
                <a:cxn ang="0">
                  <a:pos x="0" y="T0"/>
                </a:cxn>
                <a:cxn ang="0">
                  <a:pos x="0" y="T1"/>
                </a:cxn>
                <a:cxn ang="0">
                  <a:pos x="0" y="T2"/>
                </a:cxn>
                <a:cxn ang="0">
                  <a:pos x="0" y="T3"/>
                </a:cxn>
              </a:cxnLst>
              <a:rect l="0" t="0" r="r" b="b"/>
              <a:pathLst>
                <a:path h="13">
                  <a:moveTo>
                    <a:pt x="0" y="6"/>
                  </a:moveTo>
                  <a:lnTo>
                    <a:pt x="0" y="0"/>
                  </a:lnTo>
                  <a:lnTo>
                    <a:pt x="0" y="13"/>
                  </a:lnTo>
                  <a:lnTo>
                    <a:pt x="0" y="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7" name="Freeform 1325">
              <a:extLst>
                <a:ext uri="{FF2B5EF4-FFF2-40B4-BE49-F238E27FC236}">
                  <a16:creationId xmlns:a16="http://schemas.microsoft.com/office/drawing/2014/main" id="{19C546D9-B7D8-AF64-6FA3-49F92C9F3C0D}"/>
                </a:ext>
              </a:extLst>
            </p:cNvPr>
            <p:cNvSpPr>
              <a:spLocks/>
            </p:cNvSpPr>
            <p:nvPr/>
          </p:nvSpPr>
          <p:spPr bwMode="auto">
            <a:xfrm>
              <a:off x="2545" y="1718"/>
              <a:ext cx="4" cy="17"/>
            </a:xfrm>
            <a:custGeom>
              <a:avLst/>
              <a:gdLst>
                <a:gd name="T0" fmla="*/ 4 w 4"/>
                <a:gd name="T1" fmla="*/ 17 h 17"/>
                <a:gd name="T2" fmla="*/ 0 w 4"/>
                <a:gd name="T3" fmla="*/ 0 h 17"/>
                <a:gd name="T4" fmla="*/ 4 w 4"/>
                <a:gd name="T5" fmla="*/ 4 h 17"/>
                <a:gd name="T6" fmla="*/ 4 w 4"/>
                <a:gd name="T7" fmla="*/ 17 h 17"/>
              </a:gdLst>
              <a:ahLst/>
              <a:cxnLst>
                <a:cxn ang="0">
                  <a:pos x="T0" y="T1"/>
                </a:cxn>
                <a:cxn ang="0">
                  <a:pos x="T2" y="T3"/>
                </a:cxn>
                <a:cxn ang="0">
                  <a:pos x="T4" y="T5"/>
                </a:cxn>
                <a:cxn ang="0">
                  <a:pos x="T6" y="T7"/>
                </a:cxn>
              </a:cxnLst>
              <a:rect l="0" t="0" r="r" b="b"/>
              <a:pathLst>
                <a:path w="4" h="17">
                  <a:moveTo>
                    <a:pt x="4" y="17"/>
                  </a:moveTo>
                  <a:lnTo>
                    <a:pt x="0" y="0"/>
                  </a:lnTo>
                  <a:lnTo>
                    <a:pt x="4" y="4"/>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8" name="Freeform 1326">
              <a:extLst>
                <a:ext uri="{FF2B5EF4-FFF2-40B4-BE49-F238E27FC236}">
                  <a16:creationId xmlns:a16="http://schemas.microsoft.com/office/drawing/2014/main" id="{399022B9-0767-8EDD-D364-AE697D67D5B1}"/>
                </a:ext>
              </a:extLst>
            </p:cNvPr>
            <p:cNvSpPr>
              <a:spLocks/>
            </p:cNvSpPr>
            <p:nvPr/>
          </p:nvSpPr>
          <p:spPr bwMode="auto">
            <a:xfrm>
              <a:off x="2545" y="1718"/>
              <a:ext cx="4" cy="21"/>
            </a:xfrm>
            <a:custGeom>
              <a:avLst/>
              <a:gdLst>
                <a:gd name="T0" fmla="*/ 4 w 4"/>
                <a:gd name="T1" fmla="*/ 17 h 21"/>
                <a:gd name="T2" fmla="*/ 0 w 4"/>
                <a:gd name="T3" fmla="*/ 0 h 21"/>
                <a:gd name="T4" fmla="*/ 0 w 4"/>
                <a:gd name="T5" fmla="*/ 21 h 21"/>
                <a:gd name="T6" fmla="*/ 4 w 4"/>
                <a:gd name="T7" fmla="*/ 17 h 21"/>
              </a:gdLst>
              <a:ahLst/>
              <a:cxnLst>
                <a:cxn ang="0">
                  <a:pos x="T0" y="T1"/>
                </a:cxn>
                <a:cxn ang="0">
                  <a:pos x="T2" y="T3"/>
                </a:cxn>
                <a:cxn ang="0">
                  <a:pos x="T4" y="T5"/>
                </a:cxn>
                <a:cxn ang="0">
                  <a:pos x="T6" y="T7"/>
                </a:cxn>
              </a:cxnLst>
              <a:rect l="0" t="0" r="r" b="b"/>
              <a:pathLst>
                <a:path w="4" h="21">
                  <a:moveTo>
                    <a:pt x="4" y="17"/>
                  </a:moveTo>
                  <a:lnTo>
                    <a:pt x="0" y="0"/>
                  </a:lnTo>
                  <a:lnTo>
                    <a:pt x="0" y="21"/>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79" name="Freeform 1327">
              <a:extLst>
                <a:ext uri="{FF2B5EF4-FFF2-40B4-BE49-F238E27FC236}">
                  <a16:creationId xmlns:a16="http://schemas.microsoft.com/office/drawing/2014/main" id="{6C6E3C40-8498-1F56-82D1-B35A56876B2A}"/>
                </a:ext>
              </a:extLst>
            </p:cNvPr>
            <p:cNvSpPr>
              <a:spLocks/>
            </p:cNvSpPr>
            <p:nvPr/>
          </p:nvSpPr>
          <p:spPr bwMode="auto">
            <a:xfrm>
              <a:off x="2538" y="1718"/>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0" name="Freeform 1328">
              <a:extLst>
                <a:ext uri="{FF2B5EF4-FFF2-40B4-BE49-F238E27FC236}">
                  <a16:creationId xmlns:a16="http://schemas.microsoft.com/office/drawing/2014/main" id="{4AA70852-AA6B-D9BA-EFB6-1CED65E69DC3}"/>
                </a:ext>
              </a:extLst>
            </p:cNvPr>
            <p:cNvSpPr>
              <a:spLocks/>
            </p:cNvSpPr>
            <p:nvPr/>
          </p:nvSpPr>
          <p:spPr bwMode="auto">
            <a:xfrm>
              <a:off x="2538" y="1718"/>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1" name="Freeform 1329">
              <a:extLst>
                <a:ext uri="{FF2B5EF4-FFF2-40B4-BE49-F238E27FC236}">
                  <a16:creationId xmlns:a16="http://schemas.microsoft.com/office/drawing/2014/main" id="{8A56A495-5E33-A898-14B5-E193F61AED7E}"/>
                </a:ext>
              </a:extLst>
            </p:cNvPr>
            <p:cNvSpPr>
              <a:spLocks/>
            </p:cNvSpPr>
            <p:nvPr/>
          </p:nvSpPr>
          <p:spPr bwMode="auto">
            <a:xfrm>
              <a:off x="2532" y="1718"/>
              <a:ext cx="6" cy="21"/>
            </a:xfrm>
            <a:custGeom>
              <a:avLst/>
              <a:gdLst>
                <a:gd name="T0" fmla="*/ 6 w 6"/>
                <a:gd name="T1" fmla="*/ 21 h 21"/>
                <a:gd name="T2" fmla="*/ 0 w 6"/>
                <a:gd name="T3" fmla="*/ 0 h 21"/>
                <a:gd name="T4" fmla="*/ 6 w 6"/>
                <a:gd name="T5" fmla="*/ 0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6" y="0"/>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2" name="Freeform 1330">
              <a:extLst>
                <a:ext uri="{FF2B5EF4-FFF2-40B4-BE49-F238E27FC236}">
                  <a16:creationId xmlns:a16="http://schemas.microsoft.com/office/drawing/2014/main" id="{402FD5C9-FD3E-1261-7788-44C4F6F6D250}"/>
                </a:ext>
              </a:extLst>
            </p:cNvPr>
            <p:cNvSpPr>
              <a:spLocks/>
            </p:cNvSpPr>
            <p:nvPr/>
          </p:nvSpPr>
          <p:spPr bwMode="auto">
            <a:xfrm>
              <a:off x="2532" y="1718"/>
              <a:ext cx="6" cy="21"/>
            </a:xfrm>
            <a:custGeom>
              <a:avLst/>
              <a:gdLst>
                <a:gd name="T0" fmla="*/ 6 w 6"/>
                <a:gd name="T1" fmla="*/ 21 h 21"/>
                <a:gd name="T2" fmla="*/ 0 w 6"/>
                <a:gd name="T3" fmla="*/ 0 h 21"/>
                <a:gd name="T4" fmla="*/ 0 w 6"/>
                <a:gd name="T5" fmla="*/ 21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0" y="21"/>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3" name="Freeform 1331">
              <a:extLst>
                <a:ext uri="{FF2B5EF4-FFF2-40B4-BE49-F238E27FC236}">
                  <a16:creationId xmlns:a16="http://schemas.microsoft.com/office/drawing/2014/main" id="{0FF0BEA3-6770-AB0C-5FFC-7CBC19B7702F}"/>
                </a:ext>
              </a:extLst>
            </p:cNvPr>
            <p:cNvSpPr>
              <a:spLocks/>
            </p:cNvSpPr>
            <p:nvPr/>
          </p:nvSpPr>
          <p:spPr bwMode="auto">
            <a:xfrm>
              <a:off x="2528" y="1718"/>
              <a:ext cx="4" cy="21"/>
            </a:xfrm>
            <a:custGeom>
              <a:avLst/>
              <a:gdLst>
                <a:gd name="T0" fmla="*/ 4 w 4"/>
                <a:gd name="T1" fmla="*/ 21 h 21"/>
                <a:gd name="T2" fmla="*/ 0 w 4"/>
                <a:gd name="T3" fmla="*/ 4 h 21"/>
                <a:gd name="T4" fmla="*/ 4 w 4"/>
                <a:gd name="T5" fmla="*/ 0 h 21"/>
                <a:gd name="T6" fmla="*/ 4 w 4"/>
                <a:gd name="T7" fmla="*/ 21 h 21"/>
              </a:gdLst>
              <a:ahLst/>
              <a:cxnLst>
                <a:cxn ang="0">
                  <a:pos x="T0" y="T1"/>
                </a:cxn>
                <a:cxn ang="0">
                  <a:pos x="T2" y="T3"/>
                </a:cxn>
                <a:cxn ang="0">
                  <a:pos x="T4" y="T5"/>
                </a:cxn>
                <a:cxn ang="0">
                  <a:pos x="T6" y="T7"/>
                </a:cxn>
              </a:cxnLst>
              <a:rect l="0" t="0" r="r" b="b"/>
              <a:pathLst>
                <a:path w="4" h="21">
                  <a:moveTo>
                    <a:pt x="4" y="21"/>
                  </a:moveTo>
                  <a:lnTo>
                    <a:pt x="0" y="4"/>
                  </a:lnTo>
                  <a:lnTo>
                    <a:pt x="4" y="0"/>
                  </a:lnTo>
                  <a:lnTo>
                    <a:pt x="4"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4" name="Freeform 1332">
              <a:extLst>
                <a:ext uri="{FF2B5EF4-FFF2-40B4-BE49-F238E27FC236}">
                  <a16:creationId xmlns:a16="http://schemas.microsoft.com/office/drawing/2014/main" id="{3B687BA6-2443-7C8E-F3E7-A3A9271B79D4}"/>
                </a:ext>
              </a:extLst>
            </p:cNvPr>
            <p:cNvSpPr>
              <a:spLocks/>
            </p:cNvSpPr>
            <p:nvPr/>
          </p:nvSpPr>
          <p:spPr bwMode="auto">
            <a:xfrm>
              <a:off x="2528" y="1722"/>
              <a:ext cx="4" cy="17"/>
            </a:xfrm>
            <a:custGeom>
              <a:avLst/>
              <a:gdLst>
                <a:gd name="T0" fmla="*/ 4 w 4"/>
                <a:gd name="T1" fmla="*/ 17 h 17"/>
                <a:gd name="T2" fmla="*/ 0 w 4"/>
                <a:gd name="T3" fmla="*/ 0 h 17"/>
                <a:gd name="T4" fmla="*/ 0 w 4"/>
                <a:gd name="T5" fmla="*/ 13 h 17"/>
                <a:gd name="T6" fmla="*/ 4 w 4"/>
                <a:gd name="T7" fmla="*/ 17 h 17"/>
              </a:gdLst>
              <a:ahLst/>
              <a:cxnLst>
                <a:cxn ang="0">
                  <a:pos x="T0" y="T1"/>
                </a:cxn>
                <a:cxn ang="0">
                  <a:pos x="T2" y="T3"/>
                </a:cxn>
                <a:cxn ang="0">
                  <a:pos x="T4" y="T5"/>
                </a:cxn>
                <a:cxn ang="0">
                  <a:pos x="T6" y="T7"/>
                </a:cxn>
              </a:cxnLst>
              <a:rect l="0" t="0" r="r" b="b"/>
              <a:pathLst>
                <a:path w="4" h="17">
                  <a:moveTo>
                    <a:pt x="4" y="17"/>
                  </a:moveTo>
                  <a:lnTo>
                    <a:pt x="0" y="0"/>
                  </a:lnTo>
                  <a:lnTo>
                    <a:pt x="0" y="13"/>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5" name="Freeform 1333">
              <a:extLst>
                <a:ext uri="{FF2B5EF4-FFF2-40B4-BE49-F238E27FC236}">
                  <a16:creationId xmlns:a16="http://schemas.microsoft.com/office/drawing/2014/main" id="{E70F7744-717C-7C98-ACF7-D3C5FDD12000}"/>
                </a:ext>
              </a:extLst>
            </p:cNvPr>
            <p:cNvSpPr>
              <a:spLocks/>
            </p:cNvSpPr>
            <p:nvPr/>
          </p:nvSpPr>
          <p:spPr bwMode="auto">
            <a:xfrm>
              <a:off x="2528" y="1722"/>
              <a:ext cx="1" cy="13"/>
            </a:xfrm>
            <a:custGeom>
              <a:avLst/>
              <a:gdLst>
                <a:gd name="T0" fmla="*/ 0 h 13"/>
                <a:gd name="T1" fmla="*/ 6 h 13"/>
                <a:gd name="T2" fmla="*/ 13 h 13"/>
                <a:gd name="T3" fmla="*/ 0 h 13"/>
              </a:gdLst>
              <a:ahLst/>
              <a:cxnLst>
                <a:cxn ang="0">
                  <a:pos x="0" y="T0"/>
                </a:cxn>
                <a:cxn ang="0">
                  <a:pos x="0" y="T1"/>
                </a:cxn>
                <a:cxn ang="0">
                  <a:pos x="0" y="T2"/>
                </a:cxn>
                <a:cxn ang="0">
                  <a:pos x="0" y="T3"/>
                </a:cxn>
              </a:cxnLst>
              <a:rect l="0" t="0" r="r" b="b"/>
              <a:pathLst>
                <a:path h="13">
                  <a:moveTo>
                    <a:pt x="0" y="0"/>
                  </a:moveTo>
                  <a:lnTo>
                    <a:pt x="0" y="6"/>
                  </a:lnTo>
                  <a:lnTo>
                    <a:pt x="0" y="1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6" name="Freeform 1334">
              <a:extLst>
                <a:ext uri="{FF2B5EF4-FFF2-40B4-BE49-F238E27FC236}">
                  <a16:creationId xmlns:a16="http://schemas.microsoft.com/office/drawing/2014/main" id="{8E9BB7AC-242C-E483-8601-E3C99C881AE6}"/>
                </a:ext>
              </a:extLst>
            </p:cNvPr>
            <p:cNvSpPr>
              <a:spLocks/>
            </p:cNvSpPr>
            <p:nvPr/>
          </p:nvSpPr>
          <p:spPr bwMode="auto">
            <a:xfrm>
              <a:off x="2842" y="1579"/>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7" name="Freeform 1335">
              <a:extLst>
                <a:ext uri="{FF2B5EF4-FFF2-40B4-BE49-F238E27FC236}">
                  <a16:creationId xmlns:a16="http://schemas.microsoft.com/office/drawing/2014/main" id="{61FC57B6-128D-BEB0-48F6-A480D4060C44}"/>
                </a:ext>
              </a:extLst>
            </p:cNvPr>
            <p:cNvSpPr>
              <a:spLocks/>
            </p:cNvSpPr>
            <p:nvPr/>
          </p:nvSpPr>
          <p:spPr bwMode="auto">
            <a:xfrm>
              <a:off x="2839" y="1576"/>
              <a:ext cx="3" cy="17"/>
            </a:xfrm>
            <a:custGeom>
              <a:avLst/>
              <a:gdLst>
                <a:gd name="T0" fmla="*/ 3 w 3"/>
                <a:gd name="T1" fmla="*/ 17 h 17"/>
                <a:gd name="T2" fmla="*/ 0 w 3"/>
                <a:gd name="T3" fmla="*/ 0 h 17"/>
                <a:gd name="T4" fmla="*/ 3 w 3"/>
                <a:gd name="T5" fmla="*/ 3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3" y="3"/>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8" name="Freeform 1336">
              <a:extLst>
                <a:ext uri="{FF2B5EF4-FFF2-40B4-BE49-F238E27FC236}">
                  <a16:creationId xmlns:a16="http://schemas.microsoft.com/office/drawing/2014/main" id="{F18DC242-4883-D65B-0741-871BC24549A3}"/>
                </a:ext>
              </a:extLst>
            </p:cNvPr>
            <p:cNvSpPr>
              <a:spLocks/>
            </p:cNvSpPr>
            <p:nvPr/>
          </p:nvSpPr>
          <p:spPr bwMode="auto">
            <a:xfrm>
              <a:off x="2839" y="1576"/>
              <a:ext cx="3" cy="21"/>
            </a:xfrm>
            <a:custGeom>
              <a:avLst/>
              <a:gdLst>
                <a:gd name="T0" fmla="*/ 3 w 3"/>
                <a:gd name="T1" fmla="*/ 17 h 21"/>
                <a:gd name="T2" fmla="*/ 0 w 3"/>
                <a:gd name="T3" fmla="*/ 0 h 21"/>
                <a:gd name="T4" fmla="*/ 0 w 3"/>
                <a:gd name="T5" fmla="*/ 21 h 21"/>
                <a:gd name="T6" fmla="*/ 3 w 3"/>
                <a:gd name="T7" fmla="*/ 17 h 21"/>
              </a:gdLst>
              <a:ahLst/>
              <a:cxnLst>
                <a:cxn ang="0">
                  <a:pos x="T0" y="T1"/>
                </a:cxn>
                <a:cxn ang="0">
                  <a:pos x="T2" y="T3"/>
                </a:cxn>
                <a:cxn ang="0">
                  <a:pos x="T4" y="T5"/>
                </a:cxn>
                <a:cxn ang="0">
                  <a:pos x="T6" y="T7"/>
                </a:cxn>
              </a:cxnLst>
              <a:rect l="0" t="0" r="r" b="b"/>
              <a:pathLst>
                <a:path w="3" h="21">
                  <a:moveTo>
                    <a:pt x="3" y="17"/>
                  </a:moveTo>
                  <a:lnTo>
                    <a:pt x="0" y="0"/>
                  </a:lnTo>
                  <a:lnTo>
                    <a:pt x="0" y="21"/>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89" name="Freeform 1337">
              <a:extLst>
                <a:ext uri="{FF2B5EF4-FFF2-40B4-BE49-F238E27FC236}">
                  <a16:creationId xmlns:a16="http://schemas.microsoft.com/office/drawing/2014/main" id="{C9F5D299-A5AD-A45E-F187-DE1232C3EB59}"/>
                </a:ext>
              </a:extLst>
            </p:cNvPr>
            <p:cNvSpPr>
              <a:spLocks/>
            </p:cNvSpPr>
            <p:nvPr/>
          </p:nvSpPr>
          <p:spPr bwMode="auto">
            <a:xfrm>
              <a:off x="2832" y="1576"/>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0" name="Freeform 1338">
              <a:extLst>
                <a:ext uri="{FF2B5EF4-FFF2-40B4-BE49-F238E27FC236}">
                  <a16:creationId xmlns:a16="http://schemas.microsoft.com/office/drawing/2014/main" id="{D30E8AC9-8CA8-F382-1998-3941E90B2233}"/>
                </a:ext>
              </a:extLst>
            </p:cNvPr>
            <p:cNvSpPr>
              <a:spLocks/>
            </p:cNvSpPr>
            <p:nvPr/>
          </p:nvSpPr>
          <p:spPr bwMode="auto">
            <a:xfrm>
              <a:off x="2832" y="1576"/>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1" name="Freeform 1339">
              <a:extLst>
                <a:ext uri="{FF2B5EF4-FFF2-40B4-BE49-F238E27FC236}">
                  <a16:creationId xmlns:a16="http://schemas.microsoft.com/office/drawing/2014/main" id="{9BCD1C1C-2521-11DD-6485-10E133E2B52D}"/>
                </a:ext>
              </a:extLst>
            </p:cNvPr>
            <p:cNvSpPr>
              <a:spLocks/>
            </p:cNvSpPr>
            <p:nvPr/>
          </p:nvSpPr>
          <p:spPr bwMode="auto">
            <a:xfrm>
              <a:off x="2825" y="1576"/>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2" name="Freeform 1340">
              <a:extLst>
                <a:ext uri="{FF2B5EF4-FFF2-40B4-BE49-F238E27FC236}">
                  <a16:creationId xmlns:a16="http://schemas.microsoft.com/office/drawing/2014/main" id="{3FD631B1-C5F4-5E6C-915B-C61FD9A69043}"/>
                </a:ext>
              </a:extLst>
            </p:cNvPr>
            <p:cNvSpPr>
              <a:spLocks/>
            </p:cNvSpPr>
            <p:nvPr/>
          </p:nvSpPr>
          <p:spPr bwMode="auto">
            <a:xfrm>
              <a:off x="2825" y="1576"/>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3" name="Freeform 1341">
              <a:extLst>
                <a:ext uri="{FF2B5EF4-FFF2-40B4-BE49-F238E27FC236}">
                  <a16:creationId xmlns:a16="http://schemas.microsoft.com/office/drawing/2014/main" id="{5F08B60C-EC52-82BE-CF0F-BEAECA188C54}"/>
                </a:ext>
              </a:extLst>
            </p:cNvPr>
            <p:cNvSpPr>
              <a:spLocks/>
            </p:cNvSpPr>
            <p:nvPr/>
          </p:nvSpPr>
          <p:spPr bwMode="auto">
            <a:xfrm>
              <a:off x="2822" y="1576"/>
              <a:ext cx="3" cy="21"/>
            </a:xfrm>
            <a:custGeom>
              <a:avLst/>
              <a:gdLst>
                <a:gd name="T0" fmla="*/ 3 w 3"/>
                <a:gd name="T1" fmla="*/ 21 h 21"/>
                <a:gd name="T2" fmla="*/ 0 w 3"/>
                <a:gd name="T3" fmla="*/ 3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3"/>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4" name="Freeform 1342">
              <a:extLst>
                <a:ext uri="{FF2B5EF4-FFF2-40B4-BE49-F238E27FC236}">
                  <a16:creationId xmlns:a16="http://schemas.microsoft.com/office/drawing/2014/main" id="{C6A648B0-1632-C647-D518-AEC77CDBDC7D}"/>
                </a:ext>
              </a:extLst>
            </p:cNvPr>
            <p:cNvSpPr>
              <a:spLocks/>
            </p:cNvSpPr>
            <p:nvPr/>
          </p:nvSpPr>
          <p:spPr bwMode="auto">
            <a:xfrm>
              <a:off x="2822" y="1579"/>
              <a:ext cx="3" cy="18"/>
            </a:xfrm>
            <a:custGeom>
              <a:avLst/>
              <a:gdLst>
                <a:gd name="T0" fmla="*/ 3 w 3"/>
                <a:gd name="T1" fmla="*/ 18 h 18"/>
                <a:gd name="T2" fmla="*/ 0 w 3"/>
                <a:gd name="T3" fmla="*/ 0 h 18"/>
                <a:gd name="T4" fmla="*/ 0 w 3"/>
                <a:gd name="T5" fmla="*/ 14 h 18"/>
                <a:gd name="T6" fmla="*/ 3 w 3"/>
                <a:gd name="T7" fmla="*/ 18 h 18"/>
              </a:gdLst>
              <a:ahLst/>
              <a:cxnLst>
                <a:cxn ang="0">
                  <a:pos x="T0" y="T1"/>
                </a:cxn>
                <a:cxn ang="0">
                  <a:pos x="T2" y="T3"/>
                </a:cxn>
                <a:cxn ang="0">
                  <a:pos x="T4" y="T5"/>
                </a:cxn>
                <a:cxn ang="0">
                  <a:pos x="T6" y="T7"/>
                </a:cxn>
              </a:cxnLst>
              <a:rect l="0" t="0" r="r" b="b"/>
              <a:pathLst>
                <a:path w="3" h="18">
                  <a:moveTo>
                    <a:pt x="3" y="18"/>
                  </a:moveTo>
                  <a:lnTo>
                    <a:pt x="0" y="0"/>
                  </a:lnTo>
                  <a:lnTo>
                    <a:pt x="0" y="14"/>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5" name="Freeform 1343">
              <a:extLst>
                <a:ext uri="{FF2B5EF4-FFF2-40B4-BE49-F238E27FC236}">
                  <a16:creationId xmlns:a16="http://schemas.microsoft.com/office/drawing/2014/main" id="{21AAAF59-2146-FD39-15CF-2872004611EF}"/>
                </a:ext>
              </a:extLst>
            </p:cNvPr>
            <p:cNvSpPr>
              <a:spLocks/>
            </p:cNvSpPr>
            <p:nvPr/>
          </p:nvSpPr>
          <p:spPr bwMode="auto">
            <a:xfrm>
              <a:off x="2822" y="1579"/>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6" name="Freeform 1344">
              <a:extLst>
                <a:ext uri="{FF2B5EF4-FFF2-40B4-BE49-F238E27FC236}">
                  <a16:creationId xmlns:a16="http://schemas.microsoft.com/office/drawing/2014/main" id="{55D7C08D-41AB-73DE-1781-7B45EBCF5633}"/>
                </a:ext>
              </a:extLst>
            </p:cNvPr>
            <p:cNvSpPr>
              <a:spLocks/>
            </p:cNvSpPr>
            <p:nvPr/>
          </p:nvSpPr>
          <p:spPr bwMode="auto">
            <a:xfrm>
              <a:off x="3132" y="1458"/>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7" name="Freeform 1345">
              <a:extLst>
                <a:ext uri="{FF2B5EF4-FFF2-40B4-BE49-F238E27FC236}">
                  <a16:creationId xmlns:a16="http://schemas.microsoft.com/office/drawing/2014/main" id="{7B081878-DDB1-2231-4250-7F0CEE6C7C6B}"/>
                </a:ext>
              </a:extLst>
            </p:cNvPr>
            <p:cNvSpPr>
              <a:spLocks/>
            </p:cNvSpPr>
            <p:nvPr/>
          </p:nvSpPr>
          <p:spPr bwMode="auto">
            <a:xfrm>
              <a:off x="3129" y="1454"/>
              <a:ext cx="3" cy="18"/>
            </a:xfrm>
            <a:custGeom>
              <a:avLst/>
              <a:gdLst>
                <a:gd name="T0" fmla="*/ 3 w 3"/>
                <a:gd name="T1" fmla="*/ 18 h 18"/>
                <a:gd name="T2" fmla="*/ 0 w 3"/>
                <a:gd name="T3" fmla="*/ 0 h 18"/>
                <a:gd name="T4" fmla="*/ 3 w 3"/>
                <a:gd name="T5" fmla="*/ 4 h 18"/>
                <a:gd name="T6" fmla="*/ 3 w 3"/>
                <a:gd name="T7" fmla="*/ 18 h 18"/>
              </a:gdLst>
              <a:ahLst/>
              <a:cxnLst>
                <a:cxn ang="0">
                  <a:pos x="T0" y="T1"/>
                </a:cxn>
                <a:cxn ang="0">
                  <a:pos x="T2" y="T3"/>
                </a:cxn>
                <a:cxn ang="0">
                  <a:pos x="T4" y="T5"/>
                </a:cxn>
                <a:cxn ang="0">
                  <a:pos x="T6" y="T7"/>
                </a:cxn>
              </a:cxnLst>
              <a:rect l="0" t="0" r="r" b="b"/>
              <a:pathLst>
                <a:path w="3" h="18">
                  <a:moveTo>
                    <a:pt x="3" y="18"/>
                  </a:moveTo>
                  <a:lnTo>
                    <a:pt x="0" y="0"/>
                  </a:lnTo>
                  <a:lnTo>
                    <a:pt x="3" y="4"/>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8" name="Freeform 1346">
              <a:extLst>
                <a:ext uri="{FF2B5EF4-FFF2-40B4-BE49-F238E27FC236}">
                  <a16:creationId xmlns:a16="http://schemas.microsoft.com/office/drawing/2014/main" id="{09C7746F-45EF-394D-A7AD-5C225A206E63}"/>
                </a:ext>
              </a:extLst>
            </p:cNvPr>
            <p:cNvSpPr>
              <a:spLocks/>
            </p:cNvSpPr>
            <p:nvPr/>
          </p:nvSpPr>
          <p:spPr bwMode="auto">
            <a:xfrm>
              <a:off x="3129" y="1454"/>
              <a:ext cx="3" cy="21"/>
            </a:xfrm>
            <a:custGeom>
              <a:avLst/>
              <a:gdLst>
                <a:gd name="T0" fmla="*/ 3 w 3"/>
                <a:gd name="T1" fmla="*/ 18 h 21"/>
                <a:gd name="T2" fmla="*/ 0 w 3"/>
                <a:gd name="T3" fmla="*/ 0 h 21"/>
                <a:gd name="T4" fmla="*/ 0 w 3"/>
                <a:gd name="T5" fmla="*/ 21 h 21"/>
                <a:gd name="T6" fmla="*/ 3 w 3"/>
                <a:gd name="T7" fmla="*/ 18 h 21"/>
              </a:gdLst>
              <a:ahLst/>
              <a:cxnLst>
                <a:cxn ang="0">
                  <a:pos x="T0" y="T1"/>
                </a:cxn>
                <a:cxn ang="0">
                  <a:pos x="T2" y="T3"/>
                </a:cxn>
                <a:cxn ang="0">
                  <a:pos x="T4" y="T5"/>
                </a:cxn>
                <a:cxn ang="0">
                  <a:pos x="T6" y="T7"/>
                </a:cxn>
              </a:cxnLst>
              <a:rect l="0" t="0" r="r" b="b"/>
              <a:pathLst>
                <a:path w="3" h="21">
                  <a:moveTo>
                    <a:pt x="3" y="18"/>
                  </a:moveTo>
                  <a:lnTo>
                    <a:pt x="0" y="0"/>
                  </a:lnTo>
                  <a:lnTo>
                    <a:pt x="0" y="21"/>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099" name="Freeform 1347">
              <a:extLst>
                <a:ext uri="{FF2B5EF4-FFF2-40B4-BE49-F238E27FC236}">
                  <a16:creationId xmlns:a16="http://schemas.microsoft.com/office/drawing/2014/main" id="{F4D4B4AA-2F08-0B9B-7462-9C10236D0F6A}"/>
                </a:ext>
              </a:extLst>
            </p:cNvPr>
            <p:cNvSpPr>
              <a:spLocks/>
            </p:cNvSpPr>
            <p:nvPr/>
          </p:nvSpPr>
          <p:spPr bwMode="auto">
            <a:xfrm>
              <a:off x="3122" y="1454"/>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0" name="Freeform 1348">
              <a:extLst>
                <a:ext uri="{FF2B5EF4-FFF2-40B4-BE49-F238E27FC236}">
                  <a16:creationId xmlns:a16="http://schemas.microsoft.com/office/drawing/2014/main" id="{18FE5D9A-ED45-8C46-1E25-C119437235C1}"/>
                </a:ext>
              </a:extLst>
            </p:cNvPr>
            <p:cNvSpPr>
              <a:spLocks/>
            </p:cNvSpPr>
            <p:nvPr/>
          </p:nvSpPr>
          <p:spPr bwMode="auto">
            <a:xfrm>
              <a:off x="3122" y="1454"/>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1" name="Freeform 1349">
              <a:extLst>
                <a:ext uri="{FF2B5EF4-FFF2-40B4-BE49-F238E27FC236}">
                  <a16:creationId xmlns:a16="http://schemas.microsoft.com/office/drawing/2014/main" id="{5010FEC0-8F73-5F83-19A3-9E2D913D9F8F}"/>
                </a:ext>
              </a:extLst>
            </p:cNvPr>
            <p:cNvSpPr>
              <a:spLocks/>
            </p:cNvSpPr>
            <p:nvPr/>
          </p:nvSpPr>
          <p:spPr bwMode="auto">
            <a:xfrm>
              <a:off x="3115" y="1454"/>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2" name="Freeform 1350">
              <a:extLst>
                <a:ext uri="{FF2B5EF4-FFF2-40B4-BE49-F238E27FC236}">
                  <a16:creationId xmlns:a16="http://schemas.microsoft.com/office/drawing/2014/main" id="{506583B6-6DC5-F363-21F7-26AA37E308F6}"/>
                </a:ext>
              </a:extLst>
            </p:cNvPr>
            <p:cNvSpPr>
              <a:spLocks/>
            </p:cNvSpPr>
            <p:nvPr/>
          </p:nvSpPr>
          <p:spPr bwMode="auto">
            <a:xfrm>
              <a:off x="3115" y="1454"/>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3" name="Freeform 1351">
              <a:extLst>
                <a:ext uri="{FF2B5EF4-FFF2-40B4-BE49-F238E27FC236}">
                  <a16:creationId xmlns:a16="http://schemas.microsoft.com/office/drawing/2014/main" id="{CFA66F78-59CD-A211-EC5B-157908D9A043}"/>
                </a:ext>
              </a:extLst>
            </p:cNvPr>
            <p:cNvSpPr>
              <a:spLocks/>
            </p:cNvSpPr>
            <p:nvPr/>
          </p:nvSpPr>
          <p:spPr bwMode="auto">
            <a:xfrm>
              <a:off x="3112" y="1454"/>
              <a:ext cx="3" cy="21"/>
            </a:xfrm>
            <a:custGeom>
              <a:avLst/>
              <a:gdLst>
                <a:gd name="T0" fmla="*/ 3 w 3"/>
                <a:gd name="T1" fmla="*/ 21 h 21"/>
                <a:gd name="T2" fmla="*/ 0 w 3"/>
                <a:gd name="T3" fmla="*/ 4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4"/>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4" name="Freeform 1352">
              <a:extLst>
                <a:ext uri="{FF2B5EF4-FFF2-40B4-BE49-F238E27FC236}">
                  <a16:creationId xmlns:a16="http://schemas.microsoft.com/office/drawing/2014/main" id="{F11A3047-18A9-BD42-DA61-43E5D291617C}"/>
                </a:ext>
              </a:extLst>
            </p:cNvPr>
            <p:cNvSpPr>
              <a:spLocks/>
            </p:cNvSpPr>
            <p:nvPr/>
          </p:nvSpPr>
          <p:spPr bwMode="auto">
            <a:xfrm>
              <a:off x="3112" y="1458"/>
              <a:ext cx="3" cy="17"/>
            </a:xfrm>
            <a:custGeom>
              <a:avLst/>
              <a:gdLst>
                <a:gd name="T0" fmla="*/ 3 w 3"/>
                <a:gd name="T1" fmla="*/ 17 h 17"/>
                <a:gd name="T2" fmla="*/ 0 w 3"/>
                <a:gd name="T3" fmla="*/ 0 h 17"/>
                <a:gd name="T4" fmla="*/ 0 w 3"/>
                <a:gd name="T5" fmla="*/ 14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0" y="14"/>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5" name="Freeform 1353">
              <a:extLst>
                <a:ext uri="{FF2B5EF4-FFF2-40B4-BE49-F238E27FC236}">
                  <a16:creationId xmlns:a16="http://schemas.microsoft.com/office/drawing/2014/main" id="{36E48F24-16E9-EB86-4970-C341967DC573}"/>
                </a:ext>
              </a:extLst>
            </p:cNvPr>
            <p:cNvSpPr>
              <a:spLocks/>
            </p:cNvSpPr>
            <p:nvPr/>
          </p:nvSpPr>
          <p:spPr bwMode="auto">
            <a:xfrm>
              <a:off x="3112" y="1458"/>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6" name="Freeform 1354">
              <a:extLst>
                <a:ext uri="{FF2B5EF4-FFF2-40B4-BE49-F238E27FC236}">
                  <a16:creationId xmlns:a16="http://schemas.microsoft.com/office/drawing/2014/main" id="{68FD94F1-DCA5-4FAB-53A7-46041AE645F4}"/>
                </a:ext>
              </a:extLst>
            </p:cNvPr>
            <p:cNvSpPr>
              <a:spLocks/>
            </p:cNvSpPr>
            <p:nvPr/>
          </p:nvSpPr>
          <p:spPr bwMode="auto">
            <a:xfrm>
              <a:off x="3423" y="1343"/>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7" name="Freeform 1355">
              <a:extLst>
                <a:ext uri="{FF2B5EF4-FFF2-40B4-BE49-F238E27FC236}">
                  <a16:creationId xmlns:a16="http://schemas.microsoft.com/office/drawing/2014/main" id="{1027B18D-AFC8-A1C0-3BD0-836A261C876E}"/>
                </a:ext>
              </a:extLst>
            </p:cNvPr>
            <p:cNvSpPr>
              <a:spLocks/>
            </p:cNvSpPr>
            <p:nvPr/>
          </p:nvSpPr>
          <p:spPr bwMode="auto">
            <a:xfrm>
              <a:off x="3419" y="1340"/>
              <a:ext cx="4" cy="17"/>
            </a:xfrm>
            <a:custGeom>
              <a:avLst/>
              <a:gdLst>
                <a:gd name="T0" fmla="*/ 4 w 4"/>
                <a:gd name="T1" fmla="*/ 17 h 17"/>
                <a:gd name="T2" fmla="*/ 0 w 4"/>
                <a:gd name="T3" fmla="*/ 0 h 17"/>
                <a:gd name="T4" fmla="*/ 4 w 4"/>
                <a:gd name="T5" fmla="*/ 3 h 17"/>
                <a:gd name="T6" fmla="*/ 4 w 4"/>
                <a:gd name="T7" fmla="*/ 17 h 17"/>
              </a:gdLst>
              <a:ahLst/>
              <a:cxnLst>
                <a:cxn ang="0">
                  <a:pos x="T0" y="T1"/>
                </a:cxn>
                <a:cxn ang="0">
                  <a:pos x="T2" y="T3"/>
                </a:cxn>
                <a:cxn ang="0">
                  <a:pos x="T4" y="T5"/>
                </a:cxn>
                <a:cxn ang="0">
                  <a:pos x="T6" y="T7"/>
                </a:cxn>
              </a:cxnLst>
              <a:rect l="0" t="0" r="r" b="b"/>
              <a:pathLst>
                <a:path w="4" h="17">
                  <a:moveTo>
                    <a:pt x="4" y="17"/>
                  </a:moveTo>
                  <a:lnTo>
                    <a:pt x="0" y="0"/>
                  </a:lnTo>
                  <a:lnTo>
                    <a:pt x="4" y="3"/>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8" name="Freeform 1356">
              <a:extLst>
                <a:ext uri="{FF2B5EF4-FFF2-40B4-BE49-F238E27FC236}">
                  <a16:creationId xmlns:a16="http://schemas.microsoft.com/office/drawing/2014/main" id="{FB3733CC-BB48-830E-ED48-C7754988C249}"/>
                </a:ext>
              </a:extLst>
            </p:cNvPr>
            <p:cNvSpPr>
              <a:spLocks/>
            </p:cNvSpPr>
            <p:nvPr/>
          </p:nvSpPr>
          <p:spPr bwMode="auto">
            <a:xfrm>
              <a:off x="3419" y="1340"/>
              <a:ext cx="4" cy="21"/>
            </a:xfrm>
            <a:custGeom>
              <a:avLst/>
              <a:gdLst>
                <a:gd name="T0" fmla="*/ 4 w 4"/>
                <a:gd name="T1" fmla="*/ 17 h 21"/>
                <a:gd name="T2" fmla="*/ 0 w 4"/>
                <a:gd name="T3" fmla="*/ 0 h 21"/>
                <a:gd name="T4" fmla="*/ 0 w 4"/>
                <a:gd name="T5" fmla="*/ 21 h 21"/>
                <a:gd name="T6" fmla="*/ 4 w 4"/>
                <a:gd name="T7" fmla="*/ 17 h 21"/>
              </a:gdLst>
              <a:ahLst/>
              <a:cxnLst>
                <a:cxn ang="0">
                  <a:pos x="T0" y="T1"/>
                </a:cxn>
                <a:cxn ang="0">
                  <a:pos x="T2" y="T3"/>
                </a:cxn>
                <a:cxn ang="0">
                  <a:pos x="T4" y="T5"/>
                </a:cxn>
                <a:cxn ang="0">
                  <a:pos x="T6" y="T7"/>
                </a:cxn>
              </a:cxnLst>
              <a:rect l="0" t="0" r="r" b="b"/>
              <a:pathLst>
                <a:path w="4" h="21">
                  <a:moveTo>
                    <a:pt x="4" y="17"/>
                  </a:moveTo>
                  <a:lnTo>
                    <a:pt x="0" y="0"/>
                  </a:lnTo>
                  <a:lnTo>
                    <a:pt x="0" y="21"/>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09" name="Freeform 1357">
              <a:extLst>
                <a:ext uri="{FF2B5EF4-FFF2-40B4-BE49-F238E27FC236}">
                  <a16:creationId xmlns:a16="http://schemas.microsoft.com/office/drawing/2014/main" id="{46DA53CC-D6A0-B82D-F8F3-1C2F66B11A5A}"/>
                </a:ext>
              </a:extLst>
            </p:cNvPr>
            <p:cNvSpPr>
              <a:spLocks/>
            </p:cNvSpPr>
            <p:nvPr/>
          </p:nvSpPr>
          <p:spPr bwMode="auto">
            <a:xfrm>
              <a:off x="3412" y="1340"/>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0" name="Freeform 1358">
              <a:extLst>
                <a:ext uri="{FF2B5EF4-FFF2-40B4-BE49-F238E27FC236}">
                  <a16:creationId xmlns:a16="http://schemas.microsoft.com/office/drawing/2014/main" id="{4CD6B6A1-EE0F-8340-E292-08F9C9DF808F}"/>
                </a:ext>
              </a:extLst>
            </p:cNvPr>
            <p:cNvSpPr>
              <a:spLocks/>
            </p:cNvSpPr>
            <p:nvPr/>
          </p:nvSpPr>
          <p:spPr bwMode="auto">
            <a:xfrm>
              <a:off x="3412" y="1340"/>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1" name="Freeform 1359">
              <a:extLst>
                <a:ext uri="{FF2B5EF4-FFF2-40B4-BE49-F238E27FC236}">
                  <a16:creationId xmlns:a16="http://schemas.microsoft.com/office/drawing/2014/main" id="{8169310D-5676-B845-0251-5358F8D3D322}"/>
                </a:ext>
              </a:extLst>
            </p:cNvPr>
            <p:cNvSpPr>
              <a:spLocks/>
            </p:cNvSpPr>
            <p:nvPr/>
          </p:nvSpPr>
          <p:spPr bwMode="auto">
            <a:xfrm>
              <a:off x="3406" y="1340"/>
              <a:ext cx="6" cy="21"/>
            </a:xfrm>
            <a:custGeom>
              <a:avLst/>
              <a:gdLst>
                <a:gd name="T0" fmla="*/ 6 w 6"/>
                <a:gd name="T1" fmla="*/ 21 h 21"/>
                <a:gd name="T2" fmla="*/ 0 w 6"/>
                <a:gd name="T3" fmla="*/ 0 h 21"/>
                <a:gd name="T4" fmla="*/ 6 w 6"/>
                <a:gd name="T5" fmla="*/ 0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6" y="0"/>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2" name="Freeform 1360">
              <a:extLst>
                <a:ext uri="{FF2B5EF4-FFF2-40B4-BE49-F238E27FC236}">
                  <a16:creationId xmlns:a16="http://schemas.microsoft.com/office/drawing/2014/main" id="{BA3BE162-03DD-BF02-BF9A-E2195845CF3D}"/>
                </a:ext>
              </a:extLst>
            </p:cNvPr>
            <p:cNvSpPr>
              <a:spLocks/>
            </p:cNvSpPr>
            <p:nvPr/>
          </p:nvSpPr>
          <p:spPr bwMode="auto">
            <a:xfrm>
              <a:off x="3406" y="1340"/>
              <a:ext cx="6" cy="21"/>
            </a:xfrm>
            <a:custGeom>
              <a:avLst/>
              <a:gdLst>
                <a:gd name="T0" fmla="*/ 6 w 6"/>
                <a:gd name="T1" fmla="*/ 21 h 21"/>
                <a:gd name="T2" fmla="*/ 0 w 6"/>
                <a:gd name="T3" fmla="*/ 0 h 21"/>
                <a:gd name="T4" fmla="*/ 0 w 6"/>
                <a:gd name="T5" fmla="*/ 21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0" y="21"/>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3" name="Freeform 1361">
              <a:extLst>
                <a:ext uri="{FF2B5EF4-FFF2-40B4-BE49-F238E27FC236}">
                  <a16:creationId xmlns:a16="http://schemas.microsoft.com/office/drawing/2014/main" id="{F091023F-1E41-724A-304C-D3A2B2970046}"/>
                </a:ext>
              </a:extLst>
            </p:cNvPr>
            <p:cNvSpPr>
              <a:spLocks/>
            </p:cNvSpPr>
            <p:nvPr/>
          </p:nvSpPr>
          <p:spPr bwMode="auto">
            <a:xfrm>
              <a:off x="3402" y="1340"/>
              <a:ext cx="4" cy="21"/>
            </a:xfrm>
            <a:custGeom>
              <a:avLst/>
              <a:gdLst>
                <a:gd name="T0" fmla="*/ 4 w 4"/>
                <a:gd name="T1" fmla="*/ 21 h 21"/>
                <a:gd name="T2" fmla="*/ 0 w 4"/>
                <a:gd name="T3" fmla="*/ 3 h 21"/>
                <a:gd name="T4" fmla="*/ 4 w 4"/>
                <a:gd name="T5" fmla="*/ 0 h 21"/>
                <a:gd name="T6" fmla="*/ 4 w 4"/>
                <a:gd name="T7" fmla="*/ 21 h 21"/>
              </a:gdLst>
              <a:ahLst/>
              <a:cxnLst>
                <a:cxn ang="0">
                  <a:pos x="T0" y="T1"/>
                </a:cxn>
                <a:cxn ang="0">
                  <a:pos x="T2" y="T3"/>
                </a:cxn>
                <a:cxn ang="0">
                  <a:pos x="T4" y="T5"/>
                </a:cxn>
                <a:cxn ang="0">
                  <a:pos x="T6" y="T7"/>
                </a:cxn>
              </a:cxnLst>
              <a:rect l="0" t="0" r="r" b="b"/>
              <a:pathLst>
                <a:path w="4" h="21">
                  <a:moveTo>
                    <a:pt x="4" y="21"/>
                  </a:moveTo>
                  <a:lnTo>
                    <a:pt x="0" y="3"/>
                  </a:lnTo>
                  <a:lnTo>
                    <a:pt x="4" y="0"/>
                  </a:lnTo>
                  <a:lnTo>
                    <a:pt x="4"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4" name="Freeform 1362">
              <a:extLst>
                <a:ext uri="{FF2B5EF4-FFF2-40B4-BE49-F238E27FC236}">
                  <a16:creationId xmlns:a16="http://schemas.microsoft.com/office/drawing/2014/main" id="{1DD25D39-6F5F-C101-00EC-9C268DA1754D}"/>
                </a:ext>
              </a:extLst>
            </p:cNvPr>
            <p:cNvSpPr>
              <a:spLocks/>
            </p:cNvSpPr>
            <p:nvPr/>
          </p:nvSpPr>
          <p:spPr bwMode="auto">
            <a:xfrm>
              <a:off x="3402" y="1343"/>
              <a:ext cx="4" cy="18"/>
            </a:xfrm>
            <a:custGeom>
              <a:avLst/>
              <a:gdLst>
                <a:gd name="T0" fmla="*/ 4 w 4"/>
                <a:gd name="T1" fmla="*/ 18 h 18"/>
                <a:gd name="T2" fmla="*/ 0 w 4"/>
                <a:gd name="T3" fmla="*/ 0 h 18"/>
                <a:gd name="T4" fmla="*/ 0 w 4"/>
                <a:gd name="T5" fmla="*/ 14 h 18"/>
                <a:gd name="T6" fmla="*/ 4 w 4"/>
                <a:gd name="T7" fmla="*/ 18 h 18"/>
              </a:gdLst>
              <a:ahLst/>
              <a:cxnLst>
                <a:cxn ang="0">
                  <a:pos x="T0" y="T1"/>
                </a:cxn>
                <a:cxn ang="0">
                  <a:pos x="T2" y="T3"/>
                </a:cxn>
                <a:cxn ang="0">
                  <a:pos x="T4" y="T5"/>
                </a:cxn>
                <a:cxn ang="0">
                  <a:pos x="T6" y="T7"/>
                </a:cxn>
              </a:cxnLst>
              <a:rect l="0" t="0" r="r" b="b"/>
              <a:pathLst>
                <a:path w="4" h="18">
                  <a:moveTo>
                    <a:pt x="4" y="18"/>
                  </a:moveTo>
                  <a:lnTo>
                    <a:pt x="0" y="0"/>
                  </a:lnTo>
                  <a:lnTo>
                    <a:pt x="0" y="14"/>
                  </a:lnTo>
                  <a:lnTo>
                    <a:pt x="4"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5" name="Freeform 1363">
              <a:extLst>
                <a:ext uri="{FF2B5EF4-FFF2-40B4-BE49-F238E27FC236}">
                  <a16:creationId xmlns:a16="http://schemas.microsoft.com/office/drawing/2014/main" id="{64D78433-647B-B1D7-14A2-A4CF2B268C2A}"/>
                </a:ext>
              </a:extLst>
            </p:cNvPr>
            <p:cNvSpPr>
              <a:spLocks/>
            </p:cNvSpPr>
            <p:nvPr/>
          </p:nvSpPr>
          <p:spPr bwMode="auto">
            <a:xfrm>
              <a:off x="3402" y="1343"/>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6" name="Freeform 1364">
              <a:extLst>
                <a:ext uri="{FF2B5EF4-FFF2-40B4-BE49-F238E27FC236}">
                  <a16:creationId xmlns:a16="http://schemas.microsoft.com/office/drawing/2014/main" id="{78E2A99B-E78C-98B0-D8D0-69B53FF901DF}"/>
                </a:ext>
              </a:extLst>
            </p:cNvPr>
            <p:cNvSpPr>
              <a:spLocks/>
            </p:cNvSpPr>
            <p:nvPr/>
          </p:nvSpPr>
          <p:spPr bwMode="auto">
            <a:xfrm>
              <a:off x="3713" y="1243"/>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7" name="Freeform 1365">
              <a:extLst>
                <a:ext uri="{FF2B5EF4-FFF2-40B4-BE49-F238E27FC236}">
                  <a16:creationId xmlns:a16="http://schemas.microsoft.com/office/drawing/2014/main" id="{4309EDFA-C610-660A-71D2-5D85F9BD15E7}"/>
                </a:ext>
              </a:extLst>
            </p:cNvPr>
            <p:cNvSpPr>
              <a:spLocks/>
            </p:cNvSpPr>
            <p:nvPr/>
          </p:nvSpPr>
          <p:spPr bwMode="auto">
            <a:xfrm>
              <a:off x="3709" y="1239"/>
              <a:ext cx="4" cy="18"/>
            </a:xfrm>
            <a:custGeom>
              <a:avLst/>
              <a:gdLst>
                <a:gd name="T0" fmla="*/ 4 w 4"/>
                <a:gd name="T1" fmla="*/ 18 h 18"/>
                <a:gd name="T2" fmla="*/ 0 w 4"/>
                <a:gd name="T3" fmla="*/ 0 h 18"/>
                <a:gd name="T4" fmla="*/ 4 w 4"/>
                <a:gd name="T5" fmla="*/ 4 h 18"/>
                <a:gd name="T6" fmla="*/ 4 w 4"/>
                <a:gd name="T7" fmla="*/ 18 h 18"/>
              </a:gdLst>
              <a:ahLst/>
              <a:cxnLst>
                <a:cxn ang="0">
                  <a:pos x="T0" y="T1"/>
                </a:cxn>
                <a:cxn ang="0">
                  <a:pos x="T2" y="T3"/>
                </a:cxn>
                <a:cxn ang="0">
                  <a:pos x="T4" y="T5"/>
                </a:cxn>
                <a:cxn ang="0">
                  <a:pos x="T6" y="T7"/>
                </a:cxn>
              </a:cxnLst>
              <a:rect l="0" t="0" r="r" b="b"/>
              <a:pathLst>
                <a:path w="4" h="18">
                  <a:moveTo>
                    <a:pt x="4" y="18"/>
                  </a:moveTo>
                  <a:lnTo>
                    <a:pt x="0" y="0"/>
                  </a:lnTo>
                  <a:lnTo>
                    <a:pt x="4" y="4"/>
                  </a:lnTo>
                  <a:lnTo>
                    <a:pt x="4"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8" name="Freeform 1366">
              <a:extLst>
                <a:ext uri="{FF2B5EF4-FFF2-40B4-BE49-F238E27FC236}">
                  <a16:creationId xmlns:a16="http://schemas.microsoft.com/office/drawing/2014/main" id="{C087D56B-43F4-7729-0CB5-6DA8D56A4BC1}"/>
                </a:ext>
              </a:extLst>
            </p:cNvPr>
            <p:cNvSpPr>
              <a:spLocks/>
            </p:cNvSpPr>
            <p:nvPr/>
          </p:nvSpPr>
          <p:spPr bwMode="auto">
            <a:xfrm>
              <a:off x="3709" y="1239"/>
              <a:ext cx="4" cy="21"/>
            </a:xfrm>
            <a:custGeom>
              <a:avLst/>
              <a:gdLst>
                <a:gd name="T0" fmla="*/ 4 w 4"/>
                <a:gd name="T1" fmla="*/ 18 h 21"/>
                <a:gd name="T2" fmla="*/ 0 w 4"/>
                <a:gd name="T3" fmla="*/ 0 h 21"/>
                <a:gd name="T4" fmla="*/ 0 w 4"/>
                <a:gd name="T5" fmla="*/ 21 h 21"/>
                <a:gd name="T6" fmla="*/ 4 w 4"/>
                <a:gd name="T7" fmla="*/ 18 h 21"/>
              </a:gdLst>
              <a:ahLst/>
              <a:cxnLst>
                <a:cxn ang="0">
                  <a:pos x="T0" y="T1"/>
                </a:cxn>
                <a:cxn ang="0">
                  <a:pos x="T2" y="T3"/>
                </a:cxn>
                <a:cxn ang="0">
                  <a:pos x="T4" y="T5"/>
                </a:cxn>
                <a:cxn ang="0">
                  <a:pos x="T6" y="T7"/>
                </a:cxn>
              </a:cxnLst>
              <a:rect l="0" t="0" r="r" b="b"/>
              <a:pathLst>
                <a:path w="4" h="21">
                  <a:moveTo>
                    <a:pt x="4" y="18"/>
                  </a:moveTo>
                  <a:lnTo>
                    <a:pt x="0" y="0"/>
                  </a:lnTo>
                  <a:lnTo>
                    <a:pt x="0" y="21"/>
                  </a:lnTo>
                  <a:lnTo>
                    <a:pt x="4"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19" name="Freeform 1367">
              <a:extLst>
                <a:ext uri="{FF2B5EF4-FFF2-40B4-BE49-F238E27FC236}">
                  <a16:creationId xmlns:a16="http://schemas.microsoft.com/office/drawing/2014/main" id="{5F26D37F-8CF1-CCB0-49F7-088A201565A5}"/>
                </a:ext>
              </a:extLst>
            </p:cNvPr>
            <p:cNvSpPr>
              <a:spLocks/>
            </p:cNvSpPr>
            <p:nvPr/>
          </p:nvSpPr>
          <p:spPr bwMode="auto">
            <a:xfrm>
              <a:off x="3703" y="1239"/>
              <a:ext cx="6" cy="21"/>
            </a:xfrm>
            <a:custGeom>
              <a:avLst/>
              <a:gdLst>
                <a:gd name="T0" fmla="*/ 6 w 6"/>
                <a:gd name="T1" fmla="*/ 21 h 21"/>
                <a:gd name="T2" fmla="*/ 0 w 6"/>
                <a:gd name="T3" fmla="*/ 0 h 21"/>
                <a:gd name="T4" fmla="*/ 6 w 6"/>
                <a:gd name="T5" fmla="*/ 0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6" y="0"/>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0" name="Freeform 1368">
              <a:extLst>
                <a:ext uri="{FF2B5EF4-FFF2-40B4-BE49-F238E27FC236}">
                  <a16:creationId xmlns:a16="http://schemas.microsoft.com/office/drawing/2014/main" id="{D5D3FE19-8330-3C39-FA90-A182F9690C3A}"/>
                </a:ext>
              </a:extLst>
            </p:cNvPr>
            <p:cNvSpPr>
              <a:spLocks/>
            </p:cNvSpPr>
            <p:nvPr/>
          </p:nvSpPr>
          <p:spPr bwMode="auto">
            <a:xfrm>
              <a:off x="3703" y="1239"/>
              <a:ext cx="6" cy="21"/>
            </a:xfrm>
            <a:custGeom>
              <a:avLst/>
              <a:gdLst>
                <a:gd name="T0" fmla="*/ 6 w 6"/>
                <a:gd name="T1" fmla="*/ 21 h 21"/>
                <a:gd name="T2" fmla="*/ 0 w 6"/>
                <a:gd name="T3" fmla="*/ 0 h 21"/>
                <a:gd name="T4" fmla="*/ 0 w 6"/>
                <a:gd name="T5" fmla="*/ 21 h 21"/>
                <a:gd name="T6" fmla="*/ 6 w 6"/>
                <a:gd name="T7" fmla="*/ 21 h 21"/>
              </a:gdLst>
              <a:ahLst/>
              <a:cxnLst>
                <a:cxn ang="0">
                  <a:pos x="T0" y="T1"/>
                </a:cxn>
                <a:cxn ang="0">
                  <a:pos x="T2" y="T3"/>
                </a:cxn>
                <a:cxn ang="0">
                  <a:pos x="T4" y="T5"/>
                </a:cxn>
                <a:cxn ang="0">
                  <a:pos x="T6" y="T7"/>
                </a:cxn>
              </a:cxnLst>
              <a:rect l="0" t="0" r="r" b="b"/>
              <a:pathLst>
                <a:path w="6" h="21">
                  <a:moveTo>
                    <a:pt x="6" y="21"/>
                  </a:moveTo>
                  <a:lnTo>
                    <a:pt x="0" y="0"/>
                  </a:lnTo>
                  <a:lnTo>
                    <a:pt x="0" y="21"/>
                  </a:lnTo>
                  <a:lnTo>
                    <a:pt x="6"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1" name="Freeform 1369">
              <a:extLst>
                <a:ext uri="{FF2B5EF4-FFF2-40B4-BE49-F238E27FC236}">
                  <a16:creationId xmlns:a16="http://schemas.microsoft.com/office/drawing/2014/main" id="{CA2A020F-AC33-1748-1A59-8CF480EAB5D9}"/>
                </a:ext>
              </a:extLst>
            </p:cNvPr>
            <p:cNvSpPr>
              <a:spLocks/>
            </p:cNvSpPr>
            <p:nvPr/>
          </p:nvSpPr>
          <p:spPr bwMode="auto">
            <a:xfrm>
              <a:off x="3696" y="1239"/>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2" name="Freeform 1370">
              <a:extLst>
                <a:ext uri="{FF2B5EF4-FFF2-40B4-BE49-F238E27FC236}">
                  <a16:creationId xmlns:a16="http://schemas.microsoft.com/office/drawing/2014/main" id="{657AAD43-768C-67C5-9E2E-05D45F1CB4EE}"/>
                </a:ext>
              </a:extLst>
            </p:cNvPr>
            <p:cNvSpPr>
              <a:spLocks/>
            </p:cNvSpPr>
            <p:nvPr/>
          </p:nvSpPr>
          <p:spPr bwMode="auto">
            <a:xfrm>
              <a:off x="3696" y="1239"/>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3" name="Freeform 1371">
              <a:extLst>
                <a:ext uri="{FF2B5EF4-FFF2-40B4-BE49-F238E27FC236}">
                  <a16:creationId xmlns:a16="http://schemas.microsoft.com/office/drawing/2014/main" id="{41320518-4A5D-8B75-6787-025F6B78F53A}"/>
                </a:ext>
              </a:extLst>
            </p:cNvPr>
            <p:cNvSpPr>
              <a:spLocks/>
            </p:cNvSpPr>
            <p:nvPr/>
          </p:nvSpPr>
          <p:spPr bwMode="auto">
            <a:xfrm>
              <a:off x="3692" y="1239"/>
              <a:ext cx="4" cy="21"/>
            </a:xfrm>
            <a:custGeom>
              <a:avLst/>
              <a:gdLst>
                <a:gd name="T0" fmla="*/ 4 w 4"/>
                <a:gd name="T1" fmla="*/ 21 h 21"/>
                <a:gd name="T2" fmla="*/ 0 w 4"/>
                <a:gd name="T3" fmla="*/ 4 h 21"/>
                <a:gd name="T4" fmla="*/ 4 w 4"/>
                <a:gd name="T5" fmla="*/ 0 h 21"/>
                <a:gd name="T6" fmla="*/ 4 w 4"/>
                <a:gd name="T7" fmla="*/ 21 h 21"/>
              </a:gdLst>
              <a:ahLst/>
              <a:cxnLst>
                <a:cxn ang="0">
                  <a:pos x="T0" y="T1"/>
                </a:cxn>
                <a:cxn ang="0">
                  <a:pos x="T2" y="T3"/>
                </a:cxn>
                <a:cxn ang="0">
                  <a:pos x="T4" y="T5"/>
                </a:cxn>
                <a:cxn ang="0">
                  <a:pos x="T6" y="T7"/>
                </a:cxn>
              </a:cxnLst>
              <a:rect l="0" t="0" r="r" b="b"/>
              <a:pathLst>
                <a:path w="4" h="21">
                  <a:moveTo>
                    <a:pt x="4" y="21"/>
                  </a:moveTo>
                  <a:lnTo>
                    <a:pt x="0" y="4"/>
                  </a:lnTo>
                  <a:lnTo>
                    <a:pt x="4" y="0"/>
                  </a:lnTo>
                  <a:lnTo>
                    <a:pt x="4"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4" name="Freeform 1372">
              <a:extLst>
                <a:ext uri="{FF2B5EF4-FFF2-40B4-BE49-F238E27FC236}">
                  <a16:creationId xmlns:a16="http://schemas.microsoft.com/office/drawing/2014/main" id="{3371FF40-433C-A457-3524-C10147061F4E}"/>
                </a:ext>
              </a:extLst>
            </p:cNvPr>
            <p:cNvSpPr>
              <a:spLocks/>
            </p:cNvSpPr>
            <p:nvPr/>
          </p:nvSpPr>
          <p:spPr bwMode="auto">
            <a:xfrm>
              <a:off x="3692" y="1243"/>
              <a:ext cx="4" cy="17"/>
            </a:xfrm>
            <a:custGeom>
              <a:avLst/>
              <a:gdLst>
                <a:gd name="T0" fmla="*/ 4 w 4"/>
                <a:gd name="T1" fmla="*/ 17 h 17"/>
                <a:gd name="T2" fmla="*/ 0 w 4"/>
                <a:gd name="T3" fmla="*/ 0 h 17"/>
                <a:gd name="T4" fmla="*/ 0 w 4"/>
                <a:gd name="T5" fmla="*/ 14 h 17"/>
                <a:gd name="T6" fmla="*/ 4 w 4"/>
                <a:gd name="T7" fmla="*/ 17 h 17"/>
              </a:gdLst>
              <a:ahLst/>
              <a:cxnLst>
                <a:cxn ang="0">
                  <a:pos x="T0" y="T1"/>
                </a:cxn>
                <a:cxn ang="0">
                  <a:pos x="T2" y="T3"/>
                </a:cxn>
                <a:cxn ang="0">
                  <a:pos x="T4" y="T5"/>
                </a:cxn>
                <a:cxn ang="0">
                  <a:pos x="T6" y="T7"/>
                </a:cxn>
              </a:cxnLst>
              <a:rect l="0" t="0" r="r" b="b"/>
              <a:pathLst>
                <a:path w="4" h="17">
                  <a:moveTo>
                    <a:pt x="4" y="17"/>
                  </a:moveTo>
                  <a:lnTo>
                    <a:pt x="0" y="0"/>
                  </a:lnTo>
                  <a:lnTo>
                    <a:pt x="0" y="14"/>
                  </a:lnTo>
                  <a:lnTo>
                    <a:pt x="4"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5" name="Freeform 1373">
              <a:extLst>
                <a:ext uri="{FF2B5EF4-FFF2-40B4-BE49-F238E27FC236}">
                  <a16:creationId xmlns:a16="http://schemas.microsoft.com/office/drawing/2014/main" id="{78BCF377-6B26-5900-184B-6C1C1DC75E72}"/>
                </a:ext>
              </a:extLst>
            </p:cNvPr>
            <p:cNvSpPr>
              <a:spLocks/>
            </p:cNvSpPr>
            <p:nvPr/>
          </p:nvSpPr>
          <p:spPr bwMode="auto">
            <a:xfrm>
              <a:off x="3692" y="1243"/>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6" name="Freeform 1374">
              <a:extLst>
                <a:ext uri="{FF2B5EF4-FFF2-40B4-BE49-F238E27FC236}">
                  <a16:creationId xmlns:a16="http://schemas.microsoft.com/office/drawing/2014/main" id="{93414BA0-6846-EB01-95CB-9B71EADFD426}"/>
                </a:ext>
              </a:extLst>
            </p:cNvPr>
            <p:cNvSpPr>
              <a:spLocks/>
            </p:cNvSpPr>
            <p:nvPr/>
          </p:nvSpPr>
          <p:spPr bwMode="auto">
            <a:xfrm>
              <a:off x="4003" y="1166"/>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7" name="Freeform 1375">
              <a:extLst>
                <a:ext uri="{FF2B5EF4-FFF2-40B4-BE49-F238E27FC236}">
                  <a16:creationId xmlns:a16="http://schemas.microsoft.com/office/drawing/2014/main" id="{7D5A37CC-3F48-CF15-5CE5-92E8622F2E9D}"/>
                </a:ext>
              </a:extLst>
            </p:cNvPr>
            <p:cNvSpPr>
              <a:spLocks/>
            </p:cNvSpPr>
            <p:nvPr/>
          </p:nvSpPr>
          <p:spPr bwMode="auto">
            <a:xfrm>
              <a:off x="4000" y="1163"/>
              <a:ext cx="3" cy="17"/>
            </a:xfrm>
            <a:custGeom>
              <a:avLst/>
              <a:gdLst>
                <a:gd name="T0" fmla="*/ 3 w 3"/>
                <a:gd name="T1" fmla="*/ 17 h 17"/>
                <a:gd name="T2" fmla="*/ 0 w 3"/>
                <a:gd name="T3" fmla="*/ 0 h 17"/>
                <a:gd name="T4" fmla="*/ 3 w 3"/>
                <a:gd name="T5" fmla="*/ 3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3" y="3"/>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8" name="Freeform 1376">
              <a:extLst>
                <a:ext uri="{FF2B5EF4-FFF2-40B4-BE49-F238E27FC236}">
                  <a16:creationId xmlns:a16="http://schemas.microsoft.com/office/drawing/2014/main" id="{25BA3907-9D5D-E497-618D-18947FBD56D6}"/>
                </a:ext>
              </a:extLst>
            </p:cNvPr>
            <p:cNvSpPr>
              <a:spLocks/>
            </p:cNvSpPr>
            <p:nvPr/>
          </p:nvSpPr>
          <p:spPr bwMode="auto">
            <a:xfrm>
              <a:off x="4000" y="1163"/>
              <a:ext cx="3" cy="21"/>
            </a:xfrm>
            <a:custGeom>
              <a:avLst/>
              <a:gdLst>
                <a:gd name="T0" fmla="*/ 3 w 3"/>
                <a:gd name="T1" fmla="*/ 17 h 21"/>
                <a:gd name="T2" fmla="*/ 0 w 3"/>
                <a:gd name="T3" fmla="*/ 0 h 21"/>
                <a:gd name="T4" fmla="*/ 0 w 3"/>
                <a:gd name="T5" fmla="*/ 21 h 21"/>
                <a:gd name="T6" fmla="*/ 3 w 3"/>
                <a:gd name="T7" fmla="*/ 17 h 21"/>
              </a:gdLst>
              <a:ahLst/>
              <a:cxnLst>
                <a:cxn ang="0">
                  <a:pos x="T0" y="T1"/>
                </a:cxn>
                <a:cxn ang="0">
                  <a:pos x="T2" y="T3"/>
                </a:cxn>
                <a:cxn ang="0">
                  <a:pos x="T4" y="T5"/>
                </a:cxn>
                <a:cxn ang="0">
                  <a:pos x="T6" y="T7"/>
                </a:cxn>
              </a:cxnLst>
              <a:rect l="0" t="0" r="r" b="b"/>
              <a:pathLst>
                <a:path w="3" h="21">
                  <a:moveTo>
                    <a:pt x="3" y="17"/>
                  </a:moveTo>
                  <a:lnTo>
                    <a:pt x="0" y="0"/>
                  </a:lnTo>
                  <a:lnTo>
                    <a:pt x="0" y="21"/>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29" name="Freeform 1377">
              <a:extLst>
                <a:ext uri="{FF2B5EF4-FFF2-40B4-BE49-F238E27FC236}">
                  <a16:creationId xmlns:a16="http://schemas.microsoft.com/office/drawing/2014/main" id="{612C77C7-AB6C-8C9D-AF6C-7A8859D4E91C}"/>
                </a:ext>
              </a:extLst>
            </p:cNvPr>
            <p:cNvSpPr>
              <a:spLocks/>
            </p:cNvSpPr>
            <p:nvPr/>
          </p:nvSpPr>
          <p:spPr bwMode="auto">
            <a:xfrm>
              <a:off x="3993" y="1163"/>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0" name="Freeform 1378">
              <a:extLst>
                <a:ext uri="{FF2B5EF4-FFF2-40B4-BE49-F238E27FC236}">
                  <a16:creationId xmlns:a16="http://schemas.microsoft.com/office/drawing/2014/main" id="{50710268-7AE1-DDF4-0907-02AABB9ACC2A}"/>
                </a:ext>
              </a:extLst>
            </p:cNvPr>
            <p:cNvSpPr>
              <a:spLocks/>
            </p:cNvSpPr>
            <p:nvPr/>
          </p:nvSpPr>
          <p:spPr bwMode="auto">
            <a:xfrm>
              <a:off x="3993" y="1163"/>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1" name="Freeform 1379">
              <a:extLst>
                <a:ext uri="{FF2B5EF4-FFF2-40B4-BE49-F238E27FC236}">
                  <a16:creationId xmlns:a16="http://schemas.microsoft.com/office/drawing/2014/main" id="{3C5097CF-1DAB-5175-D128-1218C057619E}"/>
                </a:ext>
              </a:extLst>
            </p:cNvPr>
            <p:cNvSpPr>
              <a:spLocks/>
            </p:cNvSpPr>
            <p:nvPr/>
          </p:nvSpPr>
          <p:spPr bwMode="auto">
            <a:xfrm>
              <a:off x="3986" y="1163"/>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2" name="Freeform 1380">
              <a:extLst>
                <a:ext uri="{FF2B5EF4-FFF2-40B4-BE49-F238E27FC236}">
                  <a16:creationId xmlns:a16="http://schemas.microsoft.com/office/drawing/2014/main" id="{85E091B9-0D23-3883-5E9C-620B2339A14E}"/>
                </a:ext>
              </a:extLst>
            </p:cNvPr>
            <p:cNvSpPr>
              <a:spLocks/>
            </p:cNvSpPr>
            <p:nvPr/>
          </p:nvSpPr>
          <p:spPr bwMode="auto">
            <a:xfrm>
              <a:off x="3986" y="1163"/>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3" name="Freeform 1381">
              <a:extLst>
                <a:ext uri="{FF2B5EF4-FFF2-40B4-BE49-F238E27FC236}">
                  <a16:creationId xmlns:a16="http://schemas.microsoft.com/office/drawing/2014/main" id="{C2872083-AD93-8746-7A11-D616B845A7F0}"/>
                </a:ext>
              </a:extLst>
            </p:cNvPr>
            <p:cNvSpPr>
              <a:spLocks/>
            </p:cNvSpPr>
            <p:nvPr/>
          </p:nvSpPr>
          <p:spPr bwMode="auto">
            <a:xfrm>
              <a:off x="3983" y="1163"/>
              <a:ext cx="3" cy="21"/>
            </a:xfrm>
            <a:custGeom>
              <a:avLst/>
              <a:gdLst>
                <a:gd name="T0" fmla="*/ 3 w 3"/>
                <a:gd name="T1" fmla="*/ 21 h 21"/>
                <a:gd name="T2" fmla="*/ 0 w 3"/>
                <a:gd name="T3" fmla="*/ 3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3"/>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4" name="Freeform 1382">
              <a:extLst>
                <a:ext uri="{FF2B5EF4-FFF2-40B4-BE49-F238E27FC236}">
                  <a16:creationId xmlns:a16="http://schemas.microsoft.com/office/drawing/2014/main" id="{8C65D899-35B0-B71D-11A4-890B42B2EBDA}"/>
                </a:ext>
              </a:extLst>
            </p:cNvPr>
            <p:cNvSpPr>
              <a:spLocks/>
            </p:cNvSpPr>
            <p:nvPr/>
          </p:nvSpPr>
          <p:spPr bwMode="auto">
            <a:xfrm>
              <a:off x="3983" y="1166"/>
              <a:ext cx="3" cy="18"/>
            </a:xfrm>
            <a:custGeom>
              <a:avLst/>
              <a:gdLst>
                <a:gd name="T0" fmla="*/ 3 w 3"/>
                <a:gd name="T1" fmla="*/ 18 h 18"/>
                <a:gd name="T2" fmla="*/ 0 w 3"/>
                <a:gd name="T3" fmla="*/ 0 h 18"/>
                <a:gd name="T4" fmla="*/ 0 w 3"/>
                <a:gd name="T5" fmla="*/ 14 h 18"/>
                <a:gd name="T6" fmla="*/ 3 w 3"/>
                <a:gd name="T7" fmla="*/ 18 h 18"/>
              </a:gdLst>
              <a:ahLst/>
              <a:cxnLst>
                <a:cxn ang="0">
                  <a:pos x="T0" y="T1"/>
                </a:cxn>
                <a:cxn ang="0">
                  <a:pos x="T2" y="T3"/>
                </a:cxn>
                <a:cxn ang="0">
                  <a:pos x="T4" y="T5"/>
                </a:cxn>
                <a:cxn ang="0">
                  <a:pos x="T6" y="T7"/>
                </a:cxn>
              </a:cxnLst>
              <a:rect l="0" t="0" r="r" b="b"/>
              <a:pathLst>
                <a:path w="3" h="18">
                  <a:moveTo>
                    <a:pt x="3" y="18"/>
                  </a:moveTo>
                  <a:lnTo>
                    <a:pt x="0" y="0"/>
                  </a:lnTo>
                  <a:lnTo>
                    <a:pt x="0" y="14"/>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5" name="Freeform 1383">
              <a:extLst>
                <a:ext uri="{FF2B5EF4-FFF2-40B4-BE49-F238E27FC236}">
                  <a16:creationId xmlns:a16="http://schemas.microsoft.com/office/drawing/2014/main" id="{118256B3-BAAD-D117-FD47-56CDB226EE47}"/>
                </a:ext>
              </a:extLst>
            </p:cNvPr>
            <p:cNvSpPr>
              <a:spLocks/>
            </p:cNvSpPr>
            <p:nvPr/>
          </p:nvSpPr>
          <p:spPr bwMode="auto">
            <a:xfrm>
              <a:off x="3983" y="1166"/>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6" name="Freeform 1384">
              <a:extLst>
                <a:ext uri="{FF2B5EF4-FFF2-40B4-BE49-F238E27FC236}">
                  <a16:creationId xmlns:a16="http://schemas.microsoft.com/office/drawing/2014/main" id="{1D1ADCD2-486B-F1D0-5316-981902EB0869}"/>
                </a:ext>
              </a:extLst>
            </p:cNvPr>
            <p:cNvSpPr>
              <a:spLocks/>
            </p:cNvSpPr>
            <p:nvPr/>
          </p:nvSpPr>
          <p:spPr bwMode="auto">
            <a:xfrm>
              <a:off x="4293" y="1100"/>
              <a:ext cx="1" cy="14"/>
            </a:xfrm>
            <a:custGeom>
              <a:avLst/>
              <a:gdLst>
                <a:gd name="T0" fmla="*/ 7 h 14"/>
                <a:gd name="T1" fmla="*/ 0 h 14"/>
                <a:gd name="T2" fmla="*/ 14 h 14"/>
                <a:gd name="T3" fmla="*/ 7 h 14"/>
              </a:gdLst>
              <a:ahLst/>
              <a:cxnLst>
                <a:cxn ang="0">
                  <a:pos x="0" y="T0"/>
                </a:cxn>
                <a:cxn ang="0">
                  <a:pos x="0" y="T1"/>
                </a:cxn>
                <a:cxn ang="0">
                  <a:pos x="0" y="T2"/>
                </a:cxn>
                <a:cxn ang="0">
                  <a:pos x="0" y="T3"/>
                </a:cxn>
              </a:cxnLst>
              <a:rect l="0" t="0" r="r" b="b"/>
              <a:pathLst>
                <a:path h="14">
                  <a:moveTo>
                    <a:pt x="0" y="7"/>
                  </a:moveTo>
                  <a:lnTo>
                    <a:pt x="0" y="0"/>
                  </a:lnTo>
                  <a:lnTo>
                    <a:pt x="0" y="14"/>
                  </a:lnTo>
                  <a:lnTo>
                    <a:pt x="0"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7" name="Freeform 1385">
              <a:extLst>
                <a:ext uri="{FF2B5EF4-FFF2-40B4-BE49-F238E27FC236}">
                  <a16:creationId xmlns:a16="http://schemas.microsoft.com/office/drawing/2014/main" id="{2B05174B-88DB-6116-B7D5-AD5D92F20A35}"/>
                </a:ext>
              </a:extLst>
            </p:cNvPr>
            <p:cNvSpPr>
              <a:spLocks/>
            </p:cNvSpPr>
            <p:nvPr/>
          </p:nvSpPr>
          <p:spPr bwMode="auto">
            <a:xfrm>
              <a:off x="4290" y="1097"/>
              <a:ext cx="3" cy="17"/>
            </a:xfrm>
            <a:custGeom>
              <a:avLst/>
              <a:gdLst>
                <a:gd name="T0" fmla="*/ 3 w 3"/>
                <a:gd name="T1" fmla="*/ 17 h 17"/>
                <a:gd name="T2" fmla="*/ 0 w 3"/>
                <a:gd name="T3" fmla="*/ 0 h 17"/>
                <a:gd name="T4" fmla="*/ 3 w 3"/>
                <a:gd name="T5" fmla="*/ 3 h 17"/>
                <a:gd name="T6" fmla="*/ 3 w 3"/>
                <a:gd name="T7" fmla="*/ 17 h 17"/>
              </a:gdLst>
              <a:ahLst/>
              <a:cxnLst>
                <a:cxn ang="0">
                  <a:pos x="T0" y="T1"/>
                </a:cxn>
                <a:cxn ang="0">
                  <a:pos x="T2" y="T3"/>
                </a:cxn>
                <a:cxn ang="0">
                  <a:pos x="T4" y="T5"/>
                </a:cxn>
                <a:cxn ang="0">
                  <a:pos x="T6" y="T7"/>
                </a:cxn>
              </a:cxnLst>
              <a:rect l="0" t="0" r="r" b="b"/>
              <a:pathLst>
                <a:path w="3" h="17">
                  <a:moveTo>
                    <a:pt x="3" y="17"/>
                  </a:moveTo>
                  <a:lnTo>
                    <a:pt x="0" y="0"/>
                  </a:lnTo>
                  <a:lnTo>
                    <a:pt x="3" y="3"/>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8" name="Freeform 1386">
              <a:extLst>
                <a:ext uri="{FF2B5EF4-FFF2-40B4-BE49-F238E27FC236}">
                  <a16:creationId xmlns:a16="http://schemas.microsoft.com/office/drawing/2014/main" id="{346BD26B-A322-0A37-400D-A871C0050B40}"/>
                </a:ext>
              </a:extLst>
            </p:cNvPr>
            <p:cNvSpPr>
              <a:spLocks/>
            </p:cNvSpPr>
            <p:nvPr/>
          </p:nvSpPr>
          <p:spPr bwMode="auto">
            <a:xfrm>
              <a:off x="4290" y="1097"/>
              <a:ext cx="3" cy="21"/>
            </a:xfrm>
            <a:custGeom>
              <a:avLst/>
              <a:gdLst>
                <a:gd name="T0" fmla="*/ 3 w 3"/>
                <a:gd name="T1" fmla="*/ 17 h 21"/>
                <a:gd name="T2" fmla="*/ 0 w 3"/>
                <a:gd name="T3" fmla="*/ 0 h 21"/>
                <a:gd name="T4" fmla="*/ 0 w 3"/>
                <a:gd name="T5" fmla="*/ 21 h 21"/>
                <a:gd name="T6" fmla="*/ 3 w 3"/>
                <a:gd name="T7" fmla="*/ 17 h 21"/>
              </a:gdLst>
              <a:ahLst/>
              <a:cxnLst>
                <a:cxn ang="0">
                  <a:pos x="T0" y="T1"/>
                </a:cxn>
                <a:cxn ang="0">
                  <a:pos x="T2" y="T3"/>
                </a:cxn>
                <a:cxn ang="0">
                  <a:pos x="T4" y="T5"/>
                </a:cxn>
                <a:cxn ang="0">
                  <a:pos x="T6" y="T7"/>
                </a:cxn>
              </a:cxnLst>
              <a:rect l="0" t="0" r="r" b="b"/>
              <a:pathLst>
                <a:path w="3" h="21">
                  <a:moveTo>
                    <a:pt x="3" y="17"/>
                  </a:moveTo>
                  <a:lnTo>
                    <a:pt x="0" y="0"/>
                  </a:lnTo>
                  <a:lnTo>
                    <a:pt x="0" y="21"/>
                  </a:lnTo>
                  <a:lnTo>
                    <a:pt x="3" y="1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39" name="Freeform 1387">
              <a:extLst>
                <a:ext uri="{FF2B5EF4-FFF2-40B4-BE49-F238E27FC236}">
                  <a16:creationId xmlns:a16="http://schemas.microsoft.com/office/drawing/2014/main" id="{B1FA722F-2F74-6632-CA60-13813B265FF3}"/>
                </a:ext>
              </a:extLst>
            </p:cNvPr>
            <p:cNvSpPr>
              <a:spLocks/>
            </p:cNvSpPr>
            <p:nvPr/>
          </p:nvSpPr>
          <p:spPr bwMode="auto">
            <a:xfrm>
              <a:off x="4283" y="1097"/>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0" name="Freeform 1388">
              <a:extLst>
                <a:ext uri="{FF2B5EF4-FFF2-40B4-BE49-F238E27FC236}">
                  <a16:creationId xmlns:a16="http://schemas.microsoft.com/office/drawing/2014/main" id="{8C3B8CA1-0C53-B272-FC5B-BE63EF73611F}"/>
                </a:ext>
              </a:extLst>
            </p:cNvPr>
            <p:cNvSpPr>
              <a:spLocks/>
            </p:cNvSpPr>
            <p:nvPr/>
          </p:nvSpPr>
          <p:spPr bwMode="auto">
            <a:xfrm>
              <a:off x="4283" y="1097"/>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1" name="Freeform 1389">
              <a:extLst>
                <a:ext uri="{FF2B5EF4-FFF2-40B4-BE49-F238E27FC236}">
                  <a16:creationId xmlns:a16="http://schemas.microsoft.com/office/drawing/2014/main" id="{C57598D6-313B-C187-8417-714DAD86EF2C}"/>
                </a:ext>
              </a:extLst>
            </p:cNvPr>
            <p:cNvSpPr>
              <a:spLocks/>
            </p:cNvSpPr>
            <p:nvPr/>
          </p:nvSpPr>
          <p:spPr bwMode="auto">
            <a:xfrm>
              <a:off x="4276" y="1097"/>
              <a:ext cx="7" cy="21"/>
            </a:xfrm>
            <a:custGeom>
              <a:avLst/>
              <a:gdLst>
                <a:gd name="T0" fmla="*/ 7 w 7"/>
                <a:gd name="T1" fmla="*/ 21 h 21"/>
                <a:gd name="T2" fmla="*/ 0 w 7"/>
                <a:gd name="T3" fmla="*/ 0 h 21"/>
                <a:gd name="T4" fmla="*/ 7 w 7"/>
                <a:gd name="T5" fmla="*/ 0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7" y="0"/>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2" name="Freeform 1390">
              <a:extLst>
                <a:ext uri="{FF2B5EF4-FFF2-40B4-BE49-F238E27FC236}">
                  <a16:creationId xmlns:a16="http://schemas.microsoft.com/office/drawing/2014/main" id="{828F03A6-3C9C-1CB5-0671-9981F1E0B2AE}"/>
                </a:ext>
              </a:extLst>
            </p:cNvPr>
            <p:cNvSpPr>
              <a:spLocks/>
            </p:cNvSpPr>
            <p:nvPr/>
          </p:nvSpPr>
          <p:spPr bwMode="auto">
            <a:xfrm>
              <a:off x="4276" y="1097"/>
              <a:ext cx="7" cy="21"/>
            </a:xfrm>
            <a:custGeom>
              <a:avLst/>
              <a:gdLst>
                <a:gd name="T0" fmla="*/ 7 w 7"/>
                <a:gd name="T1" fmla="*/ 21 h 21"/>
                <a:gd name="T2" fmla="*/ 0 w 7"/>
                <a:gd name="T3" fmla="*/ 0 h 21"/>
                <a:gd name="T4" fmla="*/ 0 w 7"/>
                <a:gd name="T5" fmla="*/ 21 h 21"/>
                <a:gd name="T6" fmla="*/ 7 w 7"/>
                <a:gd name="T7" fmla="*/ 21 h 21"/>
              </a:gdLst>
              <a:ahLst/>
              <a:cxnLst>
                <a:cxn ang="0">
                  <a:pos x="T0" y="T1"/>
                </a:cxn>
                <a:cxn ang="0">
                  <a:pos x="T2" y="T3"/>
                </a:cxn>
                <a:cxn ang="0">
                  <a:pos x="T4" y="T5"/>
                </a:cxn>
                <a:cxn ang="0">
                  <a:pos x="T6" y="T7"/>
                </a:cxn>
              </a:cxnLst>
              <a:rect l="0" t="0" r="r" b="b"/>
              <a:pathLst>
                <a:path w="7" h="21">
                  <a:moveTo>
                    <a:pt x="7" y="21"/>
                  </a:moveTo>
                  <a:lnTo>
                    <a:pt x="0" y="0"/>
                  </a:lnTo>
                  <a:lnTo>
                    <a:pt x="0" y="21"/>
                  </a:lnTo>
                  <a:lnTo>
                    <a:pt x="7"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3" name="Freeform 1391">
              <a:extLst>
                <a:ext uri="{FF2B5EF4-FFF2-40B4-BE49-F238E27FC236}">
                  <a16:creationId xmlns:a16="http://schemas.microsoft.com/office/drawing/2014/main" id="{6AE2EAD4-592A-60A6-B30E-5B4EEF51FF52}"/>
                </a:ext>
              </a:extLst>
            </p:cNvPr>
            <p:cNvSpPr>
              <a:spLocks/>
            </p:cNvSpPr>
            <p:nvPr/>
          </p:nvSpPr>
          <p:spPr bwMode="auto">
            <a:xfrm>
              <a:off x="4273" y="1097"/>
              <a:ext cx="3" cy="21"/>
            </a:xfrm>
            <a:custGeom>
              <a:avLst/>
              <a:gdLst>
                <a:gd name="T0" fmla="*/ 3 w 3"/>
                <a:gd name="T1" fmla="*/ 21 h 21"/>
                <a:gd name="T2" fmla="*/ 0 w 3"/>
                <a:gd name="T3" fmla="*/ 3 h 21"/>
                <a:gd name="T4" fmla="*/ 3 w 3"/>
                <a:gd name="T5" fmla="*/ 0 h 21"/>
                <a:gd name="T6" fmla="*/ 3 w 3"/>
                <a:gd name="T7" fmla="*/ 21 h 21"/>
              </a:gdLst>
              <a:ahLst/>
              <a:cxnLst>
                <a:cxn ang="0">
                  <a:pos x="T0" y="T1"/>
                </a:cxn>
                <a:cxn ang="0">
                  <a:pos x="T2" y="T3"/>
                </a:cxn>
                <a:cxn ang="0">
                  <a:pos x="T4" y="T5"/>
                </a:cxn>
                <a:cxn ang="0">
                  <a:pos x="T6" y="T7"/>
                </a:cxn>
              </a:cxnLst>
              <a:rect l="0" t="0" r="r" b="b"/>
              <a:pathLst>
                <a:path w="3" h="21">
                  <a:moveTo>
                    <a:pt x="3" y="21"/>
                  </a:moveTo>
                  <a:lnTo>
                    <a:pt x="0" y="3"/>
                  </a:lnTo>
                  <a:lnTo>
                    <a:pt x="3" y="0"/>
                  </a:lnTo>
                  <a:lnTo>
                    <a:pt x="3" y="2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4" name="Freeform 1392">
              <a:extLst>
                <a:ext uri="{FF2B5EF4-FFF2-40B4-BE49-F238E27FC236}">
                  <a16:creationId xmlns:a16="http://schemas.microsoft.com/office/drawing/2014/main" id="{505593D5-13AD-32E6-4313-26B601F943F7}"/>
                </a:ext>
              </a:extLst>
            </p:cNvPr>
            <p:cNvSpPr>
              <a:spLocks/>
            </p:cNvSpPr>
            <p:nvPr/>
          </p:nvSpPr>
          <p:spPr bwMode="auto">
            <a:xfrm>
              <a:off x="4273" y="1100"/>
              <a:ext cx="3" cy="18"/>
            </a:xfrm>
            <a:custGeom>
              <a:avLst/>
              <a:gdLst>
                <a:gd name="T0" fmla="*/ 3 w 3"/>
                <a:gd name="T1" fmla="*/ 18 h 18"/>
                <a:gd name="T2" fmla="*/ 0 w 3"/>
                <a:gd name="T3" fmla="*/ 0 h 18"/>
                <a:gd name="T4" fmla="*/ 0 w 3"/>
                <a:gd name="T5" fmla="*/ 14 h 18"/>
                <a:gd name="T6" fmla="*/ 3 w 3"/>
                <a:gd name="T7" fmla="*/ 18 h 18"/>
              </a:gdLst>
              <a:ahLst/>
              <a:cxnLst>
                <a:cxn ang="0">
                  <a:pos x="T0" y="T1"/>
                </a:cxn>
                <a:cxn ang="0">
                  <a:pos x="T2" y="T3"/>
                </a:cxn>
                <a:cxn ang="0">
                  <a:pos x="T4" y="T5"/>
                </a:cxn>
                <a:cxn ang="0">
                  <a:pos x="T6" y="T7"/>
                </a:cxn>
              </a:cxnLst>
              <a:rect l="0" t="0" r="r" b="b"/>
              <a:pathLst>
                <a:path w="3" h="18">
                  <a:moveTo>
                    <a:pt x="3" y="18"/>
                  </a:moveTo>
                  <a:lnTo>
                    <a:pt x="0" y="0"/>
                  </a:lnTo>
                  <a:lnTo>
                    <a:pt x="0" y="14"/>
                  </a:lnTo>
                  <a:lnTo>
                    <a:pt x="3" y="18"/>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5" name="Freeform 1393">
              <a:extLst>
                <a:ext uri="{FF2B5EF4-FFF2-40B4-BE49-F238E27FC236}">
                  <a16:creationId xmlns:a16="http://schemas.microsoft.com/office/drawing/2014/main" id="{0AB16ACA-2B3C-1B1C-4E98-B1304B375158}"/>
                </a:ext>
              </a:extLst>
            </p:cNvPr>
            <p:cNvSpPr>
              <a:spLocks/>
            </p:cNvSpPr>
            <p:nvPr/>
          </p:nvSpPr>
          <p:spPr bwMode="auto">
            <a:xfrm>
              <a:off x="4273" y="1100"/>
              <a:ext cx="1" cy="14"/>
            </a:xfrm>
            <a:custGeom>
              <a:avLst/>
              <a:gdLst>
                <a:gd name="T0" fmla="*/ 0 h 14"/>
                <a:gd name="T1" fmla="*/ 7 h 14"/>
                <a:gd name="T2" fmla="*/ 14 h 14"/>
                <a:gd name="T3" fmla="*/ 0 h 14"/>
              </a:gdLst>
              <a:ahLst/>
              <a:cxnLst>
                <a:cxn ang="0">
                  <a:pos x="0" y="T0"/>
                </a:cxn>
                <a:cxn ang="0">
                  <a:pos x="0" y="T1"/>
                </a:cxn>
                <a:cxn ang="0">
                  <a:pos x="0" y="T2"/>
                </a:cxn>
                <a:cxn ang="0">
                  <a:pos x="0" y="T3"/>
                </a:cxn>
              </a:cxnLst>
              <a:rect l="0" t="0" r="r" b="b"/>
              <a:pathLst>
                <a:path h="14">
                  <a:moveTo>
                    <a:pt x="0" y="0"/>
                  </a:moveTo>
                  <a:lnTo>
                    <a:pt x="0" y="7"/>
                  </a:lnTo>
                  <a:lnTo>
                    <a:pt x="0" y="1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6" name="Freeform 1394">
              <a:extLst>
                <a:ext uri="{FF2B5EF4-FFF2-40B4-BE49-F238E27FC236}">
                  <a16:creationId xmlns:a16="http://schemas.microsoft.com/office/drawing/2014/main" id="{C9472BBF-A6D3-F522-AB1D-21E9EB989E90}"/>
                </a:ext>
              </a:extLst>
            </p:cNvPr>
            <p:cNvSpPr>
              <a:spLocks/>
            </p:cNvSpPr>
            <p:nvPr/>
          </p:nvSpPr>
          <p:spPr bwMode="auto">
            <a:xfrm>
              <a:off x="1374" y="2242"/>
              <a:ext cx="297" cy="208"/>
            </a:xfrm>
            <a:custGeom>
              <a:avLst/>
              <a:gdLst>
                <a:gd name="T0" fmla="*/ 297 w 297"/>
                <a:gd name="T1" fmla="*/ 0 h 208"/>
                <a:gd name="T2" fmla="*/ 0 w 297"/>
                <a:gd name="T3" fmla="*/ 201 h 208"/>
                <a:gd name="T4" fmla="*/ 7 w 297"/>
                <a:gd name="T5" fmla="*/ 208 h 208"/>
                <a:gd name="T6" fmla="*/ 297 w 297"/>
                <a:gd name="T7" fmla="*/ 0 h 208"/>
              </a:gdLst>
              <a:ahLst/>
              <a:cxnLst>
                <a:cxn ang="0">
                  <a:pos x="T0" y="T1"/>
                </a:cxn>
                <a:cxn ang="0">
                  <a:pos x="T2" y="T3"/>
                </a:cxn>
                <a:cxn ang="0">
                  <a:pos x="T4" y="T5"/>
                </a:cxn>
                <a:cxn ang="0">
                  <a:pos x="T6" y="T7"/>
                </a:cxn>
              </a:cxnLst>
              <a:rect l="0" t="0" r="r" b="b"/>
              <a:pathLst>
                <a:path w="297" h="208">
                  <a:moveTo>
                    <a:pt x="297" y="0"/>
                  </a:moveTo>
                  <a:lnTo>
                    <a:pt x="0" y="201"/>
                  </a:lnTo>
                  <a:lnTo>
                    <a:pt x="7" y="208"/>
                  </a:lnTo>
                  <a:lnTo>
                    <a:pt x="297"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7" name="Freeform 1395">
              <a:extLst>
                <a:ext uri="{FF2B5EF4-FFF2-40B4-BE49-F238E27FC236}">
                  <a16:creationId xmlns:a16="http://schemas.microsoft.com/office/drawing/2014/main" id="{41F66C4B-6BF5-78B6-4F5A-32FA65564AAA}"/>
                </a:ext>
              </a:extLst>
            </p:cNvPr>
            <p:cNvSpPr>
              <a:spLocks/>
            </p:cNvSpPr>
            <p:nvPr/>
          </p:nvSpPr>
          <p:spPr bwMode="auto">
            <a:xfrm>
              <a:off x="1374" y="2235"/>
              <a:ext cx="297" cy="208"/>
            </a:xfrm>
            <a:custGeom>
              <a:avLst/>
              <a:gdLst>
                <a:gd name="T0" fmla="*/ 297 w 297"/>
                <a:gd name="T1" fmla="*/ 7 h 208"/>
                <a:gd name="T2" fmla="*/ 294 w 297"/>
                <a:gd name="T3" fmla="*/ 0 h 208"/>
                <a:gd name="T4" fmla="*/ 0 w 297"/>
                <a:gd name="T5" fmla="*/ 208 h 208"/>
                <a:gd name="T6" fmla="*/ 297 w 297"/>
                <a:gd name="T7" fmla="*/ 7 h 208"/>
              </a:gdLst>
              <a:ahLst/>
              <a:cxnLst>
                <a:cxn ang="0">
                  <a:pos x="T0" y="T1"/>
                </a:cxn>
                <a:cxn ang="0">
                  <a:pos x="T2" y="T3"/>
                </a:cxn>
                <a:cxn ang="0">
                  <a:pos x="T4" y="T5"/>
                </a:cxn>
                <a:cxn ang="0">
                  <a:pos x="T6" y="T7"/>
                </a:cxn>
              </a:cxnLst>
              <a:rect l="0" t="0" r="r" b="b"/>
              <a:pathLst>
                <a:path w="297" h="208">
                  <a:moveTo>
                    <a:pt x="297" y="7"/>
                  </a:moveTo>
                  <a:lnTo>
                    <a:pt x="294" y="0"/>
                  </a:lnTo>
                  <a:lnTo>
                    <a:pt x="0" y="208"/>
                  </a:lnTo>
                  <a:lnTo>
                    <a:pt x="297" y="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8" name="Freeform 1396">
              <a:extLst>
                <a:ext uri="{FF2B5EF4-FFF2-40B4-BE49-F238E27FC236}">
                  <a16:creationId xmlns:a16="http://schemas.microsoft.com/office/drawing/2014/main" id="{97A1279B-D0D4-4CB2-7747-E67966B046EF}"/>
                </a:ext>
              </a:extLst>
            </p:cNvPr>
            <p:cNvSpPr>
              <a:spLocks/>
            </p:cNvSpPr>
            <p:nvPr/>
          </p:nvSpPr>
          <p:spPr bwMode="auto">
            <a:xfrm>
              <a:off x="1668" y="2235"/>
              <a:ext cx="3" cy="3"/>
            </a:xfrm>
            <a:custGeom>
              <a:avLst/>
              <a:gdLst>
                <a:gd name="T0" fmla="*/ 0 w 3"/>
                <a:gd name="T1" fmla="*/ 0 h 3"/>
                <a:gd name="T2" fmla="*/ 0 w 3"/>
                <a:gd name="T3" fmla="*/ 0 h 3"/>
                <a:gd name="T4" fmla="*/ 3 w 3"/>
                <a:gd name="T5" fmla="*/ 3 h 3"/>
                <a:gd name="T6" fmla="*/ 0 w 3"/>
                <a:gd name="T7" fmla="*/ 0 h 3"/>
              </a:gdLst>
              <a:ahLst/>
              <a:cxnLst>
                <a:cxn ang="0">
                  <a:pos x="T0" y="T1"/>
                </a:cxn>
                <a:cxn ang="0">
                  <a:pos x="T2" y="T3"/>
                </a:cxn>
                <a:cxn ang="0">
                  <a:pos x="T4" y="T5"/>
                </a:cxn>
                <a:cxn ang="0">
                  <a:pos x="T6" y="T7"/>
                </a:cxn>
              </a:cxnLst>
              <a:rect l="0" t="0" r="r" b="b"/>
              <a:pathLst>
                <a:path w="3" h="3">
                  <a:moveTo>
                    <a:pt x="0" y="0"/>
                  </a:moveTo>
                  <a:lnTo>
                    <a:pt x="0" y="0"/>
                  </a:lnTo>
                  <a:lnTo>
                    <a:pt x="3" y="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49" name="Freeform 1397">
              <a:extLst>
                <a:ext uri="{FF2B5EF4-FFF2-40B4-BE49-F238E27FC236}">
                  <a16:creationId xmlns:a16="http://schemas.microsoft.com/office/drawing/2014/main" id="{D52D70CF-BEAB-4D83-9F70-B608E66A2EDB}"/>
                </a:ext>
              </a:extLst>
            </p:cNvPr>
            <p:cNvSpPr>
              <a:spLocks/>
            </p:cNvSpPr>
            <p:nvPr/>
          </p:nvSpPr>
          <p:spPr bwMode="auto">
            <a:xfrm>
              <a:off x="1668" y="223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0" name="Freeform 1398">
              <a:extLst>
                <a:ext uri="{FF2B5EF4-FFF2-40B4-BE49-F238E27FC236}">
                  <a16:creationId xmlns:a16="http://schemas.microsoft.com/office/drawing/2014/main" id="{77EDFFC6-E4E1-4A68-49BC-5AA41D730B8C}"/>
                </a:ext>
              </a:extLst>
            </p:cNvPr>
            <p:cNvSpPr>
              <a:spLocks/>
            </p:cNvSpPr>
            <p:nvPr/>
          </p:nvSpPr>
          <p:spPr bwMode="auto">
            <a:xfrm>
              <a:off x="1668" y="2055"/>
              <a:ext cx="293" cy="187"/>
            </a:xfrm>
            <a:custGeom>
              <a:avLst/>
              <a:gdLst>
                <a:gd name="T0" fmla="*/ 293 w 293"/>
                <a:gd name="T1" fmla="*/ 0 h 187"/>
                <a:gd name="T2" fmla="*/ 0 w 293"/>
                <a:gd name="T3" fmla="*/ 180 h 187"/>
                <a:gd name="T4" fmla="*/ 3 w 293"/>
                <a:gd name="T5" fmla="*/ 187 h 187"/>
                <a:gd name="T6" fmla="*/ 293 w 293"/>
                <a:gd name="T7" fmla="*/ 0 h 187"/>
              </a:gdLst>
              <a:ahLst/>
              <a:cxnLst>
                <a:cxn ang="0">
                  <a:pos x="T0" y="T1"/>
                </a:cxn>
                <a:cxn ang="0">
                  <a:pos x="T2" y="T3"/>
                </a:cxn>
                <a:cxn ang="0">
                  <a:pos x="T4" y="T5"/>
                </a:cxn>
                <a:cxn ang="0">
                  <a:pos x="T6" y="T7"/>
                </a:cxn>
              </a:cxnLst>
              <a:rect l="0" t="0" r="r" b="b"/>
              <a:pathLst>
                <a:path w="293" h="187">
                  <a:moveTo>
                    <a:pt x="293" y="0"/>
                  </a:moveTo>
                  <a:lnTo>
                    <a:pt x="0" y="180"/>
                  </a:lnTo>
                  <a:lnTo>
                    <a:pt x="3" y="187"/>
                  </a:lnTo>
                  <a:lnTo>
                    <a:pt x="293"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1" name="Freeform 1399">
              <a:extLst>
                <a:ext uri="{FF2B5EF4-FFF2-40B4-BE49-F238E27FC236}">
                  <a16:creationId xmlns:a16="http://schemas.microsoft.com/office/drawing/2014/main" id="{A271069E-7FE7-2C80-F249-CEA27C03D501}"/>
                </a:ext>
              </a:extLst>
            </p:cNvPr>
            <p:cNvSpPr>
              <a:spLocks/>
            </p:cNvSpPr>
            <p:nvPr/>
          </p:nvSpPr>
          <p:spPr bwMode="auto">
            <a:xfrm>
              <a:off x="1668" y="2048"/>
              <a:ext cx="293" cy="187"/>
            </a:xfrm>
            <a:custGeom>
              <a:avLst/>
              <a:gdLst>
                <a:gd name="T0" fmla="*/ 0 w 293"/>
                <a:gd name="T1" fmla="*/ 187 h 187"/>
                <a:gd name="T2" fmla="*/ 290 w 293"/>
                <a:gd name="T3" fmla="*/ 0 h 187"/>
                <a:gd name="T4" fmla="*/ 293 w 293"/>
                <a:gd name="T5" fmla="*/ 7 h 187"/>
                <a:gd name="T6" fmla="*/ 0 w 293"/>
                <a:gd name="T7" fmla="*/ 187 h 187"/>
              </a:gdLst>
              <a:ahLst/>
              <a:cxnLst>
                <a:cxn ang="0">
                  <a:pos x="T0" y="T1"/>
                </a:cxn>
                <a:cxn ang="0">
                  <a:pos x="T2" y="T3"/>
                </a:cxn>
                <a:cxn ang="0">
                  <a:pos x="T4" y="T5"/>
                </a:cxn>
                <a:cxn ang="0">
                  <a:pos x="T6" y="T7"/>
                </a:cxn>
              </a:cxnLst>
              <a:rect l="0" t="0" r="r" b="b"/>
              <a:pathLst>
                <a:path w="293" h="187">
                  <a:moveTo>
                    <a:pt x="0" y="187"/>
                  </a:moveTo>
                  <a:lnTo>
                    <a:pt x="290" y="0"/>
                  </a:lnTo>
                  <a:lnTo>
                    <a:pt x="293" y="7"/>
                  </a:lnTo>
                  <a:lnTo>
                    <a:pt x="0" y="187"/>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2" name="Freeform 1400">
              <a:extLst>
                <a:ext uri="{FF2B5EF4-FFF2-40B4-BE49-F238E27FC236}">
                  <a16:creationId xmlns:a16="http://schemas.microsoft.com/office/drawing/2014/main" id="{C4526C2C-5BCE-3A3B-09FF-29EB6ECA5812}"/>
                </a:ext>
              </a:extLst>
            </p:cNvPr>
            <p:cNvSpPr>
              <a:spLocks/>
            </p:cNvSpPr>
            <p:nvPr/>
          </p:nvSpPr>
          <p:spPr bwMode="auto">
            <a:xfrm>
              <a:off x="1958" y="2048"/>
              <a:ext cx="3" cy="1"/>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3" name="Freeform 1401">
              <a:extLst>
                <a:ext uri="{FF2B5EF4-FFF2-40B4-BE49-F238E27FC236}">
                  <a16:creationId xmlns:a16="http://schemas.microsoft.com/office/drawing/2014/main" id="{E4172F60-E337-874C-711B-F7FF8F10745A}"/>
                </a:ext>
              </a:extLst>
            </p:cNvPr>
            <p:cNvSpPr>
              <a:spLocks/>
            </p:cNvSpPr>
            <p:nvPr/>
          </p:nvSpPr>
          <p:spPr bwMode="auto">
            <a:xfrm>
              <a:off x="1958" y="204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4" name="Freeform 1402">
              <a:extLst>
                <a:ext uri="{FF2B5EF4-FFF2-40B4-BE49-F238E27FC236}">
                  <a16:creationId xmlns:a16="http://schemas.microsoft.com/office/drawing/2014/main" id="{A558B449-8417-9DFF-2997-8C7DC3C7DE3E}"/>
                </a:ext>
              </a:extLst>
            </p:cNvPr>
            <p:cNvSpPr>
              <a:spLocks/>
            </p:cNvSpPr>
            <p:nvPr/>
          </p:nvSpPr>
          <p:spPr bwMode="auto">
            <a:xfrm>
              <a:off x="1958" y="1885"/>
              <a:ext cx="294" cy="170"/>
            </a:xfrm>
            <a:custGeom>
              <a:avLst/>
              <a:gdLst>
                <a:gd name="T0" fmla="*/ 294 w 294"/>
                <a:gd name="T1" fmla="*/ 0 h 170"/>
                <a:gd name="T2" fmla="*/ 0 w 294"/>
                <a:gd name="T3" fmla="*/ 163 h 170"/>
                <a:gd name="T4" fmla="*/ 3 w 294"/>
                <a:gd name="T5" fmla="*/ 170 h 170"/>
                <a:gd name="T6" fmla="*/ 294 w 294"/>
                <a:gd name="T7" fmla="*/ 0 h 170"/>
              </a:gdLst>
              <a:ahLst/>
              <a:cxnLst>
                <a:cxn ang="0">
                  <a:pos x="T0" y="T1"/>
                </a:cxn>
                <a:cxn ang="0">
                  <a:pos x="T2" y="T3"/>
                </a:cxn>
                <a:cxn ang="0">
                  <a:pos x="T4" y="T5"/>
                </a:cxn>
                <a:cxn ang="0">
                  <a:pos x="T6" y="T7"/>
                </a:cxn>
              </a:cxnLst>
              <a:rect l="0" t="0" r="r" b="b"/>
              <a:pathLst>
                <a:path w="294" h="170">
                  <a:moveTo>
                    <a:pt x="294" y="0"/>
                  </a:moveTo>
                  <a:lnTo>
                    <a:pt x="0" y="163"/>
                  </a:lnTo>
                  <a:lnTo>
                    <a:pt x="3" y="170"/>
                  </a:lnTo>
                  <a:lnTo>
                    <a:pt x="29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5" name="Freeform 1403">
              <a:extLst>
                <a:ext uri="{FF2B5EF4-FFF2-40B4-BE49-F238E27FC236}">
                  <a16:creationId xmlns:a16="http://schemas.microsoft.com/office/drawing/2014/main" id="{4790DFFC-D400-E48D-56E9-081DA80B8873}"/>
                </a:ext>
              </a:extLst>
            </p:cNvPr>
            <p:cNvSpPr>
              <a:spLocks/>
            </p:cNvSpPr>
            <p:nvPr/>
          </p:nvSpPr>
          <p:spPr bwMode="auto">
            <a:xfrm>
              <a:off x="1958" y="1878"/>
              <a:ext cx="294" cy="170"/>
            </a:xfrm>
            <a:custGeom>
              <a:avLst/>
              <a:gdLst>
                <a:gd name="T0" fmla="*/ 0 w 294"/>
                <a:gd name="T1" fmla="*/ 170 h 170"/>
                <a:gd name="T2" fmla="*/ 290 w 294"/>
                <a:gd name="T3" fmla="*/ 0 h 170"/>
                <a:gd name="T4" fmla="*/ 294 w 294"/>
                <a:gd name="T5" fmla="*/ 7 h 170"/>
                <a:gd name="T6" fmla="*/ 0 w 294"/>
                <a:gd name="T7" fmla="*/ 170 h 170"/>
              </a:gdLst>
              <a:ahLst/>
              <a:cxnLst>
                <a:cxn ang="0">
                  <a:pos x="T0" y="T1"/>
                </a:cxn>
                <a:cxn ang="0">
                  <a:pos x="T2" y="T3"/>
                </a:cxn>
                <a:cxn ang="0">
                  <a:pos x="T4" y="T5"/>
                </a:cxn>
                <a:cxn ang="0">
                  <a:pos x="T6" y="T7"/>
                </a:cxn>
              </a:cxnLst>
              <a:rect l="0" t="0" r="r" b="b"/>
              <a:pathLst>
                <a:path w="294" h="170">
                  <a:moveTo>
                    <a:pt x="0" y="170"/>
                  </a:moveTo>
                  <a:lnTo>
                    <a:pt x="290" y="0"/>
                  </a:lnTo>
                  <a:lnTo>
                    <a:pt x="294" y="7"/>
                  </a:lnTo>
                  <a:lnTo>
                    <a:pt x="0" y="17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6" name="Freeform 1404">
              <a:extLst>
                <a:ext uri="{FF2B5EF4-FFF2-40B4-BE49-F238E27FC236}">
                  <a16:creationId xmlns:a16="http://schemas.microsoft.com/office/drawing/2014/main" id="{6E0A93C0-E5E7-3657-A2A8-67D5E15C495A}"/>
                </a:ext>
              </a:extLst>
            </p:cNvPr>
            <p:cNvSpPr>
              <a:spLocks/>
            </p:cNvSpPr>
            <p:nvPr/>
          </p:nvSpPr>
          <p:spPr bwMode="auto">
            <a:xfrm>
              <a:off x="2248" y="1878"/>
              <a:ext cx="4" cy="3"/>
            </a:xfrm>
            <a:custGeom>
              <a:avLst/>
              <a:gdLst>
                <a:gd name="T0" fmla="*/ 0 w 4"/>
                <a:gd name="T1" fmla="*/ 0 h 3"/>
                <a:gd name="T2" fmla="*/ 0 w 4"/>
                <a:gd name="T3" fmla="*/ 0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lnTo>
                    <a:pt x="0" y="0"/>
                  </a:lnTo>
                  <a:lnTo>
                    <a:pt x="4" y="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7" name="Freeform 1405">
              <a:extLst>
                <a:ext uri="{FF2B5EF4-FFF2-40B4-BE49-F238E27FC236}">
                  <a16:creationId xmlns:a16="http://schemas.microsoft.com/office/drawing/2014/main" id="{5576BAEB-9999-9346-56C2-853BCB039DFF}"/>
                </a:ext>
              </a:extLst>
            </p:cNvPr>
            <p:cNvSpPr>
              <a:spLocks/>
            </p:cNvSpPr>
            <p:nvPr/>
          </p:nvSpPr>
          <p:spPr bwMode="auto">
            <a:xfrm>
              <a:off x="2248" y="1878"/>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8" name="Freeform 1406">
              <a:extLst>
                <a:ext uri="{FF2B5EF4-FFF2-40B4-BE49-F238E27FC236}">
                  <a16:creationId xmlns:a16="http://schemas.microsoft.com/office/drawing/2014/main" id="{CBEAF406-D919-0560-1D24-1D3B75BF2F41}"/>
                </a:ext>
              </a:extLst>
            </p:cNvPr>
            <p:cNvSpPr>
              <a:spLocks/>
            </p:cNvSpPr>
            <p:nvPr/>
          </p:nvSpPr>
          <p:spPr bwMode="auto">
            <a:xfrm>
              <a:off x="2248" y="1732"/>
              <a:ext cx="294" cy="153"/>
            </a:xfrm>
            <a:custGeom>
              <a:avLst/>
              <a:gdLst>
                <a:gd name="T0" fmla="*/ 294 w 294"/>
                <a:gd name="T1" fmla="*/ 0 h 153"/>
                <a:gd name="T2" fmla="*/ 0 w 294"/>
                <a:gd name="T3" fmla="*/ 146 h 153"/>
                <a:gd name="T4" fmla="*/ 4 w 294"/>
                <a:gd name="T5" fmla="*/ 153 h 153"/>
                <a:gd name="T6" fmla="*/ 294 w 294"/>
                <a:gd name="T7" fmla="*/ 0 h 153"/>
              </a:gdLst>
              <a:ahLst/>
              <a:cxnLst>
                <a:cxn ang="0">
                  <a:pos x="T0" y="T1"/>
                </a:cxn>
                <a:cxn ang="0">
                  <a:pos x="T2" y="T3"/>
                </a:cxn>
                <a:cxn ang="0">
                  <a:pos x="T4" y="T5"/>
                </a:cxn>
                <a:cxn ang="0">
                  <a:pos x="T6" y="T7"/>
                </a:cxn>
              </a:cxnLst>
              <a:rect l="0" t="0" r="r" b="b"/>
              <a:pathLst>
                <a:path w="294" h="153">
                  <a:moveTo>
                    <a:pt x="294" y="0"/>
                  </a:moveTo>
                  <a:lnTo>
                    <a:pt x="0" y="146"/>
                  </a:lnTo>
                  <a:lnTo>
                    <a:pt x="4" y="153"/>
                  </a:lnTo>
                  <a:lnTo>
                    <a:pt x="29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59" name="Freeform 1407">
              <a:extLst>
                <a:ext uri="{FF2B5EF4-FFF2-40B4-BE49-F238E27FC236}">
                  <a16:creationId xmlns:a16="http://schemas.microsoft.com/office/drawing/2014/main" id="{15DB9057-BB70-A497-D5E0-9AA1154BFD67}"/>
                </a:ext>
              </a:extLst>
            </p:cNvPr>
            <p:cNvSpPr>
              <a:spLocks/>
            </p:cNvSpPr>
            <p:nvPr/>
          </p:nvSpPr>
          <p:spPr bwMode="auto">
            <a:xfrm>
              <a:off x="2248" y="1725"/>
              <a:ext cx="294" cy="153"/>
            </a:xfrm>
            <a:custGeom>
              <a:avLst/>
              <a:gdLst>
                <a:gd name="T0" fmla="*/ 0 w 294"/>
                <a:gd name="T1" fmla="*/ 153 h 153"/>
                <a:gd name="T2" fmla="*/ 290 w 294"/>
                <a:gd name="T3" fmla="*/ 0 h 153"/>
                <a:gd name="T4" fmla="*/ 294 w 294"/>
                <a:gd name="T5" fmla="*/ 7 h 153"/>
                <a:gd name="T6" fmla="*/ 0 w 294"/>
                <a:gd name="T7" fmla="*/ 153 h 153"/>
              </a:gdLst>
              <a:ahLst/>
              <a:cxnLst>
                <a:cxn ang="0">
                  <a:pos x="T0" y="T1"/>
                </a:cxn>
                <a:cxn ang="0">
                  <a:pos x="T2" y="T3"/>
                </a:cxn>
                <a:cxn ang="0">
                  <a:pos x="T4" y="T5"/>
                </a:cxn>
                <a:cxn ang="0">
                  <a:pos x="T6" y="T7"/>
                </a:cxn>
              </a:cxnLst>
              <a:rect l="0" t="0" r="r" b="b"/>
              <a:pathLst>
                <a:path w="294" h="153">
                  <a:moveTo>
                    <a:pt x="0" y="153"/>
                  </a:moveTo>
                  <a:lnTo>
                    <a:pt x="290" y="0"/>
                  </a:lnTo>
                  <a:lnTo>
                    <a:pt x="294" y="7"/>
                  </a:lnTo>
                  <a:lnTo>
                    <a:pt x="0" y="1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0" name="Freeform 1408">
              <a:extLst>
                <a:ext uri="{FF2B5EF4-FFF2-40B4-BE49-F238E27FC236}">
                  <a16:creationId xmlns:a16="http://schemas.microsoft.com/office/drawing/2014/main" id="{408E51D9-85F7-392C-0905-412FEBE79847}"/>
                </a:ext>
              </a:extLst>
            </p:cNvPr>
            <p:cNvSpPr>
              <a:spLocks/>
            </p:cNvSpPr>
            <p:nvPr/>
          </p:nvSpPr>
          <p:spPr bwMode="auto">
            <a:xfrm>
              <a:off x="2538" y="1725"/>
              <a:ext cx="4" cy="3"/>
            </a:xfrm>
            <a:custGeom>
              <a:avLst/>
              <a:gdLst>
                <a:gd name="T0" fmla="*/ 0 w 4"/>
                <a:gd name="T1" fmla="*/ 0 h 3"/>
                <a:gd name="T2" fmla="*/ 0 w 4"/>
                <a:gd name="T3" fmla="*/ 0 h 3"/>
                <a:gd name="T4" fmla="*/ 4 w 4"/>
                <a:gd name="T5" fmla="*/ 3 h 3"/>
                <a:gd name="T6" fmla="*/ 0 w 4"/>
                <a:gd name="T7" fmla="*/ 0 h 3"/>
              </a:gdLst>
              <a:ahLst/>
              <a:cxnLst>
                <a:cxn ang="0">
                  <a:pos x="T0" y="T1"/>
                </a:cxn>
                <a:cxn ang="0">
                  <a:pos x="T2" y="T3"/>
                </a:cxn>
                <a:cxn ang="0">
                  <a:pos x="T4" y="T5"/>
                </a:cxn>
                <a:cxn ang="0">
                  <a:pos x="T6" y="T7"/>
                </a:cxn>
              </a:cxnLst>
              <a:rect l="0" t="0" r="r" b="b"/>
              <a:pathLst>
                <a:path w="4" h="3">
                  <a:moveTo>
                    <a:pt x="0" y="0"/>
                  </a:moveTo>
                  <a:lnTo>
                    <a:pt x="0" y="0"/>
                  </a:lnTo>
                  <a:lnTo>
                    <a:pt x="4" y="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1" name="Freeform 1409">
              <a:extLst>
                <a:ext uri="{FF2B5EF4-FFF2-40B4-BE49-F238E27FC236}">
                  <a16:creationId xmlns:a16="http://schemas.microsoft.com/office/drawing/2014/main" id="{E23D0400-3C69-EC28-952B-387ABA67731E}"/>
                </a:ext>
              </a:extLst>
            </p:cNvPr>
            <p:cNvSpPr>
              <a:spLocks/>
            </p:cNvSpPr>
            <p:nvPr/>
          </p:nvSpPr>
          <p:spPr bwMode="auto">
            <a:xfrm>
              <a:off x="2538" y="1725"/>
              <a:ext cx="1" cy="1"/>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716162" name="Freeform 1410">
            <a:extLst>
              <a:ext uri="{FF2B5EF4-FFF2-40B4-BE49-F238E27FC236}">
                <a16:creationId xmlns:a16="http://schemas.microsoft.com/office/drawing/2014/main" id="{D137A1B7-59BC-B8DF-77B3-4DB64CE5000C}"/>
              </a:ext>
            </a:extLst>
          </p:cNvPr>
          <p:cNvSpPr>
            <a:spLocks/>
          </p:cNvSpPr>
          <p:nvPr/>
        </p:nvSpPr>
        <p:spPr bwMode="auto">
          <a:xfrm>
            <a:off x="4029075" y="2676525"/>
            <a:ext cx="466725" cy="225425"/>
          </a:xfrm>
          <a:custGeom>
            <a:avLst/>
            <a:gdLst>
              <a:gd name="T0" fmla="*/ 294 w 294"/>
              <a:gd name="T1" fmla="*/ 0 h 142"/>
              <a:gd name="T2" fmla="*/ 0 w 294"/>
              <a:gd name="T3" fmla="*/ 135 h 142"/>
              <a:gd name="T4" fmla="*/ 4 w 294"/>
              <a:gd name="T5" fmla="*/ 142 h 142"/>
              <a:gd name="T6" fmla="*/ 294 w 294"/>
              <a:gd name="T7" fmla="*/ 0 h 142"/>
            </a:gdLst>
            <a:ahLst/>
            <a:cxnLst>
              <a:cxn ang="0">
                <a:pos x="T0" y="T1"/>
              </a:cxn>
              <a:cxn ang="0">
                <a:pos x="T2" y="T3"/>
              </a:cxn>
              <a:cxn ang="0">
                <a:pos x="T4" y="T5"/>
              </a:cxn>
              <a:cxn ang="0">
                <a:pos x="T6" y="T7"/>
              </a:cxn>
            </a:cxnLst>
            <a:rect l="0" t="0" r="r" b="b"/>
            <a:pathLst>
              <a:path w="294" h="142">
                <a:moveTo>
                  <a:pt x="294" y="0"/>
                </a:moveTo>
                <a:lnTo>
                  <a:pt x="0" y="135"/>
                </a:lnTo>
                <a:lnTo>
                  <a:pt x="4" y="142"/>
                </a:lnTo>
                <a:lnTo>
                  <a:pt x="29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3" name="Freeform 1411">
            <a:extLst>
              <a:ext uri="{FF2B5EF4-FFF2-40B4-BE49-F238E27FC236}">
                <a16:creationId xmlns:a16="http://schemas.microsoft.com/office/drawing/2014/main" id="{139282F2-1D7E-F2A5-3FB1-2886CC8335E6}"/>
              </a:ext>
            </a:extLst>
          </p:cNvPr>
          <p:cNvSpPr>
            <a:spLocks/>
          </p:cNvSpPr>
          <p:nvPr/>
        </p:nvSpPr>
        <p:spPr bwMode="auto">
          <a:xfrm>
            <a:off x="4029075" y="2670175"/>
            <a:ext cx="466725" cy="220663"/>
          </a:xfrm>
          <a:custGeom>
            <a:avLst/>
            <a:gdLst>
              <a:gd name="T0" fmla="*/ 0 w 294"/>
              <a:gd name="T1" fmla="*/ 139 h 139"/>
              <a:gd name="T2" fmla="*/ 291 w 294"/>
              <a:gd name="T3" fmla="*/ 0 h 139"/>
              <a:gd name="T4" fmla="*/ 294 w 294"/>
              <a:gd name="T5" fmla="*/ 4 h 139"/>
              <a:gd name="T6" fmla="*/ 0 w 294"/>
              <a:gd name="T7" fmla="*/ 139 h 139"/>
            </a:gdLst>
            <a:ahLst/>
            <a:cxnLst>
              <a:cxn ang="0">
                <a:pos x="T0" y="T1"/>
              </a:cxn>
              <a:cxn ang="0">
                <a:pos x="T2" y="T3"/>
              </a:cxn>
              <a:cxn ang="0">
                <a:pos x="T4" y="T5"/>
              </a:cxn>
              <a:cxn ang="0">
                <a:pos x="T6" y="T7"/>
              </a:cxn>
            </a:cxnLst>
            <a:rect l="0" t="0" r="r" b="b"/>
            <a:pathLst>
              <a:path w="294" h="139">
                <a:moveTo>
                  <a:pt x="0" y="139"/>
                </a:moveTo>
                <a:lnTo>
                  <a:pt x="291" y="0"/>
                </a:lnTo>
                <a:lnTo>
                  <a:pt x="294" y="4"/>
                </a:lnTo>
                <a:lnTo>
                  <a:pt x="0" y="139"/>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4" name="Freeform 1412">
            <a:extLst>
              <a:ext uri="{FF2B5EF4-FFF2-40B4-BE49-F238E27FC236}">
                <a16:creationId xmlns:a16="http://schemas.microsoft.com/office/drawing/2014/main" id="{97A094A2-2CC2-425A-8080-AFC6DD37083C}"/>
              </a:ext>
            </a:extLst>
          </p:cNvPr>
          <p:cNvSpPr>
            <a:spLocks/>
          </p:cNvSpPr>
          <p:nvPr/>
        </p:nvSpPr>
        <p:spPr bwMode="auto">
          <a:xfrm>
            <a:off x="4491038" y="2670175"/>
            <a:ext cx="4762" cy="1588"/>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5" name="Freeform 1413">
            <a:extLst>
              <a:ext uri="{FF2B5EF4-FFF2-40B4-BE49-F238E27FC236}">
                <a16:creationId xmlns:a16="http://schemas.microsoft.com/office/drawing/2014/main" id="{6E5F494E-73EC-19F2-3E3E-43D2A76B7B15}"/>
              </a:ext>
            </a:extLst>
          </p:cNvPr>
          <p:cNvSpPr>
            <a:spLocks/>
          </p:cNvSpPr>
          <p:nvPr/>
        </p:nvSpPr>
        <p:spPr bwMode="auto">
          <a:xfrm>
            <a:off x="4491038" y="2670175"/>
            <a:ext cx="1587" cy="1588"/>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6" name="Freeform 1414">
            <a:extLst>
              <a:ext uri="{FF2B5EF4-FFF2-40B4-BE49-F238E27FC236}">
                <a16:creationId xmlns:a16="http://schemas.microsoft.com/office/drawing/2014/main" id="{1D86EE25-F4BF-199C-08E6-D2E91583D560}"/>
              </a:ext>
            </a:extLst>
          </p:cNvPr>
          <p:cNvSpPr>
            <a:spLocks/>
          </p:cNvSpPr>
          <p:nvPr/>
        </p:nvSpPr>
        <p:spPr bwMode="auto">
          <a:xfrm>
            <a:off x="4491038" y="2482850"/>
            <a:ext cx="465137" cy="193675"/>
          </a:xfrm>
          <a:custGeom>
            <a:avLst/>
            <a:gdLst>
              <a:gd name="T0" fmla="*/ 293 w 293"/>
              <a:gd name="T1" fmla="*/ 0 h 122"/>
              <a:gd name="T2" fmla="*/ 0 w 293"/>
              <a:gd name="T3" fmla="*/ 118 h 122"/>
              <a:gd name="T4" fmla="*/ 3 w 293"/>
              <a:gd name="T5" fmla="*/ 122 h 122"/>
              <a:gd name="T6" fmla="*/ 293 w 293"/>
              <a:gd name="T7" fmla="*/ 0 h 122"/>
            </a:gdLst>
            <a:ahLst/>
            <a:cxnLst>
              <a:cxn ang="0">
                <a:pos x="T0" y="T1"/>
              </a:cxn>
              <a:cxn ang="0">
                <a:pos x="T2" y="T3"/>
              </a:cxn>
              <a:cxn ang="0">
                <a:pos x="T4" y="T5"/>
              </a:cxn>
              <a:cxn ang="0">
                <a:pos x="T6" y="T7"/>
              </a:cxn>
            </a:cxnLst>
            <a:rect l="0" t="0" r="r" b="b"/>
            <a:pathLst>
              <a:path w="293" h="122">
                <a:moveTo>
                  <a:pt x="293" y="0"/>
                </a:moveTo>
                <a:lnTo>
                  <a:pt x="0" y="118"/>
                </a:lnTo>
                <a:lnTo>
                  <a:pt x="3" y="122"/>
                </a:lnTo>
                <a:lnTo>
                  <a:pt x="293"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7" name="Freeform 1415">
            <a:extLst>
              <a:ext uri="{FF2B5EF4-FFF2-40B4-BE49-F238E27FC236}">
                <a16:creationId xmlns:a16="http://schemas.microsoft.com/office/drawing/2014/main" id="{C1D69E57-ECC3-1BC6-63E7-6A21F26E762E}"/>
              </a:ext>
            </a:extLst>
          </p:cNvPr>
          <p:cNvSpPr>
            <a:spLocks/>
          </p:cNvSpPr>
          <p:nvPr/>
        </p:nvSpPr>
        <p:spPr bwMode="auto">
          <a:xfrm>
            <a:off x="4491038" y="2471738"/>
            <a:ext cx="465137" cy="198437"/>
          </a:xfrm>
          <a:custGeom>
            <a:avLst/>
            <a:gdLst>
              <a:gd name="T0" fmla="*/ 0 w 293"/>
              <a:gd name="T1" fmla="*/ 125 h 125"/>
              <a:gd name="T2" fmla="*/ 290 w 293"/>
              <a:gd name="T3" fmla="*/ 0 h 125"/>
              <a:gd name="T4" fmla="*/ 293 w 293"/>
              <a:gd name="T5" fmla="*/ 7 h 125"/>
              <a:gd name="T6" fmla="*/ 0 w 293"/>
              <a:gd name="T7" fmla="*/ 125 h 125"/>
            </a:gdLst>
            <a:ahLst/>
            <a:cxnLst>
              <a:cxn ang="0">
                <a:pos x="T0" y="T1"/>
              </a:cxn>
              <a:cxn ang="0">
                <a:pos x="T2" y="T3"/>
              </a:cxn>
              <a:cxn ang="0">
                <a:pos x="T4" y="T5"/>
              </a:cxn>
              <a:cxn ang="0">
                <a:pos x="T6" y="T7"/>
              </a:cxn>
            </a:cxnLst>
            <a:rect l="0" t="0" r="r" b="b"/>
            <a:pathLst>
              <a:path w="293" h="125">
                <a:moveTo>
                  <a:pt x="0" y="125"/>
                </a:moveTo>
                <a:lnTo>
                  <a:pt x="290" y="0"/>
                </a:lnTo>
                <a:lnTo>
                  <a:pt x="293" y="7"/>
                </a:lnTo>
                <a:lnTo>
                  <a:pt x="0" y="125"/>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8" name="Freeform 1416">
            <a:extLst>
              <a:ext uri="{FF2B5EF4-FFF2-40B4-BE49-F238E27FC236}">
                <a16:creationId xmlns:a16="http://schemas.microsoft.com/office/drawing/2014/main" id="{F41B721F-BD68-4EAB-4F3C-E569F81D1C08}"/>
              </a:ext>
            </a:extLst>
          </p:cNvPr>
          <p:cNvSpPr>
            <a:spLocks/>
          </p:cNvSpPr>
          <p:nvPr/>
        </p:nvSpPr>
        <p:spPr bwMode="auto">
          <a:xfrm>
            <a:off x="4951413" y="2014538"/>
            <a:ext cx="4762" cy="6350"/>
          </a:xfrm>
          <a:custGeom>
            <a:avLst/>
            <a:gdLst>
              <a:gd name="T0" fmla="*/ 0 w 3"/>
              <a:gd name="T1" fmla="*/ 0 h 4"/>
              <a:gd name="T2" fmla="*/ 0 w 3"/>
              <a:gd name="T3" fmla="*/ 0 h 4"/>
              <a:gd name="T4" fmla="*/ 3 w 3"/>
              <a:gd name="T5" fmla="*/ 4 h 4"/>
              <a:gd name="T6" fmla="*/ 0 w 3"/>
              <a:gd name="T7" fmla="*/ 0 h 4"/>
            </a:gdLst>
            <a:ahLst/>
            <a:cxnLst>
              <a:cxn ang="0">
                <a:pos x="T0" y="T1"/>
              </a:cxn>
              <a:cxn ang="0">
                <a:pos x="T2" y="T3"/>
              </a:cxn>
              <a:cxn ang="0">
                <a:pos x="T4" y="T5"/>
              </a:cxn>
              <a:cxn ang="0">
                <a:pos x="T6" y="T7"/>
              </a:cxn>
            </a:cxnLst>
            <a:rect l="0" t="0" r="r" b="b"/>
            <a:pathLst>
              <a:path w="3" h="4">
                <a:moveTo>
                  <a:pt x="0" y="0"/>
                </a:moveTo>
                <a:lnTo>
                  <a:pt x="0" y="0"/>
                </a:lnTo>
                <a:lnTo>
                  <a:pt x="3" y="4"/>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69" name="Freeform 1417">
            <a:extLst>
              <a:ext uri="{FF2B5EF4-FFF2-40B4-BE49-F238E27FC236}">
                <a16:creationId xmlns:a16="http://schemas.microsoft.com/office/drawing/2014/main" id="{E8473EF0-F06A-36A3-9921-B82C304E9AA9}"/>
              </a:ext>
            </a:extLst>
          </p:cNvPr>
          <p:cNvSpPr>
            <a:spLocks/>
          </p:cNvSpPr>
          <p:nvPr/>
        </p:nvSpPr>
        <p:spPr bwMode="auto">
          <a:xfrm>
            <a:off x="4951413" y="2471738"/>
            <a:ext cx="1587" cy="1587"/>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0" name="Freeform 1418">
            <a:extLst>
              <a:ext uri="{FF2B5EF4-FFF2-40B4-BE49-F238E27FC236}">
                <a16:creationId xmlns:a16="http://schemas.microsoft.com/office/drawing/2014/main" id="{D2DDBA9E-6BE5-EA25-FFBC-7E3E0F0DA312}"/>
              </a:ext>
            </a:extLst>
          </p:cNvPr>
          <p:cNvSpPr>
            <a:spLocks/>
          </p:cNvSpPr>
          <p:nvPr/>
        </p:nvSpPr>
        <p:spPr bwMode="auto">
          <a:xfrm>
            <a:off x="4951413" y="2301875"/>
            <a:ext cx="465137" cy="180975"/>
          </a:xfrm>
          <a:custGeom>
            <a:avLst/>
            <a:gdLst>
              <a:gd name="T0" fmla="*/ 293 w 293"/>
              <a:gd name="T1" fmla="*/ 0 h 114"/>
              <a:gd name="T2" fmla="*/ 0 w 293"/>
              <a:gd name="T3" fmla="*/ 107 h 114"/>
              <a:gd name="T4" fmla="*/ 3 w 293"/>
              <a:gd name="T5" fmla="*/ 114 h 114"/>
              <a:gd name="T6" fmla="*/ 293 w 293"/>
              <a:gd name="T7" fmla="*/ 0 h 114"/>
            </a:gdLst>
            <a:ahLst/>
            <a:cxnLst>
              <a:cxn ang="0">
                <a:pos x="T0" y="T1"/>
              </a:cxn>
              <a:cxn ang="0">
                <a:pos x="T2" y="T3"/>
              </a:cxn>
              <a:cxn ang="0">
                <a:pos x="T4" y="T5"/>
              </a:cxn>
              <a:cxn ang="0">
                <a:pos x="T6" y="T7"/>
              </a:cxn>
            </a:cxnLst>
            <a:rect l="0" t="0" r="r" b="b"/>
            <a:pathLst>
              <a:path w="293" h="114">
                <a:moveTo>
                  <a:pt x="293" y="0"/>
                </a:moveTo>
                <a:lnTo>
                  <a:pt x="0" y="107"/>
                </a:lnTo>
                <a:lnTo>
                  <a:pt x="3" y="114"/>
                </a:lnTo>
                <a:lnTo>
                  <a:pt x="293"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1" name="Freeform 1419">
            <a:extLst>
              <a:ext uri="{FF2B5EF4-FFF2-40B4-BE49-F238E27FC236}">
                <a16:creationId xmlns:a16="http://schemas.microsoft.com/office/drawing/2014/main" id="{7DD88D14-D092-D9FE-648A-5D0E4E80111D}"/>
              </a:ext>
            </a:extLst>
          </p:cNvPr>
          <p:cNvSpPr>
            <a:spLocks/>
          </p:cNvSpPr>
          <p:nvPr/>
        </p:nvSpPr>
        <p:spPr bwMode="auto">
          <a:xfrm>
            <a:off x="4951413" y="2295525"/>
            <a:ext cx="465137" cy="176213"/>
          </a:xfrm>
          <a:custGeom>
            <a:avLst/>
            <a:gdLst>
              <a:gd name="T0" fmla="*/ 0 w 293"/>
              <a:gd name="T1" fmla="*/ 111 h 111"/>
              <a:gd name="T2" fmla="*/ 290 w 293"/>
              <a:gd name="T3" fmla="*/ 0 h 111"/>
              <a:gd name="T4" fmla="*/ 293 w 293"/>
              <a:gd name="T5" fmla="*/ 4 h 111"/>
              <a:gd name="T6" fmla="*/ 0 w 293"/>
              <a:gd name="T7" fmla="*/ 111 h 111"/>
            </a:gdLst>
            <a:ahLst/>
            <a:cxnLst>
              <a:cxn ang="0">
                <a:pos x="T0" y="T1"/>
              </a:cxn>
              <a:cxn ang="0">
                <a:pos x="T2" y="T3"/>
              </a:cxn>
              <a:cxn ang="0">
                <a:pos x="T4" y="T5"/>
              </a:cxn>
              <a:cxn ang="0">
                <a:pos x="T6" y="T7"/>
              </a:cxn>
            </a:cxnLst>
            <a:rect l="0" t="0" r="r" b="b"/>
            <a:pathLst>
              <a:path w="293" h="111">
                <a:moveTo>
                  <a:pt x="0" y="111"/>
                </a:moveTo>
                <a:lnTo>
                  <a:pt x="290" y="0"/>
                </a:lnTo>
                <a:lnTo>
                  <a:pt x="293" y="4"/>
                </a:lnTo>
                <a:lnTo>
                  <a:pt x="0" y="111"/>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2" name="Freeform 1420">
            <a:extLst>
              <a:ext uri="{FF2B5EF4-FFF2-40B4-BE49-F238E27FC236}">
                <a16:creationId xmlns:a16="http://schemas.microsoft.com/office/drawing/2014/main" id="{FE4B301A-0929-BCBA-002F-2E9DC34A1F44}"/>
              </a:ext>
            </a:extLst>
          </p:cNvPr>
          <p:cNvSpPr>
            <a:spLocks/>
          </p:cNvSpPr>
          <p:nvPr/>
        </p:nvSpPr>
        <p:spPr bwMode="auto">
          <a:xfrm>
            <a:off x="5411788" y="2295525"/>
            <a:ext cx="4762" cy="1588"/>
          </a:xfrm>
          <a:custGeom>
            <a:avLst/>
            <a:gdLst>
              <a:gd name="T0" fmla="*/ 0 w 3"/>
              <a:gd name="T1" fmla="*/ 0 w 3"/>
              <a:gd name="T2" fmla="*/ 3 w 3"/>
              <a:gd name="T3" fmla="*/ 0 w 3"/>
            </a:gdLst>
            <a:ahLst/>
            <a:cxnLst>
              <a:cxn ang="0">
                <a:pos x="T0" y="0"/>
              </a:cxn>
              <a:cxn ang="0">
                <a:pos x="T1" y="0"/>
              </a:cxn>
              <a:cxn ang="0">
                <a:pos x="T2" y="0"/>
              </a:cxn>
              <a:cxn ang="0">
                <a:pos x="T3" y="0"/>
              </a:cxn>
            </a:cxnLst>
            <a:rect l="0" t="0" r="r" b="b"/>
            <a:pathLst>
              <a:path w="3">
                <a:moveTo>
                  <a:pt x="0" y="0"/>
                </a:moveTo>
                <a:lnTo>
                  <a:pt x="0" y="0"/>
                </a:lnTo>
                <a:lnTo>
                  <a:pt x="3"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3" name="Freeform 1421">
            <a:extLst>
              <a:ext uri="{FF2B5EF4-FFF2-40B4-BE49-F238E27FC236}">
                <a16:creationId xmlns:a16="http://schemas.microsoft.com/office/drawing/2014/main" id="{E92EE76E-5FDF-2807-70E4-0752FA3AD635}"/>
              </a:ext>
            </a:extLst>
          </p:cNvPr>
          <p:cNvSpPr>
            <a:spLocks/>
          </p:cNvSpPr>
          <p:nvPr/>
        </p:nvSpPr>
        <p:spPr bwMode="auto">
          <a:xfrm>
            <a:off x="5411788" y="2295525"/>
            <a:ext cx="1587" cy="1588"/>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4" name="Freeform 1422">
            <a:extLst>
              <a:ext uri="{FF2B5EF4-FFF2-40B4-BE49-F238E27FC236}">
                <a16:creationId xmlns:a16="http://schemas.microsoft.com/office/drawing/2014/main" id="{DC20B570-33A0-61DC-27DF-831F43445CA9}"/>
              </a:ext>
            </a:extLst>
          </p:cNvPr>
          <p:cNvSpPr>
            <a:spLocks/>
          </p:cNvSpPr>
          <p:nvPr/>
        </p:nvSpPr>
        <p:spPr bwMode="auto">
          <a:xfrm>
            <a:off x="5411788" y="2136775"/>
            <a:ext cx="466725" cy="165100"/>
          </a:xfrm>
          <a:custGeom>
            <a:avLst/>
            <a:gdLst>
              <a:gd name="T0" fmla="*/ 294 w 294"/>
              <a:gd name="T1" fmla="*/ 0 h 104"/>
              <a:gd name="T2" fmla="*/ 0 w 294"/>
              <a:gd name="T3" fmla="*/ 100 h 104"/>
              <a:gd name="T4" fmla="*/ 3 w 294"/>
              <a:gd name="T5" fmla="*/ 104 h 104"/>
              <a:gd name="T6" fmla="*/ 294 w 294"/>
              <a:gd name="T7" fmla="*/ 0 h 104"/>
            </a:gdLst>
            <a:ahLst/>
            <a:cxnLst>
              <a:cxn ang="0">
                <a:pos x="T0" y="T1"/>
              </a:cxn>
              <a:cxn ang="0">
                <a:pos x="T2" y="T3"/>
              </a:cxn>
              <a:cxn ang="0">
                <a:pos x="T4" y="T5"/>
              </a:cxn>
              <a:cxn ang="0">
                <a:pos x="T6" y="T7"/>
              </a:cxn>
            </a:cxnLst>
            <a:rect l="0" t="0" r="r" b="b"/>
            <a:pathLst>
              <a:path w="294" h="104">
                <a:moveTo>
                  <a:pt x="294" y="0"/>
                </a:moveTo>
                <a:lnTo>
                  <a:pt x="0" y="100"/>
                </a:lnTo>
                <a:lnTo>
                  <a:pt x="3" y="104"/>
                </a:lnTo>
                <a:lnTo>
                  <a:pt x="29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5" name="Freeform 1423">
            <a:extLst>
              <a:ext uri="{FF2B5EF4-FFF2-40B4-BE49-F238E27FC236}">
                <a16:creationId xmlns:a16="http://schemas.microsoft.com/office/drawing/2014/main" id="{D4555757-95EC-0138-C721-EAFE554EE66A}"/>
              </a:ext>
            </a:extLst>
          </p:cNvPr>
          <p:cNvSpPr>
            <a:spLocks/>
          </p:cNvSpPr>
          <p:nvPr/>
        </p:nvSpPr>
        <p:spPr bwMode="auto">
          <a:xfrm>
            <a:off x="5411788" y="2130425"/>
            <a:ext cx="466725" cy="165100"/>
          </a:xfrm>
          <a:custGeom>
            <a:avLst/>
            <a:gdLst>
              <a:gd name="T0" fmla="*/ 0 w 294"/>
              <a:gd name="T1" fmla="*/ 104 h 104"/>
              <a:gd name="T2" fmla="*/ 290 w 294"/>
              <a:gd name="T3" fmla="*/ 0 h 104"/>
              <a:gd name="T4" fmla="*/ 294 w 294"/>
              <a:gd name="T5" fmla="*/ 4 h 104"/>
              <a:gd name="T6" fmla="*/ 0 w 294"/>
              <a:gd name="T7" fmla="*/ 104 h 104"/>
            </a:gdLst>
            <a:ahLst/>
            <a:cxnLst>
              <a:cxn ang="0">
                <a:pos x="T0" y="T1"/>
              </a:cxn>
              <a:cxn ang="0">
                <a:pos x="T2" y="T3"/>
              </a:cxn>
              <a:cxn ang="0">
                <a:pos x="T4" y="T5"/>
              </a:cxn>
              <a:cxn ang="0">
                <a:pos x="T6" y="T7"/>
              </a:cxn>
            </a:cxnLst>
            <a:rect l="0" t="0" r="r" b="b"/>
            <a:pathLst>
              <a:path w="294" h="104">
                <a:moveTo>
                  <a:pt x="0" y="104"/>
                </a:moveTo>
                <a:lnTo>
                  <a:pt x="290" y="0"/>
                </a:lnTo>
                <a:lnTo>
                  <a:pt x="294" y="4"/>
                </a:lnTo>
                <a:lnTo>
                  <a:pt x="0" y="104"/>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6" name="Freeform 1424">
            <a:extLst>
              <a:ext uri="{FF2B5EF4-FFF2-40B4-BE49-F238E27FC236}">
                <a16:creationId xmlns:a16="http://schemas.microsoft.com/office/drawing/2014/main" id="{C15914F0-00D7-C740-2622-C4746A46ED37}"/>
              </a:ext>
            </a:extLst>
          </p:cNvPr>
          <p:cNvSpPr>
            <a:spLocks/>
          </p:cNvSpPr>
          <p:nvPr/>
        </p:nvSpPr>
        <p:spPr bwMode="auto">
          <a:xfrm>
            <a:off x="5872163" y="2130425"/>
            <a:ext cx="6350" cy="1588"/>
          </a:xfrm>
          <a:custGeom>
            <a:avLst/>
            <a:gdLst>
              <a:gd name="T0" fmla="*/ 4 w 4"/>
              <a:gd name="T1" fmla="*/ 0 w 4"/>
              <a:gd name="T2" fmla="*/ 4 w 4"/>
            </a:gdLst>
            <a:ahLst/>
            <a:cxnLst>
              <a:cxn ang="0">
                <a:pos x="T0" y="0"/>
              </a:cxn>
              <a:cxn ang="0">
                <a:pos x="T1" y="0"/>
              </a:cxn>
              <a:cxn ang="0">
                <a:pos x="T2" y="0"/>
              </a:cxn>
            </a:cxnLst>
            <a:rect l="0" t="0" r="r" b="b"/>
            <a:pathLst>
              <a:path w="4">
                <a:moveTo>
                  <a:pt x="4" y="0"/>
                </a:moveTo>
                <a:lnTo>
                  <a:pt x="0" y="0"/>
                </a:lnTo>
                <a:lnTo>
                  <a:pt x="4"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7" name="Rectangle 1425">
            <a:extLst>
              <a:ext uri="{FF2B5EF4-FFF2-40B4-BE49-F238E27FC236}">
                <a16:creationId xmlns:a16="http://schemas.microsoft.com/office/drawing/2014/main" id="{A0555888-0DDE-F73C-9C85-CFB14327D625}"/>
              </a:ext>
            </a:extLst>
          </p:cNvPr>
          <p:cNvSpPr>
            <a:spLocks noChangeArrowheads="1"/>
          </p:cNvSpPr>
          <p:nvPr/>
        </p:nvSpPr>
        <p:spPr bwMode="auto">
          <a:xfrm>
            <a:off x="5872163" y="1978025"/>
            <a:ext cx="6350" cy="1588"/>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16178" name="Freeform 1426">
            <a:extLst>
              <a:ext uri="{FF2B5EF4-FFF2-40B4-BE49-F238E27FC236}">
                <a16:creationId xmlns:a16="http://schemas.microsoft.com/office/drawing/2014/main" id="{1F67AA2C-BE2B-664C-31EB-7C88F6650F26}"/>
              </a:ext>
            </a:extLst>
          </p:cNvPr>
          <p:cNvSpPr>
            <a:spLocks/>
          </p:cNvSpPr>
          <p:nvPr/>
        </p:nvSpPr>
        <p:spPr bwMode="auto">
          <a:xfrm>
            <a:off x="5878513" y="2020888"/>
            <a:ext cx="460375" cy="115887"/>
          </a:xfrm>
          <a:custGeom>
            <a:avLst/>
            <a:gdLst>
              <a:gd name="T0" fmla="*/ 290 w 290"/>
              <a:gd name="T1" fmla="*/ 0 h 73"/>
              <a:gd name="T2" fmla="*/ 0 w 290"/>
              <a:gd name="T3" fmla="*/ 69 h 73"/>
              <a:gd name="T4" fmla="*/ 0 w 290"/>
              <a:gd name="T5" fmla="*/ 73 h 73"/>
              <a:gd name="T6" fmla="*/ 290 w 290"/>
              <a:gd name="T7" fmla="*/ 0 h 73"/>
            </a:gdLst>
            <a:ahLst/>
            <a:cxnLst>
              <a:cxn ang="0">
                <a:pos x="T0" y="T1"/>
              </a:cxn>
              <a:cxn ang="0">
                <a:pos x="T2" y="T3"/>
              </a:cxn>
              <a:cxn ang="0">
                <a:pos x="T4" y="T5"/>
              </a:cxn>
              <a:cxn ang="0">
                <a:pos x="T6" y="T7"/>
              </a:cxn>
            </a:cxnLst>
            <a:rect l="0" t="0" r="r" b="b"/>
            <a:pathLst>
              <a:path w="290" h="73">
                <a:moveTo>
                  <a:pt x="290" y="0"/>
                </a:moveTo>
                <a:lnTo>
                  <a:pt x="0" y="69"/>
                </a:lnTo>
                <a:lnTo>
                  <a:pt x="0" y="73"/>
                </a:lnTo>
                <a:lnTo>
                  <a:pt x="29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79" name="Freeform 1427">
            <a:extLst>
              <a:ext uri="{FF2B5EF4-FFF2-40B4-BE49-F238E27FC236}">
                <a16:creationId xmlns:a16="http://schemas.microsoft.com/office/drawing/2014/main" id="{ACADD53A-A0AB-9615-58F2-7C0EA6482C62}"/>
              </a:ext>
            </a:extLst>
          </p:cNvPr>
          <p:cNvSpPr>
            <a:spLocks/>
          </p:cNvSpPr>
          <p:nvPr/>
        </p:nvSpPr>
        <p:spPr bwMode="auto">
          <a:xfrm>
            <a:off x="5878513" y="2009775"/>
            <a:ext cx="460375" cy="120650"/>
          </a:xfrm>
          <a:custGeom>
            <a:avLst/>
            <a:gdLst>
              <a:gd name="T0" fmla="*/ 0 w 290"/>
              <a:gd name="T1" fmla="*/ 76 h 76"/>
              <a:gd name="T2" fmla="*/ 290 w 290"/>
              <a:gd name="T3" fmla="*/ 0 h 76"/>
              <a:gd name="T4" fmla="*/ 290 w 290"/>
              <a:gd name="T5" fmla="*/ 7 h 76"/>
              <a:gd name="T6" fmla="*/ 0 w 290"/>
              <a:gd name="T7" fmla="*/ 76 h 76"/>
            </a:gdLst>
            <a:ahLst/>
            <a:cxnLst>
              <a:cxn ang="0">
                <a:pos x="T0" y="T1"/>
              </a:cxn>
              <a:cxn ang="0">
                <a:pos x="T2" y="T3"/>
              </a:cxn>
              <a:cxn ang="0">
                <a:pos x="T4" y="T5"/>
              </a:cxn>
              <a:cxn ang="0">
                <a:pos x="T6" y="T7"/>
              </a:cxn>
            </a:cxnLst>
            <a:rect l="0" t="0" r="r" b="b"/>
            <a:pathLst>
              <a:path w="290" h="76">
                <a:moveTo>
                  <a:pt x="0" y="76"/>
                </a:moveTo>
                <a:lnTo>
                  <a:pt x="290" y="0"/>
                </a:lnTo>
                <a:lnTo>
                  <a:pt x="290" y="7"/>
                </a:lnTo>
                <a:lnTo>
                  <a:pt x="0" y="7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80" name="Freeform 1428">
            <a:extLst>
              <a:ext uri="{FF2B5EF4-FFF2-40B4-BE49-F238E27FC236}">
                <a16:creationId xmlns:a16="http://schemas.microsoft.com/office/drawing/2014/main" id="{527B541E-65B9-95E7-2BD2-A74CCCD37580}"/>
              </a:ext>
            </a:extLst>
          </p:cNvPr>
          <p:cNvSpPr>
            <a:spLocks/>
          </p:cNvSpPr>
          <p:nvPr/>
        </p:nvSpPr>
        <p:spPr bwMode="auto">
          <a:xfrm>
            <a:off x="6338888" y="2314575"/>
            <a:ext cx="1587" cy="4763"/>
          </a:xfrm>
          <a:custGeom>
            <a:avLst/>
            <a:gdLst>
              <a:gd name="T0" fmla="*/ 0 h 3"/>
              <a:gd name="T1" fmla="*/ 0 h 3"/>
              <a:gd name="T2" fmla="*/ 3 h 3"/>
              <a:gd name="T3" fmla="*/ 0 h 3"/>
            </a:gdLst>
            <a:ahLst/>
            <a:cxnLst>
              <a:cxn ang="0">
                <a:pos x="0" y="T0"/>
              </a:cxn>
              <a:cxn ang="0">
                <a:pos x="0" y="T1"/>
              </a:cxn>
              <a:cxn ang="0">
                <a:pos x="0" y="T2"/>
              </a:cxn>
              <a:cxn ang="0">
                <a:pos x="0" y="T3"/>
              </a:cxn>
            </a:cxnLst>
            <a:rect l="0" t="0" r="r" b="b"/>
            <a:pathLst>
              <a:path h="3">
                <a:moveTo>
                  <a:pt x="0" y="0"/>
                </a:moveTo>
                <a:lnTo>
                  <a:pt x="0" y="0"/>
                </a:lnTo>
                <a:lnTo>
                  <a:pt x="0" y="3"/>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81" name="Freeform 1429">
            <a:extLst>
              <a:ext uri="{FF2B5EF4-FFF2-40B4-BE49-F238E27FC236}">
                <a16:creationId xmlns:a16="http://schemas.microsoft.com/office/drawing/2014/main" id="{76EB45D2-255D-AAED-ECF6-FC2AA14BEA77}"/>
              </a:ext>
            </a:extLst>
          </p:cNvPr>
          <p:cNvSpPr>
            <a:spLocks/>
          </p:cNvSpPr>
          <p:nvPr/>
        </p:nvSpPr>
        <p:spPr bwMode="auto">
          <a:xfrm>
            <a:off x="6338888" y="2009775"/>
            <a:ext cx="1587" cy="1588"/>
          </a:xfrm>
          <a:custGeom>
            <a:avLst/>
            <a:gdLst/>
            <a:ahLst/>
            <a:cxnLst>
              <a:cxn ang="0">
                <a:pos x="0" y="0"/>
              </a:cxn>
              <a:cxn ang="0">
                <a:pos x="0" y="0"/>
              </a:cxn>
              <a:cxn ang="0">
                <a:pos x="0" y="0"/>
              </a:cxn>
            </a:cxnLst>
            <a:rect l="0" t="0" r="r" b="b"/>
            <a:pathLst>
              <a:path>
                <a:moveTo>
                  <a:pt x="0" y="0"/>
                </a:moveTo>
                <a:lnTo>
                  <a:pt x="0" y="0"/>
                </a:lnTo>
                <a:lnTo>
                  <a:pt x="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82" name="Freeform 1430">
            <a:extLst>
              <a:ext uri="{FF2B5EF4-FFF2-40B4-BE49-F238E27FC236}">
                <a16:creationId xmlns:a16="http://schemas.microsoft.com/office/drawing/2014/main" id="{4AD99501-179D-C8C4-87DA-D37094E26C84}"/>
              </a:ext>
            </a:extLst>
          </p:cNvPr>
          <p:cNvSpPr>
            <a:spLocks/>
          </p:cNvSpPr>
          <p:nvPr/>
        </p:nvSpPr>
        <p:spPr bwMode="auto">
          <a:xfrm>
            <a:off x="6338888" y="1916113"/>
            <a:ext cx="460375" cy="104775"/>
          </a:xfrm>
          <a:custGeom>
            <a:avLst/>
            <a:gdLst>
              <a:gd name="T0" fmla="*/ 290 w 290"/>
              <a:gd name="T1" fmla="*/ 0 h 66"/>
              <a:gd name="T2" fmla="*/ 0 w 290"/>
              <a:gd name="T3" fmla="*/ 59 h 66"/>
              <a:gd name="T4" fmla="*/ 0 w 290"/>
              <a:gd name="T5" fmla="*/ 66 h 66"/>
              <a:gd name="T6" fmla="*/ 290 w 290"/>
              <a:gd name="T7" fmla="*/ 0 h 66"/>
            </a:gdLst>
            <a:ahLst/>
            <a:cxnLst>
              <a:cxn ang="0">
                <a:pos x="T0" y="T1"/>
              </a:cxn>
              <a:cxn ang="0">
                <a:pos x="T2" y="T3"/>
              </a:cxn>
              <a:cxn ang="0">
                <a:pos x="T4" y="T5"/>
              </a:cxn>
              <a:cxn ang="0">
                <a:pos x="T6" y="T7"/>
              </a:cxn>
            </a:cxnLst>
            <a:rect l="0" t="0" r="r" b="b"/>
            <a:pathLst>
              <a:path w="290" h="66">
                <a:moveTo>
                  <a:pt x="290" y="0"/>
                </a:moveTo>
                <a:lnTo>
                  <a:pt x="0" y="59"/>
                </a:lnTo>
                <a:lnTo>
                  <a:pt x="0" y="66"/>
                </a:lnTo>
                <a:lnTo>
                  <a:pt x="290" y="0"/>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16183" name="Freeform 1431">
            <a:extLst>
              <a:ext uri="{FF2B5EF4-FFF2-40B4-BE49-F238E27FC236}">
                <a16:creationId xmlns:a16="http://schemas.microsoft.com/office/drawing/2014/main" id="{A4852CA9-A2A4-B916-183E-E1BA8C67BB9F}"/>
              </a:ext>
            </a:extLst>
          </p:cNvPr>
          <p:cNvSpPr>
            <a:spLocks/>
          </p:cNvSpPr>
          <p:nvPr/>
        </p:nvSpPr>
        <p:spPr bwMode="auto">
          <a:xfrm>
            <a:off x="6338888" y="1905000"/>
            <a:ext cx="460375" cy="104775"/>
          </a:xfrm>
          <a:custGeom>
            <a:avLst/>
            <a:gdLst>
              <a:gd name="T0" fmla="*/ 0 w 290"/>
              <a:gd name="T1" fmla="*/ 66 h 66"/>
              <a:gd name="T2" fmla="*/ 290 w 290"/>
              <a:gd name="T3" fmla="*/ 0 h 66"/>
              <a:gd name="T4" fmla="*/ 290 w 290"/>
              <a:gd name="T5" fmla="*/ 7 h 66"/>
              <a:gd name="T6" fmla="*/ 0 w 290"/>
              <a:gd name="T7" fmla="*/ 66 h 66"/>
            </a:gdLst>
            <a:ahLst/>
            <a:cxnLst>
              <a:cxn ang="0">
                <a:pos x="T0" y="T1"/>
              </a:cxn>
              <a:cxn ang="0">
                <a:pos x="T2" y="T3"/>
              </a:cxn>
              <a:cxn ang="0">
                <a:pos x="T4" y="T5"/>
              </a:cxn>
              <a:cxn ang="0">
                <a:pos x="T6" y="T7"/>
              </a:cxn>
            </a:cxnLst>
            <a:rect l="0" t="0" r="r" b="b"/>
            <a:pathLst>
              <a:path w="290" h="66">
                <a:moveTo>
                  <a:pt x="0" y="66"/>
                </a:moveTo>
                <a:lnTo>
                  <a:pt x="290" y="0"/>
                </a:lnTo>
                <a:lnTo>
                  <a:pt x="290" y="7"/>
                </a:lnTo>
                <a:lnTo>
                  <a:pt x="0" y="66"/>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716184" name="Group 1432">
            <a:extLst>
              <a:ext uri="{FF2B5EF4-FFF2-40B4-BE49-F238E27FC236}">
                <a16:creationId xmlns:a16="http://schemas.microsoft.com/office/drawing/2014/main" id="{F92611B7-C8E8-BEFD-EFCA-CC92ECB18709}"/>
              </a:ext>
            </a:extLst>
          </p:cNvPr>
          <p:cNvGrpSpPr>
            <a:grpSpLocks/>
          </p:cNvGrpSpPr>
          <p:nvPr/>
        </p:nvGrpSpPr>
        <p:grpSpPr bwMode="auto">
          <a:xfrm>
            <a:off x="3306763" y="1371600"/>
            <a:ext cx="2371725" cy="304800"/>
            <a:chOff x="2083" y="545"/>
            <a:chExt cx="1494" cy="192"/>
          </a:xfrm>
        </p:grpSpPr>
        <p:sp>
          <p:nvSpPr>
            <p:cNvPr id="716185" name="Rectangle 1433">
              <a:extLst>
                <a:ext uri="{FF2B5EF4-FFF2-40B4-BE49-F238E27FC236}">
                  <a16:creationId xmlns:a16="http://schemas.microsoft.com/office/drawing/2014/main" id="{C66BACA6-EA51-EA4B-B63C-5A73C8B94229}"/>
                </a:ext>
              </a:extLst>
            </p:cNvPr>
            <p:cNvSpPr>
              <a:spLocks noChangeArrowheads="1"/>
            </p:cNvSpPr>
            <p:nvPr/>
          </p:nvSpPr>
          <p:spPr bwMode="auto">
            <a:xfrm>
              <a:off x="2083" y="545"/>
              <a:ext cx="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E</a:t>
              </a:r>
              <a:endParaRPr lang="en-US" altLang="en-US" sz="2400"/>
            </a:p>
          </p:txBody>
        </p:sp>
        <p:sp>
          <p:nvSpPr>
            <p:cNvPr id="716186" name="Rectangle 1434">
              <a:extLst>
                <a:ext uri="{FF2B5EF4-FFF2-40B4-BE49-F238E27FC236}">
                  <a16:creationId xmlns:a16="http://schemas.microsoft.com/office/drawing/2014/main" id="{FA25F07D-7EBD-8678-6D4B-3FA88C46A497}"/>
                </a:ext>
              </a:extLst>
            </p:cNvPr>
            <p:cNvSpPr>
              <a:spLocks noChangeArrowheads="1"/>
            </p:cNvSpPr>
            <p:nvPr/>
          </p:nvSpPr>
          <p:spPr bwMode="auto">
            <a:xfrm>
              <a:off x="2184" y="545"/>
              <a:ext cx="98"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F</a:t>
              </a:r>
              <a:endParaRPr lang="en-US" altLang="en-US" sz="2400"/>
            </a:p>
          </p:txBody>
        </p:sp>
        <p:sp>
          <p:nvSpPr>
            <p:cNvPr id="716187" name="Rectangle 1435">
              <a:extLst>
                <a:ext uri="{FF2B5EF4-FFF2-40B4-BE49-F238E27FC236}">
                  <a16:creationId xmlns:a16="http://schemas.microsoft.com/office/drawing/2014/main" id="{2E1B9B35-9989-71D9-DCB8-EDC2A7AE3F80}"/>
                </a:ext>
              </a:extLst>
            </p:cNvPr>
            <p:cNvSpPr>
              <a:spLocks noChangeArrowheads="1"/>
            </p:cNvSpPr>
            <p:nvPr/>
          </p:nvSpPr>
          <p:spPr bwMode="auto">
            <a:xfrm>
              <a:off x="2275" y="545"/>
              <a:ext cx="12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O</a:t>
              </a:r>
              <a:endParaRPr lang="en-US" altLang="en-US" sz="2400"/>
            </a:p>
          </p:txBody>
        </p:sp>
        <p:sp>
          <p:nvSpPr>
            <p:cNvPr id="716188" name="Rectangle 1436">
              <a:extLst>
                <a:ext uri="{FF2B5EF4-FFF2-40B4-BE49-F238E27FC236}">
                  <a16:creationId xmlns:a16="http://schemas.microsoft.com/office/drawing/2014/main" id="{1DABBE95-4F09-AEB2-8440-FF42A0E116F7}"/>
                </a:ext>
              </a:extLst>
            </p:cNvPr>
            <p:cNvSpPr>
              <a:spLocks noChangeArrowheads="1"/>
            </p:cNvSpPr>
            <p:nvPr/>
          </p:nvSpPr>
          <p:spPr bwMode="auto">
            <a:xfrm>
              <a:off x="2393" y="545"/>
              <a:ext cx="11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R</a:t>
              </a:r>
              <a:endParaRPr lang="en-US" altLang="en-US" sz="2400"/>
            </a:p>
          </p:txBody>
        </p:sp>
        <p:sp>
          <p:nvSpPr>
            <p:cNvPr id="716189" name="Rectangle 1437">
              <a:extLst>
                <a:ext uri="{FF2B5EF4-FFF2-40B4-BE49-F238E27FC236}">
                  <a16:creationId xmlns:a16="http://schemas.microsoft.com/office/drawing/2014/main" id="{2F0F4A9D-9713-03F5-C269-7F4DD8FDE6A3}"/>
                </a:ext>
              </a:extLst>
            </p:cNvPr>
            <p:cNvSpPr>
              <a:spLocks noChangeArrowheads="1"/>
            </p:cNvSpPr>
            <p:nvPr/>
          </p:nvSpPr>
          <p:spPr bwMode="auto">
            <a:xfrm>
              <a:off x="2501" y="54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 </a:t>
              </a:r>
              <a:endParaRPr lang="en-US" altLang="en-US" sz="2400"/>
            </a:p>
          </p:txBody>
        </p:sp>
        <p:sp>
          <p:nvSpPr>
            <p:cNvPr id="716190" name="Rectangle 1438">
              <a:extLst>
                <a:ext uri="{FF2B5EF4-FFF2-40B4-BE49-F238E27FC236}">
                  <a16:creationId xmlns:a16="http://schemas.microsoft.com/office/drawing/2014/main" id="{C6C33420-5F24-C041-9131-E49FFC022863}"/>
                </a:ext>
              </a:extLst>
            </p:cNvPr>
            <p:cNvSpPr>
              <a:spLocks noChangeArrowheads="1"/>
            </p:cNvSpPr>
            <p:nvPr/>
          </p:nvSpPr>
          <p:spPr bwMode="auto">
            <a:xfrm>
              <a:off x="2545"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b</a:t>
              </a:r>
              <a:endParaRPr lang="en-US" altLang="en-US" sz="2400"/>
            </a:p>
          </p:txBody>
        </p:sp>
        <p:sp>
          <p:nvSpPr>
            <p:cNvPr id="716191" name="Rectangle 1439">
              <a:extLst>
                <a:ext uri="{FF2B5EF4-FFF2-40B4-BE49-F238E27FC236}">
                  <a16:creationId xmlns:a16="http://schemas.microsoft.com/office/drawing/2014/main" id="{5A166C64-46C6-3E17-510C-1264D66E2A6E}"/>
                </a:ext>
              </a:extLst>
            </p:cNvPr>
            <p:cNvSpPr>
              <a:spLocks noChangeArrowheads="1"/>
            </p:cNvSpPr>
            <p:nvPr/>
          </p:nvSpPr>
          <p:spPr bwMode="auto">
            <a:xfrm>
              <a:off x="2630" y="545"/>
              <a:ext cx="80"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y</a:t>
              </a:r>
              <a:endParaRPr lang="en-US" altLang="en-US" sz="2400"/>
            </a:p>
          </p:txBody>
        </p:sp>
        <p:sp>
          <p:nvSpPr>
            <p:cNvPr id="716192" name="Rectangle 1440">
              <a:extLst>
                <a:ext uri="{FF2B5EF4-FFF2-40B4-BE49-F238E27FC236}">
                  <a16:creationId xmlns:a16="http://schemas.microsoft.com/office/drawing/2014/main" id="{5C163C52-7C75-0D8F-5AF9-9B6A13DFDD08}"/>
                </a:ext>
              </a:extLst>
            </p:cNvPr>
            <p:cNvSpPr>
              <a:spLocks noChangeArrowheads="1"/>
            </p:cNvSpPr>
            <p:nvPr/>
          </p:nvSpPr>
          <p:spPr bwMode="auto">
            <a:xfrm>
              <a:off x="2700" y="54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 </a:t>
              </a:r>
              <a:endParaRPr lang="en-US" altLang="en-US" sz="2400"/>
            </a:p>
          </p:txBody>
        </p:sp>
        <p:sp>
          <p:nvSpPr>
            <p:cNvPr id="716193" name="Rectangle 1441">
              <a:extLst>
                <a:ext uri="{FF2B5EF4-FFF2-40B4-BE49-F238E27FC236}">
                  <a16:creationId xmlns:a16="http://schemas.microsoft.com/office/drawing/2014/main" id="{2F3AFED7-33DE-C44B-D6E5-285B538B424F}"/>
                </a:ext>
              </a:extLst>
            </p:cNvPr>
            <p:cNvSpPr>
              <a:spLocks noChangeArrowheads="1"/>
            </p:cNvSpPr>
            <p:nvPr/>
          </p:nvSpPr>
          <p:spPr bwMode="auto">
            <a:xfrm>
              <a:off x="2744" y="545"/>
              <a:ext cx="107"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P</a:t>
              </a:r>
              <a:endParaRPr lang="en-US" altLang="en-US" sz="2400"/>
            </a:p>
          </p:txBody>
        </p:sp>
        <p:sp>
          <p:nvSpPr>
            <p:cNvPr id="716194" name="Rectangle 1442">
              <a:extLst>
                <a:ext uri="{FF2B5EF4-FFF2-40B4-BE49-F238E27FC236}">
                  <a16:creationId xmlns:a16="http://schemas.microsoft.com/office/drawing/2014/main" id="{D663B3EC-4BD1-6EB9-F391-5BD57AE0B425}"/>
                </a:ext>
              </a:extLst>
            </p:cNvPr>
            <p:cNvSpPr>
              <a:spLocks noChangeArrowheads="1"/>
            </p:cNvSpPr>
            <p:nvPr/>
          </p:nvSpPr>
          <p:spPr bwMode="auto">
            <a:xfrm>
              <a:off x="2845" y="545"/>
              <a:ext cx="36"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l</a:t>
              </a:r>
              <a:endParaRPr lang="en-US" altLang="en-US" sz="2400"/>
            </a:p>
          </p:txBody>
        </p:sp>
        <p:sp>
          <p:nvSpPr>
            <p:cNvPr id="716195" name="Rectangle 1443">
              <a:extLst>
                <a:ext uri="{FF2B5EF4-FFF2-40B4-BE49-F238E27FC236}">
                  <a16:creationId xmlns:a16="http://schemas.microsoft.com/office/drawing/2014/main" id="{97F88920-5D20-8657-059A-6E5650EE6CCA}"/>
                </a:ext>
              </a:extLst>
            </p:cNvPr>
            <p:cNvSpPr>
              <a:spLocks noChangeArrowheads="1"/>
            </p:cNvSpPr>
            <p:nvPr/>
          </p:nvSpPr>
          <p:spPr bwMode="auto">
            <a:xfrm>
              <a:off x="2879"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a</a:t>
              </a:r>
              <a:endParaRPr lang="en-US" altLang="en-US" sz="2400"/>
            </a:p>
          </p:txBody>
        </p:sp>
        <p:sp>
          <p:nvSpPr>
            <p:cNvPr id="716196" name="Rectangle 1444">
              <a:extLst>
                <a:ext uri="{FF2B5EF4-FFF2-40B4-BE49-F238E27FC236}">
                  <a16:creationId xmlns:a16="http://schemas.microsoft.com/office/drawing/2014/main" id="{C5EAA155-B6AC-0B8D-11E5-9A175E329E1C}"/>
                </a:ext>
              </a:extLst>
            </p:cNvPr>
            <p:cNvSpPr>
              <a:spLocks noChangeArrowheads="1"/>
            </p:cNvSpPr>
            <p:nvPr/>
          </p:nvSpPr>
          <p:spPr bwMode="auto">
            <a:xfrm>
              <a:off x="2964"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n</a:t>
              </a:r>
              <a:endParaRPr lang="en-US" altLang="en-US" sz="2400"/>
            </a:p>
          </p:txBody>
        </p:sp>
        <p:sp>
          <p:nvSpPr>
            <p:cNvPr id="716197" name="Rectangle 1445">
              <a:extLst>
                <a:ext uri="{FF2B5EF4-FFF2-40B4-BE49-F238E27FC236}">
                  <a16:creationId xmlns:a16="http://schemas.microsoft.com/office/drawing/2014/main" id="{DB70B3BA-1890-D0C9-8FB0-9905CB74D6BD}"/>
                </a:ext>
              </a:extLst>
            </p:cNvPr>
            <p:cNvSpPr>
              <a:spLocks noChangeArrowheads="1"/>
            </p:cNvSpPr>
            <p:nvPr/>
          </p:nvSpPr>
          <p:spPr bwMode="auto">
            <a:xfrm>
              <a:off x="3048" y="54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t</a:t>
              </a:r>
              <a:endParaRPr lang="en-US" altLang="en-US" sz="2400"/>
            </a:p>
          </p:txBody>
        </p:sp>
        <p:sp>
          <p:nvSpPr>
            <p:cNvPr id="716198" name="Rectangle 1446">
              <a:extLst>
                <a:ext uri="{FF2B5EF4-FFF2-40B4-BE49-F238E27FC236}">
                  <a16:creationId xmlns:a16="http://schemas.microsoft.com/office/drawing/2014/main" id="{EF4A9AEB-33BA-AF9D-2C70-C8140A282538}"/>
                </a:ext>
              </a:extLst>
            </p:cNvPr>
            <p:cNvSpPr>
              <a:spLocks noChangeArrowheads="1"/>
            </p:cNvSpPr>
            <p:nvPr/>
          </p:nvSpPr>
          <p:spPr bwMode="auto">
            <a:xfrm>
              <a:off x="3092" y="545"/>
              <a:ext cx="44"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 </a:t>
              </a:r>
              <a:endParaRPr lang="en-US" altLang="en-US" sz="2400"/>
            </a:p>
          </p:txBody>
        </p:sp>
        <p:sp>
          <p:nvSpPr>
            <p:cNvPr id="716199" name="Rectangle 1447">
              <a:extLst>
                <a:ext uri="{FF2B5EF4-FFF2-40B4-BE49-F238E27FC236}">
                  <a16:creationId xmlns:a16="http://schemas.microsoft.com/office/drawing/2014/main" id="{8643DB29-A879-988E-EAEE-0E38F1D92C72}"/>
                </a:ext>
              </a:extLst>
            </p:cNvPr>
            <p:cNvSpPr>
              <a:spLocks noChangeArrowheads="1"/>
            </p:cNvSpPr>
            <p:nvPr/>
          </p:nvSpPr>
          <p:spPr bwMode="auto">
            <a:xfrm>
              <a:off x="3136" y="545"/>
              <a:ext cx="5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a:t>
              </a:r>
              <a:endParaRPr lang="en-US" altLang="en-US" sz="2400"/>
            </a:p>
          </p:txBody>
        </p:sp>
        <p:sp>
          <p:nvSpPr>
            <p:cNvPr id="716200" name="Rectangle 1448">
              <a:extLst>
                <a:ext uri="{FF2B5EF4-FFF2-40B4-BE49-F238E27FC236}">
                  <a16:creationId xmlns:a16="http://schemas.microsoft.com/office/drawing/2014/main" id="{0616DC7A-1087-4905-CBF1-D97D396E4435}"/>
                </a:ext>
              </a:extLst>
            </p:cNvPr>
            <p:cNvSpPr>
              <a:spLocks noChangeArrowheads="1"/>
            </p:cNvSpPr>
            <p:nvPr/>
          </p:nvSpPr>
          <p:spPr bwMode="auto">
            <a:xfrm>
              <a:off x="3186"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1</a:t>
              </a:r>
              <a:endParaRPr lang="en-US" altLang="en-US" sz="2400"/>
            </a:p>
          </p:txBody>
        </p:sp>
        <p:sp>
          <p:nvSpPr>
            <p:cNvPr id="716201" name="Rectangle 1449">
              <a:extLst>
                <a:ext uri="{FF2B5EF4-FFF2-40B4-BE49-F238E27FC236}">
                  <a16:creationId xmlns:a16="http://schemas.microsoft.com/office/drawing/2014/main" id="{6B3E1DAC-1A57-DCDA-6CCB-1914B56FE955}"/>
                </a:ext>
              </a:extLst>
            </p:cNvPr>
            <p:cNvSpPr>
              <a:spLocks noChangeArrowheads="1"/>
            </p:cNvSpPr>
            <p:nvPr/>
          </p:nvSpPr>
          <p:spPr bwMode="auto">
            <a:xfrm>
              <a:off x="3271"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9</a:t>
              </a:r>
              <a:endParaRPr lang="en-US" altLang="en-US" sz="2400"/>
            </a:p>
          </p:txBody>
        </p:sp>
        <p:sp>
          <p:nvSpPr>
            <p:cNvPr id="716202" name="Rectangle 1450">
              <a:extLst>
                <a:ext uri="{FF2B5EF4-FFF2-40B4-BE49-F238E27FC236}">
                  <a16:creationId xmlns:a16="http://schemas.microsoft.com/office/drawing/2014/main" id="{0FA03EE6-9222-9035-FD52-2085F746422C}"/>
                </a:ext>
              </a:extLst>
            </p:cNvPr>
            <p:cNvSpPr>
              <a:spLocks noChangeArrowheads="1"/>
            </p:cNvSpPr>
            <p:nvPr/>
          </p:nvSpPr>
          <p:spPr bwMode="auto">
            <a:xfrm>
              <a:off x="3355"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8</a:t>
              </a:r>
              <a:endParaRPr lang="en-US" altLang="en-US" sz="2400"/>
            </a:p>
          </p:txBody>
        </p:sp>
        <p:sp>
          <p:nvSpPr>
            <p:cNvPr id="716203" name="Rectangle 1451">
              <a:extLst>
                <a:ext uri="{FF2B5EF4-FFF2-40B4-BE49-F238E27FC236}">
                  <a16:creationId xmlns:a16="http://schemas.microsoft.com/office/drawing/2014/main" id="{0904991F-355E-A26E-E73C-7D793F70ECF4}"/>
                </a:ext>
              </a:extLst>
            </p:cNvPr>
            <p:cNvSpPr>
              <a:spLocks noChangeArrowheads="1"/>
            </p:cNvSpPr>
            <p:nvPr/>
          </p:nvSpPr>
          <p:spPr bwMode="auto">
            <a:xfrm>
              <a:off x="3439" y="545"/>
              <a:ext cx="89"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5</a:t>
              </a:r>
              <a:endParaRPr lang="en-US" altLang="en-US" sz="2400"/>
            </a:p>
          </p:txBody>
        </p:sp>
        <p:sp>
          <p:nvSpPr>
            <p:cNvPr id="716204" name="Rectangle 1452">
              <a:extLst>
                <a:ext uri="{FF2B5EF4-FFF2-40B4-BE49-F238E27FC236}">
                  <a16:creationId xmlns:a16="http://schemas.microsoft.com/office/drawing/2014/main" id="{69968B9F-AA27-F765-514A-66E5F6323B21}"/>
                </a:ext>
              </a:extLst>
            </p:cNvPr>
            <p:cNvSpPr>
              <a:spLocks noChangeArrowheads="1"/>
            </p:cNvSpPr>
            <p:nvPr/>
          </p:nvSpPr>
          <p:spPr bwMode="auto">
            <a:xfrm>
              <a:off x="3524" y="545"/>
              <a:ext cx="53" cy="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en-US" altLang="en-US" sz="2000">
                  <a:solidFill>
                    <a:srgbClr val="000000"/>
                  </a:solidFill>
                </a:rPr>
                <a:t>)</a:t>
              </a:r>
              <a:endParaRPr lang="en-US" altLang="en-US" sz="2400"/>
            </a:p>
          </p:txBody>
        </p:sp>
      </p:grpSp>
      <p:sp>
        <p:nvSpPr>
          <p:cNvPr id="716205" name="Text Box 1453">
            <a:extLst>
              <a:ext uri="{FF2B5EF4-FFF2-40B4-BE49-F238E27FC236}">
                <a16:creationId xmlns:a16="http://schemas.microsoft.com/office/drawing/2014/main" id="{A0085628-977B-0849-E625-B180E8324C58}"/>
              </a:ext>
            </a:extLst>
          </p:cNvPr>
          <p:cNvSpPr txBox="1">
            <a:spLocks noChangeArrowheads="1"/>
          </p:cNvSpPr>
          <p:nvPr/>
        </p:nvSpPr>
        <p:spPr bwMode="auto">
          <a:xfrm>
            <a:off x="141288" y="5867400"/>
            <a:ext cx="816451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i="1"/>
              <a:t>All Plants Contributing to EFOR – Deploy Strategy to Each!</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802" name="Object 2">
            <a:extLst>
              <a:ext uri="{FF2B5EF4-FFF2-40B4-BE49-F238E27FC236}">
                <a16:creationId xmlns:a16="http://schemas.microsoft.com/office/drawing/2014/main" id="{651E670C-71BF-1A3A-BB03-2D536A0342FC}"/>
              </a:ext>
            </a:extLst>
          </p:cNvPr>
          <p:cNvGraphicFramePr>
            <a:graphicFrameLocks noChangeAspect="1"/>
          </p:cNvGraphicFramePr>
          <p:nvPr/>
        </p:nvGraphicFramePr>
        <p:xfrm>
          <a:off x="2895600" y="1270000"/>
          <a:ext cx="6096000" cy="4051300"/>
        </p:xfrm>
        <a:graphic>
          <a:graphicData uri="http://schemas.openxmlformats.org/presentationml/2006/ole">
            <mc:AlternateContent xmlns:mc="http://schemas.openxmlformats.org/markup-compatibility/2006">
              <mc:Choice xmlns:v="urn:schemas-microsoft-com:vml" Requires="v">
                <p:oleObj name="Mtb Graph" r:id="rId2" imgW="5029200" imgH="3341880" progId="MinitabGraph.Document">
                  <p:embed/>
                </p:oleObj>
              </mc:Choice>
              <mc:Fallback>
                <p:oleObj name="Mtb Graph" r:id="rId2" imgW="5029200" imgH="3341880" progId="MinitabGraph.Document">
                  <p:embed/>
                  <p:pic>
                    <p:nvPicPr>
                      <p:cNvPr id="716802" name="Object 2">
                        <a:extLst>
                          <a:ext uri="{FF2B5EF4-FFF2-40B4-BE49-F238E27FC236}">
                            <a16:creationId xmlns:a16="http://schemas.microsoft.com/office/drawing/2014/main" id="{651E670C-71BF-1A3A-BB03-2D536A0342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1270000"/>
                        <a:ext cx="6096000" cy="405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803" name="Rectangle 3">
            <a:extLst>
              <a:ext uri="{FF2B5EF4-FFF2-40B4-BE49-F238E27FC236}">
                <a16:creationId xmlns:a16="http://schemas.microsoft.com/office/drawing/2014/main" id="{FB259041-94E9-EEB7-0DCF-2EAD0F8A8DC1}"/>
              </a:ext>
            </a:extLst>
          </p:cNvPr>
          <p:cNvSpPr>
            <a:spLocks noGrp="1" noChangeArrowheads="1"/>
          </p:cNvSpPr>
          <p:nvPr>
            <p:ph type="title"/>
          </p:nvPr>
        </p:nvSpPr>
        <p:spPr/>
        <p:txBody>
          <a:bodyPr/>
          <a:lstStyle/>
          <a:p>
            <a:r>
              <a:rPr lang="en-US" altLang="en-US"/>
              <a:t>One Plant’s </a:t>
            </a:r>
            <a:r>
              <a:rPr lang="en-US" altLang="en-US">
                <a:solidFill>
                  <a:srgbClr val="FF0000"/>
                </a:solidFill>
              </a:rPr>
              <a:t>Gap Analysis</a:t>
            </a:r>
          </a:p>
        </p:txBody>
      </p:sp>
      <p:graphicFrame>
        <p:nvGraphicFramePr>
          <p:cNvPr id="716804" name="Object 4">
            <a:extLst>
              <a:ext uri="{FF2B5EF4-FFF2-40B4-BE49-F238E27FC236}">
                <a16:creationId xmlns:a16="http://schemas.microsoft.com/office/drawing/2014/main" id="{118E0DD2-61B4-A92B-4696-B4D692E387E8}"/>
              </a:ext>
            </a:extLst>
          </p:cNvPr>
          <p:cNvGraphicFramePr>
            <a:graphicFrameLocks noChangeAspect="1"/>
          </p:cNvGraphicFramePr>
          <p:nvPr/>
        </p:nvGraphicFramePr>
        <p:xfrm>
          <a:off x="152400" y="838200"/>
          <a:ext cx="3505200" cy="2328863"/>
        </p:xfrm>
        <a:graphic>
          <a:graphicData uri="http://schemas.openxmlformats.org/presentationml/2006/ole">
            <mc:AlternateContent xmlns:mc="http://schemas.openxmlformats.org/markup-compatibility/2006">
              <mc:Choice xmlns:v="urn:schemas-microsoft-com:vml" Requires="v">
                <p:oleObj name="Mtb Graph" r:id="rId4" imgW="5029200" imgH="3341880" progId="MinitabGraph.Document">
                  <p:embed/>
                </p:oleObj>
              </mc:Choice>
              <mc:Fallback>
                <p:oleObj name="Mtb Graph" r:id="rId4" imgW="5029200" imgH="3341880" progId="MinitabGraph.Document">
                  <p:embed/>
                  <p:pic>
                    <p:nvPicPr>
                      <p:cNvPr id="716804" name="Object 4">
                        <a:extLst>
                          <a:ext uri="{FF2B5EF4-FFF2-40B4-BE49-F238E27FC236}">
                            <a16:creationId xmlns:a16="http://schemas.microsoft.com/office/drawing/2014/main" id="{118E0DD2-61B4-A92B-4696-B4D692E387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838200"/>
                        <a:ext cx="3505200" cy="2328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805" name="Oval 5">
            <a:extLst>
              <a:ext uri="{FF2B5EF4-FFF2-40B4-BE49-F238E27FC236}">
                <a16:creationId xmlns:a16="http://schemas.microsoft.com/office/drawing/2014/main" id="{23BC264C-57E7-13E1-3521-5BBBB882A53E}"/>
              </a:ext>
            </a:extLst>
          </p:cNvPr>
          <p:cNvSpPr>
            <a:spLocks noChangeArrowheads="1"/>
          </p:cNvSpPr>
          <p:nvPr/>
        </p:nvSpPr>
        <p:spPr bwMode="auto">
          <a:xfrm rot="-1759170">
            <a:off x="533400" y="2590800"/>
            <a:ext cx="990600" cy="152400"/>
          </a:xfrm>
          <a:prstGeom prst="ellipse">
            <a:avLst/>
          </a:prstGeom>
          <a:noFill/>
          <a:ln w="1905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806" name="AutoShape 6">
            <a:extLst>
              <a:ext uri="{FF2B5EF4-FFF2-40B4-BE49-F238E27FC236}">
                <a16:creationId xmlns:a16="http://schemas.microsoft.com/office/drawing/2014/main" id="{F34BD0E8-5BA8-F672-207E-77DC6E9CC4B5}"/>
              </a:ext>
            </a:extLst>
          </p:cNvPr>
          <p:cNvSpPr>
            <a:spLocks noChangeArrowheads="1"/>
          </p:cNvSpPr>
          <p:nvPr/>
        </p:nvSpPr>
        <p:spPr bwMode="auto">
          <a:xfrm rot="5400000">
            <a:off x="838200" y="2971800"/>
            <a:ext cx="838200" cy="1143000"/>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807" name="Text Box 7">
            <a:extLst>
              <a:ext uri="{FF2B5EF4-FFF2-40B4-BE49-F238E27FC236}">
                <a16:creationId xmlns:a16="http://schemas.microsoft.com/office/drawing/2014/main" id="{0ED6163F-F584-4A4F-F634-2372D6EC0E2D}"/>
              </a:ext>
            </a:extLst>
          </p:cNvPr>
          <p:cNvSpPr txBox="1">
            <a:spLocks noChangeArrowheads="1"/>
          </p:cNvSpPr>
          <p:nvPr/>
        </p:nvSpPr>
        <p:spPr bwMode="auto">
          <a:xfrm>
            <a:off x="228600" y="5470525"/>
            <a:ext cx="86868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000"/>
              <a:t>First Stratification leads to Major Plant Failure Areas; too broad for specific BB projects; but opportunity for </a:t>
            </a:r>
            <a:r>
              <a:rPr lang="en-US" altLang="en-US" sz="2000" b="1">
                <a:solidFill>
                  <a:srgbClr val="FF0000"/>
                </a:solidFill>
              </a:rPr>
              <a:t>“Master” Improvement/DMAIEC</a:t>
            </a:r>
          </a:p>
        </p:txBody>
      </p:sp>
      <p:sp>
        <p:nvSpPr>
          <p:cNvPr id="716808" name="Oval 8">
            <a:extLst>
              <a:ext uri="{FF2B5EF4-FFF2-40B4-BE49-F238E27FC236}">
                <a16:creationId xmlns:a16="http://schemas.microsoft.com/office/drawing/2014/main" id="{D9A55359-0319-C686-5989-D78D0DDD49E7}"/>
              </a:ext>
            </a:extLst>
          </p:cNvPr>
          <p:cNvSpPr>
            <a:spLocks noChangeArrowheads="1"/>
          </p:cNvSpPr>
          <p:nvPr/>
        </p:nvSpPr>
        <p:spPr bwMode="auto">
          <a:xfrm rot="-1759170">
            <a:off x="3657600" y="4191000"/>
            <a:ext cx="990600" cy="36988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6809" name="Text Box 9">
            <a:extLst>
              <a:ext uri="{FF2B5EF4-FFF2-40B4-BE49-F238E27FC236}">
                <a16:creationId xmlns:a16="http://schemas.microsoft.com/office/drawing/2014/main" id="{A96DBA39-FDE8-5754-F73E-F24A400C856C}"/>
              </a:ext>
            </a:extLst>
          </p:cNvPr>
          <p:cNvSpPr txBox="1">
            <a:spLocks noChangeArrowheads="1"/>
          </p:cNvSpPr>
          <p:nvPr/>
        </p:nvSpPr>
        <p:spPr bwMode="auto">
          <a:xfrm>
            <a:off x="228600" y="4467225"/>
            <a:ext cx="21891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b="1" i="1"/>
              <a:t>Boiler Tube Leaks</a:t>
            </a:r>
          </a:p>
        </p:txBody>
      </p:sp>
      <p:sp>
        <p:nvSpPr>
          <p:cNvPr id="716810" name="Line 10">
            <a:extLst>
              <a:ext uri="{FF2B5EF4-FFF2-40B4-BE49-F238E27FC236}">
                <a16:creationId xmlns:a16="http://schemas.microsoft.com/office/drawing/2014/main" id="{4C4C1033-C360-6D35-DAE5-7DBF26E620CE}"/>
              </a:ext>
            </a:extLst>
          </p:cNvPr>
          <p:cNvSpPr>
            <a:spLocks noChangeShapeType="1"/>
          </p:cNvSpPr>
          <p:nvPr/>
        </p:nvSpPr>
        <p:spPr bwMode="auto">
          <a:xfrm flipV="1">
            <a:off x="1752600" y="3733800"/>
            <a:ext cx="1905000" cy="762000"/>
          </a:xfrm>
          <a:prstGeom prst="line">
            <a:avLst/>
          </a:prstGeom>
          <a:noFill/>
          <a:ln w="28575">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6" name="Rectangle 2">
            <a:extLst>
              <a:ext uri="{FF2B5EF4-FFF2-40B4-BE49-F238E27FC236}">
                <a16:creationId xmlns:a16="http://schemas.microsoft.com/office/drawing/2014/main" id="{596555D5-8A4B-D3FF-3F6A-FB719A34DA81}"/>
              </a:ext>
            </a:extLst>
          </p:cNvPr>
          <p:cNvSpPr>
            <a:spLocks noGrp="1" noChangeArrowheads="1"/>
          </p:cNvSpPr>
          <p:nvPr>
            <p:ph type="title"/>
          </p:nvPr>
        </p:nvSpPr>
        <p:spPr/>
        <p:txBody>
          <a:bodyPr/>
          <a:lstStyle/>
          <a:p>
            <a:r>
              <a:rPr lang="en-US" altLang="en-US"/>
              <a:t>Master DMAIEC – Boiler Tube Leaks</a:t>
            </a:r>
          </a:p>
        </p:txBody>
      </p:sp>
      <p:graphicFrame>
        <p:nvGraphicFramePr>
          <p:cNvPr id="717827" name="Object 3">
            <a:extLst>
              <a:ext uri="{FF2B5EF4-FFF2-40B4-BE49-F238E27FC236}">
                <a16:creationId xmlns:a16="http://schemas.microsoft.com/office/drawing/2014/main" id="{7828346E-0F6A-CD25-F636-E72871E10BA3}"/>
              </a:ext>
            </a:extLst>
          </p:cNvPr>
          <p:cNvGraphicFramePr>
            <a:graphicFrameLocks noChangeAspect="1"/>
          </p:cNvGraphicFramePr>
          <p:nvPr/>
        </p:nvGraphicFramePr>
        <p:xfrm>
          <a:off x="2743200" y="1487488"/>
          <a:ext cx="6248400" cy="4151312"/>
        </p:xfrm>
        <a:graphic>
          <a:graphicData uri="http://schemas.openxmlformats.org/presentationml/2006/ole">
            <mc:AlternateContent xmlns:mc="http://schemas.openxmlformats.org/markup-compatibility/2006">
              <mc:Choice xmlns:v="urn:schemas-microsoft-com:vml" Requires="v">
                <p:oleObj name="Mtb Graph" r:id="rId2" imgW="5029200" imgH="3341880" progId="MinitabGraph.Document">
                  <p:embed/>
                </p:oleObj>
              </mc:Choice>
              <mc:Fallback>
                <p:oleObj name="Mtb Graph" r:id="rId2" imgW="5029200" imgH="3341880" progId="MinitabGraph.Document">
                  <p:embed/>
                  <p:pic>
                    <p:nvPicPr>
                      <p:cNvPr id="717827" name="Object 3">
                        <a:extLst>
                          <a:ext uri="{FF2B5EF4-FFF2-40B4-BE49-F238E27FC236}">
                            <a16:creationId xmlns:a16="http://schemas.microsoft.com/office/drawing/2014/main" id="{7828346E-0F6A-CD25-F636-E72871E10B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487488"/>
                        <a:ext cx="6248400" cy="4151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7828" name="Object 4">
            <a:extLst>
              <a:ext uri="{FF2B5EF4-FFF2-40B4-BE49-F238E27FC236}">
                <a16:creationId xmlns:a16="http://schemas.microsoft.com/office/drawing/2014/main" id="{4555E366-2459-71E8-E3BF-E9E15992F03F}"/>
              </a:ext>
            </a:extLst>
          </p:cNvPr>
          <p:cNvGraphicFramePr>
            <a:graphicFrameLocks noChangeAspect="1"/>
          </p:cNvGraphicFramePr>
          <p:nvPr/>
        </p:nvGraphicFramePr>
        <p:xfrm>
          <a:off x="152400" y="990600"/>
          <a:ext cx="3190875" cy="3048000"/>
        </p:xfrm>
        <a:graphic>
          <a:graphicData uri="http://schemas.openxmlformats.org/presentationml/2006/ole">
            <mc:AlternateContent xmlns:mc="http://schemas.openxmlformats.org/markup-compatibility/2006">
              <mc:Choice xmlns:v="urn:schemas-microsoft-com:vml" Requires="v">
                <p:oleObj name="Bitmap Image" r:id="rId4" imgW="4247619" imgH="4057143" progId="Paint.Picture">
                  <p:embed/>
                </p:oleObj>
              </mc:Choice>
              <mc:Fallback>
                <p:oleObj name="Bitmap Image" r:id="rId4" imgW="4247619" imgH="4057143" progId="Paint.Picture">
                  <p:embed/>
                  <p:pic>
                    <p:nvPicPr>
                      <p:cNvPr id="717828" name="Object 4">
                        <a:extLst>
                          <a:ext uri="{FF2B5EF4-FFF2-40B4-BE49-F238E27FC236}">
                            <a16:creationId xmlns:a16="http://schemas.microsoft.com/office/drawing/2014/main" id="{4555E366-2459-71E8-E3BF-E9E15992F03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990600"/>
                        <a:ext cx="3190875" cy="304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7829" name="Oval 5">
            <a:extLst>
              <a:ext uri="{FF2B5EF4-FFF2-40B4-BE49-F238E27FC236}">
                <a16:creationId xmlns:a16="http://schemas.microsoft.com/office/drawing/2014/main" id="{6B0D6C86-8031-65D7-F35A-E466D51CC784}"/>
              </a:ext>
            </a:extLst>
          </p:cNvPr>
          <p:cNvSpPr>
            <a:spLocks noChangeArrowheads="1"/>
          </p:cNvSpPr>
          <p:nvPr/>
        </p:nvSpPr>
        <p:spPr bwMode="auto">
          <a:xfrm rot="-1759170">
            <a:off x="3657600" y="4506913"/>
            <a:ext cx="990600" cy="369887"/>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830" name="Oval 6">
            <a:extLst>
              <a:ext uri="{FF2B5EF4-FFF2-40B4-BE49-F238E27FC236}">
                <a16:creationId xmlns:a16="http://schemas.microsoft.com/office/drawing/2014/main" id="{F5F5D694-7E24-2F98-68B0-1A86C0E758DD}"/>
              </a:ext>
            </a:extLst>
          </p:cNvPr>
          <p:cNvSpPr>
            <a:spLocks noChangeArrowheads="1"/>
          </p:cNvSpPr>
          <p:nvPr/>
        </p:nvSpPr>
        <p:spPr bwMode="auto">
          <a:xfrm rot="-1759170">
            <a:off x="4572000" y="4495800"/>
            <a:ext cx="990600" cy="369888"/>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831" name="AutoShape 7">
            <a:extLst>
              <a:ext uri="{FF2B5EF4-FFF2-40B4-BE49-F238E27FC236}">
                <a16:creationId xmlns:a16="http://schemas.microsoft.com/office/drawing/2014/main" id="{B91344AD-AD84-0BE6-856D-ADA4C675DDA9}"/>
              </a:ext>
            </a:extLst>
          </p:cNvPr>
          <p:cNvSpPr>
            <a:spLocks noChangeArrowheads="1"/>
          </p:cNvSpPr>
          <p:nvPr/>
        </p:nvSpPr>
        <p:spPr bwMode="auto">
          <a:xfrm rot="3150723">
            <a:off x="3771900" y="4914900"/>
            <a:ext cx="533400" cy="914400"/>
          </a:xfrm>
          <a:prstGeom prst="downArrow">
            <a:avLst>
              <a:gd name="adj1" fmla="val 50000"/>
              <a:gd name="adj2" fmla="val 42857"/>
            </a:avLst>
          </a:prstGeom>
          <a:solidFill>
            <a:srgbClr val="FF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7832" name="Text Box 8">
            <a:extLst>
              <a:ext uri="{FF2B5EF4-FFF2-40B4-BE49-F238E27FC236}">
                <a16:creationId xmlns:a16="http://schemas.microsoft.com/office/drawing/2014/main" id="{22427167-D06D-92E8-9898-F5EB1A45E3D5}"/>
              </a:ext>
            </a:extLst>
          </p:cNvPr>
          <p:cNvSpPr txBox="1">
            <a:spLocks noChangeArrowheads="1"/>
          </p:cNvSpPr>
          <p:nvPr/>
        </p:nvSpPr>
        <p:spPr bwMode="auto">
          <a:xfrm>
            <a:off x="288925" y="5694363"/>
            <a:ext cx="83978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000" b="1"/>
              <a:t>Two BB projects chartered: 1) Reduce EFOR due to Wall Box tube leaks, 2) Reduce EFOR due to Water Wall tube leaks</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2">
            <a:extLst>
              <a:ext uri="{FF2B5EF4-FFF2-40B4-BE49-F238E27FC236}">
                <a16:creationId xmlns:a16="http://schemas.microsoft.com/office/drawing/2014/main" id="{562C5D3E-80C5-FC04-9DE3-DFE10A48874B}"/>
              </a:ext>
            </a:extLst>
          </p:cNvPr>
          <p:cNvSpPr>
            <a:spLocks noGrp="1" noChangeArrowheads="1"/>
          </p:cNvSpPr>
          <p:nvPr>
            <p:ph type="title"/>
          </p:nvPr>
        </p:nvSpPr>
        <p:spPr/>
        <p:txBody>
          <a:bodyPr/>
          <a:lstStyle/>
          <a:p>
            <a:r>
              <a:rPr lang="en-US" altLang="en-US"/>
              <a:t>Rollup, Review, Results</a:t>
            </a:r>
          </a:p>
        </p:txBody>
      </p:sp>
      <p:sp>
        <p:nvSpPr>
          <p:cNvPr id="718851" name="Rectangle 3">
            <a:extLst>
              <a:ext uri="{FF2B5EF4-FFF2-40B4-BE49-F238E27FC236}">
                <a16:creationId xmlns:a16="http://schemas.microsoft.com/office/drawing/2014/main" id="{69911E06-54BE-E6B0-48DC-CCC5651597BC}"/>
              </a:ext>
            </a:extLst>
          </p:cNvPr>
          <p:cNvSpPr>
            <a:spLocks noGrp="1" noChangeArrowheads="1"/>
          </p:cNvSpPr>
          <p:nvPr>
            <p:ph type="body" idx="1"/>
          </p:nvPr>
        </p:nvSpPr>
        <p:spPr>
          <a:xfrm>
            <a:off x="425450" y="1362075"/>
            <a:ext cx="8293100" cy="4962525"/>
          </a:xfrm>
        </p:spPr>
        <p:txBody>
          <a:bodyPr/>
          <a:lstStyle/>
          <a:p>
            <a:r>
              <a:rPr lang="en-US" altLang="en-US" b="1"/>
              <a:t>Rollup – </a:t>
            </a:r>
            <a:r>
              <a:rPr lang="en-US" altLang="en-US"/>
              <a:t>projected reduction in EFOR (across all projects) “summed” to ensure annual target will be met</a:t>
            </a:r>
          </a:p>
          <a:p>
            <a:endParaRPr lang="en-US" altLang="en-US"/>
          </a:p>
          <a:p>
            <a:r>
              <a:rPr lang="en-US" altLang="en-US" b="1"/>
              <a:t>Review – </a:t>
            </a:r>
            <a:r>
              <a:rPr lang="en-US" altLang="en-US"/>
              <a:t>BB projects reviewed during analysis (ensuring progress), implementation (making sure what needs improving gets improved)</a:t>
            </a:r>
          </a:p>
          <a:p>
            <a:endParaRPr lang="en-US" altLang="en-US"/>
          </a:p>
          <a:p>
            <a:r>
              <a:rPr lang="en-US" altLang="en-US" b="1"/>
              <a:t>Results – </a:t>
            </a:r>
            <a:r>
              <a:rPr lang="en-US" altLang="en-US"/>
              <a:t>Benefits of EFOR projects tracked to ensure actual results match forecast (gap analysis here may identify need for additional BB EFOR projects)</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4" name="Rectangle 2">
            <a:extLst>
              <a:ext uri="{FF2B5EF4-FFF2-40B4-BE49-F238E27FC236}">
                <a16:creationId xmlns:a16="http://schemas.microsoft.com/office/drawing/2014/main" id="{9F6F3E41-BBA9-F5DC-BF74-59208C596C15}"/>
              </a:ext>
            </a:extLst>
          </p:cNvPr>
          <p:cNvSpPr>
            <a:spLocks noGrp="1" noChangeArrowheads="1"/>
          </p:cNvSpPr>
          <p:nvPr>
            <p:ph type="title"/>
          </p:nvPr>
        </p:nvSpPr>
        <p:spPr>
          <a:xfrm>
            <a:off x="111125" y="76200"/>
            <a:ext cx="6442075" cy="601663"/>
          </a:xfrm>
        </p:spPr>
        <p:txBody>
          <a:bodyPr/>
          <a:lstStyle/>
          <a:p>
            <a:r>
              <a:rPr lang="en-US" altLang="en-US"/>
              <a:t>Overall Business Unit Metrics &amp; Gap Analysis</a:t>
            </a:r>
          </a:p>
        </p:txBody>
      </p:sp>
      <p:graphicFrame>
        <p:nvGraphicFramePr>
          <p:cNvPr id="719875" name="Group 3">
            <a:extLst>
              <a:ext uri="{FF2B5EF4-FFF2-40B4-BE49-F238E27FC236}">
                <a16:creationId xmlns:a16="http://schemas.microsoft.com/office/drawing/2014/main" id="{882FF016-A99D-7924-406F-D73F5FA749AA}"/>
              </a:ext>
            </a:extLst>
          </p:cNvPr>
          <p:cNvGraphicFramePr>
            <a:graphicFrameLocks noGrp="1"/>
          </p:cNvGraphicFramePr>
          <p:nvPr/>
        </p:nvGraphicFramePr>
        <p:xfrm>
          <a:off x="381000" y="1219200"/>
          <a:ext cx="8382000" cy="5016500"/>
        </p:xfrm>
        <a:graphic>
          <a:graphicData uri="http://schemas.openxmlformats.org/drawingml/2006/table">
            <a:tbl>
              <a:tblPr/>
              <a:tblGrid>
                <a:gridCol w="1487488">
                  <a:extLst>
                    <a:ext uri="{9D8B030D-6E8A-4147-A177-3AD203B41FA5}">
                      <a16:colId xmlns:a16="http://schemas.microsoft.com/office/drawing/2014/main" val="293670585"/>
                    </a:ext>
                  </a:extLst>
                </a:gridCol>
                <a:gridCol w="2170112">
                  <a:extLst>
                    <a:ext uri="{9D8B030D-6E8A-4147-A177-3AD203B41FA5}">
                      <a16:colId xmlns:a16="http://schemas.microsoft.com/office/drawing/2014/main" val="135656334"/>
                    </a:ext>
                  </a:extLst>
                </a:gridCol>
                <a:gridCol w="1143000">
                  <a:extLst>
                    <a:ext uri="{9D8B030D-6E8A-4147-A177-3AD203B41FA5}">
                      <a16:colId xmlns:a16="http://schemas.microsoft.com/office/drawing/2014/main" val="3731701104"/>
                    </a:ext>
                  </a:extLst>
                </a:gridCol>
                <a:gridCol w="1143000">
                  <a:extLst>
                    <a:ext uri="{9D8B030D-6E8A-4147-A177-3AD203B41FA5}">
                      <a16:colId xmlns:a16="http://schemas.microsoft.com/office/drawing/2014/main" val="1883107847"/>
                    </a:ext>
                  </a:extLst>
                </a:gridCol>
                <a:gridCol w="1041400">
                  <a:extLst>
                    <a:ext uri="{9D8B030D-6E8A-4147-A177-3AD203B41FA5}">
                      <a16:colId xmlns:a16="http://schemas.microsoft.com/office/drawing/2014/main" val="654955640"/>
                    </a:ext>
                  </a:extLst>
                </a:gridCol>
                <a:gridCol w="1397000">
                  <a:extLst>
                    <a:ext uri="{9D8B030D-6E8A-4147-A177-3AD203B41FA5}">
                      <a16:colId xmlns:a16="http://schemas.microsoft.com/office/drawing/2014/main" val="1965589633"/>
                    </a:ext>
                  </a:extLst>
                </a:gridCol>
              </a:tblGrid>
              <a:tr h="4572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Strategic Objective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Business Unit Metric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Target/Goal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Current Performance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Projected Trend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outerShdw blurRad="38100" dist="38100" dir="2700000" algn="tl">
                              <a:srgbClr val="C0C0C0"/>
                            </a:outerShdw>
                          </a:effectLst>
                          <a:latin typeface="Arial" panose="020B0604020202020204" pitchFamily="34" charset="0"/>
                        </a:rPr>
                        <a:t>Gap</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0601897"/>
                  </a:ext>
                </a:extLst>
              </a:tr>
              <a:tr h="8382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1" u="none" strike="noStrike" cap="none" normalizeH="0" baseline="0">
                          <a:ln>
                            <a:noFill/>
                          </a:ln>
                          <a:solidFill>
                            <a:schemeClr val="tx1"/>
                          </a:solidFill>
                          <a:effectLst/>
                          <a:latin typeface="Arial" panose="020B0604020202020204" pitchFamily="34" charset="0"/>
                        </a:rPr>
                        <a:t>Grow Existing Markets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Penetration into Adjacent Markets - $ Value of Contracts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$300M by 2003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000" b="0" i="0" u="none" strike="noStrike" cap="none" normalizeH="0" baseline="0">
                          <a:ln>
                            <a:noFill/>
                          </a:ln>
                          <a:solidFill>
                            <a:schemeClr val="tx1"/>
                          </a:solidFill>
                          <a:effectLst/>
                          <a:latin typeface="Arial" panose="020B0604020202020204" pitchFamily="34" charset="0"/>
                        </a:rPr>
                        <a:t>Large!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926339678"/>
                  </a:ext>
                </a:extLst>
              </a:tr>
              <a:tr h="9906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793142054"/>
                  </a:ext>
                </a:extLst>
              </a:tr>
              <a:tr h="6731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126678475"/>
                  </a:ext>
                </a:extLst>
              </a:tr>
              <a:tr h="6858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448574191"/>
                  </a:ext>
                </a:extLst>
              </a:tr>
              <a:tr h="6858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590064167"/>
                  </a:ext>
                </a:extLst>
              </a:tr>
              <a:tr h="6858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285750">
                        <a:spcBef>
                          <a:spcPct val="20000"/>
                        </a:spcBef>
                        <a:buClr>
                          <a:schemeClr val="accent2"/>
                        </a:buClr>
                        <a:defRPr>
                          <a:solidFill>
                            <a:schemeClr val="tx1"/>
                          </a:solidFill>
                          <a:latin typeface="Arial" panose="020B0604020202020204" pitchFamily="34" charset="0"/>
                        </a:defRPr>
                      </a:lvl2pPr>
                      <a:lvl3pPr marL="685800">
                        <a:spcBef>
                          <a:spcPct val="20000"/>
                        </a:spcBef>
                        <a:buClr>
                          <a:schemeClr val="accent2"/>
                        </a:buClr>
                        <a:defRPr>
                          <a:solidFill>
                            <a:schemeClr val="tx1"/>
                          </a:solidFill>
                          <a:latin typeface="Arial" panose="020B0604020202020204" pitchFamily="34" charset="0"/>
                        </a:defRPr>
                      </a:lvl3pPr>
                      <a:lvl4pPr marL="914400">
                        <a:spcBef>
                          <a:spcPct val="20000"/>
                        </a:spcBef>
                        <a:buClr>
                          <a:schemeClr val="accent2"/>
                        </a:buClr>
                        <a:defRPr>
                          <a:solidFill>
                            <a:schemeClr val="tx1"/>
                          </a:solidFill>
                          <a:latin typeface="Arial" panose="020B0604020202020204" pitchFamily="34" charset="0"/>
                        </a:defRPr>
                      </a:lvl4pPr>
                      <a:lvl5pPr marL="1139825">
                        <a:spcBef>
                          <a:spcPct val="20000"/>
                        </a:spcBef>
                        <a:buClr>
                          <a:schemeClr val="accent2"/>
                        </a:buClr>
                        <a:defRPr>
                          <a:solidFill>
                            <a:schemeClr val="tx1"/>
                          </a:solidFill>
                          <a:latin typeface="Arial" panose="020B0604020202020204" pitchFamily="34" charset="0"/>
                        </a:defRPr>
                      </a:lvl5pPr>
                      <a:lvl6pPr marL="1597025" fontAlgn="base">
                        <a:spcBef>
                          <a:spcPct val="20000"/>
                        </a:spcBef>
                        <a:spcAft>
                          <a:spcPct val="0"/>
                        </a:spcAft>
                        <a:buClr>
                          <a:schemeClr val="accent2"/>
                        </a:buClr>
                        <a:defRPr>
                          <a:solidFill>
                            <a:schemeClr val="tx1"/>
                          </a:solidFill>
                          <a:latin typeface="Arial" panose="020B0604020202020204" pitchFamily="34" charset="0"/>
                        </a:defRPr>
                      </a:lvl6pPr>
                      <a:lvl7pPr marL="2054225" fontAlgn="base">
                        <a:spcBef>
                          <a:spcPct val="20000"/>
                        </a:spcBef>
                        <a:spcAft>
                          <a:spcPct val="0"/>
                        </a:spcAft>
                        <a:buClr>
                          <a:schemeClr val="accent2"/>
                        </a:buClr>
                        <a:defRPr>
                          <a:solidFill>
                            <a:schemeClr val="tx1"/>
                          </a:solidFill>
                          <a:latin typeface="Arial" panose="020B0604020202020204" pitchFamily="34" charset="0"/>
                        </a:defRPr>
                      </a:lvl7pPr>
                      <a:lvl8pPr marL="2511425" fontAlgn="base">
                        <a:spcBef>
                          <a:spcPct val="20000"/>
                        </a:spcBef>
                        <a:spcAft>
                          <a:spcPct val="0"/>
                        </a:spcAft>
                        <a:buClr>
                          <a:schemeClr val="accent2"/>
                        </a:buClr>
                        <a:defRPr>
                          <a:solidFill>
                            <a:schemeClr val="tx1"/>
                          </a:solidFill>
                          <a:latin typeface="Arial" panose="020B0604020202020204" pitchFamily="34" charset="0"/>
                        </a:defRPr>
                      </a:lvl8pPr>
                      <a:lvl9pPr marL="2968625"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0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81045218"/>
                  </a:ext>
                </a:extLst>
              </a:tr>
            </a:tbl>
          </a:graphicData>
        </a:graphic>
      </p:graphicFrame>
      <p:sp>
        <p:nvSpPr>
          <p:cNvPr id="719933" name="Text Box 61">
            <a:extLst>
              <a:ext uri="{FF2B5EF4-FFF2-40B4-BE49-F238E27FC236}">
                <a16:creationId xmlns:a16="http://schemas.microsoft.com/office/drawing/2014/main" id="{F71C8060-E15F-B5D3-FCC6-5BE99925F1B6}"/>
              </a:ext>
            </a:extLst>
          </p:cNvPr>
          <p:cNvSpPr txBox="1">
            <a:spLocks noChangeArrowheads="1"/>
          </p:cNvSpPr>
          <p:nvPr/>
        </p:nvSpPr>
        <p:spPr bwMode="auto">
          <a:xfrm rot="-1874298">
            <a:off x="41275" y="2679700"/>
            <a:ext cx="9139238" cy="137318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2800" b="1">
                <a:solidFill>
                  <a:srgbClr val="0000FF"/>
                </a:solidFill>
              </a:rPr>
              <a:t>What Targets/Goals (Stretch) Should we set, what is our current performance, future trends – where are the gaps?</a:t>
            </a: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7669</TotalTime>
  <Words>9993</Words>
  <Application>Microsoft Office PowerPoint</Application>
  <PresentationFormat>On-screen Show (4:3)</PresentationFormat>
  <Paragraphs>2095</Paragraphs>
  <Slides>110</Slides>
  <Notes>10</Notes>
  <HiddenSlides>0</HiddenSlides>
  <MMClips>0</MMClips>
  <ScaleCrop>false</ScaleCrop>
  <HeadingPairs>
    <vt:vector size="8" baseType="variant">
      <vt:variant>
        <vt:lpstr>Fonts Used</vt:lpstr>
      </vt:variant>
      <vt:variant>
        <vt:i4>11</vt:i4>
      </vt:variant>
      <vt:variant>
        <vt:lpstr>Theme</vt:lpstr>
      </vt:variant>
      <vt:variant>
        <vt:i4>1</vt:i4>
      </vt:variant>
      <vt:variant>
        <vt:lpstr>Embedded OLE Servers</vt:lpstr>
      </vt:variant>
      <vt:variant>
        <vt:i4>5</vt:i4>
      </vt:variant>
      <vt:variant>
        <vt:lpstr>Slide Titles</vt:lpstr>
      </vt:variant>
      <vt:variant>
        <vt:i4>110</vt:i4>
      </vt:variant>
    </vt:vector>
  </HeadingPairs>
  <TitlesOfParts>
    <vt:vector size="127" baseType="lpstr">
      <vt:lpstr>Times New Roman</vt:lpstr>
      <vt:lpstr>Arial</vt:lpstr>
      <vt:lpstr>Symbol</vt:lpstr>
      <vt:lpstr>Copperplate Gothic Bold</vt:lpstr>
      <vt:lpstr>Batang</vt:lpstr>
      <vt:lpstr>Wingdings</vt:lpstr>
      <vt:lpstr>Times</vt:lpstr>
      <vt:lpstr>Verdana</vt:lpstr>
      <vt:lpstr>Helvetica</vt:lpstr>
      <vt:lpstr>Arial Narrow</vt:lpstr>
      <vt:lpstr>Marlett</vt:lpstr>
      <vt:lpstr>JPMorgan</vt:lpstr>
      <vt:lpstr>Microsoft Clip Gallery</vt:lpstr>
      <vt:lpstr>Microsoft PowerPoint Slide</vt:lpstr>
      <vt:lpstr>Microsoft Excel Worksheet</vt:lpstr>
      <vt:lpstr>Minitab Graph</vt:lpstr>
      <vt:lpstr>Bitmap Image</vt:lpstr>
      <vt:lpstr>PowerPoint Presentation</vt:lpstr>
      <vt:lpstr>Objectives</vt:lpstr>
      <vt:lpstr>Six Sigma Roles &amp; Responsibilities</vt:lpstr>
      <vt:lpstr>Six Sigma Organization</vt:lpstr>
      <vt:lpstr>Company Roles &amp; Responsibilities</vt:lpstr>
      <vt:lpstr>Black Belt – Criteria &amp; “Tour of Duty”</vt:lpstr>
      <vt:lpstr>Black Belt Core Competencies</vt:lpstr>
      <vt:lpstr>What is Expected of a Black Belt? </vt:lpstr>
      <vt:lpstr>What is Expected of a Black Belt? </vt:lpstr>
      <vt:lpstr>BB Certification</vt:lpstr>
      <vt:lpstr>The Executive Leadership Role</vt:lpstr>
      <vt:lpstr>Six Sigma Champions</vt:lpstr>
      <vt:lpstr>The Project Sponsor Role</vt:lpstr>
      <vt:lpstr>Money Belts</vt:lpstr>
      <vt:lpstr>Black Belt Characteristics</vt:lpstr>
      <vt:lpstr>Master Black Belt Characteristics</vt:lpstr>
      <vt:lpstr>PowerPoint Presentation</vt:lpstr>
      <vt:lpstr>A Typical Black Belt’s Day</vt:lpstr>
      <vt:lpstr>Your First Project(s) - Expectations</vt:lpstr>
      <vt:lpstr>“Production” Projects - Ongoing</vt:lpstr>
      <vt:lpstr>Before the Project Starts</vt:lpstr>
      <vt:lpstr>Project Process Flow – Getting Started</vt:lpstr>
      <vt:lpstr>Chartering – The Business Case</vt:lpstr>
      <vt:lpstr>Project Charter Lookup</vt:lpstr>
      <vt:lpstr>Working with Finance (Money Belts)</vt:lpstr>
      <vt:lpstr>Working with Green Belts</vt:lpstr>
      <vt:lpstr>Mentoring Green Belts</vt:lpstr>
      <vt:lpstr>Communicating the Project</vt:lpstr>
      <vt:lpstr>DMAIEC Project Flow &amp; Reviews</vt:lpstr>
      <vt:lpstr>DFSS Project Flow &amp; Reviews</vt:lpstr>
      <vt:lpstr>Project Review Templates</vt:lpstr>
      <vt:lpstr>Keep Your Eye on the Business Case</vt:lpstr>
      <vt:lpstr>Promoting Six Sigma</vt:lpstr>
      <vt:lpstr>MBB Support</vt:lpstr>
      <vt:lpstr>Resolving Problems</vt:lpstr>
      <vt:lpstr>Finishing the Project</vt:lpstr>
      <vt:lpstr>There’s Lot’s Out There</vt:lpstr>
      <vt:lpstr>Allocating Your Time</vt:lpstr>
      <vt:lpstr>Your Personal Development</vt:lpstr>
      <vt:lpstr>Leadership &amp; Change Management – </vt:lpstr>
      <vt:lpstr>Customer Focus – </vt:lpstr>
      <vt:lpstr>Decision Making – </vt:lpstr>
      <vt:lpstr>Business Insight – </vt:lpstr>
      <vt:lpstr>Statistical/Analytic Skills – </vt:lpstr>
      <vt:lpstr>Respect, Trust &amp; Communication – </vt:lpstr>
      <vt:lpstr>Business Partnerships – </vt:lpstr>
      <vt:lpstr>TOP 10 LIST</vt:lpstr>
      <vt:lpstr>Black Belt Lessons Learned</vt:lpstr>
      <vt:lpstr>Black Belt Lessons Learned  </vt:lpstr>
      <vt:lpstr>Black Belt Lessons Learned</vt:lpstr>
      <vt:lpstr>Black Belt  HR Guidelines </vt:lpstr>
      <vt:lpstr>Selection</vt:lpstr>
      <vt:lpstr>Reporting Relationships</vt:lpstr>
      <vt:lpstr>Performance Management</vt:lpstr>
      <vt:lpstr>On-Assignment Compensation and Rewards</vt:lpstr>
      <vt:lpstr>On-Assignment Compensation and Rewards</vt:lpstr>
      <vt:lpstr>Succession Planning and Post-Assignment Placement</vt:lpstr>
      <vt:lpstr>Six Sigma and Financials </vt:lpstr>
      <vt:lpstr>Agenda</vt:lpstr>
      <vt:lpstr>Financial Benefits</vt:lpstr>
      <vt:lpstr>Company Metrics</vt:lpstr>
      <vt:lpstr>Metrics Definitions</vt:lpstr>
      <vt:lpstr>Metrics Definitions</vt:lpstr>
      <vt:lpstr>PowerPoint Presentation</vt:lpstr>
      <vt:lpstr>Project Objectives</vt:lpstr>
      <vt:lpstr>Financial Benefit Objectives Summary</vt:lpstr>
      <vt:lpstr>Roles &amp; Responsibilities</vt:lpstr>
      <vt:lpstr>Money Belt Roles &amp; Responsibilities</vt:lpstr>
      <vt:lpstr>DMAIEC Project Flow &amp; Reviews</vt:lpstr>
      <vt:lpstr>PowerPoint Presentation</vt:lpstr>
      <vt:lpstr>Money Belt Reviews to Validate Business Case</vt:lpstr>
      <vt:lpstr>When Do We Declare Benefits?</vt:lpstr>
      <vt:lpstr>Six Sigma Metrics</vt:lpstr>
      <vt:lpstr>Measurement Plan</vt:lpstr>
      <vt:lpstr>PowerPoint Presentation</vt:lpstr>
      <vt:lpstr>PowerPoint Presentation</vt:lpstr>
      <vt:lpstr>Six Sigma Drives Company’s Strategy</vt:lpstr>
      <vt:lpstr>Strategy, Metrics, Accountability</vt:lpstr>
      <vt:lpstr>CEO’s Dashboard</vt:lpstr>
      <vt:lpstr>Example - Business Processes</vt:lpstr>
      <vt:lpstr>Strategic Objectives to Processes to Projects Lead to Improvement</vt:lpstr>
      <vt:lpstr>Engaging Our Customers</vt:lpstr>
      <vt:lpstr>Summary &amp; Homework Assignment</vt:lpstr>
      <vt:lpstr>PowerPoint Presentation</vt:lpstr>
      <vt:lpstr>Business Unit:  Strategy, Gap Analysis &amp; Six Sigma Project Portfolio</vt:lpstr>
      <vt:lpstr>Strategy to Projects - Schematic</vt:lpstr>
      <vt:lpstr>Each Business Unit – “Scheduled Event” with CEO</vt:lpstr>
      <vt:lpstr>Summary Strategic Six Sigma (4S) Report </vt:lpstr>
      <vt:lpstr>Company’s Strategy, Metrics, Accountability</vt:lpstr>
      <vt:lpstr>BU’s Support of Co. Systems Strategy (looking up)</vt:lpstr>
      <vt:lpstr>Business Unit Mission &amp; Programs</vt:lpstr>
      <vt:lpstr>Our Divisions – Link to Strategy</vt:lpstr>
      <vt:lpstr>Strategic Gap Analysis (looking “down &amp; out”)</vt:lpstr>
      <vt:lpstr>A Utility Example</vt:lpstr>
      <vt:lpstr>Fossil Failure Rate – Gap Analysis</vt:lpstr>
      <vt:lpstr>One Plant’s Gap Analysis</vt:lpstr>
      <vt:lpstr>Master DMAIEC – Boiler Tube Leaks</vt:lpstr>
      <vt:lpstr>Rollup, Review, Results</vt:lpstr>
      <vt:lpstr>Overall Business Unit Metrics &amp; Gap Analysis</vt:lpstr>
      <vt:lpstr>Lost Customer/Bid, Low Award Fee Analysis</vt:lpstr>
      <vt:lpstr>Strategic Gap Analysis</vt:lpstr>
      <vt:lpstr>Business Unit’s Process Gaps</vt:lpstr>
      <vt:lpstr>PowerPoint Presentation</vt:lpstr>
      <vt:lpstr>Business Unit Process Metrics &amp; Gap Analysis</vt:lpstr>
      <vt:lpstr>Strategic Gap Analysis</vt:lpstr>
      <vt:lpstr>Customer-Input to Strategy</vt:lpstr>
      <vt:lpstr>Six Sigma Governance Model</vt:lpstr>
      <vt:lpstr>“Our Business Unit Best Practices”</vt:lpstr>
      <vt:lpstr>“Our Division Best Practices”</vt:lpstr>
      <vt:lpstr>Employees are Changing</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2026-07-24T19:40:05Z</dcterms:modified>
</cp:coreProperties>
</file>