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56" r:id="rId2"/>
    <p:sldId id="264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5" r:id="rId11"/>
    <p:sldId id="266" r:id="rId12"/>
    <p:sldId id="267" r:id="rId13"/>
    <p:sldId id="268" r:id="rId14"/>
    <p:sldId id="269" r:id="rId15"/>
    <p:sldId id="271" r:id="rId16"/>
    <p:sldId id="270" r:id="rId17"/>
    <p:sldId id="272" r:id="rId18"/>
  </p:sldIdLst>
  <p:sldSz cx="9144000" cy="6858000" type="screen4x3"/>
  <p:notesSz cx="6858000" cy="923607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448">
          <p15:clr>
            <a:srgbClr val="A4A3A4"/>
          </p15:clr>
        </p15:guide>
        <p15:guide id="2" pos="3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6699FF"/>
    <a:srgbClr val="FF0000"/>
    <a:srgbClr val="B2B2B2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A470DC2-60C9-484B-986F-F1B0ECCE9EEB}" v="3" dt="2026-01-21T16:49:26.57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99" d="100"/>
          <a:sy n="99" d="100"/>
        </p:scale>
        <p:origin x="1866" y="30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91" d="100"/>
          <a:sy n="91" d="100"/>
        </p:scale>
        <p:origin x="-2574" y="-96"/>
      </p:cViewPr>
      <p:guideLst>
        <p:guide orient="horz" pos="2448"/>
        <p:guide pos="316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10.xml"/><Relationship Id="rId2" Type="http://schemas.openxmlformats.org/officeDocument/2006/relationships/slide" Target="slides/slide3.xml"/><Relationship Id="rId1" Type="http://schemas.openxmlformats.org/officeDocument/2006/relationships/slide" Target="slides/slid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hn O'Neill" userId="a4336b72f0c0be49" providerId="LiveId" clId="{4F9F57AC-C24F-46EB-A48B-2E42EDBC85D2}"/>
    <pc:docChg chg="custSel modSld">
      <pc:chgData name="John O'Neill" userId="a4336b72f0c0be49" providerId="LiveId" clId="{4F9F57AC-C24F-46EB-A48B-2E42EDBC85D2}" dt="2026-01-21T16:49:30.299" v="97" actId="1076"/>
      <pc:docMkLst>
        <pc:docMk/>
      </pc:docMkLst>
      <pc:sldChg chg="addSp modSp mod">
        <pc:chgData name="John O'Neill" userId="a4336b72f0c0be49" providerId="LiveId" clId="{4F9F57AC-C24F-46EB-A48B-2E42EDBC85D2}" dt="2026-01-21T16:49:30.299" v="97" actId="1076"/>
        <pc:sldMkLst>
          <pc:docMk/>
          <pc:sldMk cId="0" sldId="272"/>
        </pc:sldMkLst>
        <pc:spChg chg="add mod">
          <ac:chgData name="John O'Neill" userId="a4336b72f0c0be49" providerId="LiveId" clId="{4F9F57AC-C24F-46EB-A48B-2E42EDBC85D2}" dt="2026-01-21T16:49:30.299" v="97" actId="1076"/>
          <ac:spMkLst>
            <pc:docMk/>
            <pc:sldMk cId="0" sldId="272"/>
            <ac:spMk id="2" creationId="{9C0040E0-EA37-CBE4-333B-E7D14130FD79}"/>
          </ac:spMkLst>
        </pc:spChg>
        <pc:spChg chg="mod">
          <ac:chgData name="John O'Neill" userId="a4336b72f0c0be49" providerId="LiveId" clId="{4F9F57AC-C24F-46EB-A48B-2E42EDBC85D2}" dt="2026-01-21T16:49:26.570" v="96" actId="14100"/>
          <ac:spMkLst>
            <pc:docMk/>
            <pc:sldMk cId="0" sldId="272"/>
            <ac:spMk id="23554" creationId="{AB446581-D92F-6BC2-0367-C7DB77F99FCB}"/>
          </ac:spMkLst>
        </pc:spChg>
        <pc:spChg chg="mod">
          <ac:chgData name="John O'Neill" userId="a4336b72f0c0be49" providerId="LiveId" clId="{4F9F57AC-C24F-46EB-A48B-2E42EDBC85D2}" dt="2026-01-21T16:48:01.157" v="7" actId="20577"/>
          <ac:spMkLst>
            <pc:docMk/>
            <pc:sldMk cId="0" sldId="272"/>
            <ac:spMk id="23575" creationId="{12E090F7-A282-814E-1769-81AB16C20FF7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56272CB0-2AF7-2862-146B-09254162350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196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89D8214C-B8F5-7566-FC8E-38BC0384248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6196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7640FF5D-D7AC-1244-2DB9-36DA73624371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74113"/>
            <a:ext cx="2971800" cy="46196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5D139A8F-5248-9F8B-6BF2-397D596B780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774113"/>
            <a:ext cx="2971800" cy="46196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B21BA585-42C1-4434-937F-9FC59169F5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ED47F7A2-80A7-AE5B-781C-EC8211A36350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506413" y="309563"/>
            <a:ext cx="6154737" cy="4616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4F919D7A-A128-F749-9F89-399E264AC9B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33400" y="5254625"/>
            <a:ext cx="2906713" cy="34432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525" tIns="228600" rIns="9525" bIns="2286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This type is Arial, 10 Pt.</a:t>
            </a:r>
          </a:p>
          <a:p>
            <a:pPr lvl="0"/>
            <a:r>
              <a:rPr lang="en-US" altLang="en-US" noProof="0"/>
              <a:t>Use sentence structure.</a:t>
            </a:r>
          </a:p>
          <a:p>
            <a:pPr lvl="0"/>
            <a:r>
              <a:rPr lang="en-US" altLang="en-US" noProof="0"/>
              <a:t>Bullets are Wingdings square (n) size is 75% of the text.</a:t>
            </a:r>
          </a:p>
          <a:p>
            <a:pPr lvl="1"/>
            <a:r>
              <a:rPr lang="en-US" altLang="en-US" noProof="0"/>
              <a:t>Dashes are option dashes and are 100% of the text size.</a:t>
            </a:r>
          </a:p>
          <a:p>
            <a:pPr lvl="1"/>
            <a:r>
              <a:rPr lang="en-US" altLang="en-US" noProof="0"/>
              <a:t>Dashes Should have a tighter line spacing than the bullets.</a:t>
            </a:r>
          </a:p>
          <a:p>
            <a:pPr lvl="0"/>
            <a:r>
              <a:rPr lang="en-US" altLang="en-US" noProof="0"/>
              <a:t>Line spacing is .9 on .5 after.</a:t>
            </a:r>
          </a:p>
          <a:p>
            <a:pPr lvl="0"/>
            <a:r>
              <a:rPr lang="en-US" altLang="en-US" noProof="0"/>
              <a:t>Use periods on note pages.</a:t>
            </a:r>
          </a:p>
          <a:p>
            <a:pPr lvl="0"/>
            <a:r>
              <a:rPr lang="en-US" altLang="en-US" noProof="0"/>
              <a:t>Print file without pure black and white.</a:t>
            </a:r>
          </a:p>
        </p:txBody>
      </p:sp>
      <p:sp>
        <p:nvSpPr>
          <p:cNvPr id="2052" name="Line 4">
            <a:extLst>
              <a:ext uri="{FF2B5EF4-FFF2-40B4-BE49-F238E27FC236}">
                <a16:creationId xmlns:a16="http://schemas.microsoft.com/office/drawing/2014/main" id="{63335513-529F-9918-E34F-ECF85D07C448}"/>
              </a:ext>
            </a:extLst>
          </p:cNvPr>
          <p:cNvSpPr>
            <a:spLocks noChangeShapeType="1"/>
          </p:cNvSpPr>
          <p:nvPr/>
        </p:nvSpPr>
        <p:spPr bwMode="auto">
          <a:xfrm>
            <a:off x="563563" y="5097463"/>
            <a:ext cx="61356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3" name="Line 5">
            <a:extLst>
              <a:ext uri="{FF2B5EF4-FFF2-40B4-BE49-F238E27FC236}">
                <a16:creationId xmlns:a16="http://schemas.microsoft.com/office/drawing/2014/main" id="{0A2E0321-E6F1-62E9-6918-9B6C109B314F}"/>
              </a:ext>
            </a:extLst>
          </p:cNvPr>
          <p:cNvSpPr>
            <a:spLocks noChangeShapeType="1"/>
          </p:cNvSpPr>
          <p:nvPr/>
        </p:nvSpPr>
        <p:spPr bwMode="auto">
          <a:xfrm>
            <a:off x="576263" y="8891588"/>
            <a:ext cx="61356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4" name="Rectangle 6">
            <a:extLst>
              <a:ext uri="{FF2B5EF4-FFF2-40B4-BE49-F238E27FC236}">
                <a16:creationId xmlns:a16="http://schemas.microsoft.com/office/drawing/2014/main" id="{A22F7688-B1DD-D073-228B-F2417DCF28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86150" y="9020175"/>
            <a:ext cx="304800" cy="20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525" tIns="9525" rIns="9525" bIns="9525" anchor="ctr" anchorCtr="1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fld id="{13AF59F2-2B1A-45B0-930F-233F1C7F7A56}" type="slidenum">
              <a:rPr lang="en-US" altLang="en-US" sz="1200" b="1"/>
              <a:pPr algn="ctr"/>
              <a:t>‹#›</a:t>
            </a:fld>
            <a:endParaRPr lang="en-US" altLang="en-US" sz="1200" b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BF675D94-C26F-A32C-005C-F42C24350C9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F1A3E4ED-64E1-1579-A7DC-31DEDD7EA09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4">
            <a:extLst>
              <a:ext uri="{FF2B5EF4-FFF2-40B4-BE49-F238E27FC236}">
                <a16:creationId xmlns:a16="http://schemas.microsoft.com/office/drawing/2014/main" id="{BD8F4FF9-A174-BF0F-9B30-6EAB3268164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8195" name="Rectangle 5">
            <a:extLst>
              <a:ext uri="{FF2B5EF4-FFF2-40B4-BE49-F238E27FC236}">
                <a16:creationId xmlns:a16="http://schemas.microsoft.com/office/drawing/2014/main" id="{307F9F37-9655-8B45-CBDB-0B4AB3AF3A6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>
            <a:extLst>
              <a:ext uri="{FF2B5EF4-FFF2-40B4-BE49-F238E27FC236}">
                <a16:creationId xmlns:a16="http://schemas.microsoft.com/office/drawing/2014/main" id="{6CD93C4F-1CBB-150E-C7EE-E1F6739B94D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16387" name="Rectangle 3">
            <a:extLst>
              <a:ext uri="{FF2B5EF4-FFF2-40B4-BE49-F238E27FC236}">
                <a16:creationId xmlns:a16="http://schemas.microsoft.com/office/drawing/2014/main" id="{83F3E72F-37D6-770C-6D5E-777723BA3F6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2315318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098439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4963" y="201613"/>
            <a:ext cx="2112962" cy="63881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6075" y="201613"/>
            <a:ext cx="6186488" cy="63881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707275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039634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696858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6075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844920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671496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64880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55246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716123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18112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E3F8FB48-9E47-04E6-C3FE-1E09438B66A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346075" y="201613"/>
            <a:ext cx="6442075" cy="60166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176" tIns="45588" rIns="91176" bIns="4558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7EA4CF17-FB36-F331-87E6-195DB4A35AA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346075" y="1076325"/>
            <a:ext cx="8451850" cy="5513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176" tIns="45588" rIns="91176" bIns="4558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Line 4">
            <a:extLst>
              <a:ext uri="{FF2B5EF4-FFF2-40B4-BE49-F238E27FC236}">
                <a16:creationId xmlns:a16="http://schemas.microsoft.com/office/drawing/2014/main" id="{6BE89FE5-1802-E3FE-9043-007C4BAD34EB}"/>
              </a:ext>
            </a:extLst>
          </p:cNvPr>
          <p:cNvSpPr>
            <a:spLocks noChangeShapeType="1"/>
          </p:cNvSpPr>
          <p:nvPr/>
        </p:nvSpPr>
        <p:spPr bwMode="auto">
          <a:xfrm>
            <a:off x="9525" y="739775"/>
            <a:ext cx="9134475" cy="0"/>
          </a:xfrm>
          <a:prstGeom prst="line">
            <a:avLst/>
          </a:prstGeom>
          <a:noFill/>
          <a:ln w="508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30" name="Text Box 6">
            <a:extLst>
              <a:ext uri="{FF2B5EF4-FFF2-40B4-BE49-F238E27FC236}">
                <a16:creationId xmlns:a16="http://schemas.microsoft.com/office/drawing/2014/main" id="{4F840EA3-A59E-A6C9-A4B9-B5D4A9422F0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659813" y="6454775"/>
            <a:ext cx="368300" cy="28098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82058" tIns="41029" rIns="82058" bIns="41029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fld id="{D7058ECD-979C-4E1C-86D9-17D1C2345344}" type="slidenum">
              <a:rPr lang="en-US" altLang="en-US" sz="1300" smtClean="0">
                <a:latin typeface="Arial" panose="020B0604020202020204" pitchFamily="34" charset="0"/>
              </a:rPr>
              <a:pPr eaLnBrk="1" hangingPunct="1">
                <a:defRPr/>
              </a:pPr>
              <a:t>‹#›</a:t>
            </a:fld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1031" name="Rectangle 7">
            <a:extLst>
              <a:ext uri="{FF2B5EF4-FFF2-40B4-BE49-F238E27FC236}">
                <a16:creationId xmlns:a16="http://schemas.microsoft.com/office/drawing/2014/main" id="{BE97FC9D-6F9F-626D-B697-EBB7948FF1F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58000" y="0"/>
            <a:ext cx="2286000" cy="7620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txBody>
          <a:bodyPr lIns="82628" tIns="41315" rIns="82628" bIns="41315"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defRPr/>
            </a:pPr>
            <a:r>
              <a:rPr lang="en-US" altLang="en-US" sz="2000" b="1" i="1">
                <a:solidFill>
                  <a:schemeClr val="bg1"/>
                </a:solidFill>
                <a:latin typeface="Arial" panose="020B0604020202020204" pitchFamily="34" charset="0"/>
              </a:rPr>
              <a:t>Six Sigma</a:t>
            </a:r>
          </a:p>
          <a:p>
            <a:pPr algn="ctr">
              <a:defRPr/>
            </a:pPr>
            <a:r>
              <a:rPr lang="en-US" altLang="en-US" sz="2000" b="1" i="1">
                <a:solidFill>
                  <a:schemeClr val="bg1"/>
                </a:solidFill>
                <a:latin typeface="Arial" panose="020B0604020202020204" pitchFamily="34" charset="0"/>
              </a:rPr>
              <a:t>Green Belt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i="1" kern="1200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Symbol" panose="05050102010706020507" pitchFamily="18" charset="2"/>
        <a:buChar char="·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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oleObject" Target="../embeddings/oleObject5.bin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oleObject" Target="../embeddings/oleObject6.bin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oleObject" Target="../embeddings/oleObject7.bin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wmf"/><Relationship Id="rId4" Type="http://schemas.openxmlformats.org/officeDocument/2006/relationships/oleObject" Target="../embeddings/oleObject8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oleObject" Target="../embeddings/oleObject9.bin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emf"/><Relationship Id="rId4" Type="http://schemas.openxmlformats.org/officeDocument/2006/relationships/oleObject" Target="../embeddings/oleObject2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oleObject" Target="../embeddings/oleObject3.bin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wmf"/><Relationship Id="rId4" Type="http://schemas.openxmlformats.org/officeDocument/2006/relationships/oleObject" Target="../embeddings/oleObject4.bin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160">
            <a:extLst>
              <a:ext uri="{FF2B5EF4-FFF2-40B4-BE49-F238E27FC236}">
                <a16:creationId xmlns:a16="http://schemas.microsoft.com/office/drawing/2014/main" id="{9D42418C-3F27-7302-4400-4A6A1B133F70}"/>
              </a:ext>
            </a:extLst>
          </p:cNvPr>
          <p:cNvGrpSpPr>
            <a:grpSpLocks/>
          </p:cNvGrpSpPr>
          <p:nvPr/>
        </p:nvGrpSpPr>
        <p:grpSpPr bwMode="auto">
          <a:xfrm>
            <a:off x="831850" y="4102100"/>
            <a:ext cx="2705100" cy="2351088"/>
            <a:chOff x="576" y="2929"/>
            <a:chExt cx="1875" cy="1678"/>
          </a:xfrm>
        </p:grpSpPr>
        <p:sp>
          <p:nvSpPr>
            <p:cNvPr id="4105" name="Line 4">
              <a:extLst>
                <a:ext uri="{FF2B5EF4-FFF2-40B4-BE49-F238E27FC236}">
                  <a16:creationId xmlns:a16="http://schemas.microsoft.com/office/drawing/2014/main" id="{5DB0C8FE-881F-C0E7-6F31-C020E802C4A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16" y="3079"/>
              <a:ext cx="0" cy="138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4106" name="Group 151">
              <a:extLst>
                <a:ext uri="{FF2B5EF4-FFF2-40B4-BE49-F238E27FC236}">
                  <a16:creationId xmlns:a16="http://schemas.microsoft.com/office/drawing/2014/main" id="{F4EE6AA4-B981-1835-1685-C6A3FA081B0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6" y="3312"/>
              <a:ext cx="1875" cy="1011"/>
              <a:chOff x="576" y="3312"/>
              <a:chExt cx="1875" cy="1011"/>
            </a:xfrm>
          </p:grpSpPr>
          <p:sp>
            <p:nvSpPr>
              <p:cNvPr id="4115" name="Rectangle 5">
                <a:extLst>
                  <a:ext uri="{FF2B5EF4-FFF2-40B4-BE49-F238E27FC236}">
                    <a16:creationId xmlns:a16="http://schemas.microsoft.com/office/drawing/2014/main" id="{AC5FF4B7-D8A4-9357-0F2B-FD4990944B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58" y="3312"/>
                <a:ext cx="301" cy="6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4116" name="Rectangle 6">
                <a:extLst>
                  <a:ext uri="{FF2B5EF4-FFF2-40B4-BE49-F238E27FC236}">
                    <a16:creationId xmlns:a16="http://schemas.microsoft.com/office/drawing/2014/main" id="{0515E88F-0AB9-7239-1FC4-4AB42B32039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39" y="3419"/>
                <a:ext cx="320" cy="6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4117" name="Line 7">
                <a:extLst>
                  <a:ext uri="{FF2B5EF4-FFF2-40B4-BE49-F238E27FC236}">
                    <a16:creationId xmlns:a16="http://schemas.microsoft.com/office/drawing/2014/main" id="{2AF4A095-6E14-9C4F-9DF1-0B8DC3AC4F7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3" y="4200"/>
                <a:ext cx="1756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8" name="Line 8">
                <a:extLst>
                  <a:ext uri="{FF2B5EF4-FFF2-40B4-BE49-F238E27FC236}">
                    <a16:creationId xmlns:a16="http://schemas.microsoft.com/office/drawing/2014/main" id="{E47073E7-8FEA-3341-2FC0-52259A1282D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6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9" name="Line 9">
                <a:extLst>
                  <a:ext uri="{FF2B5EF4-FFF2-40B4-BE49-F238E27FC236}">
                    <a16:creationId xmlns:a16="http://schemas.microsoft.com/office/drawing/2014/main" id="{8046F231-00D6-065A-DB05-50A21B966AF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62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0" name="Line 10">
                <a:extLst>
                  <a:ext uri="{FF2B5EF4-FFF2-40B4-BE49-F238E27FC236}">
                    <a16:creationId xmlns:a16="http://schemas.microsoft.com/office/drawing/2014/main" id="{9555289B-1447-FBC4-6C1A-F733C1E09E2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53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1" name="Line 11">
                <a:extLst>
                  <a:ext uri="{FF2B5EF4-FFF2-40B4-BE49-F238E27FC236}">
                    <a16:creationId xmlns:a16="http://schemas.microsoft.com/office/drawing/2014/main" id="{931F4F84-152A-E547-2E03-7C9427BC2AD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47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2" name="Line 12">
                <a:extLst>
                  <a:ext uri="{FF2B5EF4-FFF2-40B4-BE49-F238E27FC236}">
                    <a16:creationId xmlns:a16="http://schemas.microsoft.com/office/drawing/2014/main" id="{D5BC728A-1ABF-5C7F-2C0F-8F15DEF8859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843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3" name="Line 13">
                <a:extLst>
                  <a:ext uri="{FF2B5EF4-FFF2-40B4-BE49-F238E27FC236}">
                    <a16:creationId xmlns:a16="http://schemas.microsoft.com/office/drawing/2014/main" id="{A3BA16FF-D951-8576-EE55-40398AF723D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134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4" name="Line 14">
                <a:extLst>
                  <a:ext uri="{FF2B5EF4-FFF2-40B4-BE49-F238E27FC236}">
                    <a16:creationId xmlns:a16="http://schemas.microsoft.com/office/drawing/2014/main" id="{03B09E7A-2F3D-6AEE-55A2-25D604DF173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429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5" name="Line 15">
                <a:extLst>
                  <a:ext uri="{FF2B5EF4-FFF2-40B4-BE49-F238E27FC236}">
                    <a16:creationId xmlns:a16="http://schemas.microsoft.com/office/drawing/2014/main" id="{606C2372-80CC-FFE7-CEB7-0D8DFE48273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3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6" name="Line 16">
                <a:extLst>
                  <a:ext uri="{FF2B5EF4-FFF2-40B4-BE49-F238E27FC236}">
                    <a16:creationId xmlns:a16="http://schemas.microsoft.com/office/drawing/2014/main" id="{615DCB86-1148-66E8-1CEA-ABEE6C7002C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89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7" name="Line 17">
                <a:extLst>
                  <a:ext uri="{FF2B5EF4-FFF2-40B4-BE49-F238E27FC236}">
                    <a16:creationId xmlns:a16="http://schemas.microsoft.com/office/drawing/2014/main" id="{D76D9C5B-43E7-E420-2B61-1938F6C0525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0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8" name="Line 18">
                <a:extLst>
                  <a:ext uri="{FF2B5EF4-FFF2-40B4-BE49-F238E27FC236}">
                    <a16:creationId xmlns:a16="http://schemas.microsoft.com/office/drawing/2014/main" id="{B3C66B63-8C17-953D-E785-442B40D2F7F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17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9" name="Line 19">
                <a:extLst>
                  <a:ext uri="{FF2B5EF4-FFF2-40B4-BE49-F238E27FC236}">
                    <a16:creationId xmlns:a16="http://schemas.microsoft.com/office/drawing/2014/main" id="{420E210A-E691-8EA8-9583-AAC2D28504D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32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0" name="Line 20">
                <a:extLst>
                  <a:ext uri="{FF2B5EF4-FFF2-40B4-BE49-F238E27FC236}">
                    <a16:creationId xmlns:a16="http://schemas.microsoft.com/office/drawing/2014/main" id="{D53D6951-9017-F6AB-91C9-C85C942B82A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48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1" name="Line 21">
                <a:extLst>
                  <a:ext uri="{FF2B5EF4-FFF2-40B4-BE49-F238E27FC236}">
                    <a16:creationId xmlns:a16="http://schemas.microsoft.com/office/drawing/2014/main" id="{07E47E9A-7B14-05DD-8D04-73C3629163B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0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2" name="Line 22">
                <a:extLst>
                  <a:ext uri="{FF2B5EF4-FFF2-40B4-BE49-F238E27FC236}">
                    <a16:creationId xmlns:a16="http://schemas.microsoft.com/office/drawing/2014/main" id="{CB9E899B-D590-D045-BCEF-37B669DEA78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76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3" name="Line 23">
                <a:extLst>
                  <a:ext uri="{FF2B5EF4-FFF2-40B4-BE49-F238E27FC236}">
                    <a16:creationId xmlns:a16="http://schemas.microsoft.com/office/drawing/2014/main" id="{3CFECF14-5006-EB98-E3E4-8A880DE1A8D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9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4" name="Line 24">
                <a:extLst>
                  <a:ext uri="{FF2B5EF4-FFF2-40B4-BE49-F238E27FC236}">
                    <a16:creationId xmlns:a16="http://schemas.microsoft.com/office/drawing/2014/main" id="{D4E72E4E-557D-A5C5-D12C-B1E32060B07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07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5" name="Line 25">
                <a:extLst>
                  <a:ext uri="{FF2B5EF4-FFF2-40B4-BE49-F238E27FC236}">
                    <a16:creationId xmlns:a16="http://schemas.microsoft.com/office/drawing/2014/main" id="{D51A6838-2179-107E-8D7D-97754D2674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19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6" name="Freeform 26">
                <a:extLst>
                  <a:ext uri="{FF2B5EF4-FFF2-40B4-BE49-F238E27FC236}">
                    <a16:creationId xmlns:a16="http://schemas.microsoft.com/office/drawing/2014/main" id="{45FB9ED5-3C09-3703-7E2F-C95988A2F3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8" y="4196"/>
                <a:ext cx="17" cy="5"/>
              </a:xfrm>
              <a:custGeom>
                <a:avLst/>
                <a:gdLst>
                  <a:gd name="T0" fmla="*/ 0 w 17"/>
                  <a:gd name="T1" fmla="*/ 4 h 5"/>
                  <a:gd name="T2" fmla="*/ 8 w 17"/>
                  <a:gd name="T3" fmla="*/ 0 h 5"/>
                  <a:gd name="T4" fmla="*/ 16 w 17"/>
                  <a:gd name="T5" fmla="*/ 0 h 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4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37" name="Line 27">
                <a:extLst>
                  <a:ext uri="{FF2B5EF4-FFF2-40B4-BE49-F238E27FC236}">
                    <a16:creationId xmlns:a16="http://schemas.microsoft.com/office/drawing/2014/main" id="{5ABB507E-D044-48BD-2DB2-AA45C3A281D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1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8" name="Line 28">
                <a:extLst>
                  <a:ext uri="{FF2B5EF4-FFF2-40B4-BE49-F238E27FC236}">
                    <a16:creationId xmlns:a16="http://schemas.microsoft.com/office/drawing/2014/main" id="{4D61F901-9540-9FAB-DCB0-67AE85FD9EE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67" y="4196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9" name="Line 29">
                <a:extLst>
                  <a:ext uri="{FF2B5EF4-FFF2-40B4-BE49-F238E27FC236}">
                    <a16:creationId xmlns:a16="http://schemas.microsoft.com/office/drawing/2014/main" id="{0D741A4B-199C-E8C6-FC45-17B60F94982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78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0" name="Freeform 30">
                <a:extLst>
                  <a:ext uri="{FF2B5EF4-FFF2-40B4-BE49-F238E27FC236}">
                    <a16:creationId xmlns:a16="http://schemas.microsoft.com/office/drawing/2014/main" id="{2AF51B8C-C86E-8D55-3F45-A14196461C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7" y="4192"/>
                <a:ext cx="17" cy="5"/>
              </a:xfrm>
              <a:custGeom>
                <a:avLst/>
                <a:gdLst>
                  <a:gd name="T0" fmla="*/ 0 w 17"/>
                  <a:gd name="T1" fmla="*/ 4 h 5"/>
                  <a:gd name="T2" fmla="*/ 8 w 17"/>
                  <a:gd name="T3" fmla="*/ 0 h 5"/>
                  <a:gd name="T4" fmla="*/ 16 w 17"/>
                  <a:gd name="T5" fmla="*/ 0 h 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4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41" name="Line 31">
                <a:extLst>
                  <a:ext uri="{FF2B5EF4-FFF2-40B4-BE49-F238E27FC236}">
                    <a16:creationId xmlns:a16="http://schemas.microsoft.com/office/drawing/2014/main" id="{6AD1B841-BE4B-CED2-FE15-674251BDA08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10" y="4192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2" name="Line 32">
                <a:extLst>
                  <a:ext uri="{FF2B5EF4-FFF2-40B4-BE49-F238E27FC236}">
                    <a16:creationId xmlns:a16="http://schemas.microsoft.com/office/drawing/2014/main" id="{22CBE24B-2D52-D50D-D9E7-CA3843B9752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21" y="419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3" name="Line 33">
                <a:extLst>
                  <a:ext uri="{FF2B5EF4-FFF2-40B4-BE49-F238E27FC236}">
                    <a16:creationId xmlns:a16="http://schemas.microsoft.com/office/drawing/2014/main" id="{14E47633-BF00-5BD5-EC2A-FB0A55B1DA4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35" y="4190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4" name="Line 34">
                <a:extLst>
                  <a:ext uri="{FF2B5EF4-FFF2-40B4-BE49-F238E27FC236}">
                    <a16:creationId xmlns:a16="http://schemas.microsoft.com/office/drawing/2014/main" id="{CF5924D4-2E43-0F84-ABBE-577696617E4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52" y="4186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5" name="Line 35">
                <a:extLst>
                  <a:ext uri="{FF2B5EF4-FFF2-40B4-BE49-F238E27FC236}">
                    <a16:creationId xmlns:a16="http://schemas.microsoft.com/office/drawing/2014/main" id="{4FE9C50B-2A8F-91C1-486F-71221087FF7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9" y="4185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6" name="Line 36">
                <a:extLst>
                  <a:ext uri="{FF2B5EF4-FFF2-40B4-BE49-F238E27FC236}">
                    <a16:creationId xmlns:a16="http://schemas.microsoft.com/office/drawing/2014/main" id="{B98434A5-BCB2-452A-24B2-1BE70AEEFAA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79" y="4183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7" name="Line 37">
                <a:extLst>
                  <a:ext uri="{FF2B5EF4-FFF2-40B4-BE49-F238E27FC236}">
                    <a16:creationId xmlns:a16="http://schemas.microsoft.com/office/drawing/2014/main" id="{FD4F780E-7CA5-AA02-B359-5A75E12AAF6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93" y="4177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8" name="Line 38">
                <a:extLst>
                  <a:ext uri="{FF2B5EF4-FFF2-40B4-BE49-F238E27FC236}">
                    <a16:creationId xmlns:a16="http://schemas.microsoft.com/office/drawing/2014/main" id="{B6203231-B3AD-BDAF-2968-DE3DFC36CAD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10" y="4171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9" name="Line 39">
                <a:extLst>
                  <a:ext uri="{FF2B5EF4-FFF2-40B4-BE49-F238E27FC236}">
                    <a16:creationId xmlns:a16="http://schemas.microsoft.com/office/drawing/2014/main" id="{6A2639CD-C067-13A1-927D-E2FB3D81971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26" y="4167"/>
                <a:ext cx="5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0" name="Line 40">
                <a:extLst>
                  <a:ext uri="{FF2B5EF4-FFF2-40B4-BE49-F238E27FC236}">
                    <a16:creationId xmlns:a16="http://schemas.microsoft.com/office/drawing/2014/main" id="{C3BECC4E-B311-878C-67C7-70F96FDA711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37" y="4161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1" name="Line 41">
                <a:extLst>
                  <a:ext uri="{FF2B5EF4-FFF2-40B4-BE49-F238E27FC236}">
                    <a16:creationId xmlns:a16="http://schemas.microsoft.com/office/drawing/2014/main" id="{9B94213F-BD2A-1195-082C-FF69052987F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52" y="4153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2" name="Line 42">
                <a:extLst>
                  <a:ext uri="{FF2B5EF4-FFF2-40B4-BE49-F238E27FC236}">
                    <a16:creationId xmlns:a16="http://schemas.microsoft.com/office/drawing/2014/main" id="{A41E3AC6-034D-949A-31E8-FC94957F33E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68" y="4145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3" name="Line 43">
                <a:extLst>
                  <a:ext uri="{FF2B5EF4-FFF2-40B4-BE49-F238E27FC236}">
                    <a16:creationId xmlns:a16="http://schemas.microsoft.com/office/drawing/2014/main" id="{AFDE18A7-D37C-877F-9420-9B32F1AB319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84" y="4133"/>
                <a:ext cx="5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4" name="Line 44">
                <a:extLst>
                  <a:ext uri="{FF2B5EF4-FFF2-40B4-BE49-F238E27FC236}">
                    <a16:creationId xmlns:a16="http://schemas.microsoft.com/office/drawing/2014/main" id="{213B7546-E4B5-ACC9-C724-BF0048E288B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95" y="4121"/>
                <a:ext cx="8" cy="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5" name="Line 45">
                <a:extLst>
                  <a:ext uri="{FF2B5EF4-FFF2-40B4-BE49-F238E27FC236}">
                    <a16:creationId xmlns:a16="http://schemas.microsoft.com/office/drawing/2014/main" id="{BF3ED241-EB35-55F7-7853-C59FFF8985B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11" y="4110"/>
                <a:ext cx="9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6" name="Line 46">
                <a:extLst>
                  <a:ext uri="{FF2B5EF4-FFF2-40B4-BE49-F238E27FC236}">
                    <a16:creationId xmlns:a16="http://schemas.microsoft.com/office/drawing/2014/main" id="{05FDA12E-E1F4-2C46-28AD-FC56D503B10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27" y="4094"/>
                <a:ext cx="5" cy="8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7" name="Line 47">
                <a:extLst>
                  <a:ext uri="{FF2B5EF4-FFF2-40B4-BE49-F238E27FC236}">
                    <a16:creationId xmlns:a16="http://schemas.microsoft.com/office/drawing/2014/main" id="{F95E90CB-195D-71EF-12FF-ECF851A9B6F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39" y="4079"/>
                <a:ext cx="9" cy="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8" name="Line 48">
                <a:extLst>
                  <a:ext uri="{FF2B5EF4-FFF2-40B4-BE49-F238E27FC236}">
                    <a16:creationId xmlns:a16="http://schemas.microsoft.com/office/drawing/2014/main" id="{471DFAB6-2786-AA23-824A-F619C2A4D37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54" y="4059"/>
                <a:ext cx="8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9" name="Line 49">
                <a:extLst>
                  <a:ext uri="{FF2B5EF4-FFF2-40B4-BE49-F238E27FC236}">
                    <a16:creationId xmlns:a16="http://schemas.microsoft.com/office/drawing/2014/main" id="{0DA63133-C884-6EC6-C08F-D4A83741AA7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70" y="4039"/>
                <a:ext cx="9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0" name="Line 50">
                <a:extLst>
                  <a:ext uri="{FF2B5EF4-FFF2-40B4-BE49-F238E27FC236}">
                    <a16:creationId xmlns:a16="http://schemas.microsoft.com/office/drawing/2014/main" id="{3872E0A7-2967-5D07-4691-67F9CBE68AA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86" y="4019"/>
                <a:ext cx="5" cy="12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1" name="Line 51">
                <a:extLst>
                  <a:ext uri="{FF2B5EF4-FFF2-40B4-BE49-F238E27FC236}">
                    <a16:creationId xmlns:a16="http://schemas.microsoft.com/office/drawing/2014/main" id="{C45388EE-EF18-EA0A-9AF6-F17F36E627A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98" y="3996"/>
                <a:ext cx="9" cy="16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2" name="Line 52">
                <a:extLst>
                  <a:ext uri="{FF2B5EF4-FFF2-40B4-BE49-F238E27FC236}">
                    <a16:creationId xmlns:a16="http://schemas.microsoft.com/office/drawing/2014/main" id="{70DEE9FA-9CB8-F1B5-D9DB-DDF859419CA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13" y="3973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3" name="Line 53">
                <a:extLst>
                  <a:ext uri="{FF2B5EF4-FFF2-40B4-BE49-F238E27FC236}">
                    <a16:creationId xmlns:a16="http://schemas.microsoft.com/office/drawing/2014/main" id="{E371D517-9639-A057-C089-88DB566B82A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29" y="3945"/>
                <a:ext cx="9" cy="2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4" name="Line 54">
                <a:extLst>
                  <a:ext uri="{FF2B5EF4-FFF2-40B4-BE49-F238E27FC236}">
                    <a16:creationId xmlns:a16="http://schemas.microsoft.com/office/drawing/2014/main" id="{4E1335F2-FC29-DCF1-B336-C9C05DB809F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45" y="3917"/>
                <a:ext cx="5" cy="2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5" name="Line 55">
                <a:extLst>
                  <a:ext uri="{FF2B5EF4-FFF2-40B4-BE49-F238E27FC236}">
                    <a16:creationId xmlns:a16="http://schemas.microsoft.com/office/drawing/2014/main" id="{EB32CBC9-8C56-D68E-18DE-1D7043D321A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57" y="3886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6" name="Line 56">
                <a:extLst>
                  <a:ext uri="{FF2B5EF4-FFF2-40B4-BE49-F238E27FC236}">
                    <a16:creationId xmlns:a16="http://schemas.microsoft.com/office/drawing/2014/main" id="{4190DA08-48F6-4239-F553-DE5A4B697BC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72" y="3855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7" name="Line 57">
                <a:extLst>
                  <a:ext uri="{FF2B5EF4-FFF2-40B4-BE49-F238E27FC236}">
                    <a16:creationId xmlns:a16="http://schemas.microsoft.com/office/drawing/2014/main" id="{6D5DF8ED-91EC-8CF2-3223-E9B86B4D326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88" y="3823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8" name="Line 58">
                <a:extLst>
                  <a:ext uri="{FF2B5EF4-FFF2-40B4-BE49-F238E27FC236}">
                    <a16:creationId xmlns:a16="http://schemas.microsoft.com/office/drawing/2014/main" id="{B0C2D65A-C8BF-3D9F-E976-A833F9F8E18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04" y="3792"/>
                <a:ext cx="5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9" name="Freeform 59">
                <a:extLst>
                  <a:ext uri="{FF2B5EF4-FFF2-40B4-BE49-F238E27FC236}">
                    <a16:creationId xmlns:a16="http://schemas.microsoft.com/office/drawing/2014/main" id="{5F0BB7AB-A76A-AF44-4C3F-DC73768874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2" y="3753"/>
                <a:ext cx="16" cy="37"/>
              </a:xfrm>
              <a:custGeom>
                <a:avLst/>
                <a:gdLst>
                  <a:gd name="T0" fmla="*/ 0 w 16"/>
                  <a:gd name="T1" fmla="*/ 36 h 37"/>
                  <a:gd name="T2" fmla="*/ 7 w 16"/>
                  <a:gd name="T3" fmla="*/ 16 h 37"/>
                  <a:gd name="T4" fmla="*/ 15 w 16"/>
                  <a:gd name="T5" fmla="*/ 0 h 3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6" h="37">
                    <a:moveTo>
                      <a:pt x="0" y="36"/>
                    </a:moveTo>
                    <a:lnTo>
                      <a:pt x="7" y="16"/>
                    </a:lnTo>
                    <a:lnTo>
                      <a:pt x="15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0" name="Line 60">
                <a:extLst>
                  <a:ext uri="{FF2B5EF4-FFF2-40B4-BE49-F238E27FC236}">
                    <a16:creationId xmlns:a16="http://schemas.microsoft.com/office/drawing/2014/main" id="{44574AC6-B8BC-1E28-3FFD-4C18F5FFE0D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31" y="3725"/>
                <a:ext cx="9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1" name="Freeform 61">
                <a:extLst>
                  <a:ext uri="{FF2B5EF4-FFF2-40B4-BE49-F238E27FC236}">
                    <a16:creationId xmlns:a16="http://schemas.microsoft.com/office/drawing/2014/main" id="{942A194A-E0B0-2311-D957-95D90368FC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3" y="3686"/>
                <a:ext cx="13" cy="36"/>
              </a:xfrm>
              <a:custGeom>
                <a:avLst/>
                <a:gdLst>
                  <a:gd name="T0" fmla="*/ 0 w 13"/>
                  <a:gd name="T1" fmla="*/ 35 h 36"/>
                  <a:gd name="T2" fmla="*/ 4 w 13"/>
                  <a:gd name="T3" fmla="*/ 16 h 36"/>
                  <a:gd name="T4" fmla="*/ 12 w 13"/>
                  <a:gd name="T5" fmla="*/ 0 h 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" h="36">
                    <a:moveTo>
                      <a:pt x="0" y="35"/>
                    </a:moveTo>
                    <a:lnTo>
                      <a:pt x="4" y="16"/>
                    </a:lnTo>
                    <a:lnTo>
                      <a:pt x="12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2" name="Line 62">
                <a:extLst>
                  <a:ext uri="{FF2B5EF4-FFF2-40B4-BE49-F238E27FC236}">
                    <a16:creationId xmlns:a16="http://schemas.microsoft.com/office/drawing/2014/main" id="{535877AD-0159-D527-8DE8-3C94B08A4FD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59" y="3658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3" name="Line 63">
                <a:extLst>
                  <a:ext uri="{FF2B5EF4-FFF2-40B4-BE49-F238E27FC236}">
                    <a16:creationId xmlns:a16="http://schemas.microsoft.com/office/drawing/2014/main" id="{F799FE37-1331-8050-780A-7A2AF2A5696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74" y="3627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4" name="Line 64">
                <a:extLst>
                  <a:ext uri="{FF2B5EF4-FFF2-40B4-BE49-F238E27FC236}">
                    <a16:creationId xmlns:a16="http://schemas.microsoft.com/office/drawing/2014/main" id="{2DA4BA95-5AE4-91E8-4C7B-40A87C28EA6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90" y="3595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5" name="Line 65">
                <a:extLst>
                  <a:ext uri="{FF2B5EF4-FFF2-40B4-BE49-F238E27FC236}">
                    <a16:creationId xmlns:a16="http://schemas.microsoft.com/office/drawing/2014/main" id="{26C607E1-45E8-EF83-9EDA-3E583CC875A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06" y="3564"/>
                <a:ext cx="5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6" name="Line 66">
                <a:extLst>
                  <a:ext uri="{FF2B5EF4-FFF2-40B4-BE49-F238E27FC236}">
                    <a16:creationId xmlns:a16="http://schemas.microsoft.com/office/drawing/2014/main" id="{92189776-D515-314A-D50A-2E0A1BF3B21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18" y="3538"/>
                <a:ext cx="9" cy="1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7" name="Line 67">
                <a:extLst>
                  <a:ext uri="{FF2B5EF4-FFF2-40B4-BE49-F238E27FC236}">
                    <a16:creationId xmlns:a16="http://schemas.microsoft.com/office/drawing/2014/main" id="{A1582329-C5AC-E41C-07AB-D9DA672B7E2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33" y="3514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8" name="Line 68">
                <a:extLst>
                  <a:ext uri="{FF2B5EF4-FFF2-40B4-BE49-F238E27FC236}">
                    <a16:creationId xmlns:a16="http://schemas.microsoft.com/office/drawing/2014/main" id="{78D9675A-6952-7099-A2BB-6D7ECB616E0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49" y="3490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9" name="Line 69">
                <a:extLst>
                  <a:ext uri="{FF2B5EF4-FFF2-40B4-BE49-F238E27FC236}">
                    <a16:creationId xmlns:a16="http://schemas.microsoft.com/office/drawing/2014/main" id="{FD3A172E-84C0-C3EB-AB9C-7369944176C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65" y="3470"/>
                <a:ext cx="5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0" name="Freeform 70">
                <a:extLst>
                  <a:ext uri="{FF2B5EF4-FFF2-40B4-BE49-F238E27FC236}">
                    <a16:creationId xmlns:a16="http://schemas.microsoft.com/office/drawing/2014/main" id="{1C1BE13B-CECA-C168-31A4-7E02F54327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73" y="3447"/>
                <a:ext cx="17" cy="20"/>
              </a:xfrm>
              <a:custGeom>
                <a:avLst/>
                <a:gdLst>
                  <a:gd name="T0" fmla="*/ 0 w 17"/>
                  <a:gd name="T1" fmla="*/ 19 h 20"/>
                  <a:gd name="T2" fmla="*/ 8 w 17"/>
                  <a:gd name="T3" fmla="*/ 7 h 20"/>
                  <a:gd name="T4" fmla="*/ 16 w 17"/>
                  <a:gd name="T5" fmla="*/ 0 h 2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20">
                    <a:moveTo>
                      <a:pt x="0" y="19"/>
                    </a:moveTo>
                    <a:lnTo>
                      <a:pt x="8" y="7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1" name="Line 71">
                <a:extLst>
                  <a:ext uri="{FF2B5EF4-FFF2-40B4-BE49-F238E27FC236}">
                    <a16:creationId xmlns:a16="http://schemas.microsoft.com/office/drawing/2014/main" id="{CB04B3CF-4AB6-C17E-BBE3-18569ABE911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92" y="3439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2" name="Line 72">
                <a:extLst>
                  <a:ext uri="{FF2B5EF4-FFF2-40B4-BE49-F238E27FC236}">
                    <a16:creationId xmlns:a16="http://schemas.microsoft.com/office/drawing/2014/main" id="{3D591230-F358-2A6D-DCA7-CD9A2111775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08" y="3431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3" name="Freeform 73">
                <a:extLst>
                  <a:ext uri="{FF2B5EF4-FFF2-40B4-BE49-F238E27FC236}">
                    <a16:creationId xmlns:a16="http://schemas.microsoft.com/office/drawing/2014/main" id="{FD077C2B-6182-5C2D-DC4F-3EE4BADE66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0" y="3419"/>
                <a:ext cx="13" cy="9"/>
              </a:xfrm>
              <a:custGeom>
                <a:avLst/>
                <a:gdLst>
                  <a:gd name="T0" fmla="*/ 0 w 13"/>
                  <a:gd name="T1" fmla="*/ 8 h 9"/>
                  <a:gd name="T2" fmla="*/ 3 w 13"/>
                  <a:gd name="T3" fmla="*/ 4 h 9"/>
                  <a:gd name="T4" fmla="*/ 12 w 13"/>
                  <a:gd name="T5" fmla="*/ 0 h 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" h="9">
                    <a:moveTo>
                      <a:pt x="0" y="8"/>
                    </a:moveTo>
                    <a:lnTo>
                      <a:pt x="3" y="4"/>
                    </a:lnTo>
                    <a:lnTo>
                      <a:pt x="12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4" name="Freeform 74">
                <a:extLst>
                  <a:ext uri="{FF2B5EF4-FFF2-40B4-BE49-F238E27FC236}">
                    <a16:creationId xmlns:a16="http://schemas.microsoft.com/office/drawing/2014/main" id="{D7E8E1AF-2A61-554B-DDFD-62435025F6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32" y="3419"/>
                <a:ext cx="16" cy="1"/>
              </a:xfrm>
              <a:custGeom>
                <a:avLst/>
                <a:gdLst>
                  <a:gd name="T0" fmla="*/ 0 w 16"/>
                  <a:gd name="T1" fmla="*/ 0 h 1"/>
                  <a:gd name="T2" fmla="*/ 7 w 16"/>
                  <a:gd name="T3" fmla="*/ 0 h 1"/>
                  <a:gd name="T4" fmla="*/ 15 w 16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6" h="1">
                    <a:moveTo>
                      <a:pt x="0" y="0"/>
                    </a:moveTo>
                    <a:lnTo>
                      <a:pt x="7" y="0"/>
                    </a:lnTo>
                    <a:lnTo>
                      <a:pt x="15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5" name="Freeform 75">
                <a:extLst>
                  <a:ext uri="{FF2B5EF4-FFF2-40B4-BE49-F238E27FC236}">
                    <a16:creationId xmlns:a16="http://schemas.microsoft.com/office/drawing/2014/main" id="{91117A2B-8C56-7E8E-2658-28CBD66089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7" y="3419"/>
                <a:ext cx="17" cy="1"/>
              </a:xfrm>
              <a:custGeom>
                <a:avLst/>
                <a:gdLst>
                  <a:gd name="T0" fmla="*/ 0 w 17"/>
                  <a:gd name="T1" fmla="*/ 0 h 1"/>
                  <a:gd name="T2" fmla="*/ 8 w 17"/>
                  <a:gd name="T3" fmla="*/ 0 h 1"/>
                  <a:gd name="T4" fmla="*/ 16 w 17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1">
                    <a:moveTo>
                      <a:pt x="0" y="0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6" name="Freeform 76">
                <a:extLst>
                  <a:ext uri="{FF2B5EF4-FFF2-40B4-BE49-F238E27FC236}">
                    <a16:creationId xmlns:a16="http://schemas.microsoft.com/office/drawing/2014/main" id="{20889EC9-9F79-4266-26B7-922922B47D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63" y="3419"/>
                <a:ext cx="13" cy="9"/>
              </a:xfrm>
              <a:custGeom>
                <a:avLst/>
                <a:gdLst>
                  <a:gd name="T0" fmla="*/ 0 w 13"/>
                  <a:gd name="T1" fmla="*/ 0 h 9"/>
                  <a:gd name="T2" fmla="*/ 4 w 13"/>
                  <a:gd name="T3" fmla="*/ 4 h 9"/>
                  <a:gd name="T4" fmla="*/ 12 w 13"/>
                  <a:gd name="T5" fmla="*/ 8 h 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" h="9">
                    <a:moveTo>
                      <a:pt x="0" y="0"/>
                    </a:moveTo>
                    <a:lnTo>
                      <a:pt x="4" y="4"/>
                    </a:lnTo>
                    <a:lnTo>
                      <a:pt x="12" y="8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7" name="Line 77">
                <a:extLst>
                  <a:ext uri="{FF2B5EF4-FFF2-40B4-BE49-F238E27FC236}">
                    <a16:creationId xmlns:a16="http://schemas.microsoft.com/office/drawing/2014/main" id="{A27F237C-F13F-DB06-5669-4748EC873F9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82" y="343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8" name="Line 78">
                <a:extLst>
                  <a:ext uri="{FF2B5EF4-FFF2-40B4-BE49-F238E27FC236}">
                    <a16:creationId xmlns:a16="http://schemas.microsoft.com/office/drawing/2014/main" id="{C9D5A0DA-81EE-6ACF-0D86-63AD0CD6BF9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98" y="3442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9" name="Freeform 79">
                <a:extLst>
                  <a:ext uri="{FF2B5EF4-FFF2-40B4-BE49-F238E27FC236}">
                    <a16:creationId xmlns:a16="http://schemas.microsoft.com/office/drawing/2014/main" id="{D83CD0AB-3D17-0E8E-2E72-9A1A60D085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6" y="3447"/>
                <a:ext cx="18" cy="20"/>
              </a:xfrm>
              <a:custGeom>
                <a:avLst/>
                <a:gdLst>
                  <a:gd name="T0" fmla="*/ 0 w 18"/>
                  <a:gd name="T1" fmla="*/ 0 h 20"/>
                  <a:gd name="T2" fmla="*/ 9 w 18"/>
                  <a:gd name="T3" fmla="*/ 7 h 20"/>
                  <a:gd name="T4" fmla="*/ 17 w 18"/>
                  <a:gd name="T5" fmla="*/ 19 h 2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8" h="20">
                    <a:moveTo>
                      <a:pt x="0" y="0"/>
                    </a:moveTo>
                    <a:lnTo>
                      <a:pt x="9" y="7"/>
                    </a:lnTo>
                    <a:lnTo>
                      <a:pt x="17" y="19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90" name="Line 80">
                <a:extLst>
                  <a:ext uri="{FF2B5EF4-FFF2-40B4-BE49-F238E27FC236}">
                    <a16:creationId xmlns:a16="http://schemas.microsoft.com/office/drawing/2014/main" id="{C7D948E6-23F0-CE15-1C8F-A8FCC6BE1EF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30" y="3473"/>
                <a:ext cx="4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1" name="Line 81">
                <a:extLst>
                  <a:ext uri="{FF2B5EF4-FFF2-40B4-BE49-F238E27FC236}">
                    <a16:creationId xmlns:a16="http://schemas.microsoft.com/office/drawing/2014/main" id="{71A9BF7D-01C3-CDC2-6ACC-80AB17EA0E1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41" y="3493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2" name="Line 82">
                <a:extLst>
                  <a:ext uri="{FF2B5EF4-FFF2-40B4-BE49-F238E27FC236}">
                    <a16:creationId xmlns:a16="http://schemas.microsoft.com/office/drawing/2014/main" id="{BA2D8EF8-613E-1527-B57A-6B50D6FC815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57" y="3517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3" name="Line 83">
                <a:extLst>
                  <a:ext uri="{FF2B5EF4-FFF2-40B4-BE49-F238E27FC236}">
                    <a16:creationId xmlns:a16="http://schemas.microsoft.com/office/drawing/2014/main" id="{42B24B0B-D930-D18D-46A9-B77F59DB9CD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73" y="3541"/>
                <a:ext cx="9" cy="1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4" name="Line 84">
                <a:extLst>
                  <a:ext uri="{FF2B5EF4-FFF2-40B4-BE49-F238E27FC236}">
                    <a16:creationId xmlns:a16="http://schemas.microsoft.com/office/drawing/2014/main" id="{5DE2B1BA-44E0-A302-E202-220DC7A3C97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89" y="3567"/>
                <a:ext cx="4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5" name="Line 85">
                <a:extLst>
                  <a:ext uri="{FF2B5EF4-FFF2-40B4-BE49-F238E27FC236}">
                    <a16:creationId xmlns:a16="http://schemas.microsoft.com/office/drawing/2014/main" id="{94E3E479-9F65-0046-7C80-BF9C1670A73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00" y="3599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6" name="Line 86">
                <a:extLst>
                  <a:ext uri="{FF2B5EF4-FFF2-40B4-BE49-F238E27FC236}">
                    <a16:creationId xmlns:a16="http://schemas.microsoft.com/office/drawing/2014/main" id="{D438F95D-2ACC-1BBC-CB86-B23F824442C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16" y="3630"/>
                <a:ext cx="9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7" name="Line 87">
                <a:extLst>
                  <a:ext uri="{FF2B5EF4-FFF2-40B4-BE49-F238E27FC236}">
                    <a16:creationId xmlns:a16="http://schemas.microsoft.com/office/drawing/2014/main" id="{68196D75-F82D-60BB-9EE1-77A842EDB1E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32" y="3662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8" name="Freeform 88">
                <a:extLst>
                  <a:ext uri="{FF2B5EF4-FFF2-40B4-BE49-F238E27FC236}">
                    <a16:creationId xmlns:a16="http://schemas.microsoft.com/office/drawing/2014/main" id="{6CD23F75-19CA-1717-18DF-9ADBFF738A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41" y="3686"/>
                <a:ext cx="13" cy="36"/>
              </a:xfrm>
              <a:custGeom>
                <a:avLst/>
                <a:gdLst>
                  <a:gd name="T0" fmla="*/ 0 w 13"/>
                  <a:gd name="T1" fmla="*/ 0 h 36"/>
                  <a:gd name="T2" fmla="*/ 3 w 13"/>
                  <a:gd name="T3" fmla="*/ 16 h 36"/>
                  <a:gd name="T4" fmla="*/ 12 w 13"/>
                  <a:gd name="T5" fmla="*/ 35 h 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" h="36">
                    <a:moveTo>
                      <a:pt x="0" y="0"/>
                    </a:moveTo>
                    <a:lnTo>
                      <a:pt x="3" y="16"/>
                    </a:lnTo>
                    <a:lnTo>
                      <a:pt x="12" y="35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99" name="Line 89">
                <a:extLst>
                  <a:ext uri="{FF2B5EF4-FFF2-40B4-BE49-F238E27FC236}">
                    <a16:creationId xmlns:a16="http://schemas.microsoft.com/office/drawing/2014/main" id="{39464D6C-7FDA-5DA5-83A0-1E12B2C22F6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60" y="3728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0" name="Freeform 90">
                <a:extLst>
                  <a:ext uri="{FF2B5EF4-FFF2-40B4-BE49-F238E27FC236}">
                    <a16:creationId xmlns:a16="http://schemas.microsoft.com/office/drawing/2014/main" id="{06811A25-0F5E-1535-F719-AB5545E44D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68" y="3753"/>
                <a:ext cx="17" cy="37"/>
              </a:xfrm>
              <a:custGeom>
                <a:avLst/>
                <a:gdLst>
                  <a:gd name="T0" fmla="*/ 0 w 17"/>
                  <a:gd name="T1" fmla="*/ 0 h 37"/>
                  <a:gd name="T2" fmla="*/ 8 w 17"/>
                  <a:gd name="T3" fmla="*/ 16 h 37"/>
                  <a:gd name="T4" fmla="*/ 16 w 17"/>
                  <a:gd name="T5" fmla="*/ 36 h 3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37">
                    <a:moveTo>
                      <a:pt x="0" y="0"/>
                    </a:moveTo>
                    <a:lnTo>
                      <a:pt x="8" y="16"/>
                    </a:lnTo>
                    <a:lnTo>
                      <a:pt x="16" y="36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01" name="Line 91">
                <a:extLst>
                  <a:ext uri="{FF2B5EF4-FFF2-40B4-BE49-F238E27FC236}">
                    <a16:creationId xmlns:a16="http://schemas.microsoft.com/office/drawing/2014/main" id="{713F3719-4032-F739-E66E-E5627944054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91" y="3796"/>
                <a:ext cx="5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2" name="Line 92">
                <a:extLst>
                  <a:ext uri="{FF2B5EF4-FFF2-40B4-BE49-F238E27FC236}">
                    <a16:creationId xmlns:a16="http://schemas.microsoft.com/office/drawing/2014/main" id="{59207D37-3E71-B7E1-B18F-A6BCCE45A9B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03" y="3827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3" name="Line 93">
                <a:extLst>
                  <a:ext uri="{FF2B5EF4-FFF2-40B4-BE49-F238E27FC236}">
                    <a16:creationId xmlns:a16="http://schemas.microsoft.com/office/drawing/2014/main" id="{2DE80D41-237D-7494-84CF-A1CA7ED6234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19" y="3858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4" name="Line 94">
                <a:extLst>
                  <a:ext uri="{FF2B5EF4-FFF2-40B4-BE49-F238E27FC236}">
                    <a16:creationId xmlns:a16="http://schemas.microsoft.com/office/drawing/2014/main" id="{640266A4-F8FC-D6C1-DE0A-4898E15D091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34" y="3890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5" name="Line 95">
                <a:extLst>
                  <a:ext uri="{FF2B5EF4-FFF2-40B4-BE49-F238E27FC236}">
                    <a16:creationId xmlns:a16="http://schemas.microsoft.com/office/drawing/2014/main" id="{C2AFEB8A-5232-101E-85C4-0D4ABDB8687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50" y="3921"/>
                <a:ext cx="5" cy="2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6" name="Line 96">
                <a:extLst>
                  <a:ext uri="{FF2B5EF4-FFF2-40B4-BE49-F238E27FC236}">
                    <a16:creationId xmlns:a16="http://schemas.microsoft.com/office/drawing/2014/main" id="{45D79D3F-6A2A-70DE-4770-D693EC95E5F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62" y="3948"/>
                <a:ext cx="9" cy="2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7" name="Line 97">
                <a:extLst>
                  <a:ext uri="{FF2B5EF4-FFF2-40B4-BE49-F238E27FC236}">
                    <a16:creationId xmlns:a16="http://schemas.microsoft.com/office/drawing/2014/main" id="{5150E4E6-9945-E92D-8498-60A555B03A1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78" y="3976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8" name="Line 98">
                <a:extLst>
                  <a:ext uri="{FF2B5EF4-FFF2-40B4-BE49-F238E27FC236}">
                    <a16:creationId xmlns:a16="http://schemas.microsoft.com/office/drawing/2014/main" id="{69B16CD8-15D4-6307-4045-FBC15B08053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93" y="4000"/>
                <a:ext cx="9" cy="16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9" name="Line 99">
                <a:extLst>
                  <a:ext uri="{FF2B5EF4-FFF2-40B4-BE49-F238E27FC236}">
                    <a16:creationId xmlns:a16="http://schemas.microsoft.com/office/drawing/2014/main" id="{89110009-FC5E-8D56-9866-490F647BC5A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09" y="4023"/>
                <a:ext cx="5" cy="12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0" name="Line 100">
                <a:extLst>
                  <a:ext uri="{FF2B5EF4-FFF2-40B4-BE49-F238E27FC236}">
                    <a16:creationId xmlns:a16="http://schemas.microsoft.com/office/drawing/2014/main" id="{40E46E69-4E9E-774F-61C5-D1E232A1E7D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21" y="4042"/>
                <a:ext cx="9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1" name="Line 101">
                <a:extLst>
                  <a:ext uri="{FF2B5EF4-FFF2-40B4-BE49-F238E27FC236}">
                    <a16:creationId xmlns:a16="http://schemas.microsoft.com/office/drawing/2014/main" id="{B29F6F51-7E36-2FCC-732E-49362155AD3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37" y="4062"/>
                <a:ext cx="8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2" name="Line 102">
                <a:extLst>
                  <a:ext uri="{FF2B5EF4-FFF2-40B4-BE49-F238E27FC236}">
                    <a16:creationId xmlns:a16="http://schemas.microsoft.com/office/drawing/2014/main" id="{F5FE1C70-B5F3-563B-4F0C-01C624E6B77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52" y="4082"/>
                <a:ext cx="9" cy="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3" name="Line 103">
                <a:extLst>
                  <a:ext uri="{FF2B5EF4-FFF2-40B4-BE49-F238E27FC236}">
                    <a16:creationId xmlns:a16="http://schemas.microsoft.com/office/drawing/2014/main" id="{8596B91E-711B-AD90-565A-414C7B65C33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68" y="4098"/>
                <a:ext cx="5" cy="8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4" name="Line 104">
                <a:extLst>
                  <a:ext uri="{FF2B5EF4-FFF2-40B4-BE49-F238E27FC236}">
                    <a16:creationId xmlns:a16="http://schemas.microsoft.com/office/drawing/2014/main" id="{3A47BBDD-5440-9B2E-CA70-9135659987D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80" y="4113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5" name="Line 105">
                <a:extLst>
                  <a:ext uri="{FF2B5EF4-FFF2-40B4-BE49-F238E27FC236}">
                    <a16:creationId xmlns:a16="http://schemas.microsoft.com/office/drawing/2014/main" id="{7B2D0728-0745-A217-B5F8-D10806E3285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95" y="4125"/>
                <a:ext cx="9" cy="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6" name="Line 106">
                <a:extLst>
                  <a:ext uri="{FF2B5EF4-FFF2-40B4-BE49-F238E27FC236}">
                    <a16:creationId xmlns:a16="http://schemas.microsoft.com/office/drawing/2014/main" id="{14794101-CA90-7010-17E7-F7729CEA709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11" y="4136"/>
                <a:ext cx="5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7" name="Line 107">
                <a:extLst>
                  <a:ext uri="{FF2B5EF4-FFF2-40B4-BE49-F238E27FC236}">
                    <a16:creationId xmlns:a16="http://schemas.microsoft.com/office/drawing/2014/main" id="{4EC2B2B7-15F1-6F82-D8B7-320F7784EA1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23" y="4148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8" name="Line 108">
                <a:extLst>
                  <a:ext uri="{FF2B5EF4-FFF2-40B4-BE49-F238E27FC236}">
                    <a16:creationId xmlns:a16="http://schemas.microsoft.com/office/drawing/2014/main" id="{5127E888-2299-277D-2009-103CD596A49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39" y="4156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9" name="Line 109">
                <a:extLst>
                  <a:ext uri="{FF2B5EF4-FFF2-40B4-BE49-F238E27FC236}">
                    <a16:creationId xmlns:a16="http://schemas.microsoft.com/office/drawing/2014/main" id="{BB3F1B58-86C4-02FB-BB96-424E5A3E2CD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54" y="416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0" name="Line 110">
                <a:extLst>
                  <a:ext uri="{FF2B5EF4-FFF2-40B4-BE49-F238E27FC236}">
                    <a16:creationId xmlns:a16="http://schemas.microsoft.com/office/drawing/2014/main" id="{1CCEB0F8-9B74-24E1-EFAE-F04164B3EAF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70" y="4168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1" name="Line 111">
                <a:extLst>
                  <a:ext uri="{FF2B5EF4-FFF2-40B4-BE49-F238E27FC236}">
                    <a16:creationId xmlns:a16="http://schemas.microsoft.com/office/drawing/2014/main" id="{747A9525-3475-A127-B169-A005A23E78C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82" y="417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2" name="Line 112">
                <a:extLst>
                  <a:ext uri="{FF2B5EF4-FFF2-40B4-BE49-F238E27FC236}">
                    <a16:creationId xmlns:a16="http://schemas.microsoft.com/office/drawing/2014/main" id="{2E02EA95-CFAB-DD9E-47B7-C413213F75F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98" y="418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3" name="Line 113">
                <a:extLst>
                  <a:ext uri="{FF2B5EF4-FFF2-40B4-BE49-F238E27FC236}">
                    <a16:creationId xmlns:a16="http://schemas.microsoft.com/office/drawing/2014/main" id="{E199A4D7-8984-C532-2F05-CCC3ECF8DA4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13" y="418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4" name="Line 114">
                <a:extLst>
                  <a:ext uri="{FF2B5EF4-FFF2-40B4-BE49-F238E27FC236}">
                    <a16:creationId xmlns:a16="http://schemas.microsoft.com/office/drawing/2014/main" id="{7E6FAC1D-430E-1E38-E709-CB53608B7DD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29" y="4185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5" name="Line 115">
                <a:extLst>
                  <a:ext uri="{FF2B5EF4-FFF2-40B4-BE49-F238E27FC236}">
                    <a16:creationId xmlns:a16="http://schemas.microsoft.com/office/drawing/2014/main" id="{22C99DFD-99F9-8EC0-DD2C-6AB2B83D0AC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41" y="4187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6" name="Line 116">
                <a:extLst>
                  <a:ext uri="{FF2B5EF4-FFF2-40B4-BE49-F238E27FC236}">
                    <a16:creationId xmlns:a16="http://schemas.microsoft.com/office/drawing/2014/main" id="{43F3D974-3D8B-16CF-AB20-D71E4C381E0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57" y="4191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7" name="Line 117">
                <a:extLst>
                  <a:ext uri="{FF2B5EF4-FFF2-40B4-BE49-F238E27FC236}">
                    <a16:creationId xmlns:a16="http://schemas.microsoft.com/office/drawing/2014/main" id="{9D2AB9EC-073C-D9BA-FA37-EDDD945CB6B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72" y="419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8" name="Line 118">
                <a:extLst>
                  <a:ext uri="{FF2B5EF4-FFF2-40B4-BE49-F238E27FC236}">
                    <a16:creationId xmlns:a16="http://schemas.microsoft.com/office/drawing/2014/main" id="{F6748B32-3531-B641-8D46-F48D57830FE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88" y="4192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9" name="Freeform 119">
                <a:extLst>
                  <a:ext uri="{FF2B5EF4-FFF2-40B4-BE49-F238E27FC236}">
                    <a16:creationId xmlns:a16="http://schemas.microsoft.com/office/drawing/2014/main" id="{924BD1C4-A4CE-E91F-40F3-8712B1954B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3" y="4192"/>
                <a:ext cx="16" cy="5"/>
              </a:xfrm>
              <a:custGeom>
                <a:avLst/>
                <a:gdLst>
                  <a:gd name="T0" fmla="*/ 0 w 16"/>
                  <a:gd name="T1" fmla="*/ 0 h 5"/>
                  <a:gd name="T2" fmla="*/ 7 w 16"/>
                  <a:gd name="T3" fmla="*/ 0 h 5"/>
                  <a:gd name="T4" fmla="*/ 15 w 16"/>
                  <a:gd name="T5" fmla="*/ 4 h 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0" y="0"/>
                    </a:moveTo>
                    <a:lnTo>
                      <a:pt x="7" y="0"/>
                    </a:lnTo>
                    <a:lnTo>
                      <a:pt x="15" y="4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30" name="Line 120">
                <a:extLst>
                  <a:ext uri="{FF2B5EF4-FFF2-40B4-BE49-F238E27FC236}">
                    <a16:creationId xmlns:a16="http://schemas.microsoft.com/office/drawing/2014/main" id="{E3809004-3B77-BEC6-EFFC-96AD067D6C7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15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1" name="Line 121">
                <a:extLst>
                  <a:ext uri="{FF2B5EF4-FFF2-40B4-BE49-F238E27FC236}">
                    <a16:creationId xmlns:a16="http://schemas.microsoft.com/office/drawing/2014/main" id="{EB054D02-7F00-C4CA-EF16-2EC882F2579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31" y="4196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2" name="Line 122">
                <a:extLst>
                  <a:ext uri="{FF2B5EF4-FFF2-40B4-BE49-F238E27FC236}">
                    <a16:creationId xmlns:a16="http://schemas.microsoft.com/office/drawing/2014/main" id="{92F4DA10-7924-A4E6-E4A2-645085E26BD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43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3" name="Freeform 123">
                <a:extLst>
                  <a:ext uri="{FF2B5EF4-FFF2-40B4-BE49-F238E27FC236}">
                    <a16:creationId xmlns:a16="http://schemas.microsoft.com/office/drawing/2014/main" id="{31250D06-B8C4-8685-00F2-9F62D27761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2" y="4196"/>
                <a:ext cx="16" cy="5"/>
              </a:xfrm>
              <a:custGeom>
                <a:avLst/>
                <a:gdLst>
                  <a:gd name="T0" fmla="*/ 0 w 16"/>
                  <a:gd name="T1" fmla="*/ 0 h 5"/>
                  <a:gd name="T2" fmla="*/ 7 w 16"/>
                  <a:gd name="T3" fmla="*/ 0 h 5"/>
                  <a:gd name="T4" fmla="*/ 15 w 16"/>
                  <a:gd name="T5" fmla="*/ 4 h 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0" y="0"/>
                    </a:moveTo>
                    <a:lnTo>
                      <a:pt x="7" y="0"/>
                    </a:lnTo>
                    <a:lnTo>
                      <a:pt x="15" y="4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34" name="Line 124">
                <a:extLst>
                  <a:ext uri="{FF2B5EF4-FFF2-40B4-BE49-F238E27FC236}">
                    <a16:creationId xmlns:a16="http://schemas.microsoft.com/office/drawing/2014/main" id="{4153B329-E98D-4BE1-5857-8A2A23C3C00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74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5" name="Line 125">
                <a:extLst>
                  <a:ext uri="{FF2B5EF4-FFF2-40B4-BE49-F238E27FC236}">
                    <a16:creationId xmlns:a16="http://schemas.microsoft.com/office/drawing/2014/main" id="{71CBD199-ED3C-0DFC-2A49-E33DF643BE7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90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6" name="Line 126">
                <a:extLst>
                  <a:ext uri="{FF2B5EF4-FFF2-40B4-BE49-F238E27FC236}">
                    <a16:creationId xmlns:a16="http://schemas.microsoft.com/office/drawing/2014/main" id="{68A7E34C-ACE0-CBA0-C843-3D1E7DFFFBF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02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7" name="Line 127">
                <a:extLst>
                  <a:ext uri="{FF2B5EF4-FFF2-40B4-BE49-F238E27FC236}">
                    <a16:creationId xmlns:a16="http://schemas.microsoft.com/office/drawing/2014/main" id="{1966550B-37C3-8E7A-8706-C88DA7DD07C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18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8" name="Line 128">
                <a:extLst>
                  <a:ext uri="{FF2B5EF4-FFF2-40B4-BE49-F238E27FC236}">
                    <a16:creationId xmlns:a16="http://schemas.microsoft.com/office/drawing/2014/main" id="{DF1BD5B3-D604-21F6-6C12-9741268DC30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33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9" name="Line 129">
                <a:extLst>
                  <a:ext uri="{FF2B5EF4-FFF2-40B4-BE49-F238E27FC236}">
                    <a16:creationId xmlns:a16="http://schemas.microsoft.com/office/drawing/2014/main" id="{290F315F-591F-7079-BDAE-F0A7D1B58D4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49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0" name="Line 130">
                <a:extLst>
                  <a:ext uri="{FF2B5EF4-FFF2-40B4-BE49-F238E27FC236}">
                    <a16:creationId xmlns:a16="http://schemas.microsoft.com/office/drawing/2014/main" id="{FF6F86D2-9AFC-F337-C23A-E6F50ED0126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6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1" name="Line 131">
                <a:extLst>
                  <a:ext uri="{FF2B5EF4-FFF2-40B4-BE49-F238E27FC236}">
                    <a16:creationId xmlns:a16="http://schemas.microsoft.com/office/drawing/2014/main" id="{BC0A8A99-EB95-09F8-47D7-C16E9165DB5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77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2" name="Line 132">
                <a:extLst>
                  <a:ext uri="{FF2B5EF4-FFF2-40B4-BE49-F238E27FC236}">
                    <a16:creationId xmlns:a16="http://schemas.microsoft.com/office/drawing/2014/main" id="{C61A82DD-C60E-2D90-D281-25EE07D242D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92" y="4200"/>
                <a:ext cx="10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3" name="Line 133">
                <a:extLst>
                  <a:ext uri="{FF2B5EF4-FFF2-40B4-BE49-F238E27FC236}">
                    <a16:creationId xmlns:a16="http://schemas.microsoft.com/office/drawing/2014/main" id="{F16F6ECD-25B5-7CA6-FA86-C2A26E61C8F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09" y="4200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4" name="Line 134">
                <a:extLst>
                  <a:ext uri="{FF2B5EF4-FFF2-40B4-BE49-F238E27FC236}">
                    <a16:creationId xmlns:a16="http://schemas.microsoft.com/office/drawing/2014/main" id="{0D89AABD-1780-0571-3647-F3FAB225A78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20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5" name="Rectangle 135">
                <a:extLst>
                  <a:ext uri="{FF2B5EF4-FFF2-40B4-BE49-F238E27FC236}">
                    <a16:creationId xmlns:a16="http://schemas.microsoft.com/office/drawing/2014/main" id="{648BF7B7-D24A-7F59-3961-B106560A7C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4246" name="Rectangle 136">
                <a:extLst>
                  <a:ext uri="{FF2B5EF4-FFF2-40B4-BE49-F238E27FC236}">
                    <a16:creationId xmlns:a16="http://schemas.microsoft.com/office/drawing/2014/main" id="{57840282-7349-4C69-E5ED-F7CD9DEF7DD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" y="4246"/>
                <a:ext cx="57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</a:rPr>
                  <a:t>-6</a:t>
                </a:r>
              </a:p>
            </p:txBody>
          </p:sp>
          <p:sp>
            <p:nvSpPr>
              <p:cNvPr id="4247" name="Rectangle 137">
                <a:extLst>
                  <a:ext uri="{FF2B5EF4-FFF2-40B4-BE49-F238E27FC236}">
                    <a16:creationId xmlns:a16="http://schemas.microsoft.com/office/drawing/2014/main" id="{3B75E5EE-EE41-256C-54B8-AD405163FB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4248" name="Rectangle 138">
                <a:extLst>
                  <a:ext uri="{FF2B5EF4-FFF2-40B4-BE49-F238E27FC236}">
                    <a16:creationId xmlns:a16="http://schemas.microsoft.com/office/drawing/2014/main" id="{1B11F07F-0C4E-ED60-67CA-04FD2AB396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" y="4246"/>
                <a:ext cx="57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</a:rPr>
                  <a:t>-4</a:t>
                </a:r>
              </a:p>
            </p:txBody>
          </p:sp>
          <p:sp>
            <p:nvSpPr>
              <p:cNvPr id="4249" name="Rectangle 139">
                <a:extLst>
                  <a:ext uri="{FF2B5EF4-FFF2-40B4-BE49-F238E27FC236}">
                    <a16:creationId xmlns:a16="http://schemas.microsoft.com/office/drawing/2014/main" id="{0A98342C-7DE9-A7D0-94A7-C6C2CD9B62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4250" name="Rectangle 140">
                <a:extLst>
                  <a:ext uri="{FF2B5EF4-FFF2-40B4-BE49-F238E27FC236}">
                    <a16:creationId xmlns:a16="http://schemas.microsoft.com/office/drawing/2014/main" id="{F7360782-1793-4C8F-F9C9-3ACEF31C3B0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" y="4246"/>
                <a:ext cx="55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</a:rPr>
                  <a:t>-2</a:t>
                </a:r>
              </a:p>
            </p:txBody>
          </p:sp>
          <p:sp>
            <p:nvSpPr>
              <p:cNvPr id="4251" name="Rectangle 141">
                <a:extLst>
                  <a:ext uri="{FF2B5EF4-FFF2-40B4-BE49-F238E27FC236}">
                    <a16:creationId xmlns:a16="http://schemas.microsoft.com/office/drawing/2014/main" id="{12A50F3B-01BF-F727-3C9A-55E98E1B2F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4252" name="Rectangle 142">
                <a:extLst>
                  <a:ext uri="{FF2B5EF4-FFF2-40B4-BE49-F238E27FC236}">
                    <a16:creationId xmlns:a16="http://schemas.microsoft.com/office/drawing/2014/main" id="{67A4BCA5-13CE-3493-5959-81FF66E1B5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4246"/>
                <a:ext cx="36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</a:rPr>
                  <a:t>0</a:t>
                </a:r>
              </a:p>
            </p:txBody>
          </p:sp>
          <p:sp>
            <p:nvSpPr>
              <p:cNvPr id="4253" name="Rectangle 143">
                <a:extLst>
                  <a:ext uri="{FF2B5EF4-FFF2-40B4-BE49-F238E27FC236}">
                    <a16:creationId xmlns:a16="http://schemas.microsoft.com/office/drawing/2014/main" id="{05E85801-3847-3D3B-3C61-1DEFC34E7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4254" name="Rectangle 144">
                <a:extLst>
                  <a:ext uri="{FF2B5EF4-FFF2-40B4-BE49-F238E27FC236}">
                    <a16:creationId xmlns:a16="http://schemas.microsoft.com/office/drawing/2014/main" id="{73206C37-C1AA-A54F-3C05-98C752BA20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" y="4246"/>
                <a:ext cx="36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</a:rPr>
                  <a:t>2</a:t>
                </a:r>
              </a:p>
            </p:txBody>
          </p:sp>
          <p:sp>
            <p:nvSpPr>
              <p:cNvPr id="4255" name="Rectangle 145">
                <a:extLst>
                  <a:ext uri="{FF2B5EF4-FFF2-40B4-BE49-F238E27FC236}">
                    <a16:creationId xmlns:a16="http://schemas.microsoft.com/office/drawing/2014/main" id="{2429AF53-8B15-632F-174F-8310E58933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2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4256" name="Rectangle 146">
                <a:extLst>
                  <a:ext uri="{FF2B5EF4-FFF2-40B4-BE49-F238E27FC236}">
                    <a16:creationId xmlns:a16="http://schemas.microsoft.com/office/drawing/2014/main" id="{1466389E-F997-F06C-799A-3D0E1C992C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2" y="4246"/>
                <a:ext cx="34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</a:rPr>
                  <a:t>4</a:t>
                </a:r>
              </a:p>
            </p:txBody>
          </p:sp>
          <p:sp>
            <p:nvSpPr>
              <p:cNvPr id="4257" name="Rectangle 147">
                <a:extLst>
                  <a:ext uri="{FF2B5EF4-FFF2-40B4-BE49-F238E27FC236}">
                    <a16:creationId xmlns:a16="http://schemas.microsoft.com/office/drawing/2014/main" id="{B52AD372-7932-DA19-52E5-360C424B82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7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" name="Rectangle 148">
                <a:extLst>
                  <a:ext uri="{FF2B5EF4-FFF2-40B4-BE49-F238E27FC236}">
                    <a16:creationId xmlns:a16="http://schemas.microsoft.com/office/drawing/2014/main" id="{E0A9E1A6-D982-AB28-AAB7-D2DC784C5D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7" y="4247"/>
                <a:ext cx="34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</a:rPr>
                  <a:t>6</a:t>
                </a:r>
              </a:p>
            </p:txBody>
          </p:sp>
          <p:sp>
            <p:nvSpPr>
              <p:cNvPr id="4259" name="Line 149">
                <a:extLst>
                  <a:ext uri="{FF2B5EF4-FFF2-40B4-BE49-F238E27FC236}">
                    <a16:creationId xmlns:a16="http://schemas.microsoft.com/office/drawing/2014/main" id="{8C81A742-8D5F-8862-10B7-047ABA86FDE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48" y="3422"/>
                <a:ext cx="0" cy="79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60" name="Rectangle 150">
                <a:extLst>
                  <a:ext uri="{FF2B5EF4-FFF2-40B4-BE49-F238E27FC236}">
                    <a16:creationId xmlns:a16="http://schemas.microsoft.com/office/drawing/2014/main" id="{5C6E276E-5445-A6A3-5F55-39DBB01549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6" y="3378"/>
                <a:ext cx="792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sp>
          <p:nvSpPr>
            <p:cNvPr id="4107" name="Rectangle 152">
              <a:extLst>
                <a:ext uri="{FF2B5EF4-FFF2-40B4-BE49-F238E27FC236}">
                  <a16:creationId xmlns:a16="http://schemas.microsoft.com/office/drawing/2014/main" id="{CE21FBC5-2556-5E12-0EBF-58D8A737AB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2929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4108" name="Rectangle 153">
              <a:extLst>
                <a:ext uri="{FF2B5EF4-FFF2-40B4-BE49-F238E27FC236}">
                  <a16:creationId xmlns:a16="http://schemas.microsoft.com/office/drawing/2014/main" id="{9DEF8D49-6312-A526-7601-D58F42F237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3265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4109" name="Rectangle 154">
              <a:extLst>
                <a:ext uri="{FF2B5EF4-FFF2-40B4-BE49-F238E27FC236}">
                  <a16:creationId xmlns:a16="http://schemas.microsoft.com/office/drawing/2014/main" id="{7ADA11E7-D0CE-8A88-F3F6-3D575CEF3C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3601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4110" name="Rectangle 155">
              <a:extLst>
                <a:ext uri="{FF2B5EF4-FFF2-40B4-BE49-F238E27FC236}">
                  <a16:creationId xmlns:a16="http://schemas.microsoft.com/office/drawing/2014/main" id="{513E56D3-B045-419F-DF22-40BFD704C9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4369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4111" name="Freeform 156">
              <a:extLst>
                <a:ext uri="{FF2B5EF4-FFF2-40B4-BE49-F238E27FC236}">
                  <a16:creationId xmlns:a16="http://schemas.microsoft.com/office/drawing/2014/main" id="{B46E97E0-E014-3F63-7AAA-9D3D03AB6D6B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" y="3840"/>
              <a:ext cx="481" cy="337"/>
            </a:xfrm>
            <a:custGeom>
              <a:avLst/>
              <a:gdLst>
                <a:gd name="T0" fmla="*/ 240 w 481"/>
                <a:gd name="T1" fmla="*/ 0 h 337"/>
                <a:gd name="T2" fmla="*/ 0 w 481"/>
                <a:gd name="T3" fmla="*/ 168 h 337"/>
                <a:gd name="T4" fmla="*/ 240 w 481"/>
                <a:gd name="T5" fmla="*/ 336 h 337"/>
                <a:gd name="T6" fmla="*/ 480 w 481"/>
                <a:gd name="T7" fmla="*/ 168 h 337"/>
                <a:gd name="T8" fmla="*/ 240 w 481"/>
                <a:gd name="T9" fmla="*/ 0 h 3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81" h="337">
                  <a:moveTo>
                    <a:pt x="240" y="0"/>
                  </a:moveTo>
                  <a:lnTo>
                    <a:pt x="0" y="168"/>
                  </a:lnTo>
                  <a:lnTo>
                    <a:pt x="240" y="336"/>
                  </a:lnTo>
                  <a:lnTo>
                    <a:pt x="480" y="168"/>
                  </a:lnTo>
                  <a:lnTo>
                    <a:pt x="240" y="0"/>
                  </a:lnTo>
                </a:path>
              </a:pathLst>
            </a:custGeom>
            <a:solidFill>
              <a:schemeClr val="bg1"/>
            </a:solidFill>
            <a:ln w="12700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12" name="Line 157">
              <a:extLst>
                <a:ext uri="{FF2B5EF4-FFF2-40B4-BE49-F238E27FC236}">
                  <a16:creationId xmlns:a16="http://schemas.microsoft.com/office/drawing/2014/main" id="{4BC3511E-EA33-70F3-F96C-A1C07A2E9B3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63" y="4032"/>
              <a:ext cx="8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13" name="Line 158">
              <a:extLst>
                <a:ext uri="{FF2B5EF4-FFF2-40B4-BE49-F238E27FC236}">
                  <a16:creationId xmlns:a16="http://schemas.microsoft.com/office/drawing/2014/main" id="{B6CF5237-0420-AE79-811F-B722B1E7011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52" y="3748"/>
              <a:ext cx="0" cy="28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14" name="Line 159">
              <a:extLst>
                <a:ext uri="{FF2B5EF4-FFF2-40B4-BE49-F238E27FC236}">
                  <a16:creationId xmlns:a16="http://schemas.microsoft.com/office/drawing/2014/main" id="{D0D0628A-7662-6A75-228B-C5D350E4407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063" y="3744"/>
              <a:ext cx="8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pic>
        <p:nvPicPr>
          <p:cNvPr id="4099" name="Picture 161">
            <a:extLst>
              <a:ext uri="{FF2B5EF4-FFF2-40B4-BE49-F238E27FC236}">
                <a16:creationId xmlns:a16="http://schemas.microsoft.com/office/drawing/2014/main" id="{879216E5-A168-0CBC-C34A-67CE424A735E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3429000"/>
            <a:ext cx="7670800" cy="250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258" name="Rectangle 162">
            <a:extLst>
              <a:ext uri="{FF2B5EF4-FFF2-40B4-BE49-F238E27FC236}">
                <a16:creationId xmlns:a16="http://schemas.microsoft.com/office/drawing/2014/main" id="{0BA5CC9F-996B-3964-BC44-376D7CAC6A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9963" y="2438400"/>
            <a:ext cx="7259637" cy="965200"/>
          </a:xfrm>
          <a:prstGeom prst="rect">
            <a:avLst/>
          </a:prstGeom>
          <a:noFill/>
          <a:ln>
            <a:noFill/>
          </a:ln>
          <a:effectLst/>
        </p:spPr>
        <p:txBody>
          <a:bodyPr lIns="82058" tIns="41029" rIns="82058" bIns="41029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r>
              <a:rPr lang="en-US" altLang="en-US" sz="29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Scatter Diagrams &amp; Correlation/Regression Analysis</a:t>
            </a:r>
          </a:p>
        </p:txBody>
      </p:sp>
      <p:grpSp>
        <p:nvGrpSpPr>
          <p:cNvPr id="4101" name="Group 182">
            <a:extLst>
              <a:ext uri="{FF2B5EF4-FFF2-40B4-BE49-F238E27FC236}">
                <a16:creationId xmlns:a16="http://schemas.microsoft.com/office/drawing/2014/main" id="{ED750DA0-DAFE-91C5-9FB4-ABBDB9A62B2C}"/>
              </a:ext>
            </a:extLst>
          </p:cNvPr>
          <p:cNvGrpSpPr>
            <a:grpSpLocks/>
          </p:cNvGrpSpPr>
          <p:nvPr/>
        </p:nvGrpSpPr>
        <p:grpSpPr bwMode="auto">
          <a:xfrm>
            <a:off x="5181600" y="4953000"/>
            <a:ext cx="3678238" cy="1312863"/>
            <a:chOff x="3312" y="3408"/>
            <a:chExt cx="2317" cy="827"/>
          </a:xfrm>
        </p:grpSpPr>
        <p:sp>
          <p:nvSpPr>
            <p:cNvPr id="4102" name="Line 183">
              <a:extLst>
                <a:ext uri="{FF2B5EF4-FFF2-40B4-BE49-F238E27FC236}">
                  <a16:creationId xmlns:a16="http://schemas.microsoft.com/office/drawing/2014/main" id="{A9EFAB00-8FCF-5CB0-C07A-747BAF4C264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60" y="4024"/>
              <a:ext cx="2269" cy="0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03" name="Rectangle 184">
              <a:extLst>
                <a:ext uri="{FF2B5EF4-FFF2-40B4-BE49-F238E27FC236}">
                  <a16:creationId xmlns:a16="http://schemas.microsoft.com/office/drawing/2014/main" id="{2966DEDF-9E1D-2754-09E8-6A6F5A514D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12" y="4014"/>
              <a:ext cx="2184" cy="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700">
                  <a:latin typeface="Copperplate Gothic Bold" panose="020E0705020206020404" pitchFamily="34" charset="0"/>
                </a:rPr>
                <a:t>Sigma Quality Management</a:t>
              </a:r>
            </a:p>
          </p:txBody>
        </p:sp>
        <p:pic>
          <p:nvPicPr>
            <p:cNvPr id="4104" name="Picture 185">
              <a:extLst>
                <a:ext uri="{FF2B5EF4-FFF2-40B4-BE49-F238E27FC236}">
                  <a16:creationId xmlns:a16="http://schemas.microsoft.com/office/drawing/2014/main" id="{5599D918-A4A6-C530-AF92-77FCD844E93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92" y="3408"/>
              <a:ext cx="622" cy="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" name="Text Box 188">
            <a:extLst>
              <a:ext uri="{FF2B5EF4-FFF2-40B4-BE49-F238E27FC236}">
                <a16:creationId xmlns:a16="http://schemas.microsoft.com/office/drawing/2014/main" id="{11FCBCB0-A46E-FDAF-E834-13DCF08E9C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1710" y="6501273"/>
            <a:ext cx="2973891" cy="29238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>
            <a:defPPr>
              <a:defRPr lang="en-US"/>
            </a:defPPr>
            <a:lvl1pPr algn="l" defTabSz="820738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742950" indent="-285750" algn="l" defTabSz="820738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1143000" indent="-228600" algn="l" defTabSz="820738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600200" indent="-228600" algn="l" defTabSz="820738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2057400" indent="-228600" algn="l" defTabSz="820738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514600" indent="-228600" algn="l" defTabSz="820738" rtl="0" eaLnBrk="0" fontAlgn="base" latinLnBrk="0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971800" indent="-228600" algn="l" defTabSz="820738" rtl="0" eaLnBrk="0" fontAlgn="base" latinLnBrk="0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429000" indent="-228600" algn="l" defTabSz="820738" rtl="0" eaLnBrk="0" fontAlgn="base" latinLnBrk="0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886200" indent="-228600" algn="l" defTabSz="820738" rtl="0" eaLnBrk="0" fontAlgn="base" latinLnBrk="0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pPr eaLnBrk="1" hangingPunct="1">
              <a:defRPr/>
            </a:pPr>
            <a:r>
              <a:rPr lang="en-US" dirty="0">
                <a:latin typeface="+mn-lt"/>
              </a:rPr>
              <a:t>© Sigma Quality Management, 2025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AutoShape 2">
            <a:extLst>
              <a:ext uri="{FF2B5EF4-FFF2-40B4-BE49-F238E27FC236}">
                <a16:creationId xmlns:a16="http://schemas.microsoft.com/office/drawing/2014/main" id="{FA74ED83-3900-C83A-3290-93F373C81E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0600" y="2895600"/>
            <a:ext cx="7010400" cy="312420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28575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522243" name="Rectangle 3">
            <a:extLst>
              <a:ext uri="{FF2B5EF4-FFF2-40B4-BE49-F238E27FC236}">
                <a16:creationId xmlns:a16="http://schemas.microsoft.com/office/drawing/2014/main" id="{90E158EB-EFA5-89E7-9F46-E0427CCE6A7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Regression Models</a:t>
            </a:r>
          </a:p>
        </p:txBody>
      </p:sp>
      <p:sp>
        <p:nvSpPr>
          <p:cNvPr id="15364" name="Line 4">
            <a:extLst>
              <a:ext uri="{FF2B5EF4-FFF2-40B4-BE49-F238E27FC236}">
                <a16:creationId xmlns:a16="http://schemas.microsoft.com/office/drawing/2014/main" id="{A7008A3F-8E55-62E2-D6F1-360A5853773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339975" y="3216275"/>
            <a:ext cx="1588" cy="2112963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65" name="Line 5">
            <a:extLst>
              <a:ext uri="{FF2B5EF4-FFF2-40B4-BE49-F238E27FC236}">
                <a16:creationId xmlns:a16="http://schemas.microsoft.com/office/drawing/2014/main" id="{649496F8-4E3F-1CF8-9864-7B6ED64F652B}"/>
              </a:ext>
            </a:extLst>
          </p:cNvPr>
          <p:cNvSpPr>
            <a:spLocks noChangeShapeType="1"/>
          </p:cNvSpPr>
          <p:nvPr/>
        </p:nvSpPr>
        <p:spPr bwMode="auto">
          <a:xfrm>
            <a:off x="2095500" y="5167313"/>
            <a:ext cx="4289425" cy="1587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66" name="Rectangle 6">
            <a:extLst>
              <a:ext uri="{FF2B5EF4-FFF2-40B4-BE49-F238E27FC236}">
                <a16:creationId xmlns:a16="http://schemas.microsoft.com/office/drawing/2014/main" id="{3C72B5A3-558B-F5DF-645E-2941097168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81738" y="5329238"/>
            <a:ext cx="347662" cy="3460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2000">
                <a:ea typeface="Batang" panose="02030600000101010101" pitchFamily="18" charset="-127"/>
              </a:rPr>
              <a:t>x</a:t>
            </a:r>
            <a:endParaRPr lang="en-US" altLang="en-US" sz="2100"/>
          </a:p>
        </p:txBody>
      </p:sp>
      <p:sp>
        <p:nvSpPr>
          <p:cNvPr id="15367" name="Rectangle 7">
            <a:extLst>
              <a:ext uri="{FF2B5EF4-FFF2-40B4-BE49-F238E27FC236}">
                <a16:creationId xmlns:a16="http://schemas.microsoft.com/office/drawing/2014/main" id="{5316851F-61AF-D665-AAAB-7B541C3110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3135313"/>
            <a:ext cx="369888" cy="36988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2000">
                <a:ea typeface="Batang" panose="02030600000101010101" pitchFamily="18" charset="-127"/>
              </a:rPr>
              <a:t>y</a:t>
            </a:r>
            <a:endParaRPr lang="en-US" altLang="en-US" sz="2100"/>
          </a:p>
        </p:txBody>
      </p:sp>
      <p:sp>
        <p:nvSpPr>
          <p:cNvPr id="15368" name="Line 8">
            <a:extLst>
              <a:ext uri="{FF2B5EF4-FFF2-40B4-BE49-F238E27FC236}">
                <a16:creationId xmlns:a16="http://schemas.microsoft.com/office/drawing/2014/main" id="{BF22078D-BB69-C790-E907-6FDEDCCD7CD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198688" y="3440113"/>
            <a:ext cx="3352800" cy="1443037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69" name="Line 9">
            <a:extLst>
              <a:ext uri="{FF2B5EF4-FFF2-40B4-BE49-F238E27FC236}">
                <a16:creationId xmlns:a16="http://schemas.microsoft.com/office/drawing/2014/main" id="{8D777811-80BB-BF38-AD0F-DDA14EBE3E0F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584325" y="4816475"/>
            <a:ext cx="752475" cy="0"/>
          </a:xfrm>
          <a:prstGeom prst="line">
            <a:avLst/>
          </a:prstGeom>
          <a:noFill/>
          <a:ln w="6350">
            <a:solidFill>
              <a:srgbClr val="00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70" name="Rectangle 10">
            <a:extLst>
              <a:ext uri="{FF2B5EF4-FFF2-40B4-BE49-F238E27FC236}">
                <a16:creationId xmlns:a16="http://schemas.microsoft.com/office/drawing/2014/main" id="{5BC62947-9A52-99CD-C1F8-EC46C3A363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30313" y="4673600"/>
            <a:ext cx="341312" cy="31273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2000">
                <a:ea typeface="Batang" panose="02030600000101010101" pitchFamily="18" charset="-127"/>
              </a:rPr>
              <a:t>b</a:t>
            </a:r>
            <a:endParaRPr lang="en-US" altLang="en-US" sz="2100"/>
          </a:p>
        </p:txBody>
      </p:sp>
      <p:sp>
        <p:nvSpPr>
          <p:cNvPr id="15371" name="Line 11">
            <a:extLst>
              <a:ext uri="{FF2B5EF4-FFF2-40B4-BE49-F238E27FC236}">
                <a16:creationId xmlns:a16="http://schemas.microsoft.com/office/drawing/2014/main" id="{556E7FC2-30C1-4953-81F3-07F56A0E92C5}"/>
              </a:ext>
            </a:extLst>
          </p:cNvPr>
          <p:cNvSpPr>
            <a:spLocks noChangeShapeType="1"/>
          </p:cNvSpPr>
          <p:nvPr/>
        </p:nvSpPr>
        <p:spPr bwMode="auto">
          <a:xfrm>
            <a:off x="3613150" y="4292600"/>
            <a:ext cx="1276350" cy="0"/>
          </a:xfrm>
          <a:prstGeom prst="line">
            <a:avLst/>
          </a:prstGeom>
          <a:noFill/>
          <a:ln w="6350">
            <a:solidFill>
              <a:srgbClr val="00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72" name="Line 12">
            <a:extLst>
              <a:ext uri="{FF2B5EF4-FFF2-40B4-BE49-F238E27FC236}">
                <a16:creationId xmlns:a16="http://schemas.microsoft.com/office/drawing/2014/main" id="{194FC2E4-9A74-F735-D19E-30C46229893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889500" y="3725863"/>
            <a:ext cx="0" cy="566737"/>
          </a:xfrm>
          <a:prstGeom prst="line">
            <a:avLst/>
          </a:prstGeom>
          <a:noFill/>
          <a:ln w="6350">
            <a:solidFill>
              <a:srgbClr val="00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73" name="Rectangle 13">
            <a:extLst>
              <a:ext uri="{FF2B5EF4-FFF2-40B4-BE49-F238E27FC236}">
                <a16:creationId xmlns:a16="http://schemas.microsoft.com/office/drawing/2014/main" id="{4898D761-F90F-7CE7-99E2-78534E2E01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4349750"/>
            <a:ext cx="609600" cy="32543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2000">
                <a:ea typeface="Batang" panose="02030600000101010101" pitchFamily="18" charset="-127"/>
              </a:rPr>
              <a:t>Run</a:t>
            </a:r>
            <a:endParaRPr lang="en-US" altLang="en-US" sz="2100"/>
          </a:p>
        </p:txBody>
      </p:sp>
      <p:sp>
        <p:nvSpPr>
          <p:cNvPr id="15374" name="Rectangle 14">
            <a:extLst>
              <a:ext uri="{FF2B5EF4-FFF2-40B4-BE49-F238E27FC236}">
                <a16:creationId xmlns:a16="http://schemas.microsoft.com/office/drawing/2014/main" id="{049853AA-B536-3CC7-A75D-E35802921E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87925" y="3867150"/>
            <a:ext cx="738188" cy="3397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2000">
                <a:ea typeface="Batang" panose="02030600000101010101" pitchFamily="18" charset="-127"/>
              </a:rPr>
              <a:t>Rise</a:t>
            </a:r>
            <a:endParaRPr lang="en-US" altLang="en-US" sz="2100"/>
          </a:p>
        </p:txBody>
      </p:sp>
      <p:sp>
        <p:nvSpPr>
          <p:cNvPr id="15375" name="Rectangle 15">
            <a:extLst>
              <a:ext uri="{FF2B5EF4-FFF2-40B4-BE49-F238E27FC236}">
                <a16:creationId xmlns:a16="http://schemas.microsoft.com/office/drawing/2014/main" id="{F7FF3D38-543C-5C92-4A6D-D61842A6B0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77000" y="3505200"/>
            <a:ext cx="1284288" cy="5810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ko-KR" sz="2000">
                <a:ea typeface="Batang" panose="02030600000101010101" pitchFamily="18" charset="-127"/>
              </a:rPr>
              <a:t>m =  </a:t>
            </a:r>
            <a:r>
              <a:rPr lang="en-US" altLang="ko-KR" sz="2000" u="sng">
                <a:ea typeface="Batang" panose="02030600000101010101" pitchFamily="18" charset="-127"/>
              </a:rPr>
              <a:t>Rise</a:t>
            </a:r>
          </a:p>
          <a:p>
            <a:pPr eaLnBrk="1" hangingPunct="1"/>
            <a:r>
              <a:rPr lang="en-US" altLang="ko-KR" sz="2000">
                <a:ea typeface="Batang" panose="02030600000101010101" pitchFamily="18" charset="-127"/>
              </a:rPr>
              <a:t>         Run</a:t>
            </a:r>
            <a:endParaRPr lang="en-US" altLang="en-US" sz="2100"/>
          </a:p>
        </p:txBody>
      </p:sp>
      <p:sp>
        <p:nvSpPr>
          <p:cNvPr id="15376" name="Rectangle 16">
            <a:extLst>
              <a:ext uri="{FF2B5EF4-FFF2-40B4-BE49-F238E27FC236}">
                <a16:creationId xmlns:a16="http://schemas.microsoft.com/office/drawing/2014/main" id="{02B6B332-6868-9E5B-3739-290FB61290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84400" y="5402263"/>
            <a:ext cx="341313" cy="31273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2000">
                <a:ea typeface="Batang" panose="02030600000101010101" pitchFamily="18" charset="-127"/>
              </a:rPr>
              <a:t>0</a:t>
            </a:r>
            <a:endParaRPr lang="en-US" altLang="en-US" sz="2100"/>
          </a:p>
        </p:txBody>
      </p:sp>
      <p:sp>
        <p:nvSpPr>
          <p:cNvPr id="15377" name="Rectangle 17">
            <a:extLst>
              <a:ext uri="{FF2B5EF4-FFF2-40B4-BE49-F238E27FC236}">
                <a16:creationId xmlns:a16="http://schemas.microsoft.com/office/drawing/2014/main" id="{A90D4715-C077-D003-FC1F-D4EFDA601E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7988" y="5018088"/>
            <a:ext cx="341312" cy="31273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2000">
                <a:ea typeface="Batang" panose="02030600000101010101" pitchFamily="18" charset="-127"/>
              </a:rPr>
              <a:t>0</a:t>
            </a:r>
            <a:endParaRPr lang="en-US" altLang="en-US" sz="2100"/>
          </a:p>
        </p:txBody>
      </p:sp>
      <p:sp>
        <p:nvSpPr>
          <p:cNvPr id="15378" name="Rectangle 18">
            <a:extLst>
              <a:ext uri="{FF2B5EF4-FFF2-40B4-BE49-F238E27FC236}">
                <a16:creationId xmlns:a16="http://schemas.microsoft.com/office/drawing/2014/main" id="{E50AD0BF-1529-AD3B-E96B-280D47162F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63863" y="1163638"/>
            <a:ext cx="3119437" cy="866775"/>
          </a:xfrm>
          <a:prstGeom prst="rect">
            <a:avLst/>
          </a:prstGeom>
          <a:solidFill>
            <a:srgbClr val="FFFF99"/>
          </a:solidFill>
          <a:ln w="28575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4900" i="1"/>
              <a:t>y = mx + b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AutoShape 2">
            <a:extLst>
              <a:ext uri="{FF2B5EF4-FFF2-40B4-BE49-F238E27FC236}">
                <a16:creationId xmlns:a16="http://schemas.microsoft.com/office/drawing/2014/main" id="{15BCE909-1A39-1DB7-252C-308573229B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990600"/>
            <a:ext cx="7391400" cy="350520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28575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524291" name="Rectangle 3">
            <a:extLst>
              <a:ext uri="{FF2B5EF4-FFF2-40B4-BE49-F238E27FC236}">
                <a16:creationId xmlns:a16="http://schemas.microsoft.com/office/drawing/2014/main" id="{A4EE2793-B3B0-550E-29E2-FE8BA14B9CC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Residuals – Basis for Model Fitting</a:t>
            </a:r>
          </a:p>
        </p:txBody>
      </p:sp>
      <p:sp>
        <p:nvSpPr>
          <p:cNvPr id="17412" name="Line 4">
            <a:extLst>
              <a:ext uri="{FF2B5EF4-FFF2-40B4-BE49-F238E27FC236}">
                <a16:creationId xmlns:a16="http://schemas.microsoft.com/office/drawing/2014/main" id="{AE079358-E6A5-F5FA-C23A-AFF8F833460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890713" y="1431925"/>
            <a:ext cx="1587" cy="2511425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13" name="Line 5">
            <a:extLst>
              <a:ext uri="{FF2B5EF4-FFF2-40B4-BE49-F238E27FC236}">
                <a16:creationId xmlns:a16="http://schemas.microsoft.com/office/drawing/2014/main" id="{7D6AB4C8-6CAD-E611-47C1-35AB37808AF0}"/>
              </a:ext>
            </a:extLst>
          </p:cNvPr>
          <p:cNvSpPr>
            <a:spLocks noChangeShapeType="1"/>
          </p:cNvSpPr>
          <p:nvPr/>
        </p:nvSpPr>
        <p:spPr bwMode="auto">
          <a:xfrm>
            <a:off x="1601788" y="3751263"/>
            <a:ext cx="5091112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14" name="Rectangle 6">
            <a:extLst>
              <a:ext uri="{FF2B5EF4-FFF2-40B4-BE49-F238E27FC236}">
                <a16:creationId xmlns:a16="http://schemas.microsoft.com/office/drawing/2014/main" id="{83E3E131-F4C3-448B-7BD7-8E5890AD02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72250" y="3943350"/>
            <a:ext cx="579438" cy="411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2400">
                <a:ea typeface="Batang" panose="02030600000101010101" pitchFamily="18" charset="-127"/>
              </a:rPr>
              <a:t>x</a:t>
            </a:r>
            <a:endParaRPr lang="en-US" altLang="en-US" sz="2500"/>
          </a:p>
        </p:txBody>
      </p:sp>
      <p:sp>
        <p:nvSpPr>
          <p:cNvPr id="17415" name="Rectangle 7">
            <a:extLst>
              <a:ext uri="{FF2B5EF4-FFF2-40B4-BE49-F238E27FC236}">
                <a16:creationId xmlns:a16="http://schemas.microsoft.com/office/drawing/2014/main" id="{ABFAFD8A-4EFB-716D-2F97-E1FB6D745A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0" y="1335088"/>
            <a:ext cx="581025" cy="531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2400">
                <a:ea typeface="Batang" panose="02030600000101010101" pitchFamily="18" charset="-127"/>
              </a:rPr>
              <a:t>y</a:t>
            </a:r>
            <a:endParaRPr lang="en-US" altLang="en-US" sz="2500"/>
          </a:p>
        </p:txBody>
      </p:sp>
      <p:sp>
        <p:nvSpPr>
          <p:cNvPr id="17416" name="Line 8">
            <a:extLst>
              <a:ext uri="{FF2B5EF4-FFF2-40B4-BE49-F238E27FC236}">
                <a16:creationId xmlns:a16="http://schemas.microsoft.com/office/drawing/2014/main" id="{2DE2A9D5-E3E9-A80E-8A44-C02C2D4CEFA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819275" y="1206500"/>
            <a:ext cx="4560888" cy="1963738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17" name="Oval 9">
            <a:extLst>
              <a:ext uri="{FF2B5EF4-FFF2-40B4-BE49-F238E27FC236}">
                <a16:creationId xmlns:a16="http://schemas.microsoft.com/office/drawing/2014/main" id="{337E0F31-2615-0B89-7B0C-CE5B7A2F30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81325" y="2825750"/>
            <a:ext cx="84138" cy="101600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18" name="Oval 10">
            <a:extLst>
              <a:ext uri="{FF2B5EF4-FFF2-40B4-BE49-F238E27FC236}">
                <a16:creationId xmlns:a16="http://schemas.microsoft.com/office/drawing/2014/main" id="{1B12114F-A06B-91F4-4C98-4F26696029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17888" y="2101850"/>
            <a:ext cx="85725" cy="103188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19" name="Oval 11">
            <a:extLst>
              <a:ext uri="{FF2B5EF4-FFF2-40B4-BE49-F238E27FC236}">
                <a16:creationId xmlns:a16="http://schemas.microsoft.com/office/drawing/2014/main" id="{76B8C627-6438-4D87-ABFA-EBDEA17F0E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43388" y="2651125"/>
            <a:ext cx="85725" cy="103188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20" name="Oval 12">
            <a:extLst>
              <a:ext uri="{FF2B5EF4-FFF2-40B4-BE49-F238E27FC236}">
                <a16:creationId xmlns:a16="http://schemas.microsoft.com/office/drawing/2014/main" id="{87315CF4-8FBA-9132-9D83-D1134FF229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97400" y="1589088"/>
            <a:ext cx="85725" cy="103187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21" name="Oval 13">
            <a:extLst>
              <a:ext uri="{FF2B5EF4-FFF2-40B4-BE49-F238E27FC236}">
                <a16:creationId xmlns:a16="http://schemas.microsoft.com/office/drawing/2014/main" id="{24D3026B-1268-1C8F-44D5-86C39752F8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92375" y="2343150"/>
            <a:ext cx="85725" cy="101600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22" name="Oval 14">
            <a:extLst>
              <a:ext uri="{FF2B5EF4-FFF2-40B4-BE49-F238E27FC236}">
                <a16:creationId xmlns:a16="http://schemas.microsoft.com/office/drawing/2014/main" id="{D5C90F87-C5E4-1C93-07C2-62A56A1C83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40375" y="1860550"/>
            <a:ext cx="85725" cy="101600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23" name="Line 15">
            <a:extLst>
              <a:ext uri="{FF2B5EF4-FFF2-40B4-BE49-F238E27FC236}">
                <a16:creationId xmlns:a16="http://schemas.microsoft.com/office/drawing/2014/main" id="{8B7FCC2D-46BC-47F9-2B25-1CB49E1023D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294188" y="2119313"/>
            <a:ext cx="1587" cy="590550"/>
          </a:xfrm>
          <a:prstGeom prst="line">
            <a:avLst/>
          </a:prstGeom>
          <a:noFill/>
          <a:ln w="19050">
            <a:solidFill>
              <a:schemeClr val="accent2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24" name="Line 16">
            <a:extLst>
              <a:ext uri="{FF2B5EF4-FFF2-40B4-BE49-F238E27FC236}">
                <a16:creationId xmlns:a16="http://schemas.microsoft.com/office/drawing/2014/main" id="{30A16857-773B-5965-4A75-E10E7620B61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032125" y="2641600"/>
            <a:ext cx="0" cy="236538"/>
          </a:xfrm>
          <a:prstGeom prst="line">
            <a:avLst/>
          </a:prstGeom>
          <a:noFill/>
          <a:ln w="19050">
            <a:solidFill>
              <a:schemeClr val="accent2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25" name="Line 17">
            <a:extLst>
              <a:ext uri="{FF2B5EF4-FFF2-40B4-BE49-F238E27FC236}">
                <a16:creationId xmlns:a16="http://schemas.microsoft.com/office/drawing/2014/main" id="{213013F0-B37F-9481-85FA-451930405FD1}"/>
              </a:ext>
            </a:extLst>
          </p:cNvPr>
          <p:cNvSpPr>
            <a:spLocks noChangeShapeType="1"/>
          </p:cNvSpPr>
          <p:nvPr/>
        </p:nvSpPr>
        <p:spPr bwMode="auto">
          <a:xfrm>
            <a:off x="2543175" y="2389188"/>
            <a:ext cx="1588" cy="471487"/>
          </a:xfrm>
          <a:prstGeom prst="line">
            <a:avLst/>
          </a:prstGeom>
          <a:noFill/>
          <a:ln w="19050">
            <a:solidFill>
              <a:schemeClr val="accent2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26" name="Line 18">
            <a:extLst>
              <a:ext uri="{FF2B5EF4-FFF2-40B4-BE49-F238E27FC236}">
                <a16:creationId xmlns:a16="http://schemas.microsoft.com/office/drawing/2014/main" id="{1247DE6C-72B9-9AE2-9263-74911BAC7807}"/>
              </a:ext>
            </a:extLst>
          </p:cNvPr>
          <p:cNvSpPr>
            <a:spLocks noChangeShapeType="1"/>
          </p:cNvSpPr>
          <p:nvPr/>
        </p:nvSpPr>
        <p:spPr bwMode="auto">
          <a:xfrm>
            <a:off x="3468688" y="2152650"/>
            <a:ext cx="1587" cy="304800"/>
          </a:xfrm>
          <a:prstGeom prst="line">
            <a:avLst/>
          </a:prstGeom>
          <a:noFill/>
          <a:ln w="19050">
            <a:solidFill>
              <a:schemeClr val="accent2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27" name="Line 19">
            <a:extLst>
              <a:ext uri="{FF2B5EF4-FFF2-40B4-BE49-F238E27FC236}">
                <a16:creationId xmlns:a16="http://schemas.microsoft.com/office/drawing/2014/main" id="{A4D212AF-A3DD-D19F-272E-178B8A60D31E}"/>
              </a:ext>
            </a:extLst>
          </p:cNvPr>
          <p:cNvSpPr>
            <a:spLocks noChangeShapeType="1"/>
          </p:cNvSpPr>
          <p:nvPr/>
        </p:nvSpPr>
        <p:spPr bwMode="auto">
          <a:xfrm>
            <a:off x="4648200" y="1663700"/>
            <a:ext cx="1588" cy="287338"/>
          </a:xfrm>
          <a:prstGeom prst="line">
            <a:avLst/>
          </a:prstGeom>
          <a:noFill/>
          <a:ln w="19050">
            <a:solidFill>
              <a:schemeClr val="accent2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28" name="Line 20">
            <a:extLst>
              <a:ext uri="{FF2B5EF4-FFF2-40B4-BE49-F238E27FC236}">
                <a16:creationId xmlns:a16="http://schemas.microsoft.com/office/drawing/2014/main" id="{3A9F3653-BAC6-6FAE-1543-EDD0B8B9910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591175" y="1528763"/>
            <a:ext cx="1588" cy="388937"/>
          </a:xfrm>
          <a:prstGeom prst="line">
            <a:avLst/>
          </a:prstGeom>
          <a:noFill/>
          <a:ln w="19050">
            <a:solidFill>
              <a:schemeClr val="accent2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29" name="Rectangle 21">
            <a:extLst>
              <a:ext uri="{FF2B5EF4-FFF2-40B4-BE49-F238E27FC236}">
                <a16:creationId xmlns:a16="http://schemas.microsoft.com/office/drawing/2014/main" id="{9F6E8359-B02E-9ACC-6E98-F8418B531C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17875" y="3281363"/>
            <a:ext cx="1011238" cy="252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2400">
                <a:ea typeface="Batang" panose="02030600000101010101" pitchFamily="18" charset="-127"/>
              </a:rPr>
              <a:t>Error</a:t>
            </a:r>
            <a:endParaRPr lang="en-US" altLang="en-US" sz="2500"/>
          </a:p>
        </p:txBody>
      </p:sp>
      <p:sp>
        <p:nvSpPr>
          <p:cNvPr id="17430" name="Line 22">
            <a:extLst>
              <a:ext uri="{FF2B5EF4-FFF2-40B4-BE49-F238E27FC236}">
                <a16:creationId xmlns:a16="http://schemas.microsoft.com/office/drawing/2014/main" id="{4BBD5BB9-AE04-7DD4-960F-58062DE09128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3032125" y="2741613"/>
            <a:ext cx="522288" cy="52228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med"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31" name="Line 23">
            <a:extLst>
              <a:ext uri="{FF2B5EF4-FFF2-40B4-BE49-F238E27FC236}">
                <a16:creationId xmlns:a16="http://schemas.microsoft.com/office/drawing/2014/main" id="{DE5D79AB-347F-91E7-85C8-6DC41864BBC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873500" y="2405063"/>
            <a:ext cx="388938" cy="87788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med"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32" name="Rectangle 24">
            <a:extLst>
              <a:ext uri="{FF2B5EF4-FFF2-40B4-BE49-F238E27FC236}">
                <a16:creationId xmlns:a16="http://schemas.microsoft.com/office/drawing/2014/main" id="{8E648EA4-3F3B-141A-0EC6-015669E298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0" y="1462088"/>
            <a:ext cx="1179513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2400">
                <a:ea typeface="Batang" panose="02030600000101010101" pitchFamily="18" charset="-127"/>
              </a:rPr>
              <a:t>Error</a:t>
            </a:r>
            <a:endParaRPr lang="en-US" altLang="en-US" sz="2500"/>
          </a:p>
        </p:txBody>
      </p:sp>
      <p:sp>
        <p:nvSpPr>
          <p:cNvPr id="17433" name="Line 25">
            <a:extLst>
              <a:ext uri="{FF2B5EF4-FFF2-40B4-BE49-F238E27FC236}">
                <a16:creationId xmlns:a16="http://schemas.microsoft.com/office/drawing/2014/main" id="{F337F171-CFEA-FCAA-526E-C5D15D861A52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576513" y="1828800"/>
            <a:ext cx="700087" cy="7620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med"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34" name="Line 26">
            <a:extLst>
              <a:ext uri="{FF2B5EF4-FFF2-40B4-BE49-F238E27FC236}">
                <a16:creationId xmlns:a16="http://schemas.microsoft.com/office/drawing/2014/main" id="{A82B65CB-7EB7-6A00-FA7C-6D0B70DC8163}"/>
              </a:ext>
            </a:extLst>
          </p:cNvPr>
          <p:cNvSpPr>
            <a:spLocks noChangeShapeType="1"/>
          </p:cNvSpPr>
          <p:nvPr/>
        </p:nvSpPr>
        <p:spPr bwMode="auto">
          <a:xfrm>
            <a:off x="4038600" y="1676400"/>
            <a:ext cx="542925" cy="157163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med"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35" name="Line 27">
            <a:extLst>
              <a:ext uri="{FF2B5EF4-FFF2-40B4-BE49-F238E27FC236}">
                <a16:creationId xmlns:a16="http://schemas.microsoft.com/office/drawing/2014/main" id="{342F90B0-DD6C-5890-7558-7D96CFF164E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059238" y="1765300"/>
            <a:ext cx="1449387" cy="15509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med"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36" name="Rectangle 28">
            <a:extLst>
              <a:ext uri="{FF2B5EF4-FFF2-40B4-BE49-F238E27FC236}">
                <a16:creationId xmlns:a16="http://schemas.microsoft.com/office/drawing/2014/main" id="{984CF8CE-FA54-2F68-17A2-0F278596E9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02388" y="1676400"/>
            <a:ext cx="1979612" cy="387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2400" i="1">
                <a:ea typeface="Batang" panose="02030600000101010101" pitchFamily="18" charset="-127"/>
              </a:rPr>
              <a:t>y = mx + b</a:t>
            </a:r>
          </a:p>
          <a:p>
            <a:pPr eaLnBrk="1" hangingPunct="1"/>
            <a:endParaRPr lang="en-US" altLang="en-US" sz="2500"/>
          </a:p>
        </p:txBody>
      </p:sp>
      <p:sp>
        <p:nvSpPr>
          <p:cNvPr id="17437" name="Line 29">
            <a:extLst>
              <a:ext uri="{FF2B5EF4-FFF2-40B4-BE49-F238E27FC236}">
                <a16:creationId xmlns:a16="http://schemas.microsoft.com/office/drawing/2014/main" id="{1B050F6C-7876-4EA7-217E-11120C3A0DC5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6064250" y="1411288"/>
            <a:ext cx="581025" cy="33813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med"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38" name="Rectangle 30">
            <a:extLst>
              <a:ext uri="{FF2B5EF4-FFF2-40B4-BE49-F238E27FC236}">
                <a16:creationId xmlns:a16="http://schemas.microsoft.com/office/drawing/2014/main" id="{BE1EF606-F1F5-D979-86AA-751F72C8F2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60650" y="3886200"/>
            <a:ext cx="2486025" cy="47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2500" i="1"/>
              <a:t>e</a:t>
            </a:r>
            <a:r>
              <a:rPr lang="en-US" altLang="en-US" sz="2500" i="1" baseline="-25000"/>
              <a:t>i</a:t>
            </a:r>
            <a:r>
              <a:rPr lang="en-US" altLang="en-US" sz="2500" i="1"/>
              <a:t>  = y</a:t>
            </a:r>
            <a:r>
              <a:rPr lang="en-US" altLang="en-US" sz="2500" i="1" baseline="-25000"/>
              <a:t>i</a:t>
            </a:r>
            <a:r>
              <a:rPr lang="en-US" altLang="en-US" sz="2500" i="1"/>
              <a:t>  - (mx</a:t>
            </a:r>
            <a:r>
              <a:rPr lang="en-US" altLang="en-US" sz="2500" i="1" baseline="-25000"/>
              <a:t>i</a:t>
            </a:r>
            <a:r>
              <a:rPr lang="en-US" altLang="en-US" sz="2500" i="1"/>
              <a:t>+b)</a:t>
            </a:r>
          </a:p>
        </p:txBody>
      </p:sp>
      <p:sp>
        <p:nvSpPr>
          <p:cNvPr id="17439" name="Rectangle 31">
            <a:extLst>
              <a:ext uri="{FF2B5EF4-FFF2-40B4-BE49-F238E27FC236}">
                <a16:creationId xmlns:a16="http://schemas.microsoft.com/office/drawing/2014/main" id="{B87E462A-38FD-0541-501C-C4BA5D7C2F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9860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graphicFrame>
        <p:nvGraphicFramePr>
          <p:cNvPr id="17440" name="Object 32">
            <a:extLst>
              <a:ext uri="{FF2B5EF4-FFF2-40B4-BE49-F238E27FC236}">
                <a16:creationId xmlns:a16="http://schemas.microsoft.com/office/drawing/2014/main" id="{EA2AD2C8-2680-5A9D-5346-8EEE9ECC88B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057400" y="4876800"/>
          <a:ext cx="4800600" cy="1792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374900" imgH="889000" progId="Equation.3">
                  <p:embed/>
                </p:oleObj>
              </mc:Choice>
              <mc:Fallback>
                <p:oleObj name="Equation" r:id="rId2" imgW="2374900" imgH="889000" progId="Equation.3">
                  <p:embed/>
                  <p:pic>
                    <p:nvPicPr>
                      <p:cNvPr id="17440" name="Object 32">
                        <a:extLst>
                          <a:ext uri="{FF2B5EF4-FFF2-40B4-BE49-F238E27FC236}">
                            <a16:creationId xmlns:a16="http://schemas.microsoft.com/office/drawing/2014/main" id="{EA2AD2C8-2680-5A9D-5346-8EEE9ECC88B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7400" y="4876800"/>
                        <a:ext cx="4800600" cy="1792288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 w="28575">
                        <a:solidFill>
                          <a:schemeClr val="accent2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314" name="Rectangle 2">
            <a:extLst>
              <a:ext uri="{FF2B5EF4-FFF2-40B4-BE49-F238E27FC236}">
                <a16:creationId xmlns:a16="http://schemas.microsoft.com/office/drawing/2014/main" id="{8F5B57F8-85F9-F08E-0EDD-55E63FFD6C4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Simple Linear Regression - Steps</a:t>
            </a:r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DC45F3D7-7806-B827-D22C-C655DC3636B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381000" indent="-381000" eaLnBrk="1" hangingPunct="1">
              <a:buFont typeface="Symbol" panose="05050102010706020507" pitchFamily="18" charset="2"/>
              <a:buNone/>
            </a:pPr>
            <a:r>
              <a:rPr lang="en-US" altLang="en-US"/>
              <a:t>1.	Collect the data pairs, or obtain them from the raw data used to create the Scatter Diagram.</a:t>
            </a:r>
          </a:p>
          <a:p>
            <a:pPr marL="381000" indent="-381000" eaLnBrk="1" hangingPunct="1">
              <a:buFont typeface="Symbol" panose="05050102010706020507" pitchFamily="18" charset="2"/>
              <a:buAutoNum type="arabicPeriod"/>
            </a:pPr>
            <a:endParaRPr lang="en-US" altLang="en-US"/>
          </a:p>
          <a:p>
            <a:pPr marL="381000" indent="-381000" eaLnBrk="1" hangingPunct="1">
              <a:buFont typeface="Symbol" panose="05050102010706020507" pitchFamily="18" charset="2"/>
              <a:buNone/>
            </a:pPr>
            <a:r>
              <a:rPr lang="en-US" altLang="en-US"/>
              <a:t>2.	Calculate the average of the dependent variable and independent variable:</a:t>
            </a:r>
          </a:p>
        </p:txBody>
      </p:sp>
      <p:sp>
        <p:nvSpPr>
          <p:cNvPr id="18436" name="Rectangle 4">
            <a:extLst>
              <a:ext uri="{FF2B5EF4-FFF2-40B4-BE49-F238E27FC236}">
                <a16:creationId xmlns:a16="http://schemas.microsoft.com/office/drawing/2014/main" id="{534A1730-C5B0-D751-7F7E-98BA2C05F5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6431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graphicFrame>
        <p:nvGraphicFramePr>
          <p:cNvPr id="18437" name="Object 5">
            <a:extLst>
              <a:ext uri="{FF2B5EF4-FFF2-40B4-BE49-F238E27FC236}">
                <a16:creationId xmlns:a16="http://schemas.microsoft.com/office/drawing/2014/main" id="{FA66E291-E9C7-5434-CFFD-CFCC8AC4071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362200" y="2895600"/>
          <a:ext cx="3886200" cy="2554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387600" imgH="1574800" progId="Equation.3">
                  <p:embed/>
                </p:oleObj>
              </mc:Choice>
              <mc:Fallback>
                <p:oleObj name="Equation" r:id="rId2" imgW="2387600" imgH="1574800" progId="Equation.3">
                  <p:embed/>
                  <p:pic>
                    <p:nvPicPr>
                      <p:cNvPr id="18437" name="Object 5">
                        <a:extLst>
                          <a:ext uri="{FF2B5EF4-FFF2-40B4-BE49-F238E27FC236}">
                            <a16:creationId xmlns:a16="http://schemas.microsoft.com/office/drawing/2014/main" id="{FA66E291-E9C7-5434-CFFD-CFCC8AC4071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2895600"/>
                        <a:ext cx="3886200" cy="2554288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 w="28575">
                        <a:solidFill>
                          <a:schemeClr val="accent2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338" name="Rectangle 2">
            <a:extLst>
              <a:ext uri="{FF2B5EF4-FFF2-40B4-BE49-F238E27FC236}">
                <a16:creationId xmlns:a16="http://schemas.microsoft.com/office/drawing/2014/main" id="{92FBFBDB-F701-8E83-14FC-DB7358664E5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Simple Linear Regression - Steps</a:t>
            </a:r>
          </a:p>
        </p:txBody>
      </p:sp>
      <p:sp>
        <p:nvSpPr>
          <p:cNvPr id="19459" name="Rectangle 3">
            <a:extLst>
              <a:ext uri="{FF2B5EF4-FFF2-40B4-BE49-F238E27FC236}">
                <a16:creationId xmlns:a16="http://schemas.microsoft.com/office/drawing/2014/main" id="{57238B33-EC12-ADCA-BB4A-BC8DFAD07E9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04800" y="914400"/>
            <a:ext cx="8451850" cy="5513388"/>
          </a:xfrm>
        </p:spPr>
        <p:txBody>
          <a:bodyPr/>
          <a:lstStyle/>
          <a:p>
            <a:pPr eaLnBrk="1" hangingPunct="1">
              <a:buFont typeface="Symbol" panose="05050102010706020507" pitchFamily="18" charset="2"/>
              <a:buNone/>
            </a:pPr>
            <a:r>
              <a:rPr lang="en-US" altLang="en-US"/>
              <a:t>3.	Calculate the estimate of the slope of the regression line  (note that we use the “hat” symbol (</a:t>
            </a:r>
            <a:r>
              <a:rPr lang="en-US" altLang="en-US">
                <a:sym typeface="Symbol" panose="05050102010706020507" pitchFamily="18" charset="2"/>
              </a:rPr>
              <a:t></a:t>
            </a:r>
            <a:r>
              <a:rPr lang="en-US" altLang="en-US"/>
              <a:t>) to show that we are estimating the true population slope):</a:t>
            </a:r>
          </a:p>
        </p:txBody>
      </p:sp>
      <p:sp>
        <p:nvSpPr>
          <p:cNvPr id="19460" name="Rectangle 4">
            <a:extLst>
              <a:ext uri="{FF2B5EF4-FFF2-40B4-BE49-F238E27FC236}">
                <a16:creationId xmlns:a16="http://schemas.microsoft.com/office/drawing/2014/main" id="{BA5FBA10-2E0A-F289-F67B-263EE544E1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876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graphicFrame>
        <p:nvGraphicFramePr>
          <p:cNvPr id="19461" name="Object 5">
            <a:extLst>
              <a:ext uri="{FF2B5EF4-FFF2-40B4-BE49-F238E27FC236}">
                <a16:creationId xmlns:a16="http://schemas.microsoft.com/office/drawing/2014/main" id="{E0E4137D-03A8-69B9-739E-E2149D182C6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209800" y="1981200"/>
          <a:ext cx="3321050" cy="187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955800" imgH="1104900" progId="Equation.3">
                  <p:embed/>
                </p:oleObj>
              </mc:Choice>
              <mc:Fallback>
                <p:oleObj name="Equation" r:id="rId2" imgW="1955800" imgH="1104900" progId="Equation.3">
                  <p:embed/>
                  <p:pic>
                    <p:nvPicPr>
                      <p:cNvPr id="19461" name="Object 5">
                        <a:extLst>
                          <a:ext uri="{FF2B5EF4-FFF2-40B4-BE49-F238E27FC236}">
                            <a16:creationId xmlns:a16="http://schemas.microsoft.com/office/drawing/2014/main" id="{E0E4137D-03A8-69B9-739E-E2149D182C6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9800" y="1981200"/>
                        <a:ext cx="3321050" cy="1879600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 w="28575">
                        <a:solidFill>
                          <a:schemeClr val="accent2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462" name="Rectangle 6">
            <a:extLst>
              <a:ext uri="{FF2B5EF4-FFF2-40B4-BE49-F238E27FC236}">
                <a16:creationId xmlns:a16="http://schemas.microsoft.com/office/drawing/2014/main" id="{71784DB6-501C-792E-DB2F-B3407B6DB0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6812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graphicFrame>
        <p:nvGraphicFramePr>
          <p:cNvPr id="19463" name="Object 7">
            <a:extLst>
              <a:ext uri="{FF2B5EF4-FFF2-40B4-BE49-F238E27FC236}">
                <a16:creationId xmlns:a16="http://schemas.microsoft.com/office/drawing/2014/main" id="{6FB011A8-3B4F-5C5C-70D1-D96E7B47B87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14400" y="4038600"/>
          <a:ext cx="6172200" cy="2543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632200" imgH="1498600" progId="Equation.3">
                  <p:embed/>
                </p:oleObj>
              </mc:Choice>
              <mc:Fallback>
                <p:oleObj name="Equation" r:id="rId4" imgW="3632200" imgH="1498600" progId="Equation.3">
                  <p:embed/>
                  <p:pic>
                    <p:nvPicPr>
                      <p:cNvPr id="19463" name="Object 7">
                        <a:extLst>
                          <a:ext uri="{FF2B5EF4-FFF2-40B4-BE49-F238E27FC236}">
                            <a16:creationId xmlns:a16="http://schemas.microsoft.com/office/drawing/2014/main" id="{6FB011A8-3B4F-5C5C-70D1-D96E7B47B87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4038600"/>
                        <a:ext cx="6172200" cy="254317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 w="28575">
                        <a:solidFill>
                          <a:schemeClr val="accent2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362" name="Rectangle 2">
            <a:extLst>
              <a:ext uri="{FF2B5EF4-FFF2-40B4-BE49-F238E27FC236}">
                <a16:creationId xmlns:a16="http://schemas.microsoft.com/office/drawing/2014/main" id="{7899C1FD-3B09-E0E2-C7CA-D69B32000EE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Simple Linear Regression - Steps</a:t>
            </a:r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E7D374A5-B84D-C0F3-CF48-13E37207666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Symbol" panose="05050102010706020507" pitchFamily="18" charset="2"/>
              <a:buNone/>
            </a:pPr>
            <a:r>
              <a:rPr lang="en-US" altLang="en-US"/>
              <a:t>4.	Finally, calculate the estimate of the y-intercept, :</a:t>
            </a:r>
          </a:p>
          <a:p>
            <a:pPr eaLnBrk="1" hangingPunct="1">
              <a:buFont typeface="Symbol" panose="05050102010706020507" pitchFamily="18" charset="2"/>
              <a:buNone/>
            </a:pPr>
            <a:endParaRPr lang="en-US" altLang="en-US"/>
          </a:p>
          <a:p>
            <a:pPr eaLnBrk="1" hangingPunct="1">
              <a:buFont typeface="Symbol" panose="05050102010706020507" pitchFamily="18" charset="2"/>
              <a:buNone/>
            </a:pPr>
            <a:endParaRPr lang="en-US" altLang="en-US"/>
          </a:p>
          <a:p>
            <a:pPr eaLnBrk="1" hangingPunct="1">
              <a:buFont typeface="Symbol" panose="05050102010706020507" pitchFamily="18" charset="2"/>
              <a:buNone/>
            </a:pPr>
            <a:endParaRPr lang="en-US" altLang="en-US"/>
          </a:p>
          <a:p>
            <a:pPr eaLnBrk="1" hangingPunct="1">
              <a:buFont typeface="Symbol" panose="05050102010706020507" pitchFamily="18" charset="2"/>
              <a:buNone/>
            </a:pPr>
            <a:endParaRPr lang="en-US" altLang="en-US"/>
          </a:p>
          <a:p>
            <a:pPr eaLnBrk="1" hangingPunct="1">
              <a:buFont typeface="Symbol" panose="05050102010706020507" pitchFamily="18" charset="2"/>
              <a:buNone/>
            </a:pPr>
            <a:r>
              <a:rPr lang="en-US" altLang="en-US"/>
              <a:t>5.	Plot the regression line on the scatter diagram.  Visually check the line to see if it is a good fit and that no calculation errors were made.</a:t>
            </a:r>
          </a:p>
        </p:txBody>
      </p:sp>
      <p:sp>
        <p:nvSpPr>
          <p:cNvPr id="20484" name="Rectangle 4">
            <a:extLst>
              <a:ext uri="{FF2B5EF4-FFF2-40B4-BE49-F238E27FC236}">
                <a16:creationId xmlns:a16="http://schemas.microsoft.com/office/drawing/2014/main" id="{C28AEEC0-9092-87BA-F7BC-24838E9699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3099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graphicFrame>
        <p:nvGraphicFramePr>
          <p:cNvPr id="20485" name="Object 5">
            <a:extLst>
              <a:ext uri="{FF2B5EF4-FFF2-40B4-BE49-F238E27FC236}">
                <a16:creationId xmlns:a16="http://schemas.microsoft.com/office/drawing/2014/main" id="{370CE9C8-361A-3885-3AE5-DBB8DC43DF2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124200" y="1676400"/>
          <a:ext cx="2895600" cy="96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710891" imgH="241195" progId="Equation.3">
                  <p:embed/>
                </p:oleObj>
              </mc:Choice>
              <mc:Fallback>
                <p:oleObj name="Equation" r:id="rId2" imgW="710891" imgH="241195" progId="Equation.3">
                  <p:embed/>
                  <p:pic>
                    <p:nvPicPr>
                      <p:cNvPr id="20485" name="Object 5">
                        <a:extLst>
                          <a:ext uri="{FF2B5EF4-FFF2-40B4-BE49-F238E27FC236}">
                            <a16:creationId xmlns:a16="http://schemas.microsoft.com/office/drawing/2014/main" id="{370CE9C8-361A-3885-3AE5-DBB8DC43DF2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4200" y="1676400"/>
                        <a:ext cx="2895600" cy="965200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 w="28575">
                        <a:solidFill>
                          <a:schemeClr val="accent2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410" name="Rectangle 2">
            <a:extLst>
              <a:ext uri="{FF2B5EF4-FFF2-40B4-BE49-F238E27FC236}">
                <a16:creationId xmlns:a16="http://schemas.microsoft.com/office/drawing/2014/main" id="{B8A800EB-BC0F-D807-8CD8-DC49403DADF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Checking the Regression Model</a:t>
            </a:r>
          </a:p>
        </p:txBody>
      </p:sp>
      <p:sp>
        <p:nvSpPr>
          <p:cNvPr id="21507" name="Rectangle 3">
            <a:extLst>
              <a:ext uri="{FF2B5EF4-FFF2-40B4-BE49-F238E27FC236}">
                <a16:creationId xmlns:a16="http://schemas.microsoft.com/office/drawing/2014/main" id="{2FEADA18-B26F-056A-3293-4985B8DC125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Symbol" panose="05050102010706020507" pitchFamily="18" charset="2"/>
              <a:buNone/>
            </a:pPr>
            <a:r>
              <a:rPr lang="en-US" altLang="en-US" sz="2800"/>
              <a:t>Residuals Analysis:</a:t>
            </a:r>
          </a:p>
          <a:p>
            <a:pPr lvl="1" eaLnBrk="1" hangingPunct="1"/>
            <a:r>
              <a:rPr lang="en-US" altLang="en-US" sz="2800"/>
              <a:t>X, mR Control Chart of Residuals</a:t>
            </a:r>
          </a:p>
          <a:p>
            <a:pPr lvl="1" eaLnBrk="1" hangingPunct="1"/>
            <a:r>
              <a:rPr lang="en-US" altLang="en-US" sz="2800"/>
              <a:t>Histogram or Normal Probability Plots</a:t>
            </a:r>
          </a:p>
          <a:p>
            <a:pPr lvl="1" eaLnBrk="1" hangingPunct="1"/>
            <a:r>
              <a:rPr lang="en-US" altLang="en-US" sz="2800"/>
              <a:t>Scatter Diagram – Residuals vs. Independent Variable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AutoShape 2">
            <a:extLst>
              <a:ext uri="{FF2B5EF4-FFF2-40B4-BE49-F238E27FC236}">
                <a16:creationId xmlns:a16="http://schemas.microsoft.com/office/drawing/2014/main" id="{B712214C-527D-D3BE-2E3E-2B3F12B796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" y="1143000"/>
            <a:ext cx="8077200" cy="449580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28575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528387" name="Rectangle 3">
            <a:extLst>
              <a:ext uri="{FF2B5EF4-FFF2-40B4-BE49-F238E27FC236}">
                <a16:creationId xmlns:a16="http://schemas.microsoft.com/office/drawing/2014/main" id="{394A8566-84B0-2C4D-1C3F-A8DFD809BF2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Interpolation Dangers</a:t>
            </a:r>
          </a:p>
        </p:txBody>
      </p:sp>
      <p:sp>
        <p:nvSpPr>
          <p:cNvPr id="22532" name="Line 4">
            <a:extLst>
              <a:ext uri="{FF2B5EF4-FFF2-40B4-BE49-F238E27FC236}">
                <a16:creationId xmlns:a16="http://schemas.microsoft.com/office/drawing/2014/main" id="{FA13A430-3837-B7F5-B95F-ACCAAE4898B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333500" y="1739900"/>
            <a:ext cx="1588" cy="3049588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533" name="Line 5">
            <a:extLst>
              <a:ext uri="{FF2B5EF4-FFF2-40B4-BE49-F238E27FC236}">
                <a16:creationId xmlns:a16="http://schemas.microsoft.com/office/drawing/2014/main" id="{FAD42BD7-E845-1C61-0BF1-CB19A9A375E9}"/>
              </a:ext>
            </a:extLst>
          </p:cNvPr>
          <p:cNvSpPr>
            <a:spLocks noChangeShapeType="1"/>
          </p:cNvSpPr>
          <p:nvPr/>
        </p:nvSpPr>
        <p:spPr bwMode="auto">
          <a:xfrm>
            <a:off x="901700" y="4621213"/>
            <a:ext cx="6192838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534" name="Line 6">
            <a:extLst>
              <a:ext uri="{FF2B5EF4-FFF2-40B4-BE49-F238E27FC236}">
                <a16:creationId xmlns:a16="http://schemas.microsoft.com/office/drawing/2014/main" id="{C97500A8-DC4F-8945-D23C-1330F16C5BE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717675" y="3252788"/>
            <a:ext cx="2449513" cy="1152525"/>
          </a:xfrm>
          <a:prstGeom prst="line">
            <a:avLst/>
          </a:prstGeom>
          <a:noFill/>
          <a:ln w="57150">
            <a:solidFill>
              <a:schemeClr val="accent2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535" name="Line 7">
            <a:extLst>
              <a:ext uri="{FF2B5EF4-FFF2-40B4-BE49-F238E27FC236}">
                <a16:creationId xmlns:a16="http://schemas.microsoft.com/office/drawing/2014/main" id="{82E0E5D7-9F33-6ED8-C7C4-6FFFC02A54F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141788" y="2451100"/>
            <a:ext cx="1704975" cy="801688"/>
          </a:xfrm>
          <a:prstGeom prst="line">
            <a:avLst/>
          </a:prstGeom>
          <a:noFill/>
          <a:ln w="38100">
            <a:solidFill>
              <a:schemeClr val="accent1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536" name="Freeform 8">
            <a:extLst>
              <a:ext uri="{FF2B5EF4-FFF2-40B4-BE49-F238E27FC236}">
                <a16:creationId xmlns:a16="http://schemas.microsoft.com/office/drawing/2014/main" id="{2F870306-EE86-F6AD-2F6A-BE43501AEDFC}"/>
              </a:ext>
            </a:extLst>
          </p:cNvPr>
          <p:cNvSpPr>
            <a:spLocks/>
          </p:cNvSpPr>
          <p:nvPr/>
        </p:nvSpPr>
        <p:spPr bwMode="auto">
          <a:xfrm>
            <a:off x="4117975" y="1524000"/>
            <a:ext cx="1057275" cy="1754188"/>
          </a:xfrm>
          <a:custGeom>
            <a:avLst/>
            <a:gdLst>
              <a:gd name="T0" fmla="*/ 0 w 20000"/>
              <a:gd name="T1" fmla="*/ 1752960 h 20000"/>
              <a:gd name="T2" fmla="*/ 24000 w 20000"/>
              <a:gd name="T3" fmla="*/ 1752960 h 20000"/>
              <a:gd name="T4" fmla="*/ 24000 w 20000"/>
              <a:gd name="T5" fmla="*/ 1729015 h 20000"/>
              <a:gd name="T6" fmla="*/ 48000 w 20000"/>
              <a:gd name="T7" fmla="*/ 1729015 h 20000"/>
              <a:gd name="T8" fmla="*/ 48000 w 20000"/>
              <a:gd name="T9" fmla="*/ 1704983 h 20000"/>
              <a:gd name="T10" fmla="*/ 72000 w 20000"/>
              <a:gd name="T11" fmla="*/ 1704983 h 20000"/>
              <a:gd name="T12" fmla="*/ 120001 w 20000"/>
              <a:gd name="T13" fmla="*/ 1656918 h 20000"/>
              <a:gd name="T14" fmla="*/ 144001 w 20000"/>
              <a:gd name="T15" fmla="*/ 1656918 h 20000"/>
              <a:gd name="T16" fmla="*/ 144001 w 20000"/>
              <a:gd name="T17" fmla="*/ 1632886 h 20000"/>
              <a:gd name="T18" fmla="*/ 168001 w 20000"/>
              <a:gd name="T19" fmla="*/ 1608941 h 20000"/>
              <a:gd name="T20" fmla="*/ 168001 w 20000"/>
              <a:gd name="T21" fmla="*/ 1584909 h 20000"/>
              <a:gd name="T22" fmla="*/ 192001 w 20000"/>
              <a:gd name="T23" fmla="*/ 1584909 h 20000"/>
              <a:gd name="T24" fmla="*/ 192001 w 20000"/>
              <a:gd name="T25" fmla="*/ 1560876 h 20000"/>
              <a:gd name="T26" fmla="*/ 216001 w 20000"/>
              <a:gd name="T27" fmla="*/ 1560876 h 20000"/>
              <a:gd name="T28" fmla="*/ 216001 w 20000"/>
              <a:gd name="T29" fmla="*/ 1536844 h 20000"/>
              <a:gd name="T30" fmla="*/ 240001 w 20000"/>
              <a:gd name="T31" fmla="*/ 1512812 h 20000"/>
              <a:gd name="T32" fmla="*/ 240001 w 20000"/>
              <a:gd name="T33" fmla="*/ 1488867 h 20000"/>
              <a:gd name="T34" fmla="*/ 288002 w 20000"/>
              <a:gd name="T35" fmla="*/ 1440802 h 20000"/>
              <a:gd name="T36" fmla="*/ 288002 w 20000"/>
              <a:gd name="T37" fmla="*/ 1416770 h 20000"/>
              <a:gd name="T38" fmla="*/ 336002 w 20000"/>
              <a:gd name="T39" fmla="*/ 1368793 h 20000"/>
              <a:gd name="T40" fmla="*/ 336002 w 20000"/>
              <a:gd name="T41" fmla="*/ 1344761 h 20000"/>
              <a:gd name="T42" fmla="*/ 360002 w 20000"/>
              <a:gd name="T43" fmla="*/ 1320728 h 20000"/>
              <a:gd name="T44" fmla="*/ 384002 w 20000"/>
              <a:gd name="T45" fmla="*/ 1272751 h 20000"/>
              <a:gd name="T46" fmla="*/ 408055 w 20000"/>
              <a:gd name="T47" fmla="*/ 1272751 h 20000"/>
              <a:gd name="T48" fmla="*/ 432055 w 20000"/>
              <a:gd name="T49" fmla="*/ 1224686 h 20000"/>
              <a:gd name="T50" fmla="*/ 432055 w 20000"/>
              <a:gd name="T51" fmla="*/ 1200654 h 20000"/>
              <a:gd name="T52" fmla="*/ 480056 w 20000"/>
              <a:gd name="T53" fmla="*/ 1152677 h 20000"/>
              <a:gd name="T54" fmla="*/ 504056 w 20000"/>
              <a:gd name="T55" fmla="*/ 1104612 h 20000"/>
              <a:gd name="T56" fmla="*/ 528056 w 20000"/>
              <a:gd name="T57" fmla="*/ 1080580 h 20000"/>
              <a:gd name="T58" fmla="*/ 528056 w 20000"/>
              <a:gd name="T59" fmla="*/ 1056635 h 20000"/>
              <a:gd name="T60" fmla="*/ 552056 w 20000"/>
              <a:gd name="T61" fmla="*/ 1008570 h 20000"/>
              <a:gd name="T62" fmla="*/ 624057 w 20000"/>
              <a:gd name="T63" fmla="*/ 936561 h 20000"/>
              <a:gd name="T64" fmla="*/ 624057 w 20000"/>
              <a:gd name="T65" fmla="*/ 888496 h 20000"/>
              <a:gd name="T66" fmla="*/ 648057 w 20000"/>
              <a:gd name="T67" fmla="*/ 864464 h 20000"/>
              <a:gd name="T68" fmla="*/ 672057 w 20000"/>
              <a:gd name="T69" fmla="*/ 816487 h 20000"/>
              <a:gd name="T70" fmla="*/ 720057 w 20000"/>
              <a:gd name="T71" fmla="*/ 768422 h 20000"/>
              <a:gd name="T72" fmla="*/ 720057 w 20000"/>
              <a:gd name="T73" fmla="*/ 744390 h 20000"/>
              <a:gd name="T74" fmla="*/ 744057 w 20000"/>
              <a:gd name="T75" fmla="*/ 696413 h 20000"/>
              <a:gd name="T76" fmla="*/ 744057 w 20000"/>
              <a:gd name="T77" fmla="*/ 672380 h 20000"/>
              <a:gd name="T78" fmla="*/ 792058 w 20000"/>
              <a:gd name="T79" fmla="*/ 624316 h 20000"/>
              <a:gd name="T80" fmla="*/ 792058 w 20000"/>
              <a:gd name="T81" fmla="*/ 576338 h 20000"/>
              <a:gd name="T82" fmla="*/ 816058 w 20000"/>
              <a:gd name="T83" fmla="*/ 552306 h 20000"/>
              <a:gd name="T84" fmla="*/ 816058 w 20000"/>
              <a:gd name="T85" fmla="*/ 528274 h 20000"/>
              <a:gd name="T86" fmla="*/ 840058 w 20000"/>
              <a:gd name="T87" fmla="*/ 504241 h 20000"/>
              <a:gd name="T88" fmla="*/ 840058 w 20000"/>
              <a:gd name="T89" fmla="*/ 480297 h 20000"/>
              <a:gd name="T90" fmla="*/ 864058 w 20000"/>
              <a:gd name="T91" fmla="*/ 456264 h 20000"/>
              <a:gd name="T92" fmla="*/ 888058 w 20000"/>
              <a:gd name="T93" fmla="*/ 408200 h 20000"/>
              <a:gd name="T94" fmla="*/ 888058 w 20000"/>
              <a:gd name="T95" fmla="*/ 360223 h 20000"/>
              <a:gd name="T96" fmla="*/ 912058 w 20000"/>
              <a:gd name="T97" fmla="*/ 336190 h 20000"/>
              <a:gd name="T98" fmla="*/ 912058 w 20000"/>
              <a:gd name="T99" fmla="*/ 288125 h 20000"/>
              <a:gd name="T100" fmla="*/ 960059 w 20000"/>
              <a:gd name="T101" fmla="*/ 240148 h 20000"/>
              <a:gd name="T102" fmla="*/ 960059 w 20000"/>
              <a:gd name="T103" fmla="*/ 216116 h 20000"/>
              <a:gd name="T104" fmla="*/ 984059 w 20000"/>
              <a:gd name="T105" fmla="*/ 168051 h 20000"/>
              <a:gd name="T106" fmla="*/ 984059 w 20000"/>
              <a:gd name="T107" fmla="*/ 120074 h 20000"/>
              <a:gd name="T108" fmla="*/ 1008059 w 20000"/>
              <a:gd name="T109" fmla="*/ 120074 h 20000"/>
              <a:gd name="T110" fmla="*/ 1008059 w 20000"/>
              <a:gd name="T111" fmla="*/ 96042 h 20000"/>
              <a:gd name="T112" fmla="*/ 1032059 w 20000"/>
              <a:gd name="T113" fmla="*/ 72009 h 20000"/>
              <a:gd name="T114" fmla="*/ 1032059 w 20000"/>
              <a:gd name="T115" fmla="*/ 0 h 20000"/>
              <a:gd name="T116" fmla="*/ 1056059 w 20000"/>
              <a:gd name="T117" fmla="*/ 0 h 2000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0000" h="20000">
                <a:moveTo>
                  <a:pt x="0" y="19986"/>
                </a:moveTo>
                <a:lnTo>
                  <a:pt x="454" y="19986"/>
                </a:lnTo>
                <a:lnTo>
                  <a:pt x="454" y="19713"/>
                </a:lnTo>
                <a:lnTo>
                  <a:pt x="908" y="19713"/>
                </a:lnTo>
                <a:lnTo>
                  <a:pt x="908" y="19439"/>
                </a:lnTo>
                <a:lnTo>
                  <a:pt x="1362" y="19439"/>
                </a:lnTo>
                <a:lnTo>
                  <a:pt x="2270" y="18891"/>
                </a:lnTo>
                <a:lnTo>
                  <a:pt x="2724" y="18891"/>
                </a:lnTo>
                <a:lnTo>
                  <a:pt x="2724" y="18617"/>
                </a:lnTo>
                <a:lnTo>
                  <a:pt x="3178" y="18344"/>
                </a:lnTo>
                <a:lnTo>
                  <a:pt x="3178" y="18070"/>
                </a:lnTo>
                <a:lnTo>
                  <a:pt x="3632" y="18070"/>
                </a:lnTo>
                <a:lnTo>
                  <a:pt x="3632" y="17796"/>
                </a:lnTo>
                <a:lnTo>
                  <a:pt x="4086" y="17796"/>
                </a:lnTo>
                <a:lnTo>
                  <a:pt x="4086" y="17522"/>
                </a:lnTo>
                <a:lnTo>
                  <a:pt x="4540" y="17248"/>
                </a:lnTo>
                <a:lnTo>
                  <a:pt x="4540" y="16975"/>
                </a:lnTo>
                <a:lnTo>
                  <a:pt x="5448" y="16427"/>
                </a:lnTo>
                <a:lnTo>
                  <a:pt x="5448" y="16153"/>
                </a:lnTo>
                <a:lnTo>
                  <a:pt x="6356" y="15606"/>
                </a:lnTo>
                <a:lnTo>
                  <a:pt x="6356" y="15332"/>
                </a:lnTo>
                <a:lnTo>
                  <a:pt x="6810" y="15058"/>
                </a:lnTo>
                <a:lnTo>
                  <a:pt x="7264" y="14511"/>
                </a:lnTo>
                <a:lnTo>
                  <a:pt x="7719" y="14511"/>
                </a:lnTo>
                <a:lnTo>
                  <a:pt x="8173" y="13963"/>
                </a:lnTo>
                <a:lnTo>
                  <a:pt x="8173" y="13689"/>
                </a:lnTo>
                <a:lnTo>
                  <a:pt x="9081" y="13142"/>
                </a:lnTo>
                <a:lnTo>
                  <a:pt x="9535" y="12594"/>
                </a:lnTo>
                <a:lnTo>
                  <a:pt x="9989" y="12320"/>
                </a:lnTo>
                <a:lnTo>
                  <a:pt x="9989" y="12047"/>
                </a:lnTo>
                <a:lnTo>
                  <a:pt x="10443" y="11499"/>
                </a:lnTo>
                <a:lnTo>
                  <a:pt x="11805" y="10678"/>
                </a:lnTo>
                <a:lnTo>
                  <a:pt x="11805" y="10130"/>
                </a:lnTo>
                <a:lnTo>
                  <a:pt x="12259" y="9856"/>
                </a:lnTo>
                <a:lnTo>
                  <a:pt x="12713" y="9309"/>
                </a:lnTo>
                <a:lnTo>
                  <a:pt x="13621" y="8761"/>
                </a:lnTo>
                <a:lnTo>
                  <a:pt x="13621" y="8487"/>
                </a:lnTo>
                <a:lnTo>
                  <a:pt x="14075" y="7940"/>
                </a:lnTo>
                <a:lnTo>
                  <a:pt x="14075" y="7666"/>
                </a:lnTo>
                <a:lnTo>
                  <a:pt x="14983" y="7118"/>
                </a:lnTo>
                <a:lnTo>
                  <a:pt x="14983" y="6571"/>
                </a:lnTo>
                <a:lnTo>
                  <a:pt x="15437" y="6297"/>
                </a:lnTo>
                <a:lnTo>
                  <a:pt x="15437" y="6023"/>
                </a:lnTo>
                <a:lnTo>
                  <a:pt x="15891" y="5749"/>
                </a:lnTo>
                <a:lnTo>
                  <a:pt x="15891" y="5476"/>
                </a:lnTo>
                <a:lnTo>
                  <a:pt x="16345" y="5202"/>
                </a:lnTo>
                <a:lnTo>
                  <a:pt x="16799" y="4654"/>
                </a:lnTo>
                <a:lnTo>
                  <a:pt x="16799" y="4107"/>
                </a:lnTo>
                <a:lnTo>
                  <a:pt x="17253" y="3833"/>
                </a:lnTo>
                <a:lnTo>
                  <a:pt x="17253" y="3285"/>
                </a:lnTo>
                <a:lnTo>
                  <a:pt x="18161" y="2738"/>
                </a:lnTo>
                <a:lnTo>
                  <a:pt x="18161" y="2464"/>
                </a:lnTo>
                <a:lnTo>
                  <a:pt x="18615" y="1916"/>
                </a:lnTo>
                <a:lnTo>
                  <a:pt x="18615" y="1369"/>
                </a:lnTo>
                <a:lnTo>
                  <a:pt x="19069" y="1369"/>
                </a:lnTo>
                <a:lnTo>
                  <a:pt x="19069" y="1095"/>
                </a:lnTo>
                <a:lnTo>
                  <a:pt x="19523" y="821"/>
                </a:lnTo>
                <a:lnTo>
                  <a:pt x="19523" y="0"/>
                </a:lnTo>
                <a:lnTo>
                  <a:pt x="19977" y="0"/>
                </a:lnTo>
              </a:path>
            </a:pathLst>
          </a:custGeom>
          <a:solidFill>
            <a:srgbClr val="FFFF99"/>
          </a:solidFill>
          <a:ln w="38100" cap="flat" cmpd="sng">
            <a:solidFill>
              <a:srgbClr val="FF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537" name="Freeform 9">
            <a:extLst>
              <a:ext uri="{FF2B5EF4-FFF2-40B4-BE49-F238E27FC236}">
                <a16:creationId xmlns:a16="http://schemas.microsoft.com/office/drawing/2014/main" id="{D15A5123-7B40-16F2-B885-A94E790FB44C}"/>
              </a:ext>
            </a:extLst>
          </p:cNvPr>
          <p:cNvSpPr>
            <a:spLocks/>
          </p:cNvSpPr>
          <p:nvPr/>
        </p:nvSpPr>
        <p:spPr bwMode="auto">
          <a:xfrm>
            <a:off x="4094163" y="3203575"/>
            <a:ext cx="1871662" cy="793750"/>
          </a:xfrm>
          <a:custGeom>
            <a:avLst/>
            <a:gdLst>
              <a:gd name="T0" fmla="*/ 0 w 20000"/>
              <a:gd name="T1" fmla="*/ 96083 h 20000"/>
              <a:gd name="T2" fmla="*/ 23957 w 20000"/>
              <a:gd name="T3" fmla="*/ 96083 h 20000"/>
              <a:gd name="T4" fmla="*/ 47915 w 20000"/>
              <a:gd name="T5" fmla="*/ 72033 h 20000"/>
              <a:gd name="T6" fmla="*/ 119880 w 20000"/>
              <a:gd name="T7" fmla="*/ 72033 h 20000"/>
              <a:gd name="T8" fmla="*/ 119880 w 20000"/>
              <a:gd name="T9" fmla="*/ 48022 h 20000"/>
              <a:gd name="T10" fmla="*/ 215803 w 20000"/>
              <a:gd name="T11" fmla="*/ 48022 h 20000"/>
              <a:gd name="T12" fmla="*/ 239760 w 20000"/>
              <a:gd name="T13" fmla="*/ 24011 h 20000"/>
              <a:gd name="T14" fmla="*/ 383691 w 20000"/>
              <a:gd name="T15" fmla="*/ 24011 h 20000"/>
              <a:gd name="T16" fmla="*/ 407648 w 20000"/>
              <a:gd name="T17" fmla="*/ 0 h 20000"/>
              <a:gd name="T18" fmla="*/ 647501 w 20000"/>
              <a:gd name="T19" fmla="*/ 0 h 20000"/>
              <a:gd name="T20" fmla="*/ 671459 w 20000"/>
              <a:gd name="T21" fmla="*/ 24011 h 20000"/>
              <a:gd name="T22" fmla="*/ 719373 w 20000"/>
              <a:gd name="T23" fmla="*/ 24011 h 20000"/>
              <a:gd name="T24" fmla="*/ 767381 w 20000"/>
              <a:gd name="T25" fmla="*/ 48022 h 20000"/>
              <a:gd name="T26" fmla="*/ 863304 w 20000"/>
              <a:gd name="T27" fmla="*/ 48022 h 20000"/>
              <a:gd name="T28" fmla="*/ 863304 w 20000"/>
              <a:gd name="T29" fmla="*/ 72033 h 20000"/>
              <a:gd name="T30" fmla="*/ 911219 w 20000"/>
              <a:gd name="T31" fmla="*/ 72033 h 20000"/>
              <a:gd name="T32" fmla="*/ 935270 w 20000"/>
              <a:gd name="T33" fmla="*/ 96083 h 20000"/>
              <a:gd name="T34" fmla="*/ 983184 w 20000"/>
              <a:gd name="T35" fmla="*/ 120094 h 20000"/>
              <a:gd name="T36" fmla="*/ 1031192 w 20000"/>
              <a:gd name="T37" fmla="*/ 120094 h 20000"/>
              <a:gd name="T38" fmla="*/ 1055149 w 20000"/>
              <a:gd name="T39" fmla="*/ 144105 h 20000"/>
              <a:gd name="T40" fmla="*/ 1103064 w 20000"/>
              <a:gd name="T41" fmla="*/ 168116 h 20000"/>
              <a:gd name="T42" fmla="*/ 1151072 w 20000"/>
              <a:gd name="T43" fmla="*/ 168116 h 20000"/>
              <a:gd name="T44" fmla="*/ 1198987 w 20000"/>
              <a:gd name="T45" fmla="*/ 216138 h 20000"/>
              <a:gd name="T46" fmla="*/ 1246995 w 20000"/>
              <a:gd name="T47" fmla="*/ 216138 h 20000"/>
              <a:gd name="T48" fmla="*/ 1294909 w 20000"/>
              <a:gd name="T49" fmla="*/ 264200 h 20000"/>
              <a:gd name="T50" fmla="*/ 1318960 w 20000"/>
              <a:gd name="T51" fmla="*/ 264200 h 20000"/>
              <a:gd name="T52" fmla="*/ 1366875 w 20000"/>
              <a:gd name="T53" fmla="*/ 288211 h 20000"/>
              <a:gd name="T54" fmla="*/ 1414883 w 20000"/>
              <a:gd name="T55" fmla="*/ 336233 h 20000"/>
              <a:gd name="T56" fmla="*/ 1438840 w 20000"/>
              <a:gd name="T57" fmla="*/ 336233 h 20000"/>
              <a:gd name="T58" fmla="*/ 1462797 w 20000"/>
              <a:gd name="T59" fmla="*/ 360243 h 20000"/>
              <a:gd name="T60" fmla="*/ 1486755 w 20000"/>
              <a:gd name="T61" fmla="*/ 360243 h 20000"/>
              <a:gd name="T62" fmla="*/ 1558720 w 20000"/>
              <a:gd name="T63" fmla="*/ 432316 h 20000"/>
              <a:gd name="T64" fmla="*/ 1606635 w 20000"/>
              <a:gd name="T65" fmla="*/ 456327 h 20000"/>
              <a:gd name="T66" fmla="*/ 1702557 w 20000"/>
              <a:gd name="T67" fmla="*/ 552371 h 20000"/>
              <a:gd name="T68" fmla="*/ 1726608 w 20000"/>
              <a:gd name="T69" fmla="*/ 552371 h 20000"/>
              <a:gd name="T70" fmla="*/ 1750565 w 20000"/>
              <a:gd name="T71" fmla="*/ 600432 h 20000"/>
              <a:gd name="T72" fmla="*/ 1822531 w 20000"/>
              <a:gd name="T73" fmla="*/ 672465 h 20000"/>
              <a:gd name="T74" fmla="*/ 1822531 w 20000"/>
              <a:gd name="T75" fmla="*/ 696476 h 20000"/>
              <a:gd name="T76" fmla="*/ 1846488 w 20000"/>
              <a:gd name="T77" fmla="*/ 720487 h 20000"/>
              <a:gd name="T78" fmla="*/ 1846488 w 20000"/>
              <a:gd name="T79" fmla="*/ 744498 h 20000"/>
              <a:gd name="T80" fmla="*/ 1870445 w 20000"/>
              <a:gd name="T81" fmla="*/ 744498 h 20000"/>
              <a:gd name="T82" fmla="*/ 1870445 w 20000"/>
              <a:gd name="T83" fmla="*/ 792559 h 20000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20000" h="20000">
                <a:moveTo>
                  <a:pt x="0" y="2421"/>
                </a:moveTo>
                <a:lnTo>
                  <a:pt x="256" y="2421"/>
                </a:lnTo>
                <a:lnTo>
                  <a:pt x="512" y="1815"/>
                </a:lnTo>
                <a:lnTo>
                  <a:pt x="1281" y="1815"/>
                </a:lnTo>
                <a:lnTo>
                  <a:pt x="1281" y="1210"/>
                </a:lnTo>
                <a:lnTo>
                  <a:pt x="2306" y="1210"/>
                </a:lnTo>
                <a:lnTo>
                  <a:pt x="2562" y="605"/>
                </a:lnTo>
                <a:lnTo>
                  <a:pt x="4100" y="605"/>
                </a:lnTo>
                <a:lnTo>
                  <a:pt x="4356" y="0"/>
                </a:lnTo>
                <a:lnTo>
                  <a:pt x="6919" y="0"/>
                </a:lnTo>
                <a:lnTo>
                  <a:pt x="7175" y="605"/>
                </a:lnTo>
                <a:lnTo>
                  <a:pt x="7687" y="605"/>
                </a:lnTo>
                <a:lnTo>
                  <a:pt x="8200" y="1210"/>
                </a:lnTo>
                <a:lnTo>
                  <a:pt x="9225" y="1210"/>
                </a:lnTo>
                <a:lnTo>
                  <a:pt x="9225" y="1815"/>
                </a:lnTo>
                <a:lnTo>
                  <a:pt x="9737" y="1815"/>
                </a:lnTo>
                <a:lnTo>
                  <a:pt x="9994" y="2421"/>
                </a:lnTo>
                <a:lnTo>
                  <a:pt x="10506" y="3026"/>
                </a:lnTo>
                <a:lnTo>
                  <a:pt x="11019" y="3026"/>
                </a:lnTo>
                <a:lnTo>
                  <a:pt x="11275" y="3631"/>
                </a:lnTo>
                <a:lnTo>
                  <a:pt x="11787" y="4236"/>
                </a:lnTo>
                <a:lnTo>
                  <a:pt x="12300" y="4236"/>
                </a:lnTo>
                <a:lnTo>
                  <a:pt x="12812" y="5446"/>
                </a:lnTo>
                <a:lnTo>
                  <a:pt x="13325" y="5446"/>
                </a:lnTo>
                <a:lnTo>
                  <a:pt x="13837" y="6657"/>
                </a:lnTo>
                <a:lnTo>
                  <a:pt x="14094" y="6657"/>
                </a:lnTo>
                <a:lnTo>
                  <a:pt x="14606" y="7262"/>
                </a:lnTo>
                <a:lnTo>
                  <a:pt x="15119" y="8472"/>
                </a:lnTo>
                <a:lnTo>
                  <a:pt x="15375" y="8472"/>
                </a:lnTo>
                <a:lnTo>
                  <a:pt x="15631" y="9077"/>
                </a:lnTo>
                <a:lnTo>
                  <a:pt x="15887" y="9077"/>
                </a:lnTo>
                <a:lnTo>
                  <a:pt x="16656" y="10893"/>
                </a:lnTo>
                <a:lnTo>
                  <a:pt x="17168" y="11498"/>
                </a:lnTo>
                <a:lnTo>
                  <a:pt x="18193" y="13918"/>
                </a:lnTo>
                <a:lnTo>
                  <a:pt x="18450" y="13918"/>
                </a:lnTo>
                <a:lnTo>
                  <a:pt x="18706" y="15129"/>
                </a:lnTo>
                <a:lnTo>
                  <a:pt x="19475" y="16944"/>
                </a:lnTo>
                <a:lnTo>
                  <a:pt x="19475" y="17549"/>
                </a:lnTo>
                <a:lnTo>
                  <a:pt x="19731" y="18154"/>
                </a:lnTo>
                <a:lnTo>
                  <a:pt x="19731" y="18759"/>
                </a:lnTo>
                <a:lnTo>
                  <a:pt x="19987" y="18759"/>
                </a:lnTo>
                <a:lnTo>
                  <a:pt x="19987" y="19970"/>
                </a:lnTo>
              </a:path>
            </a:pathLst>
          </a:custGeom>
          <a:solidFill>
            <a:srgbClr val="FFFF99"/>
          </a:solidFill>
          <a:ln w="38100" cap="flat" cmpd="sng">
            <a:solidFill>
              <a:srgbClr val="FF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538" name="Rectangle 10">
            <a:extLst>
              <a:ext uri="{FF2B5EF4-FFF2-40B4-BE49-F238E27FC236}">
                <a16:creationId xmlns:a16="http://schemas.microsoft.com/office/drawing/2014/main" id="{37CBABC8-8928-4F15-C1EA-5FED403D89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1716088"/>
            <a:ext cx="457200" cy="49371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2800">
                <a:ea typeface="Batang" panose="02030600000101010101" pitchFamily="18" charset="-127"/>
              </a:rPr>
              <a:t>Y</a:t>
            </a:r>
            <a:endParaRPr lang="en-US" altLang="en-US" sz="2900"/>
          </a:p>
        </p:txBody>
      </p:sp>
      <p:sp>
        <p:nvSpPr>
          <p:cNvPr id="22539" name="Rectangle 11">
            <a:extLst>
              <a:ext uri="{FF2B5EF4-FFF2-40B4-BE49-F238E27FC236}">
                <a16:creationId xmlns:a16="http://schemas.microsoft.com/office/drawing/2014/main" id="{2535DCDD-4510-BF30-EE8C-F5F21DF53C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21513" y="4773613"/>
            <a:ext cx="457200" cy="484187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2800">
                <a:ea typeface="Batang" panose="02030600000101010101" pitchFamily="18" charset="-127"/>
              </a:rPr>
              <a:t>X</a:t>
            </a:r>
            <a:endParaRPr lang="en-US" altLang="en-US" sz="2900"/>
          </a:p>
        </p:txBody>
      </p:sp>
      <p:sp>
        <p:nvSpPr>
          <p:cNvPr id="22540" name="Rectangle 12">
            <a:extLst>
              <a:ext uri="{FF2B5EF4-FFF2-40B4-BE49-F238E27FC236}">
                <a16:creationId xmlns:a16="http://schemas.microsoft.com/office/drawing/2014/main" id="{62F89FBC-5A4B-B656-94F1-CB9E6D06CE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0" y="1836738"/>
            <a:ext cx="2281238" cy="128746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2000" b="1">
                <a:ea typeface="Batang" panose="02030600000101010101" pitchFamily="18" charset="-127"/>
              </a:rPr>
              <a:t>POSSIBLE RELATIONSHIPS “BEYOND THE MAX”</a:t>
            </a:r>
            <a:endParaRPr lang="en-US" altLang="en-US" sz="2100" b="1"/>
          </a:p>
        </p:txBody>
      </p:sp>
      <p:sp>
        <p:nvSpPr>
          <p:cNvPr id="22541" name="Rectangle 13">
            <a:extLst>
              <a:ext uri="{FF2B5EF4-FFF2-40B4-BE49-F238E27FC236}">
                <a16:creationId xmlns:a16="http://schemas.microsoft.com/office/drawing/2014/main" id="{6FA8C5F4-9749-3834-D556-53FA1DD33A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5588" y="4876800"/>
            <a:ext cx="760412" cy="57785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2800">
                <a:ea typeface="Batang" panose="02030600000101010101" pitchFamily="18" charset="-127"/>
              </a:rPr>
              <a:t>X</a:t>
            </a:r>
            <a:r>
              <a:rPr lang="en-US" altLang="ko-KR" sz="2800" baseline="-25000">
                <a:ea typeface="Batang" panose="02030600000101010101" pitchFamily="18" charset="-127"/>
              </a:rPr>
              <a:t>Min</a:t>
            </a:r>
            <a:endParaRPr lang="en-US" altLang="en-US" sz="2900"/>
          </a:p>
        </p:txBody>
      </p:sp>
      <p:sp>
        <p:nvSpPr>
          <p:cNvPr id="22542" name="Rectangle 14">
            <a:extLst>
              <a:ext uri="{FF2B5EF4-FFF2-40B4-BE49-F238E27FC236}">
                <a16:creationId xmlns:a16="http://schemas.microsoft.com/office/drawing/2014/main" id="{67C10CA9-579F-57B5-049C-D231343E04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17975" y="4876800"/>
            <a:ext cx="911225" cy="57785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2800">
                <a:ea typeface="Batang" panose="02030600000101010101" pitchFamily="18" charset="-127"/>
              </a:rPr>
              <a:t>X</a:t>
            </a:r>
            <a:r>
              <a:rPr lang="en-US" altLang="ko-KR" sz="2800" baseline="-25000">
                <a:ea typeface="Batang" panose="02030600000101010101" pitchFamily="18" charset="-127"/>
              </a:rPr>
              <a:t>Max</a:t>
            </a:r>
            <a:endParaRPr lang="en-US" altLang="en-US" sz="2900"/>
          </a:p>
        </p:txBody>
      </p:sp>
      <p:sp>
        <p:nvSpPr>
          <p:cNvPr id="22543" name="Line 15">
            <a:extLst>
              <a:ext uri="{FF2B5EF4-FFF2-40B4-BE49-F238E27FC236}">
                <a16:creationId xmlns:a16="http://schemas.microsoft.com/office/drawing/2014/main" id="{3235B84B-CD07-A453-C0CA-2446CE3A4168}"/>
              </a:ext>
            </a:extLst>
          </p:cNvPr>
          <p:cNvSpPr>
            <a:spLocks noChangeShapeType="1"/>
          </p:cNvSpPr>
          <p:nvPr/>
        </p:nvSpPr>
        <p:spPr bwMode="auto">
          <a:xfrm>
            <a:off x="1693863" y="4645025"/>
            <a:ext cx="1587" cy="12065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544" name="Line 16">
            <a:extLst>
              <a:ext uri="{FF2B5EF4-FFF2-40B4-BE49-F238E27FC236}">
                <a16:creationId xmlns:a16="http://schemas.microsoft.com/office/drawing/2014/main" id="{DB83E055-8523-228E-3AD9-1141492C987B}"/>
              </a:ext>
            </a:extLst>
          </p:cNvPr>
          <p:cNvSpPr>
            <a:spLocks noChangeShapeType="1"/>
          </p:cNvSpPr>
          <p:nvPr/>
        </p:nvSpPr>
        <p:spPr bwMode="auto">
          <a:xfrm>
            <a:off x="4260850" y="4632325"/>
            <a:ext cx="1588" cy="12223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AutoShape 2">
            <a:extLst>
              <a:ext uri="{FF2B5EF4-FFF2-40B4-BE49-F238E27FC236}">
                <a16:creationId xmlns:a16="http://schemas.microsoft.com/office/drawing/2014/main" id="{AB446581-D92F-6BC2-0367-C7DB77F99F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" y="1157289"/>
            <a:ext cx="8229600" cy="4405312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28575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530435" name="Rectangle 3">
            <a:extLst>
              <a:ext uri="{FF2B5EF4-FFF2-40B4-BE49-F238E27FC236}">
                <a16:creationId xmlns:a16="http://schemas.microsoft.com/office/drawing/2014/main" id="{83E9491D-EA12-AEC3-B12F-B303354CAEE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Confidence &amp; Prediction Bounds</a:t>
            </a:r>
          </a:p>
        </p:txBody>
      </p:sp>
      <p:sp>
        <p:nvSpPr>
          <p:cNvPr id="23556" name="Line 4">
            <a:extLst>
              <a:ext uri="{FF2B5EF4-FFF2-40B4-BE49-F238E27FC236}">
                <a16:creationId xmlns:a16="http://schemas.microsoft.com/office/drawing/2014/main" id="{AF60444F-4685-D569-A5B3-6D40BC3126B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401763" y="1825625"/>
            <a:ext cx="0" cy="3316288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57" name="Line 5">
            <a:extLst>
              <a:ext uri="{FF2B5EF4-FFF2-40B4-BE49-F238E27FC236}">
                <a16:creationId xmlns:a16="http://schemas.microsoft.com/office/drawing/2014/main" id="{1A2BFCD3-63AA-CFE6-5472-FDB3BD374BDE}"/>
              </a:ext>
            </a:extLst>
          </p:cNvPr>
          <p:cNvSpPr>
            <a:spLocks noChangeShapeType="1"/>
          </p:cNvSpPr>
          <p:nvPr/>
        </p:nvSpPr>
        <p:spPr bwMode="auto">
          <a:xfrm>
            <a:off x="1104900" y="4945063"/>
            <a:ext cx="5207000" cy="1587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58" name="Rectangle 6">
            <a:extLst>
              <a:ext uri="{FF2B5EF4-FFF2-40B4-BE49-F238E27FC236}">
                <a16:creationId xmlns:a16="http://schemas.microsoft.com/office/drawing/2014/main" id="{0ECD30FA-3FC9-5EEA-1293-851FA9F507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88075" y="5141913"/>
            <a:ext cx="592138" cy="420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2000">
                <a:ea typeface="Batang" panose="02030600000101010101" pitchFamily="18" charset="-127"/>
              </a:rPr>
              <a:t>x</a:t>
            </a:r>
            <a:endParaRPr lang="en-US" altLang="en-US" sz="2100"/>
          </a:p>
        </p:txBody>
      </p:sp>
      <p:sp>
        <p:nvSpPr>
          <p:cNvPr id="23559" name="Rectangle 7">
            <a:extLst>
              <a:ext uri="{FF2B5EF4-FFF2-40B4-BE49-F238E27FC236}">
                <a16:creationId xmlns:a16="http://schemas.microsoft.com/office/drawing/2014/main" id="{D4CEAF46-1D5B-5BF3-F625-D7627A3299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1809750"/>
            <a:ext cx="593725" cy="54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2000">
                <a:ea typeface="Batang" panose="02030600000101010101" pitchFamily="18" charset="-127"/>
              </a:rPr>
              <a:t>y</a:t>
            </a:r>
            <a:endParaRPr lang="en-US" altLang="en-US" sz="2100"/>
          </a:p>
        </p:txBody>
      </p:sp>
      <p:sp>
        <p:nvSpPr>
          <p:cNvPr id="23560" name="Line 8">
            <a:extLst>
              <a:ext uri="{FF2B5EF4-FFF2-40B4-BE49-F238E27FC236}">
                <a16:creationId xmlns:a16="http://schemas.microsoft.com/office/drawing/2014/main" id="{47015454-9051-DEFC-CA04-2BB935342D3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066925" y="2713038"/>
            <a:ext cx="3159125" cy="13589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61" name="Oval 9">
            <a:extLst>
              <a:ext uri="{FF2B5EF4-FFF2-40B4-BE49-F238E27FC236}">
                <a16:creationId xmlns:a16="http://schemas.microsoft.com/office/drawing/2014/main" id="{EDDC94C8-1907-ACCC-86DD-95A124C071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6188" y="3998913"/>
            <a:ext cx="87312" cy="104775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3562" name="Oval 10">
            <a:extLst>
              <a:ext uri="{FF2B5EF4-FFF2-40B4-BE49-F238E27FC236}">
                <a16:creationId xmlns:a16="http://schemas.microsoft.com/office/drawing/2014/main" id="{802B6BAF-8123-CE6E-151A-3D194CC0BA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63863" y="3259138"/>
            <a:ext cx="87312" cy="104775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3563" name="Oval 11">
            <a:extLst>
              <a:ext uri="{FF2B5EF4-FFF2-40B4-BE49-F238E27FC236}">
                <a16:creationId xmlns:a16="http://schemas.microsoft.com/office/drawing/2014/main" id="{5635FC8E-B774-5400-3A68-33B9C7DB6C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30663" y="3476625"/>
            <a:ext cx="87312" cy="104775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3564" name="Oval 12">
            <a:extLst>
              <a:ext uri="{FF2B5EF4-FFF2-40B4-BE49-F238E27FC236}">
                <a16:creationId xmlns:a16="http://schemas.microsoft.com/office/drawing/2014/main" id="{A1F46B0B-0B89-B396-F3FE-8C9713D8DC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68775" y="2735263"/>
            <a:ext cx="87313" cy="104775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3565" name="Oval 13">
            <a:extLst>
              <a:ext uri="{FF2B5EF4-FFF2-40B4-BE49-F238E27FC236}">
                <a16:creationId xmlns:a16="http://schemas.microsoft.com/office/drawing/2014/main" id="{CA3E4684-A213-CF6B-A8E9-3F56663478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16125" y="3505200"/>
            <a:ext cx="87313" cy="104775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3566" name="Oval 14">
            <a:extLst>
              <a:ext uri="{FF2B5EF4-FFF2-40B4-BE49-F238E27FC236}">
                <a16:creationId xmlns:a16="http://schemas.microsoft.com/office/drawing/2014/main" id="{4017938E-00E2-06CF-256A-4C5F7D71C7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33975" y="3011488"/>
            <a:ext cx="87313" cy="104775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3567" name="Rectangle 15">
            <a:extLst>
              <a:ext uri="{FF2B5EF4-FFF2-40B4-BE49-F238E27FC236}">
                <a16:creationId xmlns:a16="http://schemas.microsoft.com/office/drawing/2014/main" id="{07FC39E7-593E-812E-06CF-0ED86B881B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15038" y="2822575"/>
            <a:ext cx="2024062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2000" i="1">
                <a:ea typeface="Batang" panose="02030600000101010101" pitchFamily="18" charset="-127"/>
              </a:rPr>
              <a:t>y = mx + b</a:t>
            </a:r>
          </a:p>
          <a:p>
            <a:pPr eaLnBrk="1" hangingPunct="1"/>
            <a:endParaRPr lang="en-US" altLang="en-US" sz="2100"/>
          </a:p>
        </p:txBody>
      </p:sp>
      <p:sp>
        <p:nvSpPr>
          <p:cNvPr id="23568" name="Line 16">
            <a:extLst>
              <a:ext uri="{FF2B5EF4-FFF2-40B4-BE49-F238E27FC236}">
                <a16:creationId xmlns:a16="http://schemas.microsoft.com/office/drawing/2014/main" id="{F5DC0852-BD7E-4763-C2C1-4CE769685754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5249863" y="2735263"/>
            <a:ext cx="1128712" cy="24447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med"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69" name="Freeform 17">
            <a:extLst>
              <a:ext uri="{FF2B5EF4-FFF2-40B4-BE49-F238E27FC236}">
                <a16:creationId xmlns:a16="http://schemas.microsoft.com/office/drawing/2014/main" id="{5E3CFBF5-3F44-6791-24B6-8BA62112B5FE}"/>
              </a:ext>
            </a:extLst>
          </p:cNvPr>
          <p:cNvSpPr>
            <a:spLocks/>
          </p:cNvSpPr>
          <p:nvPr/>
        </p:nvSpPr>
        <p:spPr bwMode="auto">
          <a:xfrm>
            <a:off x="2060575" y="2097088"/>
            <a:ext cx="3133725" cy="1431925"/>
          </a:xfrm>
          <a:custGeom>
            <a:avLst/>
            <a:gdLst>
              <a:gd name="T0" fmla="*/ 0 w 20000"/>
              <a:gd name="T1" fmla="*/ 1430779 h 20000"/>
              <a:gd name="T2" fmla="*/ 640533 w 20000"/>
              <a:gd name="T3" fmla="*/ 1406652 h 20000"/>
              <a:gd name="T4" fmla="*/ 788602 w 20000"/>
              <a:gd name="T5" fmla="*/ 1381378 h 20000"/>
              <a:gd name="T6" fmla="*/ 936670 w 20000"/>
              <a:gd name="T7" fmla="*/ 1357250 h 20000"/>
              <a:gd name="T8" fmla="*/ 1035383 w 20000"/>
              <a:gd name="T9" fmla="*/ 1332048 h 20000"/>
              <a:gd name="T10" fmla="*/ 1134095 w 20000"/>
              <a:gd name="T11" fmla="*/ 1307920 h 20000"/>
              <a:gd name="T12" fmla="*/ 1183451 w 20000"/>
              <a:gd name="T13" fmla="*/ 1282647 h 20000"/>
              <a:gd name="T14" fmla="*/ 1232807 w 20000"/>
              <a:gd name="T15" fmla="*/ 1258519 h 20000"/>
              <a:gd name="T16" fmla="*/ 1307390 w 20000"/>
              <a:gd name="T17" fmla="*/ 1233245 h 20000"/>
              <a:gd name="T18" fmla="*/ 1406102 w 20000"/>
              <a:gd name="T19" fmla="*/ 1183916 h 20000"/>
              <a:gd name="T20" fmla="*/ 1479588 w 20000"/>
              <a:gd name="T21" fmla="*/ 1159788 h 20000"/>
              <a:gd name="T22" fmla="*/ 1528944 w 20000"/>
              <a:gd name="T23" fmla="*/ 1134514 h 20000"/>
              <a:gd name="T24" fmla="*/ 1603527 w 20000"/>
              <a:gd name="T25" fmla="*/ 1085113 h 20000"/>
              <a:gd name="T26" fmla="*/ 1702239 w 20000"/>
              <a:gd name="T27" fmla="*/ 1061056 h 20000"/>
              <a:gd name="T28" fmla="*/ 1751596 w 20000"/>
              <a:gd name="T29" fmla="*/ 1035783 h 20000"/>
              <a:gd name="T30" fmla="*/ 1775725 w 20000"/>
              <a:gd name="T31" fmla="*/ 1011655 h 20000"/>
              <a:gd name="T32" fmla="*/ 1874438 w 20000"/>
              <a:gd name="T33" fmla="*/ 986382 h 20000"/>
              <a:gd name="T34" fmla="*/ 1899821 w 20000"/>
              <a:gd name="T35" fmla="*/ 962254 h 20000"/>
              <a:gd name="T36" fmla="*/ 1947923 w 20000"/>
              <a:gd name="T37" fmla="*/ 936980 h 20000"/>
              <a:gd name="T38" fmla="*/ 1973150 w 20000"/>
              <a:gd name="T39" fmla="*/ 912924 h 20000"/>
              <a:gd name="T40" fmla="*/ 2046636 w 20000"/>
              <a:gd name="T41" fmla="*/ 887650 h 20000"/>
              <a:gd name="T42" fmla="*/ 2145348 w 20000"/>
              <a:gd name="T43" fmla="*/ 838249 h 20000"/>
              <a:gd name="T44" fmla="*/ 2219931 w 20000"/>
              <a:gd name="T45" fmla="*/ 788847 h 20000"/>
              <a:gd name="T46" fmla="*/ 2293417 w 20000"/>
              <a:gd name="T47" fmla="*/ 739518 h 20000"/>
              <a:gd name="T48" fmla="*/ 2368156 w 20000"/>
              <a:gd name="T49" fmla="*/ 690116 h 20000"/>
              <a:gd name="T50" fmla="*/ 2417512 w 20000"/>
              <a:gd name="T51" fmla="*/ 665988 h 20000"/>
              <a:gd name="T52" fmla="*/ 2516224 w 20000"/>
              <a:gd name="T53" fmla="*/ 591385 h 20000"/>
              <a:gd name="T54" fmla="*/ 2565581 w 20000"/>
              <a:gd name="T55" fmla="*/ 567257 h 20000"/>
              <a:gd name="T56" fmla="*/ 2614937 w 20000"/>
              <a:gd name="T57" fmla="*/ 541984 h 20000"/>
              <a:gd name="T58" fmla="*/ 2713649 w 20000"/>
              <a:gd name="T59" fmla="*/ 468526 h 20000"/>
              <a:gd name="T60" fmla="*/ 2763005 w 20000"/>
              <a:gd name="T61" fmla="*/ 419124 h 20000"/>
              <a:gd name="T62" fmla="*/ 2787135 w 20000"/>
              <a:gd name="T63" fmla="*/ 369723 h 20000"/>
              <a:gd name="T64" fmla="*/ 2836491 w 20000"/>
              <a:gd name="T65" fmla="*/ 344521 h 20000"/>
              <a:gd name="T66" fmla="*/ 2861718 w 20000"/>
              <a:gd name="T67" fmla="*/ 295120 h 20000"/>
              <a:gd name="T68" fmla="*/ 2885847 w 20000"/>
              <a:gd name="T69" fmla="*/ 245718 h 20000"/>
              <a:gd name="T70" fmla="*/ 2935204 w 20000"/>
              <a:gd name="T71" fmla="*/ 196389 h 20000"/>
              <a:gd name="T72" fmla="*/ 2960430 w 20000"/>
              <a:gd name="T73" fmla="*/ 146987 h 20000"/>
              <a:gd name="T74" fmla="*/ 2984560 w 20000"/>
              <a:gd name="T75" fmla="*/ 122859 h 20000"/>
              <a:gd name="T76" fmla="*/ 3033916 w 20000"/>
              <a:gd name="T77" fmla="*/ 97586 h 20000"/>
              <a:gd name="T78" fmla="*/ 3059142 w 20000"/>
              <a:gd name="T79" fmla="*/ 48256 h 20000"/>
              <a:gd name="T80" fmla="*/ 3108499 w 20000"/>
              <a:gd name="T81" fmla="*/ 24128 h 20000"/>
              <a:gd name="T82" fmla="*/ 3132628 w 20000"/>
              <a:gd name="T83" fmla="*/ 0 h 20000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20000" h="20000">
                <a:moveTo>
                  <a:pt x="0" y="19647"/>
                </a:moveTo>
                <a:lnTo>
                  <a:pt x="0" y="19984"/>
                </a:lnTo>
                <a:lnTo>
                  <a:pt x="3934" y="19984"/>
                </a:lnTo>
                <a:lnTo>
                  <a:pt x="4088" y="19647"/>
                </a:lnTo>
                <a:lnTo>
                  <a:pt x="5033" y="19647"/>
                </a:lnTo>
                <a:lnTo>
                  <a:pt x="5033" y="19294"/>
                </a:lnTo>
                <a:lnTo>
                  <a:pt x="5978" y="19294"/>
                </a:lnTo>
                <a:lnTo>
                  <a:pt x="5978" y="18957"/>
                </a:lnTo>
                <a:lnTo>
                  <a:pt x="6608" y="18957"/>
                </a:lnTo>
                <a:lnTo>
                  <a:pt x="6608" y="18605"/>
                </a:lnTo>
                <a:lnTo>
                  <a:pt x="6923" y="18605"/>
                </a:lnTo>
                <a:lnTo>
                  <a:pt x="7238" y="18268"/>
                </a:lnTo>
                <a:lnTo>
                  <a:pt x="7399" y="18268"/>
                </a:lnTo>
                <a:lnTo>
                  <a:pt x="7553" y="17915"/>
                </a:lnTo>
                <a:lnTo>
                  <a:pt x="7868" y="17915"/>
                </a:lnTo>
                <a:lnTo>
                  <a:pt x="7868" y="17578"/>
                </a:lnTo>
                <a:lnTo>
                  <a:pt x="8183" y="17578"/>
                </a:lnTo>
                <a:lnTo>
                  <a:pt x="8344" y="17225"/>
                </a:lnTo>
                <a:lnTo>
                  <a:pt x="8659" y="17225"/>
                </a:lnTo>
                <a:lnTo>
                  <a:pt x="8974" y="16536"/>
                </a:lnTo>
                <a:lnTo>
                  <a:pt x="9443" y="16536"/>
                </a:lnTo>
                <a:lnTo>
                  <a:pt x="9443" y="16199"/>
                </a:lnTo>
                <a:lnTo>
                  <a:pt x="9604" y="16199"/>
                </a:lnTo>
                <a:lnTo>
                  <a:pt x="9758" y="15846"/>
                </a:lnTo>
                <a:lnTo>
                  <a:pt x="9919" y="15846"/>
                </a:lnTo>
                <a:lnTo>
                  <a:pt x="10234" y="15156"/>
                </a:lnTo>
                <a:lnTo>
                  <a:pt x="10703" y="15156"/>
                </a:lnTo>
                <a:lnTo>
                  <a:pt x="10864" y="14820"/>
                </a:lnTo>
                <a:lnTo>
                  <a:pt x="11018" y="14820"/>
                </a:lnTo>
                <a:lnTo>
                  <a:pt x="11179" y="14467"/>
                </a:lnTo>
                <a:lnTo>
                  <a:pt x="11333" y="14467"/>
                </a:lnTo>
                <a:lnTo>
                  <a:pt x="11333" y="14130"/>
                </a:lnTo>
                <a:lnTo>
                  <a:pt x="11648" y="13777"/>
                </a:lnTo>
                <a:lnTo>
                  <a:pt x="11963" y="13777"/>
                </a:lnTo>
                <a:lnTo>
                  <a:pt x="11963" y="13440"/>
                </a:lnTo>
                <a:lnTo>
                  <a:pt x="12125" y="13440"/>
                </a:lnTo>
                <a:lnTo>
                  <a:pt x="12278" y="13087"/>
                </a:lnTo>
                <a:lnTo>
                  <a:pt x="12432" y="13087"/>
                </a:lnTo>
                <a:lnTo>
                  <a:pt x="12432" y="12751"/>
                </a:lnTo>
                <a:lnTo>
                  <a:pt x="12593" y="12751"/>
                </a:lnTo>
                <a:lnTo>
                  <a:pt x="12747" y="12398"/>
                </a:lnTo>
                <a:lnTo>
                  <a:pt x="13062" y="12398"/>
                </a:lnTo>
                <a:lnTo>
                  <a:pt x="13377" y="12061"/>
                </a:lnTo>
                <a:lnTo>
                  <a:pt x="13692" y="11708"/>
                </a:lnTo>
                <a:lnTo>
                  <a:pt x="13853" y="11018"/>
                </a:lnTo>
                <a:lnTo>
                  <a:pt x="14168" y="11018"/>
                </a:lnTo>
                <a:lnTo>
                  <a:pt x="14484" y="10682"/>
                </a:lnTo>
                <a:lnTo>
                  <a:pt x="14637" y="10329"/>
                </a:lnTo>
                <a:lnTo>
                  <a:pt x="14952" y="9992"/>
                </a:lnTo>
                <a:lnTo>
                  <a:pt x="15114" y="9639"/>
                </a:lnTo>
                <a:lnTo>
                  <a:pt x="15267" y="9639"/>
                </a:lnTo>
                <a:lnTo>
                  <a:pt x="15429" y="9302"/>
                </a:lnTo>
                <a:lnTo>
                  <a:pt x="15744" y="8949"/>
                </a:lnTo>
                <a:lnTo>
                  <a:pt x="16059" y="8260"/>
                </a:lnTo>
                <a:lnTo>
                  <a:pt x="16212" y="8260"/>
                </a:lnTo>
                <a:lnTo>
                  <a:pt x="16374" y="7923"/>
                </a:lnTo>
                <a:lnTo>
                  <a:pt x="16527" y="7570"/>
                </a:lnTo>
                <a:lnTo>
                  <a:pt x="16689" y="7570"/>
                </a:lnTo>
                <a:lnTo>
                  <a:pt x="17004" y="6881"/>
                </a:lnTo>
                <a:lnTo>
                  <a:pt x="17319" y="6544"/>
                </a:lnTo>
                <a:lnTo>
                  <a:pt x="17473" y="6191"/>
                </a:lnTo>
                <a:lnTo>
                  <a:pt x="17634" y="5854"/>
                </a:lnTo>
                <a:lnTo>
                  <a:pt x="17788" y="5501"/>
                </a:lnTo>
                <a:lnTo>
                  <a:pt x="17788" y="5164"/>
                </a:lnTo>
                <a:lnTo>
                  <a:pt x="17949" y="4812"/>
                </a:lnTo>
                <a:lnTo>
                  <a:pt x="18103" y="4812"/>
                </a:lnTo>
                <a:lnTo>
                  <a:pt x="18103" y="4475"/>
                </a:lnTo>
                <a:lnTo>
                  <a:pt x="18264" y="4122"/>
                </a:lnTo>
                <a:lnTo>
                  <a:pt x="18264" y="3432"/>
                </a:lnTo>
                <a:lnTo>
                  <a:pt x="18418" y="3432"/>
                </a:lnTo>
                <a:lnTo>
                  <a:pt x="18418" y="2743"/>
                </a:lnTo>
                <a:lnTo>
                  <a:pt x="18733" y="2743"/>
                </a:lnTo>
                <a:lnTo>
                  <a:pt x="18733" y="2406"/>
                </a:lnTo>
                <a:lnTo>
                  <a:pt x="18894" y="2053"/>
                </a:lnTo>
                <a:lnTo>
                  <a:pt x="19048" y="2053"/>
                </a:lnTo>
                <a:lnTo>
                  <a:pt x="19048" y="1716"/>
                </a:lnTo>
                <a:lnTo>
                  <a:pt x="19209" y="1716"/>
                </a:lnTo>
                <a:lnTo>
                  <a:pt x="19363" y="1363"/>
                </a:lnTo>
                <a:lnTo>
                  <a:pt x="19524" y="1363"/>
                </a:lnTo>
                <a:lnTo>
                  <a:pt x="19524" y="674"/>
                </a:lnTo>
                <a:lnTo>
                  <a:pt x="19839" y="674"/>
                </a:lnTo>
                <a:lnTo>
                  <a:pt x="19839" y="337"/>
                </a:lnTo>
                <a:lnTo>
                  <a:pt x="19993" y="337"/>
                </a:lnTo>
                <a:lnTo>
                  <a:pt x="19993" y="0"/>
                </a:lnTo>
              </a:path>
            </a:pathLst>
          </a:custGeom>
          <a:noFill/>
          <a:ln w="38100" cap="flat" cmpd="sng">
            <a:solidFill>
              <a:schemeClr val="accent2"/>
            </a:solidFill>
            <a:prstDash val="sysDash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70" name="Freeform 18">
            <a:extLst>
              <a:ext uri="{FF2B5EF4-FFF2-40B4-BE49-F238E27FC236}">
                <a16:creationId xmlns:a16="http://schemas.microsoft.com/office/drawing/2014/main" id="{D86C0F7F-E5F0-76BF-7FD1-BFF27DA754EC}"/>
              </a:ext>
            </a:extLst>
          </p:cNvPr>
          <p:cNvSpPr>
            <a:spLocks/>
          </p:cNvSpPr>
          <p:nvPr/>
        </p:nvSpPr>
        <p:spPr bwMode="auto">
          <a:xfrm>
            <a:off x="2066925" y="3267075"/>
            <a:ext cx="3133725" cy="1431925"/>
          </a:xfrm>
          <a:custGeom>
            <a:avLst/>
            <a:gdLst>
              <a:gd name="T0" fmla="*/ 3132628 w 20000"/>
              <a:gd name="T1" fmla="*/ 0 h 20000"/>
              <a:gd name="T2" fmla="*/ 2492095 w 20000"/>
              <a:gd name="T3" fmla="*/ 24128 h 20000"/>
              <a:gd name="T4" fmla="*/ 2344026 w 20000"/>
              <a:gd name="T5" fmla="*/ 49401 h 20000"/>
              <a:gd name="T6" fmla="*/ 2195958 w 20000"/>
              <a:gd name="T7" fmla="*/ 73458 h 20000"/>
              <a:gd name="T8" fmla="*/ 2097245 w 20000"/>
              <a:gd name="T9" fmla="*/ 98731 h 20000"/>
              <a:gd name="T10" fmla="*/ 1998533 w 20000"/>
              <a:gd name="T11" fmla="*/ 122859 h 20000"/>
              <a:gd name="T12" fmla="*/ 1949177 w 20000"/>
              <a:gd name="T13" fmla="*/ 148133 h 20000"/>
              <a:gd name="T14" fmla="*/ 1899821 w 20000"/>
              <a:gd name="T15" fmla="*/ 172261 h 20000"/>
              <a:gd name="T16" fmla="*/ 1825081 w 20000"/>
              <a:gd name="T17" fmla="*/ 197534 h 20000"/>
              <a:gd name="T18" fmla="*/ 1726369 w 20000"/>
              <a:gd name="T19" fmla="*/ 246864 h 20000"/>
              <a:gd name="T20" fmla="*/ 1652883 w 20000"/>
              <a:gd name="T21" fmla="*/ 270992 h 20000"/>
              <a:gd name="T22" fmla="*/ 1603527 w 20000"/>
              <a:gd name="T23" fmla="*/ 296265 h 20000"/>
              <a:gd name="T24" fmla="*/ 1528944 w 20000"/>
              <a:gd name="T25" fmla="*/ 345667 h 20000"/>
              <a:gd name="T26" fmla="*/ 1430232 w 20000"/>
              <a:gd name="T27" fmla="*/ 369723 h 20000"/>
              <a:gd name="T28" fmla="*/ 1380876 w 20000"/>
              <a:gd name="T29" fmla="*/ 394997 h 20000"/>
              <a:gd name="T30" fmla="*/ 1356746 w 20000"/>
              <a:gd name="T31" fmla="*/ 419124 h 20000"/>
              <a:gd name="T32" fmla="*/ 1258034 w 20000"/>
              <a:gd name="T33" fmla="*/ 444398 h 20000"/>
              <a:gd name="T34" fmla="*/ 1232807 w 20000"/>
              <a:gd name="T35" fmla="*/ 468526 h 20000"/>
              <a:gd name="T36" fmla="*/ 1184548 w 20000"/>
              <a:gd name="T37" fmla="*/ 493799 h 20000"/>
              <a:gd name="T38" fmla="*/ 1159322 w 20000"/>
              <a:gd name="T39" fmla="*/ 517856 h 20000"/>
              <a:gd name="T40" fmla="*/ 1085836 w 20000"/>
              <a:gd name="T41" fmla="*/ 543129 h 20000"/>
              <a:gd name="T42" fmla="*/ 987123 w 20000"/>
              <a:gd name="T43" fmla="*/ 592531 h 20000"/>
              <a:gd name="T44" fmla="*/ 912541 w 20000"/>
              <a:gd name="T45" fmla="*/ 641932 h 20000"/>
              <a:gd name="T46" fmla="*/ 839055 w 20000"/>
              <a:gd name="T47" fmla="*/ 691262 h 20000"/>
              <a:gd name="T48" fmla="*/ 764472 w 20000"/>
              <a:gd name="T49" fmla="*/ 740663 h 20000"/>
              <a:gd name="T50" fmla="*/ 715116 w 20000"/>
              <a:gd name="T51" fmla="*/ 764791 h 20000"/>
              <a:gd name="T52" fmla="*/ 616404 w 20000"/>
              <a:gd name="T53" fmla="*/ 839394 h 20000"/>
              <a:gd name="T54" fmla="*/ 567048 w 20000"/>
              <a:gd name="T55" fmla="*/ 863522 h 20000"/>
              <a:gd name="T56" fmla="*/ 517691 w 20000"/>
              <a:gd name="T57" fmla="*/ 888796 h 20000"/>
              <a:gd name="T58" fmla="*/ 418979 w 20000"/>
              <a:gd name="T59" fmla="*/ 962254 h 20000"/>
              <a:gd name="T60" fmla="*/ 369623 w 20000"/>
              <a:gd name="T61" fmla="*/ 1011655 h 20000"/>
              <a:gd name="T62" fmla="*/ 345493 w 20000"/>
              <a:gd name="T63" fmla="*/ 1061056 h 20000"/>
              <a:gd name="T64" fmla="*/ 296137 w 20000"/>
              <a:gd name="T65" fmla="*/ 1086258 h 20000"/>
              <a:gd name="T66" fmla="*/ 270911 w 20000"/>
              <a:gd name="T67" fmla="*/ 1135660 h 20000"/>
              <a:gd name="T68" fmla="*/ 246781 w 20000"/>
              <a:gd name="T69" fmla="*/ 1185061 h 20000"/>
              <a:gd name="T70" fmla="*/ 197425 w 20000"/>
              <a:gd name="T71" fmla="*/ 1234391 h 20000"/>
              <a:gd name="T72" fmla="*/ 172198 w 20000"/>
              <a:gd name="T73" fmla="*/ 1283792 h 20000"/>
              <a:gd name="T74" fmla="*/ 148069 w 20000"/>
              <a:gd name="T75" fmla="*/ 1307920 h 20000"/>
              <a:gd name="T76" fmla="*/ 98712 w 20000"/>
              <a:gd name="T77" fmla="*/ 1333194 h 20000"/>
              <a:gd name="T78" fmla="*/ 73486 w 20000"/>
              <a:gd name="T79" fmla="*/ 1382524 h 20000"/>
              <a:gd name="T80" fmla="*/ 24130 w 20000"/>
              <a:gd name="T81" fmla="*/ 1406652 h 20000"/>
              <a:gd name="T82" fmla="*/ 0 w 20000"/>
              <a:gd name="T83" fmla="*/ 1430779 h 20000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20000" h="20000">
                <a:moveTo>
                  <a:pt x="19993" y="337"/>
                </a:moveTo>
                <a:lnTo>
                  <a:pt x="19993" y="0"/>
                </a:lnTo>
                <a:lnTo>
                  <a:pt x="16059" y="0"/>
                </a:lnTo>
                <a:lnTo>
                  <a:pt x="15905" y="337"/>
                </a:lnTo>
                <a:lnTo>
                  <a:pt x="14960" y="337"/>
                </a:lnTo>
                <a:lnTo>
                  <a:pt x="14960" y="690"/>
                </a:lnTo>
                <a:lnTo>
                  <a:pt x="14015" y="690"/>
                </a:lnTo>
                <a:lnTo>
                  <a:pt x="14015" y="1026"/>
                </a:lnTo>
                <a:lnTo>
                  <a:pt x="13385" y="1026"/>
                </a:lnTo>
                <a:lnTo>
                  <a:pt x="13385" y="1379"/>
                </a:lnTo>
                <a:lnTo>
                  <a:pt x="13070" y="1379"/>
                </a:lnTo>
                <a:lnTo>
                  <a:pt x="12755" y="1716"/>
                </a:lnTo>
                <a:lnTo>
                  <a:pt x="12593" y="1716"/>
                </a:lnTo>
                <a:lnTo>
                  <a:pt x="12440" y="2069"/>
                </a:lnTo>
                <a:lnTo>
                  <a:pt x="12125" y="2069"/>
                </a:lnTo>
                <a:lnTo>
                  <a:pt x="12125" y="2406"/>
                </a:lnTo>
                <a:lnTo>
                  <a:pt x="11810" y="2406"/>
                </a:lnTo>
                <a:lnTo>
                  <a:pt x="11648" y="2759"/>
                </a:lnTo>
                <a:lnTo>
                  <a:pt x="11333" y="2759"/>
                </a:lnTo>
                <a:lnTo>
                  <a:pt x="11018" y="3448"/>
                </a:lnTo>
                <a:lnTo>
                  <a:pt x="10549" y="3448"/>
                </a:lnTo>
                <a:lnTo>
                  <a:pt x="10549" y="3785"/>
                </a:lnTo>
                <a:lnTo>
                  <a:pt x="10388" y="3785"/>
                </a:lnTo>
                <a:lnTo>
                  <a:pt x="10234" y="4138"/>
                </a:lnTo>
                <a:lnTo>
                  <a:pt x="10073" y="4138"/>
                </a:lnTo>
                <a:lnTo>
                  <a:pt x="9758" y="4828"/>
                </a:lnTo>
                <a:lnTo>
                  <a:pt x="9289" y="4828"/>
                </a:lnTo>
                <a:lnTo>
                  <a:pt x="9128" y="5164"/>
                </a:lnTo>
                <a:lnTo>
                  <a:pt x="8974" y="5164"/>
                </a:lnTo>
                <a:lnTo>
                  <a:pt x="8813" y="5517"/>
                </a:lnTo>
                <a:lnTo>
                  <a:pt x="8659" y="5517"/>
                </a:lnTo>
                <a:lnTo>
                  <a:pt x="8659" y="5854"/>
                </a:lnTo>
                <a:lnTo>
                  <a:pt x="8344" y="6207"/>
                </a:lnTo>
                <a:lnTo>
                  <a:pt x="8029" y="6207"/>
                </a:lnTo>
                <a:lnTo>
                  <a:pt x="8029" y="6544"/>
                </a:lnTo>
                <a:lnTo>
                  <a:pt x="7868" y="6544"/>
                </a:lnTo>
                <a:lnTo>
                  <a:pt x="7714" y="6897"/>
                </a:lnTo>
                <a:lnTo>
                  <a:pt x="7560" y="6897"/>
                </a:lnTo>
                <a:lnTo>
                  <a:pt x="7560" y="7233"/>
                </a:lnTo>
                <a:lnTo>
                  <a:pt x="7399" y="7233"/>
                </a:lnTo>
                <a:lnTo>
                  <a:pt x="7245" y="7586"/>
                </a:lnTo>
                <a:lnTo>
                  <a:pt x="6930" y="7586"/>
                </a:lnTo>
                <a:lnTo>
                  <a:pt x="6615" y="7923"/>
                </a:lnTo>
                <a:lnTo>
                  <a:pt x="6300" y="8276"/>
                </a:lnTo>
                <a:lnTo>
                  <a:pt x="6139" y="8966"/>
                </a:lnTo>
                <a:lnTo>
                  <a:pt x="5824" y="8966"/>
                </a:lnTo>
                <a:lnTo>
                  <a:pt x="5509" y="9302"/>
                </a:lnTo>
                <a:lnTo>
                  <a:pt x="5355" y="9655"/>
                </a:lnTo>
                <a:lnTo>
                  <a:pt x="5040" y="9992"/>
                </a:lnTo>
                <a:lnTo>
                  <a:pt x="4879" y="10345"/>
                </a:lnTo>
                <a:lnTo>
                  <a:pt x="4725" y="10345"/>
                </a:lnTo>
                <a:lnTo>
                  <a:pt x="4564" y="10682"/>
                </a:lnTo>
                <a:lnTo>
                  <a:pt x="4249" y="11034"/>
                </a:lnTo>
                <a:lnTo>
                  <a:pt x="3934" y="11724"/>
                </a:lnTo>
                <a:lnTo>
                  <a:pt x="3780" y="11724"/>
                </a:lnTo>
                <a:lnTo>
                  <a:pt x="3619" y="12061"/>
                </a:lnTo>
                <a:lnTo>
                  <a:pt x="3465" y="12414"/>
                </a:lnTo>
                <a:lnTo>
                  <a:pt x="3304" y="12414"/>
                </a:lnTo>
                <a:lnTo>
                  <a:pt x="2989" y="13103"/>
                </a:lnTo>
                <a:lnTo>
                  <a:pt x="2674" y="13440"/>
                </a:lnTo>
                <a:lnTo>
                  <a:pt x="2520" y="13793"/>
                </a:lnTo>
                <a:lnTo>
                  <a:pt x="2359" y="14130"/>
                </a:lnTo>
                <a:lnTo>
                  <a:pt x="2205" y="14483"/>
                </a:lnTo>
                <a:lnTo>
                  <a:pt x="2205" y="14820"/>
                </a:lnTo>
                <a:lnTo>
                  <a:pt x="2044" y="15172"/>
                </a:lnTo>
                <a:lnTo>
                  <a:pt x="1890" y="15172"/>
                </a:lnTo>
                <a:lnTo>
                  <a:pt x="1890" y="15509"/>
                </a:lnTo>
                <a:lnTo>
                  <a:pt x="1729" y="15862"/>
                </a:lnTo>
                <a:lnTo>
                  <a:pt x="1729" y="16552"/>
                </a:lnTo>
                <a:lnTo>
                  <a:pt x="1575" y="16552"/>
                </a:lnTo>
                <a:lnTo>
                  <a:pt x="1575" y="17241"/>
                </a:lnTo>
                <a:lnTo>
                  <a:pt x="1260" y="17241"/>
                </a:lnTo>
                <a:lnTo>
                  <a:pt x="1260" y="17578"/>
                </a:lnTo>
                <a:lnTo>
                  <a:pt x="1099" y="17931"/>
                </a:lnTo>
                <a:lnTo>
                  <a:pt x="945" y="17931"/>
                </a:lnTo>
                <a:lnTo>
                  <a:pt x="945" y="18268"/>
                </a:lnTo>
                <a:lnTo>
                  <a:pt x="784" y="18268"/>
                </a:lnTo>
                <a:lnTo>
                  <a:pt x="630" y="18621"/>
                </a:lnTo>
                <a:lnTo>
                  <a:pt x="469" y="18621"/>
                </a:lnTo>
                <a:lnTo>
                  <a:pt x="469" y="19310"/>
                </a:lnTo>
                <a:lnTo>
                  <a:pt x="154" y="19310"/>
                </a:lnTo>
                <a:lnTo>
                  <a:pt x="154" y="19647"/>
                </a:lnTo>
                <a:lnTo>
                  <a:pt x="0" y="19647"/>
                </a:lnTo>
                <a:lnTo>
                  <a:pt x="0" y="19984"/>
                </a:lnTo>
              </a:path>
            </a:pathLst>
          </a:custGeom>
          <a:noFill/>
          <a:ln w="38100" cap="flat" cmpd="sng">
            <a:solidFill>
              <a:schemeClr val="accent2"/>
            </a:solidFill>
            <a:prstDash val="sysDash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71" name="Freeform 19">
            <a:extLst>
              <a:ext uri="{FF2B5EF4-FFF2-40B4-BE49-F238E27FC236}">
                <a16:creationId xmlns:a16="http://schemas.microsoft.com/office/drawing/2014/main" id="{E6182FA0-1E98-9E38-3948-43453B3FF0D4}"/>
              </a:ext>
            </a:extLst>
          </p:cNvPr>
          <p:cNvSpPr>
            <a:spLocks/>
          </p:cNvSpPr>
          <p:nvPr/>
        </p:nvSpPr>
        <p:spPr bwMode="auto">
          <a:xfrm>
            <a:off x="2103438" y="1331913"/>
            <a:ext cx="3086100" cy="1801812"/>
          </a:xfrm>
          <a:custGeom>
            <a:avLst/>
            <a:gdLst>
              <a:gd name="T0" fmla="*/ 0 w 20000"/>
              <a:gd name="T1" fmla="*/ 1676676 h 20000"/>
              <a:gd name="T2" fmla="*/ 25306 w 20000"/>
              <a:gd name="T3" fmla="*/ 1701992 h 20000"/>
              <a:gd name="T4" fmla="*/ 173439 w 20000"/>
              <a:gd name="T5" fmla="*/ 1726046 h 20000"/>
              <a:gd name="T6" fmla="*/ 197510 w 20000"/>
              <a:gd name="T7" fmla="*/ 1751271 h 20000"/>
              <a:gd name="T8" fmla="*/ 272040 w 20000"/>
              <a:gd name="T9" fmla="*/ 1775415 h 20000"/>
              <a:gd name="T10" fmla="*/ 542999 w 20000"/>
              <a:gd name="T11" fmla="*/ 1800641 h 20000"/>
              <a:gd name="T12" fmla="*/ 1455868 w 20000"/>
              <a:gd name="T13" fmla="*/ 1775415 h 20000"/>
              <a:gd name="T14" fmla="*/ 1530397 w 20000"/>
              <a:gd name="T15" fmla="*/ 1751271 h 20000"/>
              <a:gd name="T16" fmla="*/ 1603846 w 20000"/>
              <a:gd name="T17" fmla="*/ 1726046 h 20000"/>
              <a:gd name="T18" fmla="*/ 1678530 w 20000"/>
              <a:gd name="T19" fmla="*/ 1676676 h 20000"/>
              <a:gd name="T20" fmla="*/ 1727907 w 20000"/>
              <a:gd name="T21" fmla="*/ 1652622 h 20000"/>
              <a:gd name="T22" fmla="*/ 1751979 w 20000"/>
              <a:gd name="T23" fmla="*/ 1627397 h 20000"/>
              <a:gd name="T24" fmla="*/ 1801357 w 20000"/>
              <a:gd name="T25" fmla="*/ 1603252 h 20000"/>
              <a:gd name="T26" fmla="*/ 1850734 w 20000"/>
              <a:gd name="T27" fmla="*/ 1578027 h 20000"/>
              <a:gd name="T28" fmla="*/ 1900112 w 20000"/>
              <a:gd name="T29" fmla="*/ 1528657 h 20000"/>
              <a:gd name="T30" fmla="*/ 1925418 w 20000"/>
              <a:gd name="T31" fmla="*/ 1504603 h 20000"/>
              <a:gd name="T32" fmla="*/ 2072316 w 20000"/>
              <a:gd name="T33" fmla="*/ 1405864 h 20000"/>
              <a:gd name="T34" fmla="*/ 2147000 w 20000"/>
              <a:gd name="T35" fmla="*/ 1356494 h 20000"/>
              <a:gd name="T36" fmla="*/ 2220449 w 20000"/>
              <a:gd name="T37" fmla="*/ 1307215 h 20000"/>
              <a:gd name="T38" fmla="*/ 2393733 w 20000"/>
              <a:gd name="T39" fmla="*/ 1159106 h 20000"/>
              <a:gd name="T40" fmla="*/ 2443111 w 20000"/>
              <a:gd name="T41" fmla="*/ 1109736 h 20000"/>
              <a:gd name="T42" fmla="*/ 2492489 w 20000"/>
              <a:gd name="T43" fmla="*/ 1035141 h 20000"/>
              <a:gd name="T44" fmla="*/ 2541866 w 20000"/>
              <a:gd name="T45" fmla="*/ 1011087 h 20000"/>
              <a:gd name="T46" fmla="*/ 2565938 w 20000"/>
              <a:gd name="T47" fmla="*/ 961717 h 20000"/>
              <a:gd name="T48" fmla="*/ 2591244 w 20000"/>
              <a:gd name="T49" fmla="*/ 936492 h 20000"/>
              <a:gd name="T50" fmla="*/ 2615315 w 20000"/>
              <a:gd name="T51" fmla="*/ 912348 h 20000"/>
              <a:gd name="T52" fmla="*/ 2640621 w 20000"/>
              <a:gd name="T53" fmla="*/ 863068 h 20000"/>
              <a:gd name="T54" fmla="*/ 2664693 w 20000"/>
              <a:gd name="T55" fmla="*/ 813698 h 20000"/>
              <a:gd name="T56" fmla="*/ 2689999 w 20000"/>
              <a:gd name="T57" fmla="*/ 788473 h 20000"/>
              <a:gd name="T58" fmla="*/ 2714071 w 20000"/>
              <a:gd name="T59" fmla="*/ 739103 h 20000"/>
              <a:gd name="T60" fmla="*/ 2763448 w 20000"/>
              <a:gd name="T61" fmla="*/ 689734 h 20000"/>
              <a:gd name="T62" fmla="*/ 2812826 w 20000"/>
              <a:gd name="T63" fmla="*/ 616310 h 20000"/>
              <a:gd name="T64" fmla="*/ 2838132 w 20000"/>
              <a:gd name="T65" fmla="*/ 592166 h 20000"/>
              <a:gd name="T66" fmla="*/ 2862203 w 20000"/>
              <a:gd name="T67" fmla="*/ 542796 h 20000"/>
              <a:gd name="T68" fmla="*/ 2887509 w 20000"/>
              <a:gd name="T69" fmla="*/ 493516 h 20000"/>
              <a:gd name="T70" fmla="*/ 2911581 w 20000"/>
              <a:gd name="T71" fmla="*/ 418921 h 20000"/>
              <a:gd name="T72" fmla="*/ 2936887 w 20000"/>
              <a:gd name="T73" fmla="*/ 345407 h 20000"/>
              <a:gd name="T74" fmla="*/ 2960959 w 20000"/>
              <a:gd name="T75" fmla="*/ 296128 h 20000"/>
              <a:gd name="T76" fmla="*/ 2986265 w 20000"/>
              <a:gd name="T77" fmla="*/ 246758 h 20000"/>
              <a:gd name="T78" fmla="*/ 3010336 w 20000"/>
              <a:gd name="T79" fmla="*/ 172163 h 20000"/>
              <a:gd name="T80" fmla="*/ 3035642 w 20000"/>
              <a:gd name="T81" fmla="*/ 122793 h 20000"/>
              <a:gd name="T82" fmla="*/ 3059714 w 20000"/>
              <a:gd name="T83" fmla="*/ 98739 h 20000"/>
              <a:gd name="T84" fmla="*/ 3085020 w 20000"/>
              <a:gd name="T85" fmla="*/ 49370 h 20000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20000" h="20000">
                <a:moveTo>
                  <a:pt x="0" y="18344"/>
                </a:moveTo>
                <a:lnTo>
                  <a:pt x="0" y="18611"/>
                </a:lnTo>
                <a:lnTo>
                  <a:pt x="164" y="18611"/>
                </a:lnTo>
                <a:lnTo>
                  <a:pt x="164" y="18892"/>
                </a:lnTo>
                <a:lnTo>
                  <a:pt x="960" y="18892"/>
                </a:lnTo>
                <a:lnTo>
                  <a:pt x="1124" y="19159"/>
                </a:lnTo>
                <a:lnTo>
                  <a:pt x="1280" y="19159"/>
                </a:lnTo>
                <a:lnTo>
                  <a:pt x="1280" y="19439"/>
                </a:lnTo>
                <a:lnTo>
                  <a:pt x="1763" y="19439"/>
                </a:lnTo>
                <a:lnTo>
                  <a:pt x="1763" y="19707"/>
                </a:lnTo>
                <a:lnTo>
                  <a:pt x="3356" y="19707"/>
                </a:lnTo>
                <a:lnTo>
                  <a:pt x="3519" y="19987"/>
                </a:lnTo>
                <a:lnTo>
                  <a:pt x="9278" y="19987"/>
                </a:lnTo>
                <a:lnTo>
                  <a:pt x="9435" y="19707"/>
                </a:lnTo>
                <a:lnTo>
                  <a:pt x="9754" y="19707"/>
                </a:lnTo>
                <a:lnTo>
                  <a:pt x="9918" y="19439"/>
                </a:lnTo>
                <a:lnTo>
                  <a:pt x="10074" y="19439"/>
                </a:lnTo>
                <a:lnTo>
                  <a:pt x="10394" y="19159"/>
                </a:lnTo>
                <a:lnTo>
                  <a:pt x="10714" y="18892"/>
                </a:lnTo>
                <a:lnTo>
                  <a:pt x="10878" y="18611"/>
                </a:lnTo>
                <a:lnTo>
                  <a:pt x="11034" y="18611"/>
                </a:lnTo>
                <a:lnTo>
                  <a:pt x="11198" y="18344"/>
                </a:lnTo>
                <a:lnTo>
                  <a:pt x="11354" y="18344"/>
                </a:lnTo>
                <a:lnTo>
                  <a:pt x="11354" y="18064"/>
                </a:lnTo>
                <a:lnTo>
                  <a:pt x="11518" y="18064"/>
                </a:lnTo>
                <a:lnTo>
                  <a:pt x="11674" y="17796"/>
                </a:lnTo>
                <a:lnTo>
                  <a:pt x="11838" y="17796"/>
                </a:lnTo>
                <a:lnTo>
                  <a:pt x="11994" y="17516"/>
                </a:lnTo>
                <a:lnTo>
                  <a:pt x="12158" y="17248"/>
                </a:lnTo>
                <a:lnTo>
                  <a:pt x="12314" y="16968"/>
                </a:lnTo>
                <a:lnTo>
                  <a:pt x="12478" y="16968"/>
                </a:lnTo>
                <a:lnTo>
                  <a:pt x="12478" y="16701"/>
                </a:lnTo>
                <a:lnTo>
                  <a:pt x="12790" y="16701"/>
                </a:lnTo>
                <a:lnTo>
                  <a:pt x="13430" y="15605"/>
                </a:lnTo>
                <a:lnTo>
                  <a:pt x="13750" y="15325"/>
                </a:lnTo>
                <a:lnTo>
                  <a:pt x="13914" y="15057"/>
                </a:lnTo>
                <a:lnTo>
                  <a:pt x="14070" y="14777"/>
                </a:lnTo>
                <a:lnTo>
                  <a:pt x="14390" y="14510"/>
                </a:lnTo>
                <a:lnTo>
                  <a:pt x="15350" y="12866"/>
                </a:lnTo>
                <a:lnTo>
                  <a:pt x="15513" y="12866"/>
                </a:lnTo>
                <a:lnTo>
                  <a:pt x="15513" y="12586"/>
                </a:lnTo>
                <a:lnTo>
                  <a:pt x="15833" y="12318"/>
                </a:lnTo>
                <a:lnTo>
                  <a:pt x="15990" y="12038"/>
                </a:lnTo>
                <a:lnTo>
                  <a:pt x="16153" y="11490"/>
                </a:lnTo>
                <a:lnTo>
                  <a:pt x="16310" y="11223"/>
                </a:lnTo>
                <a:lnTo>
                  <a:pt x="16473" y="11223"/>
                </a:lnTo>
                <a:lnTo>
                  <a:pt x="16473" y="10943"/>
                </a:lnTo>
                <a:lnTo>
                  <a:pt x="16629" y="10675"/>
                </a:lnTo>
                <a:lnTo>
                  <a:pt x="16629" y="10395"/>
                </a:lnTo>
                <a:lnTo>
                  <a:pt x="16793" y="10395"/>
                </a:lnTo>
                <a:lnTo>
                  <a:pt x="16793" y="10127"/>
                </a:lnTo>
                <a:lnTo>
                  <a:pt x="16949" y="10127"/>
                </a:lnTo>
                <a:lnTo>
                  <a:pt x="16949" y="9847"/>
                </a:lnTo>
                <a:lnTo>
                  <a:pt x="17113" y="9580"/>
                </a:lnTo>
                <a:lnTo>
                  <a:pt x="17269" y="9299"/>
                </a:lnTo>
                <a:lnTo>
                  <a:pt x="17269" y="9032"/>
                </a:lnTo>
                <a:lnTo>
                  <a:pt x="17433" y="9032"/>
                </a:lnTo>
                <a:lnTo>
                  <a:pt x="17433" y="8752"/>
                </a:lnTo>
                <a:lnTo>
                  <a:pt x="17589" y="8484"/>
                </a:lnTo>
                <a:lnTo>
                  <a:pt x="17589" y="8204"/>
                </a:lnTo>
                <a:lnTo>
                  <a:pt x="17753" y="7936"/>
                </a:lnTo>
                <a:lnTo>
                  <a:pt x="17909" y="7656"/>
                </a:lnTo>
                <a:lnTo>
                  <a:pt x="18073" y="7389"/>
                </a:lnTo>
                <a:lnTo>
                  <a:pt x="18229" y="6841"/>
                </a:lnTo>
                <a:lnTo>
                  <a:pt x="18229" y="6573"/>
                </a:lnTo>
                <a:lnTo>
                  <a:pt x="18393" y="6573"/>
                </a:lnTo>
                <a:lnTo>
                  <a:pt x="18393" y="6025"/>
                </a:lnTo>
                <a:lnTo>
                  <a:pt x="18549" y="6025"/>
                </a:lnTo>
                <a:lnTo>
                  <a:pt x="18549" y="5745"/>
                </a:lnTo>
                <a:lnTo>
                  <a:pt x="18713" y="5478"/>
                </a:lnTo>
                <a:lnTo>
                  <a:pt x="18713" y="4930"/>
                </a:lnTo>
                <a:lnTo>
                  <a:pt x="18869" y="4650"/>
                </a:lnTo>
                <a:lnTo>
                  <a:pt x="18869" y="4382"/>
                </a:lnTo>
                <a:lnTo>
                  <a:pt x="19033" y="3834"/>
                </a:lnTo>
                <a:lnTo>
                  <a:pt x="19033" y="3287"/>
                </a:lnTo>
                <a:lnTo>
                  <a:pt x="19189" y="3287"/>
                </a:lnTo>
                <a:lnTo>
                  <a:pt x="19189" y="3006"/>
                </a:lnTo>
                <a:lnTo>
                  <a:pt x="19353" y="2739"/>
                </a:lnTo>
                <a:lnTo>
                  <a:pt x="19353" y="1911"/>
                </a:lnTo>
                <a:lnTo>
                  <a:pt x="19509" y="1911"/>
                </a:lnTo>
                <a:lnTo>
                  <a:pt x="19509" y="1363"/>
                </a:lnTo>
                <a:lnTo>
                  <a:pt x="19673" y="1363"/>
                </a:lnTo>
                <a:lnTo>
                  <a:pt x="19673" y="1096"/>
                </a:lnTo>
                <a:lnTo>
                  <a:pt x="19829" y="1096"/>
                </a:lnTo>
                <a:lnTo>
                  <a:pt x="19829" y="548"/>
                </a:lnTo>
                <a:lnTo>
                  <a:pt x="19993" y="548"/>
                </a:lnTo>
                <a:lnTo>
                  <a:pt x="19993" y="0"/>
                </a:lnTo>
              </a:path>
            </a:pathLst>
          </a:custGeom>
          <a:noFill/>
          <a:ln w="38100" cap="flat" cmpd="sng">
            <a:solidFill>
              <a:srgbClr val="FF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72" name="Freeform 20">
            <a:extLst>
              <a:ext uri="{FF2B5EF4-FFF2-40B4-BE49-F238E27FC236}">
                <a16:creationId xmlns:a16="http://schemas.microsoft.com/office/drawing/2014/main" id="{5297F495-079B-92BF-4FDB-173BC3C4A58C}"/>
              </a:ext>
            </a:extLst>
          </p:cNvPr>
          <p:cNvSpPr>
            <a:spLocks/>
          </p:cNvSpPr>
          <p:nvPr/>
        </p:nvSpPr>
        <p:spPr bwMode="auto">
          <a:xfrm>
            <a:off x="2103438" y="3619500"/>
            <a:ext cx="3086100" cy="1803400"/>
          </a:xfrm>
          <a:custGeom>
            <a:avLst/>
            <a:gdLst>
              <a:gd name="T0" fmla="*/ 3085020 w 20000"/>
              <a:gd name="T1" fmla="*/ 124074 h 20000"/>
              <a:gd name="T2" fmla="*/ 3059714 w 20000"/>
              <a:gd name="T3" fmla="*/ 98826 h 20000"/>
              <a:gd name="T4" fmla="*/ 2911581 w 20000"/>
              <a:gd name="T5" fmla="*/ 74661 h 20000"/>
              <a:gd name="T6" fmla="*/ 2887509 w 20000"/>
              <a:gd name="T7" fmla="*/ 49413 h 20000"/>
              <a:gd name="T8" fmla="*/ 2812826 w 20000"/>
              <a:gd name="T9" fmla="*/ 25248 h 20000"/>
              <a:gd name="T10" fmla="*/ 2541866 w 20000"/>
              <a:gd name="T11" fmla="*/ 0 h 20000"/>
              <a:gd name="T12" fmla="*/ 1629152 w 20000"/>
              <a:gd name="T13" fmla="*/ 25248 h 20000"/>
              <a:gd name="T14" fmla="*/ 1554469 w 20000"/>
              <a:gd name="T15" fmla="*/ 49413 h 20000"/>
              <a:gd name="T16" fmla="*/ 1481019 w 20000"/>
              <a:gd name="T17" fmla="*/ 74661 h 20000"/>
              <a:gd name="T18" fmla="*/ 1406490 w 20000"/>
              <a:gd name="T19" fmla="*/ 124074 h 20000"/>
              <a:gd name="T20" fmla="*/ 1357112 w 20000"/>
              <a:gd name="T21" fmla="*/ 148149 h 20000"/>
              <a:gd name="T22" fmla="*/ 1332887 w 20000"/>
              <a:gd name="T23" fmla="*/ 173487 h 20000"/>
              <a:gd name="T24" fmla="*/ 1283509 w 20000"/>
              <a:gd name="T25" fmla="*/ 197562 h 20000"/>
              <a:gd name="T26" fmla="*/ 1234286 w 20000"/>
              <a:gd name="T27" fmla="*/ 222810 h 20000"/>
              <a:gd name="T28" fmla="*/ 1184908 w 20000"/>
              <a:gd name="T29" fmla="*/ 272223 h 20000"/>
              <a:gd name="T30" fmla="*/ 1159602 w 20000"/>
              <a:gd name="T31" fmla="*/ 296389 h 20000"/>
              <a:gd name="T32" fmla="*/ 1012704 w 20000"/>
              <a:gd name="T33" fmla="*/ 395125 h 20000"/>
              <a:gd name="T34" fmla="*/ 938020 w 20000"/>
              <a:gd name="T35" fmla="*/ 444538 h 20000"/>
              <a:gd name="T36" fmla="*/ 864571 w 20000"/>
              <a:gd name="T37" fmla="*/ 493951 h 20000"/>
              <a:gd name="T38" fmla="*/ 691132 w 20000"/>
              <a:gd name="T39" fmla="*/ 642101 h 20000"/>
              <a:gd name="T40" fmla="*/ 641754 w 20000"/>
              <a:gd name="T41" fmla="*/ 691514 h 20000"/>
              <a:gd name="T42" fmla="*/ 592377 w 20000"/>
              <a:gd name="T43" fmla="*/ 766174 h 20000"/>
              <a:gd name="T44" fmla="*/ 542999 w 20000"/>
              <a:gd name="T45" fmla="*/ 790250 h 20000"/>
              <a:gd name="T46" fmla="*/ 518928 w 20000"/>
              <a:gd name="T47" fmla="*/ 839663 h 20000"/>
              <a:gd name="T48" fmla="*/ 493622 w 20000"/>
              <a:gd name="T49" fmla="*/ 864911 h 20000"/>
              <a:gd name="T50" fmla="*/ 469550 w 20000"/>
              <a:gd name="T51" fmla="*/ 889076 h 20000"/>
              <a:gd name="T52" fmla="*/ 444244 w 20000"/>
              <a:gd name="T53" fmla="*/ 938489 h 20000"/>
              <a:gd name="T54" fmla="*/ 420173 w 20000"/>
              <a:gd name="T55" fmla="*/ 987812 h 20000"/>
              <a:gd name="T56" fmla="*/ 395021 w 20000"/>
              <a:gd name="T57" fmla="*/ 1013150 h 20000"/>
              <a:gd name="T58" fmla="*/ 370795 w 20000"/>
              <a:gd name="T59" fmla="*/ 1062473 h 20000"/>
              <a:gd name="T60" fmla="*/ 321417 w 20000"/>
              <a:gd name="T61" fmla="*/ 1111886 h 20000"/>
              <a:gd name="T62" fmla="*/ 272040 w 20000"/>
              <a:gd name="T63" fmla="*/ 1185375 h 20000"/>
              <a:gd name="T64" fmla="*/ 246888 w 20000"/>
              <a:gd name="T65" fmla="*/ 1209540 h 20000"/>
              <a:gd name="T66" fmla="*/ 222662 w 20000"/>
              <a:gd name="T67" fmla="*/ 1258954 h 20000"/>
              <a:gd name="T68" fmla="*/ 197510 w 20000"/>
              <a:gd name="T69" fmla="*/ 1308367 h 20000"/>
              <a:gd name="T70" fmla="*/ 173439 w 20000"/>
              <a:gd name="T71" fmla="*/ 1383027 h 20000"/>
              <a:gd name="T72" fmla="*/ 148133 w 20000"/>
              <a:gd name="T73" fmla="*/ 1456516 h 20000"/>
              <a:gd name="T74" fmla="*/ 124061 w 20000"/>
              <a:gd name="T75" fmla="*/ 1505929 h 20000"/>
              <a:gd name="T76" fmla="*/ 98755 w 20000"/>
              <a:gd name="T77" fmla="*/ 1555252 h 20000"/>
              <a:gd name="T78" fmla="*/ 74684 w 20000"/>
              <a:gd name="T79" fmla="*/ 1629913 h 20000"/>
              <a:gd name="T80" fmla="*/ 49378 w 20000"/>
              <a:gd name="T81" fmla="*/ 1679326 h 20000"/>
              <a:gd name="T82" fmla="*/ 25306 w 20000"/>
              <a:gd name="T83" fmla="*/ 1703492 h 20000"/>
              <a:gd name="T84" fmla="*/ 0 w 20000"/>
              <a:gd name="T85" fmla="*/ 1752815 h 20000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20000" h="20000">
                <a:moveTo>
                  <a:pt x="19993" y="1643"/>
                </a:moveTo>
                <a:lnTo>
                  <a:pt x="19993" y="1376"/>
                </a:lnTo>
                <a:lnTo>
                  <a:pt x="19829" y="1376"/>
                </a:lnTo>
                <a:lnTo>
                  <a:pt x="19829" y="1096"/>
                </a:lnTo>
                <a:lnTo>
                  <a:pt x="19033" y="1096"/>
                </a:lnTo>
                <a:lnTo>
                  <a:pt x="18869" y="828"/>
                </a:lnTo>
                <a:lnTo>
                  <a:pt x="18713" y="828"/>
                </a:lnTo>
                <a:lnTo>
                  <a:pt x="18713" y="548"/>
                </a:lnTo>
                <a:lnTo>
                  <a:pt x="18229" y="548"/>
                </a:lnTo>
                <a:lnTo>
                  <a:pt x="18229" y="280"/>
                </a:lnTo>
                <a:lnTo>
                  <a:pt x="16637" y="280"/>
                </a:lnTo>
                <a:lnTo>
                  <a:pt x="16473" y="0"/>
                </a:lnTo>
                <a:lnTo>
                  <a:pt x="10714" y="0"/>
                </a:lnTo>
                <a:lnTo>
                  <a:pt x="10558" y="280"/>
                </a:lnTo>
                <a:lnTo>
                  <a:pt x="10238" y="280"/>
                </a:lnTo>
                <a:lnTo>
                  <a:pt x="10074" y="548"/>
                </a:lnTo>
                <a:lnTo>
                  <a:pt x="9918" y="548"/>
                </a:lnTo>
                <a:lnTo>
                  <a:pt x="9598" y="828"/>
                </a:lnTo>
                <a:lnTo>
                  <a:pt x="9278" y="1096"/>
                </a:lnTo>
                <a:lnTo>
                  <a:pt x="9115" y="1376"/>
                </a:lnTo>
                <a:lnTo>
                  <a:pt x="8958" y="1376"/>
                </a:lnTo>
                <a:lnTo>
                  <a:pt x="8795" y="1643"/>
                </a:lnTo>
                <a:lnTo>
                  <a:pt x="8638" y="1643"/>
                </a:lnTo>
                <a:lnTo>
                  <a:pt x="8638" y="1924"/>
                </a:lnTo>
                <a:lnTo>
                  <a:pt x="8475" y="1924"/>
                </a:lnTo>
                <a:lnTo>
                  <a:pt x="8318" y="2191"/>
                </a:lnTo>
                <a:lnTo>
                  <a:pt x="8155" y="2191"/>
                </a:lnTo>
                <a:lnTo>
                  <a:pt x="7999" y="2471"/>
                </a:lnTo>
                <a:lnTo>
                  <a:pt x="7835" y="2739"/>
                </a:lnTo>
                <a:lnTo>
                  <a:pt x="7679" y="3019"/>
                </a:lnTo>
                <a:lnTo>
                  <a:pt x="7515" y="3019"/>
                </a:lnTo>
                <a:lnTo>
                  <a:pt x="7515" y="3287"/>
                </a:lnTo>
                <a:lnTo>
                  <a:pt x="7202" y="3287"/>
                </a:lnTo>
                <a:lnTo>
                  <a:pt x="6563" y="4382"/>
                </a:lnTo>
                <a:lnTo>
                  <a:pt x="6243" y="4662"/>
                </a:lnTo>
                <a:lnTo>
                  <a:pt x="6079" y="4930"/>
                </a:lnTo>
                <a:lnTo>
                  <a:pt x="5923" y="5210"/>
                </a:lnTo>
                <a:lnTo>
                  <a:pt x="5603" y="5478"/>
                </a:lnTo>
                <a:lnTo>
                  <a:pt x="4643" y="7121"/>
                </a:lnTo>
                <a:lnTo>
                  <a:pt x="4479" y="7121"/>
                </a:lnTo>
                <a:lnTo>
                  <a:pt x="4479" y="7401"/>
                </a:lnTo>
                <a:lnTo>
                  <a:pt x="4159" y="7669"/>
                </a:lnTo>
                <a:lnTo>
                  <a:pt x="4003" y="7949"/>
                </a:lnTo>
                <a:lnTo>
                  <a:pt x="3839" y="8497"/>
                </a:lnTo>
                <a:lnTo>
                  <a:pt x="3683" y="8764"/>
                </a:lnTo>
                <a:lnTo>
                  <a:pt x="3519" y="8764"/>
                </a:lnTo>
                <a:lnTo>
                  <a:pt x="3519" y="9045"/>
                </a:lnTo>
                <a:lnTo>
                  <a:pt x="3363" y="9312"/>
                </a:lnTo>
                <a:lnTo>
                  <a:pt x="3363" y="9592"/>
                </a:lnTo>
                <a:lnTo>
                  <a:pt x="3199" y="9592"/>
                </a:lnTo>
                <a:lnTo>
                  <a:pt x="3199" y="9860"/>
                </a:lnTo>
                <a:lnTo>
                  <a:pt x="3043" y="9860"/>
                </a:lnTo>
                <a:lnTo>
                  <a:pt x="3043" y="10140"/>
                </a:lnTo>
                <a:lnTo>
                  <a:pt x="2879" y="10408"/>
                </a:lnTo>
                <a:lnTo>
                  <a:pt x="2723" y="10688"/>
                </a:lnTo>
                <a:lnTo>
                  <a:pt x="2723" y="10955"/>
                </a:lnTo>
                <a:lnTo>
                  <a:pt x="2560" y="10955"/>
                </a:lnTo>
                <a:lnTo>
                  <a:pt x="2560" y="11236"/>
                </a:lnTo>
                <a:lnTo>
                  <a:pt x="2403" y="11503"/>
                </a:lnTo>
                <a:lnTo>
                  <a:pt x="2403" y="11783"/>
                </a:lnTo>
                <a:lnTo>
                  <a:pt x="2240" y="12051"/>
                </a:lnTo>
                <a:lnTo>
                  <a:pt x="2083" y="12331"/>
                </a:lnTo>
                <a:lnTo>
                  <a:pt x="1920" y="12599"/>
                </a:lnTo>
                <a:lnTo>
                  <a:pt x="1763" y="13146"/>
                </a:lnTo>
                <a:lnTo>
                  <a:pt x="1763" y="13414"/>
                </a:lnTo>
                <a:lnTo>
                  <a:pt x="1600" y="13414"/>
                </a:lnTo>
                <a:lnTo>
                  <a:pt x="1600" y="13962"/>
                </a:lnTo>
                <a:lnTo>
                  <a:pt x="1443" y="13962"/>
                </a:lnTo>
                <a:lnTo>
                  <a:pt x="1443" y="14242"/>
                </a:lnTo>
                <a:lnTo>
                  <a:pt x="1280" y="14510"/>
                </a:lnTo>
                <a:lnTo>
                  <a:pt x="1280" y="15057"/>
                </a:lnTo>
                <a:lnTo>
                  <a:pt x="1124" y="15338"/>
                </a:lnTo>
                <a:lnTo>
                  <a:pt x="1124" y="15605"/>
                </a:lnTo>
                <a:lnTo>
                  <a:pt x="960" y="16153"/>
                </a:lnTo>
                <a:lnTo>
                  <a:pt x="960" y="16701"/>
                </a:lnTo>
                <a:lnTo>
                  <a:pt x="804" y="16701"/>
                </a:lnTo>
                <a:lnTo>
                  <a:pt x="804" y="16981"/>
                </a:lnTo>
                <a:lnTo>
                  <a:pt x="640" y="17248"/>
                </a:lnTo>
                <a:lnTo>
                  <a:pt x="640" y="18076"/>
                </a:lnTo>
                <a:lnTo>
                  <a:pt x="484" y="18076"/>
                </a:lnTo>
                <a:lnTo>
                  <a:pt x="484" y="18624"/>
                </a:lnTo>
                <a:lnTo>
                  <a:pt x="320" y="18624"/>
                </a:lnTo>
                <a:lnTo>
                  <a:pt x="320" y="18892"/>
                </a:lnTo>
                <a:lnTo>
                  <a:pt x="164" y="18892"/>
                </a:lnTo>
                <a:lnTo>
                  <a:pt x="164" y="19439"/>
                </a:lnTo>
                <a:lnTo>
                  <a:pt x="0" y="19439"/>
                </a:lnTo>
                <a:lnTo>
                  <a:pt x="0" y="19987"/>
                </a:lnTo>
              </a:path>
            </a:pathLst>
          </a:custGeom>
          <a:noFill/>
          <a:ln w="38100" cap="flat" cmpd="sng">
            <a:solidFill>
              <a:srgbClr val="FF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73" name="Line 21">
            <a:extLst>
              <a:ext uri="{FF2B5EF4-FFF2-40B4-BE49-F238E27FC236}">
                <a16:creationId xmlns:a16="http://schemas.microsoft.com/office/drawing/2014/main" id="{44E13B95-6722-667A-B2BE-58A7CC2AA64D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5337175" y="3286125"/>
            <a:ext cx="955675" cy="15875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med"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74" name="Line 22">
            <a:extLst>
              <a:ext uri="{FF2B5EF4-FFF2-40B4-BE49-F238E27FC236}">
                <a16:creationId xmlns:a16="http://schemas.microsoft.com/office/drawing/2014/main" id="{04B5337A-8F85-4524-7212-8A1F59027CC3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5319713" y="3768725"/>
            <a:ext cx="835025" cy="40005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med"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75" name="Rectangle 23">
            <a:extLst>
              <a:ext uri="{FF2B5EF4-FFF2-40B4-BE49-F238E27FC236}">
                <a16:creationId xmlns:a16="http://schemas.microsoft.com/office/drawing/2014/main" id="{12E090F7-A282-814E-1769-81AB16C20F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11913" y="3305175"/>
            <a:ext cx="2274887" cy="569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ko-KR" sz="2000" dirty="0">
                <a:ea typeface="Batang" panose="02030600000101010101" pitchFamily="18" charset="-127"/>
              </a:rPr>
              <a:t>Confidence Bound</a:t>
            </a:r>
          </a:p>
          <a:p>
            <a:pPr eaLnBrk="1" hangingPunct="1"/>
            <a:r>
              <a:rPr lang="en-US" altLang="ko-KR" sz="2000" dirty="0">
                <a:ea typeface="Batang" panose="02030600000101010101" pitchFamily="18" charset="-127"/>
              </a:rPr>
              <a:t> for Averages</a:t>
            </a:r>
            <a:endParaRPr lang="en-US" altLang="en-US" sz="2100" dirty="0"/>
          </a:p>
        </p:txBody>
      </p:sp>
      <p:sp>
        <p:nvSpPr>
          <p:cNvPr id="23576" name="Rectangle 24">
            <a:extLst>
              <a:ext uri="{FF2B5EF4-FFF2-40B4-BE49-F238E27FC236}">
                <a16:creationId xmlns:a16="http://schemas.microsoft.com/office/drawing/2014/main" id="{2B7D8BC1-E489-5D63-A765-A1330F0A6E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57925" y="4065588"/>
            <a:ext cx="2273300" cy="569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ko-KR" sz="2000">
                <a:ea typeface="Batang" panose="02030600000101010101" pitchFamily="18" charset="-127"/>
              </a:rPr>
              <a:t>Confidence Bound</a:t>
            </a:r>
          </a:p>
          <a:p>
            <a:pPr eaLnBrk="1" hangingPunct="1"/>
            <a:r>
              <a:rPr lang="en-US" altLang="ko-KR" sz="2000">
                <a:ea typeface="Batang" panose="02030600000101010101" pitchFamily="18" charset="-127"/>
              </a:rPr>
              <a:t> for Points</a:t>
            </a:r>
            <a:endParaRPr lang="en-US" altLang="en-US" sz="2100"/>
          </a:p>
        </p:txBody>
      </p:sp>
      <p:sp>
        <p:nvSpPr>
          <p:cNvPr id="2" name="Frame 1">
            <a:extLst>
              <a:ext uri="{FF2B5EF4-FFF2-40B4-BE49-F238E27FC236}">
                <a16:creationId xmlns:a16="http://schemas.microsoft.com/office/drawing/2014/main" id="{9C0040E0-EA37-CBE4-333B-E7D14130FD79}"/>
              </a:ext>
            </a:extLst>
          </p:cNvPr>
          <p:cNvSpPr/>
          <p:nvPr/>
        </p:nvSpPr>
        <p:spPr bwMode="auto">
          <a:xfrm>
            <a:off x="2016125" y="5765800"/>
            <a:ext cx="5527675" cy="812800"/>
          </a:xfrm>
          <a:prstGeom prst="frame">
            <a:avLst/>
          </a:prstGeom>
          <a:solidFill>
            <a:srgbClr val="FFFF00"/>
          </a:solidFill>
          <a:ln w="12700" cap="flat" cmpd="sng" algn="ctr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8207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Can also create a Confidence 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Band</a:t>
            </a:r>
            <a:r>
              <a:rPr kumimoji="0" lang="en-US" sz="16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– where could the regression line be located?</a:t>
            </a:r>
            <a:endParaRPr kumimoji="0" 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218" name="Rectangle 2">
            <a:extLst>
              <a:ext uri="{FF2B5EF4-FFF2-40B4-BE49-F238E27FC236}">
                <a16:creationId xmlns:a16="http://schemas.microsoft.com/office/drawing/2014/main" id="{7A3EE79A-7991-8A21-4372-51FD8E9FE55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Scatter/Correlation Situations</a:t>
            </a:r>
          </a:p>
        </p:txBody>
      </p:sp>
      <p:sp>
        <p:nvSpPr>
          <p:cNvPr id="6147" name="Rectangle 3">
            <a:extLst>
              <a:ext uri="{FF2B5EF4-FFF2-40B4-BE49-F238E27FC236}">
                <a16:creationId xmlns:a16="http://schemas.microsoft.com/office/drawing/2014/main" id="{FC87564F-99D7-6139-674D-DFFD165D8E4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381000" indent="-381000" eaLnBrk="1" hangingPunct="1"/>
            <a:r>
              <a:rPr lang="en-US" altLang="en-US" i="1"/>
              <a:t>Increasing the pressure in the plastic injection molds reduces the number of defective parts.</a:t>
            </a:r>
          </a:p>
          <a:p>
            <a:pPr marL="381000" indent="-381000" eaLnBrk="1" hangingPunct="1"/>
            <a:endParaRPr lang="en-US" altLang="en-US" i="1"/>
          </a:p>
          <a:p>
            <a:pPr marL="381000" indent="-381000" eaLnBrk="1" hangingPunct="1"/>
            <a:r>
              <a:rPr lang="en-US" altLang="en-US" i="1"/>
              <a:t>Increasing temperature and catalyst concentration improves the yield of the chemical reaction. </a:t>
            </a:r>
          </a:p>
          <a:p>
            <a:pPr marL="381000" indent="-381000" eaLnBrk="1" hangingPunct="1"/>
            <a:endParaRPr lang="en-US" altLang="en-US" i="1"/>
          </a:p>
          <a:p>
            <a:pPr marL="381000" indent="-381000" eaLnBrk="1" hangingPunct="1"/>
            <a:r>
              <a:rPr lang="en-US" altLang="en-US" i="1"/>
              <a:t>Increased unit census results in higher number of pharmacy orders</a:t>
            </a:r>
          </a:p>
          <a:p>
            <a:pPr marL="381000" indent="-381000" eaLnBrk="1" hangingPunct="1"/>
            <a:endParaRPr lang="en-US" altLang="en-US" i="1"/>
          </a:p>
          <a:p>
            <a:pPr marL="381000" indent="-381000" eaLnBrk="1" hangingPunct="1"/>
            <a:r>
              <a:rPr lang="en-US" altLang="en-US" i="1"/>
              <a:t>Increased government spending results in higher inflation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AutoShape 58">
            <a:extLst>
              <a:ext uri="{FF2B5EF4-FFF2-40B4-BE49-F238E27FC236}">
                <a16:creationId xmlns:a16="http://schemas.microsoft.com/office/drawing/2014/main" id="{D1991B86-3E74-305E-C104-D63AA8873D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1524000"/>
            <a:ext cx="8305800" cy="4191000"/>
          </a:xfrm>
          <a:prstGeom prst="roundRect">
            <a:avLst>
              <a:gd name="adj" fmla="val 7236"/>
            </a:avLst>
          </a:prstGeom>
          <a:solidFill>
            <a:srgbClr val="FFFF99"/>
          </a:solidFill>
          <a:ln w="28575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41360" name="Rectangle 16">
            <a:extLst>
              <a:ext uri="{FF2B5EF4-FFF2-40B4-BE49-F238E27FC236}">
                <a16:creationId xmlns:a16="http://schemas.microsoft.com/office/drawing/2014/main" id="{F16DAE8A-0220-6267-4FAC-D6C68C51BD7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Scatter Diagrams</a:t>
            </a:r>
          </a:p>
        </p:txBody>
      </p:sp>
      <p:sp>
        <p:nvSpPr>
          <p:cNvPr id="7172" name="Line 18">
            <a:extLst>
              <a:ext uri="{FF2B5EF4-FFF2-40B4-BE49-F238E27FC236}">
                <a16:creationId xmlns:a16="http://schemas.microsoft.com/office/drawing/2014/main" id="{D56ADD37-D978-0CB4-0DC2-99D64BB79BC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413000" y="1752600"/>
            <a:ext cx="0" cy="337343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med"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73" name="Line 19">
            <a:extLst>
              <a:ext uri="{FF2B5EF4-FFF2-40B4-BE49-F238E27FC236}">
                <a16:creationId xmlns:a16="http://schemas.microsoft.com/office/drawing/2014/main" id="{43CFA71A-48B3-756C-FEFA-84511341CC47}"/>
              </a:ext>
            </a:extLst>
          </p:cNvPr>
          <p:cNvSpPr>
            <a:spLocks noChangeShapeType="1"/>
          </p:cNvSpPr>
          <p:nvPr/>
        </p:nvSpPr>
        <p:spPr bwMode="auto">
          <a:xfrm>
            <a:off x="2049463" y="4965700"/>
            <a:ext cx="4959350" cy="15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med"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74" name="Rectangle 20">
            <a:extLst>
              <a:ext uri="{FF2B5EF4-FFF2-40B4-BE49-F238E27FC236}">
                <a16:creationId xmlns:a16="http://schemas.microsoft.com/office/drawing/2014/main" id="{404BC0A5-B6CA-1C91-474B-959AAA20B6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77000" y="4267200"/>
            <a:ext cx="1730375" cy="54451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ko-KR" sz="1800">
                <a:ea typeface="Batang" panose="02030600000101010101" pitchFamily="18" charset="-127"/>
              </a:rPr>
              <a:t>Driving Speed</a:t>
            </a:r>
          </a:p>
          <a:p>
            <a:pPr algn="ctr"/>
            <a:r>
              <a:rPr lang="en-US" altLang="ko-KR" sz="1800">
                <a:ea typeface="Batang" panose="02030600000101010101" pitchFamily="18" charset="-127"/>
              </a:rPr>
              <a:t>(MPH)</a:t>
            </a:r>
            <a:endParaRPr lang="en-US" altLang="en-US" sz="2000" b="1"/>
          </a:p>
        </p:txBody>
      </p:sp>
      <p:sp>
        <p:nvSpPr>
          <p:cNvPr id="7175" name="Rectangle 21">
            <a:extLst>
              <a:ext uri="{FF2B5EF4-FFF2-40B4-BE49-F238E27FC236}">
                <a16:creationId xmlns:a16="http://schemas.microsoft.com/office/drawing/2014/main" id="{C2BCC219-C975-2837-BA92-C2F782F8BE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" y="1600200"/>
            <a:ext cx="1447800" cy="5810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ko-KR" sz="1800">
                <a:ea typeface="Batang" panose="02030600000101010101" pitchFamily="18" charset="-127"/>
              </a:rPr>
              <a:t>Gas Mileage</a:t>
            </a:r>
          </a:p>
          <a:p>
            <a:pPr algn="ctr"/>
            <a:r>
              <a:rPr lang="en-US" altLang="ko-KR" sz="1800">
                <a:ea typeface="Batang" panose="02030600000101010101" pitchFamily="18" charset="-127"/>
              </a:rPr>
              <a:t>(MPG)</a:t>
            </a:r>
            <a:endParaRPr lang="en-US" altLang="en-US" sz="2000" b="1"/>
          </a:p>
        </p:txBody>
      </p:sp>
      <p:grpSp>
        <p:nvGrpSpPr>
          <p:cNvPr id="7176" name="Group 22">
            <a:extLst>
              <a:ext uri="{FF2B5EF4-FFF2-40B4-BE49-F238E27FC236}">
                <a16:creationId xmlns:a16="http://schemas.microsoft.com/office/drawing/2014/main" id="{D05CDD41-FEBE-A777-423C-E69C820FF933}"/>
              </a:ext>
            </a:extLst>
          </p:cNvPr>
          <p:cNvGrpSpPr>
            <a:grpSpLocks/>
          </p:cNvGrpSpPr>
          <p:nvPr/>
        </p:nvGrpSpPr>
        <p:grpSpPr bwMode="auto">
          <a:xfrm>
            <a:off x="2997200" y="2217738"/>
            <a:ext cx="2751138" cy="2455862"/>
            <a:chOff x="0" y="1"/>
            <a:chExt cx="19999" cy="19997"/>
          </a:xfrm>
        </p:grpSpPr>
        <p:sp>
          <p:nvSpPr>
            <p:cNvPr id="7186" name="Oval 23">
              <a:extLst>
                <a:ext uri="{FF2B5EF4-FFF2-40B4-BE49-F238E27FC236}">
                  <a16:creationId xmlns:a16="http://schemas.microsoft.com/office/drawing/2014/main" id="{DFAEC1A9-8074-3B8D-244B-722DED0AAC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3087"/>
              <a:ext cx="582" cy="523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7187" name="Oval 24">
              <a:extLst>
                <a:ext uri="{FF2B5EF4-FFF2-40B4-BE49-F238E27FC236}">
                  <a16:creationId xmlns:a16="http://schemas.microsoft.com/office/drawing/2014/main" id="{BC7F86C1-C04A-AF8B-57C3-F100B9978C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57" y="1"/>
              <a:ext cx="582" cy="523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7188" name="Oval 25">
              <a:extLst>
                <a:ext uri="{FF2B5EF4-FFF2-40B4-BE49-F238E27FC236}">
                  <a16:creationId xmlns:a16="http://schemas.microsoft.com/office/drawing/2014/main" id="{EC51E5E1-EF75-448A-D314-761B1D7F22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72" y="3988"/>
              <a:ext cx="582" cy="523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7189" name="Oval 26">
              <a:extLst>
                <a:ext uri="{FF2B5EF4-FFF2-40B4-BE49-F238E27FC236}">
                  <a16:creationId xmlns:a16="http://schemas.microsoft.com/office/drawing/2014/main" id="{7341EAB5-CAB1-E1A2-F474-88D195DB8B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70" y="4632"/>
              <a:ext cx="582" cy="523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7190" name="Oval 27">
              <a:extLst>
                <a:ext uri="{FF2B5EF4-FFF2-40B4-BE49-F238E27FC236}">
                  <a16:creationId xmlns:a16="http://schemas.microsoft.com/office/drawing/2014/main" id="{6F08527E-8573-5A25-61C9-6DC3784626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55" y="8241"/>
              <a:ext cx="582" cy="523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7191" name="Oval 28">
              <a:extLst>
                <a:ext uri="{FF2B5EF4-FFF2-40B4-BE49-F238E27FC236}">
                  <a16:creationId xmlns:a16="http://schemas.microsoft.com/office/drawing/2014/main" id="{61A06929-9B95-A3A6-14ED-8E9C1C8723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374" y="12090"/>
              <a:ext cx="582" cy="523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7192" name="Oval 29">
              <a:extLst>
                <a:ext uri="{FF2B5EF4-FFF2-40B4-BE49-F238E27FC236}">
                  <a16:creationId xmlns:a16="http://schemas.microsoft.com/office/drawing/2014/main" id="{9C8D3933-24AC-87EF-1DCE-6CB3BCBC6E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70" y="7855"/>
              <a:ext cx="582" cy="523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7193" name="Oval 30">
              <a:extLst>
                <a:ext uri="{FF2B5EF4-FFF2-40B4-BE49-F238E27FC236}">
                  <a16:creationId xmlns:a16="http://schemas.microsoft.com/office/drawing/2014/main" id="{C5669530-068E-0132-1928-1ABC939CDE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27" y="4760"/>
              <a:ext cx="582" cy="523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7194" name="Oval 31">
              <a:extLst>
                <a:ext uri="{FF2B5EF4-FFF2-40B4-BE49-F238E27FC236}">
                  <a16:creationId xmlns:a16="http://schemas.microsoft.com/office/drawing/2014/main" id="{43A9517C-4F82-949D-4E1F-F38DBAF5C0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42" y="8755"/>
              <a:ext cx="582" cy="523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7195" name="Oval 32">
              <a:extLst>
                <a:ext uri="{FF2B5EF4-FFF2-40B4-BE49-F238E27FC236}">
                  <a16:creationId xmlns:a16="http://schemas.microsoft.com/office/drawing/2014/main" id="{9E42200F-92E9-3E4B-AFDC-F33F05FEFC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880" y="13248"/>
              <a:ext cx="582" cy="523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7196" name="Oval 33">
              <a:extLst>
                <a:ext uri="{FF2B5EF4-FFF2-40B4-BE49-F238E27FC236}">
                  <a16:creationId xmlns:a16="http://schemas.microsoft.com/office/drawing/2014/main" id="{7303660A-51A9-ABD8-D12A-27DB1C79C0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638" y="10169"/>
              <a:ext cx="582" cy="523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7197" name="Oval 34">
              <a:extLst>
                <a:ext uri="{FF2B5EF4-FFF2-40B4-BE49-F238E27FC236}">
                  <a16:creationId xmlns:a16="http://schemas.microsoft.com/office/drawing/2014/main" id="{74ED4A4C-F29E-9BA6-6DB5-4FDCB491FA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753" y="14149"/>
              <a:ext cx="582" cy="523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7198" name="Oval 35">
              <a:extLst>
                <a:ext uri="{FF2B5EF4-FFF2-40B4-BE49-F238E27FC236}">
                  <a16:creationId xmlns:a16="http://schemas.microsoft.com/office/drawing/2014/main" id="{731F9A7F-D69C-25E1-9D18-617A6A2930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212" y="16044"/>
              <a:ext cx="583" cy="523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7199" name="Oval 36">
              <a:extLst>
                <a:ext uri="{FF2B5EF4-FFF2-40B4-BE49-F238E27FC236}">
                  <a16:creationId xmlns:a16="http://schemas.microsoft.com/office/drawing/2014/main" id="{DB5D9676-965F-289B-8ABB-935C377734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970" y="12958"/>
              <a:ext cx="582" cy="523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7200" name="Oval 37">
              <a:extLst>
                <a:ext uri="{FF2B5EF4-FFF2-40B4-BE49-F238E27FC236}">
                  <a16:creationId xmlns:a16="http://schemas.microsoft.com/office/drawing/2014/main" id="{C048E288-6667-1CFC-3389-1F08C7602A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85" y="16945"/>
              <a:ext cx="582" cy="523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7201" name="Oval 38">
              <a:extLst>
                <a:ext uri="{FF2B5EF4-FFF2-40B4-BE49-F238E27FC236}">
                  <a16:creationId xmlns:a16="http://schemas.microsoft.com/office/drawing/2014/main" id="{116E9EB5-ACB6-8D04-B6AA-8611231A63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936" y="14972"/>
              <a:ext cx="582" cy="523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7202" name="Oval 39">
              <a:extLst>
                <a:ext uri="{FF2B5EF4-FFF2-40B4-BE49-F238E27FC236}">
                  <a16:creationId xmlns:a16="http://schemas.microsoft.com/office/drawing/2014/main" id="{D775F33F-62E0-EEF0-2867-40802EA3EF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693" y="13557"/>
              <a:ext cx="582" cy="523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7203" name="Oval 40">
              <a:extLst>
                <a:ext uri="{FF2B5EF4-FFF2-40B4-BE49-F238E27FC236}">
                  <a16:creationId xmlns:a16="http://schemas.microsoft.com/office/drawing/2014/main" id="{17CED91B-ED8E-8F65-CBF0-AEB8D7DD4A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808" y="17544"/>
              <a:ext cx="582" cy="524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7204" name="Oval 41">
              <a:extLst>
                <a:ext uri="{FF2B5EF4-FFF2-40B4-BE49-F238E27FC236}">
                  <a16:creationId xmlns:a16="http://schemas.microsoft.com/office/drawing/2014/main" id="{0CF559D4-2794-5494-6F26-F0B1A33D7D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04" y="9742"/>
              <a:ext cx="582" cy="523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7205" name="Oval 42">
              <a:extLst>
                <a:ext uri="{FF2B5EF4-FFF2-40B4-BE49-F238E27FC236}">
                  <a16:creationId xmlns:a16="http://schemas.microsoft.com/office/drawing/2014/main" id="{2977AFDD-32C4-BF85-1B56-FF6945C0EC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61" y="6655"/>
              <a:ext cx="582" cy="524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7206" name="Oval 43">
              <a:extLst>
                <a:ext uri="{FF2B5EF4-FFF2-40B4-BE49-F238E27FC236}">
                  <a16:creationId xmlns:a16="http://schemas.microsoft.com/office/drawing/2014/main" id="{74FD6803-E182-7B77-02A6-940BA5ED59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76" y="10643"/>
              <a:ext cx="582" cy="523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7207" name="Oval 44">
              <a:extLst>
                <a:ext uri="{FF2B5EF4-FFF2-40B4-BE49-F238E27FC236}">
                  <a16:creationId xmlns:a16="http://schemas.microsoft.com/office/drawing/2014/main" id="{18705231-5F93-C207-4A1D-245EA94874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64" y="4889"/>
              <a:ext cx="582" cy="523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7208" name="Oval 45">
              <a:extLst>
                <a:ext uri="{FF2B5EF4-FFF2-40B4-BE49-F238E27FC236}">
                  <a16:creationId xmlns:a16="http://schemas.microsoft.com/office/drawing/2014/main" id="{3727CA66-0D17-C523-502B-BF28FE5069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21" y="1801"/>
              <a:ext cx="582" cy="523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7209" name="Oval 46">
              <a:extLst>
                <a:ext uri="{FF2B5EF4-FFF2-40B4-BE49-F238E27FC236}">
                  <a16:creationId xmlns:a16="http://schemas.microsoft.com/office/drawing/2014/main" id="{644CD4A7-51E2-D027-005F-700852E217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36" y="5788"/>
              <a:ext cx="582" cy="523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7210" name="Oval 47">
              <a:extLst>
                <a:ext uri="{FF2B5EF4-FFF2-40B4-BE49-F238E27FC236}">
                  <a16:creationId xmlns:a16="http://schemas.microsoft.com/office/drawing/2014/main" id="{7529D6A8-335D-CAC5-D094-41A7EDEA5E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544" y="18574"/>
              <a:ext cx="582" cy="523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7211" name="Oval 48">
              <a:extLst>
                <a:ext uri="{FF2B5EF4-FFF2-40B4-BE49-F238E27FC236}">
                  <a16:creationId xmlns:a16="http://schemas.microsoft.com/office/drawing/2014/main" id="{00EB2250-AB68-5EC8-F316-F6B4EA4D98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301" y="15478"/>
              <a:ext cx="583" cy="524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7212" name="Oval 49">
              <a:extLst>
                <a:ext uri="{FF2B5EF4-FFF2-40B4-BE49-F238E27FC236}">
                  <a16:creationId xmlns:a16="http://schemas.microsoft.com/office/drawing/2014/main" id="{EC46B1AE-87A2-CCFF-1370-4E39250E4D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417" y="19475"/>
              <a:ext cx="582" cy="523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sp>
        <p:nvSpPr>
          <p:cNvPr id="7177" name="Line 50">
            <a:extLst>
              <a:ext uri="{FF2B5EF4-FFF2-40B4-BE49-F238E27FC236}">
                <a16:creationId xmlns:a16="http://schemas.microsoft.com/office/drawing/2014/main" id="{E62C5CD0-4F08-EF81-5D03-771E1DA0AC07}"/>
              </a:ext>
            </a:extLst>
          </p:cNvPr>
          <p:cNvSpPr>
            <a:spLocks noChangeShapeType="1"/>
          </p:cNvSpPr>
          <p:nvPr/>
        </p:nvSpPr>
        <p:spPr bwMode="auto">
          <a:xfrm>
            <a:off x="5622925" y="4900613"/>
            <a:ext cx="0" cy="20637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78" name="Line 51">
            <a:extLst>
              <a:ext uri="{FF2B5EF4-FFF2-40B4-BE49-F238E27FC236}">
                <a16:creationId xmlns:a16="http://schemas.microsoft.com/office/drawing/2014/main" id="{2BD1965A-B3C2-B7C7-602E-C1AA4560032E}"/>
              </a:ext>
            </a:extLst>
          </p:cNvPr>
          <p:cNvSpPr>
            <a:spLocks noChangeShapeType="1"/>
          </p:cNvSpPr>
          <p:nvPr/>
        </p:nvSpPr>
        <p:spPr bwMode="auto">
          <a:xfrm>
            <a:off x="3205163" y="4900613"/>
            <a:ext cx="1587" cy="20637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79" name="Line 52">
            <a:extLst>
              <a:ext uri="{FF2B5EF4-FFF2-40B4-BE49-F238E27FC236}">
                <a16:creationId xmlns:a16="http://schemas.microsoft.com/office/drawing/2014/main" id="{4BEA610E-4AA3-B561-8883-734F3358C77E}"/>
              </a:ext>
            </a:extLst>
          </p:cNvPr>
          <p:cNvSpPr>
            <a:spLocks noChangeShapeType="1"/>
          </p:cNvSpPr>
          <p:nvPr/>
        </p:nvSpPr>
        <p:spPr bwMode="auto">
          <a:xfrm>
            <a:off x="2225675" y="4522788"/>
            <a:ext cx="222250" cy="1587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80" name="Line 53">
            <a:extLst>
              <a:ext uri="{FF2B5EF4-FFF2-40B4-BE49-F238E27FC236}">
                <a16:creationId xmlns:a16="http://schemas.microsoft.com/office/drawing/2014/main" id="{7C9C7CA7-2644-2FEE-B858-23453EDB39D7}"/>
              </a:ext>
            </a:extLst>
          </p:cNvPr>
          <p:cNvSpPr>
            <a:spLocks noChangeShapeType="1"/>
          </p:cNvSpPr>
          <p:nvPr/>
        </p:nvSpPr>
        <p:spPr bwMode="auto">
          <a:xfrm>
            <a:off x="2225675" y="2454275"/>
            <a:ext cx="22225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81" name="Rectangle 54">
            <a:extLst>
              <a:ext uri="{FF2B5EF4-FFF2-40B4-BE49-F238E27FC236}">
                <a16:creationId xmlns:a16="http://schemas.microsoft.com/office/drawing/2014/main" id="{16A7D267-AFA3-2510-7DEF-77E49F6F25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25600" y="4318000"/>
            <a:ext cx="554038" cy="268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/>
            <a:r>
              <a:rPr lang="en-US" altLang="ko-KR" sz="1800">
                <a:ea typeface="Batang" panose="02030600000101010101" pitchFamily="18" charset="-127"/>
              </a:rPr>
              <a:t>20</a:t>
            </a:r>
            <a:endParaRPr lang="en-US" altLang="en-US" sz="2000" b="1"/>
          </a:p>
        </p:txBody>
      </p:sp>
      <p:sp>
        <p:nvSpPr>
          <p:cNvPr id="7182" name="Rectangle 55">
            <a:extLst>
              <a:ext uri="{FF2B5EF4-FFF2-40B4-BE49-F238E27FC236}">
                <a16:creationId xmlns:a16="http://schemas.microsoft.com/office/drawing/2014/main" id="{9D7BAD7F-F827-5F98-68BB-0F4E45EF25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36688" y="2279650"/>
            <a:ext cx="742950" cy="363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/>
            <a:r>
              <a:rPr lang="en-US" altLang="ko-KR" sz="1800">
                <a:ea typeface="Batang" panose="02030600000101010101" pitchFamily="18" charset="-127"/>
              </a:rPr>
              <a:t>26</a:t>
            </a:r>
            <a:endParaRPr lang="en-US" altLang="en-US" sz="2000" b="1"/>
          </a:p>
        </p:txBody>
      </p:sp>
      <p:sp>
        <p:nvSpPr>
          <p:cNvPr id="7183" name="Rectangle 56">
            <a:extLst>
              <a:ext uri="{FF2B5EF4-FFF2-40B4-BE49-F238E27FC236}">
                <a16:creationId xmlns:a16="http://schemas.microsoft.com/office/drawing/2014/main" id="{876F0BA9-634F-A030-2EAC-2EDD2CC102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52750" y="5121275"/>
            <a:ext cx="442913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ko-KR" sz="1800">
                <a:ea typeface="Batang" panose="02030600000101010101" pitchFamily="18" charset="-127"/>
              </a:rPr>
              <a:t>35</a:t>
            </a:r>
            <a:endParaRPr lang="en-US" altLang="en-US" sz="2000" b="1"/>
          </a:p>
        </p:txBody>
      </p:sp>
      <p:sp>
        <p:nvSpPr>
          <p:cNvPr id="7184" name="Rectangle 57">
            <a:extLst>
              <a:ext uri="{FF2B5EF4-FFF2-40B4-BE49-F238E27FC236}">
                <a16:creationId xmlns:a16="http://schemas.microsoft.com/office/drawing/2014/main" id="{BCB47D95-AA36-C2C1-8EF9-14CE31CE8A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48300" y="5121275"/>
            <a:ext cx="3175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ko-KR" sz="1800">
                <a:ea typeface="Batang" panose="02030600000101010101" pitchFamily="18" charset="-127"/>
              </a:rPr>
              <a:t>75</a:t>
            </a:r>
            <a:endParaRPr lang="en-US" altLang="en-US" sz="2000" b="1"/>
          </a:p>
        </p:txBody>
      </p:sp>
      <p:pic>
        <p:nvPicPr>
          <p:cNvPr id="7185" name="Picture 59">
            <a:extLst>
              <a:ext uri="{FF2B5EF4-FFF2-40B4-BE49-F238E27FC236}">
                <a16:creationId xmlns:a16="http://schemas.microsoft.com/office/drawing/2014/main" id="{364DF2EA-828B-800A-6F22-A139F52B013B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715000" y="1676400"/>
            <a:ext cx="2544763" cy="19748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AutoShape 21">
            <a:extLst>
              <a:ext uri="{FF2B5EF4-FFF2-40B4-BE49-F238E27FC236}">
                <a16:creationId xmlns:a16="http://schemas.microsoft.com/office/drawing/2014/main" id="{88683A34-99DA-05E1-99AE-5AB4D0977F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1143000"/>
            <a:ext cx="8610600" cy="419100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28575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512002" name="Rectangle 2">
            <a:extLst>
              <a:ext uri="{FF2B5EF4-FFF2-40B4-BE49-F238E27FC236}">
                <a16:creationId xmlns:a16="http://schemas.microsoft.com/office/drawing/2014/main" id="{4862377A-DD96-9819-42DF-0EC19175388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Surrogate Indicators</a:t>
            </a:r>
          </a:p>
        </p:txBody>
      </p:sp>
      <p:grpSp>
        <p:nvGrpSpPr>
          <p:cNvPr id="9220" name="Group 3">
            <a:extLst>
              <a:ext uri="{FF2B5EF4-FFF2-40B4-BE49-F238E27FC236}">
                <a16:creationId xmlns:a16="http://schemas.microsoft.com/office/drawing/2014/main" id="{EE127AB8-6FCF-0BFB-E1F1-7E0AF5B57B1B}"/>
              </a:ext>
            </a:extLst>
          </p:cNvPr>
          <p:cNvGrpSpPr>
            <a:grpSpLocks/>
          </p:cNvGrpSpPr>
          <p:nvPr/>
        </p:nvGrpSpPr>
        <p:grpSpPr bwMode="auto">
          <a:xfrm>
            <a:off x="381000" y="1600200"/>
            <a:ext cx="8305800" cy="2749550"/>
            <a:chOff x="2663" y="2295"/>
            <a:chExt cx="7448" cy="2466"/>
          </a:xfrm>
        </p:grpSpPr>
        <p:sp>
          <p:nvSpPr>
            <p:cNvPr id="9221" name="Line 4">
              <a:extLst>
                <a:ext uri="{FF2B5EF4-FFF2-40B4-BE49-F238E27FC236}">
                  <a16:creationId xmlns:a16="http://schemas.microsoft.com/office/drawing/2014/main" id="{56F4B059-FF14-5701-D6DC-7E3BC734664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127" y="2783"/>
              <a:ext cx="1" cy="197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med"/>
              <a:tailEnd type="triangl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22" name="Line 5">
              <a:extLst>
                <a:ext uri="{FF2B5EF4-FFF2-40B4-BE49-F238E27FC236}">
                  <a16:creationId xmlns:a16="http://schemas.microsoft.com/office/drawing/2014/main" id="{819F24DA-2772-915B-955E-585F7652286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41" y="4713"/>
              <a:ext cx="3891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med"/>
              <a:tailEnd type="triangl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23" name="Oval 6">
              <a:extLst>
                <a:ext uri="{FF2B5EF4-FFF2-40B4-BE49-F238E27FC236}">
                  <a16:creationId xmlns:a16="http://schemas.microsoft.com/office/drawing/2014/main" id="{05577D9D-D400-A63F-68A8-65C73C857A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7" y="4347"/>
              <a:ext cx="87" cy="66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9224" name="Oval 7">
              <a:extLst>
                <a:ext uri="{FF2B5EF4-FFF2-40B4-BE49-F238E27FC236}">
                  <a16:creationId xmlns:a16="http://schemas.microsoft.com/office/drawing/2014/main" id="{F2398624-94F6-20E1-6268-19EDD38AE1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4" y="4235"/>
              <a:ext cx="87" cy="66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9225" name="Oval 8">
              <a:extLst>
                <a:ext uri="{FF2B5EF4-FFF2-40B4-BE49-F238E27FC236}">
                  <a16:creationId xmlns:a16="http://schemas.microsoft.com/office/drawing/2014/main" id="{8B648056-AD0B-1682-4045-6B1DE8E2E9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74" y="4106"/>
              <a:ext cx="87" cy="66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9226" name="Oval 9">
              <a:extLst>
                <a:ext uri="{FF2B5EF4-FFF2-40B4-BE49-F238E27FC236}">
                  <a16:creationId xmlns:a16="http://schemas.microsoft.com/office/drawing/2014/main" id="{59D08246-245E-44BC-06FC-56AFC80C9D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26" y="4015"/>
              <a:ext cx="87" cy="66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9227" name="Oval 10">
              <a:extLst>
                <a:ext uri="{FF2B5EF4-FFF2-40B4-BE49-F238E27FC236}">
                  <a16:creationId xmlns:a16="http://schemas.microsoft.com/office/drawing/2014/main" id="{BF6CC216-C655-A70F-56BF-7100447B66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4" y="3812"/>
              <a:ext cx="87" cy="66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9228" name="Oval 11">
              <a:extLst>
                <a:ext uri="{FF2B5EF4-FFF2-40B4-BE49-F238E27FC236}">
                  <a16:creationId xmlns:a16="http://schemas.microsoft.com/office/drawing/2014/main" id="{66495BD3-8F9E-21BA-56F4-EDC88041AF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36" y="3679"/>
              <a:ext cx="87" cy="66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9229" name="Oval 12">
              <a:extLst>
                <a:ext uri="{FF2B5EF4-FFF2-40B4-BE49-F238E27FC236}">
                  <a16:creationId xmlns:a16="http://schemas.microsoft.com/office/drawing/2014/main" id="{21D640DC-C230-F6C3-691B-E766753271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73" y="3534"/>
              <a:ext cx="87" cy="66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9230" name="Oval 13">
              <a:extLst>
                <a:ext uri="{FF2B5EF4-FFF2-40B4-BE49-F238E27FC236}">
                  <a16:creationId xmlns:a16="http://schemas.microsoft.com/office/drawing/2014/main" id="{449AD807-CA34-A1FC-3240-70F8FF6237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5" y="3400"/>
              <a:ext cx="87" cy="66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9231" name="Oval 14">
              <a:extLst>
                <a:ext uri="{FF2B5EF4-FFF2-40B4-BE49-F238E27FC236}">
                  <a16:creationId xmlns:a16="http://schemas.microsoft.com/office/drawing/2014/main" id="{65D430BC-A366-98B8-7A60-3D36891C73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19" y="3320"/>
              <a:ext cx="87" cy="66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9232" name="Oval 15">
              <a:extLst>
                <a:ext uri="{FF2B5EF4-FFF2-40B4-BE49-F238E27FC236}">
                  <a16:creationId xmlns:a16="http://schemas.microsoft.com/office/drawing/2014/main" id="{078E6FD3-F19D-6F40-7DF6-910E263F1E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71" y="3207"/>
              <a:ext cx="87" cy="66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9233" name="Oval 16">
              <a:extLst>
                <a:ext uri="{FF2B5EF4-FFF2-40B4-BE49-F238E27FC236}">
                  <a16:creationId xmlns:a16="http://schemas.microsoft.com/office/drawing/2014/main" id="{B7D39859-83AA-7792-651C-F6C237BF35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72" y="3085"/>
              <a:ext cx="87" cy="66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9234" name="Oval 17">
              <a:extLst>
                <a:ext uri="{FF2B5EF4-FFF2-40B4-BE49-F238E27FC236}">
                  <a16:creationId xmlns:a16="http://schemas.microsoft.com/office/drawing/2014/main" id="{A161A453-A976-96BA-65DF-AF458CA22C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87" y="2995"/>
              <a:ext cx="87" cy="66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9235" name="Rectangle 18">
              <a:extLst>
                <a:ext uri="{FF2B5EF4-FFF2-40B4-BE49-F238E27FC236}">
                  <a16:creationId xmlns:a16="http://schemas.microsoft.com/office/drawing/2014/main" id="{521297E5-3754-0E9F-48CF-6E9A2A6998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38" y="4092"/>
              <a:ext cx="2673" cy="53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ko-KR" sz="1800">
                  <a:ea typeface="Batang" panose="02030600000101010101" pitchFamily="18" charset="-127"/>
                </a:rPr>
                <a:t>Copper Content (Laboratory Spectrometer)</a:t>
              </a:r>
              <a:endParaRPr lang="en-US" altLang="en-US" sz="2000" b="1"/>
            </a:p>
          </p:txBody>
        </p:sp>
        <p:sp>
          <p:nvSpPr>
            <p:cNvPr id="9236" name="Rectangle 19">
              <a:extLst>
                <a:ext uri="{FF2B5EF4-FFF2-40B4-BE49-F238E27FC236}">
                  <a16:creationId xmlns:a16="http://schemas.microsoft.com/office/drawing/2014/main" id="{477DA819-848B-995F-54EB-E2B5929BEC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63" y="2977"/>
              <a:ext cx="1355" cy="99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ko-KR" sz="1800">
                  <a:ea typeface="Batang" panose="02030600000101010101" pitchFamily="18" charset="-127"/>
                </a:rPr>
                <a:t>Copper Content</a:t>
              </a:r>
            </a:p>
            <a:p>
              <a:pPr algn="ctr"/>
              <a:r>
                <a:rPr lang="en-US" altLang="ko-KR" sz="1800">
                  <a:ea typeface="Batang" panose="02030600000101010101" pitchFamily="18" charset="-127"/>
                </a:rPr>
                <a:t>(Portable Sampler)</a:t>
              </a:r>
              <a:endParaRPr lang="en-US" altLang="en-US" sz="2000" b="1"/>
            </a:p>
          </p:txBody>
        </p:sp>
        <p:sp>
          <p:nvSpPr>
            <p:cNvPr id="9237" name="Text Box 20">
              <a:extLst>
                <a:ext uri="{FF2B5EF4-FFF2-40B4-BE49-F238E27FC236}">
                  <a16:creationId xmlns:a16="http://schemas.microsoft.com/office/drawing/2014/main" id="{DA8EAC6F-8C70-61CD-55EC-D8E589D1314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80" y="2295"/>
              <a:ext cx="5025" cy="57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ko-KR" sz="1800" b="1">
                  <a:ea typeface="Batang" panose="02030600000101010101" pitchFamily="18" charset="-127"/>
                </a:rPr>
                <a:t>Tubing - Copper Content Measurement</a:t>
              </a:r>
            </a:p>
            <a:p>
              <a:pPr algn="ctr"/>
              <a:r>
                <a:rPr lang="en-US" altLang="ko-KR" sz="1800" b="1">
                  <a:ea typeface="Batang" panose="02030600000101010101" pitchFamily="18" charset="-127"/>
                </a:rPr>
                <a:t>(Portable vs. Laboratory Models)</a:t>
              </a:r>
              <a:endParaRPr lang="en-US" altLang="en-US" sz="1800" b="1">
                <a:ea typeface="Batang" panose="02030600000101010101" pitchFamily="18" charset="-127"/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026" name="Rectangle 2">
            <a:extLst>
              <a:ext uri="{FF2B5EF4-FFF2-40B4-BE49-F238E27FC236}">
                <a16:creationId xmlns:a16="http://schemas.microsoft.com/office/drawing/2014/main" id="{351516EA-0838-0D54-6687-6D664F280D7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Construction</a:t>
            </a:r>
          </a:p>
        </p:txBody>
      </p:sp>
      <p:sp>
        <p:nvSpPr>
          <p:cNvPr id="10243" name="Rectangle 3">
            <a:extLst>
              <a:ext uri="{FF2B5EF4-FFF2-40B4-BE49-F238E27FC236}">
                <a16:creationId xmlns:a16="http://schemas.microsoft.com/office/drawing/2014/main" id="{BE4B1184-A116-9591-16C6-FC038B4C26B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81000" y="914400"/>
            <a:ext cx="8451850" cy="5513388"/>
          </a:xfrm>
        </p:spPr>
        <p:txBody>
          <a:bodyPr/>
          <a:lstStyle/>
          <a:p>
            <a:pPr eaLnBrk="1" hangingPunct="1">
              <a:buFont typeface="Symbol" panose="05050102010706020507" pitchFamily="18" charset="2"/>
              <a:buNone/>
            </a:pPr>
            <a:r>
              <a:rPr lang="en-US" altLang="en-US"/>
              <a:t>1.	Define the two variables that you think are correlated.  </a:t>
            </a:r>
            <a:r>
              <a:rPr lang="en-US" altLang="en-US" i="1"/>
              <a:t>Causative</a:t>
            </a:r>
            <a:r>
              <a:rPr lang="en-US" altLang="en-US"/>
              <a:t> (or </a:t>
            </a:r>
            <a:r>
              <a:rPr lang="en-US" altLang="en-US" i="1"/>
              <a:t>independent</a:t>
            </a:r>
            <a:r>
              <a:rPr lang="en-US" altLang="en-US"/>
              <a:t>) variable vs. </a:t>
            </a:r>
            <a:r>
              <a:rPr lang="en-US" altLang="en-US" i="1"/>
              <a:t>effect</a:t>
            </a:r>
            <a:r>
              <a:rPr lang="en-US" altLang="en-US"/>
              <a:t> (or </a:t>
            </a:r>
            <a:r>
              <a:rPr lang="en-US" altLang="en-US" i="1"/>
              <a:t>dependent </a:t>
            </a:r>
            <a:r>
              <a:rPr lang="en-US" altLang="en-US"/>
              <a:t>variable). </a:t>
            </a:r>
          </a:p>
          <a:p>
            <a:pPr eaLnBrk="1" hangingPunct="1">
              <a:buFont typeface="Symbol" panose="05050102010706020507" pitchFamily="18" charset="2"/>
              <a:buNone/>
            </a:pPr>
            <a:r>
              <a:rPr lang="en-US" altLang="en-US"/>
              <a:t>2.	Collect the data in pairs.  </a:t>
            </a:r>
          </a:p>
          <a:p>
            <a:pPr eaLnBrk="1" hangingPunct="1">
              <a:buFont typeface="Symbol" panose="05050102010706020507" pitchFamily="18" charset="2"/>
              <a:buNone/>
            </a:pPr>
            <a:r>
              <a:rPr lang="en-US" altLang="en-US"/>
              <a:t>3.	Draw a horizontal and vertical axis.  Label the horizontal axis with the name of the </a:t>
            </a:r>
            <a:r>
              <a:rPr lang="en-US" altLang="en-US" i="1"/>
              <a:t>independent</a:t>
            </a:r>
            <a:r>
              <a:rPr lang="en-US" altLang="en-US"/>
              <a:t> (or </a:t>
            </a:r>
            <a:r>
              <a:rPr lang="en-US" altLang="en-US" i="1"/>
              <a:t>causative</a:t>
            </a:r>
            <a:r>
              <a:rPr lang="en-US" altLang="en-US"/>
              <a:t>) variable, the vertical axis with the </a:t>
            </a:r>
            <a:r>
              <a:rPr lang="en-US" altLang="en-US" i="1"/>
              <a:t>dependent</a:t>
            </a:r>
            <a:r>
              <a:rPr lang="en-US" altLang="en-US"/>
              <a:t> variable (or effect).  </a:t>
            </a:r>
          </a:p>
          <a:p>
            <a:pPr eaLnBrk="1" hangingPunct="1">
              <a:buFont typeface="Symbol" panose="05050102010706020507" pitchFamily="18" charset="2"/>
              <a:buNone/>
            </a:pPr>
            <a:r>
              <a:rPr lang="en-US" altLang="en-US"/>
              <a:t>4.	Scale these axes so that both the </a:t>
            </a:r>
            <a:r>
              <a:rPr lang="en-US" altLang="en-US" i="1"/>
              <a:t>independent</a:t>
            </a:r>
            <a:r>
              <a:rPr lang="en-US" altLang="en-US"/>
              <a:t> and </a:t>
            </a:r>
            <a:r>
              <a:rPr lang="en-US" altLang="en-US" i="1"/>
              <a:t>dependent</a:t>
            </a:r>
            <a:r>
              <a:rPr lang="en-US" altLang="en-US"/>
              <a:t> variables’ </a:t>
            </a:r>
            <a:r>
              <a:rPr lang="en-US" altLang="en-US" i="1"/>
              <a:t>range</a:t>
            </a:r>
            <a:r>
              <a:rPr lang="en-US" altLang="en-US"/>
              <a:t> is about the same </a:t>
            </a:r>
            <a:r>
              <a:rPr lang="en-US" altLang="en-US" i="1"/>
              <a:t>distance.</a:t>
            </a:r>
            <a:endParaRPr lang="en-US" altLang="en-US"/>
          </a:p>
        </p:txBody>
      </p:sp>
      <p:grpSp>
        <p:nvGrpSpPr>
          <p:cNvPr id="10244" name="Group 32">
            <a:extLst>
              <a:ext uri="{FF2B5EF4-FFF2-40B4-BE49-F238E27FC236}">
                <a16:creationId xmlns:a16="http://schemas.microsoft.com/office/drawing/2014/main" id="{02DC045D-2EDD-32A6-8976-0E2A06A49F99}"/>
              </a:ext>
            </a:extLst>
          </p:cNvPr>
          <p:cNvGrpSpPr>
            <a:grpSpLocks/>
          </p:cNvGrpSpPr>
          <p:nvPr/>
        </p:nvGrpSpPr>
        <p:grpSpPr bwMode="auto">
          <a:xfrm>
            <a:off x="2514600" y="3733800"/>
            <a:ext cx="3733800" cy="2971800"/>
            <a:chOff x="1488" y="2448"/>
            <a:chExt cx="2352" cy="1872"/>
          </a:xfrm>
        </p:grpSpPr>
        <p:sp>
          <p:nvSpPr>
            <p:cNvPr id="10245" name="AutoShape 31">
              <a:extLst>
                <a:ext uri="{FF2B5EF4-FFF2-40B4-BE49-F238E27FC236}">
                  <a16:creationId xmlns:a16="http://schemas.microsoft.com/office/drawing/2014/main" id="{CFE75CA6-87A7-FF2D-8AD4-C8BBCA6056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88" y="2448"/>
              <a:ext cx="2352" cy="1872"/>
            </a:xfrm>
            <a:prstGeom prst="roundRect">
              <a:avLst>
                <a:gd name="adj" fmla="val 6676"/>
              </a:avLst>
            </a:prstGeom>
            <a:solidFill>
              <a:srgbClr val="FFFF99"/>
            </a:solidFill>
            <a:ln w="28575">
              <a:solidFill>
                <a:schemeClr val="accent2"/>
              </a:solidFill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0246" name="Rectangle 27">
              <a:extLst>
                <a:ext uri="{FF2B5EF4-FFF2-40B4-BE49-F238E27FC236}">
                  <a16:creationId xmlns:a16="http://schemas.microsoft.com/office/drawing/2014/main" id="{FF09E91A-8796-B84D-46AA-0BEB92A6BC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30" y="3138"/>
              <a:ext cx="132" cy="17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ko-KR" sz="1600">
                  <a:ea typeface="Batang" panose="02030600000101010101" pitchFamily="18" charset="-127"/>
                </a:rPr>
                <a:t>3”</a:t>
              </a:r>
              <a:endParaRPr lang="en-US" altLang="en-US" sz="1800" b="1"/>
            </a:p>
          </p:txBody>
        </p:sp>
        <p:sp>
          <p:nvSpPr>
            <p:cNvPr id="10247" name="Line 5">
              <a:extLst>
                <a:ext uri="{FF2B5EF4-FFF2-40B4-BE49-F238E27FC236}">
                  <a16:creationId xmlns:a16="http://schemas.microsoft.com/office/drawing/2014/main" id="{C9646088-554A-8D16-EE1E-D34772FCC17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024" y="2544"/>
              <a:ext cx="1" cy="138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med"/>
              <a:tailEnd type="triangl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248" name="Line 6">
              <a:extLst>
                <a:ext uri="{FF2B5EF4-FFF2-40B4-BE49-F238E27FC236}">
                  <a16:creationId xmlns:a16="http://schemas.microsoft.com/office/drawing/2014/main" id="{DB081845-5733-3A8C-072B-524F36D8F5C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18" y="3823"/>
              <a:ext cx="173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med"/>
              <a:tailEnd type="triangl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249" name="Line 8">
              <a:extLst>
                <a:ext uri="{FF2B5EF4-FFF2-40B4-BE49-F238E27FC236}">
                  <a16:creationId xmlns:a16="http://schemas.microsoft.com/office/drawing/2014/main" id="{779D8BFD-F0E9-2512-3FCB-10471F13EE7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59" y="3733"/>
              <a:ext cx="78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250" name="Line 9">
              <a:extLst>
                <a:ext uri="{FF2B5EF4-FFF2-40B4-BE49-F238E27FC236}">
                  <a16:creationId xmlns:a16="http://schemas.microsoft.com/office/drawing/2014/main" id="{A3E06F8D-A0A3-F09F-D3C7-3FAEEFBF303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59" y="2681"/>
              <a:ext cx="78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251" name="Line 11">
              <a:extLst>
                <a:ext uri="{FF2B5EF4-FFF2-40B4-BE49-F238E27FC236}">
                  <a16:creationId xmlns:a16="http://schemas.microsoft.com/office/drawing/2014/main" id="{8D8F52FB-B5CC-C263-4235-9B27F65B4AB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01" y="3796"/>
              <a:ext cx="1" cy="7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252" name="Line 12">
              <a:extLst>
                <a:ext uri="{FF2B5EF4-FFF2-40B4-BE49-F238E27FC236}">
                  <a16:creationId xmlns:a16="http://schemas.microsoft.com/office/drawing/2014/main" id="{633D7625-15E6-9650-8B61-13BF9A609DD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48" y="3796"/>
              <a:ext cx="1" cy="7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253" name="Rectangle 13">
              <a:extLst>
                <a:ext uri="{FF2B5EF4-FFF2-40B4-BE49-F238E27FC236}">
                  <a16:creationId xmlns:a16="http://schemas.microsoft.com/office/drawing/2014/main" id="{5405ED22-476D-7EB2-D57C-88FDC61943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4" y="2609"/>
              <a:ext cx="381" cy="149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ko-KR" sz="1600">
                  <a:ea typeface="Batang" panose="02030600000101010101" pitchFamily="18" charset="-127"/>
                </a:rPr>
                <a:t>Y-max</a:t>
              </a:r>
              <a:endParaRPr lang="en-US" altLang="en-US" sz="1800" b="1"/>
            </a:p>
          </p:txBody>
        </p:sp>
        <p:sp>
          <p:nvSpPr>
            <p:cNvPr id="10254" name="Rectangle 14">
              <a:extLst>
                <a:ext uri="{FF2B5EF4-FFF2-40B4-BE49-F238E27FC236}">
                  <a16:creationId xmlns:a16="http://schemas.microsoft.com/office/drawing/2014/main" id="{174CEFE3-223E-8D56-ACC2-4C6608DFFE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4" y="3645"/>
              <a:ext cx="403" cy="18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ko-KR" sz="1600">
                  <a:ea typeface="Batang" panose="02030600000101010101" pitchFamily="18" charset="-127"/>
                </a:rPr>
                <a:t>Y-min</a:t>
              </a:r>
              <a:endParaRPr lang="en-US" altLang="en-US" sz="1800" b="1"/>
            </a:p>
          </p:txBody>
        </p:sp>
        <p:sp>
          <p:nvSpPr>
            <p:cNvPr id="10255" name="Rectangle 15">
              <a:extLst>
                <a:ext uri="{FF2B5EF4-FFF2-40B4-BE49-F238E27FC236}">
                  <a16:creationId xmlns:a16="http://schemas.microsoft.com/office/drawing/2014/main" id="{DEC9923F-52EB-610A-91A5-D1547C2384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41" y="3887"/>
              <a:ext cx="425" cy="199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ko-KR" sz="1600">
                  <a:ea typeface="Batang" panose="02030600000101010101" pitchFamily="18" charset="-127"/>
                </a:rPr>
                <a:t>X-min</a:t>
              </a:r>
              <a:endParaRPr lang="en-US" altLang="en-US" sz="1800" b="1"/>
            </a:p>
          </p:txBody>
        </p:sp>
        <p:sp>
          <p:nvSpPr>
            <p:cNvPr id="10256" name="Rectangle 16">
              <a:extLst>
                <a:ext uri="{FF2B5EF4-FFF2-40B4-BE49-F238E27FC236}">
                  <a16:creationId xmlns:a16="http://schemas.microsoft.com/office/drawing/2014/main" id="{4A788B53-B9F9-4881-8733-2E4C517209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44" y="3887"/>
              <a:ext cx="408" cy="18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ko-KR" sz="1600">
                  <a:ea typeface="Batang" panose="02030600000101010101" pitchFamily="18" charset="-127"/>
                </a:rPr>
                <a:t>X-max</a:t>
              </a:r>
              <a:endParaRPr lang="en-US" altLang="en-US" sz="1800" b="1"/>
            </a:p>
          </p:txBody>
        </p:sp>
        <p:grpSp>
          <p:nvGrpSpPr>
            <p:cNvPr id="10257" name="Group 18">
              <a:extLst>
                <a:ext uri="{FF2B5EF4-FFF2-40B4-BE49-F238E27FC236}">
                  <a16:creationId xmlns:a16="http://schemas.microsoft.com/office/drawing/2014/main" id="{F39A62D4-82D2-7546-DBB8-57E73B3F773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248" y="4100"/>
              <a:ext cx="1054" cy="77"/>
              <a:chOff x="890" y="0"/>
              <a:chExt cx="19110" cy="20000"/>
            </a:xfrm>
          </p:grpSpPr>
          <p:sp>
            <p:nvSpPr>
              <p:cNvPr id="10265" name="Line 19">
                <a:extLst>
                  <a:ext uri="{FF2B5EF4-FFF2-40B4-BE49-F238E27FC236}">
                    <a16:creationId xmlns:a16="http://schemas.microsoft.com/office/drawing/2014/main" id="{210CF68B-B2D6-4886-B11E-3992A325C5D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990" y="0"/>
                <a:ext cx="10" cy="2000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66" name="Line 20">
                <a:extLst>
                  <a:ext uri="{FF2B5EF4-FFF2-40B4-BE49-F238E27FC236}">
                    <a16:creationId xmlns:a16="http://schemas.microsoft.com/office/drawing/2014/main" id="{FAB4D689-8908-2926-BEAB-5166D0C9FD0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90" y="0"/>
                <a:ext cx="10" cy="2000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0258" name="Rectangle 21">
              <a:extLst>
                <a:ext uri="{FF2B5EF4-FFF2-40B4-BE49-F238E27FC236}">
                  <a16:creationId xmlns:a16="http://schemas.microsoft.com/office/drawing/2014/main" id="{50DC79ED-F776-046A-1530-D6BE05EBD5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64" y="4064"/>
              <a:ext cx="216" cy="132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ko-KR" sz="1600">
                  <a:ea typeface="Batang" panose="02030600000101010101" pitchFamily="18" charset="-127"/>
                </a:rPr>
                <a:t>3”</a:t>
              </a:r>
              <a:endParaRPr lang="en-US" altLang="en-US" sz="1800" b="1"/>
            </a:p>
          </p:txBody>
        </p:sp>
        <p:sp>
          <p:nvSpPr>
            <p:cNvPr id="10259" name="Line 22">
              <a:extLst>
                <a:ext uri="{FF2B5EF4-FFF2-40B4-BE49-F238E27FC236}">
                  <a16:creationId xmlns:a16="http://schemas.microsoft.com/office/drawing/2014/main" id="{4F56AEF1-C882-69EA-46ED-7C9DE6CBE87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63" y="4146"/>
              <a:ext cx="425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med"/>
              <a:tailEnd type="triangl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260" name="Line 23">
              <a:extLst>
                <a:ext uri="{FF2B5EF4-FFF2-40B4-BE49-F238E27FC236}">
                  <a16:creationId xmlns:a16="http://schemas.microsoft.com/office/drawing/2014/main" id="{04BF4D6B-3C62-DF28-1A1E-79CE5245BC3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251" y="4146"/>
              <a:ext cx="442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med"/>
              <a:tailEnd type="triangl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261" name="Line 25">
              <a:extLst>
                <a:ext uri="{FF2B5EF4-FFF2-40B4-BE49-F238E27FC236}">
                  <a16:creationId xmlns:a16="http://schemas.microsoft.com/office/drawing/2014/main" id="{D52124B1-258C-168D-139C-7842B82B3BE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149" y="3731"/>
              <a:ext cx="77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262" name="Line 26">
              <a:extLst>
                <a:ext uri="{FF2B5EF4-FFF2-40B4-BE49-F238E27FC236}">
                  <a16:creationId xmlns:a16="http://schemas.microsoft.com/office/drawing/2014/main" id="{4764717B-6221-49F1-CEE5-4A9C0A2BE0C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149" y="2678"/>
              <a:ext cx="77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263" name="Line 28">
              <a:extLst>
                <a:ext uri="{FF2B5EF4-FFF2-40B4-BE49-F238E27FC236}">
                  <a16:creationId xmlns:a16="http://schemas.microsoft.com/office/drawing/2014/main" id="{9076DE67-8463-7225-0F74-DE218881680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79" y="3293"/>
              <a:ext cx="0" cy="42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med"/>
              <a:tailEnd type="triangl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264" name="Line 29">
              <a:extLst>
                <a:ext uri="{FF2B5EF4-FFF2-40B4-BE49-F238E27FC236}">
                  <a16:creationId xmlns:a16="http://schemas.microsoft.com/office/drawing/2014/main" id="{0E96DC5F-FB78-DA8E-B994-DAB5F6ABB90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179" y="2681"/>
              <a:ext cx="0" cy="44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med"/>
              <a:tailEnd type="triangl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050" name="Rectangle 2">
            <a:extLst>
              <a:ext uri="{FF2B5EF4-FFF2-40B4-BE49-F238E27FC236}">
                <a16:creationId xmlns:a16="http://schemas.microsoft.com/office/drawing/2014/main" id="{47453D14-D528-4D82-212C-4CC333F69BC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Construction</a:t>
            </a:r>
          </a:p>
        </p:txBody>
      </p:sp>
      <p:sp>
        <p:nvSpPr>
          <p:cNvPr id="11267" name="Rectangle 3">
            <a:extLst>
              <a:ext uri="{FF2B5EF4-FFF2-40B4-BE49-F238E27FC236}">
                <a16:creationId xmlns:a16="http://schemas.microsoft.com/office/drawing/2014/main" id="{A2ABE227-9525-6F09-3916-420555CD37D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381000" indent="-381000" eaLnBrk="1" hangingPunct="1">
              <a:buFont typeface="Symbol" panose="05050102010706020507" pitchFamily="18" charset="2"/>
              <a:buAutoNum type="arabicPeriod" startAt="5"/>
            </a:pPr>
            <a:r>
              <a:rPr lang="en-US" altLang="en-US"/>
              <a:t>Plot the data pairs as points on the scatter diagram.  If there are identical points, draw a circle around the first one plotted.</a:t>
            </a:r>
          </a:p>
          <a:p>
            <a:pPr marL="381000" indent="-381000" eaLnBrk="1" hangingPunct="1">
              <a:buFont typeface="Symbol" panose="05050102010706020507" pitchFamily="18" charset="2"/>
              <a:buAutoNum type="arabicPeriod" startAt="5"/>
            </a:pPr>
            <a:endParaRPr lang="en-US" altLang="en-US"/>
          </a:p>
          <a:p>
            <a:pPr marL="381000" indent="-381000" eaLnBrk="1" hangingPunct="1">
              <a:buFont typeface="Symbol" panose="05050102010706020507" pitchFamily="18" charset="2"/>
              <a:buAutoNum type="arabicPeriod" startAt="6"/>
            </a:pPr>
            <a:r>
              <a:rPr lang="en-US" altLang="en-US"/>
              <a:t>Make sure you put a title and label on the scatter diagram.  Include the date(s) the data was collected and who prepared the diagram.</a:t>
            </a:r>
          </a:p>
          <a:p>
            <a:pPr marL="381000" indent="-381000" eaLnBrk="1" hangingPunct="1">
              <a:buFont typeface="Symbol" panose="05050102010706020507" pitchFamily="18" charset="2"/>
              <a:buAutoNum type="arabicPeriod" startAt="6"/>
            </a:pPr>
            <a:endParaRPr lang="en-US" altLang="en-US"/>
          </a:p>
          <a:p>
            <a:pPr marL="381000" indent="-381000" eaLnBrk="1" hangingPunct="1">
              <a:buFont typeface="Symbol" panose="05050102010706020507" pitchFamily="18" charset="2"/>
              <a:buNone/>
            </a:pPr>
            <a:r>
              <a:rPr lang="en-US" altLang="en-US"/>
              <a:t>7.	Interpret the scatter diagram for possible correlation between the variables.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079" name="Rectangle 7">
            <a:extLst>
              <a:ext uri="{FF2B5EF4-FFF2-40B4-BE49-F238E27FC236}">
                <a16:creationId xmlns:a16="http://schemas.microsoft.com/office/drawing/2014/main" id="{351E1AC2-B309-60AF-06BD-FC5EF562E5C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Scatter Interpretation</a:t>
            </a:r>
          </a:p>
        </p:txBody>
      </p:sp>
      <p:graphicFrame>
        <p:nvGraphicFramePr>
          <p:cNvPr id="12291" name="Object 3">
            <a:extLst>
              <a:ext uri="{FF2B5EF4-FFF2-40B4-BE49-F238E27FC236}">
                <a16:creationId xmlns:a16="http://schemas.microsoft.com/office/drawing/2014/main" id="{044F8F6C-2588-20C5-396E-DD5F895C7736}"/>
              </a:ext>
            </a:extLst>
          </p:cNvPr>
          <p:cNvGraphicFramePr>
            <a:graphicFrameLocks noGrp="1" noChangeAspect="1"/>
          </p:cNvGraphicFramePr>
          <p:nvPr>
            <p:ph sz="half" idx="1"/>
          </p:nvPr>
        </p:nvGraphicFramePr>
        <p:xfrm>
          <a:off x="120650" y="1143000"/>
          <a:ext cx="8909050" cy="2424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2" imgW="8414467" imgH="2288982" progId="Word.Document.8">
                  <p:embed/>
                </p:oleObj>
              </mc:Choice>
              <mc:Fallback>
                <p:oleObj name="Document" r:id="rId2" imgW="8414467" imgH="2288982" progId="Word.Document.8">
                  <p:embed/>
                  <p:pic>
                    <p:nvPicPr>
                      <p:cNvPr id="12291" name="Object 3">
                        <a:extLst>
                          <a:ext uri="{FF2B5EF4-FFF2-40B4-BE49-F238E27FC236}">
                            <a16:creationId xmlns:a16="http://schemas.microsoft.com/office/drawing/2014/main" id="{044F8F6C-2588-20C5-396E-DD5F895C773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0650" y="1143000"/>
                        <a:ext cx="8909050" cy="2424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 cap="flat" cmpd="sng">
                            <a:solidFill>
                              <a:srgbClr val="000000"/>
                            </a:solidFill>
                            <a:prstDash val="solid"/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92" name="Object 6">
            <a:extLst>
              <a:ext uri="{FF2B5EF4-FFF2-40B4-BE49-F238E27FC236}">
                <a16:creationId xmlns:a16="http://schemas.microsoft.com/office/drawing/2014/main" id="{CAF834A5-33ED-2526-3CF1-8CDEAE84B336}"/>
              </a:ext>
            </a:extLst>
          </p:cNvPr>
          <p:cNvGraphicFramePr>
            <a:graphicFrameLocks noGrp="1" noChangeAspect="1"/>
          </p:cNvGraphicFramePr>
          <p:nvPr>
            <p:ph sz="half" idx="2"/>
          </p:nvPr>
        </p:nvGraphicFramePr>
        <p:xfrm>
          <a:off x="117475" y="3971925"/>
          <a:ext cx="8915400" cy="2352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4" imgW="8414467" imgH="2222603" progId="Word.Document.8">
                  <p:embed/>
                </p:oleObj>
              </mc:Choice>
              <mc:Fallback>
                <p:oleObj name="Document" r:id="rId4" imgW="8414467" imgH="2222603" progId="Word.Document.8">
                  <p:embed/>
                  <p:pic>
                    <p:nvPicPr>
                      <p:cNvPr id="12292" name="Object 6">
                        <a:extLst>
                          <a:ext uri="{FF2B5EF4-FFF2-40B4-BE49-F238E27FC236}">
                            <a16:creationId xmlns:a16="http://schemas.microsoft.com/office/drawing/2014/main" id="{CAF834A5-33ED-2526-3CF1-8CDEAE84B33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7475" y="3971925"/>
                        <a:ext cx="8915400" cy="2352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 cap="flat" cmpd="sng">
                            <a:solidFill>
                              <a:srgbClr val="000000"/>
                            </a:solidFill>
                            <a:prstDash val="solid"/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46" name="Rectangle 2">
            <a:extLst>
              <a:ext uri="{FF2B5EF4-FFF2-40B4-BE49-F238E27FC236}">
                <a16:creationId xmlns:a16="http://schemas.microsoft.com/office/drawing/2014/main" id="{48610944-1D00-3705-4BDB-12753F0D591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The Correlation Coefficient</a:t>
            </a:r>
          </a:p>
        </p:txBody>
      </p:sp>
      <p:grpSp>
        <p:nvGrpSpPr>
          <p:cNvPr id="13315" name="Group 20">
            <a:extLst>
              <a:ext uri="{FF2B5EF4-FFF2-40B4-BE49-F238E27FC236}">
                <a16:creationId xmlns:a16="http://schemas.microsoft.com/office/drawing/2014/main" id="{435C16C8-99EA-B6EE-EE69-34A6E1ED8AF7}"/>
              </a:ext>
            </a:extLst>
          </p:cNvPr>
          <p:cNvGrpSpPr>
            <a:grpSpLocks/>
          </p:cNvGrpSpPr>
          <p:nvPr/>
        </p:nvGrpSpPr>
        <p:grpSpPr bwMode="auto">
          <a:xfrm>
            <a:off x="1524000" y="914400"/>
            <a:ext cx="6019800" cy="1600200"/>
            <a:chOff x="960" y="576"/>
            <a:chExt cx="3792" cy="1008"/>
          </a:xfrm>
        </p:grpSpPr>
        <p:sp>
          <p:nvSpPr>
            <p:cNvPr id="13320" name="AutoShape 19">
              <a:extLst>
                <a:ext uri="{FF2B5EF4-FFF2-40B4-BE49-F238E27FC236}">
                  <a16:creationId xmlns:a16="http://schemas.microsoft.com/office/drawing/2014/main" id="{B23053A7-B4E9-762A-6854-A81083CB83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0" y="576"/>
              <a:ext cx="3792" cy="1008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28575">
              <a:solidFill>
                <a:schemeClr val="accent2"/>
              </a:solidFill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3321" name="Line 4">
              <a:extLst>
                <a:ext uri="{FF2B5EF4-FFF2-40B4-BE49-F238E27FC236}">
                  <a16:creationId xmlns:a16="http://schemas.microsoft.com/office/drawing/2014/main" id="{54C7BFE5-BF0D-1247-EB17-29C86E6D726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57" y="1019"/>
              <a:ext cx="2341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triangle" w="sm" len="med"/>
              <a:tailEnd type="triangl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22" name="Line 5">
              <a:extLst>
                <a:ext uri="{FF2B5EF4-FFF2-40B4-BE49-F238E27FC236}">
                  <a16:creationId xmlns:a16="http://schemas.microsoft.com/office/drawing/2014/main" id="{40F65911-5D9F-7017-A9E1-880E7BF38E2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54" y="944"/>
              <a:ext cx="1" cy="15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23" name="Line 6">
              <a:extLst>
                <a:ext uri="{FF2B5EF4-FFF2-40B4-BE49-F238E27FC236}">
                  <a16:creationId xmlns:a16="http://schemas.microsoft.com/office/drawing/2014/main" id="{25AC2DB6-AB82-D048-5124-1DA8B00C18E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797" y="944"/>
              <a:ext cx="0" cy="15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24" name="Rectangle 7">
              <a:extLst>
                <a:ext uri="{FF2B5EF4-FFF2-40B4-BE49-F238E27FC236}">
                  <a16:creationId xmlns:a16="http://schemas.microsoft.com/office/drawing/2014/main" id="{A734BCFE-39DC-73A7-A75A-E517142A6F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00" y="728"/>
              <a:ext cx="255" cy="1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ko-KR" sz="1200">
                  <a:ea typeface="Batang" panose="02030600000101010101" pitchFamily="18" charset="-127"/>
                </a:rPr>
                <a:t>-1.0</a:t>
              </a:r>
              <a:endParaRPr lang="en-US" altLang="en-US" sz="1400" b="1"/>
            </a:p>
          </p:txBody>
        </p:sp>
        <p:sp>
          <p:nvSpPr>
            <p:cNvPr id="13325" name="Rectangle 8">
              <a:extLst>
                <a:ext uri="{FF2B5EF4-FFF2-40B4-BE49-F238E27FC236}">
                  <a16:creationId xmlns:a16="http://schemas.microsoft.com/office/drawing/2014/main" id="{0AFB4505-C459-828C-5A55-9FA206C6B7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73" y="728"/>
              <a:ext cx="263" cy="1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ko-KR" sz="1200">
                  <a:ea typeface="Batang" panose="02030600000101010101" pitchFamily="18" charset="-127"/>
                </a:rPr>
                <a:t>+1.0</a:t>
              </a:r>
              <a:endParaRPr lang="en-US" altLang="en-US" sz="1400" b="1"/>
            </a:p>
          </p:txBody>
        </p:sp>
        <p:sp>
          <p:nvSpPr>
            <p:cNvPr id="13326" name="Rectangle 9">
              <a:extLst>
                <a:ext uri="{FF2B5EF4-FFF2-40B4-BE49-F238E27FC236}">
                  <a16:creationId xmlns:a16="http://schemas.microsoft.com/office/drawing/2014/main" id="{83C46AEB-9CBD-ECC0-592D-AF7D1F9106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48" y="720"/>
              <a:ext cx="255" cy="20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ko-KR" sz="1200">
                  <a:ea typeface="Batang" panose="02030600000101010101" pitchFamily="18" charset="-127"/>
                </a:rPr>
                <a:t>0</a:t>
              </a:r>
              <a:endParaRPr lang="en-US" altLang="en-US" sz="1400" b="1"/>
            </a:p>
          </p:txBody>
        </p:sp>
        <p:sp>
          <p:nvSpPr>
            <p:cNvPr id="13327" name="Line 10">
              <a:extLst>
                <a:ext uri="{FF2B5EF4-FFF2-40B4-BE49-F238E27FC236}">
                  <a16:creationId xmlns:a16="http://schemas.microsoft.com/office/drawing/2014/main" id="{904D0881-9D7B-069D-A5C3-51EC58C808B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71" y="944"/>
              <a:ext cx="1" cy="15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28" name="Rectangle 11">
              <a:extLst>
                <a:ext uri="{FF2B5EF4-FFF2-40B4-BE49-F238E27FC236}">
                  <a16:creationId xmlns:a16="http://schemas.microsoft.com/office/drawing/2014/main" id="{751AE18C-027C-BBA0-A75E-5457BB429D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28" y="782"/>
              <a:ext cx="532" cy="3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ko-KR" sz="1200">
                  <a:ea typeface="Batang" panose="02030600000101010101" pitchFamily="18" charset="-127"/>
                </a:rPr>
                <a:t>Correlation</a:t>
              </a:r>
            </a:p>
            <a:p>
              <a:r>
                <a:rPr lang="en-US" altLang="ko-KR" sz="1200">
                  <a:ea typeface="Batang" panose="02030600000101010101" pitchFamily="18" charset="-127"/>
                </a:rPr>
                <a:t>Coefficient</a:t>
              </a:r>
            </a:p>
            <a:p>
              <a:r>
                <a:rPr lang="en-US" altLang="ko-KR" sz="1200">
                  <a:ea typeface="Batang" panose="02030600000101010101" pitchFamily="18" charset="-127"/>
                </a:rPr>
                <a:t>Values</a:t>
              </a:r>
              <a:endParaRPr lang="en-US" altLang="en-US" sz="1400" b="1"/>
            </a:p>
          </p:txBody>
        </p:sp>
        <p:sp>
          <p:nvSpPr>
            <p:cNvPr id="13329" name="Rectangle 12">
              <a:extLst>
                <a:ext uri="{FF2B5EF4-FFF2-40B4-BE49-F238E27FC236}">
                  <a16:creationId xmlns:a16="http://schemas.microsoft.com/office/drawing/2014/main" id="{8EA5A78C-72CD-2A09-33FB-43768B5C30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00" y="1152"/>
              <a:ext cx="525" cy="40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ko-KR" sz="1200">
                  <a:ea typeface="Batang" panose="02030600000101010101" pitchFamily="18" charset="-127"/>
                </a:rPr>
                <a:t>“Perfect” Negative Correlation</a:t>
              </a:r>
              <a:endParaRPr lang="en-US" altLang="en-US" sz="1400" b="1"/>
            </a:p>
          </p:txBody>
        </p:sp>
        <p:sp>
          <p:nvSpPr>
            <p:cNvPr id="13330" name="Rectangle 13">
              <a:extLst>
                <a:ext uri="{FF2B5EF4-FFF2-40B4-BE49-F238E27FC236}">
                  <a16:creationId xmlns:a16="http://schemas.microsoft.com/office/drawing/2014/main" id="{44EA6DF6-F6A8-6671-DB50-0D3D6AF732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27" y="1152"/>
              <a:ext cx="532" cy="3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ko-KR" sz="1200">
                  <a:ea typeface="Batang" panose="02030600000101010101" pitchFamily="18" charset="-127"/>
                </a:rPr>
                <a:t>“Perfect” Positive Correlation</a:t>
              </a:r>
              <a:endParaRPr lang="en-US" altLang="en-US" sz="1400" b="1"/>
            </a:p>
          </p:txBody>
        </p:sp>
        <p:sp>
          <p:nvSpPr>
            <p:cNvPr id="13331" name="Rectangle 14">
              <a:extLst>
                <a:ext uri="{FF2B5EF4-FFF2-40B4-BE49-F238E27FC236}">
                  <a16:creationId xmlns:a16="http://schemas.microsoft.com/office/drawing/2014/main" id="{FD76166E-DD44-EDF5-8A23-0FAD986292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10" y="1160"/>
              <a:ext cx="547" cy="2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ko-KR" sz="1200">
                  <a:ea typeface="Batang" panose="02030600000101010101" pitchFamily="18" charset="-127"/>
                </a:rPr>
                <a:t>No</a:t>
              </a:r>
            </a:p>
            <a:p>
              <a:pPr algn="ctr"/>
              <a:r>
                <a:rPr lang="en-US" altLang="ko-KR" sz="1200">
                  <a:ea typeface="Batang" panose="02030600000101010101" pitchFamily="18" charset="-127"/>
                </a:rPr>
                <a:t>Correlation</a:t>
              </a:r>
              <a:endParaRPr lang="en-US" altLang="en-US" sz="1400" b="1"/>
            </a:p>
          </p:txBody>
        </p:sp>
      </p:grpSp>
      <p:sp>
        <p:nvSpPr>
          <p:cNvPr id="13316" name="Rectangle 16">
            <a:extLst>
              <a:ext uri="{FF2B5EF4-FFF2-40B4-BE49-F238E27FC236}">
                <a16:creationId xmlns:a16="http://schemas.microsoft.com/office/drawing/2014/main" id="{F5A7A492-5580-D374-D04D-E188AFB042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743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graphicFrame>
        <p:nvGraphicFramePr>
          <p:cNvPr id="13317" name="Object 15">
            <a:extLst>
              <a:ext uri="{FF2B5EF4-FFF2-40B4-BE49-F238E27FC236}">
                <a16:creationId xmlns:a16="http://schemas.microsoft.com/office/drawing/2014/main" id="{6AEF9F2C-AB2F-0FF2-F350-3CD95C3F808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144713" y="2667000"/>
          <a:ext cx="4776787" cy="166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937000" imgH="1371600" progId="Equation.3">
                  <p:embed/>
                </p:oleObj>
              </mc:Choice>
              <mc:Fallback>
                <p:oleObj name="Equation" r:id="rId2" imgW="3937000" imgH="1371600" progId="Equation.3">
                  <p:embed/>
                  <p:pic>
                    <p:nvPicPr>
                      <p:cNvPr id="13317" name="Object 15">
                        <a:extLst>
                          <a:ext uri="{FF2B5EF4-FFF2-40B4-BE49-F238E27FC236}">
                            <a16:creationId xmlns:a16="http://schemas.microsoft.com/office/drawing/2014/main" id="{6AEF9F2C-AB2F-0FF2-F350-3CD95C3F808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4713" y="2667000"/>
                        <a:ext cx="4776787" cy="1665288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 w="28575">
                        <a:solidFill>
                          <a:schemeClr val="accent2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18" name="Rectangle 18">
            <a:extLst>
              <a:ext uri="{FF2B5EF4-FFF2-40B4-BE49-F238E27FC236}">
                <a16:creationId xmlns:a16="http://schemas.microsoft.com/office/drawing/2014/main" id="{EA3794B8-FADF-CAB7-093D-66B6D2743E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5193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graphicFrame>
        <p:nvGraphicFramePr>
          <p:cNvPr id="13319" name="Object 17">
            <a:extLst>
              <a:ext uri="{FF2B5EF4-FFF2-40B4-BE49-F238E27FC236}">
                <a16:creationId xmlns:a16="http://schemas.microsoft.com/office/drawing/2014/main" id="{6E29812F-C497-32F2-8A67-353CE29DEFE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057400" y="4495800"/>
          <a:ext cx="4953000" cy="220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076700" imgH="1816100" progId="Equation.3">
                  <p:embed/>
                </p:oleObj>
              </mc:Choice>
              <mc:Fallback>
                <p:oleObj name="Equation" r:id="rId4" imgW="4076700" imgH="1816100" progId="Equation.3">
                  <p:embed/>
                  <p:pic>
                    <p:nvPicPr>
                      <p:cNvPr id="13319" name="Object 17">
                        <a:extLst>
                          <a:ext uri="{FF2B5EF4-FFF2-40B4-BE49-F238E27FC236}">
                            <a16:creationId xmlns:a16="http://schemas.microsoft.com/office/drawing/2014/main" id="{6E29812F-C497-32F2-8A67-353CE29DEFE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7400" y="4495800"/>
                        <a:ext cx="4953000" cy="2209800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 w="28575">
                        <a:solidFill>
                          <a:schemeClr val="accent2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170" name="Rectangle 2">
            <a:extLst>
              <a:ext uri="{FF2B5EF4-FFF2-40B4-BE49-F238E27FC236}">
                <a16:creationId xmlns:a16="http://schemas.microsoft.com/office/drawing/2014/main" id="{C2F57EED-0F74-03E1-948A-09CFDA3B5A7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Correlation vs. Cause &amp; Effect</a:t>
            </a:r>
          </a:p>
        </p:txBody>
      </p:sp>
      <p:sp>
        <p:nvSpPr>
          <p:cNvPr id="14339" name="Rectangle 3">
            <a:extLst>
              <a:ext uri="{FF2B5EF4-FFF2-40B4-BE49-F238E27FC236}">
                <a16:creationId xmlns:a16="http://schemas.microsoft.com/office/drawing/2014/main" id="{F7D80B77-49A1-0892-43A9-BFCEF7C6661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381000" indent="-381000" eaLnBrk="1" hangingPunct="1"/>
            <a:r>
              <a:rPr lang="en-US" altLang="en-US" i="1"/>
              <a:t>The population of Paris was positively correlated to the number of stork nests in the city.</a:t>
            </a:r>
          </a:p>
          <a:p>
            <a:pPr marL="381000" indent="-381000" eaLnBrk="1" hangingPunct="1"/>
            <a:endParaRPr lang="en-US" altLang="en-US" i="1"/>
          </a:p>
          <a:p>
            <a:pPr marL="381000" indent="-381000" eaLnBrk="1" hangingPunct="1"/>
            <a:r>
              <a:rPr lang="en-US" altLang="en-US" i="1"/>
              <a:t>The homicide rate in Chicago is positively correlated to the sales of ice cream by street vendors.</a:t>
            </a:r>
          </a:p>
          <a:p>
            <a:pPr marL="381000" indent="-381000" eaLnBrk="1" hangingPunct="1"/>
            <a:endParaRPr lang="en-US" altLang="en-US" i="1"/>
          </a:p>
          <a:p>
            <a:pPr marL="381000" indent="-381000" eaLnBrk="1" hangingPunct="1"/>
            <a:r>
              <a:rPr lang="en-US" altLang="en-US" i="1"/>
              <a:t>At one time, the Dow Jones stock market index was positively correlated to the height of women’s hemlines.</a:t>
            </a:r>
          </a:p>
          <a:p>
            <a:pPr marL="381000" indent="-381000" eaLnBrk="1" hangingPunct="1"/>
            <a:endParaRPr lang="en-US" altLang="en-US" i="1"/>
          </a:p>
          <a:p>
            <a:pPr marL="381000" indent="-381000" eaLnBrk="1" hangingPunct="1"/>
            <a:r>
              <a:rPr lang="en-US" altLang="en-US" i="1"/>
              <a:t>Your Examples?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JPMorgan">
  <a:themeElements>
    <a:clrScheme name="JPMorga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JPMorga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12700" cap="flat" cmpd="sng" algn="ctr">
          <a:solidFill>
            <a:srgbClr val="000000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207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12700" cap="flat" cmpd="sng" algn="ctr">
          <a:solidFill>
            <a:srgbClr val="000000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207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JPMorga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JPMorga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7430</TotalTime>
  <Words>632</Words>
  <Application>Microsoft Office PowerPoint</Application>
  <PresentationFormat>On-screen Show (4:3)</PresentationFormat>
  <Paragraphs>121</Paragraphs>
  <Slides>17</Slides>
  <Notes>3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17</vt:i4>
      </vt:variant>
    </vt:vector>
  </HeadingPairs>
  <TitlesOfParts>
    <vt:vector size="25" baseType="lpstr">
      <vt:lpstr>Batang</vt:lpstr>
      <vt:lpstr>Arial</vt:lpstr>
      <vt:lpstr>Copperplate Gothic Bold</vt:lpstr>
      <vt:lpstr>Symbol</vt:lpstr>
      <vt:lpstr>Times New Roman</vt:lpstr>
      <vt:lpstr>JPMorgan</vt:lpstr>
      <vt:lpstr>Document</vt:lpstr>
      <vt:lpstr>Equation</vt:lpstr>
      <vt:lpstr>PowerPoint Presentation</vt:lpstr>
      <vt:lpstr>Scatter/Correlation Situations</vt:lpstr>
      <vt:lpstr>Scatter Diagrams</vt:lpstr>
      <vt:lpstr>Surrogate Indicators</vt:lpstr>
      <vt:lpstr>Construction</vt:lpstr>
      <vt:lpstr>Construction</vt:lpstr>
      <vt:lpstr>Scatter Interpretation</vt:lpstr>
      <vt:lpstr>The Correlation Coefficient</vt:lpstr>
      <vt:lpstr>Correlation vs. Cause &amp; Effect</vt:lpstr>
      <vt:lpstr>Regression Models</vt:lpstr>
      <vt:lpstr>Residuals – Basis for Model Fitting</vt:lpstr>
      <vt:lpstr>Simple Linear Regression - Steps</vt:lpstr>
      <vt:lpstr>Simple Linear Regression - Steps</vt:lpstr>
      <vt:lpstr>Simple Linear Regression - Steps</vt:lpstr>
      <vt:lpstr>Checking the Regression Model</vt:lpstr>
      <vt:lpstr>Interpolation Dangers</vt:lpstr>
      <vt:lpstr>Confidence &amp; Prediction Bounds</vt:lpstr>
    </vt:vector>
  </TitlesOfParts>
  <Company>Micron Electronics,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Productivity/Quality Workshop</dc:title>
  <dc:creator>John J. O'Neill, Jr.</dc:creator>
  <cp:lastModifiedBy>John O'Neill</cp:lastModifiedBy>
  <cp:revision>168</cp:revision>
  <cp:lastPrinted>1998-11-12T16:48:12Z</cp:lastPrinted>
  <dcterms:created xsi:type="dcterms:W3CDTF">1998-10-26T20:45:45Z</dcterms:created>
  <dcterms:modified xsi:type="dcterms:W3CDTF">2026-01-21T16:49:35Z</dcterms:modified>
</cp:coreProperties>
</file>