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0" r:id="rId1"/>
  </p:sldMasterIdLst>
  <p:notesMasterIdLst>
    <p:notesMasterId r:id="rId48"/>
  </p:notesMasterIdLst>
  <p:handoutMasterIdLst>
    <p:handoutMasterId r:id="rId49"/>
  </p:handoutMasterIdLst>
  <p:sldIdLst>
    <p:sldId id="1232" r:id="rId2"/>
    <p:sldId id="1225" r:id="rId3"/>
    <p:sldId id="1226" r:id="rId4"/>
    <p:sldId id="1227" r:id="rId5"/>
    <p:sldId id="1228" r:id="rId6"/>
    <p:sldId id="1229" r:id="rId7"/>
    <p:sldId id="1230" r:id="rId8"/>
    <p:sldId id="1231" r:id="rId9"/>
    <p:sldId id="1233" r:id="rId10"/>
    <p:sldId id="1252" r:id="rId11"/>
    <p:sldId id="1281" r:id="rId12"/>
    <p:sldId id="286" r:id="rId13"/>
    <p:sldId id="1183" r:id="rId14"/>
    <p:sldId id="1173" r:id="rId15"/>
    <p:sldId id="1174" r:id="rId16"/>
    <p:sldId id="1175" r:id="rId17"/>
    <p:sldId id="1176" r:id="rId18"/>
    <p:sldId id="1177" r:id="rId19"/>
    <p:sldId id="1178" r:id="rId20"/>
    <p:sldId id="1179" r:id="rId21"/>
    <p:sldId id="1180" r:id="rId22"/>
    <p:sldId id="1181" r:id="rId23"/>
    <p:sldId id="1182" r:id="rId24"/>
    <p:sldId id="1184" r:id="rId25"/>
    <p:sldId id="1186" r:id="rId26"/>
    <p:sldId id="1187" r:id="rId27"/>
    <p:sldId id="273" r:id="rId28"/>
    <p:sldId id="1188" r:id="rId29"/>
    <p:sldId id="1189" r:id="rId30"/>
    <p:sldId id="1190" r:id="rId31"/>
    <p:sldId id="1185" r:id="rId32"/>
    <p:sldId id="1191" r:id="rId33"/>
    <p:sldId id="1192" r:id="rId34"/>
    <p:sldId id="1193" r:id="rId35"/>
    <p:sldId id="1194" r:id="rId36"/>
    <p:sldId id="1195" r:id="rId37"/>
    <p:sldId id="1196" r:id="rId38"/>
    <p:sldId id="1197" r:id="rId39"/>
    <p:sldId id="1198" r:id="rId40"/>
    <p:sldId id="1199" r:id="rId41"/>
    <p:sldId id="1200" r:id="rId42"/>
    <p:sldId id="1201" r:id="rId43"/>
    <p:sldId id="268" r:id="rId44"/>
    <p:sldId id="269" r:id="rId45"/>
    <p:sldId id="1202" r:id="rId46"/>
    <p:sldId id="271" r:id="rId47"/>
  </p:sldIdLst>
  <p:sldSz cx="12192000" cy="6858000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C7915C-9CB2-4135-9E78-64F88A1E8FA4}" v="25" dt="2026-01-21T18:37:12.473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73" autoAdjust="0"/>
  </p:normalViewPr>
  <p:slideViewPr>
    <p:cSldViewPr snapToGrid="0">
      <p:cViewPr varScale="1">
        <p:scale>
          <a:sx n="80" d="100"/>
          <a:sy n="80" d="100"/>
        </p:scale>
        <p:origin x="677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6.xml"/><Relationship Id="rId2" Type="http://schemas.openxmlformats.org/officeDocument/2006/relationships/slide" Target="slides/slide16.xml"/><Relationship Id="rId1" Type="http://schemas.openxmlformats.org/officeDocument/2006/relationships/slide" Target="slides/slide14.xml"/><Relationship Id="rId4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delSld modSld modMainMaster">
      <pc:chgData name="John O'Neill" userId="a4336b72f0c0be49" providerId="LiveId" clId="{4F9F57AC-C24F-46EB-A48B-2E42EDBC85D2}" dt="2026-01-21T18:37:12.473" v="520" actId="1038"/>
      <pc:docMkLst>
        <pc:docMk/>
      </pc:docMkLst>
      <pc:sldChg chg="modSp mod">
        <pc:chgData name="John O'Neill" userId="a4336b72f0c0be49" providerId="LiveId" clId="{4F9F57AC-C24F-46EB-A48B-2E42EDBC85D2}" dt="2026-01-21T18:36:42.976" v="468" actId="20577"/>
        <pc:sldMkLst>
          <pc:docMk/>
          <pc:sldMk cId="3479921800" sldId="1225"/>
        </pc:sldMkLst>
        <pc:spChg chg="mod">
          <ac:chgData name="John O'Neill" userId="a4336b72f0c0be49" providerId="LiveId" clId="{4F9F57AC-C24F-46EB-A48B-2E42EDBC85D2}" dt="2026-01-21T18:36:42.976" v="468" actId="20577"/>
          <ac:spMkLst>
            <pc:docMk/>
            <pc:sldMk cId="3479921800" sldId="1225"/>
            <ac:spMk id="441349" creationId="{00000000-0000-0000-0000-000000000000}"/>
          </ac:spMkLst>
        </pc:spChg>
      </pc:sldChg>
      <pc:sldChg chg="modSp mod">
        <pc:chgData name="John O'Neill" userId="a4336b72f0c0be49" providerId="LiveId" clId="{4F9F57AC-C24F-46EB-A48B-2E42EDBC85D2}" dt="2026-01-21T18:37:12.473" v="520" actId="1038"/>
        <pc:sldMkLst>
          <pc:docMk/>
          <pc:sldMk cId="4207688241" sldId="1227"/>
        </pc:sldMkLst>
        <pc:spChg chg="mod">
          <ac:chgData name="John O'Neill" userId="a4336b72f0c0be49" providerId="LiveId" clId="{4F9F57AC-C24F-46EB-A48B-2E42EDBC85D2}" dt="2026-01-21T18:37:04.665" v="498" actId="14100"/>
          <ac:spMkLst>
            <pc:docMk/>
            <pc:sldMk cId="4207688241" sldId="1227"/>
            <ac:spMk id="515076" creationId="{00000000-0000-0000-0000-000000000000}"/>
          </ac:spMkLst>
        </pc:spChg>
        <pc:spChg chg="mod">
          <ac:chgData name="John O'Neill" userId="a4336b72f0c0be49" providerId="LiveId" clId="{4F9F57AC-C24F-46EB-A48B-2E42EDBC85D2}" dt="2026-01-21T18:37:12.473" v="520" actId="1038"/>
          <ac:spMkLst>
            <pc:docMk/>
            <pc:sldMk cId="4207688241" sldId="1227"/>
            <ac:spMk id="515077" creationId="{00000000-0000-0000-0000-000000000000}"/>
          </ac:spMkLst>
        </pc:spChg>
      </pc:sldChg>
      <pc:sldChg chg="delSp">
        <pc:chgData name="John O'Neill" userId="a4336b72f0c0be49" providerId="LiveId" clId="{4F9F57AC-C24F-46EB-A48B-2E42EDBC85D2}" dt="2026-01-21T18:36:21.080" v="438" actId="478"/>
        <pc:sldMkLst>
          <pc:docMk/>
          <pc:sldMk cId="3033665418" sldId="1232"/>
        </pc:sldMkLst>
        <pc:spChg chg="del">
          <ac:chgData name="John O'Neill" userId="a4336b72f0c0be49" providerId="LiveId" clId="{4F9F57AC-C24F-46EB-A48B-2E42EDBC85D2}" dt="2026-01-21T18:36:21.080" v="438" actId="478"/>
          <ac:spMkLst>
            <pc:docMk/>
            <pc:sldMk cId="3033665418" sldId="1232"/>
            <ac:spMk id="5" creationId="{BF8D5A55-D394-81A3-064C-C292890049E3}"/>
          </ac:spMkLst>
        </pc:spChg>
      </pc:sldChg>
      <pc:sldMasterChg chg="modSp mod delSldLayout">
        <pc:chgData name="John O'Neill" userId="a4336b72f0c0be49" providerId="LiveId" clId="{4F9F57AC-C24F-46EB-A48B-2E42EDBC85D2}" dt="2026-01-21T18:36:11.949" v="437" actId="14100"/>
        <pc:sldMasterMkLst>
          <pc:docMk/>
          <pc:sldMasterMk cId="2372320138" sldId="2147483680"/>
        </pc:sldMasterMkLst>
        <pc:spChg chg="mod">
          <ac:chgData name="John O'Neill" userId="a4336b72f0c0be49" providerId="LiveId" clId="{4F9F57AC-C24F-46EB-A48B-2E42EDBC85D2}" dt="2026-01-21T18:36:11.949" v="437" actId="14100"/>
          <ac:spMkLst>
            <pc:docMk/>
            <pc:sldMasterMk cId="2372320138" sldId="2147483680"/>
            <ac:spMk id="1029" creationId="{4D8BE1D4-8C88-9249-A2A5-CA7658D2E9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22AF651-A7E9-ED18-C45E-EF039BB592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0A80AA9-CB0F-528A-3E77-E2C60726EC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F6F5EF5-C99C-4205-B764-DC7CC9DDD9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D5F90C3-0364-53DF-8091-49A3AB303C8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6AD4969A-61F9-4AE7-868A-8F63C6374F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3B03B02-C430-FC82-3A79-0C62124F798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519113" y="309563"/>
            <a:ext cx="8205788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2350630-818C-6F21-6E8B-6EAB3DF87DB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1E4A0BC2-A153-4972-4BF3-6FDE5D1804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B033FAB1-FB91-8A8D-54FD-0D5E497C5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4ABE9E6-C632-A92F-8041-D8480DD67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89FC8EC1-266E-4491-B191-C99260196F08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787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FD5F7F1-1B7E-54BF-9C6A-1AA5F36DCF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B764070-2462-AAC7-18D9-4C43DF097C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>
            <a:extLst>
              <a:ext uri="{FF2B5EF4-FFF2-40B4-BE49-F238E27FC236}">
                <a16:creationId xmlns:a16="http://schemas.microsoft.com/office/drawing/2014/main" id="{EFA5F420-1445-E2B2-6017-D279E40FB4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0243" name="Rectangle 5">
            <a:extLst>
              <a:ext uri="{FF2B5EF4-FFF2-40B4-BE49-F238E27FC236}">
                <a16:creationId xmlns:a16="http://schemas.microsoft.com/office/drawing/2014/main" id="{2F7839B5-4ABA-6EE2-8FBD-E3295E228B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94ACDF1-13D8-3DE2-C37B-9775F4E831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D36C3A1-303E-69C3-7743-2CDCB6418B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>
            <a:extLst>
              <a:ext uri="{FF2B5EF4-FFF2-40B4-BE49-F238E27FC236}">
                <a16:creationId xmlns:a16="http://schemas.microsoft.com/office/drawing/2014/main" id="{234BF566-2A11-7BA7-F505-6EF4D8CA68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8CB67939-AF34-CF55-4C30-ECAB73652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EDA0DB2-8CAA-83B0-7D27-E8FA915C40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D0AE2CF0-6744-46B1-16BF-591B1CAD41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9AE1CF2-C69E-9FBD-66AA-B8D6624FF2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AC91F2E9-3080-3F6D-58F6-1F600565B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D4CBA0A3-0B5A-5FCD-74FB-154E38B228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220695D3-9C0D-06B8-F606-D45BE65D5F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4DD37354-847F-6C8C-3931-67A7B48B2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981BF187-C028-8BD4-493D-4D6141F4C2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54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16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41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6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</p:spTree>
    <p:extLst>
      <p:ext uri="{BB962C8B-B14F-4D97-AF65-F5344CB8AC3E}">
        <p14:creationId xmlns:p14="http://schemas.microsoft.com/office/powerpoint/2010/main" val="1599402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</p:spTree>
    <p:extLst>
      <p:ext uri="{BB962C8B-B14F-4D97-AF65-F5344CB8AC3E}">
        <p14:creationId xmlns:p14="http://schemas.microsoft.com/office/powerpoint/2010/main" val="2864590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03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8AB5C-059E-C01D-366E-1ACD36A77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68E5B467-046D-EC28-56EC-84E870FC6C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FA5CD9E9-9E1F-7AA4-F811-629B4DE753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97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53EC-A410-3468-1191-539C3BEC8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7">
            <a:extLst>
              <a:ext uri="{FF2B5EF4-FFF2-40B4-BE49-F238E27FC236}">
                <a16:creationId xmlns:a16="http://schemas.microsoft.com/office/drawing/2014/main" id="{A758A784-31F7-DB12-4AAE-59CF50AF4A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8F6338D-E628-41B4-9C63-4CAB73B35E15}" type="slidenum">
              <a:rPr lang="en-US" sz="1200" smtClean="0">
                <a:latin typeface="Times New Roman" pitchFamily="18" charset="0"/>
              </a:rPr>
              <a:pPr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73411" name="Rectangle 4">
            <a:extLst>
              <a:ext uri="{FF2B5EF4-FFF2-40B4-BE49-F238E27FC236}">
                <a16:creationId xmlns:a16="http://schemas.microsoft.com/office/drawing/2014/main" id="{290EB370-1A7F-04EC-4243-339BD202BA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200" y="342900"/>
            <a:ext cx="6705600" cy="3771900"/>
          </a:xfrm>
          <a:ln/>
        </p:spPr>
      </p:sp>
      <p:sp>
        <p:nvSpPr>
          <p:cNvPr id="273412" name="Rectangle 5">
            <a:extLst>
              <a:ext uri="{FF2B5EF4-FFF2-40B4-BE49-F238E27FC236}">
                <a16:creationId xmlns:a16="http://schemas.microsoft.com/office/drawing/2014/main" id="{7C7395C1-F508-D618-94FB-38EDD725D3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90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B0DB-893B-C12E-EEAE-4DD73FA9F6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9FA517-62D2-7060-00D7-1752B4CE4D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801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02655-706C-01CE-D944-DDD202935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9B805-9817-4E43-BFDF-13AE2C2871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26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E7B435-81B9-5E7C-4535-9C6231B953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13284" y="201613"/>
            <a:ext cx="2817283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B98532-4556-715D-92FC-6BD2C442B8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61433" y="201613"/>
            <a:ext cx="8248651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0399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4162B-E876-D589-DDC5-A318EDD16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434" y="201613"/>
            <a:ext cx="8589433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29F49-BA04-BD99-C64F-24F8BEB737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1434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1EEA7-F2C1-F920-7DC5-897B8D33D0A8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197601" y="1076325"/>
            <a:ext cx="5532967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DC99-9EEC-A262-2007-3603614F43FE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197601" y="3908425"/>
            <a:ext cx="5532967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6365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9A688-9D5E-AB40-9A81-4FBB48422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434" y="201613"/>
            <a:ext cx="8589433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8289A-CB91-5409-C7F3-4F696DCCD5D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1434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ECBECB-1499-E2A3-D326-FDAEC7F20EA4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197601" y="1076325"/>
            <a:ext cx="5532967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018981-79CD-807A-7AC5-0596F421BE8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197601" y="3908425"/>
            <a:ext cx="5532967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69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7C430-A9E4-E23C-767F-1767D3847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46973-9B63-3857-F0F0-6678B4343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646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BB972-76C1-1F44-DE14-F54CD99D7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2FD596-C8A9-8CDB-9288-485956C5E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640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08DFB-1799-F916-DAF6-CF929657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81489-6AB9-66F8-5CE9-3118D4575E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1434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9FF4A0-B555-AFC2-D9B1-9DE844C75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1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664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B1004-2F02-F543-0E80-7E8986ABA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B2C51-47CC-B0C0-6E1F-2EA2C98419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B2DEC-C01D-5371-0451-F6C659B7C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1014DA-EB1B-888A-F184-F78E2BD8A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B864E3-CADA-1C16-4F4A-E0DF7FA0D6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404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4AA91-D330-2130-B5CC-ACDAAB102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365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982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C8EDC-6032-F585-0886-A5EB8B230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FB8D0-AF5A-C354-3884-5200A46CA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CA184-E542-4CFD-7C5F-F1985A5D8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0209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29E28-2A6C-50C3-3B81-A16A01BF2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AC5F4B-6EF0-5FA6-4AC3-B27880C8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2B171-4087-288D-2A51-78C0C059ED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49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07F4B93-E4D9-F68B-E5AA-5C66FC2568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5507" y="103955"/>
            <a:ext cx="897849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98C4038-98B4-C6AA-0C8D-35F13D1FA2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61434" y="1076325"/>
            <a:ext cx="11269133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4E2A3CCD-B7CD-F8FA-32DF-36E2985C0C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01" y="730897"/>
            <a:ext cx="121793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D8BE1D4-8C88-9249-A2A5-CA7658D2E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3630" y="0"/>
            <a:ext cx="2408370" cy="69899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Green Belt</a:t>
            </a:r>
            <a:endParaRPr lang="en-US" altLang="en-US" sz="1600" b="1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B86C06BB-8354-1536-A457-2C961E02E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46417" y="6454775"/>
            <a:ext cx="370903" cy="28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BA04D91-F120-4858-B38D-AA6D8ABD6C5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D8D201D5-AA33-53AF-9FD2-44EE193F89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546417" y="6454775"/>
            <a:ext cx="370903" cy="28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BA04D91-F120-4858-B38D-AA6D8ABD6C5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32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sa=i&amp;rct=j&amp;q=hand&amp;source=images&amp;cd=&amp;cad=rja&amp;docid=AmdcRrhmTuepoM&amp;tbnid=EKEEDSBGbC1ZxM:&amp;ved=0CAUQjRw&amp;url=http%3A%2F%2Fwww.ucl.ac.uk%2Fnews%2Fnews-articles%2F1006%2F10061602&amp;ei=JU4CUtu9CuyQyQHxwIHYDQ&amp;bvm=bv.50310824,d.eWU&amp;psig=AFQjCNFqlhzY3ppURgtbLS-rhmwae2MibA&amp;ust=1375969177042235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E4817-F69B-ABDB-62FE-3554FB020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62985F-9BE3-DD7B-4CFA-AF5E75FE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DMAIEC Quick Guide</a:t>
            </a:r>
          </a:p>
        </p:txBody>
      </p:sp>
    </p:spTree>
    <p:extLst>
      <p:ext uri="{BB962C8B-B14F-4D97-AF65-F5344CB8AC3E}">
        <p14:creationId xmlns:p14="http://schemas.microsoft.com/office/powerpoint/2010/main" val="3033665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65F13-1702-0EF9-E1DE-7014FBECB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7" name="Rectangle 2">
            <a:extLst>
              <a:ext uri="{FF2B5EF4-FFF2-40B4-BE49-F238E27FC236}">
                <a16:creationId xmlns:a16="http://schemas.microsoft.com/office/drawing/2014/main" id="{97D04F9B-3F3C-E9FD-6B5E-6F0FB1CE0D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Your Project</a:t>
            </a:r>
          </a:p>
        </p:txBody>
      </p:sp>
      <p:graphicFrame>
        <p:nvGraphicFramePr>
          <p:cNvPr id="1197103" name="Group 47">
            <a:extLst>
              <a:ext uri="{FF2B5EF4-FFF2-40B4-BE49-F238E27FC236}">
                <a16:creationId xmlns:a16="http://schemas.microsoft.com/office/drawing/2014/main" id="{BE970CCC-03FD-1C22-3347-CD1E0E920A0A}"/>
              </a:ext>
            </a:extLst>
          </p:cNvPr>
          <p:cNvGraphicFramePr>
            <a:graphicFrameLocks noGrp="1"/>
          </p:cNvGraphicFramePr>
          <p:nvPr>
            <p:ph type="tbl" idx="4294967295"/>
          </p:nvPr>
        </p:nvGraphicFramePr>
        <p:xfrm>
          <a:off x="381000" y="1023298"/>
          <a:ext cx="11430000" cy="5110240"/>
        </p:xfrm>
        <a:graphic>
          <a:graphicData uri="http://schemas.openxmlformats.org/drawingml/2006/table">
            <a:tbl>
              <a:tblPr/>
              <a:tblGrid>
                <a:gridCol w="2078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30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Objective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Begin a DMAIEC Improvement Project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0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Instructions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82575" marR="0" lvl="0" indent="-2825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Identify some “problems” (gaps from what is and what should be) in your company.</a:t>
                      </a:r>
                    </a:p>
                    <a:p>
                      <a:pPr marL="282575" marR="0" lvl="0" indent="-2825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Prioritize them and pick one.  Some prioritization criteria could include: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“Pain” the problem causes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Availability of data (e.g., don’t pick the budget process!)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Leadership’s motivation to solve the problem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 the first project, pick one that has a reasonable chance of solution.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Draft a Charter – Scope, Goals, Metrics, Resources, Timeline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 prepared to present your draft charter.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0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Time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 minutes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7522" name="Slide Number Placeholder 3">
            <a:extLst>
              <a:ext uri="{FF2B5EF4-FFF2-40B4-BE49-F238E27FC236}">
                <a16:creationId xmlns:a16="http://schemas.microsoft.com/office/drawing/2014/main" id="{DB78FED1-C6A1-F170-67AE-AFA5869665C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70F295C-D5D1-48FB-BCF7-5DB7E02E3A45}" type="slidenum">
              <a:rPr lang="en-US" sz="1400">
                <a:latin typeface="Times New Roman" pitchFamily="18" charset="0"/>
              </a:rPr>
              <a:pPr/>
              <a:t>10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201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69C63-4399-6C31-2F25-924653256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Charter Template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52A745-2E65-94C7-EDE1-76236D878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038" y="882365"/>
            <a:ext cx="4511744" cy="5799762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87625B-A591-87AB-5A28-240A8BC14600}"/>
              </a:ext>
            </a:extLst>
          </p:cNvPr>
          <p:cNvSpPr txBox="1"/>
          <p:nvPr/>
        </p:nvSpPr>
        <p:spPr>
          <a:xfrm>
            <a:off x="487595" y="3028890"/>
            <a:ext cx="5851560" cy="40011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See</a:t>
            </a:r>
            <a:r>
              <a:rPr lang="en-US" sz="2000" dirty="0"/>
              <a:t>: Case Studies Folder&gt;DMAIEC Charter</a:t>
            </a:r>
          </a:p>
        </p:txBody>
      </p:sp>
    </p:spTree>
    <p:extLst>
      <p:ext uri="{BB962C8B-B14F-4D97-AF65-F5344CB8AC3E}">
        <p14:creationId xmlns:p14="http://schemas.microsoft.com/office/powerpoint/2010/main" val="388099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833A9-3604-C1D1-AAE8-164E46C7B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285359-54C9-3111-61F5-E9ED082C9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DMAIEC Tools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8CD8E1-23C6-4FF9-422D-70B978C5FE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213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41464-3A5F-96F5-3BFC-0757A4649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 dirty="0"/>
              <a:t>Flowcharts</a:t>
            </a:r>
          </a:p>
        </p:txBody>
      </p:sp>
    </p:spTree>
    <p:extLst>
      <p:ext uri="{BB962C8B-B14F-4D97-AF65-F5344CB8AC3E}">
        <p14:creationId xmlns:p14="http://schemas.microsoft.com/office/powerpoint/2010/main" val="1348385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B96C2C6-F22B-A9ED-7D9D-16F8A768A0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Thinking</a:t>
            </a: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222C77E6-3E3C-4EB9-A930-A3AB9585B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9039" y="2871789"/>
            <a:ext cx="201453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700" b="1" i="1"/>
              <a:t>Process</a:t>
            </a:r>
          </a:p>
        </p:txBody>
      </p:sp>
      <p:sp>
        <p:nvSpPr>
          <p:cNvPr id="6148" name="Text Box 4">
            <a:extLst>
              <a:ext uri="{FF2B5EF4-FFF2-40B4-BE49-F238E27FC236}">
                <a16:creationId xmlns:a16="http://schemas.microsoft.com/office/drawing/2014/main" id="{87208DAA-98DA-010B-521D-8547AE6D2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2038" y="2871789"/>
            <a:ext cx="1884362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700" b="1" i="1"/>
              <a:t>Results</a:t>
            </a:r>
          </a:p>
        </p:txBody>
      </p:sp>
      <p:sp>
        <p:nvSpPr>
          <p:cNvPr id="6149" name="AutoShape 5">
            <a:extLst>
              <a:ext uri="{FF2B5EF4-FFF2-40B4-BE49-F238E27FC236}">
                <a16:creationId xmlns:a16="http://schemas.microsoft.com/office/drawing/2014/main" id="{C4FA6AFD-8C6F-D618-E523-01AB7DC08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013" y="2743200"/>
            <a:ext cx="2286000" cy="914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6AF87CD2-E71C-DB4E-EC84-EA0E156498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Components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CA4165E4-C463-7394-99C7-8A017AFD9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1" y="1797051"/>
            <a:ext cx="1439863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Inputs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5E9317A3-70A5-F0E4-5B1D-BC83B4638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6" y="1798639"/>
            <a:ext cx="1844675" cy="623887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Process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48584D4B-3954-D36A-962E-C3EF12F60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3088" y="1797051"/>
            <a:ext cx="1789112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Outputs</a:t>
            </a:r>
          </a:p>
        </p:txBody>
      </p:sp>
      <p:sp>
        <p:nvSpPr>
          <p:cNvPr id="8198" name="Text Box 6">
            <a:extLst>
              <a:ext uri="{FF2B5EF4-FFF2-40B4-BE49-F238E27FC236}">
                <a16:creationId xmlns:a16="http://schemas.microsoft.com/office/drawing/2014/main" id="{FE45A7A7-6D41-E4A9-AC18-740A39135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6" y="2497138"/>
            <a:ext cx="2917825" cy="260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3038" indent="-173038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3300" b="1" i="1"/>
              <a:t>Materials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Methods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Equipment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Environment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People</a:t>
            </a:r>
          </a:p>
        </p:txBody>
      </p:sp>
      <p:sp>
        <p:nvSpPr>
          <p:cNvPr id="8199" name="AutoShape 7">
            <a:extLst>
              <a:ext uri="{FF2B5EF4-FFF2-40B4-BE49-F238E27FC236}">
                <a16:creationId xmlns:a16="http://schemas.microsoft.com/office/drawing/2014/main" id="{604F1DB3-C43A-CCD7-BF70-BBE1923F7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3000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AutoShape 8">
            <a:extLst>
              <a:ext uri="{FF2B5EF4-FFF2-40B4-BE49-F238E27FC236}">
                <a16:creationId xmlns:a16="http://schemas.microsoft.com/office/drawing/2014/main" id="{7D5ADB63-9467-8985-1B9A-F73C642EA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963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E31C90ED-99BB-7D79-17FE-DB2427C22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SIPOC – Manufacturing Process</a:t>
            </a:r>
          </a:p>
        </p:txBody>
      </p:sp>
      <p:sp>
        <p:nvSpPr>
          <p:cNvPr id="9219" name="Rectangle 21">
            <a:extLst>
              <a:ext uri="{FF2B5EF4-FFF2-40B4-BE49-F238E27FC236}">
                <a16:creationId xmlns:a16="http://schemas.microsoft.com/office/drawing/2014/main" id="{0E1A2E4E-1E80-1941-61C1-B06A0ACF69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58988" y="1143000"/>
            <a:ext cx="1149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Suppliers</a:t>
            </a:r>
            <a:endParaRPr lang="en-US" altLang="en-US"/>
          </a:p>
        </p:txBody>
      </p:sp>
      <p:sp>
        <p:nvSpPr>
          <p:cNvPr id="9220" name="Rectangle 22">
            <a:extLst>
              <a:ext uri="{FF2B5EF4-FFF2-40B4-BE49-F238E27FC236}">
                <a16:creationId xmlns:a16="http://schemas.microsoft.com/office/drawing/2014/main" id="{BDB16684-110F-37E2-FEB5-7228CAD24C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21138" y="1158875"/>
            <a:ext cx="755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Inputs</a:t>
            </a:r>
            <a:endParaRPr lang="en-US" altLang="en-US"/>
          </a:p>
        </p:txBody>
      </p:sp>
      <p:sp>
        <p:nvSpPr>
          <p:cNvPr id="9221" name="Rectangle 23">
            <a:extLst>
              <a:ext uri="{FF2B5EF4-FFF2-40B4-BE49-F238E27FC236}">
                <a16:creationId xmlns:a16="http://schemas.microsoft.com/office/drawing/2014/main" id="{78375645-DB47-AE6F-46DF-51F9EB2040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559426" y="1143000"/>
            <a:ext cx="11588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Process</a:t>
            </a:r>
            <a:endParaRPr lang="en-US" altLang="en-US"/>
          </a:p>
        </p:txBody>
      </p:sp>
      <p:sp>
        <p:nvSpPr>
          <p:cNvPr id="9222" name="Rectangle 24">
            <a:extLst>
              <a:ext uri="{FF2B5EF4-FFF2-40B4-BE49-F238E27FC236}">
                <a16:creationId xmlns:a16="http://schemas.microsoft.com/office/drawing/2014/main" id="{F5ADEE26-A2C6-CF35-2DA7-FA3F285AC0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05700" y="1143000"/>
            <a:ext cx="966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Outputs</a:t>
            </a:r>
            <a:endParaRPr lang="en-US" altLang="en-US"/>
          </a:p>
        </p:txBody>
      </p:sp>
      <p:sp>
        <p:nvSpPr>
          <p:cNvPr id="9223" name="Rectangle 25">
            <a:extLst>
              <a:ext uri="{FF2B5EF4-FFF2-40B4-BE49-F238E27FC236}">
                <a16:creationId xmlns:a16="http://schemas.microsoft.com/office/drawing/2014/main" id="{AEF5E162-0440-AEE3-3194-673A952C07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886826" y="1143000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Customers</a:t>
            </a:r>
            <a:endParaRPr lang="en-US" altLang="en-US"/>
          </a:p>
        </p:txBody>
      </p:sp>
      <p:sp>
        <p:nvSpPr>
          <p:cNvPr id="9224" name="Line 26">
            <a:extLst>
              <a:ext uri="{FF2B5EF4-FFF2-40B4-BE49-F238E27FC236}">
                <a16:creationId xmlns:a16="http://schemas.microsoft.com/office/drawing/2014/main" id="{5B79E024-E8B6-BFE6-483D-1B2033B669EE}"/>
              </a:ext>
            </a:extLst>
          </p:cNvPr>
          <p:cNvSpPr>
            <a:spLocks noChangeAspect="1" noChangeShapeType="1"/>
          </p:cNvSpPr>
          <p:nvPr/>
        </p:nvSpPr>
        <p:spPr bwMode="auto">
          <a:xfrm rot="-3973442">
            <a:off x="3444082" y="3199607"/>
            <a:ext cx="250825" cy="5730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5" name="Line 27">
            <a:extLst>
              <a:ext uri="{FF2B5EF4-FFF2-40B4-BE49-F238E27FC236}">
                <a16:creationId xmlns:a16="http://schemas.microsoft.com/office/drawing/2014/main" id="{7F028AD3-3663-9AC2-6403-790F8F732A68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3597275" y="3763963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6" name="Line 28">
            <a:extLst>
              <a:ext uri="{FF2B5EF4-FFF2-40B4-BE49-F238E27FC236}">
                <a16:creationId xmlns:a16="http://schemas.microsoft.com/office/drawing/2014/main" id="{CF4EFD5B-5BCE-0F50-4ACD-66DA42412BC9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3586163" y="1908175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7" name="Line 29">
            <a:extLst>
              <a:ext uri="{FF2B5EF4-FFF2-40B4-BE49-F238E27FC236}">
                <a16:creationId xmlns:a16="http://schemas.microsoft.com/office/drawing/2014/main" id="{0C7AACE0-A65E-40F4-2D33-1C212A8537E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303589" y="2435226"/>
            <a:ext cx="541337" cy="2571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8" name="Rectangle 30">
            <a:extLst>
              <a:ext uri="{FF2B5EF4-FFF2-40B4-BE49-F238E27FC236}">
                <a16:creationId xmlns:a16="http://schemas.microsoft.com/office/drawing/2014/main" id="{6D8E62D1-1465-54AD-13A1-CB58AC2206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38625" y="1528764"/>
            <a:ext cx="4270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Web </a:t>
            </a:r>
            <a:endParaRPr lang="en-US" altLang="en-US"/>
          </a:p>
        </p:txBody>
      </p:sp>
      <p:sp>
        <p:nvSpPr>
          <p:cNvPr id="9229" name="Rectangle 31">
            <a:extLst>
              <a:ext uri="{FF2B5EF4-FFF2-40B4-BE49-F238E27FC236}">
                <a16:creationId xmlns:a16="http://schemas.microsoft.com/office/drawing/2014/main" id="{9FB3B7DB-6210-64A1-1186-3D58089AA9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64" y="2720975"/>
            <a:ext cx="6572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Settings</a:t>
            </a:r>
            <a:endParaRPr lang="en-US" altLang="en-US"/>
          </a:p>
        </p:txBody>
      </p:sp>
      <p:sp>
        <p:nvSpPr>
          <p:cNvPr id="9230" name="Rectangle 32">
            <a:extLst>
              <a:ext uri="{FF2B5EF4-FFF2-40B4-BE49-F238E27FC236}">
                <a16:creationId xmlns:a16="http://schemas.microsoft.com/office/drawing/2014/main" id="{C4D2250C-B066-DE1C-C204-42FD666610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27489" y="3983039"/>
            <a:ext cx="822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Personnel</a:t>
            </a:r>
            <a:endParaRPr lang="en-US" altLang="en-US"/>
          </a:p>
        </p:txBody>
      </p:sp>
      <p:sp>
        <p:nvSpPr>
          <p:cNvPr id="9231" name="Rectangle 33">
            <a:extLst>
              <a:ext uri="{FF2B5EF4-FFF2-40B4-BE49-F238E27FC236}">
                <a16:creationId xmlns:a16="http://schemas.microsoft.com/office/drawing/2014/main" id="{25F13692-14CD-0DAC-7ECC-8D155D3BB5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95751" y="3351214"/>
            <a:ext cx="10255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Environment</a:t>
            </a:r>
            <a:endParaRPr lang="en-US" altLang="en-US"/>
          </a:p>
        </p:txBody>
      </p:sp>
      <p:sp>
        <p:nvSpPr>
          <p:cNvPr id="9232" name="Rectangle 34">
            <a:extLst>
              <a:ext uri="{FF2B5EF4-FFF2-40B4-BE49-F238E27FC236}">
                <a16:creationId xmlns:a16="http://schemas.microsoft.com/office/drawing/2014/main" id="{B6F95615-F46C-FE28-0C32-4855326914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87575" y="3351214"/>
            <a:ext cx="7254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HVAC</a:t>
            </a:r>
            <a:endParaRPr lang="en-US" altLang="en-US"/>
          </a:p>
        </p:txBody>
      </p:sp>
      <p:sp>
        <p:nvSpPr>
          <p:cNvPr id="9233" name="Rectangle 35">
            <a:extLst>
              <a:ext uri="{FF2B5EF4-FFF2-40B4-BE49-F238E27FC236}">
                <a16:creationId xmlns:a16="http://schemas.microsoft.com/office/drawing/2014/main" id="{2706164F-5C1D-7C84-352B-3DB1736A1A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30450" y="3952875"/>
            <a:ext cx="4762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Union</a:t>
            </a:r>
            <a:endParaRPr lang="en-US" altLang="en-US"/>
          </a:p>
        </p:txBody>
      </p:sp>
      <p:sp>
        <p:nvSpPr>
          <p:cNvPr id="9234" name="Rectangle 36">
            <a:extLst>
              <a:ext uri="{FF2B5EF4-FFF2-40B4-BE49-F238E27FC236}">
                <a16:creationId xmlns:a16="http://schemas.microsoft.com/office/drawing/2014/main" id="{ACE0F342-923D-41DB-B037-23C0D17CB0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08226" y="1987550"/>
            <a:ext cx="4619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 W+D</a:t>
            </a:r>
            <a:endParaRPr lang="en-US" altLang="en-US"/>
          </a:p>
        </p:txBody>
      </p:sp>
      <p:sp>
        <p:nvSpPr>
          <p:cNvPr id="9235" name="Rectangle 37">
            <a:extLst>
              <a:ext uri="{FF2B5EF4-FFF2-40B4-BE49-F238E27FC236}">
                <a16:creationId xmlns:a16="http://schemas.microsoft.com/office/drawing/2014/main" id="{4B86CB7F-9921-9300-E6BB-693B89A50D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32675" y="1552576"/>
            <a:ext cx="12842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Sanitary Napkin</a:t>
            </a:r>
            <a:endParaRPr lang="en-US" altLang="en-US"/>
          </a:p>
        </p:txBody>
      </p:sp>
      <p:sp>
        <p:nvSpPr>
          <p:cNvPr id="9236" name="Rectangle 38">
            <a:extLst>
              <a:ext uri="{FF2B5EF4-FFF2-40B4-BE49-F238E27FC236}">
                <a16:creationId xmlns:a16="http://schemas.microsoft.com/office/drawing/2014/main" id="{80936B21-0F7A-1351-6104-90BF5040D3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41526" y="1514475"/>
            <a:ext cx="10636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Raw Material</a:t>
            </a:r>
            <a:endParaRPr lang="en-US" altLang="en-US"/>
          </a:p>
        </p:txBody>
      </p:sp>
      <p:grpSp>
        <p:nvGrpSpPr>
          <p:cNvPr id="9237" name="Group 39">
            <a:extLst>
              <a:ext uri="{FF2B5EF4-FFF2-40B4-BE49-F238E27FC236}">
                <a16:creationId xmlns:a16="http://schemas.microsoft.com/office/drawing/2014/main" id="{7F8FB0DF-CB8F-D0F7-EA5B-07FF6493E1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63963" y="1752600"/>
            <a:ext cx="1312862" cy="2457450"/>
            <a:chOff x="1712" y="1819"/>
            <a:chExt cx="743" cy="1768"/>
          </a:xfrm>
        </p:grpSpPr>
        <p:sp>
          <p:nvSpPr>
            <p:cNvPr id="9276" name="Line 40">
              <a:extLst>
                <a:ext uri="{FF2B5EF4-FFF2-40B4-BE49-F238E27FC236}">
                  <a16:creationId xmlns:a16="http://schemas.microsoft.com/office/drawing/2014/main" id="{F1ADB7D4-3B6A-0006-5260-2263199F31A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7" name="Line 41">
              <a:extLst>
                <a:ext uri="{FF2B5EF4-FFF2-40B4-BE49-F238E27FC236}">
                  <a16:creationId xmlns:a16="http://schemas.microsoft.com/office/drawing/2014/main" id="{E52D29C1-F168-1A7D-EC57-AC3C6AF381A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8" name="Line 42">
              <a:extLst>
                <a:ext uri="{FF2B5EF4-FFF2-40B4-BE49-F238E27FC236}">
                  <a16:creationId xmlns:a16="http://schemas.microsoft.com/office/drawing/2014/main" id="{A3FE172F-4B05-93E7-EE5D-DEE3D95FFAA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9" name="Line 43">
              <a:extLst>
                <a:ext uri="{FF2B5EF4-FFF2-40B4-BE49-F238E27FC236}">
                  <a16:creationId xmlns:a16="http://schemas.microsoft.com/office/drawing/2014/main" id="{E755A90C-53F0-36BD-E918-1B956E1F66E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0" name="Line 44">
              <a:extLst>
                <a:ext uri="{FF2B5EF4-FFF2-40B4-BE49-F238E27FC236}">
                  <a16:creationId xmlns:a16="http://schemas.microsoft.com/office/drawing/2014/main" id="{3A577551-CBAE-48D3-7F25-80CC46C7DC8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38" name="Rectangle 45">
            <a:extLst>
              <a:ext uri="{FF2B5EF4-FFF2-40B4-BE49-F238E27FC236}">
                <a16:creationId xmlns:a16="http://schemas.microsoft.com/office/drawing/2014/main" id="{29A3962F-60BF-E254-ED36-F8D0DD7CB2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73701" y="2003425"/>
            <a:ext cx="1389063" cy="1765300"/>
          </a:xfrm>
          <a:prstGeom prst="rect">
            <a:avLst/>
          </a:prstGeom>
          <a:solidFill>
            <a:srgbClr val="FFFF99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1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600" b="1">
                <a:ea typeface="Batang" panose="02030600000101010101" pitchFamily="18" charset="-127"/>
              </a:rPr>
              <a:t>Apply Position Adhesive (PA) to a Sanitary Napkin web</a:t>
            </a:r>
            <a:endParaRPr lang="en-US" altLang="en-US"/>
          </a:p>
        </p:txBody>
      </p:sp>
      <p:grpSp>
        <p:nvGrpSpPr>
          <p:cNvPr id="9239" name="Group 46">
            <a:extLst>
              <a:ext uri="{FF2B5EF4-FFF2-40B4-BE49-F238E27FC236}">
                <a16:creationId xmlns:a16="http://schemas.microsoft.com/office/drawing/2014/main" id="{8071380D-D493-644A-D8E3-1A068DBB5C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05000" y="1752600"/>
            <a:ext cx="1314450" cy="2457450"/>
            <a:chOff x="661" y="1819"/>
            <a:chExt cx="743" cy="1768"/>
          </a:xfrm>
        </p:grpSpPr>
        <p:sp>
          <p:nvSpPr>
            <p:cNvPr id="9271" name="Line 47">
              <a:extLst>
                <a:ext uri="{FF2B5EF4-FFF2-40B4-BE49-F238E27FC236}">
                  <a16:creationId xmlns:a16="http://schemas.microsoft.com/office/drawing/2014/main" id="{9FD308C2-75BE-F4F3-B9DE-62386D50F58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2" name="Line 48">
              <a:extLst>
                <a:ext uri="{FF2B5EF4-FFF2-40B4-BE49-F238E27FC236}">
                  <a16:creationId xmlns:a16="http://schemas.microsoft.com/office/drawing/2014/main" id="{E9545984-7A4B-B913-EBC6-AF2520E7F48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3" name="Line 49">
              <a:extLst>
                <a:ext uri="{FF2B5EF4-FFF2-40B4-BE49-F238E27FC236}">
                  <a16:creationId xmlns:a16="http://schemas.microsoft.com/office/drawing/2014/main" id="{8E073857-8550-3753-049A-98FF6C3F4B3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4" name="Line 50">
              <a:extLst>
                <a:ext uri="{FF2B5EF4-FFF2-40B4-BE49-F238E27FC236}">
                  <a16:creationId xmlns:a16="http://schemas.microsoft.com/office/drawing/2014/main" id="{0031793F-1B38-66ED-08F3-180E9D1F8E0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5" name="Line 51">
              <a:extLst>
                <a:ext uri="{FF2B5EF4-FFF2-40B4-BE49-F238E27FC236}">
                  <a16:creationId xmlns:a16="http://schemas.microsoft.com/office/drawing/2014/main" id="{BFC6425E-761F-B994-584B-51574BA6524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40" name="Group 52">
            <a:extLst>
              <a:ext uri="{FF2B5EF4-FFF2-40B4-BE49-F238E27FC236}">
                <a16:creationId xmlns:a16="http://schemas.microsoft.com/office/drawing/2014/main" id="{27786BF1-D29F-27F8-967D-21ADAF82FB4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94563" y="1752600"/>
            <a:ext cx="1312862" cy="2457450"/>
            <a:chOff x="3709" y="1819"/>
            <a:chExt cx="743" cy="1768"/>
          </a:xfrm>
        </p:grpSpPr>
        <p:sp>
          <p:nvSpPr>
            <p:cNvPr id="9266" name="Line 53">
              <a:extLst>
                <a:ext uri="{FF2B5EF4-FFF2-40B4-BE49-F238E27FC236}">
                  <a16:creationId xmlns:a16="http://schemas.microsoft.com/office/drawing/2014/main" id="{4AB300D2-AEAA-85C7-B8CD-750A157FCA1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7" name="Line 54">
              <a:extLst>
                <a:ext uri="{FF2B5EF4-FFF2-40B4-BE49-F238E27FC236}">
                  <a16:creationId xmlns:a16="http://schemas.microsoft.com/office/drawing/2014/main" id="{E5943C42-DBF4-D09E-02E5-F4DDE77AAD9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8" name="Line 55">
              <a:extLst>
                <a:ext uri="{FF2B5EF4-FFF2-40B4-BE49-F238E27FC236}">
                  <a16:creationId xmlns:a16="http://schemas.microsoft.com/office/drawing/2014/main" id="{96C089BC-9BF3-C5A2-F66E-37F125D1007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9" name="Line 56">
              <a:extLst>
                <a:ext uri="{FF2B5EF4-FFF2-40B4-BE49-F238E27FC236}">
                  <a16:creationId xmlns:a16="http://schemas.microsoft.com/office/drawing/2014/main" id="{868FC130-68BD-C815-443A-002672180C1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0" name="Line 57">
              <a:extLst>
                <a:ext uri="{FF2B5EF4-FFF2-40B4-BE49-F238E27FC236}">
                  <a16:creationId xmlns:a16="http://schemas.microsoft.com/office/drawing/2014/main" id="{F40ABDBA-EC0B-CA0F-22E3-1A34A8DBE07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41" name="Group 58">
            <a:extLst>
              <a:ext uri="{FF2B5EF4-FFF2-40B4-BE49-F238E27FC236}">
                <a16:creationId xmlns:a16="http://schemas.microsoft.com/office/drawing/2014/main" id="{7107BD28-97F8-72A2-3715-DB2D5545F5A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99526" y="1752600"/>
            <a:ext cx="1311275" cy="2457450"/>
            <a:chOff x="4616" y="1819"/>
            <a:chExt cx="742" cy="1768"/>
          </a:xfrm>
        </p:grpSpPr>
        <p:sp>
          <p:nvSpPr>
            <p:cNvPr id="9261" name="Line 59">
              <a:extLst>
                <a:ext uri="{FF2B5EF4-FFF2-40B4-BE49-F238E27FC236}">
                  <a16:creationId xmlns:a16="http://schemas.microsoft.com/office/drawing/2014/main" id="{03DA9392-6C6A-EFB6-750C-525AD81580B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1819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2" name="Line 60">
              <a:extLst>
                <a:ext uri="{FF2B5EF4-FFF2-40B4-BE49-F238E27FC236}">
                  <a16:creationId xmlns:a16="http://schemas.microsoft.com/office/drawing/2014/main" id="{2ECE6364-E1EE-6560-2E5C-5C0A59F711B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263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3" name="Line 61">
              <a:extLst>
                <a:ext uri="{FF2B5EF4-FFF2-40B4-BE49-F238E27FC236}">
                  <a16:creationId xmlns:a16="http://schemas.microsoft.com/office/drawing/2014/main" id="{D7C67CE6-3EC3-724F-438B-92B98E977B5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708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4" name="Line 62">
              <a:extLst>
                <a:ext uri="{FF2B5EF4-FFF2-40B4-BE49-F238E27FC236}">
                  <a16:creationId xmlns:a16="http://schemas.microsoft.com/office/drawing/2014/main" id="{E89243D8-F7F1-0A4B-995E-36E69BB8252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142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5" name="Line 63">
              <a:extLst>
                <a:ext uri="{FF2B5EF4-FFF2-40B4-BE49-F238E27FC236}">
                  <a16:creationId xmlns:a16="http://schemas.microsoft.com/office/drawing/2014/main" id="{6DA0BA89-399A-4C68-7F1B-189DA5E1746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586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42" name="Rectangle 64">
            <a:extLst>
              <a:ext uri="{FF2B5EF4-FFF2-40B4-BE49-F238E27FC236}">
                <a16:creationId xmlns:a16="http://schemas.microsoft.com/office/drawing/2014/main" id="{EB3A2D6A-39FB-4FD1-CF7F-710FB77246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29714" y="1514475"/>
            <a:ext cx="8413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Consumer</a:t>
            </a:r>
            <a:endParaRPr lang="en-US" altLang="en-US"/>
          </a:p>
        </p:txBody>
      </p:sp>
      <p:sp>
        <p:nvSpPr>
          <p:cNvPr id="9243" name="Rectangle 65">
            <a:extLst>
              <a:ext uri="{FF2B5EF4-FFF2-40B4-BE49-F238E27FC236}">
                <a16:creationId xmlns:a16="http://schemas.microsoft.com/office/drawing/2014/main" id="{FCD92E11-3B6B-3E84-B70E-691BEF72DD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213850" y="2132014"/>
            <a:ext cx="7429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R&amp;D</a:t>
            </a:r>
            <a:endParaRPr lang="en-US" altLang="en-US"/>
          </a:p>
        </p:txBody>
      </p:sp>
      <p:sp>
        <p:nvSpPr>
          <p:cNvPr id="9244" name="Rectangle 66">
            <a:extLst>
              <a:ext uri="{FF2B5EF4-FFF2-40B4-BE49-F238E27FC236}">
                <a16:creationId xmlns:a16="http://schemas.microsoft.com/office/drawing/2014/main" id="{42CFFFCE-0A97-6BB3-562D-B3D619C7C8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426576" y="2762250"/>
            <a:ext cx="352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QA</a:t>
            </a:r>
            <a:endParaRPr lang="en-US" altLang="en-US"/>
          </a:p>
        </p:txBody>
      </p:sp>
      <p:sp>
        <p:nvSpPr>
          <p:cNvPr id="9245" name="Line 67">
            <a:extLst>
              <a:ext uri="{FF2B5EF4-FFF2-40B4-BE49-F238E27FC236}">
                <a16:creationId xmlns:a16="http://schemas.microsoft.com/office/drawing/2014/main" id="{F3451F8C-DEF1-E6D4-B158-A2934F562B08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3590926" y="1368426"/>
            <a:ext cx="9525" cy="520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9246" name="Group 69">
            <a:extLst>
              <a:ext uri="{FF2B5EF4-FFF2-40B4-BE49-F238E27FC236}">
                <a16:creationId xmlns:a16="http://schemas.microsoft.com/office/drawing/2014/main" id="{F9359BFA-3683-17B9-A64A-2EDF6C3ADF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28925" y="5195889"/>
            <a:ext cx="1390650" cy="663575"/>
            <a:chOff x="446" y="3080"/>
            <a:chExt cx="1078" cy="518"/>
          </a:xfrm>
        </p:grpSpPr>
        <p:sp>
          <p:nvSpPr>
            <p:cNvPr id="9259" name="Text Box 70">
              <a:extLst>
                <a:ext uri="{FF2B5EF4-FFF2-40B4-BE49-F238E27FC236}">
                  <a16:creationId xmlns:a16="http://schemas.microsoft.com/office/drawing/2014/main" id="{3168E831-3E51-4C29-BF48-11DD812D03B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Channel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Product Web</a:t>
              </a:r>
              <a:endParaRPr lang="en-US" altLang="en-US"/>
            </a:p>
          </p:txBody>
        </p:sp>
        <p:sp>
          <p:nvSpPr>
            <p:cNvPr id="9260" name="Line 71">
              <a:extLst>
                <a:ext uri="{FF2B5EF4-FFF2-40B4-BE49-F238E27FC236}">
                  <a16:creationId xmlns:a16="http://schemas.microsoft.com/office/drawing/2014/main" id="{53B9077A-8917-A888-4688-817AC37E49C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9247" name="Group 72">
            <a:extLst>
              <a:ext uri="{FF2B5EF4-FFF2-40B4-BE49-F238E27FC236}">
                <a16:creationId xmlns:a16="http://schemas.microsoft.com/office/drawing/2014/main" id="{8C195174-677A-E875-7EBC-67336B3CF3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22750" y="5195889"/>
            <a:ext cx="1390650" cy="663575"/>
            <a:chOff x="446" y="3080"/>
            <a:chExt cx="1078" cy="518"/>
          </a:xfrm>
        </p:grpSpPr>
        <p:sp>
          <p:nvSpPr>
            <p:cNvPr id="9257" name="Text Box 73">
              <a:extLst>
                <a:ext uri="{FF2B5EF4-FFF2-40B4-BE49-F238E27FC236}">
                  <a16:creationId xmlns:a16="http://schemas.microsoft.com/office/drawing/2014/main" id="{A6613C18-9E33-2413-C1F2-451CA763E18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Laminate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Barrier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to Web</a:t>
              </a:r>
              <a:endParaRPr lang="en-US" altLang="en-US"/>
            </a:p>
          </p:txBody>
        </p:sp>
        <p:sp>
          <p:nvSpPr>
            <p:cNvPr id="9258" name="Line 74">
              <a:extLst>
                <a:ext uri="{FF2B5EF4-FFF2-40B4-BE49-F238E27FC236}">
                  <a16:creationId xmlns:a16="http://schemas.microsoft.com/office/drawing/2014/main" id="{B86E1B2F-0173-8931-6E4D-A3F4959DF9E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9248" name="Text Box 75">
            <a:extLst>
              <a:ext uri="{FF2B5EF4-FFF2-40B4-BE49-F238E27FC236}">
                <a16:creationId xmlns:a16="http://schemas.microsoft.com/office/drawing/2014/main" id="{2697BC20-C34B-E60E-9890-1FE9FF3F745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14989" y="5195889"/>
            <a:ext cx="1036637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249" name="Line 76">
            <a:extLst>
              <a:ext uri="{FF2B5EF4-FFF2-40B4-BE49-F238E27FC236}">
                <a16:creationId xmlns:a16="http://schemas.microsoft.com/office/drawing/2014/main" id="{1BB4FFAA-1DB0-43A5-A68D-F33F1EADF85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642100" y="5532438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50" name="Line 78">
            <a:extLst>
              <a:ext uri="{FF2B5EF4-FFF2-40B4-BE49-F238E27FC236}">
                <a16:creationId xmlns:a16="http://schemas.microsoft.com/office/drawing/2014/main" id="{8A01DD9E-DFED-DE1E-31C1-21415A7C6DA5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8074025" y="5540375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51" name="Text Box 79">
            <a:extLst>
              <a:ext uri="{FF2B5EF4-FFF2-40B4-BE49-F238E27FC236}">
                <a16:creationId xmlns:a16="http://schemas.microsoft.com/office/drawing/2014/main" id="{013FD2B5-31D9-2721-2785-42BB106A36C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8448675" y="5205414"/>
            <a:ext cx="10350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Final </a:t>
            </a:r>
          </a:p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pressure</a:t>
            </a:r>
          </a:p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roll</a:t>
            </a:r>
            <a:endParaRPr lang="en-US" altLang="en-US"/>
          </a:p>
        </p:txBody>
      </p:sp>
      <p:sp>
        <p:nvSpPr>
          <p:cNvPr id="9252" name="Rectangle 80">
            <a:extLst>
              <a:ext uri="{FF2B5EF4-FFF2-40B4-BE49-F238E27FC236}">
                <a16:creationId xmlns:a16="http://schemas.microsoft.com/office/drawing/2014/main" id="{8658064A-5990-337A-2D8B-5A0B4CB8E3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8876" y="4922838"/>
            <a:ext cx="7413625" cy="115570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53" name="Rectangle 81">
            <a:extLst>
              <a:ext uri="{FF2B5EF4-FFF2-40B4-BE49-F238E27FC236}">
                <a16:creationId xmlns:a16="http://schemas.microsoft.com/office/drawing/2014/main" id="{AD77601C-ECD3-09AD-FAA4-B871E80F11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13364" y="4559300"/>
            <a:ext cx="1736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Process Steps</a:t>
            </a:r>
            <a:endParaRPr lang="en-US" altLang="en-US"/>
          </a:p>
        </p:txBody>
      </p:sp>
      <p:sp>
        <p:nvSpPr>
          <p:cNvPr id="9254" name="Rectangle 82">
            <a:extLst>
              <a:ext uri="{FF2B5EF4-FFF2-40B4-BE49-F238E27FC236}">
                <a16:creationId xmlns:a16="http://schemas.microsoft.com/office/drawing/2014/main" id="{795CFA70-43A0-EFE6-D0DF-42B753E5E5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0663" y="2111375"/>
            <a:ext cx="8429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Machinery</a:t>
            </a:r>
            <a:endParaRPr lang="en-US" altLang="en-US"/>
          </a:p>
        </p:txBody>
      </p:sp>
      <p:sp>
        <p:nvSpPr>
          <p:cNvPr id="9255" name="Rectangle 83">
            <a:extLst>
              <a:ext uri="{FF2B5EF4-FFF2-40B4-BE49-F238E27FC236}">
                <a16:creationId xmlns:a16="http://schemas.microsoft.com/office/drawing/2014/main" id="{632D36A1-FE71-0E4F-6903-2DFC8A5717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14988" y="5262563"/>
            <a:ext cx="12049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Apply PA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adhesive to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R. Paper</a:t>
            </a:r>
            <a:endParaRPr lang="en-US" altLang="en-US"/>
          </a:p>
        </p:txBody>
      </p:sp>
      <p:sp>
        <p:nvSpPr>
          <p:cNvPr id="9256" name="Text Box 77">
            <a:extLst>
              <a:ext uri="{FF2B5EF4-FFF2-40B4-BE49-F238E27FC236}">
                <a16:creationId xmlns:a16="http://schemas.microsoft.com/office/drawing/2014/main" id="{86B84C80-D7E6-C9B5-DFD8-3A84461042E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016750" y="5195889"/>
            <a:ext cx="11366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Transfer PA Adhesive to Barrier</a:t>
            </a: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716E9E36-49B6-7090-2783-FF27F0A6FB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SIPOC – Business Process</a:t>
            </a:r>
          </a:p>
        </p:txBody>
      </p:sp>
      <p:graphicFrame>
        <p:nvGraphicFramePr>
          <p:cNvPr id="11267" name="Object 4">
            <a:extLst>
              <a:ext uri="{FF2B5EF4-FFF2-40B4-BE49-F238E27FC236}">
                <a16:creationId xmlns:a16="http://schemas.microsoft.com/office/drawing/2014/main" id="{8E3C14BE-5839-FE23-1D9C-121C7C250B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1066800"/>
          <a:ext cx="80518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906406" imgH="5629461" progId="Excel.Sheet.8">
                  <p:embed/>
                </p:oleObj>
              </mc:Choice>
              <mc:Fallback>
                <p:oleObj name="Worksheet" r:id="rId2" imgW="9906406" imgH="5629461" progId="Excel.Sheet.8">
                  <p:embed/>
                  <p:pic>
                    <p:nvPicPr>
                      <p:cNvPr id="11267" name="Object 4">
                        <a:extLst>
                          <a:ext uri="{FF2B5EF4-FFF2-40B4-BE49-F238E27FC236}">
                            <a16:creationId xmlns:a16="http://schemas.microsoft.com/office/drawing/2014/main" id="{8E3C14BE-5839-FE23-1D9C-121C7C250B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066800"/>
                        <a:ext cx="8051800" cy="473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467840F7-FB66-DD21-C351-65E7F1807D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Basic Process Map</a:t>
            </a:r>
          </a:p>
        </p:txBody>
      </p:sp>
      <p:sp>
        <p:nvSpPr>
          <p:cNvPr id="12291" name="AutoShape 3">
            <a:extLst>
              <a:ext uri="{FF2B5EF4-FFF2-40B4-BE49-F238E27FC236}">
                <a16:creationId xmlns:a16="http://schemas.microsoft.com/office/drawing/2014/main" id="{F54E7DCE-CEE5-D73F-51F7-52661C466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1" y="1066800"/>
            <a:ext cx="1089025" cy="1270000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>
                <a:ea typeface="Batang" panose="02030600000101010101" pitchFamily="18" charset="-127"/>
              </a:rPr>
              <a:t>Get out of car</a:t>
            </a:r>
            <a:endParaRPr lang="en-US" altLang="en-US" sz="1800" b="1"/>
          </a:p>
        </p:txBody>
      </p:sp>
      <p:sp>
        <p:nvSpPr>
          <p:cNvPr id="12292" name="AutoShape 4">
            <a:extLst>
              <a:ext uri="{FF2B5EF4-FFF2-40B4-BE49-F238E27FC236}">
                <a16:creationId xmlns:a16="http://schemas.microsoft.com/office/drawing/2014/main" id="{E9E9DB0F-82D2-810A-FC10-0E27576C1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14" y="1208089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Open gas cap</a:t>
            </a:r>
            <a:endParaRPr lang="en-US" altLang="en-US" sz="1900" b="1"/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ECA08492-EFA1-0767-90F7-B0BD5E5D6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7626" y="1208089"/>
            <a:ext cx="13493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Determine type of gas</a:t>
            </a:r>
            <a:endParaRPr lang="en-US" altLang="en-US" sz="1900" b="1"/>
          </a:p>
        </p:txBody>
      </p:sp>
      <p:sp>
        <p:nvSpPr>
          <p:cNvPr id="12294" name="AutoShape 6">
            <a:extLst>
              <a:ext uri="{FF2B5EF4-FFF2-40B4-BE49-F238E27FC236}">
                <a16:creationId xmlns:a16="http://schemas.microsoft.com/office/drawing/2014/main" id="{3BA64503-E075-61C6-BCF6-0AD166264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126" y="1208089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Remove nozzle</a:t>
            </a:r>
            <a:endParaRPr lang="en-US" altLang="en-US" sz="1900" b="1"/>
          </a:p>
        </p:txBody>
      </p:sp>
      <p:sp>
        <p:nvSpPr>
          <p:cNvPr id="12295" name="AutoShape 7">
            <a:extLst>
              <a:ext uri="{FF2B5EF4-FFF2-40B4-BE49-F238E27FC236}">
                <a16:creationId xmlns:a16="http://schemas.microsoft.com/office/drawing/2014/main" id="{EFB2F468-6395-20E6-6B39-62D5DDCDB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2338" y="1208089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Pump gas</a:t>
            </a:r>
            <a:endParaRPr lang="en-US" altLang="en-US" sz="1900" b="1"/>
          </a:p>
        </p:txBody>
      </p:sp>
      <p:sp>
        <p:nvSpPr>
          <p:cNvPr id="12296" name="AutoShape 8">
            <a:extLst>
              <a:ext uri="{FF2B5EF4-FFF2-40B4-BE49-F238E27FC236}">
                <a16:creationId xmlns:a16="http://schemas.microsoft.com/office/drawing/2014/main" id="{68C7F142-B010-2FFB-F78E-FB184FBAC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063" y="3209926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Enter store</a:t>
            </a:r>
            <a:endParaRPr lang="en-US" altLang="en-US" sz="1900" b="1"/>
          </a:p>
        </p:txBody>
      </p:sp>
      <p:sp>
        <p:nvSpPr>
          <p:cNvPr id="12297" name="AutoShape 9">
            <a:extLst>
              <a:ext uri="{FF2B5EF4-FFF2-40B4-BE49-F238E27FC236}">
                <a16:creationId xmlns:a16="http://schemas.microsoft.com/office/drawing/2014/main" id="{0E02DC80-B651-560F-7252-4C05B729C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1" y="3209926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Replace nozzle</a:t>
            </a:r>
            <a:endParaRPr lang="en-US" altLang="en-US" sz="1900" b="1"/>
          </a:p>
        </p:txBody>
      </p:sp>
      <p:sp>
        <p:nvSpPr>
          <p:cNvPr id="12298" name="AutoShape 10">
            <a:extLst>
              <a:ext uri="{FF2B5EF4-FFF2-40B4-BE49-F238E27FC236}">
                <a16:creationId xmlns:a16="http://schemas.microsoft.com/office/drawing/2014/main" id="{01B439CE-50A8-B1B2-B330-EF60FC848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676" y="3209926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Pay cashier</a:t>
            </a:r>
            <a:endParaRPr lang="en-US" altLang="en-US" sz="1900" b="1"/>
          </a:p>
        </p:txBody>
      </p:sp>
      <p:sp>
        <p:nvSpPr>
          <p:cNvPr id="12299" name="AutoShape 11">
            <a:extLst>
              <a:ext uri="{FF2B5EF4-FFF2-40B4-BE49-F238E27FC236}">
                <a16:creationId xmlns:a16="http://schemas.microsoft.com/office/drawing/2014/main" id="{984EB2FC-9F7C-8E88-4F8B-0B5D339BA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1" y="4602164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Get credit approval</a:t>
            </a:r>
            <a:endParaRPr lang="en-US" altLang="en-US" sz="1900" b="1"/>
          </a:p>
        </p:txBody>
      </p:sp>
      <p:sp>
        <p:nvSpPr>
          <p:cNvPr id="12300" name="AutoShape 12">
            <a:extLst>
              <a:ext uri="{FF2B5EF4-FFF2-40B4-BE49-F238E27FC236}">
                <a16:creationId xmlns:a16="http://schemas.microsoft.com/office/drawing/2014/main" id="{962D0FD9-1B49-73CB-293C-2F9F02DD4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5363" y="4602164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Sign receipt</a:t>
            </a:r>
            <a:endParaRPr lang="en-US" altLang="en-US" sz="1900" b="1"/>
          </a:p>
        </p:txBody>
      </p:sp>
      <p:sp>
        <p:nvSpPr>
          <p:cNvPr id="12301" name="AutoShape 13">
            <a:extLst>
              <a:ext uri="{FF2B5EF4-FFF2-40B4-BE49-F238E27FC236}">
                <a16:creationId xmlns:a16="http://schemas.microsoft.com/office/drawing/2014/main" id="{57B30FB6-E560-F692-D8CD-A0AD3C5F4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1776" y="3070226"/>
            <a:ext cx="1089025" cy="1268413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Get into car</a:t>
            </a:r>
            <a:endParaRPr lang="en-US" altLang="en-US" sz="1900" b="1"/>
          </a:p>
        </p:txBody>
      </p:sp>
      <p:sp>
        <p:nvSpPr>
          <p:cNvPr id="12302" name="Line 14">
            <a:extLst>
              <a:ext uri="{FF2B5EF4-FFF2-40B4-BE49-F238E27FC236}">
                <a16:creationId xmlns:a16="http://schemas.microsoft.com/office/drawing/2014/main" id="{4E6C8278-88A4-1DC5-EF14-A62088F7D408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0225" y="1701800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5">
            <a:extLst>
              <a:ext uri="{FF2B5EF4-FFF2-40B4-BE49-F238E27FC236}">
                <a16:creationId xmlns:a16="http://schemas.microsoft.com/office/drawing/2014/main" id="{6C20719F-FC0C-697B-1128-3B5188B29D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4089" y="1701800"/>
            <a:ext cx="3635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Line 16">
            <a:extLst>
              <a:ext uri="{FF2B5EF4-FFF2-40B4-BE49-F238E27FC236}">
                <a16:creationId xmlns:a16="http://schemas.microsoft.com/office/drawing/2014/main" id="{29574973-8B8F-D5E5-3BDF-E205E68AD5A2}"/>
              </a:ext>
            </a:extLst>
          </p:cNvPr>
          <p:cNvSpPr>
            <a:spLocks noChangeShapeType="1"/>
          </p:cNvSpPr>
          <p:nvPr/>
        </p:nvSpPr>
        <p:spPr bwMode="auto">
          <a:xfrm>
            <a:off x="6484939" y="1701800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5" name="Line 17">
            <a:extLst>
              <a:ext uri="{FF2B5EF4-FFF2-40B4-BE49-F238E27FC236}">
                <a16:creationId xmlns:a16="http://schemas.microsoft.com/office/drawing/2014/main" id="{1E6877E5-8092-A95B-8A20-423D30894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0388" y="1701800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6" name="Line 18">
            <a:extLst>
              <a:ext uri="{FF2B5EF4-FFF2-40B4-BE49-F238E27FC236}">
                <a16:creationId xmlns:a16="http://schemas.microsoft.com/office/drawing/2014/main" id="{E0DAB338-2F8F-56DD-127C-05066D194D8E}"/>
              </a:ext>
            </a:extLst>
          </p:cNvPr>
          <p:cNvSpPr>
            <a:spLocks noChangeShapeType="1"/>
          </p:cNvSpPr>
          <p:nvPr/>
        </p:nvSpPr>
        <p:spPr bwMode="auto">
          <a:xfrm>
            <a:off x="9001125" y="2236788"/>
            <a:ext cx="0" cy="423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7" name="Line 19">
            <a:extLst>
              <a:ext uri="{FF2B5EF4-FFF2-40B4-BE49-F238E27FC236}">
                <a16:creationId xmlns:a16="http://schemas.microsoft.com/office/drawing/2014/main" id="{07BA5F1C-BDD4-F101-937B-C207A0F0DA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86039" y="2660650"/>
            <a:ext cx="64150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8" name="Line 20">
            <a:extLst>
              <a:ext uri="{FF2B5EF4-FFF2-40B4-BE49-F238E27FC236}">
                <a16:creationId xmlns:a16="http://schemas.microsoft.com/office/drawing/2014/main" id="{23315C93-559B-3136-49C3-209ED467F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6038" y="2660651"/>
            <a:ext cx="0" cy="563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9" name="Line 21">
            <a:extLst>
              <a:ext uri="{FF2B5EF4-FFF2-40B4-BE49-F238E27FC236}">
                <a16:creationId xmlns:a16="http://schemas.microsoft.com/office/drawing/2014/main" id="{5916FCDD-334A-D446-F9E5-26472E6A766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0875" y="3703638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0" name="Line 22">
            <a:extLst>
              <a:ext uri="{FF2B5EF4-FFF2-40B4-BE49-F238E27FC236}">
                <a16:creationId xmlns:a16="http://schemas.microsoft.com/office/drawing/2014/main" id="{F37CFB37-7A8F-5589-005E-30F4A1DF2F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886325" y="3703638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1" name="Line 23">
            <a:extLst>
              <a:ext uri="{FF2B5EF4-FFF2-40B4-BE49-F238E27FC236}">
                <a16:creationId xmlns:a16="http://schemas.microsoft.com/office/drawing/2014/main" id="{BBF0C6E5-141B-254E-0B3B-17A99F3BB0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821489" y="3703638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2" name="Line 24">
            <a:extLst>
              <a:ext uri="{FF2B5EF4-FFF2-40B4-BE49-F238E27FC236}">
                <a16:creationId xmlns:a16="http://schemas.microsoft.com/office/drawing/2014/main" id="{8F99F5E5-F3B8-FA74-D3C6-BB5B6CBE5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0438" y="4191000"/>
            <a:ext cx="12700" cy="425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3" name="Line 25">
            <a:extLst>
              <a:ext uri="{FF2B5EF4-FFF2-40B4-BE49-F238E27FC236}">
                <a16:creationId xmlns:a16="http://schemas.microsoft.com/office/drawing/2014/main" id="{0E381352-F7AD-1FD1-0DC4-F2C27FE5CF9A}"/>
              </a:ext>
            </a:extLst>
          </p:cNvPr>
          <p:cNvSpPr>
            <a:spLocks noChangeShapeType="1"/>
          </p:cNvSpPr>
          <p:nvPr/>
        </p:nvSpPr>
        <p:spPr bwMode="auto">
          <a:xfrm>
            <a:off x="6619875" y="4935538"/>
            <a:ext cx="7254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4" name="Line 26">
            <a:extLst>
              <a:ext uri="{FF2B5EF4-FFF2-40B4-BE49-F238E27FC236}">
                <a16:creationId xmlns:a16="http://schemas.microsoft.com/office/drawing/2014/main" id="{92369E90-0132-D35A-AFBB-413290C5D0C7}"/>
              </a:ext>
            </a:extLst>
          </p:cNvPr>
          <p:cNvSpPr>
            <a:spLocks noChangeShapeType="1"/>
          </p:cNvSpPr>
          <p:nvPr/>
        </p:nvSpPr>
        <p:spPr bwMode="auto">
          <a:xfrm>
            <a:off x="8516939" y="3703638"/>
            <a:ext cx="6048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5" name="Line 27">
            <a:extLst>
              <a:ext uri="{FF2B5EF4-FFF2-40B4-BE49-F238E27FC236}">
                <a16:creationId xmlns:a16="http://schemas.microsoft.com/office/drawing/2014/main" id="{BEC122BA-41D5-7A41-B0EA-1E135F6C5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34400" y="4953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6" name="Line 28">
            <a:extLst>
              <a:ext uri="{FF2B5EF4-FFF2-40B4-BE49-F238E27FC236}">
                <a16:creationId xmlns:a16="http://schemas.microsoft.com/office/drawing/2014/main" id="{FA03958B-9F4E-1F54-BCEE-D09216A0732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63000" y="3684588"/>
            <a:ext cx="0" cy="12684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7" name="AutoShape 29">
            <a:extLst>
              <a:ext uri="{FF2B5EF4-FFF2-40B4-BE49-F238E27FC236}">
                <a16:creationId xmlns:a16="http://schemas.microsoft.com/office/drawing/2014/main" id="{90F9435B-CB10-6800-B026-914869D88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276" y="3140076"/>
            <a:ext cx="1573213" cy="1128713"/>
          </a:xfrm>
          <a:prstGeom prst="flowChartDecision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700" b="1">
                <a:ea typeface="Batang" panose="02030600000101010101" pitchFamily="18" charset="-127"/>
              </a:rPr>
              <a:t>Pay Cash?</a:t>
            </a:r>
            <a:endParaRPr lang="en-US" altLang="en-US" sz="19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B7C4A32D-822F-5A1A-28AB-0576B81F15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Flowcharting Symbols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736F1471-5E1D-76B4-317F-0E138013D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001569"/>
            <a:ext cx="184731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316" name="Object 5">
            <a:extLst>
              <a:ext uri="{FF2B5EF4-FFF2-40B4-BE49-F238E27FC236}">
                <a16:creationId xmlns:a16="http://schemas.microsoft.com/office/drawing/2014/main" id="{A67F30B8-B59D-B632-35A4-44C68E34C0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838201"/>
          <a:ext cx="6400800" cy="576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5068888" imgH="4565650" progId="MSDraw">
                  <p:embed/>
                </p:oleObj>
              </mc:Choice>
              <mc:Fallback>
                <p:oleObj name="Microsoft Drawing" r:id="rId2" imgW="5068888" imgH="4565650" progId="MSDraw">
                  <p:embed/>
                  <p:pic>
                    <p:nvPicPr>
                      <p:cNvPr id="13316" name="Object 5">
                        <a:extLst>
                          <a:ext uri="{FF2B5EF4-FFF2-40B4-BE49-F238E27FC236}">
                            <a16:creationId xmlns:a16="http://schemas.microsoft.com/office/drawing/2014/main" id="{A67F30B8-B59D-B632-35A4-44C68E34C0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838201"/>
                        <a:ext cx="6400800" cy="576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640062" y="2116138"/>
            <a:ext cx="1209675" cy="322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Launch The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 Project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	</a:t>
            </a: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Define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 Outcomes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Select Team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Project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Approach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Create Project Plan</a:t>
            </a:r>
            <a:endParaRPr lang="en-US" dirty="0"/>
          </a:p>
        </p:txBody>
      </p:sp>
      <p:sp>
        <p:nvSpPr>
          <p:cNvPr id="441349" name="Rectangle 5"/>
          <p:cNvSpPr>
            <a:spLocks noChangeArrowheads="1"/>
          </p:cNvSpPr>
          <p:nvPr/>
        </p:nvSpPr>
        <p:spPr bwMode="auto">
          <a:xfrm>
            <a:off x="1962943" y="2116138"/>
            <a:ext cx="1524000" cy="415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Define The Current Process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Address “Low-Hanging Fruit”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Obtain Customer CTQ’s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Gather Initial Metrics</a:t>
            </a:r>
          </a:p>
          <a:p>
            <a:pPr defTabSz="820738">
              <a:buSzPts val="1200"/>
            </a:pPr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Assess Process Stability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Current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“Sigma”  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Stratify Data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Initial Value Proposition</a:t>
            </a:r>
            <a:endParaRPr lang="en-US" dirty="0"/>
          </a:p>
        </p:txBody>
      </p:sp>
      <p:sp>
        <p:nvSpPr>
          <p:cNvPr id="441350" name="Rectangle 6"/>
          <p:cNvSpPr>
            <a:spLocks noChangeArrowheads="1"/>
          </p:cNvSpPr>
          <p:nvPr/>
        </p:nvSpPr>
        <p:spPr bwMode="auto">
          <a:xfrm>
            <a:off x="3716362" y="2116138"/>
            <a:ext cx="1893276" cy="138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Develop Cause &amp; Effect Hypotheses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Gather Causal Data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&amp; Validate Root Causes (X’s)</a:t>
            </a:r>
            <a:endParaRPr lang="en-US" dirty="0"/>
          </a:p>
        </p:txBody>
      </p:sp>
      <p:sp>
        <p:nvSpPr>
          <p:cNvPr id="441351" name="Rectangle 7"/>
          <p:cNvSpPr>
            <a:spLocks noChangeArrowheads="1"/>
          </p:cNvSpPr>
          <p:nvPr/>
        </p:nvSpPr>
        <p:spPr bwMode="auto">
          <a:xfrm>
            <a:off x="5864226" y="2116139"/>
            <a:ext cx="1374775" cy="267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Identify Breakthroughs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Select Practical Approaches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Design Future State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Predict New “Sigma” 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Perform C/B &amp; Risk Analysis</a:t>
            </a:r>
            <a:endParaRPr lang="en-US"/>
          </a:p>
        </p:txBody>
      </p:sp>
      <p:sp>
        <p:nvSpPr>
          <p:cNvPr id="441352" name="Rectangle 8"/>
          <p:cNvSpPr>
            <a:spLocks noChangeArrowheads="1"/>
          </p:cNvSpPr>
          <p:nvPr/>
        </p:nvSpPr>
        <p:spPr bwMode="auto">
          <a:xfrm>
            <a:off x="7440614" y="2116138"/>
            <a:ext cx="2175670" cy="269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Develop Control Methods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Develop Dashboards and Scorecards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Train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Execute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Measure Results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Manage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 Change</a:t>
            </a:r>
          </a:p>
          <a:p>
            <a:pPr defTabSz="820738"/>
            <a:endParaRPr lang="en-US" dirty="0"/>
          </a:p>
        </p:txBody>
      </p:sp>
      <p:sp>
        <p:nvSpPr>
          <p:cNvPr id="441353" name="Rectangle 9"/>
          <p:cNvSpPr>
            <a:spLocks noChangeArrowheads="1"/>
          </p:cNvSpPr>
          <p:nvPr/>
        </p:nvSpPr>
        <p:spPr bwMode="auto">
          <a:xfrm>
            <a:off x="9819483" y="2115800"/>
            <a:ext cx="1523999" cy="267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Report Dashboard and Scorecard Data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Create Feedback Loop &amp; Adjust Process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Identify Replication Opportunities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Develop Future Plans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4382C1-3727-946C-B788-197670207D9C}"/>
              </a:ext>
            </a:extLst>
          </p:cNvPr>
          <p:cNvGrpSpPr/>
          <p:nvPr/>
        </p:nvGrpSpPr>
        <p:grpSpPr>
          <a:xfrm>
            <a:off x="452063" y="990600"/>
            <a:ext cx="11198831" cy="939800"/>
            <a:chOff x="1828800" y="990600"/>
            <a:chExt cx="8610600" cy="939800"/>
          </a:xfrm>
        </p:grpSpPr>
        <p:sp>
          <p:nvSpPr>
            <p:cNvPr id="441354" name="AutoShape 10"/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41355" name="AutoShape 11"/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441356" name="AutoShape 12"/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441357" name="AutoShape 13"/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441358" name="AutoShape 14"/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441359" name="AutoShape 15"/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  <p:sp>
        <p:nvSpPr>
          <p:cNvPr id="44136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DMAIEC Improvement Process</a:t>
            </a:r>
          </a:p>
        </p:txBody>
      </p:sp>
    </p:spTree>
    <p:extLst>
      <p:ext uri="{BB962C8B-B14F-4D97-AF65-F5344CB8AC3E}">
        <p14:creationId xmlns:p14="http://schemas.microsoft.com/office/powerpoint/2010/main" val="3479921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6B74F08C-8626-7BB4-1635-23C41A55B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Flowcharting Tips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8982A8D6-04F9-D8C4-6415-B185442F47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Boundaries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Level of Detail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Multiple Choices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Sticky Notes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8EF4C2A9-4532-DA7E-FF95-476DFDF0DB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Cross-Functional/Responsibility Flowchart</a:t>
            </a:r>
          </a:p>
        </p:txBody>
      </p:sp>
      <p:sp>
        <p:nvSpPr>
          <p:cNvPr id="15363" name="Text Box 9">
            <a:extLst>
              <a:ext uri="{FF2B5EF4-FFF2-40B4-BE49-F238E27FC236}">
                <a16:creationId xmlns:a16="http://schemas.microsoft.com/office/drawing/2014/main" id="{4D8AA984-8D6A-FE97-1F2E-CD4470939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1050" y="838201"/>
            <a:ext cx="234315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Spare Parts Catalog Orders</a:t>
            </a:r>
          </a:p>
        </p:txBody>
      </p:sp>
      <p:sp>
        <p:nvSpPr>
          <p:cNvPr id="15364" name="AutoShape 10">
            <a:extLst>
              <a:ext uri="{FF2B5EF4-FFF2-40B4-BE49-F238E27FC236}">
                <a16:creationId xmlns:a16="http://schemas.microsoft.com/office/drawing/2014/main" id="{17E4CD08-6A81-F437-1F73-366F49674A6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895600" y="1157288"/>
            <a:ext cx="6096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Rectangle 12">
            <a:extLst>
              <a:ext uri="{FF2B5EF4-FFF2-40B4-BE49-F238E27FC236}">
                <a16:creationId xmlns:a16="http://schemas.microsoft.com/office/drawing/2014/main" id="{2BE0D53B-7ECC-C7CA-F4D2-BAE92F592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1950" y="1165225"/>
            <a:ext cx="6084888" cy="5613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6" name="Line 13">
            <a:extLst>
              <a:ext uri="{FF2B5EF4-FFF2-40B4-BE49-F238E27FC236}">
                <a16:creationId xmlns:a16="http://schemas.microsoft.com/office/drawing/2014/main" id="{AE0CFA3D-9750-748E-2C6D-3804E9FE56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9564" y="1165226"/>
            <a:ext cx="1587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7" name="Line 14">
            <a:extLst>
              <a:ext uri="{FF2B5EF4-FFF2-40B4-BE49-F238E27FC236}">
                <a16:creationId xmlns:a16="http://schemas.microsoft.com/office/drawing/2014/main" id="{B4FA7072-0097-AF55-CC3E-9C960B552C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5589" y="1165226"/>
            <a:ext cx="1587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15">
            <a:extLst>
              <a:ext uri="{FF2B5EF4-FFF2-40B4-BE49-F238E27FC236}">
                <a16:creationId xmlns:a16="http://schemas.microsoft.com/office/drawing/2014/main" id="{8B831675-93DE-0AB9-A716-8C628BF015F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0025" y="1165226"/>
            <a:ext cx="1588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Line 16">
            <a:extLst>
              <a:ext uri="{FF2B5EF4-FFF2-40B4-BE49-F238E27FC236}">
                <a16:creationId xmlns:a16="http://schemas.microsoft.com/office/drawing/2014/main" id="{5258AF60-86D4-D599-E49F-942E82DD69E9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6050" y="1165226"/>
            <a:ext cx="1588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Line 17">
            <a:extLst>
              <a:ext uri="{FF2B5EF4-FFF2-40B4-BE49-F238E27FC236}">
                <a16:creationId xmlns:a16="http://schemas.microsoft.com/office/drawing/2014/main" id="{06446E05-366A-2BF3-F296-C4F156AB51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1950" y="1422400"/>
            <a:ext cx="60833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1" name="Rectangle 18">
            <a:extLst>
              <a:ext uri="{FF2B5EF4-FFF2-40B4-BE49-F238E27FC236}">
                <a16:creationId xmlns:a16="http://schemas.microsoft.com/office/drawing/2014/main" id="{F83E04B2-9E67-DD5D-FFC8-1C2141205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8176" y="1200150"/>
            <a:ext cx="6989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372" name="Rectangle 19">
            <a:extLst>
              <a:ext uri="{FF2B5EF4-FFF2-40B4-BE49-F238E27FC236}">
                <a16:creationId xmlns:a16="http://schemas.microsoft.com/office/drawing/2014/main" id="{34296F66-B556-0BE4-E38B-7702D9825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613" y="1200150"/>
            <a:ext cx="958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Cust. Service</a:t>
            </a:r>
            <a:endParaRPr lang="en-US" altLang="en-US"/>
          </a:p>
        </p:txBody>
      </p:sp>
      <p:sp>
        <p:nvSpPr>
          <p:cNvPr id="15373" name="Rectangle 20">
            <a:extLst>
              <a:ext uri="{FF2B5EF4-FFF2-40B4-BE49-F238E27FC236}">
                <a16:creationId xmlns:a16="http://schemas.microsoft.com/office/drawing/2014/main" id="{F7692FF1-66FA-F4CC-C506-84DA4B76D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376" y="1200150"/>
            <a:ext cx="57868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Packing</a:t>
            </a:r>
            <a:endParaRPr lang="en-US" altLang="en-US"/>
          </a:p>
        </p:txBody>
      </p:sp>
      <p:sp>
        <p:nvSpPr>
          <p:cNvPr id="15374" name="Rectangle 21">
            <a:extLst>
              <a:ext uri="{FF2B5EF4-FFF2-40B4-BE49-F238E27FC236}">
                <a16:creationId xmlns:a16="http://schemas.microsoft.com/office/drawing/2014/main" id="{5E256257-9488-7EA4-7827-E98408711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476" y="1200150"/>
            <a:ext cx="6476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Shipping</a:t>
            </a:r>
            <a:endParaRPr lang="en-US" altLang="en-US"/>
          </a:p>
        </p:txBody>
      </p:sp>
      <p:sp>
        <p:nvSpPr>
          <p:cNvPr id="15375" name="Rectangle 22">
            <a:extLst>
              <a:ext uri="{FF2B5EF4-FFF2-40B4-BE49-F238E27FC236}">
                <a16:creationId xmlns:a16="http://schemas.microsoft.com/office/drawing/2014/main" id="{112CF2DC-7F5F-54F5-727B-09F3D0649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938" y="1200150"/>
            <a:ext cx="4985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Billing</a:t>
            </a:r>
            <a:endParaRPr lang="en-US" altLang="en-US"/>
          </a:p>
        </p:txBody>
      </p:sp>
      <p:sp>
        <p:nvSpPr>
          <p:cNvPr id="15376" name="AutoShape 23">
            <a:extLst>
              <a:ext uri="{FF2B5EF4-FFF2-40B4-BE49-F238E27FC236}">
                <a16:creationId xmlns:a16="http://schemas.microsoft.com/office/drawing/2014/main" id="{23A3D98D-4E97-A83B-1AE6-59A60E8D6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1508125"/>
            <a:ext cx="1062038" cy="566738"/>
          </a:xfrm>
          <a:prstGeom prst="roundRect">
            <a:avLst>
              <a:gd name="adj" fmla="val 24926"/>
            </a:avLst>
          </a:prstGeom>
          <a:solidFill>
            <a:srgbClr val="FFFF99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7" name="Rectangle 24">
            <a:extLst>
              <a:ext uri="{FF2B5EF4-FFF2-40B4-BE49-F238E27FC236}">
                <a16:creationId xmlns:a16="http://schemas.microsoft.com/office/drawing/2014/main" id="{25D50AD6-3C49-704C-F48D-021BAED25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664" y="1544639"/>
            <a:ext cx="73898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Orders Spare</a:t>
            </a:r>
            <a:endParaRPr lang="en-US" altLang="en-US"/>
          </a:p>
        </p:txBody>
      </p:sp>
      <p:sp>
        <p:nvSpPr>
          <p:cNvPr id="15378" name="Rectangle 25">
            <a:extLst>
              <a:ext uri="{FF2B5EF4-FFF2-40B4-BE49-F238E27FC236}">
                <a16:creationId xmlns:a16="http://schemas.microsoft.com/office/drawing/2014/main" id="{568C9A39-8A74-8041-7C36-114EC28F1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4" y="1716089"/>
            <a:ext cx="58830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from</a:t>
            </a:r>
            <a:endParaRPr lang="en-US" altLang="en-US"/>
          </a:p>
        </p:txBody>
      </p:sp>
      <p:sp>
        <p:nvSpPr>
          <p:cNvPr id="15379" name="Rectangle 26">
            <a:extLst>
              <a:ext uri="{FF2B5EF4-FFF2-40B4-BE49-F238E27FC236}">
                <a16:creationId xmlns:a16="http://schemas.microsoft.com/office/drawing/2014/main" id="{54D551A8-3FE8-311A-8DA8-8840AEC0A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7238" y="1887539"/>
            <a:ext cx="43762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Catalog</a:t>
            </a:r>
            <a:endParaRPr lang="en-US" altLang="en-US"/>
          </a:p>
        </p:txBody>
      </p:sp>
      <p:sp>
        <p:nvSpPr>
          <p:cNvPr id="15380" name="Rectangle 27">
            <a:extLst>
              <a:ext uri="{FF2B5EF4-FFF2-40B4-BE49-F238E27FC236}">
                <a16:creationId xmlns:a16="http://schemas.microsoft.com/office/drawing/2014/main" id="{AF5FC6DE-7B21-859F-EFAD-D9D291D58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351" y="2139950"/>
            <a:ext cx="1095375" cy="719138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81" name="Rectangle 28">
            <a:extLst>
              <a:ext uri="{FF2B5EF4-FFF2-40B4-BE49-F238E27FC236}">
                <a16:creationId xmlns:a16="http://schemas.microsoft.com/office/drawing/2014/main" id="{F64D9F5C-FC4F-695C-7431-2E0686AAE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6" y="2176464"/>
            <a:ext cx="8985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Receives Order,</a:t>
            </a:r>
            <a:endParaRPr lang="en-US" altLang="en-US"/>
          </a:p>
        </p:txBody>
      </p:sp>
      <p:sp>
        <p:nvSpPr>
          <p:cNvPr id="15382" name="Rectangle 29">
            <a:extLst>
              <a:ext uri="{FF2B5EF4-FFF2-40B4-BE49-F238E27FC236}">
                <a16:creationId xmlns:a16="http://schemas.microsoft.com/office/drawing/2014/main" id="{89F29AF8-3FB4-E05D-7FC4-5F8B92022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2347914"/>
            <a:ext cx="966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takes Shipping &amp;</a:t>
            </a:r>
            <a:endParaRPr lang="en-US" altLang="en-US"/>
          </a:p>
        </p:txBody>
      </p:sp>
      <p:sp>
        <p:nvSpPr>
          <p:cNvPr id="15383" name="Rectangle 30">
            <a:extLst>
              <a:ext uri="{FF2B5EF4-FFF2-40B4-BE49-F238E27FC236}">
                <a16:creationId xmlns:a16="http://schemas.microsoft.com/office/drawing/2014/main" id="{979C94D7-7259-E8AA-CCE1-0262C92CA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5013" y="2519364"/>
            <a:ext cx="38953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Billing</a:t>
            </a:r>
            <a:endParaRPr lang="en-US" altLang="en-US"/>
          </a:p>
        </p:txBody>
      </p:sp>
      <p:sp>
        <p:nvSpPr>
          <p:cNvPr id="15384" name="Rectangle 31">
            <a:extLst>
              <a:ext uri="{FF2B5EF4-FFF2-40B4-BE49-F238E27FC236}">
                <a16:creationId xmlns:a16="http://schemas.microsoft.com/office/drawing/2014/main" id="{8901F16C-D53E-E776-C579-80535C9FB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2139" y="2690814"/>
            <a:ext cx="663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Information</a:t>
            </a:r>
            <a:endParaRPr lang="en-US" altLang="en-US"/>
          </a:p>
        </p:txBody>
      </p:sp>
      <p:sp>
        <p:nvSpPr>
          <p:cNvPr id="15385" name="Rectangle 32">
            <a:extLst>
              <a:ext uri="{FF2B5EF4-FFF2-40B4-BE49-F238E27FC236}">
                <a16:creationId xmlns:a16="http://schemas.microsoft.com/office/drawing/2014/main" id="{7A6D709D-5FBC-414A-CFAC-50B8DC4CE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8613" y="2932113"/>
            <a:ext cx="1103312" cy="588962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86" name="Rectangle 33">
            <a:extLst>
              <a:ext uri="{FF2B5EF4-FFF2-40B4-BE49-F238E27FC236}">
                <a16:creationId xmlns:a16="http://schemas.microsoft.com/office/drawing/2014/main" id="{2074D14E-A8D8-B462-1A5C-FC56ACFC9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314" y="2968626"/>
            <a:ext cx="10509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Obtains Parts from</a:t>
            </a:r>
            <a:endParaRPr lang="en-US" altLang="en-US"/>
          </a:p>
        </p:txBody>
      </p:sp>
      <p:sp>
        <p:nvSpPr>
          <p:cNvPr id="15387" name="Rectangle 34">
            <a:extLst>
              <a:ext uri="{FF2B5EF4-FFF2-40B4-BE49-F238E27FC236}">
                <a16:creationId xmlns:a16="http://schemas.microsoft.com/office/drawing/2014/main" id="{A2A65041-86C3-A58C-492E-10574E7C1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364" y="3140076"/>
            <a:ext cx="102431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Warehouse, packs</a:t>
            </a:r>
            <a:endParaRPr lang="en-US" altLang="en-US"/>
          </a:p>
        </p:txBody>
      </p:sp>
      <p:sp>
        <p:nvSpPr>
          <p:cNvPr id="15388" name="Rectangle 35">
            <a:extLst>
              <a:ext uri="{FF2B5EF4-FFF2-40B4-BE49-F238E27FC236}">
                <a16:creationId xmlns:a16="http://schemas.microsoft.com/office/drawing/2014/main" id="{4CD254F4-54A9-7C26-92FE-37556A222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788" y="3311526"/>
            <a:ext cx="32861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</a:t>
            </a:r>
            <a:endParaRPr lang="en-US" altLang="en-US"/>
          </a:p>
        </p:txBody>
      </p:sp>
      <p:sp>
        <p:nvSpPr>
          <p:cNvPr id="15389" name="Rectangle 36">
            <a:extLst>
              <a:ext uri="{FF2B5EF4-FFF2-40B4-BE49-F238E27FC236}">
                <a16:creationId xmlns:a16="http://schemas.microsoft.com/office/drawing/2014/main" id="{7F741E41-C45B-F918-79C7-0F50DCD85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8439" y="2932114"/>
            <a:ext cx="1082675" cy="439737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90" name="Rectangle 37">
            <a:extLst>
              <a:ext uri="{FF2B5EF4-FFF2-40B4-BE49-F238E27FC236}">
                <a16:creationId xmlns:a16="http://schemas.microsoft.com/office/drawing/2014/main" id="{3BECFECA-BD02-33C8-1B70-29EBFC94E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2968626"/>
            <a:ext cx="8445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Prepares Initial</a:t>
            </a:r>
            <a:endParaRPr lang="en-US" altLang="en-US"/>
          </a:p>
        </p:txBody>
      </p:sp>
      <p:sp>
        <p:nvSpPr>
          <p:cNvPr id="15391" name="Rectangle 38">
            <a:extLst>
              <a:ext uri="{FF2B5EF4-FFF2-40B4-BE49-F238E27FC236}">
                <a16:creationId xmlns:a16="http://schemas.microsoft.com/office/drawing/2014/main" id="{6E91B518-6E44-AB9D-239C-16CD58EAA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1488" y="3140076"/>
            <a:ext cx="520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Bill</a:t>
            </a:r>
            <a:endParaRPr lang="en-US" altLang="en-US"/>
          </a:p>
        </p:txBody>
      </p:sp>
      <p:sp>
        <p:nvSpPr>
          <p:cNvPr id="15392" name="Rectangle 39">
            <a:extLst>
              <a:ext uri="{FF2B5EF4-FFF2-40B4-BE49-F238E27FC236}">
                <a16:creationId xmlns:a16="http://schemas.microsoft.com/office/drawing/2014/main" id="{6B3EA35D-8CED-1B98-1627-70CF5809F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3594101"/>
            <a:ext cx="1778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All</a:t>
            </a:r>
            <a:endParaRPr lang="en-US" altLang="en-US"/>
          </a:p>
        </p:txBody>
      </p:sp>
      <p:sp>
        <p:nvSpPr>
          <p:cNvPr id="15393" name="Rectangle 40">
            <a:extLst>
              <a:ext uri="{FF2B5EF4-FFF2-40B4-BE49-F238E27FC236}">
                <a16:creationId xmlns:a16="http://schemas.microsoft.com/office/drawing/2014/main" id="{73AE2C67-6D9F-8FE5-CD7E-7F8CA76EC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7700" y="3765551"/>
            <a:ext cx="4206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in</a:t>
            </a:r>
            <a:endParaRPr lang="en-US" altLang="en-US"/>
          </a:p>
        </p:txBody>
      </p:sp>
      <p:sp>
        <p:nvSpPr>
          <p:cNvPr id="15394" name="Rectangle 41">
            <a:extLst>
              <a:ext uri="{FF2B5EF4-FFF2-40B4-BE49-F238E27FC236}">
                <a16:creationId xmlns:a16="http://schemas.microsoft.com/office/drawing/2014/main" id="{4B7E2028-7C7A-92D2-4E85-4C3A4A6F0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8338" y="3935414"/>
            <a:ext cx="38311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Stock?</a:t>
            </a:r>
            <a:endParaRPr lang="en-US" altLang="en-US"/>
          </a:p>
        </p:txBody>
      </p:sp>
      <p:grpSp>
        <p:nvGrpSpPr>
          <p:cNvPr id="15395" name="Group 46">
            <a:extLst>
              <a:ext uri="{FF2B5EF4-FFF2-40B4-BE49-F238E27FC236}">
                <a16:creationId xmlns:a16="http://schemas.microsoft.com/office/drawing/2014/main" id="{E39A1FFB-2DBC-92D7-5E48-F3A463C96D0E}"/>
              </a:ext>
            </a:extLst>
          </p:cNvPr>
          <p:cNvGrpSpPr>
            <a:grpSpLocks/>
          </p:cNvGrpSpPr>
          <p:nvPr/>
        </p:nvGrpSpPr>
        <p:grpSpPr bwMode="auto">
          <a:xfrm>
            <a:off x="5419725" y="3521075"/>
            <a:ext cx="1081088" cy="706438"/>
            <a:chOff x="2598" y="2218"/>
            <a:chExt cx="681" cy="445"/>
          </a:xfrm>
        </p:grpSpPr>
        <p:sp>
          <p:nvSpPr>
            <p:cNvPr id="15443" name="Line 42">
              <a:extLst>
                <a:ext uri="{FF2B5EF4-FFF2-40B4-BE49-F238E27FC236}">
                  <a16:creationId xmlns:a16="http://schemas.microsoft.com/office/drawing/2014/main" id="{F0F9FF44-6D6D-8082-6870-9E1806E61B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1" y="2218"/>
              <a:ext cx="338" cy="2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4" name="Line 43">
              <a:extLst>
                <a:ext uri="{FF2B5EF4-FFF2-40B4-BE49-F238E27FC236}">
                  <a16:creationId xmlns:a16="http://schemas.microsoft.com/office/drawing/2014/main" id="{FE45291C-AD55-149C-5A34-957C176F3D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36" y="2456"/>
              <a:ext cx="343" cy="20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5" name="Line 44">
              <a:extLst>
                <a:ext uri="{FF2B5EF4-FFF2-40B4-BE49-F238E27FC236}">
                  <a16:creationId xmlns:a16="http://schemas.microsoft.com/office/drawing/2014/main" id="{E1EE1AA2-8CB4-61CA-14AB-04D2AAD791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8" y="2224"/>
              <a:ext cx="338" cy="2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6" name="Line 45">
              <a:extLst>
                <a:ext uri="{FF2B5EF4-FFF2-40B4-BE49-F238E27FC236}">
                  <a16:creationId xmlns:a16="http://schemas.microsoft.com/office/drawing/2014/main" id="{85D2A67A-FADF-41DD-EDC2-D2D7A5F89E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8" y="2462"/>
              <a:ext cx="343" cy="20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96" name="Rectangle 47">
            <a:extLst>
              <a:ext uri="{FF2B5EF4-FFF2-40B4-BE49-F238E27FC236}">
                <a16:creationId xmlns:a16="http://schemas.microsoft.com/office/drawing/2014/main" id="{57B749D2-8547-88A3-1A9A-8D765BC4F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1" y="4965701"/>
            <a:ext cx="1071563" cy="473075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97" name="Rectangle 48">
            <a:extLst>
              <a:ext uri="{FF2B5EF4-FFF2-40B4-BE49-F238E27FC236}">
                <a16:creationId xmlns:a16="http://schemas.microsoft.com/office/drawing/2014/main" id="{91B74FBD-6F8E-F29F-3D4B-C082384C8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089" y="5002214"/>
            <a:ext cx="97302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Shipping</a:t>
            </a:r>
            <a:endParaRPr lang="en-US" altLang="en-US"/>
          </a:p>
        </p:txBody>
      </p:sp>
      <p:sp>
        <p:nvSpPr>
          <p:cNvPr id="15398" name="Rectangle 49">
            <a:extLst>
              <a:ext uri="{FF2B5EF4-FFF2-40B4-BE49-F238E27FC236}">
                <a16:creationId xmlns:a16="http://schemas.microsoft.com/office/drawing/2014/main" id="{35E0DFEA-250B-2C0E-1C66-EB967C46A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425" y="5173664"/>
            <a:ext cx="901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Label, Pack Bill</a:t>
            </a:r>
            <a:endParaRPr lang="en-US" altLang="en-US"/>
          </a:p>
        </p:txBody>
      </p:sp>
      <p:sp>
        <p:nvSpPr>
          <p:cNvPr id="15399" name="Rectangle 50">
            <a:extLst>
              <a:ext uri="{FF2B5EF4-FFF2-40B4-BE49-F238E27FC236}">
                <a16:creationId xmlns:a16="http://schemas.microsoft.com/office/drawing/2014/main" id="{45022882-A81C-9FBA-EAC6-E1D65F353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5" y="5608638"/>
            <a:ext cx="1062038" cy="387350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0" name="Rectangle 51">
            <a:extLst>
              <a:ext uri="{FF2B5EF4-FFF2-40B4-BE49-F238E27FC236}">
                <a16:creationId xmlns:a16="http://schemas.microsoft.com/office/drawing/2014/main" id="{C4668CD2-BB4B-349D-545D-CF2667146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5643564"/>
            <a:ext cx="711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Ship Parts to</a:t>
            </a:r>
            <a:endParaRPr lang="en-US" altLang="en-US"/>
          </a:p>
        </p:txBody>
      </p:sp>
      <p:sp>
        <p:nvSpPr>
          <p:cNvPr id="15401" name="Rectangle 52">
            <a:extLst>
              <a:ext uri="{FF2B5EF4-FFF2-40B4-BE49-F238E27FC236}">
                <a16:creationId xmlns:a16="http://schemas.microsoft.com/office/drawing/2014/main" id="{B3C8AC79-62FE-1BF8-B788-AB2E23583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1339" y="5815014"/>
            <a:ext cx="5466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402" name="AutoShape 53">
            <a:extLst>
              <a:ext uri="{FF2B5EF4-FFF2-40B4-BE49-F238E27FC236}">
                <a16:creationId xmlns:a16="http://schemas.microsoft.com/office/drawing/2014/main" id="{9EDBE402-1011-6B25-8B65-504F92FD4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7038" y="6154739"/>
            <a:ext cx="1103312" cy="547687"/>
          </a:xfrm>
          <a:prstGeom prst="roundRect">
            <a:avLst>
              <a:gd name="adj" fmla="val 25000"/>
            </a:avLst>
          </a:prstGeom>
          <a:solidFill>
            <a:srgbClr val="FFFF99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3" name="Rectangle 54">
            <a:extLst>
              <a:ext uri="{FF2B5EF4-FFF2-40B4-BE49-F238E27FC236}">
                <a16:creationId xmlns:a16="http://schemas.microsoft.com/office/drawing/2014/main" id="{904F7854-9F46-4B6E-0010-BC156E37A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1675" y="6191251"/>
            <a:ext cx="5413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404" name="Rectangle 55">
            <a:extLst>
              <a:ext uri="{FF2B5EF4-FFF2-40B4-BE49-F238E27FC236}">
                <a16:creationId xmlns:a16="http://schemas.microsoft.com/office/drawing/2014/main" id="{B94EA761-950A-A07C-0AE9-222FBEAFF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1339" y="6362701"/>
            <a:ext cx="86401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Receives Spare</a:t>
            </a:r>
            <a:endParaRPr lang="en-US" altLang="en-US"/>
          </a:p>
        </p:txBody>
      </p:sp>
      <p:sp>
        <p:nvSpPr>
          <p:cNvPr id="15405" name="Rectangle 56">
            <a:extLst>
              <a:ext uri="{FF2B5EF4-FFF2-40B4-BE49-F238E27FC236}">
                <a16:creationId xmlns:a16="http://schemas.microsoft.com/office/drawing/2014/main" id="{BBBAC7DE-80EB-E798-B555-A6FB0EECE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6613" y="6534151"/>
            <a:ext cx="28052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</a:t>
            </a:r>
            <a:endParaRPr lang="en-US" altLang="en-US"/>
          </a:p>
        </p:txBody>
      </p:sp>
      <p:sp>
        <p:nvSpPr>
          <p:cNvPr id="15406" name="Rectangle 57">
            <a:extLst>
              <a:ext uri="{FF2B5EF4-FFF2-40B4-BE49-F238E27FC236}">
                <a16:creationId xmlns:a16="http://schemas.microsoft.com/office/drawing/2014/main" id="{72A66DE9-6F65-3E23-A2A0-F02B2D7BC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9726" y="4378326"/>
            <a:ext cx="1082675" cy="417513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7" name="Rectangle 58">
            <a:extLst>
              <a:ext uri="{FF2B5EF4-FFF2-40B4-BE49-F238E27FC236}">
                <a16:creationId xmlns:a16="http://schemas.microsoft.com/office/drawing/2014/main" id="{013ED599-FCB3-88AA-87A2-73928A39F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075" y="4414839"/>
            <a:ext cx="7937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Back-</a:t>
            </a:r>
            <a:endParaRPr lang="en-US" altLang="en-US"/>
          </a:p>
        </p:txBody>
      </p:sp>
      <p:sp>
        <p:nvSpPr>
          <p:cNvPr id="15408" name="Rectangle 59">
            <a:extLst>
              <a:ext uri="{FF2B5EF4-FFF2-40B4-BE49-F238E27FC236}">
                <a16:creationId xmlns:a16="http://schemas.microsoft.com/office/drawing/2014/main" id="{824A5E27-50A7-6F3C-B50B-3D60AA0D1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0" y="4584701"/>
            <a:ext cx="6619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 Form</a:t>
            </a:r>
            <a:endParaRPr lang="en-US" altLang="en-US"/>
          </a:p>
        </p:txBody>
      </p:sp>
      <p:sp>
        <p:nvSpPr>
          <p:cNvPr id="15409" name="Line 60">
            <a:extLst>
              <a:ext uri="{FF2B5EF4-FFF2-40B4-BE49-F238E27FC236}">
                <a16:creationId xmlns:a16="http://schemas.microsoft.com/office/drawing/2014/main" id="{BCAD7E19-4637-EEDA-6C71-F33CFA2873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8125" y="1797050"/>
            <a:ext cx="6858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0" name="Line 61">
            <a:extLst>
              <a:ext uri="{FF2B5EF4-FFF2-40B4-BE49-F238E27FC236}">
                <a16:creationId xmlns:a16="http://schemas.microsoft.com/office/drawing/2014/main" id="{E55C4131-9BC6-6A45-F0ED-62C7899C7E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3925" y="1797051"/>
            <a:ext cx="1588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1" name="Freeform 62">
            <a:extLst>
              <a:ext uri="{FF2B5EF4-FFF2-40B4-BE49-F238E27FC236}">
                <a16:creationId xmlns:a16="http://schemas.microsoft.com/office/drawing/2014/main" id="{948B7FB9-3938-C899-B2A5-FDB96018C144}"/>
              </a:ext>
            </a:extLst>
          </p:cNvPr>
          <p:cNvSpPr>
            <a:spLocks/>
          </p:cNvSpPr>
          <p:nvPr/>
        </p:nvSpPr>
        <p:spPr bwMode="auto">
          <a:xfrm>
            <a:off x="4699000" y="2068513"/>
            <a:ext cx="69850" cy="69850"/>
          </a:xfrm>
          <a:custGeom>
            <a:avLst/>
            <a:gdLst>
              <a:gd name="T0" fmla="*/ 69850 w 44"/>
              <a:gd name="T1" fmla="*/ 0 h 44"/>
              <a:gd name="T2" fmla="*/ 0 w 44"/>
              <a:gd name="T3" fmla="*/ 0 h 44"/>
              <a:gd name="T4" fmla="*/ 34925 w 44"/>
              <a:gd name="T5" fmla="*/ 69850 h 44"/>
              <a:gd name="T6" fmla="*/ 69850 w 44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4">
                <a:moveTo>
                  <a:pt x="44" y="0"/>
                </a:moveTo>
                <a:lnTo>
                  <a:pt x="0" y="0"/>
                </a:lnTo>
                <a:lnTo>
                  <a:pt x="22" y="44"/>
                </a:lnTo>
                <a:lnTo>
                  <a:pt x="44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2" name="Line 63">
            <a:extLst>
              <a:ext uri="{FF2B5EF4-FFF2-40B4-BE49-F238E27FC236}">
                <a16:creationId xmlns:a16="http://schemas.microsoft.com/office/drawing/2014/main" id="{28C68CFC-93BE-214B-DE58-009E6E3E55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1138" y="2503489"/>
            <a:ext cx="31051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3" name="Line 64">
            <a:extLst>
              <a:ext uri="{FF2B5EF4-FFF2-40B4-BE49-F238E27FC236}">
                <a16:creationId xmlns:a16="http://schemas.microsoft.com/office/drawing/2014/main" id="{0DBC62AC-B16D-DAA4-4806-ADED501F4459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0264" y="2503489"/>
            <a:ext cx="1587" cy="376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4" name="Freeform 65">
            <a:extLst>
              <a:ext uri="{FF2B5EF4-FFF2-40B4-BE49-F238E27FC236}">
                <a16:creationId xmlns:a16="http://schemas.microsoft.com/office/drawing/2014/main" id="{738FBE6F-1BBB-F328-4F09-1D4E641BA678}"/>
              </a:ext>
            </a:extLst>
          </p:cNvPr>
          <p:cNvSpPr>
            <a:spLocks/>
          </p:cNvSpPr>
          <p:nvPr/>
        </p:nvSpPr>
        <p:spPr bwMode="auto">
          <a:xfrm>
            <a:off x="5878514" y="2860675"/>
            <a:ext cx="66675" cy="71438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1750 w 42"/>
              <a:gd name="T5" fmla="*/ 71438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0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5" name="Line 66">
            <a:extLst>
              <a:ext uri="{FF2B5EF4-FFF2-40B4-BE49-F238E27FC236}">
                <a16:creationId xmlns:a16="http://schemas.microsoft.com/office/drawing/2014/main" id="{CE6C4C41-019F-183B-093E-2195625D3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4064" y="2514601"/>
            <a:ext cx="1587" cy="365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6" name="Freeform 67">
            <a:extLst>
              <a:ext uri="{FF2B5EF4-FFF2-40B4-BE49-F238E27FC236}">
                <a16:creationId xmlns:a16="http://schemas.microsoft.com/office/drawing/2014/main" id="{B1FB5B5B-CE11-67C9-C339-FE544DAF06F3}"/>
              </a:ext>
            </a:extLst>
          </p:cNvPr>
          <p:cNvSpPr>
            <a:spLocks/>
          </p:cNvSpPr>
          <p:nvPr/>
        </p:nvSpPr>
        <p:spPr bwMode="auto">
          <a:xfrm>
            <a:off x="8340726" y="2860675"/>
            <a:ext cx="68263" cy="71438"/>
          </a:xfrm>
          <a:custGeom>
            <a:avLst/>
            <a:gdLst>
              <a:gd name="T0" fmla="*/ 68263 w 43"/>
              <a:gd name="T1" fmla="*/ 0 h 45"/>
              <a:gd name="T2" fmla="*/ 0 w 43"/>
              <a:gd name="T3" fmla="*/ 0 h 45"/>
              <a:gd name="T4" fmla="*/ 33338 w 43"/>
              <a:gd name="T5" fmla="*/ 71438 h 45"/>
              <a:gd name="T6" fmla="*/ 68263 w 43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5">
                <a:moveTo>
                  <a:pt x="43" y="0"/>
                </a:moveTo>
                <a:lnTo>
                  <a:pt x="0" y="0"/>
                </a:lnTo>
                <a:lnTo>
                  <a:pt x="21" y="45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7" name="Line 68">
            <a:extLst>
              <a:ext uri="{FF2B5EF4-FFF2-40B4-BE49-F238E27FC236}">
                <a16:creationId xmlns:a16="http://schemas.microsoft.com/office/drawing/2014/main" id="{287397DD-2697-9A0F-01A6-BE465AE828B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3125" y="4216400"/>
            <a:ext cx="1588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8" name="Freeform 69">
            <a:extLst>
              <a:ext uri="{FF2B5EF4-FFF2-40B4-BE49-F238E27FC236}">
                <a16:creationId xmlns:a16="http://schemas.microsoft.com/office/drawing/2014/main" id="{5C98DF53-D3AC-4B70-34AA-79053073A658}"/>
              </a:ext>
            </a:extLst>
          </p:cNvPr>
          <p:cNvSpPr>
            <a:spLocks/>
          </p:cNvSpPr>
          <p:nvPr/>
        </p:nvSpPr>
        <p:spPr bwMode="auto">
          <a:xfrm>
            <a:off x="5921376" y="4306889"/>
            <a:ext cx="66675" cy="71437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1750 w 42"/>
              <a:gd name="T5" fmla="*/ 71437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0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9" name="Rectangle 70">
            <a:extLst>
              <a:ext uri="{FF2B5EF4-FFF2-40B4-BE49-F238E27FC236}">
                <a16:creationId xmlns:a16="http://schemas.microsoft.com/office/drawing/2014/main" id="{1C939225-F1C1-D378-BC35-1F04C7675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313" y="4159251"/>
            <a:ext cx="1714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No</a:t>
            </a:r>
            <a:endParaRPr lang="en-US" altLang="en-US"/>
          </a:p>
        </p:txBody>
      </p:sp>
      <p:sp>
        <p:nvSpPr>
          <p:cNvPr id="15420" name="Line 71">
            <a:extLst>
              <a:ext uri="{FF2B5EF4-FFF2-40B4-BE49-F238E27FC236}">
                <a16:creationId xmlns:a16="http://schemas.microsoft.com/office/drawing/2014/main" id="{586DEF76-26F8-B87A-A69A-E49AFFCB7B6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0813" y="3895725"/>
            <a:ext cx="16383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1" name="Line 72">
            <a:extLst>
              <a:ext uri="{FF2B5EF4-FFF2-40B4-BE49-F238E27FC236}">
                <a16:creationId xmlns:a16="http://schemas.microsoft.com/office/drawing/2014/main" id="{4293E3A7-29BC-8156-E42E-33D0AF9AD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3275" y="3895725"/>
            <a:ext cx="1588" cy="1017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2" name="Freeform 73">
            <a:extLst>
              <a:ext uri="{FF2B5EF4-FFF2-40B4-BE49-F238E27FC236}">
                <a16:creationId xmlns:a16="http://schemas.microsoft.com/office/drawing/2014/main" id="{92592E42-3721-218C-FFAB-92BA91DD3465}"/>
              </a:ext>
            </a:extLst>
          </p:cNvPr>
          <p:cNvSpPr>
            <a:spLocks/>
          </p:cNvSpPr>
          <p:nvPr/>
        </p:nvSpPr>
        <p:spPr bwMode="auto">
          <a:xfrm>
            <a:off x="7119938" y="4895850"/>
            <a:ext cx="68262" cy="69850"/>
          </a:xfrm>
          <a:custGeom>
            <a:avLst/>
            <a:gdLst>
              <a:gd name="T0" fmla="*/ 68262 w 43"/>
              <a:gd name="T1" fmla="*/ 0 h 44"/>
              <a:gd name="T2" fmla="*/ 0 w 43"/>
              <a:gd name="T3" fmla="*/ 0 h 44"/>
              <a:gd name="T4" fmla="*/ 33337 w 43"/>
              <a:gd name="T5" fmla="*/ 69850 h 44"/>
              <a:gd name="T6" fmla="*/ 68262 w 43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4">
                <a:moveTo>
                  <a:pt x="43" y="0"/>
                </a:moveTo>
                <a:lnTo>
                  <a:pt x="0" y="0"/>
                </a:lnTo>
                <a:lnTo>
                  <a:pt x="21" y="44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23" name="Rectangle 74">
            <a:extLst>
              <a:ext uri="{FF2B5EF4-FFF2-40B4-BE49-F238E27FC236}">
                <a16:creationId xmlns:a16="http://schemas.microsoft.com/office/drawing/2014/main" id="{3CC0F4F1-9576-A9EC-0597-55ADBD499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3700464"/>
            <a:ext cx="2174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Yes</a:t>
            </a:r>
            <a:endParaRPr lang="en-US" altLang="en-US"/>
          </a:p>
        </p:txBody>
      </p:sp>
      <p:sp>
        <p:nvSpPr>
          <p:cNvPr id="15424" name="Rectangle 75">
            <a:extLst>
              <a:ext uri="{FF2B5EF4-FFF2-40B4-BE49-F238E27FC236}">
                <a16:creationId xmlns:a16="http://schemas.microsoft.com/office/drawing/2014/main" id="{B5CB0A30-3984-8892-8065-5392FC87C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0188" y="4408488"/>
            <a:ext cx="1073150" cy="400050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25" name="Rectangle 76">
            <a:extLst>
              <a:ext uri="{FF2B5EF4-FFF2-40B4-BE49-F238E27FC236}">
                <a16:creationId xmlns:a16="http://schemas.microsoft.com/office/drawing/2014/main" id="{51A900D9-211B-5C3D-35E0-23A221CC9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9" y="4445001"/>
            <a:ext cx="7461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Final</a:t>
            </a:r>
            <a:endParaRPr lang="en-US" altLang="en-US"/>
          </a:p>
        </p:txBody>
      </p:sp>
      <p:sp>
        <p:nvSpPr>
          <p:cNvPr id="15426" name="Rectangle 77">
            <a:extLst>
              <a:ext uri="{FF2B5EF4-FFF2-40B4-BE49-F238E27FC236}">
                <a16:creationId xmlns:a16="http://schemas.microsoft.com/office/drawing/2014/main" id="{410E68A5-A421-E0D8-6F5E-7C064F3A7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0063" y="4616451"/>
            <a:ext cx="520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Bill</a:t>
            </a:r>
            <a:endParaRPr lang="en-US" altLang="en-US"/>
          </a:p>
        </p:txBody>
      </p:sp>
      <p:sp>
        <p:nvSpPr>
          <p:cNvPr id="15427" name="Line 78">
            <a:extLst>
              <a:ext uri="{FF2B5EF4-FFF2-40B4-BE49-F238E27FC236}">
                <a16:creationId xmlns:a16="http://schemas.microsoft.com/office/drawing/2014/main" id="{E4E9CA0F-CFBB-EFE4-896B-A0E25A7643E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0814" y="4579939"/>
            <a:ext cx="598487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8" name="Line 79">
            <a:extLst>
              <a:ext uri="{FF2B5EF4-FFF2-40B4-BE49-F238E27FC236}">
                <a16:creationId xmlns:a16="http://schemas.microsoft.com/office/drawing/2014/main" id="{6F45A568-24E7-0866-BF2C-44531214021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27889" y="4579939"/>
            <a:ext cx="5683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9" name="Freeform 80">
            <a:extLst>
              <a:ext uri="{FF2B5EF4-FFF2-40B4-BE49-F238E27FC236}">
                <a16:creationId xmlns:a16="http://schemas.microsoft.com/office/drawing/2014/main" id="{D412E2E9-A66E-9243-ADAF-295340A4BFB1}"/>
              </a:ext>
            </a:extLst>
          </p:cNvPr>
          <p:cNvSpPr>
            <a:spLocks/>
          </p:cNvSpPr>
          <p:nvPr/>
        </p:nvSpPr>
        <p:spPr bwMode="auto">
          <a:xfrm>
            <a:off x="7778750" y="4548189"/>
            <a:ext cx="71438" cy="66675"/>
          </a:xfrm>
          <a:custGeom>
            <a:avLst/>
            <a:gdLst>
              <a:gd name="T0" fmla="*/ 0 w 45"/>
              <a:gd name="T1" fmla="*/ 0 h 42"/>
              <a:gd name="T2" fmla="*/ 0 w 45"/>
              <a:gd name="T3" fmla="*/ 66675 h 42"/>
              <a:gd name="T4" fmla="*/ 71438 w 45"/>
              <a:gd name="T5" fmla="*/ 31750 h 42"/>
              <a:gd name="T6" fmla="*/ 0 w 45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5" h="42">
                <a:moveTo>
                  <a:pt x="0" y="0"/>
                </a:moveTo>
                <a:lnTo>
                  <a:pt x="0" y="42"/>
                </a:lnTo>
                <a:lnTo>
                  <a:pt x="45" y="2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0" name="Line 81">
            <a:extLst>
              <a:ext uri="{FF2B5EF4-FFF2-40B4-BE49-F238E27FC236}">
                <a16:creationId xmlns:a16="http://schemas.microsoft.com/office/drawing/2014/main" id="{E828A0B2-72F7-267F-88E9-7E5EE62D69A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78850" y="3370264"/>
            <a:ext cx="1588" cy="985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1" name="Freeform 82">
            <a:extLst>
              <a:ext uri="{FF2B5EF4-FFF2-40B4-BE49-F238E27FC236}">
                <a16:creationId xmlns:a16="http://schemas.microsoft.com/office/drawing/2014/main" id="{FFE0C59A-76B1-A959-A11E-8C3B374B617E}"/>
              </a:ext>
            </a:extLst>
          </p:cNvPr>
          <p:cNvSpPr>
            <a:spLocks/>
          </p:cNvSpPr>
          <p:nvPr/>
        </p:nvSpPr>
        <p:spPr bwMode="auto">
          <a:xfrm>
            <a:off x="8543926" y="4338638"/>
            <a:ext cx="66675" cy="69850"/>
          </a:xfrm>
          <a:custGeom>
            <a:avLst/>
            <a:gdLst>
              <a:gd name="T0" fmla="*/ 66675 w 42"/>
              <a:gd name="T1" fmla="*/ 0 h 44"/>
              <a:gd name="T2" fmla="*/ 0 w 42"/>
              <a:gd name="T3" fmla="*/ 0 h 44"/>
              <a:gd name="T4" fmla="*/ 34925 w 42"/>
              <a:gd name="T5" fmla="*/ 69850 h 44"/>
              <a:gd name="T6" fmla="*/ 66675 w 42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4">
                <a:moveTo>
                  <a:pt x="42" y="0"/>
                </a:moveTo>
                <a:lnTo>
                  <a:pt x="0" y="0"/>
                </a:lnTo>
                <a:lnTo>
                  <a:pt x="22" y="44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2" name="Freeform 83">
            <a:extLst>
              <a:ext uri="{FF2B5EF4-FFF2-40B4-BE49-F238E27FC236}">
                <a16:creationId xmlns:a16="http://schemas.microsoft.com/office/drawing/2014/main" id="{EC44811A-A62A-7430-84DA-E0E44BC8B880}"/>
              </a:ext>
            </a:extLst>
          </p:cNvPr>
          <p:cNvSpPr>
            <a:spLocks/>
          </p:cNvSpPr>
          <p:nvPr/>
        </p:nvSpPr>
        <p:spPr bwMode="auto">
          <a:xfrm>
            <a:off x="7099301" y="4511676"/>
            <a:ext cx="123825" cy="68263"/>
          </a:xfrm>
          <a:custGeom>
            <a:avLst/>
            <a:gdLst>
              <a:gd name="T0" fmla="*/ 0 w 78"/>
              <a:gd name="T1" fmla="*/ 68263 h 43"/>
              <a:gd name="T2" fmla="*/ 0 w 78"/>
              <a:gd name="T3" fmla="*/ 42863 h 43"/>
              <a:gd name="T4" fmla="*/ 6350 w 78"/>
              <a:gd name="T5" fmla="*/ 42863 h 43"/>
              <a:gd name="T6" fmla="*/ 6350 w 78"/>
              <a:gd name="T7" fmla="*/ 33338 h 43"/>
              <a:gd name="T8" fmla="*/ 11113 w 78"/>
              <a:gd name="T9" fmla="*/ 33338 h 43"/>
              <a:gd name="T10" fmla="*/ 11113 w 78"/>
              <a:gd name="T11" fmla="*/ 22225 h 43"/>
              <a:gd name="T12" fmla="*/ 17463 w 78"/>
              <a:gd name="T13" fmla="*/ 22225 h 43"/>
              <a:gd name="T14" fmla="*/ 17463 w 78"/>
              <a:gd name="T15" fmla="*/ 11113 h 43"/>
              <a:gd name="T16" fmla="*/ 23813 w 78"/>
              <a:gd name="T17" fmla="*/ 11113 h 43"/>
              <a:gd name="T18" fmla="*/ 23813 w 78"/>
              <a:gd name="T19" fmla="*/ 4763 h 43"/>
              <a:gd name="T20" fmla="*/ 38100 w 78"/>
              <a:gd name="T21" fmla="*/ 4763 h 43"/>
              <a:gd name="T22" fmla="*/ 38100 w 78"/>
              <a:gd name="T23" fmla="*/ 0 h 43"/>
              <a:gd name="T24" fmla="*/ 71438 w 78"/>
              <a:gd name="T25" fmla="*/ 0 h 43"/>
              <a:gd name="T26" fmla="*/ 76200 w 78"/>
              <a:gd name="T27" fmla="*/ 4763 h 43"/>
              <a:gd name="T28" fmla="*/ 96838 w 78"/>
              <a:gd name="T29" fmla="*/ 4763 h 43"/>
              <a:gd name="T30" fmla="*/ 103188 w 78"/>
              <a:gd name="T31" fmla="*/ 11113 h 43"/>
              <a:gd name="T32" fmla="*/ 103188 w 78"/>
              <a:gd name="T33" fmla="*/ 15875 h 43"/>
              <a:gd name="T34" fmla="*/ 114300 w 78"/>
              <a:gd name="T35" fmla="*/ 15875 h 43"/>
              <a:gd name="T36" fmla="*/ 114300 w 78"/>
              <a:gd name="T37" fmla="*/ 22225 h 43"/>
              <a:gd name="T38" fmla="*/ 119063 w 78"/>
              <a:gd name="T39" fmla="*/ 22225 h 43"/>
              <a:gd name="T40" fmla="*/ 119063 w 78"/>
              <a:gd name="T41" fmla="*/ 33338 h 43"/>
              <a:gd name="T42" fmla="*/ 123825 w 78"/>
              <a:gd name="T43" fmla="*/ 33338 h 43"/>
              <a:gd name="T44" fmla="*/ 123825 w 78"/>
              <a:gd name="T45" fmla="*/ 65088 h 4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78" h="43">
                <a:moveTo>
                  <a:pt x="0" y="43"/>
                </a:moveTo>
                <a:lnTo>
                  <a:pt x="0" y="27"/>
                </a:lnTo>
                <a:lnTo>
                  <a:pt x="4" y="27"/>
                </a:lnTo>
                <a:lnTo>
                  <a:pt x="4" y="21"/>
                </a:lnTo>
                <a:lnTo>
                  <a:pt x="7" y="21"/>
                </a:lnTo>
                <a:lnTo>
                  <a:pt x="7" y="14"/>
                </a:lnTo>
                <a:lnTo>
                  <a:pt x="11" y="14"/>
                </a:lnTo>
                <a:lnTo>
                  <a:pt x="11" y="7"/>
                </a:lnTo>
                <a:lnTo>
                  <a:pt x="15" y="7"/>
                </a:lnTo>
                <a:lnTo>
                  <a:pt x="15" y="3"/>
                </a:lnTo>
                <a:lnTo>
                  <a:pt x="24" y="3"/>
                </a:lnTo>
                <a:lnTo>
                  <a:pt x="24" y="0"/>
                </a:lnTo>
                <a:lnTo>
                  <a:pt x="45" y="0"/>
                </a:lnTo>
                <a:lnTo>
                  <a:pt x="48" y="3"/>
                </a:lnTo>
                <a:lnTo>
                  <a:pt x="61" y="3"/>
                </a:lnTo>
                <a:lnTo>
                  <a:pt x="65" y="7"/>
                </a:lnTo>
                <a:lnTo>
                  <a:pt x="65" y="10"/>
                </a:lnTo>
                <a:lnTo>
                  <a:pt x="72" y="10"/>
                </a:lnTo>
                <a:lnTo>
                  <a:pt x="72" y="14"/>
                </a:lnTo>
                <a:lnTo>
                  <a:pt x="75" y="14"/>
                </a:lnTo>
                <a:lnTo>
                  <a:pt x="75" y="21"/>
                </a:lnTo>
                <a:lnTo>
                  <a:pt x="78" y="21"/>
                </a:lnTo>
                <a:lnTo>
                  <a:pt x="78" y="41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3" name="Line 84">
            <a:extLst>
              <a:ext uri="{FF2B5EF4-FFF2-40B4-BE49-F238E27FC236}">
                <a16:creationId xmlns:a16="http://schemas.microsoft.com/office/drawing/2014/main" id="{03BEBBE9-2B24-710C-2A55-2799011B946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0889" y="4810125"/>
            <a:ext cx="1587" cy="3683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4" name="Line 85">
            <a:extLst>
              <a:ext uri="{FF2B5EF4-FFF2-40B4-BE49-F238E27FC236}">
                <a16:creationId xmlns:a16="http://schemas.microsoft.com/office/drawing/2014/main" id="{2D5CDD04-05A5-4FDD-B5AF-9A7CE43686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51764" y="5178425"/>
            <a:ext cx="61912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5" name="Freeform 86">
            <a:extLst>
              <a:ext uri="{FF2B5EF4-FFF2-40B4-BE49-F238E27FC236}">
                <a16:creationId xmlns:a16="http://schemas.microsoft.com/office/drawing/2014/main" id="{AB0250C7-63C9-DC5F-91E4-E8BFF562EDBE}"/>
              </a:ext>
            </a:extLst>
          </p:cNvPr>
          <p:cNvSpPr>
            <a:spLocks/>
          </p:cNvSpPr>
          <p:nvPr/>
        </p:nvSpPr>
        <p:spPr bwMode="auto">
          <a:xfrm>
            <a:off x="7697788" y="5143501"/>
            <a:ext cx="69850" cy="66675"/>
          </a:xfrm>
          <a:custGeom>
            <a:avLst/>
            <a:gdLst>
              <a:gd name="T0" fmla="*/ 69850 w 44"/>
              <a:gd name="T1" fmla="*/ 66675 h 42"/>
              <a:gd name="T2" fmla="*/ 69850 w 44"/>
              <a:gd name="T3" fmla="*/ 0 h 42"/>
              <a:gd name="T4" fmla="*/ 0 w 44"/>
              <a:gd name="T5" fmla="*/ 34925 h 42"/>
              <a:gd name="T6" fmla="*/ 69850 w 44"/>
              <a:gd name="T7" fmla="*/ 66675 h 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2">
                <a:moveTo>
                  <a:pt x="44" y="42"/>
                </a:moveTo>
                <a:lnTo>
                  <a:pt x="44" y="0"/>
                </a:lnTo>
                <a:lnTo>
                  <a:pt x="0" y="22"/>
                </a:lnTo>
                <a:lnTo>
                  <a:pt x="44" y="42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6" name="Line 87">
            <a:extLst>
              <a:ext uri="{FF2B5EF4-FFF2-40B4-BE49-F238E27FC236}">
                <a16:creationId xmlns:a16="http://schemas.microsoft.com/office/drawing/2014/main" id="{5DB78103-304F-C11D-6A3C-6B98D0BBC44E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9625" y="5438775"/>
            <a:ext cx="1588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7" name="Freeform 88">
            <a:extLst>
              <a:ext uri="{FF2B5EF4-FFF2-40B4-BE49-F238E27FC236}">
                <a16:creationId xmlns:a16="http://schemas.microsoft.com/office/drawing/2014/main" id="{13C41D0A-E167-358A-6979-00986ACF41A8}"/>
              </a:ext>
            </a:extLst>
          </p:cNvPr>
          <p:cNvSpPr>
            <a:spLocks/>
          </p:cNvSpPr>
          <p:nvPr/>
        </p:nvSpPr>
        <p:spPr bwMode="auto">
          <a:xfrm>
            <a:off x="7126289" y="5535614"/>
            <a:ext cx="66675" cy="71437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3338 w 42"/>
              <a:gd name="T5" fmla="*/ 71437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1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8" name="Line 89">
            <a:extLst>
              <a:ext uri="{FF2B5EF4-FFF2-40B4-BE49-F238E27FC236}">
                <a16:creationId xmlns:a16="http://schemas.microsoft.com/office/drawing/2014/main" id="{78BA5F17-C395-9431-1999-5B0AFFF961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29089" y="6419850"/>
            <a:ext cx="303053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9" name="Freeform 90">
            <a:extLst>
              <a:ext uri="{FF2B5EF4-FFF2-40B4-BE49-F238E27FC236}">
                <a16:creationId xmlns:a16="http://schemas.microsoft.com/office/drawing/2014/main" id="{631E140D-969E-4626-5E8E-BF76DC4C3C72}"/>
              </a:ext>
            </a:extLst>
          </p:cNvPr>
          <p:cNvSpPr>
            <a:spLocks/>
          </p:cNvSpPr>
          <p:nvPr/>
        </p:nvSpPr>
        <p:spPr bwMode="auto">
          <a:xfrm>
            <a:off x="4076700" y="6386513"/>
            <a:ext cx="69850" cy="68262"/>
          </a:xfrm>
          <a:custGeom>
            <a:avLst/>
            <a:gdLst>
              <a:gd name="T0" fmla="*/ 69850 w 44"/>
              <a:gd name="T1" fmla="*/ 68262 h 43"/>
              <a:gd name="T2" fmla="*/ 69850 w 44"/>
              <a:gd name="T3" fmla="*/ 0 h 43"/>
              <a:gd name="T4" fmla="*/ 0 w 44"/>
              <a:gd name="T5" fmla="*/ 33337 h 43"/>
              <a:gd name="T6" fmla="*/ 69850 w 44"/>
              <a:gd name="T7" fmla="*/ 68262 h 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3">
                <a:moveTo>
                  <a:pt x="44" y="43"/>
                </a:moveTo>
                <a:lnTo>
                  <a:pt x="44" y="0"/>
                </a:lnTo>
                <a:lnTo>
                  <a:pt x="0" y="21"/>
                </a:lnTo>
                <a:lnTo>
                  <a:pt x="44" y="43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40" name="Line 91">
            <a:extLst>
              <a:ext uri="{FF2B5EF4-FFF2-40B4-BE49-F238E27FC236}">
                <a16:creationId xmlns:a16="http://schemas.microsoft.com/office/drawing/2014/main" id="{71F1D08F-141D-A84B-C69E-32EACA25BF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59625" y="5989638"/>
            <a:ext cx="1588" cy="430212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41" name="Line 92">
            <a:extLst>
              <a:ext uri="{FF2B5EF4-FFF2-40B4-BE49-F238E27FC236}">
                <a16:creationId xmlns:a16="http://schemas.microsoft.com/office/drawing/2014/main" id="{4197964E-3499-BDC2-B17A-00A39E830F5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0225" y="3895726"/>
            <a:ext cx="1588" cy="460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42" name="Freeform 93">
            <a:extLst>
              <a:ext uri="{FF2B5EF4-FFF2-40B4-BE49-F238E27FC236}">
                <a16:creationId xmlns:a16="http://schemas.microsoft.com/office/drawing/2014/main" id="{1529E9C6-869F-351B-BA1F-CD1FB35D6458}"/>
              </a:ext>
            </a:extLst>
          </p:cNvPr>
          <p:cNvSpPr>
            <a:spLocks/>
          </p:cNvSpPr>
          <p:nvPr/>
        </p:nvSpPr>
        <p:spPr bwMode="auto">
          <a:xfrm>
            <a:off x="8115301" y="4338638"/>
            <a:ext cx="68263" cy="69850"/>
          </a:xfrm>
          <a:custGeom>
            <a:avLst/>
            <a:gdLst>
              <a:gd name="T0" fmla="*/ 68263 w 43"/>
              <a:gd name="T1" fmla="*/ 0 h 44"/>
              <a:gd name="T2" fmla="*/ 0 w 43"/>
              <a:gd name="T3" fmla="*/ 0 h 44"/>
              <a:gd name="T4" fmla="*/ 34925 w 43"/>
              <a:gd name="T5" fmla="*/ 69850 h 44"/>
              <a:gd name="T6" fmla="*/ 68263 w 43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4">
                <a:moveTo>
                  <a:pt x="43" y="0"/>
                </a:moveTo>
                <a:lnTo>
                  <a:pt x="0" y="0"/>
                </a:lnTo>
                <a:lnTo>
                  <a:pt x="22" y="44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2" name="Rectangle 4">
            <a:extLst>
              <a:ext uri="{FF2B5EF4-FFF2-40B4-BE49-F238E27FC236}">
                <a16:creationId xmlns:a16="http://schemas.microsoft.com/office/drawing/2014/main" id="{17528044-0275-0CB0-1F31-2360FDC4B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Layout Diagrams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71B457F-A321-CBB8-C716-37BBE7241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5226" y="914401"/>
            <a:ext cx="4746625" cy="26987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 b="1" i="1">
                <a:ea typeface="Batang" panose="02030600000101010101" pitchFamily="18" charset="-127"/>
              </a:rPr>
              <a:t>Same Day Surgery (SDS) Admitting Layout Diagram</a:t>
            </a:r>
            <a:endParaRPr lang="en-US" altLang="en-US" b="1" i="1"/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84A6CFA3-6CAF-D65F-5A64-A19F55BF2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8789" y="1373189"/>
            <a:ext cx="8713787" cy="52800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9" name="Line 8">
            <a:extLst>
              <a:ext uri="{FF2B5EF4-FFF2-40B4-BE49-F238E27FC236}">
                <a16:creationId xmlns:a16="http://schemas.microsoft.com/office/drawing/2014/main" id="{78375996-10F6-72C0-B883-82772E54640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9550" y="1393825"/>
            <a:ext cx="1588" cy="24320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0" name="Line 9">
            <a:extLst>
              <a:ext uri="{FF2B5EF4-FFF2-40B4-BE49-F238E27FC236}">
                <a16:creationId xmlns:a16="http://schemas.microsoft.com/office/drawing/2014/main" id="{1DF522AA-A78C-59A3-44BB-2AC3F9A30E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89350" y="3825875"/>
            <a:ext cx="331788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1" name="Line 10">
            <a:extLst>
              <a:ext uri="{FF2B5EF4-FFF2-40B4-BE49-F238E27FC236}">
                <a16:creationId xmlns:a16="http://schemas.microsoft.com/office/drawing/2014/main" id="{6487797D-ED7C-7FB3-F3E6-FB86722F8B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28788" y="3825875"/>
            <a:ext cx="1611312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2" name="Line 11">
            <a:extLst>
              <a:ext uri="{FF2B5EF4-FFF2-40B4-BE49-F238E27FC236}">
                <a16:creationId xmlns:a16="http://schemas.microsoft.com/office/drawing/2014/main" id="{1CA96B2E-5498-033F-95BC-099FBC69089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8788" y="4554538"/>
            <a:ext cx="8048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Line 12">
            <a:extLst>
              <a:ext uri="{FF2B5EF4-FFF2-40B4-BE49-F238E27FC236}">
                <a16:creationId xmlns:a16="http://schemas.microsoft.com/office/drawing/2014/main" id="{80EB4505-F6E7-948A-6F8A-99C60B631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08314" y="4554538"/>
            <a:ext cx="1012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4" name="Line 13">
            <a:extLst>
              <a:ext uri="{FF2B5EF4-FFF2-40B4-BE49-F238E27FC236}">
                <a16:creationId xmlns:a16="http://schemas.microsoft.com/office/drawing/2014/main" id="{AF9D5F77-9189-5F10-8783-361223204B4C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9550" y="4554539"/>
            <a:ext cx="1588" cy="3952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Line 14">
            <a:extLst>
              <a:ext uri="{FF2B5EF4-FFF2-40B4-BE49-F238E27FC236}">
                <a16:creationId xmlns:a16="http://schemas.microsoft.com/office/drawing/2014/main" id="{794ED056-06CC-D41B-A35B-C874220E2A6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9550" y="5302251"/>
            <a:ext cx="1588" cy="1350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Line 15">
            <a:extLst>
              <a:ext uri="{FF2B5EF4-FFF2-40B4-BE49-F238E27FC236}">
                <a16:creationId xmlns:a16="http://schemas.microsoft.com/office/drawing/2014/main" id="{6AED1154-DD23-ADB4-0084-09BD0F7F6D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67275" y="4554539"/>
            <a:ext cx="0" cy="20986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Line 16">
            <a:extLst>
              <a:ext uri="{FF2B5EF4-FFF2-40B4-BE49-F238E27FC236}">
                <a16:creationId xmlns:a16="http://schemas.microsoft.com/office/drawing/2014/main" id="{B1E02418-A149-345D-363B-2428E4EB3D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7276" y="4554538"/>
            <a:ext cx="3095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Line 17">
            <a:extLst>
              <a:ext uri="{FF2B5EF4-FFF2-40B4-BE49-F238E27FC236}">
                <a16:creationId xmlns:a16="http://schemas.microsoft.com/office/drawing/2014/main" id="{A019D67A-DDE9-B315-17B3-078DAA6DF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6838" y="4546601"/>
            <a:ext cx="0" cy="111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Line 18">
            <a:extLst>
              <a:ext uri="{FF2B5EF4-FFF2-40B4-BE49-F238E27FC236}">
                <a16:creationId xmlns:a16="http://schemas.microsoft.com/office/drawing/2014/main" id="{9D8D1CB8-0696-71AB-E560-9F413650E10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6839" y="4657725"/>
            <a:ext cx="1012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0" name="Line 19">
            <a:extLst>
              <a:ext uri="{FF2B5EF4-FFF2-40B4-BE49-F238E27FC236}">
                <a16:creationId xmlns:a16="http://schemas.microsoft.com/office/drawing/2014/main" id="{2F337970-DAF9-D223-1A99-A87D940FFB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88075" y="4546601"/>
            <a:ext cx="1588" cy="111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1" name="Line 20">
            <a:extLst>
              <a:ext uri="{FF2B5EF4-FFF2-40B4-BE49-F238E27FC236}">
                <a16:creationId xmlns:a16="http://schemas.microsoft.com/office/drawing/2014/main" id="{0A0BEB7A-48B4-D2AA-52FB-A4671432B55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88075" y="4554538"/>
            <a:ext cx="42545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2" name="Line 21">
            <a:extLst>
              <a:ext uri="{FF2B5EF4-FFF2-40B4-BE49-F238E27FC236}">
                <a16:creationId xmlns:a16="http://schemas.microsoft.com/office/drawing/2014/main" id="{10E4FDC5-29C0-3045-B251-682F4448D596}"/>
              </a:ext>
            </a:extLst>
          </p:cNvPr>
          <p:cNvSpPr>
            <a:spLocks noChangeShapeType="1"/>
          </p:cNvSpPr>
          <p:nvPr/>
        </p:nvSpPr>
        <p:spPr bwMode="auto">
          <a:xfrm>
            <a:off x="9720263" y="3825875"/>
            <a:ext cx="722312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3" name="Line 22">
            <a:extLst>
              <a:ext uri="{FF2B5EF4-FFF2-40B4-BE49-F238E27FC236}">
                <a16:creationId xmlns:a16="http://schemas.microsoft.com/office/drawing/2014/main" id="{8C496871-0C70-498F-2E8F-0B354F4286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93014" y="3825875"/>
            <a:ext cx="16732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4" name="Line 23">
            <a:extLst>
              <a:ext uri="{FF2B5EF4-FFF2-40B4-BE49-F238E27FC236}">
                <a16:creationId xmlns:a16="http://schemas.microsoft.com/office/drawing/2014/main" id="{5245685E-F133-D1C8-5EB1-D682655D3B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013" y="3535363"/>
            <a:ext cx="0" cy="2921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5" name="Line 24">
            <a:extLst>
              <a:ext uri="{FF2B5EF4-FFF2-40B4-BE49-F238E27FC236}">
                <a16:creationId xmlns:a16="http://schemas.microsoft.com/office/drawing/2014/main" id="{636BDD85-954E-F6F9-4BF0-D993F2BCDD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013" y="2205038"/>
            <a:ext cx="0" cy="8937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6" name="Line 25">
            <a:extLst>
              <a:ext uri="{FF2B5EF4-FFF2-40B4-BE49-F238E27FC236}">
                <a16:creationId xmlns:a16="http://schemas.microsoft.com/office/drawing/2014/main" id="{DEF32311-8181-E098-28AB-5F8CAEC2441E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3013" y="1373189"/>
            <a:ext cx="0" cy="477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7" name="Rectangle 26">
            <a:extLst>
              <a:ext uri="{FF2B5EF4-FFF2-40B4-BE49-F238E27FC236}">
                <a16:creationId xmlns:a16="http://schemas.microsoft.com/office/drawing/2014/main" id="{B0473BD5-3667-2CD7-D2F9-558A1DB2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476" y="4730751"/>
            <a:ext cx="403225" cy="696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8" name="Rectangle 27">
            <a:extLst>
              <a:ext uri="{FF2B5EF4-FFF2-40B4-BE49-F238E27FC236}">
                <a16:creationId xmlns:a16="http://schemas.microsoft.com/office/drawing/2014/main" id="{3E001F35-BD6E-9300-C62D-F170309FF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1" y="4730751"/>
            <a:ext cx="403225" cy="696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9" name="Line 28">
            <a:extLst>
              <a:ext uri="{FF2B5EF4-FFF2-40B4-BE49-F238E27FC236}">
                <a16:creationId xmlns:a16="http://schemas.microsoft.com/office/drawing/2014/main" id="{6DE04F23-C789-DFD1-BCB2-CE443EAA51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400425" y="4554538"/>
            <a:ext cx="1588" cy="9144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0" name="Line 29">
            <a:extLst>
              <a:ext uri="{FF2B5EF4-FFF2-40B4-BE49-F238E27FC236}">
                <a16:creationId xmlns:a16="http://schemas.microsoft.com/office/drawing/2014/main" id="{76C9E89E-0B3A-CB72-5332-0D9F293E53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28788" y="5489575"/>
            <a:ext cx="22923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1" name="Line 30">
            <a:extLst>
              <a:ext uri="{FF2B5EF4-FFF2-40B4-BE49-F238E27FC236}">
                <a16:creationId xmlns:a16="http://schemas.microsoft.com/office/drawing/2014/main" id="{EC3BE14A-3D5E-33AC-A9A0-A65901A7C3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95563" y="2184401"/>
            <a:ext cx="0" cy="16430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2" name="Line 31">
            <a:extLst>
              <a:ext uri="{FF2B5EF4-FFF2-40B4-BE49-F238E27FC236}">
                <a16:creationId xmlns:a16="http://schemas.microsoft.com/office/drawing/2014/main" id="{07190379-B55F-A793-56ED-D00CBC8084C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5564" y="2184400"/>
            <a:ext cx="14255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3" name="Line 32">
            <a:extLst>
              <a:ext uri="{FF2B5EF4-FFF2-40B4-BE49-F238E27FC236}">
                <a16:creationId xmlns:a16="http://schemas.microsoft.com/office/drawing/2014/main" id="{6653484C-3927-265E-041E-A572E6220D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9150" y="1373189"/>
            <a:ext cx="1588" cy="2452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4" name="Line 33">
            <a:extLst>
              <a:ext uri="{FF2B5EF4-FFF2-40B4-BE49-F238E27FC236}">
                <a16:creationId xmlns:a16="http://schemas.microsoft.com/office/drawing/2014/main" id="{39E16855-599B-C374-273A-63BA0BAC1074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3014" y="2536825"/>
            <a:ext cx="8477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5" name="Line 34">
            <a:extLst>
              <a:ext uri="{FF2B5EF4-FFF2-40B4-BE49-F238E27FC236}">
                <a16:creationId xmlns:a16="http://schemas.microsoft.com/office/drawing/2014/main" id="{E601958F-41AD-6B36-1AF3-5B4DDDA745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67913" y="1373189"/>
            <a:ext cx="0" cy="2452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6" name="Line 35">
            <a:extLst>
              <a:ext uri="{FF2B5EF4-FFF2-40B4-BE49-F238E27FC236}">
                <a16:creationId xmlns:a16="http://schemas.microsoft.com/office/drawing/2014/main" id="{07BE1DBA-191D-F57C-C2CF-777408E2001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3014" y="3846514"/>
            <a:ext cx="433387" cy="1682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7" name="Line 36">
            <a:extLst>
              <a:ext uri="{FF2B5EF4-FFF2-40B4-BE49-F238E27FC236}">
                <a16:creationId xmlns:a16="http://schemas.microsoft.com/office/drawing/2014/main" id="{EA2F39AE-65B7-AABD-C9C9-F689F97773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014" y="4346576"/>
            <a:ext cx="433387" cy="207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8" name="Line 37">
            <a:extLst>
              <a:ext uri="{FF2B5EF4-FFF2-40B4-BE49-F238E27FC236}">
                <a16:creationId xmlns:a16="http://schemas.microsoft.com/office/drawing/2014/main" id="{66743C2C-4BB5-61CE-E3F0-25B9D5B19E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0825" y="3160713"/>
            <a:ext cx="1588" cy="6667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9" name="Line 38">
            <a:extLst>
              <a:ext uri="{FF2B5EF4-FFF2-40B4-BE49-F238E27FC236}">
                <a16:creationId xmlns:a16="http://schemas.microsoft.com/office/drawing/2014/main" id="{9AE40AAE-7136-5704-7746-52868DE712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18589" y="3160714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0" name="Line 39">
            <a:extLst>
              <a:ext uri="{FF2B5EF4-FFF2-40B4-BE49-F238E27FC236}">
                <a16:creationId xmlns:a16="http://schemas.microsoft.com/office/drawing/2014/main" id="{8C08D75C-78CD-3762-55B2-2C693F09714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39151" y="3160714"/>
            <a:ext cx="10477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1" name="Line 40">
            <a:extLst>
              <a:ext uri="{FF2B5EF4-FFF2-40B4-BE49-F238E27FC236}">
                <a16:creationId xmlns:a16="http://schemas.microsoft.com/office/drawing/2014/main" id="{70B30043-E3C0-3265-8196-1EA592EF3E1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82100" y="3368675"/>
            <a:ext cx="63500" cy="4587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2" name="Line 41">
            <a:extLst>
              <a:ext uri="{FF2B5EF4-FFF2-40B4-BE49-F238E27FC236}">
                <a16:creationId xmlns:a16="http://schemas.microsoft.com/office/drawing/2014/main" id="{51BE3F64-71A9-37A8-4DB3-EB55712581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89351" y="3494089"/>
            <a:ext cx="269875" cy="3127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3" name="Line 42">
            <a:extLst>
              <a:ext uri="{FF2B5EF4-FFF2-40B4-BE49-F238E27FC236}">
                <a16:creationId xmlns:a16="http://schemas.microsoft.com/office/drawing/2014/main" id="{97BFCAC4-FC9F-7F51-DC2B-77EB39C267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9589" y="4554538"/>
            <a:ext cx="269875" cy="1254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4" name="Line 43">
            <a:extLst>
              <a:ext uri="{FF2B5EF4-FFF2-40B4-BE49-F238E27FC236}">
                <a16:creationId xmlns:a16="http://schemas.microsoft.com/office/drawing/2014/main" id="{97225103-467F-D47D-4F48-245C677061E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95726" y="4637088"/>
            <a:ext cx="125413" cy="271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5" name="Line 44">
            <a:extLst>
              <a:ext uri="{FF2B5EF4-FFF2-40B4-BE49-F238E27FC236}">
                <a16:creationId xmlns:a16="http://schemas.microsoft.com/office/drawing/2014/main" id="{E0A3AAE7-E55D-2AF1-8EBB-77BE2394CCC9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6638" y="1379539"/>
            <a:ext cx="0" cy="2454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6" name="Line 45">
            <a:extLst>
              <a:ext uri="{FF2B5EF4-FFF2-40B4-BE49-F238E27FC236}">
                <a16:creationId xmlns:a16="http://schemas.microsoft.com/office/drawing/2014/main" id="{11DAA561-80E5-A10F-64AC-AE00B7208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9338" y="3833813"/>
            <a:ext cx="21209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7" name="Line 46">
            <a:extLst>
              <a:ext uri="{FF2B5EF4-FFF2-40B4-BE49-F238E27FC236}">
                <a16:creationId xmlns:a16="http://schemas.microsoft.com/office/drawing/2014/main" id="{9079BEA7-4267-667C-D05E-0754012223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80238" y="3376613"/>
            <a:ext cx="0" cy="44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8" name="Line 47">
            <a:extLst>
              <a:ext uri="{FF2B5EF4-FFF2-40B4-BE49-F238E27FC236}">
                <a16:creationId xmlns:a16="http://schemas.microsoft.com/office/drawing/2014/main" id="{0B4B3C64-3665-7555-DB5A-557EC22ABC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00664" y="3376613"/>
            <a:ext cx="16795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9" name="Line 48">
            <a:extLst>
              <a:ext uri="{FF2B5EF4-FFF2-40B4-BE49-F238E27FC236}">
                <a16:creationId xmlns:a16="http://schemas.microsoft.com/office/drawing/2014/main" id="{56865470-538A-AC98-20A8-E039444BA4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00663" y="1727201"/>
            <a:ext cx="0" cy="163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0" name="Line 49">
            <a:extLst>
              <a:ext uri="{FF2B5EF4-FFF2-40B4-BE49-F238E27FC236}">
                <a16:creationId xmlns:a16="http://schemas.microsoft.com/office/drawing/2014/main" id="{E0C9A177-9F50-5B41-05E5-88804D2F41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00663" y="1727200"/>
            <a:ext cx="16383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1" name="Line 50">
            <a:extLst>
              <a:ext uri="{FF2B5EF4-FFF2-40B4-BE49-F238E27FC236}">
                <a16:creationId xmlns:a16="http://schemas.microsoft.com/office/drawing/2014/main" id="{15B00130-ED8A-FEAF-6826-A26C877C7E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8963" y="1379538"/>
            <a:ext cx="0" cy="3476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32" name="Group 51">
            <a:extLst>
              <a:ext uri="{FF2B5EF4-FFF2-40B4-BE49-F238E27FC236}">
                <a16:creationId xmlns:a16="http://schemas.microsoft.com/office/drawing/2014/main" id="{CC788708-475D-115F-E430-7ABE122B78F0}"/>
              </a:ext>
            </a:extLst>
          </p:cNvPr>
          <p:cNvGrpSpPr>
            <a:grpSpLocks/>
          </p:cNvGrpSpPr>
          <p:nvPr/>
        </p:nvGrpSpPr>
        <p:grpSpPr bwMode="auto">
          <a:xfrm>
            <a:off x="5686425" y="2143125"/>
            <a:ext cx="1060450" cy="541338"/>
            <a:chOff x="0" y="375"/>
            <a:chExt cx="20000" cy="19625"/>
          </a:xfrm>
        </p:grpSpPr>
        <p:sp>
          <p:nvSpPr>
            <p:cNvPr id="16578" name="Line 52">
              <a:extLst>
                <a:ext uri="{FF2B5EF4-FFF2-40B4-BE49-F238E27FC236}">
                  <a16:creationId xmlns:a16="http://schemas.microsoft.com/office/drawing/2014/main" id="{B3671A12-5E1E-60ED-AF9D-ED8F6313CF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9979"/>
              <a:ext cx="20000" cy="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79" name="Line 53">
              <a:extLst>
                <a:ext uri="{FF2B5EF4-FFF2-40B4-BE49-F238E27FC236}">
                  <a16:creationId xmlns:a16="http://schemas.microsoft.com/office/drawing/2014/main" id="{5EB70098-5E59-C33B-DC5C-0C9B05F453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542" y="375"/>
              <a:ext cx="5458" cy="196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80" name="Line 54">
              <a:extLst>
                <a:ext uri="{FF2B5EF4-FFF2-40B4-BE49-F238E27FC236}">
                  <a16:creationId xmlns:a16="http://schemas.microsoft.com/office/drawing/2014/main" id="{D987C76F-9BA9-3137-D597-EAC5CE148B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7" y="879"/>
              <a:ext cx="5708" cy="19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81" name="Line 55">
              <a:extLst>
                <a:ext uri="{FF2B5EF4-FFF2-40B4-BE49-F238E27FC236}">
                  <a16:creationId xmlns:a16="http://schemas.microsoft.com/office/drawing/2014/main" id="{C00B3D3A-77C7-C947-C100-F602B0A8EF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" y="879"/>
              <a:ext cx="8833" cy="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433" name="Oval 56">
            <a:extLst>
              <a:ext uri="{FF2B5EF4-FFF2-40B4-BE49-F238E27FC236}">
                <a16:creationId xmlns:a16="http://schemas.microsoft.com/office/drawing/2014/main" id="{A7FC9E7C-5CB3-CB05-5700-7AB581BA7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575" y="2101850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4" name="Oval 57">
            <a:extLst>
              <a:ext uri="{FF2B5EF4-FFF2-40B4-BE49-F238E27FC236}">
                <a16:creationId xmlns:a16="http://schemas.microsoft.com/office/drawing/2014/main" id="{454CE32B-1269-0648-21FB-47255CA8E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1263" y="3071813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5" name="Oval 58">
            <a:extLst>
              <a:ext uri="{FF2B5EF4-FFF2-40B4-BE49-F238E27FC236}">
                <a16:creationId xmlns:a16="http://schemas.microsoft.com/office/drawing/2014/main" id="{A132B585-B5DF-74E7-9C65-7B69DEB69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3071813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6" name="Oval 59">
            <a:extLst>
              <a:ext uri="{FF2B5EF4-FFF2-40B4-BE49-F238E27FC236}">
                <a16:creationId xmlns:a16="http://schemas.microsoft.com/office/drawing/2014/main" id="{24F70923-D3B9-B1DC-1154-033935D2D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488" y="212883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7" name="Oval 60">
            <a:extLst>
              <a:ext uri="{FF2B5EF4-FFF2-40B4-BE49-F238E27FC236}">
                <a16:creationId xmlns:a16="http://schemas.microsoft.com/office/drawing/2014/main" id="{C255663D-B944-7ED7-3C49-624C79940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236378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8" name="Oval 61">
            <a:extLst>
              <a:ext uri="{FF2B5EF4-FFF2-40B4-BE49-F238E27FC236}">
                <a16:creationId xmlns:a16="http://schemas.microsoft.com/office/drawing/2014/main" id="{D677342D-6916-CADA-9113-C7FFFB645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1326" y="23780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9" name="Oval 62">
            <a:extLst>
              <a:ext uri="{FF2B5EF4-FFF2-40B4-BE49-F238E27FC236}">
                <a16:creationId xmlns:a16="http://schemas.microsoft.com/office/drawing/2014/main" id="{8AF52469-DDB0-BD6B-C87B-70E38D68C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701" y="149066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0" name="Oval 63">
            <a:extLst>
              <a:ext uri="{FF2B5EF4-FFF2-40B4-BE49-F238E27FC236}">
                <a16:creationId xmlns:a16="http://schemas.microsoft.com/office/drawing/2014/main" id="{2E0DF173-6EC4-6B7C-78A7-F216CCE06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701" y="22717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6441" name="Group 64">
            <a:extLst>
              <a:ext uri="{FF2B5EF4-FFF2-40B4-BE49-F238E27FC236}">
                <a16:creationId xmlns:a16="http://schemas.microsoft.com/office/drawing/2014/main" id="{67FAC554-C93D-E9CB-F1FE-3AFF7C54ECDD}"/>
              </a:ext>
            </a:extLst>
          </p:cNvPr>
          <p:cNvGrpSpPr>
            <a:grpSpLocks/>
          </p:cNvGrpSpPr>
          <p:nvPr/>
        </p:nvGrpSpPr>
        <p:grpSpPr bwMode="auto">
          <a:xfrm>
            <a:off x="8486776" y="3432176"/>
            <a:ext cx="284163" cy="339725"/>
            <a:chOff x="0" y="0"/>
            <a:chExt cx="20000" cy="20000"/>
          </a:xfrm>
        </p:grpSpPr>
        <p:sp>
          <p:nvSpPr>
            <p:cNvPr id="16576" name="Oval 65">
              <a:extLst>
                <a:ext uri="{FF2B5EF4-FFF2-40B4-BE49-F238E27FC236}">
                  <a16:creationId xmlns:a16="http://schemas.microsoft.com/office/drawing/2014/main" id="{C74F7D06-901E-505F-B30A-CD7DB8A2A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" y="0"/>
              <a:ext cx="15219" cy="14996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77" name="Rectangle 66">
              <a:extLst>
                <a:ext uri="{FF2B5EF4-FFF2-40B4-BE49-F238E27FC236}">
                  <a16:creationId xmlns:a16="http://schemas.microsoft.com/office/drawing/2014/main" id="{F6BE75B2-332E-5E39-B0E1-D070CDE44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460"/>
              <a:ext cx="20000" cy="754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42" name="Oval 67">
            <a:extLst>
              <a:ext uri="{FF2B5EF4-FFF2-40B4-BE49-F238E27FC236}">
                <a16:creationId xmlns:a16="http://schemas.microsoft.com/office/drawing/2014/main" id="{AD25AAFA-C128-E672-142D-E942D5848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7464" y="3306764"/>
            <a:ext cx="179387" cy="319087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3" name="Rectangle 68">
            <a:extLst>
              <a:ext uri="{FF2B5EF4-FFF2-40B4-BE49-F238E27FC236}">
                <a16:creationId xmlns:a16="http://schemas.microsoft.com/office/drawing/2014/main" id="{12913901-790C-35BE-A82F-1445BE28B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0476" y="3224213"/>
            <a:ext cx="233363" cy="457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4" name="Line 69">
            <a:extLst>
              <a:ext uri="{FF2B5EF4-FFF2-40B4-BE49-F238E27FC236}">
                <a16:creationId xmlns:a16="http://schemas.microsoft.com/office/drawing/2014/main" id="{905C83B7-9A23-C8AB-B676-7634766A4C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62976" y="2973388"/>
            <a:ext cx="385763" cy="1952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5" name="Rectangle 70">
            <a:extLst>
              <a:ext uri="{FF2B5EF4-FFF2-40B4-BE49-F238E27FC236}">
                <a16:creationId xmlns:a16="http://schemas.microsoft.com/office/drawing/2014/main" id="{0AB59E2F-CC87-55FD-0840-0EA7408F1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3426" y="1476375"/>
            <a:ext cx="276225" cy="16081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6" name="Rectangle 71">
            <a:extLst>
              <a:ext uri="{FF2B5EF4-FFF2-40B4-BE49-F238E27FC236}">
                <a16:creationId xmlns:a16="http://schemas.microsoft.com/office/drawing/2014/main" id="{463E95A6-A8B9-54C1-79B3-8EA2D0AD1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925" y="1420814"/>
            <a:ext cx="730250" cy="3889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7" name="Rectangle 72">
            <a:extLst>
              <a:ext uri="{FF2B5EF4-FFF2-40B4-BE49-F238E27FC236}">
                <a16:creationId xmlns:a16="http://schemas.microsoft.com/office/drawing/2014/main" id="{58D18337-9A68-29D9-9797-3BCEFE3AD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4" y="2225676"/>
            <a:ext cx="701675" cy="250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8" name="Rectangle 73">
            <a:extLst>
              <a:ext uri="{FF2B5EF4-FFF2-40B4-BE49-F238E27FC236}">
                <a16:creationId xmlns:a16="http://schemas.microsoft.com/office/drawing/2014/main" id="{550C0870-A3E6-F5A5-7176-70B66C0F2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7676" y="1463676"/>
            <a:ext cx="276225" cy="290513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9" name="Rectangle 74">
            <a:extLst>
              <a:ext uri="{FF2B5EF4-FFF2-40B4-BE49-F238E27FC236}">
                <a16:creationId xmlns:a16="http://schemas.microsoft.com/office/drawing/2014/main" id="{B6BC534F-EE5F-4291-2E79-880A80FEC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1475" y="1463676"/>
            <a:ext cx="139700" cy="207963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0" name="Rectangle 75">
            <a:extLst>
              <a:ext uri="{FF2B5EF4-FFF2-40B4-BE49-F238E27FC236}">
                <a16:creationId xmlns:a16="http://schemas.microsoft.com/office/drawing/2014/main" id="{DC8C37E2-58F4-E8BA-1253-660AE20EC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1" y="1420813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1" name="Rectangle 76">
            <a:extLst>
              <a:ext uri="{FF2B5EF4-FFF2-40B4-BE49-F238E27FC236}">
                <a16:creationId xmlns:a16="http://schemas.microsoft.com/office/drawing/2014/main" id="{67507E34-1FD6-B7F3-D8D5-29E152748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138" y="1476375"/>
            <a:ext cx="138112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2" name="Rectangle 77">
            <a:extLst>
              <a:ext uri="{FF2B5EF4-FFF2-40B4-BE49-F238E27FC236}">
                <a16:creationId xmlns:a16="http://schemas.microsoft.com/office/drawing/2014/main" id="{01584B08-B8C5-5D29-6519-FBE37F8CD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976" y="1435100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3" name="Rectangle 78">
            <a:extLst>
              <a:ext uri="{FF2B5EF4-FFF2-40B4-BE49-F238E27FC236}">
                <a16:creationId xmlns:a16="http://schemas.microsoft.com/office/drawing/2014/main" id="{41D03D5F-AE38-C20F-2CCE-2A1F4543B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1" y="1476375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4" name="Rectangle 79">
            <a:extLst>
              <a:ext uri="{FF2B5EF4-FFF2-40B4-BE49-F238E27FC236}">
                <a16:creationId xmlns:a16="http://schemas.microsoft.com/office/drawing/2014/main" id="{033662A6-9D1D-2052-5843-331F58682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9638" y="1435100"/>
            <a:ext cx="138112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5" name="Rectangle 80">
            <a:extLst>
              <a:ext uri="{FF2B5EF4-FFF2-40B4-BE49-F238E27FC236}">
                <a16:creationId xmlns:a16="http://schemas.microsoft.com/office/drawing/2014/main" id="{EE35946C-E8C8-82CB-0520-20F90C01B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6" y="1476375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6" name="Rectangle 81">
            <a:extLst>
              <a:ext uri="{FF2B5EF4-FFF2-40B4-BE49-F238E27FC236}">
                <a16:creationId xmlns:a16="http://schemas.microsoft.com/office/drawing/2014/main" id="{1166571E-C488-2DB6-CA23-13C7CCAE5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1449388"/>
            <a:ext cx="138112" cy="207962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7" name="Rectangle 82">
            <a:extLst>
              <a:ext uri="{FF2B5EF4-FFF2-40B4-BE49-F238E27FC236}">
                <a16:creationId xmlns:a16="http://schemas.microsoft.com/office/drawing/2014/main" id="{F8BBA78B-C3FA-86AB-B119-0C14DA334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838" y="1408113"/>
            <a:ext cx="138112" cy="207962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8" name="AutoShape 83">
            <a:extLst>
              <a:ext uri="{FF2B5EF4-FFF2-40B4-BE49-F238E27FC236}">
                <a16:creationId xmlns:a16="http://schemas.microsoft.com/office/drawing/2014/main" id="{90574591-DE95-52FB-2DD7-179E40121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1325" y="3417888"/>
            <a:ext cx="317500" cy="3048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9" name="AutoShape 84">
            <a:extLst>
              <a:ext uri="{FF2B5EF4-FFF2-40B4-BE49-F238E27FC236}">
                <a16:creationId xmlns:a16="http://schemas.microsoft.com/office/drawing/2014/main" id="{A43E7BE3-6316-03E5-F52D-2B8DBE240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444875"/>
            <a:ext cx="317500" cy="3063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0" name="Rectangle 85">
            <a:extLst>
              <a:ext uri="{FF2B5EF4-FFF2-40B4-BE49-F238E27FC236}">
                <a16:creationId xmlns:a16="http://schemas.microsoft.com/office/drawing/2014/main" id="{18629CE3-458B-1B5F-D76D-41AA36DD0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4" y="1768476"/>
            <a:ext cx="579437" cy="2079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1" name="Rectangle 86">
            <a:extLst>
              <a:ext uri="{FF2B5EF4-FFF2-40B4-BE49-F238E27FC236}">
                <a16:creationId xmlns:a16="http://schemas.microsoft.com/office/drawing/2014/main" id="{43F98244-93CF-0895-4EE4-9B0CDF2C8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4" y="2017713"/>
            <a:ext cx="579437" cy="20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2" name="Oval 87">
            <a:extLst>
              <a:ext uri="{FF2B5EF4-FFF2-40B4-BE49-F238E27FC236}">
                <a16:creationId xmlns:a16="http://schemas.microsoft.com/office/drawing/2014/main" id="{C0EE4BC3-13BC-8841-845A-2C231D65B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9151" y="38338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3" name="Oval 88">
            <a:extLst>
              <a:ext uri="{FF2B5EF4-FFF2-40B4-BE49-F238E27FC236}">
                <a16:creationId xmlns:a16="http://schemas.microsoft.com/office/drawing/2014/main" id="{3FE6D6F7-9CF3-A5E0-BE71-4AB8D20B3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4513" y="3833813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4" name="Oval 89">
            <a:extLst>
              <a:ext uri="{FF2B5EF4-FFF2-40B4-BE49-F238E27FC236}">
                <a16:creationId xmlns:a16="http://schemas.microsoft.com/office/drawing/2014/main" id="{29CCF2C0-D4D0-9D76-E4BD-3DAD5C04B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9151" y="427672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5" name="Oval 90">
            <a:extLst>
              <a:ext uri="{FF2B5EF4-FFF2-40B4-BE49-F238E27FC236}">
                <a16:creationId xmlns:a16="http://schemas.microsoft.com/office/drawing/2014/main" id="{FB5E6F24-148F-F99C-C6A8-1290C2D5C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0226" y="42910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6" name="Oval 91">
            <a:extLst>
              <a:ext uri="{FF2B5EF4-FFF2-40B4-BE49-F238E27FC236}">
                <a16:creationId xmlns:a16="http://schemas.microsoft.com/office/drawing/2014/main" id="{52706670-7F84-B440-EC87-E876A3A6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8076" y="38465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7" name="Oval 92">
            <a:extLst>
              <a:ext uri="{FF2B5EF4-FFF2-40B4-BE49-F238E27FC236}">
                <a16:creationId xmlns:a16="http://schemas.microsoft.com/office/drawing/2014/main" id="{391EAF8E-3E76-679B-D518-957DEBA96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2363" y="42767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8" name="Oval 93">
            <a:extLst>
              <a:ext uri="{FF2B5EF4-FFF2-40B4-BE49-F238E27FC236}">
                <a16:creationId xmlns:a16="http://schemas.microsoft.com/office/drawing/2014/main" id="{BE5471D2-B41A-C970-10DC-C897B5D3E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25425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9" name="Oval 94">
            <a:extLst>
              <a:ext uri="{FF2B5EF4-FFF2-40B4-BE49-F238E27FC236}">
                <a16:creationId xmlns:a16="http://schemas.microsoft.com/office/drawing/2014/main" id="{9FA5E040-20BF-C2CF-E54E-2CBDA8A4A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5304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0" name="Oval 95">
            <a:extLst>
              <a:ext uri="{FF2B5EF4-FFF2-40B4-BE49-F238E27FC236}">
                <a16:creationId xmlns:a16="http://schemas.microsoft.com/office/drawing/2014/main" id="{C563C31B-D6C8-E33A-9D9C-B41DE2A98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8352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1" name="Oval 96">
            <a:extLst>
              <a:ext uri="{FF2B5EF4-FFF2-40B4-BE49-F238E27FC236}">
                <a16:creationId xmlns:a16="http://schemas.microsoft.com/office/drawing/2014/main" id="{989D9D48-6459-6862-2593-B95AAB984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311308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2" name="Oval 97">
            <a:extLst>
              <a:ext uri="{FF2B5EF4-FFF2-40B4-BE49-F238E27FC236}">
                <a16:creationId xmlns:a16="http://schemas.microsoft.com/office/drawing/2014/main" id="{DF3C680D-81E9-7E13-7988-83937B897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222567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3" name="Oval 98">
            <a:extLst>
              <a:ext uri="{FF2B5EF4-FFF2-40B4-BE49-F238E27FC236}">
                <a16:creationId xmlns:a16="http://schemas.microsoft.com/office/drawing/2014/main" id="{5BEDD399-BDBF-AC28-8D60-361E34EE2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250348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4" name="Oval 99">
            <a:extLst>
              <a:ext uri="{FF2B5EF4-FFF2-40B4-BE49-F238E27FC236}">
                <a16:creationId xmlns:a16="http://schemas.microsoft.com/office/drawing/2014/main" id="{AF4ACE1E-FA1E-23E7-C987-7F2DA1297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273843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5" name="Oval 100">
            <a:extLst>
              <a:ext uri="{FF2B5EF4-FFF2-40B4-BE49-F238E27FC236}">
                <a16:creationId xmlns:a16="http://schemas.microsoft.com/office/drawing/2014/main" id="{23B7FC4B-DE69-8E26-25D5-A37DBBBBC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301625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6" name="Oval 101">
            <a:extLst>
              <a:ext uri="{FF2B5EF4-FFF2-40B4-BE49-F238E27FC236}">
                <a16:creationId xmlns:a16="http://schemas.microsoft.com/office/drawing/2014/main" id="{C2115502-C855-68ED-CCE2-99FB5B4C0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32924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7" name="Oval 102">
            <a:extLst>
              <a:ext uri="{FF2B5EF4-FFF2-40B4-BE49-F238E27FC236}">
                <a16:creationId xmlns:a16="http://schemas.microsoft.com/office/drawing/2014/main" id="{2A0D770F-0EDB-D21C-6202-39642D702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355600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8" name="Oval 103">
            <a:extLst>
              <a:ext uri="{FF2B5EF4-FFF2-40B4-BE49-F238E27FC236}">
                <a16:creationId xmlns:a16="http://schemas.microsoft.com/office/drawing/2014/main" id="{B33D3C57-728B-DCEE-A5F5-9740BA092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6" y="223996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9" name="Oval 104">
            <a:extLst>
              <a:ext uri="{FF2B5EF4-FFF2-40B4-BE49-F238E27FC236}">
                <a16:creationId xmlns:a16="http://schemas.microsoft.com/office/drawing/2014/main" id="{E20FA4ED-A1C1-7CC2-BB96-9B442958D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0888" y="2254250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0" name="Oval 105">
            <a:extLst>
              <a:ext uri="{FF2B5EF4-FFF2-40B4-BE49-F238E27FC236}">
                <a16:creationId xmlns:a16="http://schemas.microsoft.com/office/drawing/2014/main" id="{03005024-DD7E-F609-DDC0-8B5F1B409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4263" y="51911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1" name="Oval 106">
            <a:extLst>
              <a:ext uri="{FF2B5EF4-FFF2-40B4-BE49-F238E27FC236}">
                <a16:creationId xmlns:a16="http://schemas.microsoft.com/office/drawing/2014/main" id="{EC786152-B609-B925-3717-42D4CD77E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038" y="517683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2" name="Oval 107">
            <a:extLst>
              <a:ext uri="{FF2B5EF4-FFF2-40B4-BE49-F238E27FC236}">
                <a16:creationId xmlns:a16="http://schemas.microsoft.com/office/drawing/2014/main" id="{9D0CB432-0A47-1145-14A0-34E613009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513" y="510857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3" name="Oval 108">
            <a:extLst>
              <a:ext uri="{FF2B5EF4-FFF2-40B4-BE49-F238E27FC236}">
                <a16:creationId xmlns:a16="http://schemas.microsoft.com/office/drawing/2014/main" id="{690EF6E6-2EFE-EA1F-6048-7D5ED06C5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213" y="4789488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4" name="Oval 109">
            <a:extLst>
              <a:ext uri="{FF2B5EF4-FFF2-40B4-BE49-F238E27FC236}">
                <a16:creationId xmlns:a16="http://schemas.microsoft.com/office/drawing/2014/main" id="{6B552C8D-9E5B-0216-E4DD-46AF82DE3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1" y="487203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5" name="Oval 110">
            <a:extLst>
              <a:ext uri="{FF2B5EF4-FFF2-40B4-BE49-F238E27FC236}">
                <a16:creationId xmlns:a16="http://schemas.microsoft.com/office/drawing/2014/main" id="{F7F623E0-A661-E32C-1753-3DA95AD50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076" y="519112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6" name="Oval 111">
            <a:extLst>
              <a:ext uri="{FF2B5EF4-FFF2-40B4-BE49-F238E27FC236}">
                <a16:creationId xmlns:a16="http://schemas.microsoft.com/office/drawing/2014/main" id="{DBDC31B2-1FA7-6003-D98E-EBE378780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2326" y="45958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7" name="Oval 112">
            <a:extLst>
              <a:ext uri="{FF2B5EF4-FFF2-40B4-BE49-F238E27FC236}">
                <a16:creationId xmlns:a16="http://schemas.microsoft.com/office/drawing/2014/main" id="{F8772B25-477F-7D34-683A-0272CB6A9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2113" y="3541713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8" name="Oval 113">
            <a:extLst>
              <a:ext uri="{FF2B5EF4-FFF2-40B4-BE49-F238E27FC236}">
                <a16:creationId xmlns:a16="http://schemas.microsoft.com/office/drawing/2014/main" id="{1890BFFD-B8A3-EB6A-9012-7E7272960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413" y="45815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9" name="Line 114">
            <a:extLst>
              <a:ext uri="{FF2B5EF4-FFF2-40B4-BE49-F238E27FC236}">
                <a16:creationId xmlns:a16="http://schemas.microsoft.com/office/drawing/2014/main" id="{24D1772A-5DC1-D555-1B99-B13718C388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85075" y="3582989"/>
            <a:ext cx="55245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0" name="Line 115">
            <a:extLst>
              <a:ext uri="{FF2B5EF4-FFF2-40B4-BE49-F238E27FC236}">
                <a16:creationId xmlns:a16="http://schemas.microsoft.com/office/drawing/2014/main" id="{5149D9C7-6675-2CC6-D45F-0AD8191FD8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35939" y="2849563"/>
            <a:ext cx="1587" cy="7350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1" name="Line 116">
            <a:extLst>
              <a:ext uri="{FF2B5EF4-FFF2-40B4-BE49-F238E27FC236}">
                <a16:creationId xmlns:a16="http://schemas.microsoft.com/office/drawing/2014/main" id="{29E5D25F-048A-FC90-E904-13FF9C0159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85076" y="2849563"/>
            <a:ext cx="538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2" name="Rectangle 117">
            <a:extLst>
              <a:ext uri="{FF2B5EF4-FFF2-40B4-BE49-F238E27FC236}">
                <a16:creationId xmlns:a16="http://schemas.microsoft.com/office/drawing/2014/main" id="{C97E8A6F-8D08-AE05-FF47-CE299C239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0438" y="2503489"/>
            <a:ext cx="220662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3" name="Rectangle 118">
            <a:extLst>
              <a:ext uri="{FF2B5EF4-FFF2-40B4-BE49-F238E27FC236}">
                <a16:creationId xmlns:a16="http://schemas.microsoft.com/office/drawing/2014/main" id="{DE788B2A-26FC-E0A3-AA9D-31C34D66A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3826" y="5495926"/>
            <a:ext cx="936625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Elevators</a:t>
            </a:r>
            <a:endParaRPr lang="en-US" altLang="en-US"/>
          </a:p>
        </p:txBody>
      </p:sp>
      <p:sp>
        <p:nvSpPr>
          <p:cNvPr id="16494" name="Rectangle 119">
            <a:extLst>
              <a:ext uri="{FF2B5EF4-FFF2-40B4-BE49-F238E27FC236}">
                <a16:creationId xmlns:a16="http://schemas.microsoft.com/office/drawing/2014/main" id="{842E34DD-14ED-A444-DEBF-F5DA2DD73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2775" y="4897439"/>
            <a:ext cx="67468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495" name="Rectangle 120">
            <a:extLst>
              <a:ext uri="{FF2B5EF4-FFF2-40B4-BE49-F238E27FC236}">
                <a16:creationId xmlns:a16="http://schemas.microsoft.com/office/drawing/2014/main" id="{EF71E207-4488-89FF-5496-E2BAB44DA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7664" y="6040439"/>
            <a:ext cx="579437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 to Patient Rooms</a:t>
            </a:r>
            <a:endParaRPr lang="en-US" altLang="en-US"/>
          </a:p>
        </p:txBody>
      </p:sp>
      <p:sp>
        <p:nvSpPr>
          <p:cNvPr id="16496" name="Rectangle 121">
            <a:extLst>
              <a:ext uri="{FF2B5EF4-FFF2-40B4-BE49-F238E27FC236}">
                <a16:creationId xmlns:a16="http://schemas.microsoft.com/office/drawing/2014/main" id="{E3D9163D-EAF4-B459-0161-373AB39BC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2813" y="3889376"/>
            <a:ext cx="57785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 to Patient Rooms</a:t>
            </a:r>
            <a:endParaRPr lang="en-US" altLang="en-US"/>
          </a:p>
        </p:txBody>
      </p:sp>
      <p:sp>
        <p:nvSpPr>
          <p:cNvPr id="16497" name="Line 122">
            <a:extLst>
              <a:ext uri="{FF2B5EF4-FFF2-40B4-BE49-F238E27FC236}">
                <a16:creationId xmlns:a16="http://schemas.microsoft.com/office/drawing/2014/main" id="{CC225E3A-9228-E9C2-C485-4CECAE8182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2813" y="5953125"/>
            <a:ext cx="0" cy="6238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8" name="Line 123">
            <a:extLst>
              <a:ext uri="{FF2B5EF4-FFF2-40B4-BE49-F238E27FC236}">
                <a16:creationId xmlns:a16="http://schemas.microsoft.com/office/drawing/2014/main" id="{C13881D4-933F-D797-50CC-8030B1CAE657}"/>
              </a:ext>
            </a:extLst>
          </p:cNvPr>
          <p:cNvSpPr>
            <a:spLocks noChangeShapeType="1"/>
          </p:cNvSpPr>
          <p:nvPr/>
        </p:nvSpPr>
        <p:spPr bwMode="auto">
          <a:xfrm>
            <a:off x="9815513" y="4443413"/>
            <a:ext cx="5651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9" name="Rectangle 124">
            <a:extLst>
              <a:ext uri="{FF2B5EF4-FFF2-40B4-BE49-F238E27FC236}">
                <a16:creationId xmlns:a16="http://schemas.microsoft.com/office/drawing/2014/main" id="{7A32B09E-FDF2-BC5F-B876-2D397DDD4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2503489"/>
            <a:ext cx="690562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Lab Specimen Area</a:t>
            </a:r>
            <a:endParaRPr lang="en-US" altLang="en-US" sz="1100" b="1"/>
          </a:p>
        </p:txBody>
      </p:sp>
      <p:sp>
        <p:nvSpPr>
          <p:cNvPr id="16500" name="Rectangle 125">
            <a:extLst>
              <a:ext uri="{FF2B5EF4-FFF2-40B4-BE49-F238E27FC236}">
                <a16:creationId xmlns:a16="http://schemas.microsoft.com/office/drawing/2014/main" id="{CDD619A3-1351-0F21-BC13-FAD541E29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139" y="2767014"/>
            <a:ext cx="123983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Nurses Station</a:t>
            </a:r>
            <a:endParaRPr lang="en-US" altLang="en-US"/>
          </a:p>
        </p:txBody>
      </p:sp>
      <p:sp>
        <p:nvSpPr>
          <p:cNvPr id="16501" name="Rectangle 126">
            <a:extLst>
              <a:ext uri="{FF2B5EF4-FFF2-40B4-BE49-F238E27FC236}">
                <a16:creationId xmlns:a16="http://schemas.microsoft.com/office/drawing/2014/main" id="{1EBA0165-1A39-60E1-A9B1-641072223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1736726"/>
            <a:ext cx="1117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Patient Charts</a:t>
            </a:r>
            <a:endParaRPr lang="en-US" altLang="en-US"/>
          </a:p>
        </p:txBody>
      </p:sp>
      <p:sp>
        <p:nvSpPr>
          <p:cNvPr id="16502" name="Rectangle 127">
            <a:extLst>
              <a:ext uri="{FF2B5EF4-FFF2-40B4-BE49-F238E27FC236}">
                <a16:creationId xmlns:a16="http://schemas.microsoft.com/office/drawing/2014/main" id="{6ED82005-7633-1B7C-FE7A-26D99F78C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4" y="2609851"/>
            <a:ext cx="593725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Counter</a:t>
            </a:r>
            <a:endParaRPr lang="en-US" altLang="en-US"/>
          </a:p>
        </p:txBody>
      </p:sp>
      <p:sp>
        <p:nvSpPr>
          <p:cNvPr id="16503" name="Rectangle 128">
            <a:extLst>
              <a:ext uri="{FF2B5EF4-FFF2-40B4-BE49-F238E27FC236}">
                <a16:creationId xmlns:a16="http://schemas.microsoft.com/office/drawing/2014/main" id="{24640BC5-35DF-D2C4-A8F1-C6E6CD75D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9189" y="3514726"/>
            <a:ext cx="606425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Computer</a:t>
            </a:r>
            <a:endParaRPr lang="en-US" altLang="en-US"/>
          </a:p>
        </p:txBody>
      </p:sp>
      <p:sp>
        <p:nvSpPr>
          <p:cNvPr id="16504" name="Rectangle 129">
            <a:extLst>
              <a:ext uri="{FF2B5EF4-FFF2-40B4-BE49-F238E27FC236}">
                <a16:creationId xmlns:a16="http://schemas.microsoft.com/office/drawing/2014/main" id="{5EAC2947-1558-051B-8E5F-DCA348F61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9400" y="1428750"/>
            <a:ext cx="674688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To Intensive Care Unit (ICU)</a:t>
            </a:r>
            <a:endParaRPr lang="en-US" altLang="en-US"/>
          </a:p>
        </p:txBody>
      </p:sp>
      <p:sp>
        <p:nvSpPr>
          <p:cNvPr id="16505" name="Rectangle 130">
            <a:extLst>
              <a:ext uri="{FF2B5EF4-FFF2-40B4-BE49-F238E27FC236}">
                <a16:creationId xmlns:a16="http://schemas.microsoft.com/office/drawing/2014/main" id="{F00809B8-F530-B39A-2337-36E375532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963" y="2541588"/>
            <a:ext cx="620712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ICU Waiting Room</a:t>
            </a:r>
            <a:endParaRPr lang="en-US" altLang="en-US"/>
          </a:p>
        </p:txBody>
      </p:sp>
      <p:sp>
        <p:nvSpPr>
          <p:cNvPr id="16506" name="Rectangle 131">
            <a:extLst>
              <a:ext uri="{FF2B5EF4-FFF2-40B4-BE49-F238E27FC236}">
                <a16:creationId xmlns:a16="http://schemas.microsoft.com/office/drawing/2014/main" id="{7271DFC9-DD6A-33BB-3BE3-7AB9B93F4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1" y="4849813"/>
            <a:ext cx="911225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SDS Waiting Room</a:t>
            </a:r>
            <a:endParaRPr lang="en-US" altLang="en-US"/>
          </a:p>
        </p:txBody>
      </p:sp>
      <p:sp>
        <p:nvSpPr>
          <p:cNvPr id="16507" name="Rectangle 132">
            <a:extLst>
              <a:ext uri="{FF2B5EF4-FFF2-40B4-BE49-F238E27FC236}">
                <a16:creationId xmlns:a16="http://schemas.microsoft.com/office/drawing/2014/main" id="{CA457D38-0C42-E109-A0CF-02ABA6C0B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4264" y="1838326"/>
            <a:ext cx="744537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Lab Printer</a:t>
            </a:r>
            <a:endParaRPr lang="en-US" altLang="en-US"/>
          </a:p>
        </p:txBody>
      </p:sp>
      <p:sp>
        <p:nvSpPr>
          <p:cNvPr id="16508" name="Rectangle 133">
            <a:extLst>
              <a:ext uri="{FF2B5EF4-FFF2-40B4-BE49-F238E27FC236}">
                <a16:creationId xmlns:a16="http://schemas.microsoft.com/office/drawing/2014/main" id="{C876C205-7605-4F66-97F8-C186218A4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4914" y="3036889"/>
            <a:ext cx="579437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Nursing Supplies</a:t>
            </a:r>
            <a:endParaRPr lang="en-US" altLang="en-US"/>
          </a:p>
        </p:txBody>
      </p:sp>
      <p:sp>
        <p:nvSpPr>
          <p:cNvPr id="16509" name="Rectangle 134">
            <a:extLst>
              <a:ext uri="{FF2B5EF4-FFF2-40B4-BE49-F238E27FC236}">
                <a16:creationId xmlns:a16="http://schemas.microsoft.com/office/drawing/2014/main" id="{3EBD0F76-5D9F-8FFA-2B73-6BE652015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8839" y="4860926"/>
            <a:ext cx="5921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Nursing Storage</a:t>
            </a:r>
            <a:endParaRPr lang="en-US" altLang="en-US"/>
          </a:p>
        </p:txBody>
      </p:sp>
      <p:sp>
        <p:nvSpPr>
          <p:cNvPr id="16510" name="Rectangle 135">
            <a:extLst>
              <a:ext uri="{FF2B5EF4-FFF2-40B4-BE49-F238E27FC236}">
                <a16:creationId xmlns:a16="http://schemas.microsoft.com/office/drawing/2014/main" id="{403E9E1C-BE41-F38A-3502-E5FF7535D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139" y="3878263"/>
            <a:ext cx="9366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Hallway to Coronary Care Unit</a:t>
            </a:r>
            <a:endParaRPr lang="en-US" altLang="en-US"/>
          </a:p>
        </p:txBody>
      </p:sp>
      <p:sp>
        <p:nvSpPr>
          <p:cNvPr id="16511" name="Rectangle 136">
            <a:extLst>
              <a:ext uri="{FF2B5EF4-FFF2-40B4-BE49-F238E27FC236}">
                <a16:creationId xmlns:a16="http://schemas.microsoft.com/office/drawing/2014/main" id="{9C366AC2-6216-2739-7D4A-37AF8DD1D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0889" y="3168650"/>
            <a:ext cx="53657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800">
                <a:ea typeface="Batang" panose="02030600000101010101" pitchFamily="18" charset="-127"/>
              </a:rPr>
              <a:t>Toilet</a:t>
            </a:r>
            <a:endParaRPr lang="en-US" altLang="en-US"/>
          </a:p>
        </p:txBody>
      </p:sp>
      <p:sp>
        <p:nvSpPr>
          <p:cNvPr id="16512" name="Line 137">
            <a:extLst>
              <a:ext uri="{FF2B5EF4-FFF2-40B4-BE49-F238E27FC236}">
                <a16:creationId xmlns:a16="http://schemas.microsoft.com/office/drawing/2014/main" id="{E0E9ABEC-E415-AEBB-6097-1338227502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64088" y="1408113"/>
            <a:ext cx="0" cy="527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3" name="Line 138">
            <a:extLst>
              <a:ext uri="{FF2B5EF4-FFF2-40B4-BE49-F238E27FC236}">
                <a16:creationId xmlns:a16="http://schemas.microsoft.com/office/drawing/2014/main" id="{5CE279F0-25AF-A78E-A2C1-AF28B923163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62125" y="4429125"/>
            <a:ext cx="7302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4" name="Line 139">
            <a:extLst>
              <a:ext uri="{FF2B5EF4-FFF2-40B4-BE49-F238E27FC236}">
                <a16:creationId xmlns:a16="http://schemas.microsoft.com/office/drawing/2014/main" id="{09F5E06F-0F54-0714-581A-6FA2CFAA5CC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613" y="2762251"/>
            <a:ext cx="317500" cy="168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5" name="Line 140">
            <a:extLst>
              <a:ext uri="{FF2B5EF4-FFF2-40B4-BE49-F238E27FC236}">
                <a16:creationId xmlns:a16="http://schemas.microsoft.com/office/drawing/2014/main" id="{A837701E-818D-CB6A-29DE-11CD54CF39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16863" y="1657351"/>
            <a:ext cx="138112" cy="207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6" name="Line 141">
            <a:extLst>
              <a:ext uri="{FF2B5EF4-FFF2-40B4-BE49-F238E27FC236}">
                <a16:creationId xmlns:a16="http://schemas.microsoft.com/office/drawing/2014/main" id="{8E0E1723-B1B0-7ADD-6933-2FCB0C703E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27651" y="3500439"/>
            <a:ext cx="193675" cy="28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7" name="Line 142">
            <a:extLst>
              <a:ext uri="{FF2B5EF4-FFF2-40B4-BE49-F238E27FC236}">
                <a16:creationId xmlns:a16="http://schemas.microsoft.com/office/drawing/2014/main" id="{8D6E6D02-AB93-FF2B-7058-DBFE089FC5F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73813" y="1657351"/>
            <a:ext cx="296862" cy="1047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8" name="Rectangle 143">
            <a:extLst>
              <a:ext uri="{FF2B5EF4-FFF2-40B4-BE49-F238E27FC236}">
                <a16:creationId xmlns:a16="http://schemas.microsoft.com/office/drawing/2014/main" id="{1339E663-18F0-6ADE-3B0A-DDD8BAE4E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338" y="2266950"/>
            <a:ext cx="4826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Work Desk</a:t>
            </a:r>
            <a:endParaRPr lang="en-US" altLang="en-US"/>
          </a:p>
        </p:txBody>
      </p:sp>
      <p:sp>
        <p:nvSpPr>
          <p:cNvPr id="16519" name="Rectangle 144">
            <a:extLst>
              <a:ext uri="{FF2B5EF4-FFF2-40B4-BE49-F238E27FC236}">
                <a16:creationId xmlns:a16="http://schemas.microsoft.com/office/drawing/2014/main" id="{32DD3D19-BD0D-6B74-89DA-6407F0AEB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338" y="3376614"/>
            <a:ext cx="4826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520" name="Rectangle 145">
            <a:extLst>
              <a:ext uri="{FF2B5EF4-FFF2-40B4-BE49-F238E27FC236}">
                <a16:creationId xmlns:a16="http://schemas.microsoft.com/office/drawing/2014/main" id="{E9CD5E0D-7DB1-F3F2-F585-413D766AF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0" y="1901825"/>
            <a:ext cx="4699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521" name="Line 146">
            <a:extLst>
              <a:ext uri="{FF2B5EF4-FFF2-40B4-BE49-F238E27FC236}">
                <a16:creationId xmlns:a16="http://schemas.microsoft.com/office/drawing/2014/main" id="{682E8564-61B6-9873-9AD0-382241EBC2C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863851" y="3209925"/>
            <a:ext cx="358775" cy="249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2" name="Line 147">
            <a:extLst>
              <a:ext uri="{FF2B5EF4-FFF2-40B4-BE49-F238E27FC236}">
                <a16:creationId xmlns:a16="http://schemas.microsoft.com/office/drawing/2014/main" id="{501D0F93-7427-EFD8-D4D4-635F3297D5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79764" y="3529014"/>
            <a:ext cx="98425" cy="111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3" name="Line 148">
            <a:extLst>
              <a:ext uri="{FF2B5EF4-FFF2-40B4-BE49-F238E27FC236}">
                <a16:creationId xmlns:a16="http://schemas.microsoft.com/office/drawing/2014/main" id="{36A30716-0F2B-18AE-1D94-3D74ED4FAB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9814" y="3306764"/>
            <a:ext cx="111125" cy="96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4" name="Line 149">
            <a:extLst>
              <a:ext uri="{FF2B5EF4-FFF2-40B4-BE49-F238E27FC236}">
                <a16:creationId xmlns:a16="http://schemas.microsoft.com/office/drawing/2014/main" id="{6A545572-4BF4-1BB0-68DE-250F7914A6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80239" y="2057401"/>
            <a:ext cx="219075" cy="390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5" name="Line 150">
            <a:extLst>
              <a:ext uri="{FF2B5EF4-FFF2-40B4-BE49-F238E27FC236}">
                <a16:creationId xmlns:a16="http://schemas.microsoft.com/office/drawing/2014/main" id="{17335262-9D9A-4123-751F-4C6B4875C3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15138" y="2057400"/>
            <a:ext cx="266700" cy="141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6" name="Line 151">
            <a:extLst>
              <a:ext uri="{FF2B5EF4-FFF2-40B4-BE49-F238E27FC236}">
                <a16:creationId xmlns:a16="http://schemas.microsoft.com/office/drawing/2014/main" id="{75162655-39F0-B732-03B6-9637A10886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42339" y="4637088"/>
            <a:ext cx="217487" cy="292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7" name="Rectangle 152">
            <a:extLst>
              <a:ext uri="{FF2B5EF4-FFF2-40B4-BE49-F238E27FC236}">
                <a16:creationId xmlns:a16="http://schemas.microsoft.com/office/drawing/2014/main" id="{FBC3160D-7757-25D8-919B-733163374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9389" y="4443414"/>
            <a:ext cx="193675" cy="1809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A</a:t>
            </a:r>
            <a:endParaRPr lang="en-US" altLang="en-US"/>
          </a:p>
        </p:txBody>
      </p:sp>
      <p:sp>
        <p:nvSpPr>
          <p:cNvPr id="16528" name="Rectangle 153">
            <a:extLst>
              <a:ext uri="{FF2B5EF4-FFF2-40B4-BE49-F238E27FC236}">
                <a16:creationId xmlns:a16="http://schemas.microsoft.com/office/drawing/2014/main" id="{4FE3C9C5-7D57-5DB0-F79D-C4D61DED2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4538" y="3860800"/>
            <a:ext cx="233362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B</a:t>
            </a:r>
            <a:endParaRPr lang="en-US" altLang="en-US"/>
          </a:p>
        </p:txBody>
      </p:sp>
      <p:sp>
        <p:nvSpPr>
          <p:cNvPr id="16529" name="Rectangle 154">
            <a:extLst>
              <a:ext uri="{FF2B5EF4-FFF2-40B4-BE49-F238E27FC236}">
                <a16:creationId xmlns:a16="http://schemas.microsoft.com/office/drawing/2014/main" id="{9CCE9ED2-F017-E766-199D-F17290405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3026" y="4268788"/>
            <a:ext cx="193675" cy="207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</a:t>
            </a:r>
            <a:endParaRPr lang="en-US" altLang="en-US"/>
          </a:p>
        </p:txBody>
      </p:sp>
      <p:sp>
        <p:nvSpPr>
          <p:cNvPr id="16530" name="Rectangle 155">
            <a:extLst>
              <a:ext uri="{FF2B5EF4-FFF2-40B4-BE49-F238E27FC236}">
                <a16:creationId xmlns:a16="http://schemas.microsoft.com/office/drawing/2014/main" id="{513B59A6-DD39-86DA-5EA8-53D98FCCB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1900" y="1531938"/>
            <a:ext cx="179388" cy="20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D</a:t>
            </a:r>
            <a:endParaRPr lang="en-US" altLang="en-US"/>
          </a:p>
        </p:txBody>
      </p:sp>
      <p:sp>
        <p:nvSpPr>
          <p:cNvPr id="16531" name="Rectangle 156">
            <a:extLst>
              <a:ext uri="{FF2B5EF4-FFF2-40B4-BE49-F238E27FC236}">
                <a16:creationId xmlns:a16="http://schemas.microsoft.com/office/drawing/2014/main" id="{ABDEE303-7168-E860-1022-63CF41810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0850" y="3875088"/>
            <a:ext cx="234950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6532" name="Rectangle 157">
            <a:extLst>
              <a:ext uri="{FF2B5EF4-FFF2-40B4-BE49-F238E27FC236}">
                <a16:creationId xmlns:a16="http://schemas.microsoft.com/office/drawing/2014/main" id="{45114ECC-8E5D-3C3C-A01A-E0191C8E7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6" y="5565775"/>
            <a:ext cx="220663" cy="2365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G</a:t>
            </a:r>
            <a:endParaRPr lang="en-US" altLang="en-US"/>
          </a:p>
        </p:txBody>
      </p:sp>
      <p:sp>
        <p:nvSpPr>
          <p:cNvPr id="16533" name="Rectangle 158">
            <a:extLst>
              <a:ext uri="{FF2B5EF4-FFF2-40B4-BE49-F238E27FC236}">
                <a16:creationId xmlns:a16="http://schemas.microsoft.com/office/drawing/2014/main" id="{D18E80F1-B908-F441-6996-EBA98E4B1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338" y="3148014"/>
            <a:ext cx="207962" cy="1936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1</a:t>
            </a:r>
            <a:endParaRPr lang="en-US" altLang="en-US"/>
          </a:p>
        </p:txBody>
      </p:sp>
      <p:sp>
        <p:nvSpPr>
          <p:cNvPr id="16534" name="Rectangle 159">
            <a:extLst>
              <a:ext uri="{FF2B5EF4-FFF2-40B4-BE49-F238E27FC236}">
                <a16:creationId xmlns:a16="http://schemas.microsoft.com/office/drawing/2014/main" id="{C6460FAE-A8CD-4F39-9286-14AF4AA0C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876" y="1733551"/>
            <a:ext cx="193675" cy="1936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2</a:t>
            </a:r>
            <a:endParaRPr lang="en-US" altLang="en-US"/>
          </a:p>
        </p:txBody>
      </p:sp>
      <p:sp>
        <p:nvSpPr>
          <p:cNvPr id="16535" name="Rectangle 160">
            <a:extLst>
              <a:ext uri="{FF2B5EF4-FFF2-40B4-BE49-F238E27FC236}">
                <a16:creationId xmlns:a16="http://schemas.microsoft.com/office/drawing/2014/main" id="{835C53A6-5AA4-7B78-F36F-AEA267672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1738" y="2236789"/>
            <a:ext cx="207962" cy="1873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3</a:t>
            </a:r>
            <a:endParaRPr lang="en-US" altLang="en-US"/>
          </a:p>
        </p:txBody>
      </p:sp>
      <p:sp>
        <p:nvSpPr>
          <p:cNvPr id="16536" name="Rectangle 161">
            <a:extLst>
              <a:ext uri="{FF2B5EF4-FFF2-40B4-BE49-F238E27FC236}">
                <a16:creationId xmlns:a16="http://schemas.microsoft.com/office/drawing/2014/main" id="{47087A29-4B01-41A2-0B4C-3933A68E4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1" y="3722688"/>
            <a:ext cx="220663" cy="207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7</a:t>
            </a:r>
            <a:endParaRPr lang="en-US" altLang="en-US"/>
          </a:p>
        </p:txBody>
      </p:sp>
      <p:sp>
        <p:nvSpPr>
          <p:cNvPr id="16537" name="Freeform 162">
            <a:extLst>
              <a:ext uri="{FF2B5EF4-FFF2-40B4-BE49-F238E27FC236}">
                <a16:creationId xmlns:a16="http://schemas.microsoft.com/office/drawing/2014/main" id="{1575C348-9D64-5261-4A95-4E601F6C8C12}"/>
              </a:ext>
            </a:extLst>
          </p:cNvPr>
          <p:cNvSpPr>
            <a:spLocks/>
          </p:cNvSpPr>
          <p:nvPr/>
        </p:nvSpPr>
        <p:spPr bwMode="auto">
          <a:xfrm>
            <a:off x="5424488" y="4095751"/>
            <a:ext cx="495300" cy="347663"/>
          </a:xfrm>
          <a:custGeom>
            <a:avLst/>
            <a:gdLst>
              <a:gd name="T0" fmla="*/ 0 w 20000"/>
              <a:gd name="T1" fmla="*/ 346968 h 20000"/>
              <a:gd name="T2" fmla="*/ 27489 w 20000"/>
              <a:gd name="T3" fmla="*/ 346968 h 20000"/>
              <a:gd name="T4" fmla="*/ 27489 w 20000"/>
              <a:gd name="T5" fmla="*/ 319207 h 20000"/>
              <a:gd name="T6" fmla="*/ 41209 w 20000"/>
              <a:gd name="T7" fmla="*/ 319207 h 20000"/>
              <a:gd name="T8" fmla="*/ 54954 w 20000"/>
              <a:gd name="T9" fmla="*/ 291446 h 20000"/>
              <a:gd name="T10" fmla="*/ 68698 w 20000"/>
              <a:gd name="T11" fmla="*/ 291446 h 20000"/>
              <a:gd name="T12" fmla="*/ 68698 w 20000"/>
              <a:gd name="T13" fmla="*/ 277574 h 20000"/>
              <a:gd name="T14" fmla="*/ 82443 w 20000"/>
              <a:gd name="T15" fmla="*/ 277574 h 20000"/>
              <a:gd name="T16" fmla="*/ 96162 w 20000"/>
              <a:gd name="T17" fmla="*/ 263702 h 20000"/>
              <a:gd name="T18" fmla="*/ 109907 w 20000"/>
              <a:gd name="T19" fmla="*/ 263702 h 20000"/>
              <a:gd name="T20" fmla="*/ 109907 w 20000"/>
              <a:gd name="T21" fmla="*/ 249813 h 20000"/>
              <a:gd name="T22" fmla="*/ 137396 w 20000"/>
              <a:gd name="T23" fmla="*/ 249813 h 20000"/>
              <a:gd name="T24" fmla="*/ 151141 w 20000"/>
              <a:gd name="T25" fmla="*/ 235941 h 20000"/>
              <a:gd name="T26" fmla="*/ 192350 w 20000"/>
              <a:gd name="T27" fmla="*/ 235941 h 20000"/>
              <a:gd name="T28" fmla="*/ 219839 w 20000"/>
              <a:gd name="T29" fmla="*/ 222052 h 20000"/>
              <a:gd name="T30" fmla="*/ 247303 w 20000"/>
              <a:gd name="T31" fmla="*/ 222052 h 20000"/>
              <a:gd name="T32" fmla="*/ 261048 w 20000"/>
              <a:gd name="T33" fmla="*/ 208181 h 20000"/>
              <a:gd name="T34" fmla="*/ 302257 w 20000"/>
              <a:gd name="T35" fmla="*/ 208181 h 20000"/>
              <a:gd name="T36" fmla="*/ 316001 w 20000"/>
              <a:gd name="T37" fmla="*/ 194309 h 20000"/>
              <a:gd name="T38" fmla="*/ 329746 w 20000"/>
              <a:gd name="T39" fmla="*/ 194309 h 20000"/>
              <a:gd name="T40" fmla="*/ 329746 w 20000"/>
              <a:gd name="T41" fmla="*/ 180420 h 20000"/>
              <a:gd name="T42" fmla="*/ 370955 w 20000"/>
              <a:gd name="T43" fmla="*/ 180420 h 20000"/>
              <a:gd name="T44" fmla="*/ 370955 w 20000"/>
              <a:gd name="T45" fmla="*/ 166548 h 20000"/>
              <a:gd name="T46" fmla="*/ 384700 w 20000"/>
              <a:gd name="T47" fmla="*/ 166548 h 20000"/>
              <a:gd name="T48" fmla="*/ 384700 w 20000"/>
              <a:gd name="T49" fmla="*/ 152659 h 20000"/>
              <a:gd name="T50" fmla="*/ 398444 w 20000"/>
              <a:gd name="T51" fmla="*/ 152659 h 20000"/>
              <a:gd name="T52" fmla="*/ 398444 w 20000"/>
              <a:gd name="T53" fmla="*/ 138787 h 20000"/>
              <a:gd name="T54" fmla="*/ 412189 w 20000"/>
              <a:gd name="T55" fmla="*/ 138787 h 20000"/>
              <a:gd name="T56" fmla="*/ 412189 w 20000"/>
              <a:gd name="T57" fmla="*/ 124915 h 20000"/>
              <a:gd name="T58" fmla="*/ 425908 w 20000"/>
              <a:gd name="T59" fmla="*/ 124915 h 20000"/>
              <a:gd name="T60" fmla="*/ 425908 w 20000"/>
              <a:gd name="T61" fmla="*/ 111026 h 20000"/>
              <a:gd name="T62" fmla="*/ 439653 w 20000"/>
              <a:gd name="T63" fmla="*/ 111026 h 20000"/>
              <a:gd name="T64" fmla="*/ 439653 w 20000"/>
              <a:gd name="T65" fmla="*/ 83265 h 20000"/>
              <a:gd name="T66" fmla="*/ 453398 w 20000"/>
              <a:gd name="T67" fmla="*/ 83265 h 20000"/>
              <a:gd name="T68" fmla="*/ 453398 w 20000"/>
              <a:gd name="T69" fmla="*/ 69394 h 20000"/>
              <a:gd name="T70" fmla="*/ 467142 w 20000"/>
              <a:gd name="T71" fmla="*/ 69394 h 20000"/>
              <a:gd name="T72" fmla="*/ 467142 w 20000"/>
              <a:gd name="T73" fmla="*/ 41633 h 20000"/>
              <a:gd name="T74" fmla="*/ 480862 w 20000"/>
              <a:gd name="T75" fmla="*/ 41633 h 20000"/>
              <a:gd name="T76" fmla="*/ 480862 w 20000"/>
              <a:gd name="T77" fmla="*/ 13872 h 20000"/>
              <a:gd name="T78" fmla="*/ 494607 w 20000"/>
              <a:gd name="T79" fmla="*/ 13872 h 20000"/>
              <a:gd name="T80" fmla="*/ 494607 w 20000"/>
              <a:gd name="T81" fmla="*/ 0 h 200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0000" h="20000">
                <a:moveTo>
                  <a:pt x="0" y="19960"/>
                </a:moveTo>
                <a:lnTo>
                  <a:pt x="1110" y="19960"/>
                </a:lnTo>
                <a:lnTo>
                  <a:pt x="1110" y="18363"/>
                </a:lnTo>
                <a:lnTo>
                  <a:pt x="1664" y="18363"/>
                </a:lnTo>
                <a:lnTo>
                  <a:pt x="2219" y="16766"/>
                </a:lnTo>
                <a:lnTo>
                  <a:pt x="2774" y="16766"/>
                </a:lnTo>
                <a:lnTo>
                  <a:pt x="2774" y="15968"/>
                </a:lnTo>
                <a:lnTo>
                  <a:pt x="3329" y="15968"/>
                </a:lnTo>
                <a:lnTo>
                  <a:pt x="3883" y="15170"/>
                </a:lnTo>
                <a:lnTo>
                  <a:pt x="4438" y="15170"/>
                </a:lnTo>
                <a:lnTo>
                  <a:pt x="4438" y="14371"/>
                </a:lnTo>
                <a:lnTo>
                  <a:pt x="5548" y="14371"/>
                </a:lnTo>
                <a:lnTo>
                  <a:pt x="6103" y="13573"/>
                </a:lnTo>
                <a:lnTo>
                  <a:pt x="7767" y="13573"/>
                </a:lnTo>
                <a:lnTo>
                  <a:pt x="8877" y="12774"/>
                </a:lnTo>
                <a:lnTo>
                  <a:pt x="9986" y="12774"/>
                </a:lnTo>
                <a:lnTo>
                  <a:pt x="10541" y="11976"/>
                </a:lnTo>
                <a:lnTo>
                  <a:pt x="12205" y="11976"/>
                </a:lnTo>
                <a:lnTo>
                  <a:pt x="12760" y="11178"/>
                </a:lnTo>
                <a:lnTo>
                  <a:pt x="13315" y="11178"/>
                </a:lnTo>
                <a:lnTo>
                  <a:pt x="13315" y="10379"/>
                </a:lnTo>
                <a:lnTo>
                  <a:pt x="14979" y="10379"/>
                </a:lnTo>
                <a:lnTo>
                  <a:pt x="14979" y="9581"/>
                </a:lnTo>
                <a:lnTo>
                  <a:pt x="15534" y="9581"/>
                </a:lnTo>
                <a:lnTo>
                  <a:pt x="15534" y="8782"/>
                </a:lnTo>
                <a:lnTo>
                  <a:pt x="16089" y="8782"/>
                </a:lnTo>
                <a:lnTo>
                  <a:pt x="16089" y="7984"/>
                </a:lnTo>
                <a:lnTo>
                  <a:pt x="16644" y="7984"/>
                </a:lnTo>
                <a:lnTo>
                  <a:pt x="16644" y="7186"/>
                </a:lnTo>
                <a:lnTo>
                  <a:pt x="17198" y="7186"/>
                </a:lnTo>
                <a:lnTo>
                  <a:pt x="17198" y="6387"/>
                </a:lnTo>
                <a:lnTo>
                  <a:pt x="17753" y="6387"/>
                </a:lnTo>
                <a:lnTo>
                  <a:pt x="17753" y="4790"/>
                </a:lnTo>
                <a:lnTo>
                  <a:pt x="18308" y="4790"/>
                </a:lnTo>
                <a:lnTo>
                  <a:pt x="18308" y="3992"/>
                </a:lnTo>
                <a:lnTo>
                  <a:pt x="18863" y="3992"/>
                </a:lnTo>
                <a:lnTo>
                  <a:pt x="18863" y="2395"/>
                </a:lnTo>
                <a:lnTo>
                  <a:pt x="19417" y="2395"/>
                </a:lnTo>
                <a:lnTo>
                  <a:pt x="19417" y="798"/>
                </a:lnTo>
                <a:lnTo>
                  <a:pt x="19972" y="798"/>
                </a:lnTo>
                <a:lnTo>
                  <a:pt x="19972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38" name="Freeform 163">
            <a:extLst>
              <a:ext uri="{FF2B5EF4-FFF2-40B4-BE49-F238E27FC236}">
                <a16:creationId xmlns:a16="http://schemas.microsoft.com/office/drawing/2014/main" id="{337954C6-B79A-33E7-15DF-771A16CDAABA}"/>
              </a:ext>
            </a:extLst>
          </p:cNvPr>
          <p:cNvSpPr>
            <a:spLocks/>
          </p:cNvSpPr>
          <p:nvPr/>
        </p:nvSpPr>
        <p:spPr bwMode="auto">
          <a:xfrm>
            <a:off x="5989638" y="4110039"/>
            <a:ext cx="2959100" cy="180975"/>
          </a:xfrm>
          <a:custGeom>
            <a:avLst/>
            <a:gdLst>
              <a:gd name="T0" fmla="*/ 0 w 20000"/>
              <a:gd name="T1" fmla="*/ 0 h 20000"/>
              <a:gd name="T2" fmla="*/ 0 w 20000"/>
              <a:gd name="T3" fmla="*/ 27734 h 20000"/>
              <a:gd name="T4" fmla="*/ 13760 w 20000"/>
              <a:gd name="T5" fmla="*/ 41606 h 20000"/>
              <a:gd name="T6" fmla="*/ 13760 w 20000"/>
              <a:gd name="T7" fmla="*/ 55469 h 20000"/>
              <a:gd name="T8" fmla="*/ 41279 w 20000"/>
              <a:gd name="T9" fmla="*/ 69341 h 20000"/>
              <a:gd name="T10" fmla="*/ 55039 w 20000"/>
              <a:gd name="T11" fmla="*/ 83203 h 20000"/>
              <a:gd name="T12" fmla="*/ 82559 w 20000"/>
              <a:gd name="T13" fmla="*/ 97075 h 20000"/>
              <a:gd name="T14" fmla="*/ 110079 w 20000"/>
              <a:gd name="T15" fmla="*/ 97075 h 20000"/>
              <a:gd name="T16" fmla="*/ 137598 w 20000"/>
              <a:gd name="T17" fmla="*/ 124809 h 20000"/>
              <a:gd name="T18" fmla="*/ 288956 w 20000"/>
              <a:gd name="T19" fmla="*/ 124809 h 20000"/>
              <a:gd name="T20" fmla="*/ 316476 w 20000"/>
              <a:gd name="T21" fmla="*/ 138681 h 20000"/>
              <a:gd name="T22" fmla="*/ 343995 w 20000"/>
              <a:gd name="T23" fmla="*/ 138681 h 20000"/>
              <a:gd name="T24" fmla="*/ 371515 w 20000"/>
              <a:gd name="T25" fmla="*/ 152544 h 20000"/>
              <a:gd name="T26" fmla="*/ 454074 w 20000"/>
              <a:gd name="T27" fmla="*/ 152544 h 20000"/>
              <a:gd name="T28" fmla="*/ 467834 w 20000"/>
              <a:gd name="T29" fmla="*/ 166416 h 20000"/>
              <a:gd name="T30" fmla="*/ 1155824 w 20000"/>
              <a:gd name="T31" fmla="*/ 166416 h 20000"/>
              <a:gd name="T32" fmla="*/ 1238383 w 20000"/>
              <a:gd name="T33" fmla="*/ 152544 h 20000"/>
              <a:gd name="T34" fmla="*/ 1417261 w 20000"/>
              <a:gd name="T35" fmla="*/ 152544 h 20000"/>
              <a:gd name="T36" fmla="*/ 1431021 w 20000"/>
              <a:gd name="T37" fmla="*/ 166416 h 20000"/>
              <a:gd name="T38" fmla="*/ 1775016 w 20000"/>
              <a:gd name="T39" fmla="*/ 166416 h 20000"/>
              <a:gd name="T40" fmla="*/ 1802536 w 20000"/>
              <a:gd name="T41" fmla="*/ 152544 h 20000"/>
              <a:gd name="T42" fmla="*/ 1857575 w 20000"/>
              <a:gd name="T43" fmla="*/ 152544 h 20000"/>
              <a:gd name="T44" fmla="*/ 1871335 w 20000"/>
              <a:gd name="T45" fmla="*/ 138681 h 20000"/>
              <a:gd name="T46" fmla="*/ 1898854 w 20000"/>
              <a:gd name="T47" fmla="*/ 138681 h 20000"/>
              <a:gd name="T48" fmla="*/ 1912614 w 20000"/>
              <a:gd name="T49" fmla="*/ 124809 h 20000"/>
              <a:gd name="T50" fmla="*/ 1967654 w 20000"/>
              <a:gd name="T51" fmla="*/ 124809 h 20000"/>
              <a:gd name="T52" fmla="*/ 1995173 w 20000"/>
              <a:gd name="T53" fmla="*/ 110947 h 20000"/>
              <a:gd name="T54" fmla="*/ 2022693 w 20000"/>
              <a:gd name="T55" fmla="*/ 110947 h 20000"/>
              <a:gd name="T56" fmla="*/ 2036453 w 20000"/>
              <a:gd name="T57" fmla="*/ 97075 h 20000"/>
              <a:gd name="T58" fmla="*/ 2421727 w 20000"/>
              <a:gd name="T59" fmla="*/ 97075 h 20000"/>
              <a:gd name="T60" fmla="*/ 2435487 w 20000"/>
              <a:gd name="T61" fmla="*/ 83203 h 20000"/>
              <a:gd name="T62" fmla="*/ 2518046 w 20000"/>
              <a:gd name="T63" fmla="*/ 83203 h 20000"/>
              <a:gd name="T64" fmla="*/ 2531806 w 20000"/>
              <a:gd name="T65" fmla="*/ 69341 h 20000"/>
              <a:gd name="T66" fmla="*/ 2710684 w 20000"/>
              <a:gd name="T67" fmla="*/ 69341 h 20000"/>
              <a:gd name="T68" fmla="*/ 2724443 w 20000"/>
              <a:gd name="T69" fmla="*/ 83203 h 20000"/>
              <a:gd name="T70" fmla="*/ 2765723 w 20000"/>
              <a:gd name="T71" fmla="*/ 83203 h 20000"/>
              <a:gd name="T72" fmla="*/ 2765723 w 20000"/>
              <a:gd name="T73" fmla="*/ 97075 h 20000"/>
              <a:gd name="T74" fmla="*/ 2793242 w 20000"/>
              <a:gd name="T75" fmla="*/ 97075 h 20000"/>
              <a:gd name="T76" fmla="*/ 2807002 w 20000"/>
              <a:gd name="T77" fmla="*/ 110947 h 20000"/>
              <a:gd name="T78" fmla="*/ 2834522 w 20000"/>
              <a:gd name="T79" fmla="*/ 110947 h 20000"/>
              <a:gd name="T80" fmla="*/ 2834522 w 20000"/>
              <a:gd name="T81" fmla="*/ 124809 h 20000"/>
              <a:gd name="T82" fmla="*/ 2862042 w 20000"/>
              <a:gd name="T83" fmla="*/ 124809 h 20000"/>
              <a:gd name="T84" fmla="*/ 2875801 w 20000"/>
              <a:gd name="T85" fmla="*/ 138681 h 20000"/>
              <a:gd name="T86" fmla="*/ 2889561 w 20000"/>
              <a:gd name="T87" fmla="*/ 138681 h 20000"/>
              <a:gd name="T88" fmla="*/ 2903321 w 20000"/>
              <a:gd name="T89" fmla="*/ 152544 h 20000"/>
              <a:gd name="T90" fmla="*/ 2930841 w 20000"/>
              <a:gd name="T91" fmla="*/ 166416 h 20000"/>
              <a:gd name="T92" fmla="*/ 2958360 w 20000"/>
              <a:gd name="T93" fmla="*/ 166416 h 20000"/>
              <a:gd name="T94" fmla="*/ 2958360 w 20000"/>
              <a:gd name="T95" fmla="*/ 180278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0" y="3065"/>
                </a:lnTo>
                <a:lnTo>
                  <a:pt x="93" y="4598"/>
                </a:lnTo>
                <a:lnTo>
                  <a:pt x="93" y="6130"/>
                </a:lnTo>
                <a:lnTo>
                  <a:pt x="279" y="7663"/>
                </a:lnTo>
                <a:lnTo>
                  <a:pt x="372" y="9195"/>
                </a:lnTo>
                <a:lnTo>
                  <a:pt x="558" y="10728"/>
                </a:lnTo>
                <a:lnTo>
                  <a:pt x="744" y="10728"/>
                </a:lnTo>
                <a:lnTo>
                  <a:pt x="930" y="13793"/>
                </a:lnTo>
                <a:lnTo>
                  <a:pt x="1953" y="13793"/>
                </a:lnTo>
                <a:lnTo>
                  <a:pt x="2139" y="15326"/>
                </a:lnTo>
                <a:lnTo>
                  <a:pt x="2325" y="15326"/>
                </a:lnTo>
                <a:lnTo>
                  <a:pt x="2511" y="16858"/>
                </a:lnTo>
                <a:lnTo>
                  <a:pt x="3069" y="16858"/>
                </a:lnTo>
                <a:lnTo>
                  <a:pt x="3162" y="18391"/>
                </a:lnTo>
                <a:lnTo>
                  <a:pt x="7812" y="18391"/>
                </a:lnTo>
                <a:lnTo>
                  <a:pt x="8370" y="16858"/>
                </a:lnTo>
                <a:lnTo>
                  <a:pt x="9579" y="16858"/>
                </a:lnTo>
                <a:lnTo>
                  <a:pt x="9672" y="18391"/>
                </a:lnTo>
                <a:lnTo>
                  <a:pt x="11997" y="18391"/>
                </a:lnTo>
                <a:lnTo>
                  <a:pt x="12183" y="16858"/>
                </a:lnTo>
                <a:lnTo>
                  <a:pt x="12555" y="16858"/>
                </a:lnTo>
                <a:lnTo>
                  <a:pt x="12648" y="15326"/>
                </a:lnTo>
                <a:lnTo>
                  <a:pt x="12834" y="15326"/>
                </a:lnTo>
                <a:lnTo>
                  <a:pt x="12927" y="13793"/>
                </a:lnTo>
                <a:lnTo>
                  <a:pt x="13299" y="13793"/>
                </a:lnTo>
                <a:lnTo>
                  <a:pt x="13485" y="12261"/>
                </a:lnTo>
                <a:lnTo>
                  <a:pt x="13671" y="12261"/>
                </a:lnTo>
                <a:lnTo>
                  <a:pt x="13764" y="10728"/>
                </a:lnTo>
                <a:lnTo>
                  <a:pt x="16368" y="10728"/>
                </a:lnTo>
                <a:lnTo>
                  <a:pt x="16461" y="9195"/>
                </a:lnTo>
                <a:lnTo>
                  <a:pt x="17019" y="9195"/>
                </a:lnTo>
                <a:lnTo>
                  <a:pt x="17112" y="7663"/>
                </a:lnTo>
                <a:lnTo>
                  <a:pt x="18321" y="7663"/>
                </a:lnTo>
                <a:lnTo>
                  <a:pt x="18414" y="9195"/>
                </a:lnTo>
                <a:lnTo>
                  <a:pt x="18693" y="9195"/>
                </a:lnTo>
                <a:lnTo>
                  <a:pt x="18693" y="10728"/>
                </a:lnTo>
                <a:lnTo>
                  <a:pt x="18879" y="10728"/>
                </a:lnTo>
                <a:lnTo>
                  <a:pt x="18972" y="12261"/>
                </a:lnTo>
                <a:lnTo>
                  <a:pt x="19158" y="12261"/>
                </a:lnTo>
                <a:lnTo>
                  <a:pt x="19158" y="13793"/>
                </a:lnTo>
                <a:lnTo>
                  <a:pt x="19344" y="13793"/>
                </a:lnTo>
                <a:lnTo>
                  <a:pt x="19437" y="15326"/>
                </a:lnTo>
                <a:lnTo>
                  <a:pt x="19530" y="15326"/>
                </a:lnTo>
                <a:lnTo>
                  <a:pt x="19623" y="16858"/>
                </a:lnTo>
                <a:lnTo>
                  <a:pt x="19809" y="18391"/>
                </a:lnTo>
                <a:lnTo>
                  <a:pt x="19995" y="18391"/>
                </a:lnTo>
                <a:lnTo>
                  <a:pt x="19995" y="19923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39" name="Freeform 164">
            <a:extLst>
              <a:ext uri="{FF2B5EF4-FFF2-40B4-BE49-F238E27FC236}">
                <a16:creationId xmlns:a16="http://schemas.microsoft.com/office/drawing/2014/main" id="{1CB0A929-58F3-9564-D321-1732BE85342C}"/>
              </a:ext>
            </a:extLst>
          </p:cNvPr>
          <p:cNvSpPr>
            <a:spLocks/>
          </p:cNvSpPr>
          <p:nvPr/>
        </p:nvSpPr>
        <p:spPr bwMode="auto">
          <a:xfrm>
            <a:off x="9045575" y="1628775"/>
            <a:ext cx="509588" cy="2662238"/>
          </a:xfrm>
          <a:custGeom>
            <a:avLst/>
            <a:gdLst>
              <a:gd name="T0" fmla="*/ 123779 w 20000"/>
              <a:gd name="T1" fmla="*/ 2632421 h 20000"/>
              <a:gd name="T2" fmla="*/ 165056 w 20000"/>
              <a:gd name="T3" fmla="*/ 2618577 h 20000"/>
              <a:gd name="T4" fmla="*/ 206307 w 20000"/>
              <a:gd name="T5" fmla="*/ 2604068 h 20000"/>
              <a:gd name="T6" fmla="*/ 220066 w 20000"/>
              <a:gd name="T7" fmla="*/ 2589426 h 20000"/>
              <a:gd name="T8" fmla="*/ 247583 w 20000"/>
              <a:gd name="T9" fmla="*/ 2574917 h 20000"/>
              <a:gd name="T10" fmla="*/ 275076 w 20000"/>
              <a:gd name="T11" fmla="*/ 2561073 h 20000"/>
              <a:gd name="T12" fmla="*/ 288834 w 20000"/>
              <a:gd name="T13" fmla="*/ 2546431 h 20000"/>
              <a:gd name="T14" fmla="*/ 316352 w 20000"/>
              <a:gd name="T15" fmla="*/ 2531921 h 20000"/>
              <a:gd name="T16" fmla="*/ 343845 w 20000"/>
              <a:gd name="T17" fmla="*/ 2517412 h 20000"/>
              <a:gd name="T18" fmla="*/ 453890 w 20000"/>
              <a:gd name="T19" fmla="*/ 2388427 h 20000"/>
              <a:gd name="T20" fmla="*/ 467649 w 20000"/>
              <a:gd name="T21" fmla="*/ 2344766 h 20000"/>
              <a:gd name="T22" fmla="*/ 495141 w 20000"/>
              <a:gd name="T23" fmla="*/ 2301771 h 20000"/>
              <a:gd name="T24" fmla="*/ 508900 w 20000"/>
              <a:gd name="T25" fmla="*/ 2273418 h 20000"/>
              <a:gd name="T26" fmla="*/ 495141 w 20000"/>
              <a:gd name="T27" fmla="*/ 1827094 h 20000"/>
              <a:gd name="T28" fmla="*/ 481382 w 20000"/>
              <a:gd name="T29" fmla="*/ 1784099 h 20000"/>
              <a:gd name="T30" fmla="*/ 467649 w 20000"/>
              <a:gd name="T31" fmla="*/ 1697443 h 20000"/>
              <a:gd name="T32" fmla="*/ 453890 w 20000"/>
              <a:gd name="T33" fmla="*/ 1639939 h 20000"/>
              <a:gd name="T34" fmla="*/ 467649 w 20000"/>
              <a:gd name="T35" fmla="*/ 1294779 h 20000"/>
              <a:gd name="T36" fmla="*/ 481382 w 20000"/>
              <a:gd name="T37" fmla="*/ 1194280 h 20000"/>
              <a:gd name="T38" fmla="*/ 495141 w 20000"/>
              <a:gd name="T39" fmla="*/ 661965 h 20000"/>
              <a:gd name="T40" fmla="*/ 481382 w 20000"/>
              <a:gd name="T41" fmla="*/ 532314 h 20000"/>
              <a:gd name="T42" fmla="*/ 467649 w 20000"/>
              <a:gd name="T43" fmla="*/ 230150 h 20000"/>
              <a:gd name="T44" fmla="*/ 453890 w 20000"/>
              <a:gd name="T45" fmla="*/ 187155 h 20000"/>
              <a:gd name="T46" fmla="*/ 426372 w 20000"/>
              <a:gd name="T47" fmla="*/ 172646 h 20000"/>
              <a:gd name="T48" fmla="*/ 412613 w 20000"/>
              <a:gd name="T49" fmla="*/ 158004 h 20000"/>
              <a:gd name="T50" fmla="*/ 398880 w 20000"/>
              <a:gd name="T51" fmla="*/ 129651 h 20000"/>
              <a:gd name="T52" fmla="*/ 357603 w 20000"/>
              <a:gd name="T53" fmla="*/ 115009 h 20000"/>
              <a:gd name="T54" fmla="*/ 343845 w 20000"/>
              <a:gd name="T55" fmla="*/ 100499 h 20000"/>
              <a:gd name="T56" fmla="*/ 316352 w 20000"/>
              <a:gd name="T57" fmla="*/ 86656 h 20000"/>
              <a:gd name="T58" fmla="*/ 302593 w 20000"/>
              <a:gd name="T59" fmla="*/ 57504 h 20000"/>
              <a:gd name="T60" fmla="*/ 275076 w 20000"/>
              <a:gd name="T61" fmla="*/ 42995 h 20000"/>
              <a:gd name="T62" fmla="*/ 247583 w 20000"/>
              <a:gd name="T63" fmla="*/ 29152 h 20000"/>
              <a:gd name="T64" fmla="*/ 233824 w 20000"/>
              <a:gd name="T65" fmla="*/ 14509 h 20000"/>
              <a:gd name="T66" fmla="*/ 192548 w 20000"/>
              <a:gd name="T67" fmla="*/ 0 h 200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0000" h="20000">
                <a:moveTo>
                  <a:pt x="4858" y="19995"/>
                </a:moveTo>
                <a:lnTo>
                  <a:pt x="4858" y="19776"/>
                </a:lnTo>
                <a:lnTo>
                  <a:pt x="5938" y="19776"/>
                </a:lnTo>
                <a:lnTo>
                  <a:pt x="6478" y="19672"/>
                </a:lnTo>
                <a:lnTo>
                  <a:pt x="7018" y="19672"/>
                </a:lnTo>
                <a:lnTo>
                  <a:pt x="8097" y="19563"/>
                </a:lnTo>
                <a:lnTo>
                  <a:pt x="8637" y="19563"/>
                </a:lnTo>
                <a:lnTo>
                  <a:pt x="8637" y="19453"/>
                </a:lnTo>
                <a:lnTo>
                  <a:pt x="9177" y="19453"/>
                </a:lnTo>
                <a:lnTo>
                  <a:pt x="9717" y="19344"/>
                </a:lnTo>
                <a:lnTo>
                  <a:pt x="10256" y="19344"/>
                </a:lnTo>
                <a:lnTo>
                  <a:pt x="10796" y="19240"/>
                </a:lnTo>
                <a:lnTo>
                  <a:pt x="11336" y="19240"/>
                </a:lnTo>
                <a:lnTo>
                  <a:pt x="11336" y="19130"/>
                </a:lnTo>
                <a:lnTo>
                  <a:pt x="11876" y="19021"/>
                </a:lnTo>
                <a:lnTo>
                  <a:pt x="12416" y="19021"/>
                </a:lnTo>
                <a:lnTo>
                  <a:pt x="12955" y="18912"/>
                </a:lnTo>
                <a:lnTo>
                  <a:pt x="13495" y="18912"/>
                </a:lnTo>
                <a:lnTo>
                  <a:pt x="13495" y="18808"/>
                </a:lnTo>
                <a:lnTo>
                  <a:pt x="17814" y="17943"/>
                </a:lnTo>
                <a:lnTo>
                  <a:pt x="18354" y="17725"/>
                </a:lnTo>
                <a:lnTo>
                  <a:pt x="18354" y="17615"/>
                </a:lnTo>
                <a:lnTo>
                  <a:pt x="18893" y="17402"/>
                </a:lnTo>
                <a:lnTo>
                  <a:pt x="19433" y="17292"/>
                </a:lnTo>
                <a:lnTo>
                  <a:pt x="19433" y="17183"/>
                </a:lnTo>
                <a:lnTo>
                  <a:pt x="19973" y="17079"/>
                </a:lnTo>
                <a:lnTo>
                  <a:pt x="19973" y="13944"/>
                </a:lnTo>
                <a:lnTo>
                  <a:pt x="19433" y="13726"/>
                </a:lnTo>
                <a:lnTo>
                  <a:pt x="19433" y="13512"/>
                </a:lnTo>
                <a:lnTo>
                  <a:pt x="18893" y="13403"/>
                </a:lnTo>
                <a:lnTo>
                  <a:pt x="18893" y="12971"/>
                </a:lnTo>
                <a:lnTo>
                  <a:pt x="18354" y="12752"/>
                </a:lnTo>
                <a:lnTo>
                  <a:pt x="18354" y="12538"/>
                </a:lnTo>
                <a:lnTo>
                  <a:pt x="17814" y="12320"/>
                </a:lnTo>
                <a:lnTo>
                  <a:pt x="17814" y="9836"/>
                </a:lnTo>
                <a:lnTo>
                  <a:pt x="18354" y="9727"/>
                </a:lnTo>
                <a:lnTo>
                  <a:pt x="18893" y="9513"/>
                </a:lnTo>
                <a:lnTo>
                  <a:pt x="18893" y="8972"/>
                </a:lnTo>
                <a:lnTo>
                  <a:pt x="19433" y="8753"/>
                </a:lnTo>
                <a:lnTo>
                  <a:pt x="19433" y="4973"/>
                </a:lnTo>
                <a:lnTo>
                  <a:pt x="18893" y="4754"/>
                </a:lnTo>
                <a:lnTo>
                  <a:pt x="18893" y="3999"/>
                </a:lnTo>
                <a:lnTo>
                  <a:pt x="18354" y="3348"/>
                </a:lnTo>
                <a:lnTo>
                  <a:pt x="18354" y="1729"/>
                </a:lnTo>
                <a:lnTo>
                  <a:pt x="17814" y="1619"/>
                </a:lnTo>
                <a:lnTo>
                  <a:pt x="17814" y="1406"/>
                </a:lnTo>
                <a:lnTo>
                  <a:pt x="17274" y="1406"/>
                </a:lnTo>
                <a:lnTo>
                  <a:pt x="16734" y="1297"/>
                </a:lnTo>
                <a:lnTo>
                  <a:pt x="16734" y="1187"/>
                </a:lnTo>
                <a:lnTo>
                  <a:pt x="16194" y="1187"/>
                </a:lnTo>
                <a:lnTo>
                  <a:pt x="16194" y="1083"/>
                </a:lnTo>
                <a:lnTo>
                  <a:pt x="15655" y="974"/>
                </a:lnTo>
                <a:lnTo>
                  <a:pt x="15115" y="974"/>
                </a:lnTo>
                <a:lnTo>
                  <a:pt x="14035" y="864"/>
                </a:lnTo>
                <a:lnTo>
                  <a:pt x="14035" y="755"/>
                </a:lnTo>
                <a:lnTo>
                  <a:pt x="13495" y="755"/>
                </a:lnTo>
                <a:lnTo>
                  <a:pt x="12955" y="651"/>
                </a:lnTo>
                <a:lnTo>
                  <a:pt x="12416" y="651"/>
                </a:lnTo>
                <a:lnTo>
                  <a:pt x="11876" y="542"/>
                </a:lnTo>
                <a:lnTo>
                  <a:pt x="11876" y="432"/>
                </a:lnTo>
                <a:lnTo>
                  <a:pt x="11336" y="432"/>
                </a:lnTo>
                <a:lnTo>
                  <a:pt x="10796" y="323"/>
                </a:lnTo>
                <a:lnTo>
                  <a:pt x="9717" y="323"/>
                </a:lnTo>
                <a:lnTo>
                  <a:pt x="9717" y="219"/>
                </a:lnTo>
                <a:lnTo>
                  <a:pt x="9177" y="219"/>
                </a:lnTo>
                <a:lnTo>
                  <a:pt x="9177" y="109"/>
                </a:lnTo>
                <a:lnTo>
                  <a:pt x="8097" y="109"/>
                </a:lnTo>
                <a:lnTo>
                  <a:pt x="7557" y="0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0" name="Rectangle 165">
            <a:extLst>
              <a:ext uri="{FF2B5EF4-FFF2-40B4-BE49-F238E27FC236}">
                <a16:creationId xmlns:a16="http://schemas.microsoft.com/office/drawing/2014/main" id="{BC8A056B-AB2E-DB82-8018-6915BAE0D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3278188"/>
            <a:ext cx="166688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6541" name="Freeform 166">
            <a:extLst>
              <a:ext uri="{FF2B5EF4-FFF2-40B4-BE49-F238E27FC236}">
                <a16:creationId xmlns:a16="http://schemas.microsoft.com/office/drawing/2014/main" id="{F3B5FF30-6934-78D5-8A84-99A4C22063B0}"/>
              </a:ext>
            </a:extLst>
          </p:cNvPr>
          <p:cNvSpPr>
            <a:spLocks/>
          </p:cNvSpPr>
          <p:nvPr/>
        </p:nvSpPr>
        <p:spPr bwMode="auto">
          <a:xfrm>
            <a:off x="8783639" y="1698626"/>
            <a:ext cx="358775" cy="1579563"/>
          </a:xfrm>
          <a:custGeom>
            <a:avLst/>
            <a:gdLst>
              <a:gd name="T0" fmla="*/ 247914 w 20000"/>
              <a:gd name="T1" fmla="*/ 0 h 20000"/>
              <a:gd name="T2" fmla="*/ 247914 w 20000"/>
              <a:gd name="T3" fmla="*/ 27721 h 20000"/>
              <a:gd name="T4" fmla="*/ 261673 w 20000"/>
              <a:gd name="T5" fmla="*/ 27721 h 20000"/>
              <a:gd name="T6" fmla="*/ 275450 w 20000"/>
              <a:gd name="T7" fmla="*/ 41543 h 20000"/>
              <a:gd name="T8" fmla="*/ 289226 w 20000"/>
              <a:gd name="T9" fmla="*/ 41543 h 20000"/>
              <a:gd name="T10" fmla="*/ 289226 w 20000"/>
              <a:gd name="T11" fmla="*/ 69264 h 20000"/>
              <a:gd name="T12" fmla="*/ 303003 w 20000"/>
              <a:gd name="T13" fmla="*/ 69264 h 20000"/>
              <a:gd name="T14" fmla="*/ 316762 w 20000"/>
              <a:gd name="T15" fmla="*/ 96985 h 20000"/>
              <a:gd name="T16" fmla="*/ 330539 w 20000"/>
              <a:gd name="T17" fmla="*/ 110806 h 20000"/>
              <a:gd name="T18" fmla="*/ 330539 w 20000"/>
              <a:gd name="T19" fmla="*/ 124628 h 20000"/>
              <a:gd name="T20" fmla="*/ 344316 w 20000"/>
              <a:gd name="T21" fmla="*/ 124628 h 20000"/>
              <a:gd name="T22" fmla="*/ 344316 w 20000"/>
              <a:gd name="T23" fmla="*/ 180070 h 20000"/>
              <a:gd name="T24" fmla="*/ 358093 w 20000"/>
              <a:gd name="T25" fmla="*/ 180070 h 20000"/>
              <a:gd name="T26" fmla="*/ 358093 w 20000"/>
              <a:gd name="T27" fmla="*/ 540132 h 20000"/>
              <a:gd name="T28" fmla="*/ 344316 w 20000"/>
              <a:gd name="T29" fmla="*/ 553953 h 20000"/>
              <a:gd name="T30" fmla="*/ 344316 w 20000"/>
              <a:gd name="T31" fmla="*/ 609395 h 20000"/>
              <a:gd name="T32" fmla="*/ 330539 w 20000"/>
              <a:gd name="T33" fmla="*/ 609395 h 20000"/>
              <a:gd name="T34" fmla="*/ 330539 w 20000"/>
              <a:gd name="T35" fmla="*/ 637117 h 20000"/>
              <a:gd name="T36" fmla="*/ 303003 w 20000"/>
              <a:gd name="T37" fmla="*/ 664759 h 20000"/>
              <a:gd name="T38" fmla="*/ 303003 w 20000"/>
              <a:gd name="T39" fmla="*/ 678659 h 20000"/>
              <a:gd name="T40" fmla="*/ 289226 w 20000"/>
              <a:gd name="T41" fmla="*/ 692480 h 20000"/>
              <a:gd name="T42" fmla="*/ 289226 w 20000"/>
              <a:gd name="T43" fmla="*/ 720202 h 20000"/>
              <a:gd name="T44" fmla="*/ 275450 w 20000"/>
              <a:gd name="T45" fmla="*/ 720202 h 20000"/>
              <a:gd name="T46" fmla="*/ 275450 w 20000"/>
              <a:gd name="T47" fmla="*/ 747923 h 20000"/>
              <a:gd name="T48" fmla="*/ 261673 w 20000"/>
              <a:gd name="T49" fmla="*/ 761744 h 20000"/>
              <a:gd name="T50" fmla="*/ 261673 w 20000"/>
              <a:gd name="T51" fmla="*/ 1135706 h 20000"/>
              <a:gd name="T52" fmla="*/ 247914 w 20000"/>
              <a:gd name="T53" fmla="*/ 1135706 h 20000"/>
              <a:gd name="T54" fmla="*/ 247914 w 20000"/>
              <a:gd name="T55" fmla="*/ 1163348 h 20000"/>
              <a:gd name="T56" fmla="*/ 234137 w 20000"/>
              <a:gd name="T57" fmla="*/ 1163348 h 20000"/>
              <a:gd name="T58" fmla="*/ 234137 w 20000"/>
              <a:gd name="T59" fmla="*/ 1232612 h 20000"/>
              <a:gd name="T60" fmla="*/ 220360 w 20000"/>
              <a:gd name="T61" fmla="*/ 1232612 h 20000"/>
              <a:gd name="T62" fmla="*/ 220360 w 20000"/>
              <a:gd name="T63" fmla="*/ 1274154 h 20000"/>
              <a:gd name="T64" fmla="*/ 206583 w 20000"/>
              <a:gd name="T65" fmla="*/ 1274154 h 20000"/>
              <a:gd name="T66" fmla="*/ 206583 w 20000"/>
              <a:gd name="T67" fmla="*/ 1301876 h 20000"/>
              <a:gd name="T68" fmla="*/ 192824 w 20000"/>
              <a:gd name="T69" fmla="*/ 1301876 h 20000"/>
              <a:gd name="T70" fmla="*/ 192824 w 20000"/>
              <a:gd name="T71" fmla="*/ 1315697 h 20000"/>
              <a:gd name="T72" fmla="*/ 179047 w 20000"/>
              <a:gd name="T73" fmla="*/ 1315697 h 20000"/>
              <a:gd name="T74" fmla="*/ 179047 w 20000"/>
              <a:gd name="T75" fmla="*/ 1343418 h 20000"/>
              <a:gd name="T76" fmla="*/ 165270 w 20000"/>
              <a:gd name="T77" fmla="*/ 1343418 h 20000"/>
              <a:gd name="T78" fmla="*/ 165270 w 20000"/>
              <a:gd name="T79" fmla="*/ 1357240 h 20000"/>
              <a:gd name="T80" fmla="*/ 151493 w 20000"/>
              <a:gd name="T81" fmla="*/ 1357240 h 20000"/>
              <a:gd name="T82" fmla="*/ 151493 w 20000"/>
              <a:gd name="T83" fmla="*/ 1371140 h 20000"/>
              <a:gd name="T84" fmla="*/ 137734 w 20000"/>
              <a:gd name="T85" fmla="*/ 1371140 h 20000"/>
              <a:gd name="T86" fmla="*/ 137734 w 20000"/>
              <a:gd name="T87" fmla="*/ 1384961 h 20000"/>
              <a:gd name="T88" fmla="*/ 123957 w 20000"/>
              <a:gd name="T89" fmla="*/ 1384961 h 20000"/>
              <a:gd name="T90" fmla="*/ 123957 w 20000"/>
              <a:gd name="T91" fmla="*/ 1398861 h 20000"/>
              <a:gd name="T92" fmla="*/ 110180 w 20000"/>
              <a:gd name="T93" fmla="*/ 1398861 h 20000"/>
              <a:gd name="T94" fmla="*/ 110180 w 20000"/>
              <a:gd name="T95" fmla="*/ 1426503 h 20000"/>
              <a:gd name="T96" fmla="*/ 82644 w 20000"/>
              <a:gd name="T97" fmla="*/ 1426503 h 20000"/>
              <a:gd name="T98" fmla="*/ 82644 w 20000"/>
              <a:gd name="T99" fmla="*/ 1440403 h 20000"/>
              <a:gd name="T100" fmla="*/ 68867 w 20000"/>
              <a:gd name="T101" fmla="*/ 1440403 h 20000"/>
              <a:gd name="T102" fmla="*/ 55090 w 20000"/>
              <a:gd name="T103" fmla="*/ 1454225 h 20000"/>
              <a:gd name="T104" fmla="*/ 41313 w 20000"/>
              <a:gd name="T105" fmla="*/ 1454225 h 20000"/>
              <a:gd name="T106" fmla="*/ 41313 w 20000"/>
              <a:gd name="T107" fmla="*/ 1468046 h 20000"/>
              <a:gd name="T108" fmla="*/ 13777 w 20000"/>
              <a:gd name="T109" fmla="*/ 1468046 h 20000"/>
              <a:gd name="T110" fmla="*/ 13777 w 20000"/>
              <a:gd name="T111" fmla="*/ 1495767 h 20000"/>
              <a:gd name="T112" fmla="*/ 0 w 20000"/>
              <a:gd name="T113" fmla="*/ 1495767 h 20000"/>
              <a:gd name="T114" fmla="*/ 0 w 20000"/>
              <a:gd name="T115" fmla="*/ 1578852 h 20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000" h="20000">
                <a:moveTo>
                  <a:pt x="13820" y="0"/>
                </a:moveTo>
                <a:lnTo>
                  <a:pt x="13820" y="351"/>
                </a:lnTo>
                <a:lnTo>
                  <a:pt x="14587" y="351"/>
                </a:lnTo>
                <a:lnTo>
                  <a:pt x="15355" y="526"/>
                </a:lnTo>
                <a:lnTo>
                  <a:pt x="16123" y="526"/>
                </a:lnTo>
                <a:lnTo>
                  <a:pt x="16123" y="877"/>
                </a:lnTo>
                <a:lnTo>
                  <a:pt x="16891" y="877"/>
                </a:lnTo>
                <a:lnTo>
                  <a:pt x="17658" y="1228"/>
                </a:lnTo>
                <a:lnTo>
                  <a:pt x="18426" y="1403"/>
                </a:lnTo>
                <a:lnTo>
                  <a:pt x="18426" y="1578"/>
                </a:lnTo>
                <a:lnTo>
                  <a:pt x="19194" y="1578"/>
                </a:lnTo>
                <a:lnTo>
                  <a:pt x="19194" y="2280"/>
                </a:lnTo>
                <a:lnTo>
                  <a:pt x="19962" y="2280"/>
                </a:lnTo>
                <a:lnTo>
                  <a:pt x="19962" y="6839"/>
                </a:lnTo>
                <a:lnTo>
                  <a:pt x="19194" y="7014"/>
                </a:lnTo>
                <a:lnTo>
                  <a:pt x="19194" y="7716"/>
                </a:lnTo>
                <a:lnTo>
                  <a:pt x="18426" y="7716"/>
                </a:lnTo>
                <a:lnTo>
                  <a:pt x="18426" y="8067"/>
                </a:lnTo>
                <a:lnTo>
                  <a:pt x="16891" y="8417"/>
                </a:lnTo>
                <a:lnTo>
                  <a:pt x="16891" y="8593"/>
                </a:lnTo>
                <a:lnTo>
                  <a:pt x="16123" y="8768"/>
                </a:lnTo>
                <a:lnTo>
                  <a:pt x="16123" y="9119"/>
                </a:lnTo>
                <a:lnTo>
                  <a:pt x="15355" y="9119"/>
                </a:lnTo>
                <a:lnTo>
                  <a:pt x="15355" y="9470"/>
                </a:lnTo>
                <a:lnTo>
                  <a:pt x="14587" y="9645"/>
                </a:lnTo>
                <a:lnTo>
                  <a:pt x="14587" y="14380"/>
                </a:lnTo>
                <a:lnTo>
                  <a:pt x="13820" y="14380"/>
                </a:lnTo>
                <a:lnTo>
                  <a:pt x="13820" y="14730"/>
                </a:lnTo>
                <a:lnTo>
                  <a:pt x="13052" y="14730"/>
                </a:lnTo>
                <a:lnTo>
                  <a:pt x="13052" y="15607"/>
                </a:lnTo>
                <a:lnTo>
                  <a:pt x="12284" y="15607"/>
                </a:lnTo>
                <a:lnTo>
                  <a:pt x="12284" y="16133"/>
                </a:lnTo>
                <a:lnTo>
                  <a:pt x="11516" y="16133"/>
                </a:lnTo>
                <a:lnTo>
                  <a:pt x="11516" y="16484"/>
                </a:lnTo>
                <a:lnTo>
                  <a:pt x="10749" y="16484"/>
                </a:lnTo>
                <a:lnTo>
                  <a:pt x="10749" y="16659"/>
                </a:lnTo>
                <a:lnTo>
                  <a:pt x="9981" y="16659"/>
                </a:lnTo>
                <a:lnTo>
                  <a:pt x="9981" y="17010"/>
                </a:lnTo>
                <a:lnTo>
                  <a:pt x="9213" y="17010"/>
                </a:lnTo>
                <a:lnTo>
                  <a:pt x="9213" y="17185"/>
                </a:lnTo>
                <a:lnTo>
                  <a:pt x="8445" y="17185"/>
                </a:lnTo>
                <a:lnTo>
                  <a:pt x="8445" y="17361"/>
                </a:lnTo>
                <a:lnTo>
                  <a:pt x="7678" y="17361"/>
                </a:lnTo>
                <a:lnTo>
                  <a:pt x="7678" y="17536"/>
                </a:lnTo>
                <a:lnTo>
                  <a:pt x="6910" y="17536"/>
                </a:lnTo>
                <a:lnTo>
                  <a:pt x="6910" y="17712"/>
                </a:lnTo>
                <a:lnTo>
                  <a:pt x="6142" y="17712"/>
                </a:lnTo>
                <a:lnTo>
                  <a:pt x="6142" y="18062"/>
                </a:lnTo>
                <a:lnTo>
                  <a:pt x="4607" y="18062"/>
                </a:lnTo>
                <a:lnTo>
                  <a:pt x="4607" y="18238"/>
                </a:lnTo>
                <a:lnTo>
                  <a:pt x="3839" y="18238"/>
                </a:lnTo>
                <a:lnTo>
                  <a:pt x="3071" y="18413"/>
                </a:lnTo>
                <a:lnTo>
                  <a:pt x="2303" y="18413"/>
                </a:lnTo>
                <a:lnTo>
                  <a:pt x="2303" y="18588"/>
                </a:lnTo>
                <a:lnTo>
                  <a:pt x="768" y="18588"/>
                </a:lnTo>
                <a:lnTo>
                  <a:pt x="768" y="18939"/>
                </a:lnTo>
                <a:lnTo>
                  <a:pt x="0" y="18939"/>
                </a:lnTo>
                <a:lnTo>
                  <a:pt x="0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2" name="Freeform 167">
            <a:extLst>
              <a:ext uri="{FF2B5EF4-FFF2-40B4-BE49-F238E27FC236}">
                <a16:creationId xmlns:a16="http://schemas.microsoft.com/office/drawing/2014/main" id="{AC32920B-C79D-57B3-CB77-1353BB199797}"/>
              </a:ext>
            </a:extLst>
          </p:cNvPr>
          <p:cNvSpPr>
            <a:spLocks/>
          </p:cNvSpPr>
          <p:nvPr/>
        </p:nvSpPr>
        <p:spPr bwMode="auto">
          <a:xfrm>
            <a:off x="8824914" y="1684338"/>
            <a:ext cx="509587" cy="1593850"/>
          </a:xfrm>
          <a:custGeom>
            <a:avLst/>
            <a:gdLst>
              <a:gd name="T0" fmla="*/ 0 w 20000"/>
              <a:gd name="T1" fmla="*/ 1565479 h 20000"/>
              <a:gd name="T2" fmla="*/ 13759 w 20000"/>
              <a:gd name="T3" fmla="*/ 1537746 h 20000"/>
              <a:gd name="T4" fmla="*/ 27518 w 20000"/>
              <a:gd name="T5" fmla="*/ 1510013 h 20000"/>
              <a:gd name="T6" fmla="*/ 41251 w 20000"/>
              <a:gd name="T7" fmla="*/ 1482360 h 20000"/>
              <a:gd name="T8" fmla="*/ 55010 w 20000"/>
              <a:gd name="T9" fmla="*/ 1468494 h 20000"/>
              <a:gd name="T10" fmla="*/ 82528 w 20000"/>
              <a:gd name="T11" fmla="*/ 1454627 h 20000"/>
              <a:gd name="T12" fmla="*/ 96286 w 20000"/>
              <a:gd name="T13" fmla="*/ 1440761 h 20000"/>
              <a:gd name="T14" fmla="*/ 123779 w 20000"/>
              <a:gd name="T15" fmla="*/ 1426894 h 20000"/>
              <a:gd name="T16" fmla="*/ 151296 w 20000"/>
              <a:gd name="T17" fmla="*/ 1413028 h 20000"/>
              <a:gd name="T18" fmla="*/ 165055 w 20000"/>
              <a:gd name="T19" fmla="*/ 1399241 h 20000"/>
              <a:gd name="T20" fmla="*/ 192547 w 20000"/>
              <a:gd name="T21" fmla="*/ 1385374 h 20000"/>
              <a:gd name="T22" fmla="*/ 206306 w 20000"/>
              <a:gd name="T23" fmla="*/ 1371508 h 20000"/>
              <a:gd name="T24" fmla="*/ 220065 w 20000"/>
              <a:gd name="T25" fmla="*/ 1357641 h 20000"/>
              <a:gd name="T26" fmla="*/ 247583 w 20000"/>
              <a:gd name="T27" fmla="*/ 1343775 h 20000"/>
              <a:gd name="T28" fmla="*/ 261316 w 20000"/>
              <a:gd name="T29" fmla="*/ 1316122 h 20000"/>
              <a:gd name="T30" fmla="*/ 275075 w 20000"/>
              <a:gd name="T31" fmla="*/ 1302255 h 20000"/>
              <a:gd name="T32" fmla="*/ 288834 w 20000"/>
              <a:gd name="T33" fmla="*/ 1288389 h 20000"/>
              <a:gd name="T34" fmla="*/ 302593 w 20000"/>
              <a:gd name="T35" fmla="*/ 1260656 h 20000"/>
              <a:gd name="T36" fmla="*/ 343844 w 20000"/>
              <a:gd name="T37" fmla="*/ 1233002 h 20000"/>
              <a:gd name="T38" fmla="*/ 398879 w 20000"/>
              <a:gd name="T39" fmla="*/ 1163670 h 20000"/>
              <a:gd name="T40" fmla="*/ 426371 w 20000"/>
              <a:gd name="T41" fmla="*/ 1094417 h 20000"/>
              <a:gd name="T42" fmla="*/ 453889 w 20000"/>
              <a:gd name="T43" fmla="*/ 1039031 h 20000"/>
              <a:gd name="T44" fmla="*/ 467648 w 20000"/>
              <a:gd name="T45" fmla="*/ 983565 h 20000"/>
              <a:gd name="T46" fmla="*/ 481381 w 20000"/>
              <a:gd name="T47" fmla="*/ 942045 h 20000"/>
              <a:gd name="T48" fmla="*/ 495140 w 20000"/>
              <a:gd name="T49" fmla="*/ 845059 h 20000"/>
              <a:gd name="T50" fmla="*/ 508899 w 20000"/>
              <a:gd name="T51" fmla="*/ 664954 h 20000"/>
              <a:gd name="T52" fmla="*/ 495140 w 20000"/>
              <a:gd name="T53" fmla="*/ 623434 h 20000"/>
              <a:gd name="T54" fmla="*/ 481381 w 20000"/>
              <a:gd name="T55" fmla="*/ 567968 h 20000"/>
              <a:gd name="T56" fmla="*/ 467648 w 20000"/>
              <a:gd name="T57" fmla="*/ 512582 h 20000"/>
              <a:gd name="T58" fmla="*/ 453889 w 20000"/>
              <a:gd name="T59" fmla="*/ 484849 h 20000"/>
              <a:gd name="T60" fmla="*/ 440130 w 20000"/>
              <a:gd name="T61" fmla="*/ 415596 h 20000"/>
              <a:gd name="T62" fmla="*/ 426371 w 20000"/>
              <a:gd name="T63" fmla="*/ 360210 h 20000"/>
              <a:gd name="T64" fmla="*/ 412613 w 20000"/>
              <a:gd name="T65" fmla="*/ 290957 h 20000"/>
              <a:gd name="T66" fmla="*/ 398879 w 20000"/>
              <a:gd name="T67" fmla="*/ 235491 h 20000"/>
              <a:gd name="T68" fmla="*/ 385120 w 20000"/>
              <a:gd name="T69" fmla="*/ 193972 h 20000"/>
              <a:gd name="T70" fmla="*/ 371362 w 20000"/>
              <a:gd name="T71" fmla="*/ 166239 h 20000"/>
              <a:gd name="T72" fmla="*/ 343844 w 20000"/>
              <a:gd name="T73" fmla="*/ 152372 h 20000"/>
              <a:gd name="T74" fmla="*/ 316352 w 20000"/>
              <a:gd name="T75" fmla="*/ 110852 h 20000"/>
              <a:gd name="T76" fmla="*/ 275075 w 20000"/>
              <a:gd name="T77" fmla="*/ 83119 h 20000"/>
              <a:gd name="T78" fmla="*/ 261316 w 20000"/>
              <a:gd name="T79" fmla="*/ 55386 h 20000"/>
              <a:gd name="T80" fmla="*/ 247583 w 20000"/>
              <a:gd name="T81" fmla="*/ 27733 h 20000"/>
              <a:gd name="T82" fmla="*/ 233824 w 20000"/>
              <a:gd name="T83" fmla="*/ 13866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0" y="19991"/>
                </a:moveTo>
                <a:lnTo>
                  <a:pt x="0" y="19644"/>
                </a:lnTo>
                <a:lnTo>
                  <a:pt x="540" y="19644"/>
                </a:lnTo>
                <a:lnTo>
                  <a:pt x="540" y="19296"/>
                </a:lnTo>
                <a:lnTo>
                  <a:pt x="1080" y="19296"/>
                </a:lnTo>
                <a:lnTo>
                  <a:pt x="1080" y="18948"/>
                </a:lnTo>
                <a:lnTo>
                  <a:pt x="1619" y="18948"/>
                </a:lnTo>
                <a:lnTo>
                  <a:pt x="1619" y="18601"/>
                </a:lnTo>
                <a:lnTo>
                  <a:pt x="2159" y="18601"/>
                </a:lnTo>
                <a:lnTo>
                  <a:pt x="2159" y="18427"/>
                </a:lnTo>
                <a:lnTo>
                  <a:pt x="2699" y="18427"/>
                </a:lnTo>
                <a:lnTo>
                  <a:pt x="3239" y="18253"/>
                </a:lnTo>
                <a:lnTo>
                  <a:pt x="3779" y="18253"/>
                </a:lnTo>
                <a:lnTo>
                  <a:pt x="3779" y="18079"/>
                </a:lnTo>
                <a:lnTo>
                  <a:pt x="4318" y="17905"/>
                </a:lnTo>
                <a:lnTo>
                  <a:pt x="4858" y="17905"/>
                </a:lnTo>
                <a:lnTo>
                  <a:pt x="4858" y="17731"/>
                </a:lnTo>
                <a:lnTo>
                  <a:pt x="5938" y="17731"/>
                </a:lnTo>
                <a:lnTo>
                  <a:pt x="5938" y="17558"/>
                </a:lnTo>
                <a:lnTo>
                  <a:pt x="6478" y="17558"/>
                </a:lnTo>
                <a:lnTo>
                  <a:pt x="6478" y="17384"/>
                </a:lnTo>
                <a:lnTo>
                  <a:pt x="7557" y="17384"/>
                </a:lnTo>
                <a:lnTo>
                  <a:pt x="7557" y="17210"/>
                </a:lnTo>
                <a:lnTo>
                  <a:pt x="8097" y="17210"/>
                </a:lnTo>
                <a:lnTo>
                  <a:pt x="8097" y="17036"/>
                </a:lnTo>
                <a:lnTo>
                  <a:pt x="8637" y="17036"/>
                </a:lnTo>
                <a:lnTo>
                  <a:pt x="9177" y="16862"/>
                </a:lnTo>
                <a:lnTo>
                  <a:pt x="9717" y="16862"/>
                </a:lnTo>
                <a:lnTo>
                  <a:pt x="9717" y="16688"/>
                </a:lnTo>
                <a:lnTo>
                  <a:pt x="10256" y="16515"/>
                </a:lnTo>
                <a:lnTo>
                  <a:pt x="10796" y="16515"/>
                </a:lnTo>
                <a:lnTo>
                  <a:pt x="10796" y="16341"/>
                </a:lnTo>
                <a:lnTo>
                  <a:pt x="11336" y="16341"/>
                </a:lnTo>
                <a:lnTo>
                  <a:pt x="11336" y="16167"/>
                </a:lnTo>
                <a:lnTo>
                  <a:pt x="11876" y="15993"/>
                </a:lnTo>
                <a:lnTo>
                  <a:pt x="11876" y="15819"/>
                </a:lnTo>
                <a:lnTo>
                  <a:pt x="12416" y="15819"/>
                </a:lnTo>
                <a:lnTo>
                  <a:pt x="13495" y="15472"/>
                </a:lnTo>
                <a:lnTo>
                  <a:pt x="14035" y="15124"/>
                </a:lnTo>
                <a:lnTo>
                  <a:pt x="15655" y="14602"/>
                </a:lnTo>
                <a:lnTo>
                  <a:pt x="16734" y="13907"/>
                </a:lnTo>
                <a:lnTo>
                  <a:pt x="16734" y="13733"/>
                </a:lnTo>
                <a:lnTo>
                  <a:pt x="17814" y="13385"/>
                </a:lnTo>
                <a:lnTo>
                  <a:pt x="17814" y="13038"/>
                </a:lnTo>
                <a:lnTo>
                  <a:pt x="18354" y="12690"/>
                </a:lnTo>
                <a:lnTo>
                  <a:pt x="18354" y="12342"/>
                </a:lnTo>
                <a:lnTo>
                  <a:pt x="18893" y="11995"/>
                </a:lnTo>
                <a:lnTo>
                  <a:pt x="18893" y="11821"/>
                </a:lnTo>
                <a:lnTo>
                  <a:pt x="19433" y="11647"/>
                </a:lnTo>
                <a:lnTo>
                  <a:pt x="19433" y="10604"/>
                </a:lnTo>
                <a:lnTo>
                  <a:pt x="19973" y="10430"/>
                </a:lnTo>
                <a:lnTo>
                  <a:pt x="19973" y="8344"/>
                </a:lnTo>
                <a:lnTo>
                  <a:pt x="19433" y="7997"/>
                </a:lnTo>
                <a:lnTo>
                  <a:pt x="19433" y="7823"/>
                </a:lnTo>
                <a:lnTo>
                  <a:pt x="18893" y="7475"/>
                </a:lnTo>
                <a:lnTo>
                  <a:pt x="18893" y="7127"/>
                </a:lnTo>
                <a:lnTo>
                  <a:pt x="18354" y="6780"/>
                </a:lnTo>
                <a:lnTo>
                  <a:pt x="18354" y="6432"/>
                </a:lnTo>
                <a:lnTo>
                  <a:pt x="17814" y="6258"/>
                </a:lnTo>
                <a:lnTo>
                  <a:pt x="17814" y="6084"/>
                </a:lnTo>
                <a:lnTo>
                  <a:pt x="17274" y="5737"/>
                </a:lnTo>
                <a:lnTo>
                  <a:pt x="17274" y="5215"/>
                </a:lnTo>
                <a:lnTo>
                  <a:pt x="16734" y="4867"/>
                </a:lnTo>
                <a:lnTo>
                  <a:pt x="16734" y="4520"/>
                </a:lnTo>
                <a:lnTo>
                  <a:pt x="16194" y="4346"/>
                </a:lnTo>
                <a:lnTo>
                  <a:pt x="16194" y="3651"/>
                </a:lnTo>
                <a:lnTo>
                  <a:pt x="15655" y="3477"/>
                </a:lnTo>
                <a:lnTo>
                  <a:pt x="15655" y="2955"/>
                </a:lnTo>
                <a:lnTo>
                  <a:pt x="15115" y="2781"/>
                </a:lnTo>
                <a:lnTo>
                  <a:pt x="15115" y="2434"/>
                </a:lnTo>
                <a:lnTo>
                  <a:pt x="14575" y="2260"/>
                </a:lnTo>
                <a:lnTo>
                  <a:pt x="14575" y="2086"/>
                </a:lnTo>
                <a:lnTo>
                  <a:pt x="14035" y="1912"/>
                </a:lnTo>
                <a:lnTo>
                  <a:pt x="13495" y="1912"/>
                </a:lnTo>
                <a:lnTo>
                  <a:pt x="12416" y="1738"/>
                </a:lnTo>
                <a:lnTo>
                  <a:pt x="12416" y="1391"/>
                </a:lnTo>
                <a:lnTo>
                  <a:pt x="11336" y="1043"/>
                </a:lnTo>
                <a:lnTo>
                  <a:pt x="10796" y="1043"/>
                </a:lnTo>
                <a:lnTo>
                  <a:pt x="10796" y="695"/>
                </a:lnTo>
                <a:lnTo>
                  <a:pt x="10256" y="695"/>
                </a:lnTo>
                <a:lnTo>
                  <a:pt x="10256" y="348"/>
                </a:lnTo>
                <a:lnTo>
                  <a:pt x="9717" y="348"/>
                </a:lnTo>
                <a:lnTo>
                  <a:pt x="9717" y="174"/>
                </a:lnTo>
                <a:lnTo>
                  <a:pt x="9177" y="174"/>
                </a:lnTo>
                <a:lnTo>
                  <a:pt x="9177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3" name="Freeform 168">
            <a:extLst>
              <a:ext uri="{FF2B5EF4-FFF2-40B4-BE49-F238E27FC236}">
                <a16:creationId xmlns:a16="http://schemas.microsoft.com/office/drawing/2014/main" id="{52AD9F52-BC01-B5F2-EB69-2980C3EAF22F}"/>
              </a:ext>
            </a:extLst>
          </p:cNvPr>
          <p:cNvSpPr>
            <a:spLocks/>
          </p:cNvSpPr>
          <p:nvPr/>
        </p:nvSpPr>
        <p:spPr bwMode="auto">
          <a:xfrm>
            <a:off x="7035800" y="1657350"/>
            <a:ext cx="2395538" cy="2522538"/>
          </a:xfrm>
          <a:custGeom>
            <a:avLst/>
            <a:gdLst>
              <a:gd name="T0" fmla="*/ 2009497 w 20000"/>
              <a:gd name="T1" fmla="*/ 27748 h 20000"/>
              <a:gd name="T2" fmla="*/ 2064475 w 20000"/>
              <a:gd name="T3" fmla="*/ 55370 h 20000"/>
              <a:gd name="T4" fmla="*/ 2174669 w 20000"/>
              <a:gd name="T5" fmla="*/ 83118 h 20000"/>
              <a:gd name="T6" fmla="*/ 2202218 w 20000"/>
              <a:gd name="T7" fmla="*/ 96992 h 20000"/>
              <a:gd name="T8" fmla="*/ 2215873 w 20000"/>
              <a:gd name="T9" fmla="*/ 110866 h 20000"/>
              <a:gd name="T10" fmla="*/ 2229647 w 20000"/>
              <a:gd name="T11" fmla="*/ 138613 h 20000"/>
              <a:gd name="T12" fmla="*/ 2243421 w 20000"/>
              <a:gd name="T13" fmla="*/ 193983 h 20000"/>
              <a:gd name="T14" fmla="*/ 2257196 w 20000"/>
              <a:gd name="T15" fmla="*/ 249353 h 20000"/>
              <a:gd name="T16" fmla="*/ 2284744 w 20000"/>
              <a:gd name="T17" fmla="*/ 290975 h 20000"/>
              <a:gd name="T18" fmla="*/ 2298519 w 20000"/>
              <a:gd name="T19" fmla="*/ 332597 h 20000"/>
              <a:gd name="T20" fmla="*/ 2326067 w 20000"/>
              <a:gd name="T21" fmla="*/ 374092 h 20000"/>
              <a:gd name="T22" fmla="*/ 2339842 w 20000"/>
              <a:gd name="T23" fmla="*/ 498832 h 20000"/>
              <a:gd name="T24" fmla="*/ 2353616 w 20000"/>
              <a:gd name="T25" fmla="*/ 554202 h 20000"/>
              <a:gd name="T26" fmla="*/ 2367271 w 20000"/>
              <a:gd name="T27" fmla="*/ 595823 h 20000"/>
              <a:gd name="T28" fmla="*/ 2381045 w 20000"/>
              <a:gd name="T29" fmla="*/ 692815 h 20000"/>
              <a:gd name="T30" fmla="*/ 2394819 w 20000"/>
              <a:gd name="T31" fmla="*/ 997664 h 20000"/>
              <a:gd name="T32" fmla="*/ 2381045 w 20000"/>
              <a:gd name="T33" fmla="*/ 1039160 h 20000"/>
              <a:gd name="T34" fmla="*/ 2367271 w 20000"/>
              <a:gd name="T35" fmla="*/ 1066907 h 20000"/>
              <a:gd name="T36" fmla="*/ 2353616 w 20000"/>
              <a:gd name="T37" fmla="*/ 1136277 h 20000"/>
              <a:gd name="T38" fmla="*/ 2339842 w 20000"/>
              <a:gd name="T39" fmla="*/ 1233269 h 20000"/>
              <a:gd name="T40" fmla="*/ 2326067 w 20000"/>
              <a:gd name="T41" fmla="*/ 1274765 h 20000"/>
              <a:gd name="T42" fmla="*/ 2312293 w 20000"/>
              <a:gd name="T43" fmla="*/ 1330260 h 20000"/>
              <a:gd name="T44" fmla="*/ 2298519 w 20000"/>
              <a:gd name="T45" fmla="*/ 1427252 h 20000"/>
              <a:gd name="T46" fmla="*/ 2284744 w 20000"/>
              <a:gd name="T47" fmla="*/ 1787470 h 20000"/>
              <a:gd name="T48" fmla="*/ 2298519 w 20000"/>
              <a:gd name="T49" fmla="*/ 1829092 h 20000"/>
              <a:gd name="T50" fmla="*/ 2312293 w 20000"/>
              <a:gd name="T51" fmla="*/ 1870588 h 20000"/>
              <a:gd name="T52" fmla="*/ 2326067 w 20000"/>
              <a:gd name="T53" fmla="*/ 1953706 h 20000"/>
              <a:gd name="T54" fmla="*/ 2339842 w 20000"/>
              <a:gd name="T55" fmla="*/ 2189311 h 20000"/>
              <a:gd name="T56" fmla="*/ 2326067 w 20000"/>
              <a:gd name="T57" fmla="*/ 2203185 h 20000"/>
              <a:gd name="T58" fmla="*/ 2312293 w 20000"/>
              <a:gd name="T59" fmla="*/ 2230806 h 20000"/>
              <a:gd name="T60" fmla="*/ 2284744 w 20000"/>
              <a:gd name="T61" fmla="*/ 2244680 h 20000"/>
              <a:gd name="T62" fmla="*/ 2270970 w 20000"/>
              <a:gd name="T63" fmla="*/ 2258554 h 20000"/>
              <a:gd name="T64" fmla="*/ 2243421 w 20000"/>
              <a:gd name="T65" fmla="*/ 2272428 h 20000"/>
              <a:gd name="T66" fmla="*/ 2202218 w 20000"/>
              <a:gd name="T67" fmla="*/ 2300176 h 20000"/>
              <a:gd name="T68" fmla="*/ 2160895 w 20000"/>
              <a:gd name="T69" fmla="*/ 2327798 h 20000"/>
              <a:gd name="T70" fmla="*/ 2133346 w 20000"/>
              <a:gd name="T71" fmla="*/ 2341672 h 20000"/>
              <a:gd name="T72" fmla="*/ 2105798 w 20000"/>
              <a:gd name="T73" fmla="*/ 2355546 h 20000"/>
              <a:gd name="T74" fmla="*/ 2078249 w 20000"/>
              <a:gd name="T75" fmla="*/ 2369420 h 20000"/>
              <a:gd name="T76" fmla="*/ 2023271 w 20000"/>
              <a:gd name="T77" fmla="*/ 2383294 h 20000"/>
              <a:gd name="T78" fmla="*/ 1981948 w 20000"/>
              <a:gd name="T79" fmla="*/ 2397168 h 20000"/>
              <a:gd name="T80" fmla="*/ 1954400 w 20000"/>
              <a:gd name="T81" fmla="*/ 2411042 h 20000"/>
              <a:gd name="T82" fmla="*/ 1913077 w 20000"/>
              <a:gd name="T83" fmla="*/ 2424790 h 20000"/>
              <a:gd name="T84" fmla="*/ 1858099 w 20000"/>
              <a:gd name="T85" fmla="*/ 2438664 h 20000"/>
              <a:gd name="T86" fmla="*/ 1665378 w 20000"/>
              <a:gd name="T87" fmla="*/ 2452538 h 20000"/>
              <a:gd name="T88" fmla="*/ 1596626 w 20000"/>
              <a:gd name="T89" fmla="*/ 2466412 h 20000"/>
              <a:gd name="T90" fmla="*/ 1266281 w 20000"/>
              <a:gd name="T91" fmla="*/ 2452538 h 20000"/>
              <a:gd name="T92" fmla="*/ 1169861 w 20000"/>
              <a:gd name="T93" fmla="*/ 2466412 h 20000"/>
              <a:gd name="T94" fmla="*/ 812087 w 20000"/>
              <a:gd name="T95" fmla="*/ 2480285 h 20000"/>
              <a:gd name="T96" fmla="*/ 756990 w 20000"/>
              <a:gd name="T97" fmla="*/ 2494159 h 20000"/>
              <a:gd name="T98" fmla="*/ 646915 w 20000"/>
              <a:gd name="T99" fmla="*/ 2508033 h 20000"/>
              <a:gd name="T100" fmla="*/ 412871 w 20000"/>
              <a:gd name="T101" fmla="*/ 2521907 h 20000"/>
              <a:gd name="T102" fmla="*/ 385322 w 20000"/>
              <a:gd name="T103" fmla="*/ 2494159 h 20000"/>
              <a:gd name="T104" fmla="*/ 344119 w 20000"/>
              <a:gd name="T105" fmla="*/ 2480285 h 20000"/>
              <a:gd name="T106" fmla="*/ 330345 w 20000"/>
              <a:gd name="T107" fmla="*/ 2466412 h 20000"/>
              <a:gd name="T108" fmla="*/ 275247 w 20000"/>
              <a:gd name="T109" fmla="*/ 2452538 h 20000"/>
              <a:gd name="T110" fmla="*/ 261473 w 20000"/>
              <a:gd name="T111" fmla="*/ 2438664 h 20000"/>
              <a:gd name="T112" fmla="*/ 206495 w 20000"/>
              <a:gd name="T113" fmla="*/ 2424790 h 20000"/>
              <a:gd name="T114" fmla="*/ 123849 w 20000"/>
              <a:gd name="T115" fmla="*/ 2411042 h 20000"/>
              <a:gd name="T116" fmla="*/ 110075 w 20000"/>
              <a:gd name="T117" fmla="*/ 2397168 h 20000"/>
              <a:gd name="T118" fmla="*/ 82526 w 20000"/>
              <a:gd name="T119" fmla="*/ 2383294 h 20000"/>
              <a:gd name="T120" fmla="*/ 13774 w 20000"/>
              <a:gd name="T121" fmla="*/ 2369420 h 20000"/>
              <a:gd name="T122" fmla="*/ 0 w 20000"/>
              <a:gd name="T123" fmla="*/ 2383294 h 200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000" h="20000">
                <a:moveTo>
                  <a:pt x="16777" y="0"/>
                </a:moveTo>
                <a:lnTo>
                  <a:pt x="16777" y="220"/>
                </a:lnTo>
                <a:lnTo>
                  <a:pt x="17007" y="220"/>
                </a:lnTo>
                <a:lnTo>
                  <a:pt x="17236" y="439"/>
                </a:lnTo>
                <a:lnTo>
                  <a:pt x="17926" y="549"/>
                </a:lnTo>
                <a:lnTo>
                  <a:pt x="18156" y="659"/>
                </a:lnTo>
                <a:lnTo>
                  <a:pt x="18271" y="659"/>
                </a:lnTo>
                <a:lnTo>
                  <a:pt x="18386" y="769"/>
                </a:lnTo>
                <a:lnTo>
                  <a:pt x="18386" y="879"/>
                </a:lnTo>
                <a:lnTo>
                  <a:pt x="18500" y="879"/>
                </a:lnTo>
                <a:lnTo>
                  <a:pt x="18500" y="989"/>
                </a:lnTo>
                <a:lnTo>
                  <a:pt x="18615" y="1099"/>
                </a:lnTo>
                <a:lnTo>
                  <a:pt x="18615" y="1318"/>
                </a:lnTo>
                <a:lnTo>
                  <a:pt x="18730" y="1538"/>
                </a:lnTo>
                <a:lnTo>
                  <a:pt x="18845" y="1648"/>
                </a:lnTo>
                <a:lnTo>
                  <a:pt x="18845" y="1977"/>
                </a:lnTo>
                <a:lnTo>
                  <a:pt x="19075" y="2197"/>
                </a:lnTo>
                <a:lnTo>
                  <a:pt x="19075" y="2307"/>
                </a:lnTo>
                <a:lnTo>
                  <a:pt x="19190" y="2417"/>
                </a:lnTo>
                <a:lnTo>
                  <a:pt x="19190" y="2637"/>
                </a:lnTo>
                <a:lnTo>
                  <a:pt x="19305" y="2746"/>
                </a:lnTo>
                <a:lnTo>
                  <a:pt x="19420" y="2966"/>
                </a:lnTo>
                <a:lnTo>
                  <a:pt x="19420" y="3296"/>
                </a:lnTo>
                <a:lnTo>
                  <a:pt x="19535" y="3955"/>
                </a:lnTo>
                <a:lnTo>
                  <a:pt x="19650" y="4175"/>
                </a:lnTo>
                <a:lnTo>
                  <a:pt x="19650" y="4394"/>
                </a:lnTo>
                <a:lnTo>
                  <a:pt x="19764" y="4504"/>
                </a:lnTo>
                <a:lnTo>
                  <a:pt x="19764" y="4724"/>
                </a:lnTo>
                <a:lnTo>
                  <a:pt x="19879" y="4834"/>
                </a:lnTo>
                <a:lnTo>
                  <a:pt x="19879" y="5493"/>
                </a:lnTo>
                <a:lnTo>
                  <a:pt x="19994" y="5713"/>
                </a:lnTo>
                <a:lnTo>
                  <a:pt x="19994" y="7910"/>
                </a:lnTo>
                <a:lnTo>
                  <a:pt x="19879" y="8020"/>
                </a:lnTo>
                <a:lnTo>
                  <a:pt x="19879" y="8239"/>
                </a:lnTo>
                <a:lnTo>
                  <a:pt x="19764" y="8349"/>
                </a:lnTo>
                <a:lnTo>
                  <a:pt x="19764" y="8459"/>
                </a:lnTo>
                <a:lnTo>
                  <a:pt x="19650" y="8679"/>
                </a:lnTo>
                <a:lnTo>
                  <a:pt x="19650" y="9009"/>
                </a:lnTo>
                <a:lnTo>
                  <a:pt x="19535" y="9118"/>
                </a:lnTo>
                <a:lnTo>
                  <a:pt x="19535" y="9778"/>
                </a:lnTo>
                <a:lnTo>
                  <a:pt x="19420" y="9887"/>
                </a:lnTo>
                <a:lnTo>
                  <a:pt x="19420" y="10107"/>
                </a:lnTo>
                <a:lnTo>
                  <a:pt x="19305" y="10327"/>
                </a:lnTo>
                <a:lnTo>
                  <a:pt x="19305" y="10547"/>
                </a:lnTo>
                <a:lnTo>
                  <a:pt x="19190" y="10656"/>
                </a:lnTo>
                <a:lnTo>
                  <a:pt x="19190" y="11316"/>
                </a:lnTo>
                <a:lnTo>
                  <a:pt x="19075" y="11316"/>
                </a:lnTo>
                <a:lnTo>
                  <a:pt x="19075" y="14172"/>
                </a:lnTo>
                <a:lnTo>
                  <a:pt x="19190" y="14282"/>
                </a:lnTo>
                <a:lnTo>
                  <a:pt x="19190" y="14502"/>
                </a:lnTo>
                <a:lnTo>
                  <a:pt x="19305" y="14502"/>
                </a:lnTo>
                <a:lnTo>
                  <a:pt x="19305" y="14831"/>
                </a:lnTo>
                <a:lnTo>
                  <a:pt x="19420" y="14941"/>
                </a:lnTo>
                <a:lnTo>
                  <a:pt x="19420" y="15490"/>
                </a:lnTo>
                <a:lnTo>
                  <a:pt x="19535" y="15490"/>
                </a:lnTo>
                <a:lnTo>
                  <a:pt x="19535" y="17358"/>
                </a:lnTo>
                <a:lnTo>
                  <a:pt x="19420" y="17358"/>
                </a:lnTo>
                <a:lnTo>
                  <a:pt x="19420" y="17468"/>
                </a:lnTo>
                <a:lnTo>
                  <a:pt x="19305" y="17578"/>
                </a:lnTo>
                <a:lnTo>
                  <a:pt x="19305" y="17687"/>
                </a:lnTo>
                <a:lnTo>
                  <a:pt x="19190" y="17687"/>
                </a:lnTo>
                <a:lnTo>
                  <a:pt x="19075" y="17797"/>
                </a:lnTo>
                <a:lnTo>
                  <a:pt x="19075" y="17907"/>
                </a:lnTo>
                <a:lnTo>
                  <a:pt x="18960" y="17907"/>
                </a:lnTo>
                <a:lnTo>
                  <a:pt x="18845" y="18017"/>
                </a:lnTo>
                <a:lnTo>
                  <a:pt x="18730" y="18017"/>
                </a:lnTo>
                <a:lnTo>
                  <a:pt x="18500" y="18237"/>
                </a:lnTo>
                <a:lnTo>
                  <a:pt x="18386" y="18237"/>
                </a:lnTo>
                <a:lnTo>
                  <a:pt x="18156" y="18456"/>
                </a:lnTo>
                <a:lnTo>
                  <a:pt x="18041" y="18456"/>
                </a:lnTo>
                <a:lnTo>
                  <a:pt x="18041" y="18566"/>
                </a:lnTo>
                <a:lnTo>
                  <a:pt x="17811" y="18566"/>
                </a:lnTo>
                <a:lnTo>
                  <a:pt x="17696" y="18676"/>
                </a:lnTo>
                <a:lnTo>
                  <a:pt x="17581" y="18676"/>
                </a:lnTo>
                <a:lnTo>
                  <a:pt x="17581" y="18786"/>
                </a:lnTo>
                <a:lnTo>
                  <a:pt x="17351" y="18786"/>
                </a:lnTo>
                <a:lnTo>
                  <a:pt x="17236" y="18896"/>
                </a:lnTo>
                <a:lnTo>
                  <a:pt x="16892" y="18896"/>
                </a:lnTo>
                <a:lnTo>
                  <a:pt x="16777" y="19006"/>
                </a:lnTo>
                <a:lnTo>
                  <a:pt x="16547" y="19006"/>
                </a:lnTo>
                <a:lnTo>
                  <a:pt x="16432" y="19116"/>
                </a:lnTo>
                <a:lnTo>
                  <a:pt x="16317" y="19116"/>
                </a:lnTo>
                <a:lnTo>
                  <a:pt x="16317" y="19225"/>
                </a:lnTo>
                <a:lnTo>
                  <a:pt x="15972" y="19225"/>
                </a:lnTo>
                <a:lnTo>
                  <a:pt x="15972" y="19335"/>
                </a:lnTo>
                <a:lnTo>
                  <a:pt x="15513" y="19335"/>
                </a:lnTo>
                <a:lnTo>
                  <a:pt x="15398" y="19445"/>
                </a:lnTo>
                <a:lnTo>
                  <a:pt x="13904" y="19445"/>
                </a:lnTo>
                <a:lnTo>
                  <a:pt x="13904" y="19555"/>
                </a:lnTo>
                <a:lnTo>
                  <a:pt x="13330" y="19555"/>
                </a:lnTo>
                <a:lnTo>
                  <a:pt x="13215" y="19445"/>
                </a:lnTo>
                <a:lnTo>
                  <a:pt x="10572" y="19445"/>
                </a:lnTo>
                <a:lnTo>
                  <a:pt x="10457" y="19555"/>
                </a:lnTo>
                <a:lnTo>
                  <a:pt x="9767" y="19555"/>
                </a:lnTo>
                <a:lnTo>
                  <a:pt x="9537" y="19665"/>
                </a:lnTo>
                <a:lnTo>
                  <a:pt x="6780" y="19665"/>
                </a:lnTo>
                <a:lnTo>
                  <a:pt x="6780" y="19775"/>
                </a:lnTo>
                <a:lnTo>
                  <a:pt x="6320" y="19775"/>
                </a:lnTo>
                <a:lnTo>
                  <a:pt x="6205" y="19885"/>
                </a:lnTo>
                <a:lnTo>
                  <a:pt x="5401" y="19885"/>
                </a:lnTo>
                <a:lnTo>
                  <a:pt x="5401" y="19995"/>
                </a:lnTo>
                <a:lnTo>
                  <a:pt x="3447" y="19995"/>
                </a:lnTo>
                <a:lnTo>
                  <a:pt x="3447" y="19885"/>
                </a:lnTo>
                <a:lnTo>
                  <a:pt x="3217" y="19775"/>
                </a:lnTo>
                <a:lnTo>
                  <a:pt x="2988" y="19775"/>
                </a:lnTo>
                <a:lnTo>
                  <a:pt x="2873" y="19665"/>
                </a:lnTo>
                <a:lnTo>
                  <a:pt x="2758" y="19665"/>
                </a:lnTo>
                <a:lnTo>
                  <a:pt x="2758" y="19555"/>
                </a:lnTo>
                <a:lnTo>
                  <a:pt x="2298" y="19555"/>
                </a:lnTo>
                <a:lnTo>
                  <a:pt x="2298" y="19445"/>
                </a:lnTo>
                <a:lnTo>
                  <a:pt x="2183" y="19445"/>
                </a:lnTo>
                <a:lnTo>
                  <a:pt x="2183" y="19335"/>
                </a:lnTo>
                <a:lnTo>
                  <a:pt x="1953" y="19335"/>
                </a:lnTo>
                <a:lnTo>
                  <a:pt x="1724" y="19225"/>
                </a:lnTo>
                <a:lnTo>
                  <a:pt x="1149" y="19225"/>
                </a:lnTo>
                <a:lnTo>
                  <a:pt x="1034" y="19116"/>
                </a:lnTo>
                <a:lnTo>
                  <a:pt x="1034" y="19006"/>
                </a:lnTo>
                <a:lnTo>
                  <a:pt x="919" y="19006"/>
                </a:lnTo>
                <a:lnTo>
                  <a:pt x="804" y="18896"/>
                </a:lnTo>
                <a:lnTo>
                  <a:pt x="689" y="18896"/>
                </a:lnTo>
                <a:lnTo>
                  <a:pt x="689" y="18786"/>
                </a:lnTo>
                <a:lnTo>
                  <a:pt x="115" y="18786"/>
                </a:lnTo>
                <a:lnTo>
                  <a:pt x="0" y="18676"/>
                </a:lnTo>
                <a:lnTo>
                  <a:pt x="0" y="18896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4" name="Freeform 169">
            <a:extLst>
              <a:ext uri="{FF2B5EF4-FFF2-40B4-BE49-F238E27FC236}">
                <a16:creationId xmlns:a16="http://schemas.microsoft.com/office/drawing/2014/main" id="{7530F354-873D-3823-0B94-A1168C9272DB}"/>
              </a:ext>
            </a:extLst>
          </p:cNvPr>
          <p:cNvSpPr>
            <a:spLocks/>
          </p:cNvSpPr>
          <p:nvPr/>
        </p:nvSpPr>
        <p:spPr bwMode="auto">
          <a:xfrm>
            <a:off x="4308476" y="3971925"/>
            <a:ext cx="2493963" cy="1581150"/>
          </a:xfrm>
          <a:custGeom>
            <a:avLst/>
            <a:gdLst>
              <a:gd name="T0" fmla="*/ 2383106 w 20000"/>
              <a:gd name="T1" fmla="*/ 0 h 20000"/>
              <a:gd name="T2" fmla="*/ 2355548 w 20000"/>
              <a:gd name="T3" fmla="*/ 13835 h 20000"/>
              <a:gd name="T4" fmla="*/ 2327990 w 20000"/>
              <a:gd name="T5" fmla="*/ 27749 h 20000"/>
              <a:gd name="T6" fmla="*/ 2300431 w 20000"/>
              <a:gd name="T7" fmla="*/ 41584 h 20000"/>
              <a:gd name="T8" fmla="*/ 2272873 w 20000"/>
              <a:gd name="T9" fmla="*/ 55419 h 20000"/>
              <a:gd name="T10" fmla="*/ 2259156 w 20000"/>
              <a:gd name="T11" fmla="*/ 69333 h 20000"/>
              <a:gd name="T12" fmla="*/ 2245315 w 20000"/>
              <a:gd name="T13" fmla="*/ 83168 h 20000"/>
              <a:gd name="T14" fmla="*/ 2217757 w 20000"/>
              <a:gd name="T15" fmla="*/ 97083 h 20000"/>
              <a:gd name="T16" fmla="*/ 2190198 w 20000"/>
              <a:gd name="T17" fmla="*/ 110918 h 20000"/>
              <a:gd name="T18" fmla="*/ 2162640 w 20000"/>
              <a:gd name="T19" fmla="*/ 124753 h 20000"/>
              <a:gd name="T20" fmla="*/ 2121365 w 20000"/>
              <a:gd name="T21" fmla="*/ 138667 h 20000"/>
              <a:gd name="T22" fmla="*/ 2093807 w 20000"/>
              <a:gd name="T23" fmla="*/ 152502 h 20000"/>
              <a:gd name="T24" fmla="*/ 2066248 w 20000"/>
              <a:gd name="T25" fmla="*/ 166337 h 20000"/>
              <a:gd name="T26" fmla="*/ 2024973 w 20000"/>
              <a:gd name="T27" fmla="*/ 180251 h 20000"/>
              <a:gd name="T28" fmla="*/ 1997415 w 20000"/>
              <a:gd name="T29" fmla="*/ 194086 h 20000"/>
              <a:gd name="T30" fmla="*/ 1969857 w 20000"/>
              <a:gd name="T31" fmla="*/ 207921 h 20000"/>
              <a:gd name="T32" fmla="*/ 1956015 w 20000"/>
              <a:gd name="T33" fmla="*/ 221835 h 20000"/>
              <a:gd name="T34" fmla="*/ 1887182 w 20000"/>
              <a:gd name="T35" fmla="*/ 235670 h 20000"/>
              <a:gd name="T36" fmla="*/ 1832065 w 20000"/>
              <a:gd name="T37" fmla="*/ 249585 h 20000"/>
              <a:gd name="T38" fmla="*/ 1818348 w 20000"/>
              <a:gd name="T39" fmla="*/ 263420 h 20000"/>
              <a:gd name="T40" fmla="*/ 1804507 w 20000"/>
              <a:gd name="T41" fmla="*/ 277255 h 20000"/>
              <a:gd name="T42" fmla="*/ 1763232 w 20000"/>
              <a:gd name="T43" fmla="*/ 318839 h 20000"/>
              <a:gd name="T44" fmla="*/ 1680557 w 20000"/>
              <a:gd name="T45" fmla="*/ 332753 h 20000"/>
              <a:gd name="T46" fmla="*/ 1597882 w 20000"/>
              <a:gd name="T47" fmla="*/ 346588 h 20000"/>
              <a:gd name="T48" fmla="*/ 1570324 w 20000"/>
              <a:gd name="T49" fmla="*/ 332753 h 20000"/>
              <a:gd name="T50" fmla="*/ 1515207 w 20000"/>
              <a:gd name="T51" fmla="*/ 318839 h 20000"/>
              <a:gd name="T52" fmla="*/ 1501490 w 20000"/>
              <a:gd name="T53" fmla="*/ 305004 h 20000"/>
              <a:gd name="T54" fmla="*/ 1487649 w 20000"/>
              <a:gd name="T55" fmla="*/ 291169 h 20000"/>
              <a:gd name="T56" fmla="*/ 1418816 w 20000"/>
              <a:gd name="T57" fmla="*/ 277255 h 20000"/>
              <a:gd name="T58" fmla="*/ 1377540 w 20000"/>
              <a:gd name="T59" fmla="*/ 291169 h 20000"/>
              <a:gd name="T60" fmla="*/ 1239749 w 20000"/>
              <a:gd name="T61" fmla="*/ 277255 h 20000"/>
              <a:gd name="T62" fmla="*/ 840216 w 20000"/>
              <a:gd name="T63" fmla="*/ 263420 h 20000"/>
              <a:gd name="T64" fmla="*/ 743824 w 20000"/>
              <a:gd name="T65" fmla="*/ 277255 h 20000"/>
              <a:gd name="T66" fmla="*/ 619875 w 20000"/>
              <a:gd name="T67" fmla="*/ 291169 h 20000"/>
              <a:gd name="T68" fmla="*/ 468366 w 20000"/>
              <a:gd name="T69" fmla="*/ 305004 h 20000"/>
              <a:gd name="T70" fmla="*/ 385691 w 20000"/>
              <a:gd name="T71" fmla="*/ 318839 h 20000"/>
              <a:gd name="T72" fmla="*/ 330575 w 20000"/>
              <a:gd name="T73" fmla="*/ 332753 h 20000"/>
              <a:gd name="T74" fmla="*/ 303017 w 20000"/>
              <a:gd name="T75" fmla="*/ 346588 h 20000"/>
              <a:gd name="T76" fmla="*/ 261741 w 20000"/>
              <a:gd name="T77" fmla="*/ 374337 h 20000"/>
              <a:gd name="T78" fmla="*/ 206625 w 20000"/>
              <a:gd name="T79" fmla="*/ 415922 h 20000"/>
              <a:gd name="T80" fmla="*/ 165350 w 20000"/>
              <a:gd name="T81" fmla="*/ 457506 h 20000"/>
              <a:gd name="T82" fmla="*/ 68833 w 20000"/>
              <a:gd name="T83" fmla="*/ 568423 h 20000"/>
              <a:gd name="T84" fmla="*/ 27558 w 20000"/>
              <a:gd name="T85" fmla="*/ 637757 h 20000"/>
              <a:gd name="T86" fmla="*/ 13717 w 20000"/>
              <a:gd name="T87" fmla="*/ 693176 h 20000"/>
              <a:gd name="T88" fmla="*/ 0 w 20000"/>
              <a:gd name="T89" fmla="*/ 762510 h 20000"/>
              <a:gd name="T90" fmla="*/ 13717 w 20000"/>
              <a:gd name="T91" fmla="*/ 1109098 h 20000"/>
              <a:gd name="T92" fmla="*/ 27558 w 20000"/>
              <a:gd name="T93" fmla="*/ 1178431 h 20000"/>
              <a:gd name="T94" fmla="*/ 41275 w 20000"/>
              <a:gd name="T95" fmla="*/ 1580438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000" h="20000">
                <a:moveTo>
                  <a:pt x="19994" y="0"/>
                </a:moveTo>
                <a:lnTo>
                  <a:pt x="19111" y="0"/>
                </a:lnTo>
                <a:lnTo>
                  <a:pt x="19111" y="175"/>
                </a:lnTo>
                <a:lnTo>
                  <a:pt x="18890" y="175"/>
                </a:lnTo>
                <a:lnTo>
                  <a:pt x="18779" y="351"/>
                </a:lnTo>
                <a:lnTo>
                  <a:pt x="18669" y="351"/>
                </a:lnTo>
                <a:lnTo>
                  <a:pt x="18669" y="526"/>
                </a:lnTo>
                <a:lnTo>
                  <a:pt x="18448" y="526"/>
                </a:lnTo>
                <a:lnTo>
                  <a:pt x="18448" y="701"/>
                </a:lnTo>
                <a:lnTo>
                  <a:pt x="18227" y="701"/>
                </a:lnTo>
                <a:lnTo>
                  <a:pt x="18227" y="877"/>
                </a:lnTo>
                <a:lnTo>
                  <a:pt x="18117" y="877"/>
                </a:lnTo>
                <a:lnTo>
                  <a:pt x="18117" y="1052"/>
                </a:lnTo>
                <a:lnTo>
                  <a:pt x="18006" y="1052"/>
                </a:lnTo>
                <a:lnTo>
                  <a:pt x="18006" y="1228"/>
                </a:lnTo>
                <a:lnTo>
                  <a:pt x="17785" y="1228"/>
                </a:lnTo>
                <a:lnTo>
                  <a:pt x="17785" y="1403"/>
                </a:lnTo>
                <a:lnTo>
                  <a:pt x="17564" y="1403"/>
                </a:lnTo>
                <a:lnTo>
                  <a:pt x="17564" y="1578"/>
                </a:lnTo>
                <a:lnTo>
                  <a:pt x="17343" y="1578"/>
                </a:lnTo>
                <a:lnTo>
                  <a:pt x="17233" y="1754"/>
                </a:lnTo>
                <a:lnTo>
                  <a:pt x="17012" y="1754"/>
                </a:lnTo>
                <a:lnTo>
                  <a:pt x="17012" y="1929"/>
                </a:lnTo>
                <a:lnTo>
                  <a:pt x="16791" y="1929"/>
                </a:lnTo>
                <a:lnTo>
                  <a:pt x="16791" y="2104"/>
                </a:lnTo>
                <a:lnTo>
                  <a:pt x="16570" y="2104"/>
                </a:lnTo>
                <a:lnTo>
                  <a:pt x="16570" y="2280"/>
                </a:lnTo>
                <a:lnTo>
                  <a:pt x="16239" y="2280"/>
                </a:lnTo>
                <a:lnTo>
                  <a:pt x="16239" y="2455"/>
                </a:lnTo>
                <a:lnTo>
                  <a:pt x="16018" y="2455"/>
                </a:lnTo>
                <a:lnTo>
                  <a:pt x="16018" y="2630"/>
                </a:lnTo>
                <a:lnTo>
                  <a:pt x="15797" y="2630"/>
                </a:lnTo>
                <a:lnTo>
                  <a:pt x="15797" y="2806"/>
                </a:lnTo>
                <a:lnTo>
                  <a:pt x="15686" y="2806"/>
                </a:lnTo>
                <a:lnTo>
                  <a:pt x="15686" y="2981"/>
                </a:lnTo>
                <a:lnTo>
                  <a:pt x="15134" y="2981"/>
                </a:lnTo>
                <a:lnTo>
                  <a:pt x="14913" y="3157"/>
                </a:lnTo>
                <a:lnTo>
                  <a:pt x="14692" y="3157"/>
                </a:lnTo>
                <a:lnTo>
                  <a:pt x="14692" y="3332"/>
                </a:lnTo>
                <a:lnTo>
                  <a:pt x="14582" y="3332"/>
                </a:lnTo>
                <a:lnTo>
                  <a:pt x="14582" y="3507"/>
                </a:lnTo>
                <a:lnTo>
                  <a:pt x="14471" y="3507"/>
                </a:lnTo>
                <a:lnTo>
                  <a:pt x="14471" y="4033"/>
                </a:lnTo>
                <a:lnTo>
                  <a:pt x="14140" y="4033"/>
                </a:lnTo>
                <a:lnTo>
                  <a:pt x="14029" y="4209"/>
                </a:lnTo>
                <a:lnTo>
                  <a:pt x="13477" y="4209"/>
                </a:lnTo>
                <a:lnTo>
                  <a:pt x="13366" y="4384"/>
                </a:lnTo>
                <a:lnTo>
                  <a:pt x="12814" y="4384"/>
                </a:lnTo>
                <a:lnTo>
                  <a:pt x="12704" y="4209"/>
                </a:lnTo>
                <a:lnTo>
                  <a:pt x="12593" y="4209"/>
                </a:lnTo>
                <a:lnTo>
                  <a:pt x="12593" y="4033"/>
                </a:lnTo>
                <a:lnTo>
                  <a:pt x="12151" y="4033"/>
                </a:lnTo>
                <a:lnTo>
                  <a:pt x="12151" y="3858"/>
                </a:lnTo>
                <a:lnTo>
                  <a:pt x="12041" y="3858"/>
                </a:lnTo>
                <a:lnTo>
                  <a:pt x="12041" y="3683"/>
                </a:lnTo>
                <a:lnTo>
                  <a:pt x="11930" y="3683"/>
                </a:lnTo>
                <a:lnTo>
                  <a:pt x="11930" y="3507"/>
                </a:lnTo>
                <a:lnTo>
                  <a:pt x="11378" y="3507"/>
                </a:lnTo>
                <a:lnTo>
                  <a:pt x="11378" y="3683"/>
                </a:lnTo>
                <a:lnTo>
                  <a:pt x="11047" y="3683"/>
                </a:lnTo>
                <a:lnTo>
                  <a:pt x="11047" y="3507"/>
                </a:lnTo>
                <a:lnTo>
                  <a:pt x="9942" y="3507"/>
                </a:lnTo>
                <a:lnTo>
                  <a:pt x="9058" y="3332"/>
                </a:lnTo>
                <a:lnTo>
                  <a:pt x="6738" y="3332"/>
                </a:lnTo>
                <a:lnTo>
                  <a:pt x="6628" y="3507"/>
                </a:lnTo>
                <a:lnTo>
                  <a:pt x="5965" y="3507"/>
                </a:lnTo>
                <a:lnTo>
                  <a:pt x="5855" y="3683"/>
                </a:lnTo>
                <a:lnTo>
                  <a:pt x="4971" y="3683"/>
                </a:lnTo>
                <a:lnTo>
                  <a:pt x="4861" y="3858"/>
                </a:lnTo>
                <a:lnTo>
                  <a:pt x="3756" y="3858"/>
                </a:lnTo>
                <a:lnTo>
                  <a:pt x="3535" y="4033"/>
                </a:lnTo>
                <a:lnTo>
                  <a:pt x="3093" y="4033"/>
                </a:lnTo>
                <a:lnTo>
                  <a:pt x="2872" y="4209"/>
                </a:lnTo>
                <a:lnTo>
                  <a:pt x="2651" y="4209"/>
                </a:lnTo>
                <a:lnTo>
                  <a:pt x="2541" y="4384"/>
                </a:lnTo>
                <a:lnTo>
                  <a:pt x="2430" y="4384"/>
                </a:lnTo>
                <a:lnTo>
                  <a:pt x="2209" y="4735"/>
                </a:lnTo>
                <a:lnTo>
                  <a:pt x="2099" y="4735"/>
                </a:lnTo>
                <a:lnTo>
                  <a:pt x="1878" y="4910"/>
                </a:lnTo>
                <a:lnTo>
                  <a:pt x="1657" y="5261"/>
                </a:lnTo>
                <a:lnTo>
                  <a:pt x="1436" y="5436"/>
                </a:lnTo>
                <a:lnTo>
                  <a:pt x="1326" y="5787"/>
                </a:lnTo>
                <a:lnTo>
                  <a:pt x="552" y="7014"/>
                </a:lnTo>
                <a:lnTo>
                  <a:pt x="552" y="7190"/>
                </a:lnTo>
                <a:lnTo>
                  <a:pt x="331" y="7891"/>
                </a:lnTo>
                <a:lnTo>
                  <a:pt x="221" y="8067"/>
                </a:lnTo>
                <a:lnTo>
                  <a:pt x="221" y="8593"/>
                </a:lnTo>
                <a:lnTo>
                  <a:pt x="110" y="8768"/>
                </a:lnTo>
                <a:lnTo>
                  <a:pt x="110" y="9470"/>
                </a:lnTo>
                <a:lnTo>
                  <a:pt x="0" y="9645"/>
                </a:lnTo>
                <a:lnTo>
                  <a:pt x="0" y="13854"/>
                </a:lnTo>
                <a:lnTo>
                  <a:pt x="110" y="14029"/>
                </a:lnTo>
                <a:lnTo>
                  <a:pt x="221" y="14380"/>
                </a:lnTo>
                <a:lnTo>
                  <a:pt x="221" y="14906"/>
                </a:lnTo>
                <a:lnTo>
                  <a:pt x="331" y="14906"/>
                </a:lnTo>
                <a:lnTo>
                  <a:pt x="331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5" name="Rectangle 170">
            <a:extLst>
              <a:ext uri="{FF2B5EF4-FFF2-40B4-BE49-F238E27FC236}">
                <a16:creationId xmlns:a16="http://schemas.microsoft.com/office/drawing/2014/main" id="{21DD1AEA-147F-5B65-CB9B-1E806C2F5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9" y="4595813"/>
            <a:ext cx="263525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</a:t>
            </a:r>
            <a:endParaRPr lang="en-US" altLang="en-US"/>
          </a:p>
        </p:txBody>
      </p:sp>
      <p:sp>
        <p:nvSpPr>
          <p:cNvPr id="16546" name="Freeform 171">
            <a:extLst>
              <a:ext uri="{FF2B5EF4-FFF2-40B4-BE49-F238E27FC236}">
                <a16:creationId xmlns:a16="http://schemas.microsoft.com/office/drawing/2014/main" id="{633D574C-06E5-6850-733E-BA1765587047}"/>
              </a:ext>
            </a:extLst>
          </p:cNvPr>
          <p:cNvSpPr>
            <a:spLocks/>
          </p:cNvSpPr>
          <p:nvPr/>
        </p:nvSpPr>
        <p:spPr bwMode="auto">
          <a:xfrm>
            <a:off x="2795588" y="4027489"/>
            <a:ext cx="1528762" cy="1525587"/>
          </a:xfrm>
          <a:custGeom>
            <a:avLst/>
            <a:gdLst>
              <a:gd name="T0" fmla="*/ 1514315 w 20000"/>
              <a:gd name="T1" fmla="*/ 1511018 h 20000"/>
              <a:gd name="T2" fmla="*/ 1500556 w 20000"/>
              <a:gd name="T3" fmla="*/ 1483328 h 20000"/>
              <a:gd name="T4" fmla="*/ 1486797 w 20000"/>
              <a:gd name="T5" fmla="*/ 1427873 h 20000"/>
              <a:gd name="T6" fmla="*/ 1459203 w 20000"/>
              <a:gd name="T7" fmla="*/ 1400107 h 20000"/>
              <a:gd name="T8" fmla="*/ 1431686 w 20000"/>
              <a:gd name="T9" fmla="*/ 1344652 h 20000"/>
              <a:gd name="T10" fmla="*/ 1390409 w 20000"/>
              <a:gd name="T11" fmla="*/ 1275391 h 20000"/>
              <a:gd name="T12" fmla="*/ 1376650 w 20000"/>
              <a:gd name="T13" fmla="*/ 1192170 h 20000"/>
              <a:gd name="T14" fmla="*/ 1390409 w 20000"/>
              <a:gd name="T15" fmla="*/ 748606 h 20000"/>
              <a:gd name="T16" fmla="*/ 1376650 w 20000"/>
              <a:gd name="T17" fmla="*/ 429758 h 20000"/>
              <a:gd name="T18" fmla="*/ 1362891 w 20000"/>
              <a:gd name="T19" fmla="*/ 388186 h 20000"/>
              <a:gd name="T20" fmla="*/ 1349132 w 20000"/>
              <a:gd name="T21" fmla="*/ 346537 h 20000"/>
              <a:gd name="T22" fmla="*/ 1335374 w 20000"/>
              <a:gd name="T23" fmla="*/ 318848 h 20000"/>
              <a:gd name="T24" fmla="*/ 1266503 w 20000"/>
              <a:gd name="T25" fmla="*/ 221820 h 20000"/>
              <a:gd name="T26" fmla="*/ 1197709 w 20000"/>
              <a:gd name="T27" fmla="*/ 180248 h 20000"/>
              <a:gd name="T28" fmla="*/ 1128838 w 20000"/>
              <a:gd name="T29" fmla="*/ 152482 h 20000"/>
              <a:gd name="T30" fmla="*/ 1101320 w 20000"/>
              <a:gd name="T31" fmla="*/ 138600 h 20000"/>
              <a:gd name="T32" fmla="*/ 1060044 w 20000"/>
              <a:gd name="T33" fmla="*/ 124793 h 20000"/>
              <a:gd name="T34" fmla="*/ 991173 w 20000"/>
              <a:gd name="T35" fmla="*/ 97027 h 20000"/>
              <a:gd name="T36" fmla="*/ 949896 w 20000"/>
              <a:gd name="T37" fmla="*/ 83144 h 20000"/>
              <a:gd name="T38" fmla="*/ 881026 w 20000"/>
              <a:gd name="T39" fmla="*/ 69338 h 20000"/>
              <a:gd name="T40" fmla="*/ 784714 w 20000"/>
              <a:gd name="T41" fmla="*/ 55455 h 20000"/>
              <a:gd name="T42" fmla="*/ 702084 w 20000"/>
              <a:gd name="T43" fmla="*/ 41572 h 20000"/>
              <a:gd name="T44" fmla="*/ 591937 w 20000"/>
              <a:gd name="T45" fmla="*/ 27689 h 20000"/>
              <a:gd name="T46" fmla="*/ 481789 w 20000"/>
              <a:gd name="T47" fmla="*/ 13883 h 20000"/>
              <a:gd name="T48" fmla="*/ 275330 w 20000"/>
              <a:gd name="T49" fmla="*/ 0 h 20000"/>
              <a:gd name="T50" fmla="*/ 234053 w 20000"/>
              <a:gd name="T51" fmla="*/ 13883 h 20000"/>
              <a:gd name="T52" fmla="*/ 206459 w 20000"/>
              <a:gd name="T53" fmla="*/ 27689 h 20000"/>
              <a:gd name="T54" fmla="*/ 178942 w 20000"/>
              <a:gd name="T55" fmla="*/ 41572 h 20000"/>
              <a:gd name="T56" fmla="*/ 165183 w 20000"/>
              <a:gd name="T57" fmla="*/ 69338 h 20000"/>
              <a:gd name="T58" fmla="*/ 110147 w 20000"/>
              <a:gd name="T59" fmla="*/ 110910 h 20000"/>
              <a:gd name="T60" fmla="*/ 96388 w 20000"/>
              <a:gd name="T61" fmla="*/ 138600 h 20000"/>
              <a:gd name="T62" fmla="*/ 82630 w 20000"/>
              <a:gd name="T63" fmla="*/ 166365 h 20000"/>
              <a:gd name="T64" fmla="*/ 68794 w 20000"/>
              <a:gd name="T65" fmla="*/ 180248 h 20000"/>
              <a:gd name="T66" fmla="*/ 55035 w 20000"/>
              <a:gd name="T67" fmla="*/ 235703 h 20000"/>
              <a:gd name="T68" fmla="*/ 41277 w 20000"/>
              <a:gd name="T69" fmla="*/ 291082 h 20000"/>
              <a:gd name="T70" fmla="*/ 27518 w 20000"/>
              <a:gd name="T71" fmla="*/ 332731 h 20000"/>
              <a:gd name="T72" fmla="*/ 13759 w 20000"/>
              <a:gd name="T73" fmla="*/ 415875 h 20000"/>
              <a:gd name="T74" fmla="*/ 0 w 20000"/>
              <a:gd name="T75" fmla="*/ 568357 h 200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000" h="20000">
                <a:moveTo>
                  <a:pt x="19991" y="19991"/>
                </a:moveTo>
                <a:lnTo>
                  <a:pt x="19811" y="19809"/>
                </a:lnTo>
                <a:lnTo>
                  <a:pt x="19811" y="19446"/>
                </a:lnTo>
                <a:lnTo>
                  <a:pt x="19631" y="19446"/>
                </a:lnTo>
                <a:lnTo>
                  <a:pt x="19631" y="18900"/>
                </a:lnTo>
                <a:lnTo>
                  <a:pt x="19451" y="18719"/>
                </a:lnTo>
                <a:lnTo>
                  <a:pt x="19271" y="18355"/>
                </a:lnTo>
                <a:lnTo>
                  <a:pt x="19090" y="18355"/>
                </a:lnTo>
                <a:lnTo>
                  <a:pt x="18730" y="17992"/>
                </a:lnTo>
                <a:lnTo>
                  <a:pt x="18730" y="17628"/>
                </a:lnTo>
                <a:lnTo>
                  <a:pt x="18550" y="17447"/>
                </a:lnTo>
                <a:lnTo>
                  <a:pt x="18190" y="16720"/>
                </a:lnTo>
                <a:lnTo>
                  <a:pt x="18190" y="15993"/>
                </a:lnTo>
                <a:lnTo>
                  <a:pt x="18010" y="15629"/>
                </a:lnTo>
                <a:lnTo>
                  <a:pt x="18010" y="9995"/>
                </a:lnTo>
                <a:lnTo>
                  <a:pt x="18190" y="9814"/>
                </a:lnTo>
                <a:lnTo>
                  <a:pt x="18190" y="5816"/>
                </a:lnTo>
                <a:lnTo>
                  <a:pt x="18010" y="5634"/>
                </a:lnTo>
                <a:lnTo>
                  <a:pt x="18010" y="5270"/>
                </a:lnTo>
                <a:lnTo>
                  <a:pt x="17830" y="5089"/>
                </a:lnTo>
                <a:lnTo>
                  <a:pt x="17830" y="4725"/>
                </a:lnTo>
                <a:lnTo>
                  <a:pt x="17650" y="4543"/>
                </a:lnTo>
                <a:lnTo>
                  <a:pt x="17650" y="4362"/>
                </a:lnTo>
                <a:lnTo>
                  <a:pt x="17470" y="4180"/>
                </a:lnTo>
                <a:lnTo>
                  <a:pt x="17470" y="3816"/>
                </a:lnTo>
                <a:lnTo>
                  <a:pt x="16569" y="2908"/>
                </a:lnTo>
                <a:lnTo>
                  <a:pt x="15849" y="2544"/>
                </a:lnTo>
                <a:lnTo>
                  <a:pt x="15669" y="2363"/>
                </a:lnTo>
                <a:lnTo>
                  <a:pt x="15128" y="2363"/>
                </a:lnTo>
                <a:lnTo>
                  <a:pt x="14768" y="1999"/>
                </a:lnTo>
                <a:lnTo>
                  <a:pt x="14408" y="1999"/>
                </a:lnTo>
                <a:lnTo>
                  <a:pt x="14408" y="1817"/>
                </a:lnTo>
                <a:lnTo>
                  <a:pt x="14228" y="1817"/>
                </a:lnTo>
                <a:lnTo>
                  <a:pt x="13868" y="1636"/>
                </a:lnTo>
                <a:lnTo>
                  <a:pt x="13688" y="1636"/>
                </a:lnTo>
                <a:lnTo>
                  <a:pt x="12967" y="1272"/>
                </a:lnTo>
                <a:lnTo>
                  <a:pt x="12607" y="1272"/>
                </a:lnTo>
                <a:lnTo>
                  <a:pt x="12427" y="1090"/>
                </a:lnTo>
                <a:lnTo>
                  <a:pt x="12067" y="909"/>
                </a:lnTo>
                <a:lnTo>
                  <a:pt x="11526" y="909"/>
                </a:lnTo>
                <a:lnTo>
                  <a:pt x="11346" y="727"/>
                </a:lnTo>
                <a:lnTo>
                  <a:pt x="10266" y="727"/>
                </a:lnTo>
                <a:lnTo>
                  <a:pt x="9905" y="545"/>
                </a:lnTo>
                <a:lnTo>
                  <a:pt x="9185" y="545"/>
                </a:lnTo>
                <a:lnTo>
                  <a:pt x="8825" y="363"/>
                </a:lnTo>
                <a:lnTo>
                  <a:pt x="7744" y="363"/>
                </a:lnTo>
                <a:lnTo>
                  <a:pt x="6664" y="182"/>
                </a:lnTo>
                <a:lnTo>
                  <a:pt x="6303" y="182"/>
                </a:lnTo>
                <a:lnTo>
                  <a:pt x="6123" y="0"/>
                </a:lnTo>
                <a:lnTo>
                  <a:pt x="3602" y="0"/>
                </a:lnTo>
                <a:lnTo>
                  <a:pt x="3422" y="182"/>
                </a:lnTo>
                <a:lnTo>
                  <a:pt x="3062" y="182"/>
                </a:lnTo>
                <a:lnTo>
                  <a:pt x="2882" y="363"/>
                </a:lnTo>
                <a:lnTo>
                  <a:pt x="2701" y="363"/>
                </a:lnTo>
                <a:lnTo>
                  <a:pt x="2521" y="545"/>
                </a:lnTo>
                <a:lnTo>
                  <a:pt x="2341" y="545"/>
                </a:lnTo>
                <a:lnTo>
                  <a:pt x="2161" y="727"/>
                </a:lnTo>
                <a:lnTo>
                  <a:pt x="2161" y="909"/>
                </a:lnTo>
                <a:lnTo>
                  <a:pt x="1981" y="909"/>
                </a:lnTo>
                <a:lnTo>
                  <a:pt x="1441" y="1454"/>
                </a:lnTo>
                <a:lnTo>
                  <a:pt x="1261" y="1454"/>
                </a:lnTo>
                <a:lnTo>
                  <a:pt x="1261" y="1817"/>
                </a:lnTo>
                <a:lnTo>
                  <a:pt x="1081" y="1817"/>
                </a:lnTo>
                <a:lnTo>
                  <a:pt x="1081" y="2181"/>
                </a:lnTo>
                <a:lnTo>
                  <a:pt x="900" y="2181"/>
                </a:lnTo>
                <a:lnTo>
                  <a:pt x="900" y="2363"/>
                </a:lnTo>
                <a:lnTo>
                  <a:pt x="720" y="2544"/>
                </a:lnTo>
                <a:lnTo>
                  <a:pt x="720" y="3090"/>
                </a:lnTo>
                <a:lnTo>
                  <a:pt x="540" y="3453"/>
                </a:lnTo>
                <a:lnTo>
                  <a:pt x="540" y="3816"/>
                </a:lnTo>
                <a:lnTo>
                  <a:pt x="360" y="3816"/>
                </a:lnTo>
                <a:lnTo>
                  <a:pt x="360" y="4362"/>
                </a:lnTo>
                <a:lnTo>
                  <a:pt x="180" y="4362"/>
                </a:lnTo>
                <a:lnTo>
                  <a:pt x="180" y="5452"/>
                </a:lnTo>
                <a:lnTo>
                  <a:pt x="0" y="5452"/>
                </a:lnTo>
                <a:lnTo>
                  <a:pt x="0" y="745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7" name="Rectangle 172">
            <a:extLst>
              <a:ext uri="{FF2B5EF4-FFF2-40B4-BE49-F238E27FC236}">
                <a16:creationId xmlns:a16="http://schemas.microsoft.com/office/drawing/2014/main" id="{E26ED520-3BF2-EC4B-F9EB-EB2DCA705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13" y="1779588"/>
            <a:ext cx="190500" cy="1762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4</a:t>
            </a:r>
            <a:endParaRPr lang="en-US" altLang="en-US"/>
          </a:p>
        </p:txBody>
      </p:sp>
      <p:sp>
        <p:nvSpPr>
          <p:cNvPr id="16548" name="Freeform 173">
            <a:extLst>
              <a:ext uri="{FF2B5EF4-FFF2-40B4-BE49-F238E27FC236}">
                <a16:creationId xmlns:a16="http://schemas.microsoft.com/office/drawing/2014/main" id="{D07F3DEA-CE24-8F78-4114-34DB96F69B4B}"/>
              </a:ext>
            </a:extLst>
          </p:cNvPr>
          <p:cNvSpPr>
            <a:spLocks/>
          </p:cNvSpPr>
          <p:nvPr/>
        </p:nvSpPr>
        <p:spPr bwMode="auto">
          <a:xfrm>
            <a:off x="7148514" y="2058989"/>
            <a:ext cx="727075" cy="573087"/>
          </a:xfrm>
          <a:custGeom>
            <a:avLst/>
            <a:gdLst>
              <a:gd name="T0" fmla="*/ 0 w 20000"/>
              <a:gd name="T1" fmla="*/ 572399 h 20000"/>
              <a:gd name="T2" fmla="*/ 142507 w 20000"/>
              <a:gd name="T3" fmla="*/ 572399 h 20000"/>
              <a:gd name="T4" fmla="*/ 142507 w 20000"/>
              <a:gd name="T5" fmla="*/ 558531 h 20000"/>
              <a:gd name="T6" fmla="*/ 155594 w 20000"/>
              <a:gd name="T7" fmla="*/ 558531 h 20000"/>
              <a:gd name="T8" fmla="*/ 155594 w 20000"/>
              <a:gd name="T9" fmla="*/ 545321 h 20000"/>
              <a:gd name="T10" fmla="*/ 181769 w 20000"/>
              <a:gd name="T11" fmla="*/ 545321 h 20000"/>
              <a:gd name="T12" fmla="*/ 181769 w 20000"/>
              <a:gd name="T13" fmla="*/ 531452 h 20000"/>
              <a:gd name="T14" fmla="*/ 194856 w 20000"/>
              <a:gd name="T15" fmla="*/ 531452 h 20000"/>
              <a:gd name="T16" fmla="*/ 194856 w 20000"/>
              <a:gd name="T17" fmla="*/ 517584 h 20000"/>
              <a:gd name="T18" fmla="*/ 207253 w 20000"/>
              <a:gd name="T19" fmla="*/ 517584 h 20000"/>
              <a:gd name="T20" fmla="*/ 207253 w 20000"/>
              <a:gd name="T21" fmla="*/ 490534 h 20000"/>
              <a:gd name="T22" fmla="*/ 220340 w 20000"/>
              <a:gd name="T23" fmla="*/ 490534 h 20000"/>
              <a:gd name="T24" fmla="*/ 220340 w 20000"/>
              <a:gd name="T25" fmla="*/ 477353 h 20000"/>
              <a:gd name="T26" fmla="*/ 233391 w 20000"/>
              <a:gd name="T27" fmla="*/ 477353 h 20000"/>
              <a:gd name="T28" fmla="*/ 233391 w 20000"/>
              <a:gd name="T29" fmla="*/ 436406 h 20000"/>
              <a:gd name="T30" fmla="*/ 246478 w 20000"/>
              <a:gd name="T31" fmla="*/ 436406 h 20000"/>
              <a:gd name="T32" fmla="*/ 259566 w 20000"/>
              <a:gd name="T33" fmla="*/ 422537 h 20000"/>
              <a:gd name="T34" fmla="*/ 259566 w 20000"/>
              <a:gd name="T35" fmla="*/ 395459 h 20000"/>
              <a:gd name="T36" fmla="*/ 272653 w 20000"/>
              <a:gd name="T37" fmla="*/ 395459 h 20000"/>
              <a:gd name="T38" fmla="*/ 272653 w 20000"/>
              <a:gd name="T39" fmla="*/ 381590 h 20000"/>
              <a:gd name="T40" fmla="*/ 285050 w 20000"/>
              <a:gd name="T41" fmla="*/ 381590 h 20000"/>
              <a:gd name="T42" fmla="*/ 285050 w 20000"/>
              <a:gd name="T43" fmla="*/ 354540 h 20000"/>
              <a:gd name="T44" fmla="*/ 298137 w 20000"/>
              <a:gd name="T45" fmla="*/ 354540 h 20000"/>
              <a:gd name="T46" fmla="*/ 298137 w 20000"/>
              <a:gd name="T47" fmla="*/ 326774 h 20000"/>
              <a:gd name="T48" fmla="*/ 311224 w 20000"/>
              <a:gd name="T49" fmla="*/ 326774 h 20000"/>
              <a:gd name="T50" fmla="*/ 311224 w 20000"/>
              <a:gd name="T51" fmla="*/ 313593 h 20000"/>
              <a:gd name="T52" fmla="*/ 324275 w 20000"/>
              <a:gd name="T53" fmla="*/ 313593 h 20000"/>
              <a:gd name="T54" fmla="*/ 324275 w 20000"/>
              <a:gd name="T55" fmla="*/ 286544 h 20000"/>
              <a:gd name="T56" fmla="*/ 337363 w 20000"/>
              <a:gd name="T57" fmla="*/ 286544 h 20000"/>
              <a:gd name="T58" fmla="*/ 337363 w 20000"/>
              <a:gd name="T59" fmla="*/ 258777 h 20000"/>
              <a:gd name="T60" fmla="*/ 350450 w 20000"/>
              <a:gd name="T61" fmla="*/ 258777 h 20000"/>
              <a:gd name="T62" fmla="*/ 350450 w 20000"/>
              <a:gd name="T63" fmla="*/ 245596 h 20000"/>
              <a:gd name="T64" fmla="*/ 363538 w 20000"/>
              <a:gd name="T65" fmla="*/ 231728 h 20000"/>
              <a:gd name="T66" fmla="*/ 363538 w 20000"/>
              <a:gd name="T67" fmla="*/ 217859 h 20000"/>
              <a:gd name="T68" fmla="*/ 375934 w 20000"/>
              <a:gd name="T69" fmla="*/ 204678 h 20000"/>
              <a:gd name="T70" fmla="*/ 375934 w 20000"/>
              <a:gd name="T71" fmla="*/ 190809 h 20000"/>
              <a:gd name="T72" fmla="*/ 389021 w 20000"/>
              <a:gd name="T73" fmla="*/ 190809 h 20000"/>
              <a:gd name="T74" fmla="*/ 389021 w 20000"/>
              <a:gd name="T75" fmla="*/ 176912 h 20000"/>
              <a:gd name="T76" fmla="*/ 402109 w 20000"/>
              <a:gd name="T77" fmla="*/ 163731 h 20000"/>
              <a:gd name="T78" fmla="*/ 402109 w 20000"/>
              <a:gd name="T79" fmla="*/ 149862 h 20000"/>
              <a:gd name="T80" fmla="*/ 415160 w 20000"/>
              <a:gd name="T81" fmla="*/ 135994 h 20000"/>
              <a:gd name="T82" fmla="*/ 415160 w 20000"/>
              <a:gd name="T83" fmla="*/ 122813 h 20000"/>
              <a:gd name="T84" fmla="*/ 441335 w 20000"/>
              <a:gd name="T85" fmla="*/ 95734 h 20000"/>
              <a:gd name="T86" fmla="*/ 441335 w 20000"/>
              <a:gd name="T87" fmla="*/ 81865 h 20000"/>
              <a:gd name="T88" fmla="*/ 453731 w 20000"/>
              <a:gd name="T89" fmla="*/ 81865 h 20000"/>
              <a:gd name="T90" fmla="*/ 453731 w 20000"/>
              <a:gd name="T91" fmla="*/ 67997 h 20000"/>
              <a:gd name="T92" fmla="*/ 466819 w 20000"/>
              <a:gd name="T93" fmla="*/ 54816 h 20000"/>
              <a:gd name="T94" fmla="*/ 479906 w 20000"/>
              <a:gd name="T95" fmla="*/ 54816 h 20000"/>
              <a:gd name="T96" fmla="*/ 479906 w 20000"/>
              <a:gd name="T97" fmla="*/ 40947 h 20000"/>
              <a:gd name="T98" fmla="*/ 492993 w 20000"/>
              <a:gd name="T99" fmla="*/ 40947 h 20000"/>
              <a:gd name="T100" fmla="*/ 492993 w 20000"/>
              <a:gd name="T101" fmla="*/ 27050 h 20000"/>
              <a:gd name="T102" fmla="*/ 635500 w 20000"/>
              <a:gd name="T103" fmla="*/ 27050 h 20000"/>
              <a:gd name="T104" fmla="*/ 635500 w 20000"/>
              <a:gd name="T105" fmla="*/ 13869 h 20000"/>
              <a:gd name="T106" fmla="*/ 726384 w 20000"/>
              <a:gd name="T107" fmla="*/ 13869 h 20000"/>
              <a:gd name="T108" fmla="*/ 726384 w 20000"/>
              <a:gd name="T109" fmla="*/ 0 h 200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0000" h="20000">
                <a:moveTo>
                  <a:pt x="0" y="19976"/>
                </a:moveTo>
                <a:lnTo>
                  <a:pt x="3920" y="19976"/>
                </a:lnTo>
                <a:lnTo>
                  <a:pt x="3920" y="19492"/>
                </a:lnTo>
                <a:lnTo>
                  <a:pt x="4280" y="19492"/>
                </a:lnTo>
                <a:lnTo>
                  <a:pt x="4280" y="19031"/>
                </a:lnTo>
                <a:lnTo>
                  <a:pt x="5000" y="19031"/>
                </a:lnTo>
                <a:lnTo>
                  <a:pt x="5000" y="18547"/>
                </a:lnTo>
                <a:lnTo>
                  <a:pt x="5360" y="18547"/>
                </a:lnTo>
                <a:lnTo>
                  <a:pt x="5360" y="18063"/>
                </a:lnTo>
                <a:lnTo>
                  <a:pt x="5701" y="18063"/>
                </a:lnTo>
                <a:lnTo>
                  <a:pt x="5701" y="17119"/>
                </a:lnTo>
                <a:lnTo>
                  <a:pt x="6061" y="17119"/>
                </a:lnTo>
                <a:lnTo>
                  <a:pt x="6061" y="16659"/>
                </a:lnTo>
                <a:lnTo>
                  <a:pt x="6420" y="16659"/>
                </a:lnTo>
                <a:lnTo>
                  <a:pt x="6420" y="15230"/>
                </a:lnTo>
                <a:lnTo>
                  <a:pt x="6780" y="15230"/>
                </a:lnTo>
                <a:lnTo>
                  <a:pt x="7140" y="14746"/>
                </a:lnTo>
                <a:lnTo>
                  <a:pt x="7140" y="13801"/>
                </a:lnTo>
                <a:lnTo>
                  <a:pt x="7500" y="13801"/>
                </a:lnTo>
                <a:lnTo>
                  <a:pt x="7500" y="13317"/>
                </a:lnTo>
                <a:lnTo>
                  <a:pt x="7841" y="13317"/>
                </a:lnTo>
                <a:lnTo>
                  <a:pt x="7841" y="12373"/>
                </a:lnTo>
                <a:lnTo>
                  <a:pt x="8201" y="12373"/>
                </a:lnTo>
                <a:lnTo>
                  <a:pt x="8201" y="11404"/>
                </a:lnTo>
                <a:lnTo>
                  <a:pt x="8561" y="11404"/>
                </a:lnTo>
                <a:lnTo>
                  <a:pt x="8561" y="10944"/>
                </a:lnTo>
                <a:lnTo>
                  <a:pt x="8920" y="10944"/>
                </a:lnTo>
                <a:lnTo>
                  <a:pt x="8920" y="10000"/>
                </a:lnTo>
                <a:lnTo>
                  <a:pt x="9280" y="10000"/>
                </a:lnTo>
                <a:lnTo>
                  <a:pt x="9280" y="9031"/>
                </a:lnTo>
                <a:lnTo>
                  <a:pt x="9640" y="9031"/>
                </a:lnTo>
                <a:lnTo>
                  <a:pt x="9640" y="8571"/>
                </a:lnTo>
                <a:lnTo>
                  <a:pt x="10000" y="8087"/>
                </a:lnTo>
                <a:lnTo>
                  <a:pt x="10000" y="7603"/>
                </a:lnTo>
                <a:lnTo>
                  <a:pt x="10341" y="7143"/>
                </a:lnTo>
                <a:lnTo>
                  <a:pt x="10341" y="6659"/>
                </a:lnTo>
                <a:lnTo>
                  <a:pt x="10701" y="6659"/>
                </a:lnTo>
                <a:lnTo>
                  <a:pt x="10701" y="6174"/>
                </a:lnTo>
                <a:lnTo>
                  <a:pt x="11061" y="5714"/>
                </a:lnTo>
                <a:lnTo>
                  <a:pt x="11061" y="5230"/>
                </a:lnTo>
                <a:lnTo>
                  <a:pt x="11420" y="4746"/>
                </a:lnTo>
                <a:lnTo>
                  <a:pt x="11420" y="4286"/>
                </a:lnTo>
                <a:lnTo>
                  <a:pt x="12140" y="3341"/>
                </a:lnTo>
                <a:lnTo>
                  <a:pt x="12140" y="2857"/>
                </a:lnTo>
                <a:lnTo>
                  <a:pt x="12481" y="2857"/>
                </a:lnTo>
                <a:lnTo>
                  <a:pt x="12481" y="2373"/>
                </a:lnTo>
                <a:lnTo>
                  <a:pt x="12841" y="1913"/>
                </a:lnTo>
                <a:lnTo>
                  <a:pt x="13201" y="1913"/>
                </a:lnTo>
                <a:lnTo>
                  <a:pt x="13201" y="1429"/>
                </a:lnTo>
                <a:lnTo>
                  <a:pt x="13561" y="1429"/>
                </a:lnTo>
                <a:lnTo>
                  <a:pt x="13561" y="944"/>
                </a:lnTo>
                <a:lnTo>
                  <a:pt x="17481" y="944"/>
                </a:lnTo>
                <a:lnTo>
                  <a:pt x="17481" y="484"/>
                </a:lnTo>
                <a:lnTo>
                  <a:pt x="19981" y="484"/>
                </a:lnTo>
                <a:lnTo>
                  <a:pt x="19981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9" name="Freeform 174">
            <a:extLst>
              <a:ext uri="{FF2B5EF4-FFF2-40B4-BE49-F238E27FC236}">
                <a16:creationId xmlns:a16="http://schemas.microsoft.com/office/drawing/2014/main" id="{2D3C2393-9B36-B838-5AB2-4B3C47FD70E2}"/>
              </a:ext>
            </a:extLst>
          </p:cNvPr>
          <p:cNvSpPr>
            <a:spLocks/>
          </p:cNvSpPr>
          <p:nvPr/>
        </p:nvSpPr>
        <p:spPr bwMode="auto">
          <a:xfrm>
            <a:off x="7138988" y="2005013"/>
            <a:ext cx="722312" cy="544512"/>
          </a:xfrm>
          <a:custGeom>
            <a:avLst/>
            <a:gdLst>
              <a:gd name="T0" fmla="*/ 721626 w 20000"/>
              <a:gd name="T1" fmla="*/ 25619 h 20000"/>
              <a:gd name="T2" fmla="*/ 683127 w 20000"/>
              <a:gd name="T3" fmla="*/ 25619 h 20000"/>
              <a:gd name="T4" fmla="*/ 683127 w 20000"/>
              <a:gd name="T5" fmla="*/ 12469 h 20000"/>
              <a:gd name="T6" fmla="*/ 657015 w 20000"/>
              <a:gd name="T7" fmla="*/ 12469 h 20000"/>
              <a:gd name="T8" fmla="*/ 644663 w 20000"/>
              <a:gd name="T9" fmla="*/ 0 h 20000"/>
              <a:gd name="T10" fmla="*/ 412368 w 20000"/>
              <a:gd name="T11" fmla="*/ 0 h 20000"/>
              <a:gd name="T12" fmla="*/ 386943 w 20000"/>
              <a:gd name="T13" fmla="*/ 25619 h 20000"/>
              <a:gd name="T14" fmla="*/ 360795 w 20000"/>
              <a:gd name="T15" fmla="*/ 38089 h 20000"/>
              <a:gd name="T16" fmla="*/ 335369 w 20000"/>
              <a:gd name="T17" fmla="*/ 38089 h 20000"/>
              <a:gd name="T18" fmla="*/ 257721 w 20000"/>
              <a:gd name="T19" fmla="*/ 113612 h 20000"/>
              <a:gd name="T20" fmla="*/ 257721 w 20000"/>
              <a:gd name="T21" fmla="*/ 126762 h 20000"/>
              <a:gd name="T22" fmla="*/ 244683 w 20000"/>
              <a:gd name="T23" fmla="*/ 126762 h 20000"/>
              <a:gd name="T24" fmla="*/ 244683 w 20000"/>
              <a:gd name="T25" fmla="*/ 151728 h 20000"/>
              <a:gd name="T26" fmla="*/ 232296 w 20000"/>
              <a:gd name="T27" fmla="*/ 151728 h 20000"/>
              <a:gd name="T28" fmla="*/ 232296 w 20000"/>
              <a:gd name="T29" fmla="*/ 202286 h 20000"/>
              <a:gd name="T30" fmla="*/ 219222 w 20000"/>
              <a:gd name="T31" fmla="*/ 214756 h 20000"/>
              <a:gd name="T32" fmla="*/ 219222 w 20000"/>
              <a:gd name="T33" fmla="*/ 265341 h 20000"/>
              <a:gd name="T34" fmla="*/ 206184 w 20000"/>
              <a:gd name="T35" fmla="*/ 265341 h 20000"/>
              <a:gd name="T36" fmla="*/ 206184 w 20000"/>
              <a:gd name="T37" fmla="*/ 278491 h 20000"/>
              <a:gd name="T38" fmla="*/ 193110 w 20000"/>
              <a:gd name="T39" fmla="*/ 290960 h 20000"/>
              <a:gd name="T40" fmla="*/ 193110 w 20000"/>
              <a:gd name="T41" fmla="*/ 303429 h 20000"/>
              <a:gd name="T42" fmla="*/ 180759 w 20000"/>
              <a:gd name="T43" fmla="*/ 329076 h 20000"/>
              <a:gd name="T44" fmla="*/ 180759 w 20000"/>
              <a:gd name="T45" fmla="*/ 341545 h 20000"/>
              <a:gd name="T46" fmla="*/ 167685 w 20000"/>
              <a:gd name="T47" fmla="*/ 354014 h 20000"/>
              <a:gd name="T48" fmla="*/ 167685 w 20000"/>
              <a:gd name="T49" fmla="*/ 366484 h 20000"/>
              <a:gd name="T50" fmla="*/ 141573 w 20000"/>
              <a:gd name="T51" fmla="*/ 392103 h 20000"/>
              <a:gd name="T52" fmla="*/ 129222 w 20000"/>
              <a:gd name="T53" fmla="*/ 392103 h 20000"/>
              <a:gd name="T54" fmla="*/ 129222 w 20000"/>
              <a:gd name="T55" fmla="*/ 404572 h 20000"/>
              <a:gd name="T56" fmla="*/ 103074 w 20000"/>
              <a:gd name="T57" fmla="*/ 430219 h 20000"/>
              <a:gd name="T58" fmla="*/ 90036 w 20000"/>
              <a:gd name="T59" fmla="*/ 430219 h 20000"/>
              <a:gd name="T60" fmla="*/ 77649 w 20000"/>
              <a:gd name="T61" fmla="*/ 442688 h 20000"/>
              <a:gd name="T62" fmla="*/ 64611 w 20000"/>
              <a:gd name="T63" fmla="*/ 442688 h 20000"/>
              <a:gd name="T64" fmla="*/ 51537 w 20000"/>
              <a:gd name="T65" fmla="*/ 455158 h 20000"/>
              <a:gd name="T66" fmla="*/ 51537 w 20000"/>
              <a:gd name="T67" fmla="*/ 468308 h 20000"/>
              <a:gd name="T68" fmla="*/ 38499 w 20000"/>
              <a:gd name="T69" fmla="*/ 468308 h 20000"/>
              <a:gd name="T70" fmla="*/ 38499 w 20000"/>
              <a:gd name="T71" fmla="*/ 480777 h 20000"/>
              <a:gd name="T72" fmla="*/ 26112 w 20000"/>
              <a:gd name="T73" fmla="*/ 480777 h 20000"/>
              <a:gd name="T74" fmla="*/ 26112 w 20000"/>
              <a:gd name="T75" fmla="*/ 493246 h 20000"/>
              <a:gd name="T76" fmla="*/ 13074 w 20000"/>
              <a:gd name="T77" fmla="*/ 493246 h 20000"/>
              <a:gd name="T78" fmla="*/ 13074 w 20000"/>
              <a:gd name="T79" fmla="*/ 518893 h 20000"/>
              <a:gd name="T80" fmla="*/ 0 w 20000"/>
              <a:gd name="T81" fmla="*/ 518893 h 20000"/>
              <a:gd name="T82" fmla="*/ 0 w 20000"/>
              <a:gd name="T83" fmla="*/ 543831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19981" y="941"/>
                </a:moveTo>
                <a:lnTo>
                  <a:pt x="18915" y="941"/>
                </a:lnTo>
                <a:lnTo>
                  <a:pt x="18915" y="458"/>
                </a:lnTo>
                <a:lnTo>
                  <a:pt x="18192" y="458"/>
                </a:lnTo>
                <a:lnTo>
                  <a:pt x="17850" y="0"/>
                </a:lnTo>
                <a:lnTo>
                  <a:pt x="11418" y="0"/>
                </a:lnTo>
                <a:lnTo>
                  <a:pt x="10714" y="941"/>
                </a:lnTo>
                <a:lnTo>
                  <a:pt x="9990" y="1399"/>
                </a:lnTo>
                <a:lnTo>
                  <a:pt x="9286" y="1399"/>
                </a:lnTo>
                <a:lnTo>
                  <a:pt x="7136" y="4173"/>
                </a:lnTo>
                <a:lnTo>
                  <a:pt x="7136" y="4656"/>
                </a:lnTo>
                <a:lnTo>
                  <a:pt x="6775" y="4656"/>
                </a:lnTo>
                <a:lnTo>
                  <a:pt x="6775" y="5573"/>
                </a:lnTo>
                <a:lnTo>
                  <a:pt x="6432" y="5573"/>
                </a:lnTo>
                <a:lnTo>
                  <a:pt x="6432" y="7430"/>
                </a:lnTo>
                <a:lnTo>
                  <a:pt x="6070" y="7888"/>
                </a:lnTo>
                <a:lnTo>
                  <a:pt x="6070" y="9746"/>
                </a:lnTo>
                <a:lnTo>
                  <a:pt x="5709" y="9746"/>
                </a:lnTo>
                <a:lnTo>
                  <a:pt x="5709" y="10229"/>
                </a:lnTo>
                <a:lnTo>
                  <a:pt x="5347" y="10687"/>
                </a:lnTo>
                <a:lnTo>
                  <a:pt x="5347" y="11145"/>
                </a:lnTo>
                <a:lnTo>
                  <a:pt x="5005" y="12087"/>
                </a:lnTo>
                <a:lnTo>
                  <a:pt x="5005" y="12545"/>
                </a:lnTo>
                <a:lnTo>
                  <a:pt x="4643" y="13003"/>
                </a:lnTo>
                <a:lnTo>
                  <a:pt x="4643" y="13461"/>
                </a:lnTo>
                <a:lnTo>
                  <a:pt x="3920" y="14402"/>
                </a:lnTo>
                <a:lnTo>
                  <a:pt x="3578" y="14402"/>
                </a:lnTo>
                <a:lnTo>
                  <a:pt x="3578" y="14860"/>
                </a:lnTo>
                <a:lnTo>
                  <a:pt x="2854" y="15802"/>
                </a:lnTo>
                <a:lnTo>
                  <a:pt x="2493" y="15802"/>
                </a:lnTo>
                <a:lnTo>
                  <a:pt x="2150" y="16260"/>
                </a:lnTo>
                <a:lnTo>
                  <a:pt x="1789" y="16260"/>
                </a:lnTo>
                <a:lnTo>
                  <a:pt x="1427" y="16718"/>
                </a:lnTo>
                <a:lnTo>
                  <a:pt x="1427" y="17201"/>
                </a:lnTo>
                <a:lnTo>
                  <a:pt x="1066" y="17201"/>
                </a:lnTo>
                <a:lnTo>
                  <a:pt x="1066" y="17659"/>
                </a:lnTo>
                <a:lnTo>
                  <a:pt x="723" y="17659"/>
                </a:lnTo>
                <a:lnTo>
                  <a:pt x="723" y="18117"/>
                </a:lnTo>
                <a:lnTo>
                  <a:pt x="362" y="18117"/>
                </a:lnTo>
                <a:lnTo>
                  <a:pt x="362" y="19059"/>
                </a:lnTo>
                <a:lnTo>
                  <a:pt x="0" y="19059"/>
                </a:lnTo>
                <a:lnTo>
                  <a:pt x="0" y="19975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0" name="Rectangle 175">
            <a:extLst>
              <a:ext uri="{FF2B5EF4-FFF2-40B4-BE49-F238E27FC236}">
                <a16:creationId xmlns:a16="http://schemas.microsoft.com/office/drawing/2014/main" id="{0EA67232-0BE9-11D1-2987-AE9098506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89" y="1379538"/>
            <a:ext cx="428625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1" name="Oval 176">
            <a:extLst>
              <a:ext uri="{FF2B5EF4-FFF2-40B4-BE49-F238E27FC236}">
                <a16:creationId xmlns:a16="http://schemas.microsoft.com/office/drawing/2014/main" id="{4E76830C-0766-4485-5365-5BD7193F5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1" y="1408113"/>
            <a:ext cx="130175" cy="13811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2" name="Oval 177">
            <a:extLst>
              <a:ext uri="{FF2B5EF4-FFF2-40B4-BE49-F238E27FC236}">
                <a16:creationId xmlns:a16="http://schemas.microsoft.com/office/drawing/2014/main" id="{8FA24324-6FC0-A88B-18AB-2DEA98AFE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2551" y="1408113"/>
            <a:ext cx="131763" cy="13811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3" name="Rectangle 178">
            <a:extLst>
              <a:ext uri="{FF2B5EF4-FFF2-40B4-BE49-F238E27FC236}">
                <a16:creationId xmlns:a16="http://schemas.microsoft.com/office/drawing/2014/main" id="{7A4A5F54-3FCA-ED55-4875-8705A969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9976" y="1851025"/>
            <a:ext cx="346075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Zip Tube to Lab</a:t>
            </a:r>
            <a:endParaRPr lang="en-US" altLang="en-US"/>
          </a:p>
        </p:txBody>
      </p:sp>
      <p:sp>
        <p:nvSpPr>
          <p:cNvPr id="16554" name="Line 179">
            <a:extLst>
              <a:ext uri="{FF2B5EF4-FFF2-40B4-BE49-F238E27FC236}">
                <a16:creationId xmlns:a16="http://schemas.microsoft.com/office/drawing/2014/main" id="{ACE1CCE0-409F-93B9-5641-909F0F829B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86350" y="1595439"/>
            <a:ext cx="63500" cy="255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5" name="Rectangle 180">
            <a:extLst>
              <a:ext uri="{FF2B5EF4-FFF2-40B4-BE49-F238E27FC236}">
                <a16:creationId xmlns:a16="http://schemas.microsoft.com/office/drawing/2014/main" id="{D176B08D-BB1B-AE64-7A40-20A4CA419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2138" y="2536825"/>
            <a:ext cx="207962" cy="209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5</a:t>
            </a:r>
            <a:endParaRPr lang="en-US" altLang="en-US"/>
          </a:p>
        </p:txBody>
      </p:sp>
      <p:sp>
        <p:nvSpPr>
          <p:cNvPr id="16556" name="Rectangle 181">
            <a:extLst>
              <a:ext uri="{FF2B5EF4-FFF2-40B4-BE49-F238E27FC236}">
                <a16:creationId xmlns:a16="http://schemas.microsoft.com/office/drawing/2014/main" id="{7EB90CA3-32A0-CE0F-2ADE-1A3D435C7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1463" y="1976438"/>
            <a:ext cx="228600" cy="207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6</a:t>
            </a:r>
            <a:endParaRPr lang="en-US" altLang="en-US"/>
          </a:p>
        </p:txBody>
      </p:sp>
      <p:sp>
        <p:nvSpPr>
          <p:cNvPr id="16557" name="Rectangle 182">
            <a:extLst>
              <a:ext uri="{FF2B5EF4-FFF2-40B4-BE49-F238E27FC236}">
                <a16:creationId xmlns:a16="http://schemas.microsoft.com/office/drawing/2014/main" id="{D2800348-7A72-1837-B92B-A9DB19945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4650" y="2714625"/>
            <a:ext cx="198438" cy="196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9</a:t>
            </a:r>
            <a:endParaRPr lang="en-US" altLang="en-US"/>
          </a:p>
        </p:txBody>
      </p:sp>
      <p:sp>
        <p:nvSpPr>
          <p:cNvPr id="16558" name="Freeform 183">
            <a:extLst>
              <a:ext uri="{FF2B5EF4-FFF2-40B4-BE49-F238E27FC236}">
                <a16:creationId xmlns:a16="http://schemas.microsoft.com/office/drawing/2014/main" id="{F776119F-EC5E-4C04-DAA6-DBA24AFA087F}"/>
              </a:ext>
            </a:extLst>
          </p:cNvPr>
          <p:cNvSpPr>
            <a:spLocks/>
          </p:cNvSpPr>
          <p:nvPr/>
        </p:nvSpPr>
        <p:spPr bwMode="auto">
          <a:xfrm>
            <a:off x="5507038" y="1944688"/>
            <a:ext cx="3956050" cy="2266950"/>
          </a:xfrm>
          <a:custGeom>
            <a:avLst/>
            <a:gdLst>
              <a:gd name="T0" fmla="*/ 3542247 w 20000"/>
              <a:gd name="T1" fmla="*/ 800460 h 20000"/>
              <a:gd name="T2" fmla="*/ 3604159 w 20000"/>
              <a:gd name="T3" fmla="*/ 862801 h 20000"/>
              <a:gd name="T4" fmla="*/ 3748753 w 20000"/>
              <a:gd name="T5" fmla="*/ 987597 h 20000"/>
              <a:gd name="T6" fmla="*/ 3779808 w 20000"/>
              <a:gd name="T7" fmla="*/ 1018767 h 20000"/>
              <a:gd name="T8" fmla="*/ 3810863 w 20000"/>
              <a:gd name="T9" fmla="*/ 1081108 h 20000"/>
              <a:gd name="T10" fmla="*/ 3841720 w 20000"/>
              <a:gd name="T11" fmla="*/ 1133135 h 20000"/>
              <a:gd name="T12" fmla="*/ 3872775 w 20000"/>
              <a:gd name="T13" fmla="*/ 1205904 h 20000"/>
              <a:gd name="T14" fmla="*/ 3903632 w 20000"/>
              <a:gd name="T15" fmla="*/ 1330700 h 20000"/>
              <a:gd name="T16" fmla="*/ 3934687 w 20000"/>
              <a:gd name="T17" fmla="*/ 1652947 h 20000"/>
              <a:gd name="T18" fmla="*/ 3944973 w 20000"/>
              <a:gd name="T19" fmla="*/ 1964766 h 20000"/>
              <a:gd name="T20" fmla="*/ 3914116 w 20000"/>
              <a:gd name="T21" fmla="*/ 2006364 h 20000"/>
              <a:gd name="T22" fmla="*/ 3883061 w 20000"/>
              <a:gd name="T23" fmla="*/ 2037535 h 20000"/>
              <a:gd name="T24" fmla="*/ 3841720 w 20000"/>
              <a:gd name="T25" fmla="*/ 2068705 h 20000"/>
              <a:gd name="T26" fmla="*/ 3769522 w 20000"/>
              <a:gd name="T27" fmla="*/ 2099876 h 20000"/>
              <a:gd name="T28" fmla="*/ 3686841 w 20000"/>
              <a:gd name="T29" fmla="*/ 2131160 h 20000"/>
              <a:gd name="T30" fmla="*/ 3552533 w 20000"/>
              <a:gd name="T31" fmla="*/ 2162330 h 20000"/>
              <a:gd name="T32" fmla="*/ 3449280 w 20000"/>
              <a:gd name="T33" fmla="*/ 2193501 h 20000"/>
              <a:gd name="T34" fmla="*/ 2643828 w 20000"/>
              <a:gd name="T35" fmla="*/ 2224671 h 20000"/>
              <a:gd name="T36" fmla="*/ 2457894 w 20000"/>
              <a:gd name="T37" fmla="*/ 2255842 h 20000"/>
              <a:gd name="T38" fmla="*/ 2261674 w 20000"/>
              <a:gd name="T39" fmla="*/ 2245414 h 20000"/>
              <a:gd name="T40" fmla="*/ 2199762 w 20000"/>
              <a:gd name="T41" fmla="*/ 2214243 h 20000"/>
              <a:gd name="T42" fmla="*/ 2137849 w 20000"/>
              <a:gd name="T43" fmla="*/ 2183073 h 20000"/>
              <a:gd name="T44" fmla="*/ 2106794 w 20000"/>
              <a:gd name="T45" fmla="*/ 2141474 h 20000"/>
              <a:gd name="T46" fmla="*/ 2065454 w 20000"/>
              <a:gd name="T47" fmla="*/ 2079133 h 20000"/>
              <a:gd name="T48" fmla="*/ 2034399 w 20000"/>
              <a:gd name="T49" fmla="*/ 2027107 h 20000"/>
              <a:gd name="T50" fmla="*/ 2003542 w 20000"/>
              <a:gd name="T51" fmla="*/ 1985622 h 20000"/>
              <a:gd name="T52" fmla="*/ 1962201 w 20000"/>
              <a:gd name="T53" fmla="*/ 1933595 h 20000"/>
              <a:gd name="T54" fmla="*/ 1931146 w 20000"/>
              <a:gd name="T55" fmla="*/ 1850398 h 20000"/>
              <a:gd name="T56" fmla="*/ 1900289 w 20000"/>
              <a:gd name="T57" fmla="*/ 1777629 h 20000"/>
              <a:gd name="T58" fmla="*/ 1869234 w 20000"/>
              <a:gd name="T59" fmla="*/ 1725716 h 20000"/>
              <a:gd name="T60" fmla="*/ 1838179 w 20000"/>
              <a:gd name="T61" fmla="*/ 1652947 h 20000"/>
              <a:gd name="T62" fmla="*/ 1807321 w 20000"/>
              <a:gd name="T63" fmla="*/ 1590492 h 20000"/>
              <a:gd name="T64" fmla="*/ 1765981 w 20000"/>
              <a:gd name="T65" fmla="*/ 1549007 h 20000"/>
              <a:gd name="T66" fmla="*/ 1734926 w 20000"/>
              <a:gd name="T67" fmla="*/ 1507408 h 20000"/>
              <a:gd name="T68" fmla="*/ 1704069 w 20000"/>
              <a:gd name="T69" fmla="*/ 1455382 h 20000"/>
              <a:gd name="T70" fmla="*/ 1693585 w 20000"/>
              <a:gd name="T71" fmla="*/ 1226647 h 20000"/>
              <a:gd name="T72" fmla="*/ 1724640 w 20000"/>
              <a:gd name="T73" fmla="*/ 1153878 h 20000"/>
              <a:gd name="T74" fmla="*/ 1755695 w 20000"/>
              <a:gd name="T75" fmla="*/ 1101964 h 20000"/>
              <a:gd name="T76" fmla="*/ 1786552 w 20000"/>
              <a:gd name="T77" fmla="*/ 1049938 h 20000"/>
              <a:gd name="T78" fmla="*/ 1817607 w 20000"/>
              <a:gd name="T79" fmla="*/ 956426 h 20000"/>
              <a:gd name="T80" fmla="*/ 1848662 w 20000"/>
              <a:gd name="T81" fmla="*/ 769289 h 20000"/>
              <a:gd name="T82" fmla="*/ 1807321 w 20000"/>
              <a:gd name="T83" fmla="*/ 395016 h 20000"/>
              <a:gd name="T84" fmla="*/ 1776266 w 20000"/>
              <a:gd name="T85" fmla="*/ 353418 h 20000"/>
              <a:gd name="T86" fmla="*/ 1724640 w 20000"/>
              <a:gd name="T87" fmla="*/ 311819 h 20000"/>
              <a:gd name="T88" fmla="*/ 1693585 w 20000"/>
              <a:gd name="T89" fmla="*/ 280648 h 20000"/>
              <a:gd name="T90" fmla="*/ 1662728 w 20000"/>
              <a:gd name="T91" fmla="*/ 239050 h 20000"/>
              <a:gd name="T92" fmla="*/ 1611101 w 20000"/>
              <a:gd name="T93" fmla="*/ 207879 h 20000"/>
              <a:gd name="T94" fmla="*/ 1528420 w 20000"/>
              <a:gd name="T95" fmla="*/ 166281 h 20000"/>
              <a:gd name="T96" fmla="*/ 1476793 w 20000"/>
              <a:gd name="T97" fmla="*/ 124796 h 20000"/>
              <a:gd name="T98" fmla="*/ 1383826 w 20000"/>
              <a:gd name="T99" fmla="*/ 83197 h 20000"/>
              <a:gd name="T100" fmla="*/ 1239233 w 20000"/>
              <a:gd name="T101" fmla="*/ 52027 h 20000"/>
              <a:gd name="T102" fmla="*/ 805452 w 20000"/>
              <a:gd name="T103" fmla="*/ 20743 h 20000"/>
              <a:gd name="T104" fmla="*/ 113539 w 20000"/>
              <a:gd name="T105" fmla="*/ 31171 h 200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0000" h="20000">
                <a:moveTo>
                  <a:pt x="17490" y="4311"/>
                </a:moveTo>
                <a:lnTo>
                  <a:pt x="17490" y="6053"/>
                </a:lnTo>
                <a:lnTo>
                  <a:pt x="17543" y="6237"/>
                </a:lnTo>
                <a:lnTo>
                  <a:pt x="17543" y="6328"/>
                </a:lnTo>
                <a:lnTo>
                  <a:pt x="17595" y="6512"/>
                </a:lnTo>
                <a:lnTo>
                  <a:pt x="17908" y="7062"/>
                </a:lnTo>
                <a:lnTo>
                  <a:pt x="17908" y="7154"/>
                </a:lnTo>
                <a:lnTo>
                  <a:pt x="18013" y="7337"/>
                </a:lnTo>
                <a:lnTo>
                  <a:pt x="18117" y="7429"/>
                </a:lnTo>
                <a:lnTo>
                  <a:pt x="18117" y="7521"/>
                </a:lnTo>
                <a:lnTo>
                  <a:pt x="18169" y="7612"/>
                </a:lnTo>
                <a:lnTo>
                  <a:pt x="18221" y="7612"/>
                </a:lnTo>
                <a:lnTo>
                  <a:pt x="18535" y="8163"/>
                </a:lnTo>
                <a:lnTo>
                  <a:pt x="18587" y="8163"/>
                </a:lnTo>
                <a:lnTo>
                  <a:pt x="18587" y="8254"/>
                </a:lnTo>
                <a:lnTo>
                  <a:pt x="18639" y="8254"/>
                </a:lnTo>
                <a:lnTo>
                  <a:pt x="18900" y="8713"/>
                </a:lnTo>
                <a:lnTo>
                  <a:pt x="18952" y="8713"/>
                </a:lnTo>
                <a:lnTo>
                  <a:pt x="18952" y="8805"/>
                </a:lnTo>
                <a:lnTo>
                  <a:pt x="19005" y="8805"/>
                </a:lnTo>
                <a:lnTo>
                  <a:pt x="19005" y="8896"/>
                </a:lnTo>
                <a:lnTo>
                  <a:pt x="19057" y="8896"/>
                </a:lnTo>
                <a:lnTo>
                  <a:pt x="19057" y="8988"/>
                </a:lnTo>
                <a:lnTo>
                  <a:pt x="19109" y="8988"/>
                </a:lnTo>
                <a:lnTo>
                  <a:pt x="19109" y="9172"/>
                </a:lnTo>
                <a:lnTo>
                  <a:pt x="19161" y="9172"/>
                </a:lnTo>
                <a:lnTo>
                  <a:pt x="19161" y="9263"/>
                </a:lnTo>
                <a:lnTo>
                  <a:pt x="19213" y="9263"/>
                </a:lnTo>
                <a:lnTo>
                  <a:pt x="19213" y="9538"/>
                </a:lnTo>
                <a:lnTo>
                  <a:pt x="19266" y="9538"/>
                </a:lnTo>
                <a:lnTo>
                  <a:pt x="19266" y="9630"/>
                </a:lnTo>
                <a:lnTo>
                  <a:pt x="19318" y="9630"/>
                </a:lnTo>
                <a:lnTo>
                  <a:pt x="19318" y="9814"/>
                </a:lnTo>
                <a:lnTo>
                  <a:pt x="19370" y="9814"/>
                </a:lnTo>
                <a:lnTo>
                  <a:pt x="19370" y="9997"/>
                </a:lnTo>
                <a:lnTo>
                  <a:pt x="19422" y="9997"/>
                </a:lnTo>
                <a:lnTo>
                  <a:pt x="19422" y="10180"/>
                </a:lnTo>
                <a:lnTo>
                  <a:pt x="19474" y="10272"/>
                </a:lnTo>
                <a:lnTo>
                  <a:pt x="19474" y="10364"/>
                </a:lnTo>
                <a:lnTo>
                  <a:pt x="19527" y="10456"/>
                </a:lnTo>
                <a:lnTo>
                  <a:pt x="19527" y="10639"/>
                </a:lnTo>
                <a:lnTo>
                  <a:pt x="19579" y="10639"/>
                </a:lnTo>
                <a:lnTo>
                  <a:pt x="19579" y="10822"/>
                </a:lnTo>
                <a:lnTo>
                  <a:pt x="19631" y="10822"/>
                </a:lnTo>
                <a:lnTo>
                  <a:pt x="19631" y="11373"/>
                </a:lnTo>
                <a:lnTo>
                  <a:pt x="19683" y="11373"/>
                </a:lnTo>
                <a:lnTo>
                  <a:pt x="19683" y="11740"/>
                </a:lnTo>
                <a:lnTo>
                  <a:pt x="19735" y="11740"/>
                </a:lnTo>
                <a:lnTo>
                  <a:pt x="19735" y="12657"/>
                </a:lnTo>
                <a:lnTo>
                  <a:pt x="19788" y="12748"/>
                </a:lnTo>
                <a:lnTo>
                  <a:pt x="19788" y="13299"/>
                </a:lnTo>
                <a:lnTo>
                  <a:pt x="19840" y="13299"/>
                </a:lnTo>
                <a:lnTo>
                  <a:pt x="19840" y="14491"/>
                </a:lnTo>
                <a:lnTo>
                  <a:pt x="19892" y="14583"/>
                </a:lnTo>
                <a:lnTo>
                  <a:pt x="19892" y="14766"/>
                </a:lnTo>
                <a:lnTo>
                  <a:pt x="19944" y="14766"/>
                </a:lnTo>
                <a:lnTo>
                  <a:pt x="19944" y="15133"/>
                </a:lnTo>
                <a:lnTo>
                  <a:pt x="19997" y="15133"/>
                </a:lnTo>
                <a:lnTo>
                  <a:pt x="19997" y="17334"/>
                </a:lnTo>
                <a:lnTo>
                  <a:pt x="19944" y="17334"/>
                </a:lnTo>
                <a:lnTo>
                  <a:pt x="19944" y="17518"/>
                </a:lnTo>
                <a:lnTo>
                  <a:pt x="19892" y="17518"/>
                </a:lnTo>
                <a:lnTo>
                  <a:pt x="19892" y="17609"/>
                </a:lnTo>
                <a:lnTo>
                  <a:pt x="19840" y="17609"/>
                </a:lnTo>
                <a:lnTo>
                  <a:pt x="19840" y="17701"/>
                </a:lnTo>
                <a:lnTo>
                  <a:pt x="19788" y="17701"/>
                </a:lnTo>
                <a:lnTo>
                  <a:pt x="19788" y="17793"/>
                </a:lnTo>
                <a:lnTo>
                  <a:pt x="19735" y="17793"/>
                </a:lnTo>
                <a:lnTo>
                  <a:pt x="19735" y="17884"/>
                </a:lnTo>
                <a:lnTo>
                  <a:pt x="19683" y="17884"/>
                </a:lnTo>
                <a:lnTo>
                  <a:pt x="19683" y="17976"/>
                </a:lnTo>
                <a:lnTo>
                  <a:pt x="19631" y="17976"/>
                </a:lnTo>
                <a:lnTo>
                  <a:pt x="19631" y="18068"/>
                </a:lnTo>
                <a:lnTo>
                  <a:pt x="19579" y="18068"/>
                </a:lnTo>
                <a:lnTo>
                  <a:pt x="19579" y="18160"/>
                </a:lnTo>
                <a:lnTo>
                  <a:pt x="19474" y="18160"/>
                </a:lnTo>
                <a:lnTo>
                  <a:pt x="19474" y="18251"/>
                </a:lnTo>
                <a:lnTo>
                  <a:pt x="19422" y="18251"/>
                </a:lnTo>
                <a:lnTo>
                  <a:pt x="19422" y="18343"/>
                </a:lnTo>
                <a:lnTo>
                  <a:pt x="19370" y="18343"/>
                </a:lnTo>
                <a:lnTo>
                  <a:pt x="19318" y="18435"/>
                </a:lnTo>
                <a:lnTo>
                  <a:pt x="19161" y="18435"/>
                </a:lnTo>
                <a:lnTo>
                  <a:pt x="19109" y="18526"/>
                </a:lnTo>
                <a:lnTo>
                  <a:pt x="19057" y="18526"/>
                </a:lnTo>
                <a:lnTo>
                  <a:pt x="19005" y="18618"/>
                </a:lnTo>
                <a:lnTo>
                  <a:pt x="18952" y="18618"/>
                </a:lnTo>
                <a:lnTo>
                  <a:pt x="18900" y="18710"/>
                </a:lnTo>
                <a:lnTo>
                  <a:pt x="18796" y="18710"/>
                </a:lnTo>
                <a:lnTo>
                  <a:pt x="18796" y="18802"/>
                </a:lnTo>
                <a:lnTo>
                  <a:pt x="18639" y="18802"/>
                </a:lnTo>
                <a:lnTo>
                  <a:pt x="18587" y="18893"/>
                </a:lnTo>
                <a:lnTo>
                  <a:pt x="18378" y="18893"/>
                </a:lnTo>
                <a:lnTo>
                  <a:pt x="18326" y="18985"/>
                </a:lnTo>
                <a:lnTo>
                  <a:pt x="18169" y="18985"/>
                </a:lnTo>
                <a:lnTo>
                  <a:pt x="18117" y="19077"/>
                </a:lnTo>
                <a:lnTo>
                  <a:pt x="17960" y="19077"/>
                </a:lnTo>
                <a:lnTo>
                  <a:pt x="17960" y="19168"/>
                </a:lnTo>
                <a:lnTo>
                  <a:pt x="17751" y="19168"/>
                </a:lnTo>
                <a:lnTo>
                  <a:pt x="17699" y="19260"/>
                </a:lnTo>
                <a:lnTo>
                  <a:pt x="17595" y="19260"/>
                </a:lnTo>
                <a:lnTo>
                  <a:pt x="17543" y="19352"/>
                </a:lnTo>
                <a:lnTo>
                  <a:pt x="17438" y="19352"/>
                </a:lnTo>
                <a:lnTo>
                  <a:pt x="17386" y="19444"/>
                </a:lnTo>
                <a:lnTo>
                  <a:pt x="17282" y="19444"/>
                </a:lnTo>
                <a:lnTo>
                  <a:pt x="17229" y="19535"/>
                </a:lnTo>
                <a:lnTo>
                  <a:pt x="17073" y="19535"/>
                </a:lnTo>
                <a:lnTo>
                  <a:pt x="17073" y="19627"/>
                </a:lnTo>
                <a:lnTo>
                  <a:pt x="13366" y="19627"/>
                </a:lnTo>
                <a:lnTo>
                  <a:pt x="13366" y="19719"/>
                </a:lnTo>
                <a:lnTo>
                  <a:pt x="13209" y="19719"/>
                </a:lnTo>
                <a:lnTo>
                  <a:pt x="13209" y="19810"/>
                </a:lnTo>
                <a:lnTo>
                  <a:pt x="12896" y="19810"/>
                </a:lnTo>
                <a:lnTo>
                  <a:pt x="12896" y="19902"/>
                </a:lnTo>
                <a:lnTo>
                  <a:pt x="12426" y="19902"/>
                </a:lnTo>
                <a:lnTo>
                  <a:pt x="12374" y="19994"/>
                </a:lnTo>
                <a:lnTo>
                  <a:pt x="11591" y="19994"/>
                </a:lnTo>
                <a:lnTo>
                  <a:pt x="11591" y="19902"/>
                </a:lnTo>
                <a:lnTo>
                  <a:pt x="11486" y="19902"/>
                </a:lnTo>
                <a:lnTo>
                  <a:pt x="11486" y="19810"/>
                </a:lnTo>
                <a:lnTo>
                  <a:pt x="11434" y="19810"/>
                </a:lnTo>
                <a:lnTo>
                  <a:pt x="11382" y="19719"/>
                </a:lnTo>
                <a:lnTo>
                  <a:pt x="11330" y="19719"/>
                </a:lnTo>
                <a:lnTo>
                  <a:pt x="11330" y="19627"/>
                </a:lnTo>
                <a:lnTo>
                  <a:pt x="11225" y="19627"/>
                </a:lnTo>
                <a:lnTo>
                  <a:pt x="11225" y="19535"/>
                </a:lnTo>
                <a:lnTo>
                  <a:pt x="11121" y="19535"/>
                </a:lnTo>
                <a:lnTo>
                  <a:pt x="11121" y="19444"/>
                </a:lnTo>
                <a:lnTo>
                  <a:pt x="11016" y="19444"/>
                </a:lnTo>
                <a:lnTo>
                  <a:pt x="11016" y="19352"/>
                </a:lnTo>
                <a:lnTo>
                  <a:pt x="10912" y="19352"/>
                </a:lnTo>
                <a:lnTo>
                  <a:pt x="10912" y="19260"/>
                </a:lnTo>
                <a:lnTo>
                  <a:pt x="10808" y="19260"/>
                </a:lnTo>
                <a:lnTo>
                  <a:pt x="10808" y="19168"/>
                </a:lnTo>
                <a:lnTo>
                  <a:pt x="10755" y="19168"/>
                </a:lnTo>
                <a:lnTo>
                  <a:pt x="10755" y="19077"/>
                </a:lnTo>
                <a:lnTo>
                  <a:pt x="10703" y="19077"/>
                </a:lnTo>
                <a:lnTo>
                  <a:pt x="10651" y="18985"/>
                </a:lnTo>
                <a:lnTo>
                  <a:pt x="10651" y="18893"/>
                </a:lnTo>
                <a:lnTo>
                  <a:pt x="10599" y="18893"/>
                </a:lnTo>
                <a:lnTo>
                  <a:pt x="10546" y="18802"/>
                </a:lnTo>
                <a:lnTo>
                  <a:pt x="10546" y="18618"/>
                </a:lnTo>
                <a:lnTo>
                  <a:pt x="10494" y="18526"/>
                </a:lnTo>
                <a:lnTo>
                  <a:pt x="10442" y="18526"/>
                </a:lnTo>
                <a:lnTo>
                  <a:pt x="10442" y="18343"/>
                </a:lnTo>
                <a:lnTo>
                  <a:pt x="10390" y="18343"/>
                </a:lnTo>
                <a:lnTo>
                  <a:pt x="10390" y="18251"/>
                </a:lnTo>
                <a:lnTo>
                  <a:pt x="10338" y="18251"/>
                </a:lnTo>
                <a:lnTo>
                  <a:pt x="10338" y="18068"/>
                </a:lnTo>
                <a:lnTo>
                  <a:pt x="10285" y="18068"/>
                </a:lnTo>
                <a:lnTo>
                  <a:pt x="10285" y="17884"/>
                </a:lnTo>
                <a:lnTo>
                  <a:pt x="10233" y="17884"/>
                </a:lnTo>
                <a:lnTo>
                  <a:pt x="10233" y="17793"/>
                </a:lnTo>
                <a:lnTo>
                  <a:pt x="10181" y="17793"/>
                </a:lnTo>
                <a:lnTo>
                  <a:pt x="10181" y="17701"/>
                </a:lnTo>
                <a:lnTo>
                  <a:pt x="10129" y="17701"/>
                </a:lnTo>
                <a:lnTo>
                  <a:pt x="10129" y="17518"/>
                </a:lnTo>
                <a:lnTo>
                  <a:pt x="10077" y="17518"/>
                </a:lnTo>
                <a:lnTo>
                  <a:pt x="10077" y="17334"/>
                </a:lnTo>
                <a:lnTo>
                  <a:pt x="10024" y="17334"/>
                </a:lnTo>
                <a:lnTo>
                  <a:pt x="9972" y="17242"/>
                </a:lnTo>
                <a:lnTo>
                  <a:pt x="9972" y="17059"/>
                </a:lnTo>
                <a:lnTo>
                  <a:pt x="9920" y="17059"/>
                </a:lnTo>
                <a:lnTo>
                  <a:pt x="9920" y="16876"/>
                </a:lnTo>
                <a:lnTo>
                  <a:pt x="9868" y="16876"/>
                </a:lnTo>
                <a:lnTo>
                  <a:pt x="9868" y="16600"/>
                </a:lnTo>
                <a:lnTo>
                  <a:pt x="9816" y="16600"/>
                </a:lnTo>
                <a:lnTo>
                  <a:pt x="9763" y="16509"/>
                </a:lnTo>
                <a:lnTo>
                  <a:pt x="9763" y="16325"/>
                </a:lnTo>
                <a:lnTo>
                  <a:pt x="9711" y="16325"/>
                </a:lnTo>
                <a:lnTo>
                  <a:pt x="9711" y="16050"/>
                </a:lnTo>
                <a:lnTo>
                  <a:pt x="9659" y="16050"/>
                </a:lnTo>
                <a:lnTo>
                  <a:pt x="9659" y="15867"/>
                </a:lnTo>
                <a:lnTo>
                  <a:pt x="9607" y="15867"/>
                </a:lnTo>
                <a:lnTo>
                  <a:pt x="9607" y="15683"/>
                </a:lnTo>
                <a:lnTo>
                  <a:pt x="9554" y="15592"/>
                </a:lnTo>
                <a:lnTo>
                  <a:pt x="9554" y="15500"/>
                </a:lnTo>
                <a:lnTo>
                  <a:pt x="9502" y="15500"/>
                </a:lnTo>
                <a:lnTo>
                  <a:pt x="9502" y="15316"/>
                </a:lnTo>
                <a:lnTo>
                  <a:pt x="9450" y="15316"/>
                </a:lnTo>
                <a:lnTo>
                  <a:pt x="9450" y="15225"/>
                </a:lnTo>
                <a:lnTo>
                  <a:pt x="9398" y="15225"/>
                </a:lnTo>
                <a:lnTo>
                  <a:pt x="9398" y="15041"/>
                </a:lnTo>
                <a:lnTo>
                  <a:pt x="9346" y="15041"/>
                </a:lnTo>
                <a:lnTo>
                  <a:pt x="9346" y="14858"/>
                </a:lnTo>
                <a:lnTo>
                  <a:pt x="9293" y="14858"/>
                </a:lnTo>
                <a:lnTo>
                  <a:pt x="9293" y="14583"/>
                </a:lnTo>
                <a:lnTo>
                  <a:pt x="9241" y="14583"/>
                </a:lnTo>
                <a:lnTo>
                  <a:pt x="9241" y="14399"/>
                </a:lnTo>
                <a:lnTo>
                  <a:pt x="9189" y="14399"/>
                </a:lnTo>
                <a:lnTo>
                  <a:pt x="9189" y="14216"/>
                </a:lnTo>
                <a:lnTo>
                  <a:pt x="9137" y="14216"/>
                </a:lnTo>
                <a:lnTo>
                  <a:pt x="9137" y="14032"/>
                </a:lnTo>
                <a:lnTo>
                  <a:pt x="9085" y="14032"/>
                </a:lnTo>
                <a:lnTo>
                  <a:pt x="9085" y="13941"/>
                </a:lnTo>
                <a:lnTo>
                  <a:pt x="9032" y="13941"/>
                </a:lnTo>
                <a:lnTo>
                  <a:pt x="9032" y="13757"/>
                </a:lnTo>
                <a:lnTo>
                  <a:pt x="8980" y="13666"/>
                </a:lnTo>
                <a:lnTo>
                  <a:pt x="8928" y="13666"/>
                </a:lnTo>
                <a:lnTo>
                  <a:pt x="8928" y="13574"/>
                </a:lnTo>
                <a:lnTo>
                  <a:pt x="8876" y="13482"/>
                </a:lnTo>
                <a:lnTo>
                  <a:pt x="8876" y="13390"/>
                </a:lnTo>
                <a:lnTo>
                  <a:pt x="8824" y="13390"/>
                </a:lnTo>
                <a:lnTo>
                  <a:pt x="8824" y="13299"/>
                </a:lnTo>
                <a:lnTo>
                  <a:pt x="8771" y="13299"/>
                </a:lnTo>
                <a:lnTo>
                  <a:pt x="8771" y="13207"/>
                </a:lnTo>
                <a:lnTo>
                  <a:pt x="8719" y="13115"/>
                </a:lnTo>
                <a:lnTo>
                  <a:pt x="8719" y="13024"/>
                </a:lnTo>
                <a:lnTo>
                  <a:pt x="8667" y="13024"/>
                </a:lnTo>
                <a:lnTo>
                  <a:pt x="8667" y="12932"/>
                </a:lnTo>
                <a:lnTo>
                  <a:pt x="8615" y="12840"/>
                </a:lnTo>
                <a:lnTo>
                  <a:pt x="8615" y="12657"/>
                </a:lnTo>
                <a:lnTo>
                  <a:pt x="8562" y="12657"/>
                </a:lnTo>
                <a:lnTo>
                  <a:pt x="8562" y="12565"/>
                </a:lnTo>
                <a:lnTo>
                  <a:pt x="8510" y="12565"/>
                </a:lnTo>
                <a:lnTo>
                  <a:pt x="8510" y="10822"/>
                </a:lnTo>
                <a:lnTo>
                  <a:pt x="8562" y="10822"/>
                </a:lnTo>
                <a:lnTo>
                  <a:pt x="8562" y="10547"/>
                </a:lnTo>
                <a:lnTo>
                  <a:pt x="8615" y="10547"/>
                </a:lnTo>
                <a:lnTo>
                  <a:pt x="8615" y="10364"/>
                </a:lnTo>
                <a:lnTo>
                  <a:pt x="8667" y="10364"/>
                </a:lnTo>
                <a:lnTo>
                  <a:pt x="8667" y="10272"/>
                </a:lnTo>
                <a:lnTo>
                  <a:pt x="8719" y="10180"/>
                </a:lnTo>
                <a:lnTo>
                  <a:pt x="8719" y="10089"/>
                </a:lnTo>
                <a:lnTo>
                  <a:pt x="8771" y="10089"/>
                </a:lnTo>
                <a:lnTo>
                  <a:pt x="8771" y="9997"/>
                </a:lnTo>
                <a:lnTo>
                  <a:pt x="8824" y="9814"/>
                </a:lnTo>
                <a:lnTo>
                  <a:pt x="8824" y="9722"/>
                </a:lnTo>
                <a:lnTo>
                  <a:pt x="8876" y="9722"/>
                </a:lnTo>
                <a:lnTo>
                  <a:pt x="8876" y="9630"/>
                </a:lnTo>
                <a:lnTo>
                  <a:pt x="8928" y="9630"/>
                </a:lnTo>
                <a:lnTo>
                  <a:pt x="8928" y="9447"/>
                </a:lnTo>
                <a:lnTo>
                  <a:pt x="8980" y="9447"/>
                </a:lnTo>
                <a:lnTo>
                  <a:pt x="8980" y="9263"/>
                </a:lnTo>
                <a:lnTo>
                  <a:pt x="9032" y="9263"/>
                </a:lnTo>
                <a:lnTo>
                  <a:pt x="9032" y="8988"/>
                </a:lnTo>
                <a:lnTo>
                  <a:pt x="9085" y="8988"/>
                </a:lnTo>
                <a:lnTo>
                  <a:pt x="9085" y="8805"/>
                </a:lnTo>
                <a:lnTo>
                  <a:pt x="9137" y="8713"/>
                </a:lnTo>
                <a:lnTo>
                  <a:pt x="9137" y="8438"/>
                </a:lnTo>
                <a:lnTo>
                  <a:pt x="9189" y="8438"/>
                </a:lnTo>
                <a:lnTo>
                  <a:pt x="9189" y="7979"/>
                </a:lnTo>
                <a:lnTo>
                  <a:pt x="9241" y="7887"/>
                </a:lnTo>
                <a:lnTo>
                  <a:pt x="9241" y="7154"/>
                </a:lnTo>
                <a:lnTo>
                  <a:pt x="9293" y="7154"/>
                </a:lnTo>
                <a:lnTo>
                  <a:pt x="9293" y="6787"/>
                </a:lnTo>
                <a:lnTo>
                  <a:pt x="9346" y="6787"/>
                </a:lnTo>
                <a:lnTo>
                  <a:pt x="9346" y="4035"/>
                </a:lnTo>
                <a:lnTo>
                  <a:pt x="9293" y="4035"/>
                </a:lnTo>
                <a:lnTo>
                  <a:pt x="9293" y="3852"/>
                </a:lnTo>
                <a:lnTo>
                  <a:pt x="9241" y="3760"/>
                </a:lnTo>
                <a:lnTo>
                  <a:pt x="9241" y="3669"/>
                </a:lnTo>
                <a:lnTo>
                  <a:pt x="9137" y="3485"/>
                </a:lnTo>
                <a:lnTo>
                  <a:pt x="9137" y="3393"/>
                </a:lnTo>
                <a:lnTo>
                  <a:pt x="9085" y="3393"/>
                </a:lnTo>
                <a:lnTo>
                  <a:pt x="9085" y="3302"/>
                </a:lnTo>
                <a:lnTo>
                  <a:pt x="9032" y="3302"/>
                </a:lnTo>
                <a:lnTo>
                  <a:pt x="9032" y="3118"/>
                </a:lnTo>
                <a:lnTo>
                  <a:pt x="8980" y="3118"/>
                </a:lnTo>
                <a:lnTo>
                  <a:pt x="8928" y="3027"/>
                </a:lnTo>
                <a:lnTo>
                  <a:pt x="8876" y="3027"/>
                </a:lnTo>
                <a:lnTo>
                  <a:pt x="8876" y="2843"/>
                </a:lnTo>
                <a:lnTo>
                  <a:pt x="8824" y="2843"/>
                </a:lnTo>
                <a:lnTo>
                  <a:pt x="8771" y="2751"/>
                </a:lnTo>
                <a:lnTo>
                  <a:pt x="8719" y="2751"/>
                </a:lnTo>
                <a:lnTo>
                  <a:pt x="8719" y="2660"/>
                </a:lnTo>
                <a:lnTo>
                  <a:pt x="8667" y="2660"/>
                </a:lnTo>
                <a:lnTo>
                  <a:pt x="8667" y="2568"/>
                </a:lnTo>
                <a:lnTo>
                  <a:pt x="8615" y="2568"/>
                </a:lnTo>
                <a:lnTo>
                  <a:pt x="8615" y="2476"/>
                </a:lnTo>
                <a:lnTo>
                  <a:pt x="8562" y="2476"/>
                </a:lnTo>
                <a:lnTo>
                  <a:pt x="8562" y="2385"/>
                </a:lnTo>
                <a:lnTo>
                  <a:pt x="8510" y="2385"/>
                </a:lnTo>
                <a:lnTo>
                  <a:pt x="8510" y="2293"/>
                </a:lnTo>
                <a:lnTo>
                  <a:pt x="8458" y="2201"/>
                </a:lnTo>
                <a:lnTo>
                  <a:pt x="8406" y="2201"/>
                </a:lnTo>
                <a:lnTo>
                  <a:pt x="8406" y="2109"/>
                </a:lnTo>
                <a:lnTo>
                  <a:pt x="8354" y="2109"/>
                </a:lnTo>
                <a:lnTo>
                  <a:pt x="8354" y="2018"/>
                </a:lnTo>
                <a:lnTo>
                  <a:pt x="8249" y="2018"/>
                </a:lnTo>
                <a:lnTo>
                  <a:pt x="8249" y="1926"/>
                </a:lnTo>
                <a:lnTo>
                  <a:pt x="8197" y="1834"/>
                </a:lnTo>
                <a:lnTo>
                  <a:pt x="8145" y="1834"/>
                </a:lnTo>
                <a:lnTo>
                  <a:pt x="8145" y="1743"/>
                </a:lnTo>
                <a:lnTo>
                  <a:pt x="8040" y="1743"/>
                </a:lnTo>
                <a:lnTo>
                  <a:pt x="8040" y="1651"/>
                </a:lnTo>
                <a:lnTo>
                  <a:pt x="7936" y="1651"/>
                </a:lnTo>
                <a:lnTo>
                  <a:pt x="7832" y="1467"/>
                </a:lnTo>
                <a:lnTo>
                  <a:pt x="7727" y="1467"/>
                </a:lnTo>
                <a:lnTo>
                  <a:pt x="7727" y="1284"/>
                </a:lnTo>
                <a:lnTo>
                  <a:pt x="7623" y="1284"/>
                </a:lnTo>
                <a:lnTo>
                  <a:pt x="7570" y="1192"/>
                </a:lnTo>
                <a:lnTo>
                  <a:pt x="7518" y="1192"/>
                </a:lnTo>
                <a:lnTo>
                  <a:pt x="7518" y="1101"/>
                </a:lnTo>
                <a:lnTo>
                  <a:pt x="7466" y="1101"/>
                </a:lnTo>
                <a:lnTo>
                  <a:pt x="7466" y="1009"/>
                </a:lnTo>
                <a:lnTo>
                  <a:pt x="7414" y="1009"/>
                </a:lnTo>
                <a:lnTo>
                  <a:pt x="7414" y="917"/>
                </a:lnTo>
                <a:lnTo>
                  <a:pt x="7101" y="825"/>
                </a:lnTo>
                <a:lnTo>
                  <a:pt x="6996" y="825"/>
                </a:lnTo>
                <a:lnTo>
                  <a:pt x="6996" y="734"/>
                </a:lnTo>
                <a:lnTo>
                  <a:pt x="6892" y="734"/>
                </a:lnTo>
                <a:lnTo>
                  <a:pt x="6840" y="642"/>
                </a:lnTo>
                <a:lnTo>
                  <a:pt x="6735" y="642"/>
                </a:lnTo>
                <a:lnTo>
                  <a:pt x="6683" y="550"/>
                </a:lnTo>
                <a:lnTo>
                  <a:pt x="6578" y="550"/>
                </a:lnTo>
                <a:lnTo>
                  <a:pt x="6265" y="459"/>
                </a:lnTo>
                <a:lnTo>
                  <a:pt x="6109" y="459"/>
                </a:lnTo>
                <a:lnTo>
                  <a:pt x="5795" y="367"/>
                </a:lnTo>
                <a:lnTo>
                  <a:pt x="5325" y="367"/>
                </a:lnTo>
                <a:lnTo>
                  <a:pt x="4803" y="275"/>
                </a:lnTo>
                <a:lnTo>
                  <a:pt x="4490" y="275"/>
                </a:lnTo>
                <a:lnTo>
                  <a:pt x="4072" y="183"/>
                </a:lnTo>
                <a:lnTo>
                  <a:pt x="3550" y="183"/>
                </a:lnTo>
                <a:lnTo>
                  <a:pt x="3446" y="92"/>
                </a:lnTo>
                <a:lnTo>
                  <a:pt x="888" y="92"/>
                </a:lnTo>
                <a:lnTo>
                  <a:pt x="835" y="183"/>
                </a:lnTo>
                <a:lnTo>
                  <a:pt x="574" y="183"/>
                </a:lnTo>
                <a:lnTo>
                  <a:pt x="574" y="275"/>
                </a:lnTo>
                <a:lnTo>
                  <a:pt x="157" y="275"/>
                </a:lnTo>
                <a:lnTo>
                  <a:pt x="157" y="183"/>
                </a:lnTo>
                <a:lnTo>
                  <a:pt x="52" y="183"/>
                </a:lnTo>
                <a:lnTo>
                  <a:pt x="52" y="9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9" name="Freeform 184">
            <a:extLst>
              <a:ext uri="{FF2B5EF4-FFF2-40B4-BE49-F238E27FC236}">
                <a16:creationId xmlns:a16="http://schemas.microsoft.com/office/drawing/2014/main" id="{510C1210-9A16-15F2-5057-BC9F23016A54}"/>
              </a:ext>
            </a:extLst>
          </p:cNvPr>
          <p:cNvSpPr>
            <a:spLocks/>
          </p:cNvSpPr>
          <p:nvPr/>
        </p:nvSpPr>
        <p:spPr bwMode="auto">
          <a:xfrm>
            <a:off x="7056439" y="2755901"/>
            <a:ext cx="134937" cy="957263"/>
          </a:xfrm>
          <a:custGeom>
            <a:avLst/>
            <a:gdLst>
              <a:gd name="T0" fmla="*/ 41304 w 20000"/>
              <a:gd name="T1" fmla="*/ 0 h 20000"/>
              <a:gd name="T2" fmla="*/ 41304 w 20000"/>
              <a:gd name="T3" fmla="*/ 10386 h 20000"/>
              <a:gd name="T4" fmla="*/ 30982 w 20000"/>
              <a:gd name="T5" fmla="*/ 10386 h 20000"/>
              <a:gd name="T6" fmla="*/ 30982 w 20000"/>
              <a:gd name="T7" fmla="*/ 62366 h 20000"/>
              <a:gd name="T8" fmla="*/ 20652 w 20000"/>
              <a:gd name="T9" fmla="*/ 83186 h 20000"/>
              <a:gd name="T10" fmla="*/ 20652 w 20000"/>
              <a:gd name="T11" fmla="*/ 93572 h 20000"/>
              <a:gd name="T12" fmla="*/ 10329 w 20000"/>
              <a:gd name="T13" fmla="*/ 103959 h 20000"/>
              <a:gd name="T14" fmla="*/ 10329 w 20000"/>
              <a:gd name="T15" fmla="*/ 145552 h 20000"/>
              <a:gd name="T16" fmla="*/ 0 w 20000"/>
              <a:gd name="T17" fmla="*/ 155986 h 20000"/>
              <a:gd name="T18" fmla="*/ 0 w 20000"/>
              <a:gd name="T19" fmla="*/ 447090 h 20000"/>
              <a:gd name="T20" fmla="*/ 10329 w 20000"/>
              <a:gd name="T21" fmla="*/ 457476 h 20000"/>
              <a:gd name="T22" fmla="*/ 10329 w 20000"/>
              <a:gd name="T23" fmla="*/ 478296 h 20000"/>
              <a:gd name="T24" fmla="*/ 20652 w 20000"/>
              <a:gd name="T25" fmla="*/ 488683 h 20000"/>
              <a:gd name="T26" fmla="*/ 20652 w 20000"/>
              <a:gd name="T27" fmla="*/ 519890 h 20000"/>
              <a:gd name="T28" fmla="*/ 30982 w 20000"/>
              <a:gd name="T29" fmla="*/ 530276 h 20000"/>
              <a:gd name="T30" fmla="*/ 30982 w 20000"/>
              <a:gd name="T31" fmla="*/ 540662 h 20000"/>
              <a:gd name="T32" fmla="*/ 41304 w 20000"/>
              <a:gd name="T33" fmla="*/ 551048 h 20000"/>
              <a:gd name="T34" fmla="*/ 41304 w 20000"/>
              <a:gd name="T35" fmla="*/ 561483 h 20000"/>
              <a:gd name="T36" fmla="*/ 51634 w 20000"/>
              <a:gd name="T37" fmla="*/ 571869 h 20000"/>
              <a:gd name="T38" fmla="*/ 51634 w 20000"/>
              <a:gd name="T39" fmla="*/ 592642 h 20000"/>
              <a:gd name="T40" fmla="*/ 61963 w 20000"/>
              <a:gd name="T41" fmla="*/ 603076 h 20000"/>
              <a:gd name="T42" fmla="*/ 61963 w 20000"/>
              <a:gd name="T43" fmla="*/ 613462 h 20000"/>
              <a:gd name="T44" fmla="*/ 72286 w 20000"/>
              <a:gd name="T45" fmla="*/ 623848 h 20000"/>
              <a:gd name="T46" fmla="*/ 72286 w 20000"/>
              <a:gd name="T47" fmla="*/ 644669 h 20000"/>
              <a:gd name="T48" fmla="*/ 82615 w 20000"/>
              <a:gd name="T49" fmla="*/ 655055 h 20000"/>
              <a:gd name="T50" fmla="*/ 82615 w 20000"/>
              <a:gd name="T51" fmla="*/ 665441 h 20000"/>
              <a:gd name="T52" fmla="*/ 92945 w 20000"/>
              <a:gd name="T53" fmla="*/ 686214 h 20000"/>
              <a:gd name="T54" fmla="*/ 92945 w 20000"/>
              <a:gd name="T55" fmla="*/ 707034 h 20000"/>
              <a:gd name="T56" fmla="*/ 103267 w 20000"/>
              <a:gd name="T57" fmla="*/ 717421 h 20000"/>
              <a:gd name="T58" fmla="*/ 103267 w 20000"/>
              <a:gd name="T59" fmla="*/ 727807 h 20000"/>
              <a:gd name="T60" fmla="*/ 113597 w 20000"/>
              <a:gd name="T61" fmla="*/ 738241 h 20000"/>
              <a:gd name="T62" fmla="*/ 113597 w 20000"/>
              <a:gd name="T63" fmla="*/ 790221 h 20000"/>
              <a:gd name="T64" fmla="*/ 123919 w 20000"/>
              <a:gd name="T65" fmla="*/ 790221 h 20000"/>
              <a:gd name="T66" fmla="*/ 123919 w 20000"/>
              <a:gd name="T67" fmla="*/ 821380 h 20000"/>
              <a:gd name="T68" fmla="*/ 134249 w 20000"/>
              <a:gd name="T69" fmla="*/ 831814 h 20000"/>
              <a:gd name="T70" fmla="*/ 134249 w 20000"/>
              <a:gd name="T71" fmla="*/ 956593 h 200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000" h="20000">
                <a:moveTo>
                  <a:pt x="6122" y="0"/>
                </a:moveTo>
                <a:lnTo>
                  <a:pt x="6122" y="217"/>
                </a:lnTo>
                <a:lnTo>
                  <a:pt x="4592" y="217"/>
                </a:lnTo>
                <a:lnTo>
                  <a:pt x="4592" y="1303"/>
                </a:lnTo>
                <a:lnTo>
                  <a:pt x="3061" y="1738"/>
                </a:lnTo>
                <a:lnTo>
                  <a:pt x="3061" y="1955"/>
                </a:lnTo>
                <a:lnTo>
                  <a:pt x="1531" y="2172"/>
                </a:lnTo>
                <a:lnTo>
                  <a:pt x="1531" y="3041"/>
                </a:lnTo>
                <a:lnTo>
                  <a:pt x="0" y="3259"/>
                </a:lnTo>
                <a:lnTo>
                  <a:pt x="0" y="9341"/>
                </a:lnTo>
                <a:lnTo>
                  <a:pt x="1531" y="9558"/>
                </a:lnTo>
                <a:lnTo>
                  <a:pt x="1531" y="9993"/>
                </a:lnTo>
                <a:lnTo>
                  <a:pt x="3061" y="10210"/>
                </a:lnTo>
                <a:lnTo>
                  <a:pt x="3061" y="10862"/>
                </a:lnTo>
                <a:lnTo>
                  <a:pt x="4592" y="11079"/>
                </a:lnTo>
                <a:lnTo>
                  <a:pt x="4592" y="11296"/>
                </a:lnTo>
                <a:lnTo>
                  <a:pt x="6122" y="11513"/>
                </a:lnTo>
                <a:lnTo>
                  <a:pt x="6122" y="11731"/>
                </a:lnTo>
                <a:lnTo>
                  <a:pt x="7653" y="11948"/>
                </a:lnTo>
                <a:lnTo>
                  <a:pt x="7653" y="12382"/>
                </a:lnTo>
                <a:lnTo>
                  <a:pt x="9184" y="12600"/>
                </a:lnTo>
                <a:lnTo>
                  <a:pt x="9184" y="12817"/>
                </a:lnTo>
                <a:lnTo>
                  <a:pt x="10714" y="13034"/>
                </a:lnTo>
                <a:lnTo>
                  <a:pt x="10714" y="13469"/>
                </a:lnTo>
                <a:lnTo>
                  <a:pt x="12245" y="13686"/>
                </a:lnTo>
                <a:lnTo>
                  <a:pt x="12245" y="13903"/>
                </a:lnTo>
                <a:lnTo>
                  <a:pt x="13776" y="14337"/>
                </a:lnTo>
                <a:lnTo>
                  <a:pt x="13776" y="14772"/>
                </a:lnTo>
                <a:lnTo>
                  <a:pt x="15306" y="14989"/>
                </a:lnTo>
                <a:lnTo>
                  <a:pt x="15306" y="15206"/>
                </a:lnTo>
                <a:lnTo>
                  <a:pt x="16837" y="15424"/>
                </a:lnTo>
                <a:lnTo>
                  <a:pt x="16837" y="16510"/>
                </a:lnTo>
                <a:lnTo>
                  <a:pt x="18367" y="16510"/>
                </a:lnTo>
                <a:lnTo>
                  <a:pt x="18367" y="17161"/>
                </a:lnTo>
                <a:lnTo>
                  <a:pt x="19898" y="17379"/>
                </a:lnTo>
                <a:lnTo>
                  <a:pt x="19898" y="19986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0" name="Rectangle 185">
            <a:extLst>
              <a:ext uri="{FF2B5EF4-FFF2-40B4-BE49-F238E27FC236}">
                <a16:creationId xmlns:a16="http://schemas.microsoft.com/office/drawing/2014/main" id="{63AE94C3-EC4F-9DB3-24C8-3BC14A334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5164" y="5354638"/>
            <a:ext cx="206375" cy="1968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8</a:t>
            </a:r>
            <a:endParaRPr lang="en-US" altLang="en-US"/>
          </a:p>
        </p:txBody>
      </p:sp>
      <p:sp>
        <p:nvSpPr>
          <p:cNvPr id="16561" name="Freeform 186">
            <a:extLst>
              <a:ext uri="{FF2B5EF4-FFF2-40B4-BE49-F238E27FC236}">
                <a16:creationId xmlns:a16="http://schemas.microsoft.com/office/drawing/2014/main" id="{FA8CAE61-29FE-A725-B2E6-BF7892CD1FAC}"/>
              </a:ext>
            </a:extLst>
          </p:cNvPr>
          <p:cNvSpPr>
            <a:spLocks/>
          </p:cNvSpPr>
          <p:nvPr/>
        </p:nvSpPr>
        <p:spPr bwMode="auto">
          <a:xfrm>
            <a:off x="4629151" y="3930650"/>
            <a:ext cx="2562225" cy="1435100"/>
          </a:xfrm>
          <a:custGeom>
            <a:avLst/>
            <a:gdLst>
              <a:gd name="T0" fmla="*/ 2551207 w 20000"/>
              <a:gd name="T1" fmla="*/ 31213 h 20000"/>
              <a:gd name="T2" fmla="*/ 2561584 w 20000"/>
              <a:gd name="T3" fmla="*/ 207874 h 20000"/>
              <a:gd name="T4" fmla="*/ 2540830 w 20000"/>
              <a:gd name="T5" fmla="*/ 228683 h 20000"/>
              <a:gd name="T6" fmla="*/ 2530582 w 20000"/>
              <a:gd name="T7" fmla="*/ 249492 h 20000"/>
              <a:gd name="T8" fmla="*/ 2499579 w 20000"/>
              <a:gd name="T9" fmla="*/ 259825 h 20000"/>
              <a:gd name="T10" fmla="*/ 2468576 w 20000"/>
              <a:gd name="T11" fmla="*/ 280634 h 20000"/>
              <a:gd name="T12" fmla="*/ 2313689 w 20000"/>
              <a:gd name="T13" fmla="*/ 291038 h 20000"/>
              <a:gd name="T14" fmla="*/ 2262060 w 20000"/>
              <a:gd name="T15" fmla="*/ 311847 h 20000"/>
              <a:gd name="T16" fmla="*/ 2189677 w 20000"/>
              <a:gd name="T17" fmla="*/ 322252 h 20000"/>
              <a:gd name="T18" fmla="*/ 2148426 w 20000"/>
              <a:gd name="T19" fmla="*/ 342989 h 20000"/>
              <a:gd name="T20" fmla="*/ 2055417 w 20000"/>
              <a:gd name="T21" fmla="*/ 395011 h 20000"/>
              <a:gd name="T22" fmla="*/ 1993411 w 20000"/>
              <a:gd name="T23" fmla="*/ 446962 h 20000"/>
              <a:gd name="T24" fmla="*/ 1952159 w 20000"/>
              <a:gd name="T25" fmla="*/ 467771 h 20000"/>
              <a:gd name="T26" fmla="*/ 1921156 w 20000"/>
              <a:gd name="T27" fmla="*/ 488508 h 20000"/>
              <a:gd name="T28" fmla="*/ 1859150 w 20000"/>
              <a:gd name="T29" fmla="*/ 498913 h 20000"/>
              <a:gd name="T30" fmla="*/ 1786896 w 20000"/>
              <a:gd name="T31" fmla="*/ 519721 h 20000"/>
              <a:gd name="T32" fmla="*/ 1198096 w 20000"/>
              <a:gd name="T33" fmla="*/ 509317 h 20000"/>
              <a:gd name="T34" fmla="*/ 1167093 w 20000"/>
              <a:gd name="T35" fmla="*/ 488508 h 20000"/>
              <a:gd name="T36" fmla="*/ 1125842 w 20000"/>
              <a:gd name="T37" fmla="*/ 467771 h 20000"/>
              <a:gd name="T38" fmla="*/ 1105216 w 20000"/>
              <a:gd name="T39" fmla="*/ 446962 h 20000"/>
              <a:gd name="T40" fmla="*/ 1053587 w 20000"/>
              <a:gd name="T41" fmla="*/ 415748 h 20000"/>
              <a:gd name="T42" fmla="*/ 1032833 w 20000"/>
              <a:gd name="T43" fmla="*/ 395011 h 20000"/>
              <a:gd name="T44" fmla="*/ 981204 w 20000"/>
              <a:gd name="T45" fmla="*/ 353393 h 20000"/>
              <a:gd name="T46" fmla="*/ 960578 w 20000"/>
              <a:gd name="T47" fmla="*/ 342989 h 20000"/>
              <a:gd name="T48" fmla="*/ 939952 w 20000"/>
              <a:gd name="T49" fmla="*/ 322252 h 20000"/>
              <a:gd name="T50" fmla="*/ 867569 w 20000"/>
              <a:gd name="T51" fmla="*/ 311847 h 20000"/>
              <a:gd name="T52" fmla="*/ 733309 w 20000"/>
              <a:gd name="T53" fmla="*/ 291038 h 20000"/>
              <a:gd name="T54" fmla="*/ 423536 w 20000"/>
              <a:gd name="T55" fmla="*/ 301443 h 20000"/>
              <a:gd name="T56" fmla="*/ 392533 w 20000"/>
              <a:gd name="T57" fmla="*/ 322252 h 20000"/>
              <a:gd name="T58" fmla="*/ 361530 w 20000"/>
              <a:gd name="T59" fmla="*/ 342989 h 20000"/>
              <a:gd name="T60" fmla="*/ 330527 w 20000"/>
              <a:gd name="T61" fmla="*/ 353393 h 20000"/>
              <a:gd name="T62" fmla="*/ 320150 w 20000"/>
              <a:gd name="T63" fmla="*/ 374202 h 20000"/>
              <a:gd name="T64" fmla="*/ 299524 w 20000"/>
              <a:gd name="T65" fmla="*/ 395011 h 20000"/>
              <a:gd name="T66" fmla="*/ 278898 w 20000"/>
              <a:gd name="T67" fmla="*/ 405344 h 20000"/>
              <a:gd name="T68" fmla="*/ 247895 w 20000"/>
              <a:gd name="T69" fmla="*/ 436557 h 20000"/>
              <a:gd name="T70" fmla="*/ 216892 w 20000"/>
              <a:gd name="T71" fmla="*/ 478104 h 20000"/>
              <a:gd name="T72" fmla="*/ 185889 w 20000"/>
              <a:gd name="T73" fmla="*/ 509317 h 20000"/>
              <a:gd name="T74" fmla="*/ 165264 w 20000"/>
              <a:gd name="T75" fmla="*/ 530126 h 20000"/>
              <a:gd name="T76" fmla="*/ 154887 w 20000"/>
              <a:gd name="T77" fmla="*/ 561268 h 20000"/>
              <a:gd name="T78" fmla="*/ 103258 w 20000"/>
              <a:gd name="T79" fmla="*/ 623623 h 20000"/>
              <a:gd name="T80" fmla="*/ 93009 w 20000"/>
              <a:gd name="T81" fmla="*/ 675645 h 20000"/>
              <a:gd name="T82" fmla="*/ 72255 w 20000"/>
              <a:gd name="T83" fmla="*/ 758809 h 20000"/>
              <a:gd name="T84" fmla="*/ 62006 w 20000"/>
              <a:gd name="T85" fmla="*/ 914661 h 20000"/>
              <a:gd name="T86" fmla="*/ 41252 w 20000"/>
              <a:gd name="T87" fmla="*/ 956279 h 20000"/>
              <a:gd name="T88" fmla="*/ 31003 w 20000"/>
              <a:gd name="T89" fmla="*/ 1018634 h 20000"/>
              <a:gd name="T90" fmla="*/ 10377 w 20000"/>
              <a:gd name="T91" fmla="*/ 1049847 h 20000"/>
              <a:gd name="T92" fmla="*/ 0 w 20000"/>
              <a:gd name="T93" fmla="*/ 1434382 h 200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0000" h="20000">
                <a:moveTo>
                  <a:pt x="19833" y="0"/>
                </a:moveTo>
                <a:lnTo>
                  <a:pt x="19833" y="435"/>
                </a:lnTo>
                <a:lnTo>
                  <a:pt x="19914" y="435"/>
                </a:lnTo>
                <a:lnTo>
                  <a:pt x="19914" y="724"/>
                </a:lnTo>
                <a:lnTo>
                  <a:pt x="19995" y="724"/>
                </a:lnTo>
                <a:lnTo>
                  <a:pt x="19995" y="2897"/>
                </a:lnTo>
                <a:lnTo>
                  <a:pt x="19914" y="2897"/>
                </a:lnTo>
                <a:lnTo>
                  <a:pt x="19914" y="3187"/>
                </a:lnTo>
                <a:lnTo>
                  <a:pt x="19833" y="3187"/>
                </a:lnTo>
                <a:lnTo>
                  <a:pt x="19833" y="3332"/>
                </a:lnTo>
                <a:lnTo>
                  <a:pt x="19753" y="3332"/>
                </a:lnTo>
                <a:lnTo>
                  <a:pt x="19753" y="3477"/>
                </a:lnTo>
                <a:lnTo>
                  <a:pt x="19672" y="3477"/>
                </a:lnTo>
                <a:lnTo>
                  <a:pt x="19672" y="3621"/>
                </a:lnTo>
                <a:lnTo>
                  <a:pt x="19511" y="3621"/>
                </a:lnTo>
                <a:lnTo>
                  <a:pt x="19511" y="3766"/>
                </a:lnTo>
                <a:lnTo>
                  <a:pt x="19269" y="3766"/>
                </a:lnTo>
                <a:lnTo>
                  <a:pt x="19269" y="3911"/>
                </a:lnTo>
                <a:lnTo>
                  <a:pt x="18947" y="3911"/>
                </a:lnTo>
                <a:lnTo>
                  <a:pt x="18866" y="4056"/>
                </a:lnTo>
                <a:lnTo>
                  <a:pt x="18060" y="4056"/>
                </a:lnTo>
                <a:lnTo>
                  <a:pt x="17979" y="4201"/>
                </a:lnTo>
                <a:lnTo>
                  <a:pt x="17737" y="4201"/>
                </a:lnTo>
                <a:lnTo>
                  <a:pt x="17657" y="4346"/>
                </a:lnTo>
                <a:lnTo>
                  <a:pt x="17334" y="4346"/>
                </a:lnTo>
                <a:lnTo>
                  <a:pt x="17253" y="4491"/>
                </a:lnTo>
                <a:lnTo>
                  <a:pt x="17092" y="4491"/>
                </a:lnTo>
                <a:lnTo>
                  <a:pt x="17012" y="4635"/>
                </a:lnTo>
                <a:lnTo>
                  <a:pt x="16850" y="4780"/>
                </a:lnTo>
                <a:lnTo>
                  <a:pt x="16770" y="4780"/>
                </a:lnTo>
                <a:lnTo>
                  <a:pt x="16608" y="4925"/>
                </a:lnTo>
                <a:lnTo>
                  <a:pt x="16528" y="5070"/>
                </a:lnTo>
                <a:lnTo>
                  <a:pt x="16044" y="5505"/>
                </a:lnTo>
                <a:lnTo>
                  <a:pt x="15883" y="5794"/>
                </a:lnTo>
                <a:lnTo>
                  <a:pt x="15802" y="5794"/>
                </a:lnTo>
                <a:lnTo>
                  <a:pt x="15560" y="6229"/>
                </a:lnTo>
                <a:lnTo>
                  <a:pt x="15480" y="6229"/>
                </a:lnTo>
                <a:lnTo>
                  <a:pt x="15318" y="6519"/>
                </a:lnTo>
                <a:lnTo>
                  <a:pt x="15238" y="6519"/>
                </a:lnTo>
                <a:lnTo>
                  <a:pt x="15157" y="6663"/>
                </a:lnTo>
                <a:lnTo>
                  <a:pt x="15077" y="6663"/>
                </a:lnTo>
                <a:lnTo>
                  <a:pt x="14996" y="6808"/>
                </a:lnTo>
                <a:lnTo>
                  <a:pt x="14754" y="6808"/>
                </a:lnTo>
                <a:lnTo>
                  <a:pt x="14673" y="6953"/>
                </a:lnTo>
                <a:lnTo>
                  <a:pt x="14512" y="6953"/>
                </a:lnTo>
                <a:lnTo>
                  <a:pt x="14432" y="7098"/>
                </a:lnTo>
                <a:lnTo>
                  <a:pt x="14109" y="7098"/>
                </a:lnTo>
                <a:lnTo>
                  <a:pt x="13948" y="7243"/>
                </a:lnTo>
                <a:lnTo>
                  <a:pt x="9514" y="7243"/>
                </a:lnTo>
                <a:lnTo>
                  <a:pt x="9514" y="7098"/>
                </a:lnTo>
                <a:lnTo>
                  <a:pt x="9352" y="7098"/>
                </a:lnTo>
                <a:lnTo>
                  <a:pt x="9352" y="6953"/>
                </a:lnTo>
                <a:lnTo>
                  <a:pt x="9272" y="6808"/>
                </a:lnTo>
                <a:lnTo>
                  <a:pt x="9110" y="6808"/>
                </a:lnTo>
                <a:lnTo>
                  <a:pt x="9030" y="6663"/>
                </a:lnTo>
                <a:lnTo>
                  <a:pt x="8869" y="6519"/>
                </a:lnTo>
                <a:lnTo>
                  <a:pt x="8788" y="6519"/>
                </a:lnTo>
                <a:lnTo>
                  <a:pt x="8707" y="6374"/>
                </a:lnTo>
                <a:lnTo>
                  <a:pt x="8627" y="6374"/>
                </a:lnTo>
                <a:lnTo>
                  <a:pt x="8627" y="6229"/>
                </a:lnTo>
                <a:lnTo>
                  <a:pt x="8546" y="6229"/>
                </a:lnTo>
                <a:lnTo>
                  <a:pt x="8304" y="5794"/>
                </a:lnTo>
                <a:lnTo>
                  <a:pt x="8224" y="5794"/>
                </a:lnTo>
                <a:lnTo>
                  <a:pt x="8224" y="5649"/>
                </a:lnTo>
                <a:lnTo>
                  <a:pt x="8143" y="5505"/>
                </a:lnTo>
                <a:lnTo>
                  <a:pt x="8062" y="5505"/>
                </a:lnTo>
                <a:lnTo>
                  <a:pt x="7820" y="5070"/>
                </a:lnTo>
                <a:lnTo>
                  <a:pt x="7740" y="5070"/>
                </a:lnTo>
                <a:lnTo>
                  <a:pt x="7659" y="4925"/>
                </a:lnTo>
                <a:lnTo>
                  <a:pt x="7579" y="4925"/>
                </a:lnTo>
                <a:lnTo>
                  <a:pt x="7579" y="4780"/>
                </a:lnTo>
                <a:lnTo>
                  <a:pt x="7498" y="4780"/>
                </a:lnTo>
                <a:lnTo>
                  <a:pt x="7417" y="4635"/>
                </a:lnTo>
                <a:lnTo>
                  <a:pt x="7337" y="4635"/>
                </a:lnTo>
                <a:lnTo>
                  <a:pt x="7337" y="4491"/>
                </a:lnTo>
                <a:lnTo>
                  <a:pt x="7175" y="4491"/>
                </a:lnTo>
                <a:lnTo>
                  <a:pt x="7175" y="4346"/>
                </a:lnTo>
                <a:lnTo>
                  <a:pt x="6772" y="4346"/>
                </a:lnTo>
                <a:lnTo>
                  <a:pt x="6692" y="4201"/>
                </a:lnTo>
                <a:lnTo>
                  <a:pt x="6208" y="4201"/>
                </a:lnTo>
                <a:lnTo>
                  <a:pt x="5724" y="4056"/>
                </a:lnTo>
                <a:lnTo>
                  <a:pt x="3547" y="4056"/>
                </a:lnTo>
                <a:lnTo>
                  <a:pt x="3386" y="4201"/>
                </a:lnTo>
                <a:lnTo>
                  <a:pt x="3306" y="4201"/>
                </a:lnTo>
                <a:lnTo>
                  <a:pt x="3225" y="4346"/>
                </a:lnTo>
                <a:lnTo>
                  <a:pt x="3064" y="4346"/>
                </a:lnTo>
                <a:lnTo>
                  <a:pt x="3064" y="4491"/>
                </a:lnTo>
                <a:lnTo>
                  <a:pt x="2902" y="4491"/>
                </a:lnTo>
                <a:lnTo>
                  <a:pt x="2902" y="4635"/>
                </a:lnTo>
                <a:lnTo>
                  <a:pt x="2822" y="4780"/>
                </a:lnTo>
                <a:lnTo>
                  <a:pt x="2741" y="4780"/>
                </a:lnTo>
                <a:lnTo>
                  <a:pt x="2661" y="4925"/>
                </a:lnTo>
                <a:lnTo>
                  <a:pt x="2580" y="4925"/>
                </a:lnTo>
                <a:lnTo>
                  <a:pt x="2580" y="5070"/>
                </a:lnTo>
                <a:lnTo>
                  <a:pt x="2499" y="5070"/>
                </a:lnTo>
                <a:lnTo>
                  <a:pt x="2499" y="5215"/>
                </a:lnTo>
                <a:lnTo>
                  <a:pt x="2419" y="5215"/>
                </a:lnTo>
                <a:lnTo>
                  <a:pt x="2338" y="5360"/>
                </a:lnTo>
                <a:lnTo>
                  <a:pt x="2338" y="5505"/>
                </a:lnTo>
                <a:lnTo>
                  <a:pt x="2257" y="5505"/>
                </a:lnTo>
                <a:lnTo>
                  <a:pt x="2257" y="5649"/>
                </a:lnTo>
                <a:lnTo>
                  <a:pt x="2177" y="5649"/>
                </a:lnTo>
                <a:lnTo>
                  <a:pt x="2016" y="5939"/>
                </a:lnTo>
                <a:lnTo>
                  <a:pt x="1935" y="5939"/>
                </a:lnTo>
                <a:lnTo>
                  <a:pt x="1935" y="6084"/>
                </a:lnTo>
                <a:lnTo>
                  <a:pt x="1854" y="6229"/>
                </a:lnTo>
                <a:lnTo>
                  <a:pt x="1854" y="6374"/>
                </a:lnTo>
                <a:lnTo>
                  <a:pt x="1693" y="6663"/>
                </a:lnTo>
                <a:lnTo>
                  <a:pt x="1612" y="6663"/>
                </a:lnTo>
                <a:lnTo>
                  <a:pt x="1612" y="6808"/>
                </a:lnTo>
                <a:lnTo>
                  <a:pt x="1451" y="7098"/>
                </a:lnTo>
                <a:lnTo>
                  <a:pt x="1451" y="7243"/>
                </a:lnTo>
                <a:lnTo>
                  <a:pt x="1371" y="7243"/>
                </a:lnTo>
                <a:lnTo>
                  <a:pt x="1290" y="7388"/>
                </a:lnTo>
                <a:lnTo>
                  <a:pt x="1290" y="7533"/>
                </a:lnTo>
                <a:lnTo>
                  <a:pt x="1209" y="7677"/>
                </a:lnTo>
                <a:lnTo>
                  <a:pt x="1209" y="7822"/>
                </a:lnTo>
                <a:lnTo>
                  <a:pt x="967" y="8257"/>
                </a:lnTo>
                <a:lnTo>
                  <a:pt x="967" y="8402"/>
                </a:lnTo>
                <a:lnTo>
                  <a:pt x="806" y="8691"/>
                </a:lnTo>
                <a:lnTo>
                  <a:pt x="806" y="8981"/>
                </a:lnTo>
                <a:lnTo>
                  <a:pt x="726" y="9271"/>
                </a:lnTo>
                <a:lnTo>
                  <a:pt x="726" y="9416"/>
                </a:lnTo>
                <a:lnTo>
                  <a:pt x="645" y="9561"/>
                </a:lnTo>
                <a:lnTo>
                  <a:pt x="645" y="10430"/>
                </a:lnTo>
                <a:lnTo>
                  <a:pt x="564" y="10575"/>
                </a:lnTo>
                <a:lnTo>
                  <a:pt x="564" y="12458"/>
                </a:lnTo>
                <a:lnTo>
                  <a:pt x="484" y="12458"/>
                </a:lnTo>
                <a:lnTo>
                  <a:pt x="484" y="12747"/>
                </a:lnTo>
                <a:lnTo>
                  <a:pt x="403" y="12892"/>
                </a:lnTo>
                <a:lnTo>
                  <a:pt x="403" y="13182"/>
                </a:lnTo>
                <a:lnTo>
                  <a:pt x="322" y="13327"/>
                </a:lnTo>
                <a:lnTo>
                  <a:pt x="322" y="13761"/>
                </a:lnTo>
                <a:lnTo>
                  <a:pt x="242" y="13761"/>
                </a:lnTo>
                <a:lnTo>
                  <a:pt x="242" y="14196"/>
                </a:lnTo>
                <a:lnTo>
                  <a:pt x="161" y="14196"/>
                </a:lnTo>
                <a:lnTo>
                  <a:pt x="161" y="14341"/>
                </a:lnTo>
                <a:lnTo>
                  <a:pt x="81" y="14631"/>
                </a:lnTo>
                <a:lnTo>
                  <a:pt x="81" y="14775"/>
                </a:lnTo>
                <a:lnTo>
                  <a:pt x="0" y="14920"/>
                </a:lnTo>
                <a:lnTo>
                  <a:pt x="0" y="1999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2" name="Freeform 187">
            <a:extLst>
              <a:ext uri="{FF2B5EF4-FFF2-40B4-BE49-F238E27FC236}">
                <a16:creationId xmlns:a16="http://schemas.microsoft.com/office/drawing/2014/main" id="{264F2092-0ABE-07A6-3591-7C7528C1F53C}"/>
              </a:ext>
            </a:extLst>
          </p:cNvPr>
          <p:cNvSpPr>
            <a:spLocks/>
          </p:cNvSpPr>
          <p:nvPr/>
        </p:nvSpPr>
        <p:spPr bwMode="auto">
          <a:xfrm>
            <a:off x="4537076" y="2890838"/>
            <a:ext cx="2963863" cy="2463800"/>
          </a:xfrm>
          <a:custGeom>
            <a:avLst/>
            <a:gdLst>
              <a:gd name="T0" fmla="*/ 10374 w 20000"/>
              <a:gd name="T1" fmla="*/ 1860292 h 20000"/>
              <a:gd name="T2" fmla="*/ 30972 w 20000"/>
              <a:gd name="T3" fmla="*/ 1756443 h 20000"/>
              <a:gd name="T4" fmla="*/ 51571 w 20000"/>
              <a:gd name="T5" fmla="*/ 1683638 h 20000"/>
              <a:gd name="T6" fmla="*/ 72318 w 20000"/>
              <a:gd name="T7" fmla="*/ 1600484 h 20000"/>
              <a:gd name="T8" fmla="*/ 92917 w 20000"/>
              <a:gd name="T9" fmla="*/ 1538150 h 20000"/>
              <a:gd name="T10" fmla="*/ 123889 w 20000"/>
              <a:gd name="T11" fmla="*/ 1486164 h 20000"/>
              <a:gd name="T12" fmla="*/ 206433 w 20000"/>
              <a:gd name="T13" fmla="*/ 1382192 h 20000"/>
              <a:gd name="T14" fmla="*/ 289125 w 20000"/>
              <a:gd name="T15" fmla="*/ 1330329 h 20000"/>
              <a:gd name="T16" fmla="*/ 392267 w 20000"/>
              <a:gd name="T17" fmla="*/ 1288691 h 20000"/>
              <a:gd name="T18" fmla="*/ 454212 w 20000"/>
              <a:gd name="T19" fmla="*/ 1257524 h 20000"/>
              <a:gd name="T20" fmla="*/ 526530 w 20000"/>
              <a:gd name="T21" fmla="*/ 1236704 h 20000"/>
              <a:gd name="T22" fmla="*/ 671167 w 20000"/>
              <a:gd name="T23" fmla="*/ 1216008 h 20000"/>
              <a:gd name="T24" fmla="*/ 887973 w 20000"/>
              <a:gd name="T25" fmla="*/ 1216008 h 20000"/>
              <a:gd name="T26" fmla="*/ 1011863 w 20000"/>
              <a:gd name="T27" fmla="*/ 1236704 h 20000"/>
              <a:gd name="T28" fmla="*/ 1084033 w 20000"/>
              <a:gd name="T29" fmla="*/ 1267871 h 20000"/>
              <a:gd name="T30" fmla="*/ 1125379 w 20000"/>
              <a:gd name="T31" fmla="*/ 1288691 h 20000"/>
              <a:gd name="T32" fmla="*/ 1218296 w 20000"/>
              <a:gd name="T33" fmla="*/ 1309510 h 20000"/>
              <a:gd name="T34" fmla="*/ 1269867 w 20000"/>
              <a:gd name="T35" fmla="*/ 1330329 h 20000"/>
              <a:gd name="T36" fmla="*/ 1342185 w 20000"/>
              <a:gd name="T37" fmla="*/ 1371844 h 20000"/>
              <a:gd name="T38" fmla="*/ 1445476 w 20000"/>
              <a:gd name="T39" fmla="*/ 1403011 h 20000"/>
              <a:gd name="T40" fmla="*/ 1497047 w 20000"/>
              <a:gd name="T41" fmla="*/ 1423830 h 20000"/>
              <a:gd name="T42" fmla="*/ 1569365 w 20000"/>
              <a:gd name="T43" fmla="*/ 1444649 h 20000"/>
              <a:gd name="T44" fmla="*/ 1662283 w 20000"/>
              <a:gd name="T45" fmla="*/ 1465345 h 20000"/>
              <a:gd name="T46" fmla="*/ 1734601 w 20000"/>
              <a:gd name="T47" fmla="*/ 1486164 h 20000"/>
              <a:gd name="T48" fmla="*/ 1827518 w 20000"/>
              <a:gd name="T49" fmla="*/ 1517331 h 20000"/>
              <a:gd name="T50" fmla="*/ 1951407 w 20000"/>
              <a:gd name="T51" fmla="*/ 1538150 h 20000"/>
              <a:gd name="T52" fmla="*/ 2106269 w 20000"/>
              <a:gd name="T53" fmla="*/ 1558969 h 20000"/>
              <a:gd name="T54" fmla="*/ 2354048 w 20000"/>
              <a:gd name="T55" fmla="*/ 1558969 h 20000"/>
              <a:gd name="T56" fmla="*/ 2457339 w 20000"/>
              <a:gd name="T57" fmla="*/ 1538150 h 20000"/>
              <a:gd name="T58" fmla="*/ 2550256 w 20000"/>
              <a:gd name="T59" fmla="*/ 1517331 h 20000"/>
              <a:gd name="T60" fmla="*/ 2591454 w 20000"/>
              <a:gd name="T61" fmla="*/ 1496512 h 20000"/>
              <a:gd name="T62" fmla="*/ 2653398 w 20000"/>
              <a:gd name="T63" fmla="*/ 1465345 h 20000"/>
              <a:gd name="T64" fmla="*/ 2725717 w 20000"/>
              <a:gd name="T65" fmla="*/ 1423830 h 20000"/>
              <a:gd name="T66" fmla="*/ 2767062 w 20000"/>
              <a:gd name="T67" fmla="*/ 1392663 h 20000"/>
              <a:gd name="T68" fmla="*/ 2798035 w 20000"/>
              <a:gd name="T69" fmla="*/ 1371844 h 20000"/>
              <a:gd name="T70" fmla="*/ 2818634 w 20000"/>
              <a:gd name="T71" fmla="*/ 1340677 h 20000"/>
              <a:gd name="T72" fmla="*/ 2839233 w 20000"/>
              <a:gd name="T73" fmla="*/ 1299162 h 20000"/>
              <a:gd name="T74" fmla="*/ 2859980 w 20000"/>
              <a:gd name="T75" fmla="*/ 1153551 h 20000"/>
              <a:gd name="T76" fmla="*/ 2880578 w 20000"/>
              <a:gd name="T77" fmla="*/ 1101688 h 20000"/>
              <a:gd name="T78" fmla="*/ 2901177 w 20000"/>
              <a:gd name="T79" fmla="*/ 1049702 h 20000"/>
              <a:gd name="T80" fmla="*/ 2921924 w 20000"/>
              <a:gd name="T81" fmla="*/ 987368 h 20000"/>
              <a:gd name="T82" fmla="*/ 2942523 w 20000"/>
              <a:gd name="T83" fmla="*/ 924911 h 20000"/>
              <a:gd name="T84" fmla="*/ 2963122 w 20000"/>
              <a:gd name="T85" fmla="*/ 488448 h 20000"/>
              <a:gd name="T86" fmla="*/ 2942523 w 20000"/>
              <a:gd name="T87" fmla="*/ 415766 h 20000"/>
              <a:gd name="T88" fmla="*/ 2911551 w 20000"/>
              <a:gd name="T89" fmla="*/ 363780 h 20000"/>
              <a:gd name="T90" fmla="*/ 2890952 w 20000"/>
              <a:gd name="T91" fmla="*/ 322142 h 20000"/>
              <a:gd name="T92" fmla="*/ 2859980 w 20000"/>
              <a:gd name="T93" fmla="*/ 270156 h 20000"/>
              <a:gd name="T94" fmla="*/ 2829007 w 20000"/>
              <a:gd name="T95" fmla="*/ 238989 h 20000"/>
              <a:gd name="T96" fmla="*/ 2787661 w 20000"/>
              <a:gd name="T97" fmla="*/ 197474 h 20000"/>
              <a:gd name="T98" fmla="*/ 2746315 w 20000"/>
              <a:gd name="T99" fmla="*/ 176654 h 20000"/>
              <a:gd name="T100" fmla="*/ 2684371 w 20000"/>
              <a:gd name="T101" fmla="*/ 145487 h 20000"/>
              <a:gd name="T102" fmla="*/ 2643173 w 20000"/>
              <a:gd name="T103" fmla="*/ 124668 h 20000"/>
              <a:gd name="T104" fmla="*/ 2570855 w 20000"/>
              <a:gd name="T105" fmla="*/ 103972 h 20000"/>
              <a:gd name="T106" fmla="*/ 2508910 w 20000"/>
              <a:gd name="T107" fmla="*/ 83153 h 20000"/>
              <a:gd name="T108" fmla="*/ 2467564 w 20000"/>
              <a:gd name="T109" fmla="*/ 62334 h 20000"/>
              <a:gd name="T110" fmla="*/ 2436592 w 20000"/>
              <a:gd name="T111" fmla="*/ 41515 h 20000"/>
              <a:gd name="T112" fmla="*/ 2395246 w 20000"/>
              <a:gd name="T113" fmla="*/ 20819 h 200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0000" h="20000">
                <a:moveTo>
                  <a:pt x="0" y="19994"/>
                </a:moveTo>
                <a:lnTo>
                  <a:pt x="0" y="15607"/>
                </a:lnTo>
                <a:lnTo>
                  <a:pt x="70" y="15439"/>
                </a:lnTo>
                <a:lnTo>
                  <a:pt x="70" y="15101"/>
                </a:lnTo>
                <a:lnTo>
                  <a:pt x="139" y="14933"/>
                </a:lnTo>
                <a:lnTo>
                  <a:pt x="139" y="14511"/>
                </a:lnTo>
                <a:lnTo>
                  <a:pt x="209" y="14426"/>
                </a:lnTo>
                <a:lnTo>
                  <a:pt x="209" y="14258"/>
                </a:lnTo>
                <a:lnTo>
                  <a:pt x="279" y="14089"/>
                </a:lnTo>
                <a:lnTo>
                  <a:pt x="279" y="14004"/>
                </a:lnTo>
                <a:lnTo>
                  <a:pt x="348" y="13836"/>
                </a:lnTo>
                <a:lnTo>
                  <a:pt x="348" y="13667"/>
                </a:lnTo>
                <a:lnTo>
                  <a:pt x="418" y="13498"/>
                </a:lnTo>
                <a:lnTo>
                  <a:pt x="418" y="13245"/>
                </a:lnTo>
                <a:lnTo>
                  <a:pt x="488" y="13161"/>
                </a:lnTo>
                <a:lnTo>
                  <a:pt x="488" y="12992"/>
                </a:lnTo>
                <a:lnTo>
                  <a:pt x="557" y="12908"/>
                </a:lnTo>
                <a:lnTo>
                  <a:pt x="557" y="12739"/>
                </a:lnTo>
                <a:lnTo>
                  <a:pt x="627" y="12570"/>
                </a:lnTo>
                <a:lnTo>
                  <a:pt x="627" y="12486"/>
                </a:lnTo>
                <a:lnTo>
                  <a:pt x="697" y="12402"/>
                </a:lnTo>
                <a:lnTo>
                  <a:pt x="766" y="12233"/>
                </a:lnTo>
                <a:lnTo>
                  <a:pt x="766" y="12064"/>
                </a:lnTo>
                <a:lnTo>
                  <a:pt x="836" y="12064"/>
                </a:lnTo>
                <a:lnTo>
                  <a:pt x="836" y="11980"/>
                </a:lnTo>
                <a:lnTo>
                  <a:pt x="1324" y="11389"/>
                </a:lnTo>
                <a:lnTo>
                  <a:pt x="1324" y="11305"/>
                </a:lnTo>
                <a:lnTo>
                  <a:pt x="1393" y="11220"/>
                </a:lnTo>
                <a:lnTo>
                  <a:pt x="1463" y="11220"/>
                </a:lnTo>
                <a:lnTo>
                  <a:pt x="1672" y="10967"/>
                </a:lnTo>
                <a:lnTo>
                  <a:pt x="1811" y="10967"/>
                </a:lnTo>
                <a:lnTo>
                  <a:pt x="1951" y="10799"/>
                </a:lnTo>
                <a:lnTo>
                  <a:pt x="2020" y="10799"/>
                </a:lnTo>
                <a:lnTo>
                  <a:pt x="2090" y="10714"/>
                </a:lnTo>
                <a:lnTo>
                  <a:pt x="2229" y="10714"/>
                </a:lnTo>
                <a:lnTo>
                  <a:pt x="2647" y="10461"/>
                </a:lnTo>
                <a:lnTo>
                  <a:pt x="2717" y="10377"/>
                </a:lnTo>
                <a:lnTo>
                  <a:pt x="2856" y="10377"/>
                </a:lnTo>
                <a:lnTo>
                  <a:pt x="2996" y="10292"/>
                </a:lnTo>
                <a:lnTo>
                  <a:pt x="3065" y="10208"/>
                </a:lnTo>
                <a:lnTo>
                  <a:pt x="3205" y="10124"/>
                </a:lnTo>
                <a:lnTo>
                  <a:pt x="3275" y="10124"/>
                </a:lnTo>
                <a:lnTo>
                  <a:pt x="3344" y="10039"/>
                </a:lnTo>
                <a:lnTo>
                  <a:pt x="3553" y="10039"/>
                </a:lnTo>
                <a:lnTo>
                  <a:pt x="3553" y="9955"/>
                </a:lnTo>
                <a:lnTo>
                  <a:pt x="3832" y="9955"/>
                </a:lnTo>
                <a:lnTo>
                  <a:pt x="3832" y="9871"/>
                </a:lnTo>
                <a:lnTo>
                  <a:pt x="4529" y="9871"/>
                </a:lnTo>
                <a:lnTo>
                  <a:pt x="4598" y="9786"/>
                </a:lnTo>
                <a:lnTo>
                  <a:pt x="5643" y="9786"/>
                </a:lnTo>
                <a:lnTo>
                  <a:pt x="5783" y="9871"/>
                </a:lnTo>
                <a:lnTo>
                  <a:pt x="5992" y="9871"/>
                </a:lnTo>
                <a:lnTo>
                  <a:pt x="5992" y="9955"/>
                </a:lnTo>
                <a:lnTo>
                  <a:pt x="6688" y="9955"/>
                </a:lnTo>
                <a:lnTo>
                  <a:pt x="6688" y="10039"/>
                </a:lnTo>
                <a:lnTo>
                  <a:pt x="6828" y="10039"/>
                </a:lnTo>
                <a:lnTo>
                  <a:pt x="6967" y="10124"/>
                </a:lnTo>
                <a:lnTo>
                  <a:pt x="7037" y="10208"/>
                </a:lnTo>
                <a:lnTo>
                  <a:pt x="7176" y="10292"/>
                </a:lnTo>
                <a:lnTo>
                  <a:pt x="7315" y="10292"/>
                </a:lnTo>
                <a:lnTo>
                  <a:pt x="7385" y="10377"/>
                </a:lnTo>
                <a:lnTo>
                  <a:pt x="7455" y="10377"/>
                </a:lnTo>
                <a:lnTo>
                  <a:pt x="7455" y="10461"/>
                </a:lnTo>
                <a:lnTo>
                  <a:pt x="7594" y="10461"/>
                </a:lnTo>
                <a:lnTo>
                  <a:pt x="7733" y="10546"/>
                </a:lnTo>
                <a:lnTo>
                  <a:pt x="7873" y="10546"/>
                </a:lnTo>
                <a:lnTo>
                  <a:pt x="8012" y="10630"/>
                </a:lnTo>
                <a:lnTo>
                  <a:pt x="8221" y="10630"/>
                </a:lnTo>
                <a:lnTo>
                  <a:pt x="8291" y="10714"/>
                </a:lnTo>
                <a:lnTo>
                  <a:pt x="8430" y="10714"/>
                </a:lnTo>
                <a:lnTo>
                  <a:pt x="8500" y="10799"/>
                </a:lnTo>
                <a:lnTo>
                  <a:pt x="8569" y="10799"/>
                </a:lnTo>
                <a:lnTo>
                  <a:pt x="8709" y="10967"/>
                </a:lnTo>
                <a:lnTo>
                  <a:pt x="8848" y="10967"/>
                </a:lnTo>
                <a:lnTo>
                  <a:pt x="8987" y="11052"/>
                </a:lnTo>
                <a:lnTo>
                  <a:pt x="9057" y="11136"/>
                </a:lnTo>
                <a:lnTo>
                  <a:pt x="9127" y="11136"/>
                </a:lnTo>
                <a:lnTo>
                  <a:pt x="9405" y="11305"/>
                </a:lnTo>
                <a:lnTo>
                  <a:pt x="9614" y="11305"/>
                </a:lnTo>
                <a:lnTo>
                  <a:pt x="9754" y="11389"/>
                </a:lnTo>
                <a:lnTo>
                  <a:pt x="9824" y="11389"/>
                </a:lnTo>
                <a:lnTo>
                  <a:pt x="9963" y="11474"/>
                </a:lnTo>
                <a:lnTo>
                  <a:pt x="10102" y="11474"/>
                </a:lnTo>
                <a:lnTo>
                  <a:pt x="10102" y="11558"/>
                </a:lnTo>
                <a:lnTo>
                  <a:pt x="10311" y="11558"/>
                </a:lnTo>
                <a:lnTo>
                  <a:pt x="10381" y="11642"/>
                </a:lnTo>
                <a:lnTo>
                  <a:pt x="10520" y="11642"/>
                </a:lnTo>
                <a:lnTo>
                  <a:pt x="10590" y="11727"/>
                </a:lnTo>
                <a:lnTo>
                  <a:pt x="10869" y="11727"/>
                </a:lnTo>
                <a:lnTo>
                  <a:pt x="10938" y="11811"/>
                </a:lnTo>
                <a:lnTo>
                  <a:pt x="11078" y="11811"/>
                </a:lnTo>
                <a:lnTo>
                  <a:pt x="11217" y="11895"/>
                </a:lnTo>
                <a:lnTo>
                  <a:pt x="11356" y="11895"/>
                </a:lnTo>
                <a:lnTo>
                  <a:pt x="11426" y="11980"/>
                </a:lnTo>
                <a:lnTo>
                  <a:pt x="11565" y="11980"/>
                </a:lnTo>
                <a:lnTo>
                  <a:pt x="11705" y="12064"/>
                </a:lnTo>
                <a:lnTo>
                  <a:pt x="11914" y="12064"/>
                </a:lnTo>
                <a:lnTo>
                  <a:pt x="12053" y="12233"/>
                </a:lnTo>
                <a:lnTo>
                  <a:pt x="12262" y="12233"/>
                </a:lnTo>
                <a:lnTo>
                  <a:pt x="12332" y="12317"/>
                </a:lnTo>
                <a:lnTo>
                  <a:pt x="12680" y="12317"/>
                </a:lnTo>
                <a:lnTo>
                  <a:pt x="12750" y="12402"/>
                </a:lnTo>
                <a:lnTo>
                  <a:pt x="13028" y="12402"/>
                </a:lnTo>
                <a:lnTo>
                  <a:pt x="13168" y="12486"/>
                </a:lnTo>
                <a:lnTo>
                  <a:pt x="13446" y="12486"/>
                </a:lnTo>
                <a:lnTo>
                  <a:pt x="13516" y="12570"/>
                </a:lnTo>
                <a:lnTo>
                  <a:pt x="13795" y="12570"/>
                </a:lnTo>
                <a:lnTo>
                  <a:pt x="14213" y="12655"/>
                </a:lnTo>
                <a:lnTo>
                  <a:pt x="14770" y="12655"/>
                </a:lnTo>
                <a:lnTo>
                  <a:pt x="14840" y="12739"/>
                </a:lnTo>
                <a:lnTo>
                  <a:pt x="15815" y="12739"/>
                </a:lnTo>
                <a:lnTo>
                  <a:pt x="15885" y="12655"/>
                </a:lnTo>
                <a:lnTo>
                  <a:pt x="16024" y="12655"/>
                </a:lnTo>
                <a:lnTo>
                  <a:pt x="16163" y="12570"/>
                </a:lnTo>
                <a:lnTo>
                  <a:pt x="16512" y="12570"/>
                </a:lnTo>
                <a:lnTo>
                  <a:pt x="16582" y="12486"/>
                </a:lnTo>
                <a:lnTo>
                  <a:pt x="16721" y="12486"/>
                </a:lnTo>
                <a:lnTo>
                  <a:pt x="16860" y="12402"/>
                </a:lnTo>
                <a:lnTo>
                  <a:pt x="17139" y="12402"/>
                </a:lnTo>
                <a:lnTo>
                  <a:pt x="17209" y="12317"/>
                </a:lnTo>
                <a:lnTo>
                  <a:pt x="17278" y="12317"/>
                </a:lnTo>
                <a:lnTo>
                  <a:pt x="17348" y="12233"/>
                </a:lnTo>
                <a:lnTo>
                  <a:pt x="17418" y="12233"/>
                </a:lnTo>
                <a:lnTo>
                  <a:pt x="17487" y="12148"/>
                </a:lnTo>
                <a:lnTo>
                  <a:pt x="17627" y="12148"/>
                </a:lnTo>
                <a:lnTo>
                  <a:pt x="17696" y="12064"/>
                </a:lnTo>
                <a:lnTo>
                  <a:pt x="17766" y="12064"/>
                </a:lnTo>
                <a:lnTo>
                  <a:pt x="17905" y="11895"/>
                </a:lnTo>
                <a:lnTo>
                  <a:pt x="18045" y="11895"/>
                </a:lnTo>
                <a:lnTo>
                  <a:pt x="18184" y="11727"/>
                </a:lnTo>
                <a:lnTo>
                  <a:pt x="18254" y="11727"/>
                </a:lnTo>
                <a:lnTo>
                  <a:pt x="18393" y="11558"/>
                </a:lnTo>
                <a:lnTo>
                  <a:pt x="18532" y="11474"/>
                </a:lnTo>
                <a:lnTo>
                  <a:pt x="18602" y="11389"/>
                </a:lnTo>
                <a:lnTo>
                  <a:pt x="18672" y="11389"/>
                </a:lnTo>
                <a:lnTo>
                  <a:pt x="18672" y="11305"/>
                </a:lnTo>
                <a:lnTo>
                  <a:pt x="18741" y="11305"/>
                </a:lnTo>
                <a:lnTo>
                  <a:pt x="18741" y="11220"/>
                </a:lnTo>
                <a:lnTo>
                  <a:pt x="18811" y="11220"/>
                </a:lnTo>
                <a:lnTo>
                  <a:pt x="18881" y="11136"/>
                </a:lnTo>
                <a:lnTo>
                  <a:pt x="18881" y="11052"/>
                </a:lnTo>
                <a:lnTo>
                  <a:pt x="18950" y="11052"/>
                </a:lnTo>
                <a:lnTo>
                  <a:pt x="18950" y="10883"/>
                </a:lnTo>
                <a:lnTo>
                  <a:pt x="19020" y="10883"/>
                </a:lnTo>
                <a:lnTo>
                  <a:pt x="19020" y="10799"/>
                </a:lnTo>
                <a:lnTo>
                  <a:pt x="19090" y="10714"/>
                </a:lnTo>
                <a:lnTo>
                  <a:pt x="19090" y="10546"/>
                </a:lnTo>
                <a:lnTo>
                  <a:pt x="19159" y="10546"/>
                </a:lnTo>
                <a:lnTo>
                  <a:pt x="19159" y="9618"/>
                </a:lnTo>
                <a:lnTo>
                  <a:pt x="19229" y="9618"/>
                </a:lnTo>
                <a:lnTo>
                  <a:pt x="19229" y="9449"/>
                </a:lnTo>
                <a:lnTo>
                  <a:pt x="19299" y="9364"/>
                </a:lnTo>
                <a:lnTo>
                  <a:pt x="19299" y="9280"/>
                </a:lnTo>
                <a:lnTo>
                  <a:pt x="19368" y="9280"/>
                </a:lnTo>
                <a:lnTo>
                  <a:pt x="19368" y="9027"/>
                </a:lnTo>
                <a:lnTo>
                  <a:pt x="19438" y="8943"/>
                </a:lnTo>
                <a:lnTo>
                  <a:pt x="19438" y="8858"/>
                </a:lnTo>
                <a:lnTo>
                  <a:pt x="19508" y="8774"/>
                </a:lnTo>
                <a:lnTo>
                  <a:pt x="19508" y="8605"/>
                </a:lnTo>
                <a:lnTo>
                  <a:pt x="19577" y="8521"/>
                </a:lnTo>
                <a:lnTo>
                  <a:pt x="19647" y="8352"/>
                </a:lnTo>
                <a:lnTo>
                  <a:pt x="19647" y="8268"/>
                </a:lnTo>
                <a:lnTo>
                  <a:pt x="19717" y="8183"/>
                </a:lnTo>
                <a:lnTo>
                  <a:pt x="19717" y="8015"/>
                </a:lnTo>
                <a:lnTo>
                  <a:pt x="19786" y="7930"/>
                </a:lnTo>
                <a:lnTo>
                  <a:pt x="19786" y="7677"/>
                </a:lnTo>
                <a:lnTo>
                  <a:pt x="19856" y="7593"/>
                </a:lnTo>
                <a:lnTo>
                  <a:pt x="19856" y="7508"/>
                </a:lnTo>
                <a:lnTo>
                  <a:pt x="19926" y="7424"/>
                </a:lnTo>
                <a:lnTo>
                  <a:pt x="19926" y="7171"/>
                </a:lnTo>
                <a:lnTo>
                  <a:pt x="19995" y="7002"/>
                </a:lnTo>
                <a:lnTo>
                  <a:pt x="19995" y="3965"/>
                </a:lnTo>
                <a:lnTo>
                  <a:pt x="19926" y="3881"/>
                </a:lnTo>
                <a:lnTo>
                  <a:pt x="19926" y="3628"/>
                </a:lnTo>
                <a:lnTo>
                  <a:pt x="19856" y="3543"/>
                </a:lnTo>
                <a:lnTo>
                  <a:pt x="19856" y="3375"/>
                </a:lnTo>
                <a:lnTo>
                  <a:pt x="19786" y="3290"/>
                </a:lnTo>
                <a:lnTo>
                  <a:pt x="19786" y="3206"/>
                </a:lnTo>
                <a:lnTo>
                  <a:pt x="19647" y="3037"/>
                </a:lnTo>
                <a:lnTo>
                  <a:pt x="19647" y="2953"/>
                </a:lnTo>
                <a:lnTo>
                  <a:pt x="19577" y="2868"/>
                </a:lnTo>
                <a:lnTo>
                  <a:pt x="19577" y="2784"/>
                </a:lnTo>
                <a:lnTo>
                  <a:pt x="19508" y="2700"/>
                </a:lnTo>
                <a:lnTo>
                  <a:pt x="19508" y="2615"/>
                </a:lnTo>
                <a:lnTo>
                  <a:pt x="19438" y="2531"/>
                </a:lnTo>
                <a:lnTo>
                  <a:pt x="19438" y="2447"/>
                </a:lnTo>
                <a:lnTo>
                  <a:pt x="19299" y="2278"/>
                </a:lnTo>
                <a:lnTo>
                  <a:pt x="19299" y="2193"/>
                </a:lnTo>
                <a:lnTo>
                  <a:pt x="19229" y="2109"/>
                </a:lnTo>
                <a:lnTo>
                  <a:pt x="19229" y="2025"/>
                </a:lnTo>
                <a:lnTo>
                  <a:pt x="19159" y="1940"/>
                </a:lnTo>
                <a:lnTo>
                  <a:pt x="19090" y="1940"/>
                </a:lnTo>
                <a:lnTo>
                  <a:pt x="19090" y="1856"/>
                </a:lnTo>
                <a:lnTo>
                  <a:pt x="18950" y="1687"/>
                </a:lnTo>
                <a:lnTo>
                  <a:pt x="18950" y="1603"/>
                </a:lnTo>
                <a:lnTo>
                  <a:pt x="18811" y="1603"/>
                </a:lnTo>
                <a:lnTo>
                  <a:pt x="18741" y="1519"/>
                </a:lnTo>
                <a:lnTo>
                  <a:pt x="18672" y="1519"/>
                </a:lnTo>
                <a:lnTo>
                  <a:pt x="18672" y="1434"/>
                </a:lnTo>
                <a:lnTo>
                  <a:pt x="18532" y="1434"/>
                </a:lnTo>
                <a:lnTo>
                  <a:pt x="18393" y="1265"/>
                </a:lnTo>
                <a:lnTo>
                  <a:pt x="18254" y="1265"/>
                </a:lnTo>
                <a:lnTo>
                  <a:pt x="18184" y="1181"/>
                </a:lnTo>
                <a:lnTo>
                  <a:pt x="18114" y="1181"/>
                </a:lnTo>
                <a:lnTo>
                  <a:pt x="18114" y="1097"/>
                </a:lnTo>
                <a:lnTo>
                  <a:pt x="17975" y="1097"/>
                </a:lnTo>
                <a:lnTo>
                  <a:pt x="17975" y="1012"/>
                </a:lnTo>
                <a:lnTo>
                  <a:pt x="17836" y="1012"/>
                </a:lnTo>
                <a:lnTo>
                  <a:pt x="17836" y="928"/>
                </a:lnTo>
                <a:lnTo>
                  <a:pt x="17557" y="928"/>
                </a:lnTo>
                <a:lnTo>
                  <a:pt x="17487" y="844"/>
                </a:lnTo>
                <a:lnTo>
                  <a:pt x="17348" y="844"/>
                </a:lnTo>
                <a:lnTo>
                  <a:pt x="17209" y="759"/>
                </a:lnTo>
                <a:lnTo>
                  <a:pt x="17069" y="759"/>
                </a:lnTo>
                <a:lnTo>
                  <a:pt x="17069" y="675"/>
                </a:lnTo>
                <a:lnTo>
                  <a:pt x="16930" y="675"/>
                </a:lnTo>
                <a:lnTo>
                  <a:pt x="16930" y="591"/>
                </a:lnTo>
                <a:lnTo>
                  <a:pt x="16791" y="591"/>
                </a:lnTo>
                <a:lnTo>
                  <a:pt x="16791" y="506"/>
                </a:lnTo>
                <a:lnTo>
                  <a:pt x="16651" y="506"/>
                </a:lnTo>
                <a:lnTo>
                  <a:pt x="16651" y="422"/>
                </a:lnTo>
                <a:lnTo>
                  <a:pt x="16582" y="422"/>
                </a:lnTo>
                <a:lnTo>
                  <a:pt x="16512" y="337"/>
                </a:lnTo>
                <a:lnTo>
                  <a:pt x="16442" y="337"/>
                </a:lnTo>
                <a:lnTo>
                  <a:pt x="16442" y="253"/>
                </a:lnTo>
                <a:lnTo>
                  <a:pt x="16303" y="253"/>
                </a:lnTo>
                <a:lnTo>
                  <a:pt x="16233" y="169"/>
                </a:lnTo>
                <a:lnTo>
                  <a:pt x="16163" y="169"/>
                </a:lnTo>
                <a:lnTo>
                  <a:pt x="1595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3" name="Freeform 188">
            <a:extLst>
              <a:ext uri="{FF2B5EF4-FFF2-40B4-BE49-F238E27FC236}">
                <a16:creationId xmlns:a16="http://schemas.microsoft.com/office/drawing/2014/main" id="{52C6369A-9068-E221-681A-015B7F418412}"/>
              </a:ext>
            </a:extLst>
          </p:cNvPr>
          <p:cNvSpPr>
            <a:spLocks/>
          </p:cNvSpPr>
          <p:nvPr/>
        </p:nvSpPr>
        <p:spPr bwMode="auto">
          <a:xfrm>
            <a:off x="5456238" y="1914525"/>
            <a:ext cx="692150" cy="1227138"/>
          </a:xfrm>
          <a:custGeom>
            <a:avLst/>
            <a:gdLst>
              <a:gd name="T0" fmla="*/ 691458 w 20000"/>
              <a:gd name="T1" fmla="*/ 1216032 h 20000"/>
              <a:gd name="T2" fmla="*/ 681145 w 20000"/>
              <a:gd name="T3" fmla="*/ 1195294 h 20000"/>
              <a:gd name="T4" fmla="*/ 670832 w 20000"/>
              <a:gd name="T5" fmla="*/ 1174494 h 20000"/>
              <a:gd name="T6" fmla="*/ 660484 w 20000"/>
              <a:gd name="T7" fmla="*/ 1164063 h 20000"/>
              <a:gd name="T8" fmla="*/ 650171 w 20000"/>
              <a:gd name="T9" fmla="*/ 1153694 h 20000"/>
              <a:gd name="T10" fmla="*/ 639858 w 20000"/>
              <a:gd name="T11" fmla="*/ 1143324 h 20000"/>
              <a:gd name="T12" fmla="*/ 608884 w 20000"/>
              <a:gd name="T13" fmla="*/ 1122524 h 20000"/>
              <a:gd name="T14" fmla="*/ 588258 w 20000"/>
              <a:gd name="T15" fmla="*/ 1112094 h 20000"/>
              <a:gd name="T16" fmla="*/ 577945 w 20000"/>
              <a:gd name="T17" fmla="*/ 1101724 h 20000"/>
              <a:gd name="T18" fmla="*/ 557285 w 20000"/>
              <a:gd name="T19" fmla="*/ 1091355 h 20000"/>
              <a:gd name="T20" fmla="*/ 505685 w 20000"/>
              <a:gd name="T21" fmla="*/ 1049755 h 20000"/>
              <a:gd name="T22" fmla="*/ 495372 w 20000"/>
              <a:gd name="T23" fmla="*/ 1039386 h 20000"/>
              <a:gd name="T24" fmla="*/ 474746 w 20000"/>
              <a:gd name="T25" fmla="*/ 1028955 h 20000"/>
              <a:gd name="T26" fmla="*/ 454085 w 20000"/>
              <a:gd name="T27" fmla="*/ 1018586 h 20000"/>
              <a:gd name="T28" fmla="*/ 433459 w 20000"/>
              <a:gd name="T29" fmla="*/ 1008155 h 20000"/>
              <a:gd name="T30" fmla="*/ 412798 w 20000"/>
              <a:gd name="T31" fmla="*/ 997786 h 20000"/>
              <a:gd name="T32" fmla="*/ 402485 w 20000"/>
              <a:gd name="T33" fmla="*/ 987417 h 20000"/>
              <a:gd name="T34" fmla="*/ 278660 w 20000"/>
              <a:gd name="T35" fmla="*/ 945817 h 20000"/>
              <a:gd name="T36" fmla="*/ 247686 w 20000"/>
              <a:gd name="T37" fmla="*/ 935447 h 20000"/>
              <a:gd name="T38" fmla="*/ 227060 w 20000"/>
              <a:gd name="T39" fmla="*/ 914647 h 20000"/>
              <a:gd name="T40" fmla="*/ 175460 w 20000"/>
              <a:gd name="T41" fmla="*/ 852247 h 20000"/>
              <a:gd name="T42" fmla="*/ 154799 w 20000"/>
              <a:gd name="T43" fmla="*/ 841878 h 20000"/>
              <a:gd name="T44" fmla="*/ 134173 w 20000"/>
              <a:gd name="T45" fmla="*/ 800278 h 20000"/>
              <a:gd name="T46" fmla="*/ 123860 w 20000"/>
              <a:gd name="T47" fmla="*/ 789909 h 20000"/>
              <a:gd name="T48" fmla="*/ 113513 w 20000"/>
              <a:gd name="T49" fmla="*/ 779539 h 20000"/>
              <a:gd name="T50" fmla="*/ 92887 w 20000"/>
              <a:gd name="T51" fmla="*/ 769109 h 20000"/>
              <a:gd name="T52" fmla="*/ 82573 w 20000"/>
              <a:gd name="T53" fmla="*/ 748309 h 20000"/>
              <a:gd name="T54" fmla="*/ 72226 w 20000"/>
              <a:gd name="T55" fmla="*/ 737939 h 20000"/>
              <a:gd name="T56" fmla="*/ 61913 w 20000"/>
              <a:gd name="T57" fmla="*/ 727570 h 20000"/>
              <a:gd name="T58" fmla="*/ 51600 w 20000"/>
              <a:gd name="T59" fmla="*/ 717139 h 20000"/>
              <a:gd name="T60" fmla="*/ 41287 w 20000"/>
              <a:gd name="T61" fmla="*/ 706770 h 20000"/>
              <a:gd name="T62" fmla="*/ 30974 w 20000"/>
              <a:gd name="T63" fmla="*/ 696401 h 20000"/>
              <a:gd name="T64" fmla="*/ 20626 w 20000"/>
              <a:gd name="T65" fmla="*/ 685970 h 20000"/>
              <a:gd name="T66" fmla="*/ 10313 w 20000"/>
              <a:gd name="T67" fmla="*/ 675601 h 20000"/>
              <a:gd name="T68" fmla="*/ 0 w 20000"/>
              <a:gd name="T69" fmla="*/ 644432 h 20000"/>
              <a:gd name="T70" fmla="*/ 10313 w 20000"/>
              <a:gd name="T71" fmla="*/ 488524 h 20000"/>
              <a:gd name="T72" fmla="*/ 20626 w 20000"/>
              <a:gd name="T73" fmla="*/ 446924 h 20000"/>
              <a:gd name="T74" fmla="*/ 30974 w 20000"/>
              <a:gd name="T75" fmla="*/ 426124 h 20000"/>
              <a:gd name="T76" fmla="*/ 41287 w 20000"/>
              <a:gd name="T77" fmla="*/ 394954 h 20000"/>
              <a:gd name="T78" fmla="*/ 51600 w 20000"/>
              <a:gd name="T79" fmla="*/ 374154 h 20000"/>
              <a:gd name="T80" fmla="*/ 61913 w 20000"/>
              <a:gd name="T81" fmla="*/ 342985 h 20000"/>
              <a:gd name="T82" fmla="*/ 72226 w 20000"/>
              <a:gd name="T83" fmla="*/ 322185 h 20000"/>
              <a:gd name="T84" fmla="*/ 82573 w 20000"/>
              <a:gd name="T85" fmla="*/ 280646 h 20000"/>
              <a:gd name="T86" fmla="*/ 92887 w 20000"/>
              <a:gd name="T87" fmla="*/ 270216 h 20000"/>
              <a:gd name="T88" fmla="*/ 103200 w 20000"/>
              <a:gd name="T89" fmla="*/ 249416 h 20000"/>
              <a:gd name="T90" fmla="*/ 113513 w 20000"/>
              <a:gd name="T91" fmla="*/ 239046 h 20000"/>
              <a:gd name="T92" fmla="*/ 123860 w 20000"/>
              <a:gd name="T93" fmla="*/ 218246 h 20000"/>
              <a:gd name="T94" fmla="*/ 134173 w 20000"/>
              <a:gd name="T95" fmla="*/ 207877 h 20000"/>
              <a:gd name="T96" fmla="*/ 154799 w 20000"/>
              <a:gd name="T97" fmla="*/ 197508 h 20000"/>
              <a:gd name="T98" fmla="*/ 165112 w 20000"/>
              <a:gd name="T99" fmla="*/ 187077 h 20000"/>
              <a:gd name="T100" fmla="*/ 175460 w 20000"/>
              <a:gd name="T101" fmla="*/ 176708 h 20000"/>
              <a:gd name="T102" fmla="*/ 196086 w 20000"/>
              <a:gd name="T103" fmla="*/ 166277 h 20000"/>
              <a:gd name="T104" fmla="*/ 206399 w 20000"/>
              <a:gd name="T105" fmla="*/ 155908 h 20000"/>
              <a:gd name="T106" fmla="*/ 216712 w 20000"/>
              <a:gd name="T107" fmla="*/ 145539 h 20000"/>
              <a:gd name="T108" fmla="*/ 237373 w 20000"/>
              <a:gd name="T109" fmla="*/ 135108 h 20000"/>
              <a:gd name="T110" fmla="*/ 247686 w 20000"/>
              <a:gd name="T111" fmla="*/ 124739 h 20000"/>
              <a:gd name="T112" fmla="*/ 257999 w 20000"/>
              <a:gd name="T113" fmla="*/ 114308 h 20000"/>
              <a:gd name="T114" fmla="*/ 268312 w 20000"/>
              <a:gd name="T115" fmla="*/ 103939 h 20000"/>
              <a:gd name="T116" fmla="*/ 278660 w 20000"/>
              <a:gd name="T117" fmla="*/ 93569 h 20000"/>
              <a:gd name="T118" fmla="*/ 288973 w 20000"/>
              <a:gd name="T119" fmla="*/ 72769 h 2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000" h="20000">
                <a:moveTo>
                  <a:pt x="19980" y="19989"/>
                </a:moveTo>
                <a:lnTo>
                  <a:pt x="19980" y="19819"/>
                </a:lnTo>
                <a:lnTo>
                  <a:pt x="19682" y="19819"/>
                </a:lnTo>
                <a:lnTo>
                  <a:pt x="19682" y="19481"/>
                </a:lnTo>
                <a:lnTo>
                  <a:pt x="19384" y="19481"/>
                </a:lnTo>
                <a:lnTo>
                  <a:pt x="19384" y="19142"/>
                </a:lnTo>
                <a:lnTo>
                  <a:pt x="19085" y="19142"/>
                </a:lnTo>
                <a:lnTo>
                  <a:pt x="19085" y="18972"/>
                </a:lnTo>
                <a:lnTo>
                  <a:pt x="18787" y="18972"/>
                </a:lnTo>
                <a:lnTo>
                  <a:pt x="18787" y="18803"/>
                </a:lnTo>
                <a:lnTo>
                  <a:pt x="18489" y="18803"/>
                </a:lnTo>
                <a:lnTo>
                  <a:pt x="18489" y="18634"/>
                </a:lnTo>
                <a:lnTo>
                  <a:pt x="18191" y="18634"/>
                </a:lnTo>
                <a:lnTo>
                  <a:pt x="17594" y="18295"/>
                </a:lnTo>
                <a:lnTo>
                  <a:pt x="17296" y="18295"/>
                </a:lnTo>
                <a:lnTo>
                  <a:pt x="16998" y="18125"/>
                </a:lnTo>
                <a:lnTo>
                  <a:pt x="16998" y="17956"/>
                </a:lnTo>
                <a:lnTo>
                  <a:pt x="16700" y="17956"/>
                </a:lnTo>
                <a:lnTo>
                  <a:pt x="16402" y="17787"/>
                </a:lnTo>
                <a:lnTo>
                  <a:pt x="16103" y="17787"/>
                </a:lnTo>
                <a:lnTo>
                  <a:pt x="15209" y="17278"/>
                </a:lnTo>
                <a:lnTo>
                  <a:pt x="14612" y="17109"/>
                </a:lnTo>
                <a:lnTo>
                  <a:pt x="14612" y="16940"/>
                </a:lnTo>
                <a:lnTo>
                  <a:pt x="14314" y="16940"/>
                </a:lnTo>
                <a:lnTo>
                  <a:pt x="14314" y="16770"/>
                </a:lnTo>
                <a:lnTo>
                  <a:pt x="13718" y="16770"/>
                </a:lnTo>
                <a:lnTo>
                  <a:pt x="13419" y="16601"/>
                </a:lnTo>
                <a:lnTo>
                  <a:pt x="13121" y="16601"/>
                </a:lnTo>
                <a:lnTo>
                  <a:pt x="12823" y="16431"/>
                </a:lnTo>
                <a:lnTo>
                  <a:pt x="12525" y="16431"/>
                </a:lnTo>
                <a:lnTo>
                  <a:pt x="12525" y="16262"/>
                </a:lnTo>
                <a:lnTo>
                  <a:pt x="11928" y="16262"/>
                </a:lnTo>
                <a:lnTo>
                  <a:pt x="11928" y="16093"/>
                </a:lnTo>
                <a:lnTo>
                  <a:pt x="11630" y="16093"/>
                </a:lnTo>
                <a:lnTo>
                  <a:pt x="9841" y="15584"/>
                </a:lnTo>
                <a:lnTo>
                  <a:pt x="8052" y="15415"/>
                </a:lnTo>
                <a:lnTo>
                  <a:pt x="7455" y="15246"/>
                </a:lnTo>
                <a:lnTo>
                  <a:pt x="7157" y="15246"/>
                </a:lnTo>
                <a:lnTo>
                  <a:pt x="7157" y="15076"/>
                </a:lnTo>
                <a:lnTo>
                  <a:pt x="6561" y="14907"/>
                </a:lnTo>
                <a:lnTo>
                  <a:pt x="5070" y="14060"/>
                </a:lnTo>
                <a:lnTo>
                  <a:pt x="5070" y="13890"/>
                </a:lnTo>
                <a:lnTo>
                  <a:pt x="4771" y="13721"/>
                </a:lnTo>
                <a:lnTo>
                  <a:pt x="4473" y="13721"/>
                </a:lnTo>
                <a:lnTo>
                  <a:pt x="3877" y="13382"/>
                </a:lnTo>
                <a:lnTo>
                  <a:pt x="3877" y="13043"/>
                </a:lnTo>
                <a:lnTo>
                  <a:pt x="3579" y="13043"/>
                </a:lnTo>
                <a:lnTo>
                  <a:pt x="3579" y="12874"/>
                </a:lnTo>
                <a:lnTo>
                  <a:pt x="3280" y="12874"/>
                </a:lnTo>
                <a:lnTo>
                  <a:pt x="3280" y="12705"/>
                </a:lnTo>
                <a:lnTo>
                  <a:pt x="2982" y="12535"/>
                </a:lnTo>
                <a:lnTo>
                  <a:pt x="2684" y="12535"/>
                </a:lnTo>
                <a:lnTo>
                  <a:pt x="2684" y="12196"/>
                </a:lnTo>
                <a:lnTo>
                  <a:pt x="2386" y="12196"/>
                </a:lnTo>
                <a:lnTo>
                  <a:pt x="2386" y="12027"/>
                </a:lnTo>
                <a:lnTo>
                  <a:pt x="2087" y="12027"/>
                </a:lnTo>
                <a:lnTo>
                  <a:pt x="2087" y="11858"/>
                </a:lnTo>
                <a:lnTo>
                  <a:pt x="1789" y="11858"/>
                </a:lnTo>
                <a:lnTo>
                  <a:pt x="1789" y="11688"/>
                </a:lnTo>
                <a:lnTo>
                  <a:pt x="1491" y="11688"/>
                </a:lnTo>
                <a:lnTo>
                  <a:pt x="1491" y="11519"/>
                </a:lnTo>
                <a:lnTo>
                  <a:pt x="1193" y="11519"/>
                </a:lnTo>
                <a:lnTo>
                  <a:pt x="1193" y="11350"/>
                </a:lnTo>
                <a:lnTo>
                  <a:pt x="895" y="11350"/>
                </a:lnTo>
                <a:lnTo>
                  <a:pt x="895" y="11180"/>
                </a:lnTo>
                <a:lnTo>
                  <a:pt x="596" y="11180"/>
                </a:lnTo>
                <a:lnTo>
                  <a:pt x="596" y="11011"/>
                </a:lnTo>
                <a:lnTo>
                  <a:pt x="298" y="11011"/>
                </a:lnTo>
                <a:lnTo>
                  <a:pt x="298" y="10503"/>
                </a:lnTo>
                <a:lnTo>
                  <a:pt x="0" y="10503"/>
                </a:lnTo>
                <a:lnTo>
                  <a:pt x="0" y="7962"/>
                </a:lnTo>
                <a:lnTo>
                  <a:pt x="298" y="7962"/>
                </a:lnTo>
                <a:lnTo>
                  <a:pt x="298" y="7623"/>
                </a:lnTo>
                <a:lnTo>
                  <a:pt x="596" y="7284"/>
                </a:lnTo>
                <a:lnTo>
                  <a:pt x="596" y="7115"/>
                </a:lnTo>
                <a:lnTo>
                  <a:pt x="895" y="6945"/>
                </a:lnTo>
                <a:lnTo>
                  <a:pt x="895" y="6606"/>
                </a:lnTo>
                <a:lnTo>
                  <a:pt x="1193" y="6437"/>
                </a:lnTo>
                <a:lnTo>
                  <a:pt x="1193" y="6268"/>
                </a:lnTo>
                <a:lnTo>
                  <a:pt x="1491" y="6098"/>
                </a:lnTo>
                <a:lnTo>
                  <a:pt x="1491" y="5929"/>
                </a:lnTo>
                <a:lnTo>
                  <a:pt x="1789" y="5590"/>
                </a:lnTo>
                <a:lnTo>
                  <a:pt x="2087" y="5421"/>
                </a:lnTo>
                <a:lnTo>
                  <a:pt x="2087" y="5251"/>
                </a:lnTo>
                <a:lnTo>
                  <a:pt x="2386" y="5082"/>
                </a:lnTo>
                <a:lnTo>
                  <a:pt x="2386" y="4574"/>
                </a:lnTo>
                <a:lnTo>
                  <a:pt x="2684" y="4574"/>
                </a:lnTo>
                <a:lnTo>
                  <a:pt x="2684" y="4404"/>
                </a:lnTo>
                <a:lnTo>
                  <a:pt x="2982" y="4235"/>
                </a:lnTo>
                <a:lnTo>
                  <a:pt x="2982" y="4065"/>
                </a:lnTo>
                <a:lnTo>
                  <a:pt x="3280" y="4065"/>
                </a:lnTo>
                <a:lnTo>
                  <a:pt x="3280" y="3896"/>
                </a:lnTo>
                <a:lnTo>
                  <a:pt x="3579" y="3896"/>
                </a:lnTo>
                <a:lnTo>
                  <a:pt x="3579" y="3557"/>
                </a:lnTo>
                <a:lnTo>
                  <a:pt x="3877" y="3557"/>
                </a:lnTo>
                <a:lnTo>
                  <a:pt x="3877" y="3388"/>
                </a:lnTo>
                <a:lnTo>
                  <a:pt x="4175" y="3219"/>
                </a:lnTo>
                <a:lnTo>
                  <a:pt x="4473" y="3219"/>
                </a:lnTo>
                <a:lnTo>
                  <a:pt x="4473" y="3049"/>
                </a:lnTo>
                <a:lnTo>
                  <a:pt x="4771" y="3049"/>
                </a:lnTo>
                <a:lnTo>
                  <a:pt x="4771" y="2880"/>
                </a:lnTo>
                <a:lnTo>
                  <a:pt x="5070" y="2880"/>
                </a:lnTo>
                <a:lnTo>
                  <a:pt x="5070" y="2710"/>
                </a:lnTo>
                <a:lnTo>
                  <a:pt x="5666" y="2710"/>
                </a:lnTo>
                <a:lnTo>
                  <a:pt x="5666" y="2541"/>
                </a:lnTo>
                <a:lnTo>
                  <a:pt x="5964" y="2541"/>
                </a:lnTo>
                <a:lnTo>
                  <a:pt x="5964" y="2372"/>
                </a:lnTo>
                <a:lnTo>
                  <a:pt x="6262" y="2372"/>
                </a:lnTo>
                <a:lnTo>
                  <a:pt x="6561" y="2202"/>
                </a:lnTo>
                <a:lnTo>
                  <a:pt x="6859" y="2202"/>
                </a:lnTo>
                <a:lnTo>
                  <a:pt x="6859" y="2033"/>
                </a:lnTo>
                <a:lnTo>
                  <a:pt x="7157" y="2033"/>
                </a:lnTo>
                <a:lnTo>
                  <a:pt x="7157" y="1863"/>
                </a:lnTo>
                <a:lnTo>
                  <a:pt x="7455" y="1863"/>
                </a:lnTo>
                <a:lnTo>
                  <a:pt x="7455" y="1694"/>
                </a:lnTo>
                <a:lnTo>
                  <a:pt x="7753" y="1694"/>
                </a:lnTo>
                <a:lnTo>
                  <a:pt x="7753" y="1525"/>
                </a:lnTo>
                <a:lnTo>
                  <a:pt x="8052" y="1525"/>
                </a:lnTo>
                <a:lnTo>
                  <a:pt x="8052" y="1186"/>
                </a:lnTo>
                <a:lnTo>
                  <a:pt x="8350" y="1186"/>
                </a:lnTo>
                <a:lnTo>
                  <a:pt x="835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4" name="Freeform 189">
            <a:extLst>
              <a:ext uri="{FF2B5EF4-FFF2-40B4-BE49-F238E27FC236}">
                <a16:creationId xmlns:a16="http://schemas.microsoft.com/office/drawing/2014/main" id="{54F84CE7-611D-DCF5-0683-2C87F70ADE79}"/>
              </a:ext>
            </a:extLst>
          </p:cNvPr>
          <p:cNvSpPr>
            <a:spLocks/>
          </p:cNvSpPr>
          <p:nvPr/>
        </p:nvSpPr>
        <p:spPr bwMode="auto">
          <a:xfrm>
            <a:off x="5362575" y="1924051"/>
            <a:ext cx="661988" cy="1279525"/>
          </a:xfrm>
          <a:custGeom>
            <a:avLst/>
            <a:gdLst>
              <a:gd name="T0" fmla="*/ 278995 w 20000"/>
              <a:gd name="T1" fmla="*/ 41585 h 20000"/>
              <a:gd name="T2" fmla="*/ 268668 w 20000"/>
              <a:gd name="T3" fmla="*/ 62377 h 20000"/>
              <a:gd name="T4" fmla="*/ 258308 w 20000"/>
              <a:gd name="T5" fmla="*/ 72805 h 20000"/>
              <a:gd name="T6" fmla="*/ 247981 w 20000"/>
              <a:gd name="T7" fmla="*/ 83169 h 20000"/>
              <a:gd name="T8" fmla="*/ 237654 w 20000"/>
              <a:gd name="T9" fmla="*/ 93597 h 20000"/>
              <a:gd name="T10" fmla="*/ 227327 w 20000"/>
              <a:gd name="T11" fmla="*/ 103961 h 20000"/>
              <a:gd name="T12" fmla="*/ 206640 w 20000"/>
              <a:gd name="T13" fmla="*/ 114390 h 20000"/>
              <a:gd name="T14" fmla="*/ 185986 w 20000"/>
              <a:gd name="T15" fmla="*/ 124754 h 20000"/>
              <a:gd name="T16" fmla="*/ 175659 w 20000"/>
              <a:gd name="T17" fmla="*/ 135182 h 20000"/>
              <a:gd name="T18" fmla="*/ 155004 w 20000"/>
              <a:gd name="T19" fmla="*/ 145546 h 20000"/>
              <a:gd name="T20" fmla="*/ 134317 w 20000"/>
              <a:gd name="T21" fmla="*/ 155974 h 20000"/>
              <a:gd name="T22" fmla="*/ 113663 w 20000"/>
              <a:gd name="T23" fmla="*/ 166338 h 20000"/>
              <a:gd name="T24" fmla="*/ 93009 w 20000"/>
              <a:gd name="T25" fmla="*/ 176766 h 20000"/>
              <a:gd name="T26" fmla="*/ 82649 w 20000"/>
              <a:gd name="T27" fmla="*/ 187131 h 20000"/>
              <a:gd name="T28" fmla="*/ 61995 w 20000"/>
              <a:gd name="T29" fmla="*/ 197559 h 20000"/>
              <a:gd name="T30" fmla="*/ 51668 w 20000"/>
              <a:gd name="T31" fmla="*/ 207923 h 20000"/>
              <a:gd name="T32" fmla="*/ 41341 w 20000"/>
              <a:gd name="T33" fmla="*/ 218351 h 20000"/>
              <a:gd name="T34" fmla="*/ 31014 w 20000"/>
              <a:gd name="T35" fmla="*/ 239143 h 20000"/>
              <a:gd name="T36" fmla="*/ 20654 w 20000"/>
              <a:gd name="T37" fmla="*/ 259936 h 20000"/>
              <a:gd name="T38" fmla="*/ 10327 w 20000"/>
              <a:gd name="T39" fmla="*/ 301520 h 20000"/>
              <a:gd name="T40" fmla="*/ 0 w 20000"/>
              <a:gd name="T41" fmla="*/ 384689 h 20000"/>
              <a:gd name="T42" fmla="*/ 10327 w 20000"/>
              <a:gd name="T43" fmla="*/ 644625 h 20000"/>
              <a:gd name="T44" fmla="*/ 20654 w 20000"/>
              <a:gd name="T45" fmla="*/ 707002 h 20000"/>
              <a:gd name="T46" fmla="*/ 31014 w 20000"/>
              <a:gd name="T47" fmla="*/ 727794 h 20000"/>
              <a:gd name="T48" fmla="*/ 41341 w 20000"/>
              <a:gd name="T49" fmla="*/ 748586 h 20000"/>
              <a:gd name="T50" fmla="*/ 51668 w 20000"/>
              <a:gd name="T51" fmla="*/ 769378 h 20000"/>
              <a:gd name="T52" fmla="*/ 61995 w 20000"/>
              <a:gd name="T53" fmla="*/ 800599 h 20000"/>
              <a:gd name="T54" fmla="*/ 72322 w 20000"/>
              <a:gd name="T55" fmla="*/ 810963 h 20000"/>
              <a:gd name="T56" fmla="*/ 82649 w 20000"/>
              <a:gd name="T57" fmla="*/ 831755 h 20000"/>
              <a:gd name="T58" fmla="*/ 93009 w 20000"/>
              <a:gd name="T59" fmla="*/ 852548 h 20000"/>
              <a:gd name="T60" fmla="*/ 103336 w 20000"/>
              <a:gd name="T61" fmla="*/ 862976 h 20000"/>
              <a:gd name="T62" fmla="*/ 113663 w 20000"/>
              <a:gd name="T63" fmla="*/ 873340 h 20000"/>
              <a:gd name="T64" fmla="*/ 134317 w 20000"/>
              <a:gd name="T65" fmla="*/ 894132 h 20000"/>
              <a:gd name="T66" fmla="*/ 175659 w 20000"/>
              <a:gd name="T67" fmla="*/ 946145 h 20000"/>
              <a:gd name="T68" fmla="*/ 196313 w 20000"/>
              <a:gd name="T69" fmla="*/ 966937 h 20000"/>
              <a:gd name="T70" fmla="*/ 206640 w 20000"/>
              <a:gd name="T71" fmla="*/ 977301 h 20000"/>
              <a:gd name="T72" fmla="*/ 217000 w 20000"/>
              <a:gd name="T73" fmla="*/ 987729 h 20000"/>
              <a:gd name="T74" fmla="*/ 227327 w 20000"/>
              <a:gd name="T75" fmla="*/ 998093 h 20000"/>
              <a:gd name="T76" fmla="*/ 237654 w 20000"/>
              <a:gd name="T77" fmla="*/ 1018886 h 20000"/>
              <a:gd name="T78" fmla="*/ 268668 w 20000"/>
              <a:gd name="T79" fmla="*/ 1039678 h 20000"/>
              <a:gd name="T80" fmla="*/ 309976 w 20000"/>
              <a:gd name="T81" fmla="*/ 1070898 h 20000"/>
              <a:gd name="T82" fmla="*/ 361644 w 20000"/>
              <a:gd name="T83" fmla="*/ 1102055 h 20000"/>
              <a:gd name="T84" fmla="*/ 382298 w 20000"/>
              <a:gd name="T85" fmla="*/ 1112483 h 20000"/>
              <a:gd name="T86" fmla="*/ 423639 w 20000"/>
              <a:gd name="T87" fmla="*/ 1143639 h 20000"/>
              <a:gd name="T88" fmla="*/ 454653 w 20000"/>
              <a:gd name="T89" fmla="*/ 1154068 h 20000"/>
              <a:gd name="T90" fmla="*/ 464980 w 20000"/>
              <a:gd name="T91" fmla="*/ 1174860 h 20000"/>
              <a:gd name="T92" fmla="*/ 485634 w 20000"/>
              <a:gd name="T93" fmla="*/ 1185288 h 20000"/>
              <a:gd name="T94" fmla="*/ 506322 w 20000"/>
              <a:gd name="T95" fmla="*/ 1195652 h 20000"/>
              <a:gd name="T96" fmla="*/ 537303 w 20000"/>
              <a:gd name="T97" fmla="*/ 1206080 h 20000"/>
              <a:gd name="T98" fmla="*/ 547630 w 20000"/>
              <a:gd name="T99" fmla="*/ 1216444 h 20000"/>
              <a:gd name="T100" fmla="*/ 568317 w 20000"/>
              <a:gd name="T101" fmla="*/ 1226873 h 20000"/>
              <a:gd name="T102" fmla="*/ 588971 w 20000"/>
              <a:gd name="T103" fmla="*/ 1237237 h 20000"/>
              <a:gd name="T104" fmla="*/ 599298 w 20000"/>
              <a:gd name="T105" fmla="*/ 1247665 h 20000"/>
              <a:gd name="T106" fmla="*/ 609625 w 20000"/>
              <a:gd name="T107" fmla="*/ 1258029 h 20000"/>
              <a:gd name="T108" fmla="*/ 640639 w 20000"/>
              <a:gd name="T109" fmla="*/ 1268457 h 20000"/>
              <a:gd name="T110" fmla="*/ 661293 w 20000"/>
              <a:gd name="T111" fmla="*/ 1278821 h 200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0000" h="20000">
                <a:moveTo>
                  <a:pt x="8429" y="0"/>
                </a:moveTo>
                <a:lnTo>
                  <a:pt x="8429" y="650"/>
                </a:lnTo>
                <a:lnTo>
                  <a:pt x="8117" y="650"/>
                </a:lnTo>
                <a:lnTo>
                  <a:pt x="8117" y="975"/>
                </a:lnTo>
                <a:lnTo>
                  <a:pt x="7804" y="975"/>
                </a:lnTo>
                <a:lnTo>
                  <a:pt x="7804" y="1138"/>
                </a:lnTo>
                <a:lnTo>
                  <a:pt x="7492" y="1138"/>
                </a:lnTo>
                <a:lnTo>
                  <a:pt x="7492" y="1300"/>
                </a:lnTo>
                <a:lnTo>
                  <a:pt x="7180" y="1300"/>
                </a:lnTo>
                <a:lnTo>
                  <a:pt x="7180" y="1463"/>
                </a:lnTo>
                <a:lnTo>
                  <a:pt x="6868" y="1463"/>
                </a:lnTo>
                <a:lnTo>
                  <a:pt x="6868" y="1625"/>
                </a:lnTo>
                <a:lnTo>
                  <a:pt x="6243" y="1625"/>
                </a:lnTo>
                <a:lnTo>
                  <a:pt x="6243" y="1788"/>
                </a:lnTo>
                <a:lnTo>
                  <a:pt x="5931" y="1788"/>
                </a:lnTo>
                <a:lnTo>
                  <a:pt x="5619" y="1950"/>
                </a:lnTo>
                <a:lnTo>
                  <a:pt x="5307" y="1950"/>
                </a:lnTo>
                <a:lnTo>
                  <a:pt x="5307" y="2113"/>
                </a:lnTo>
                <a:lnTo>
                  <a:pt x="4683" y="2113"/>
                </a:lnTo>
                <a:lnTo>
                  <a:pt x="4683" y="2275"/>
                </a:lnTo>
                <a:lnTo>
                  <a:pt x="4058" y="2275"/>
                </a:lnTo>
                <a:lnTo>
                  <a:pt x="4058" y="2438"/>
                </a:lnTo>
                <a:lnTo>
                  <a:pt x="3746" y="2438"/>
                </a:lnTo>
                <a:lnTo>
                  <a:pt x="3434" y="2600"/>
                </a:lnTo>
                <a:lnTo>
                  <a:pt x="3122" y="2600"/>
                </a:lnTo>
                <a:lnTo>
                  <a:pt x="2810" y="2763"/>
                </a:lnTo>
                <a:lnTo>
                  <a:pt x="2497" y="2763"/>
                </a:lnTo>
                <a:lnTo>
                  <a:pt x="2497" y="2925"/>
                </a:lnTo>
                <a:lnTo>
                  <a:pt x="2185" y="2925"/>
                </a:lnTo>
                <a:lnTo>
                  <a:pt x="1873" y="3088"/>
                </a:lnTo>
                <a:lnTo>
                  <a:pt x="1873" y="3250"/>
                </a:lnTo>
                <a:lnTo>
                  <a:pt x="1561" y="3250"/>
                </a:lnTo>
                <a:lnTo>
                  <a:pt x="1561" y="3413"/>
                </a:lnTo>
                <a:lnTo>
                  <a:pt x="1249" y="3413"/>
                </a:lnTo>
                <a:lnTo>
                  <a:pt x="1249" y="3738"/>
                </a:lnTo>
                <a:lnTo>
                  <a:pt x="937" y="3738"/>
                </a:lnTo>
                <a:lnTo>
                  <a:pt x="937" y="3900"/>
                </a:lnTo>
                <a:lnTo>
                  <a:pt x="624" y="4063"/>
                </a:lnTo>
                <a:lnTo>
                  <a:pt x="624" y="4713"/>
                </a:lnTo>
                <a:lnTo>
                  <a:pt x="312" y="4713"/>
                </a:lnTo>
                <a:lnTo>
                  <a:pt x="312" y="5688"/>
                </a:lnTo>
                <a:lnTo>
                  <a:pt x="0" y="6013"/>
                </a:lnTo>
                <a:lnTo>
                  <a:pt x="0" y="10076"/>
                </a:lnTo>
                <a:lnTo>
                  <a:pt x="312" y="10076"/>
                </a:lnTo>
                <a:lnTo>
                  <a:pt x="312" y="10888"/>
                </a:lnTo>
                <a:lnTo>
                  <a:pt x="624" y="11051"/>
                </a:lnTo>
                <a:lnTo>
                  <a:pt x="624" y="11213"/>
                </a:lnTo>
                <a:lnTo>
                  <a:pt x="937" y="11376"/>
                </a:lnTo>
                <a:lnTo>
                  <a:pt x="937" y="11538"/>
                </a:lnTo>
                <a:lnTo>
                  <a:pt x="1249" y="11701"/>
                </a:lnTo>
                <a:lnTo>
                  <a:pt x="1249" y="12026"/>
                </a:lnTo>
                <a:lnTo>
                  <a:pt x="1561" y="12026"/>
                </a:lnTo>
                <a:lnTo>
                  <a:pt x="1561" y="12351"/>
                </a:lnTo>
                <a:lnTo>
                  <a:pt x="1873" y="12514"/>
                </a:lnTo>
                <a:lnTo>
                  <a:pt x="1873" y="12676"/>
                </a:lnTo>
                <a:lnTo>
                  <a:pt x="2185" y="12676"/>
                </a:lnTo>
                <a:lnTo>
                  <a:pt x="2185" y="12839"/>
                </a:lnTo>
                <a:lnTo>
                  <a:pt x="2497" y="13001"/>
                </a:lnTo>
                <a:lnTo>
                  <a:pt x="2497" y="13164"/>
                </a:lnTo>
                <a:lnTo>
                  <a:pt x="2810" y="13326"/>
                </a:lnTo>
                <a:lnTo>
                  <a:pt x="2810" y="13489"/>
                </a:lnTo>
                <a:lnTo>
                  <a:pt x="3122" y="13489"/>
                </a:lnTo>
                <a:lnTo>
                  <a:pt x="3122" y="13651"/>
                </a:lnTo>
                <a:lnTo>
                  <a:pt x="3434" y="13651"/>
                </a:lnTo>
                <a:lnTo>
                  <a:pt x="3434" y="13814"/>
                </a:lnTo>
                <a:lnTo>
                  <a:pt x="4058" y="13976"/>
                </a:lnTo>
                <a:lnTo>
                  <a:pt x="4058" y="14139"/>
                </a:lnTo>
                <a:lnTo>
                  <a:pt x="5307" y="14789"/>
                </a:lnTo>
                <a:lnTo>
                  <a:pt x="5619" y="15114"/>
                </a:lnTo>
                <a:lnTo>
                  <a:pt x="5931" y="15114"/>
                </a:lnTo>
                <a:lnTo>
                  <a:pt x="5931" y="15276"/>
                </a:lnTo>
                <a:lnTo>
                  <a:pt x="6243" y="15276"/>
                </a:lnTo>
                <a:lnTo>
                  <a:pt x="6243" y="15439"/>
                </a:lnTo>
                <a:lnTo>
                  <a:pt x="6556" y="15439"/>
                </a:lnTo>
                <a:lnTo>
                  <a:pt x="6556" y="15601"/>
                </a:lnTo>
                <a:lnTo>
                  <a:pt x="6868" y="15601"/>
                </a:lnTo>
                <a:lnTo>
                  <a:pt x="6868" y="15764"/>
                </a:lnTo>
                <a:lnTo>
                  <a:pt x="7180" y="15926"/>
                </a:lnTo>
                <a:lnTo>
                  <a:pt x="7804" y="16089"/>
                </a:lnTo>
                <a:lnTo>
                  <a:pt x="8117" y="16251"/>
                </a:lnTo>
                <a:lnTo>
                  <a:pt x="8429" y="16251"/>
                </a:lnTo>
                <a:lnTo>
                  <a:pt x="9365" y="16739"/>
                </a:lnTo>
                <a:lnTo>
                  <a:pt x="9990" y="16739"/>
                </a:lnTo>
                <a:lnTo>
                  <a:pt x="10926" y="17226"/>
                </a:lnTo>
                <a:lnTo>
                  <a:pt x="11550" y="17226"/>
                </a:lnTo>
                <a:lnTo>
                  <a:pt x="11550" y="17389"/>
                </a:lnTo>
                <a:lnTo>
                  <a:pt x="12175" y="17551"/>
                </a:lnTo>
                <a:lnTo>
                  <a:pt x="12799" y="17876"/>
                </a:lnTo>
                <a:lnTo>
                  <a:pt x="13111" y="17876"/>
                </a:lnTo>
                <a:lnTo>
                  <a:pt x="13736" y="18039"/>
                </a:lnTo>
                <a:lnTo>
                  <a:pt x="14048" y="18202"/>
                </a:lnTo>
                <a:lnTo>
                  <a:pt x="14048" y="18364"/>
                </a:lnTo>
                <a:lnTo>
                  <a:pt x="14672" y="18364"/>
                </a:lnTo>
                <a:lnTo>
                  <a:pt x="14672" y="18527"/>
                </a:lnTo>
                <a:lnTo>
                  <a:pt x="14984" y="18527"/>
                </a:lnTo>
                <a:lnTo>
                  <a:pt x="15297" y="18689"/>
                </a:lnTo>
                <a:lnTo>
                  <a:pt x="15921" y="18689"/>
                </a:lnTo>
                <a:lnTo>
                  <a:pt x="16233" y="18852"/>
                </a:lnTo>
                <a:lnTo>
                  <a:pt x="16233" y="19014"/>
                </a:lnTo>
                <a:lnTo>
                  <a:pt x="16545" y="19014"/>
                </a:lnTo>
                <a:lnTo>
                  <a:pt x="16545" y="19177"/>
                </a:lnTo>
                <a:lnTo>
                  <a:pt x="17170" y="19177"/>
                </a:lnTo>
                <a:lnTo>
                  <a:pt x="17170" y="19339"/>
                </a:lnTo>
                <a:lnTo>
                  <a:pt x="17794" y="19339"/>
                </a:lnTo>
                <a:lnTo>
                  <a:pt x="17794" y="19502"/>
                </a:lnTo>
                <a:lnTo>
                  <a:pt x="18106" y="19502"/>
                </a:lnTo>
                <a:lnTo>
                  <a:pt x="18106" y="19664"/>
                </a:lnTo>
                <a:lnTo>
                  <a:pt x="18418" y="19664"/>
                </a:lnTo>
                <a:lnTo>
                  <a:pt x="18418" y="19827"/>
                </a:lnTo>
                <a:lnTo>
                  <a:pt x="19355" y="19827"/>
                </a:lnTo>
                <a:lnTo>
                  <a:pt x="19667" y="19989"/>
                </a:lnTo>
                <a:lnTo>
                  <a:pt x="19979" y="19989"/>
                </a:lnTo>
                <a:lnTo>
                  <a:pt x="19355" y="19989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5" name="Line 190">
            <a:extLst>
              <a:ext uri="{FF2B5EF4-FFF2-40B4-BE49-F238E27FC236}">
                <a16:creationId xmlns:a16="http://schemas.microsoft.com/office/drawing/2014/main" id="{CCD3B135-D9B1-DC32-F35B-EAFBD1BB781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285164" y="4595814"/>
            <a:ext cx="123825" cy="312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6" name="Rectangle 191">
            <a:extLst>
              <a:ext uri="{FF2B5EF4-FFF2-40B4-BE49-F238E27FC236}">
                <a16:creationId xmlns:a16="http://schemas.microsoft.com/office/drawing/2014/main" id="{A459993C-E8AF-A211-6E2B-9A8ADF7F5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0664" y="3846514"/>
            <a:ext cx="134937" cy="6873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7" name="Rectangle 192">
            <a:extLst>
              <a:ext uri="{FF2B5EF4-FFF2-40B4-BE49-F238E27FC236}">
                <a16:creationId xmlns:a16="http://schemas.microsoft.com/office/drawing/2014/main" id="{8E817642-C655-9AAA-BD59-235CB7099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0" y="1341439"/>
            <a:ext cx="774700" cy="730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8" name="Rectangle 193">
            <a:extLst>
              <a:ext uri="{FF2B5EF4-FFF2-40B4-BE49-F238E27FC236}">
                <a16:creationId xmlns:a16="http://schemas.microsoft.com/office/drawing/2014/main" id="{A2CD688F-07F8-AD12-4C70-A3DB6DBB1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1" y="3846514"/>
            <a:ext cx="93663" cy="6762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9" name="Rectangle 194">
            <a:extLst>
              <a:ext uri="{FF2B5EF4-FFF2-40B4-BE49-F238E27FC236}">
                <a16:creationId xmlns:a16="http://schemas.microsoft.com/office/drawing/2014/main" id="{41F335A1-5BEB-6959-2F0B-8A3FC9F28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1" y="6580188"/>
            <a:ext cx="785813" cy="125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70" name="Rectangle 195">
            <a:extLst>
              <a:ext uri="{FF2B5EF4-FFF2-40B4-BE49-F238E27FC236}">
                <a16:creationId xmlns:a16="http://schemas.microsoft.com/office/drawing/2014/main" id="{8BEED99A-1637-88B7-2F81-9F2AF5A6D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1976" y="5164138"/>
            <a:ext cx="2613025" cy="1008062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Legend: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Patient Paths (w/letters)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Staff Paths (w/numbers)</a:t>
            </a:r>
          </a:p>
          <a:p>
            <a:pPr eaLnBrk="1" hangingPunct="1"/>
            <a:endParaRPr lang="en-US" altLang="ko-KR" sz="1200"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Chair</a:t>
            </a:r>
            <a:endParaRPr lang="en-US" altLang="en-US"/>
          </a:p>
        </p:txBody>
      </p:sp>
      <p:sp>
        <p:nvSpPr>
          <p:cNvPr id="16571" name="Freeform 196">
            <a:extLst>
              <a:ext uri="{FF2B5EF4-FFF2-40B4-BE49-F238E27FC236}">
                <a16:creationId xmlns:a16="http://schemas.microsoft.com/office/drawing/2014/main" id="{B8DD86E7-6D92-3125-020E-552C6F2A52A9}"/>
              </a:ext>
            </a:extLst>
          </p:cNvPr>
          <p:cNvSpPr>
            <a:spLocks/>
          </p:cNvSpPr>
          <p:nvPr/>
        </p:nvSpPr>
        <p:spPr bwMode="auto">
          <a:xfrm>
            <a:off x="6981826" y="5457826"/>
            <a:ext cx="423863" cy="73025"/>
          </a:xfrm>
          <a:custGeom>
            <a:avLst/>
            <a:gdLst>
              <a:gd name="T0" fmla="*/ 0 w 20000"/>
              <a:gd name="T1" fmla="*/ 31003 h 20000"/>
              <a:gd name="T2" fmla="*/ 20642 w 20000"/>
              <a:gd name="T3" fmla="*/ 31003 h 20000"/>
              <a:gd name="T4" fmla="*/ 103211 w 20000"/>
              <a:gd name="T5" fmla="*/ 20666 h 20000"/>
              <a:gd name="T6" fmla="*/ 123853 w 20000"/>
              <a:gd name="T7" fmla="*/ 10333 h 20000"/>
              <a:gd name="T8" fmla="*/ 134174 w 20000"/>
              <a:gd name="T9" fmla="*/ 0 h 20000"/>
              <a:gd name="T10" fmla="*/ 278669 w 20000"/>
              <a:gd name="T11" fmla="*/ 0 h 20000"/>
              <a:gd name="T12" fmla="*/ 288990 w 20000"/>
              <a:gd name="T13" fmla="*/ 10333 h 20000"/>
              <a:gd name="T14" fmla="*/ 319953 w 20000"/>
              <a:gd name="T15" fmla="*/ 10333 h 20000"/>
              <a:gd name="T16" fmla="*/ 330274 w 20000"/>
              <a:gd name="T17" fmla="*/ 20666 h 20000"/>
              <a:gd name="T18" fmla="*/ 340595 w 20000"/>
              <a:gd name="T19" fmla="*/ 20666 h 20000"/>
              <a:gd name="T20" fmla="*/ 340595 w 20000"/>
              <a:gd name="T21" fmla="*/ 31003 h 20000"/>
              <a:gd name="T22" fmla="*/ 350916 w 20000"/>
              <a:gd name="T23" fmla="*/ 31003 h 20000"/>
              <a:gd name="T24" fmla="*/ 371558 w 20000"/>
              <a:gd name="T25" fmla="*/ 41336 h 20000"/>
              <a:gd name="T26" fmla="*/ 381879 w 20000"/>
              <a:gd name="T27" fmla="*/ 51669 h 20000"/>
              <a:gd name="T28" fmla="*/ 402543 w 20000"/>
              <a:gd name="T29" fmla="*/ 62002 h 20000"/>
              <a:gd name="T30" fmla="*/ 412864 w 20000"/>
              <a:gd name="T31" fmla="*/ 72335 h 20000"/>
              <a:gd name="T32" fmla="*/ 412864 w 20000"/>
              <a:gd name="T33" fmla="*/ 62002 h 20000"/>
              <a:gd name="T34" fmla="*/ 423185 w 20000"/>
              <a:gd name="T35" fmla="*/ 62002 h 20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000" h="20000">
                <a:moveTo>
                  <a:pt x="0" y="8491"/>
                </a:moveTo>
                <a:lnTo>
                  <a:pt x="974" y="8491"/>
                </a:lnTo>
                <a:lnTo>
                  <a:pt x="4870" y="5660"/>
                </a:lnTo>
                <a:lnTo>
                  <a:pt x="5844" y="2830"/>
                </a:lnTo>
                <a:lnTo>
                  <a:pt x="6331" y="0"/>
                </a:lnTo>
                <a:lnTo>
                  <a:pt x="13149" y="0"/>
                </a:lnTo>
                <a:lnTo>
                  <a:pt x="13636" y="2830"/>
                </a:lnTo>
                <a:lnTo>
                  <a:pt x="15097" y="2830"/>
                </a:lnTo>
                <a:lnTo>
                  <a:pt x="15584" y="5660"/>
                </a:lnTo>
                <a:lnTo>
                  <a:pt x="16071" y="5660"/>
                </a:lnTo>
                <a:lnTo>
                  <a:pt x="16071" y="8491"/>
                </a:lnTo>
                <a:lnTo>
                  <a:pt x="16558" y="8491"/>
                </a:lnTo>
                <a:lnTo>
                  <a:pt x="17532" y="11321"/>
                </a:lnTo>
                <a:lnTo>
                  <a:pt x="18019" y="14151"/>
                </a:lnTo>
                <a:lnTo>
                  <a:pt x="18994" y="16981"/>
                </a:lnTo>
                <a:lnTo>
                  <a:pt x="19481" y="19811"/>
                </a:lnTo>
                <a:lnTo>
                  <a:pt x="19481" y="16981"/>
                </a:lnTo>
                <a:lnTo>
                  <a:pt x="19968" y="16981"/>
                </a:lnTo>
              </a:path>
            </a:pathLst>
          </a:custGeom>
          <a:solidFill>
            <a:srgbClr val="FFFF99"/>
          </a:solidFill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2" name="Freeform 197">
            <a:extLst>
              <a:ext uri="{FF2B5EF4-FFF2-40B4-BE49-F238E27FC236}">
                <a16:creationId xmlns:a16="http://schemas.microsoft.com/office/drawing/2014/main" id="{7F57D980-C346-E73F-ED97-19AE4CCFEA82}"/>
              </a:ext>
            </a:extLst>
          </p:cNvPr>
          <p:cNvSpPr>
            <a:spLocks/>
          </p:cNvSpPr>
          <p:nvPr/>
        </p:nvSpPr>
        <p:spPr bwMode="auto">
          <a:xfrm>
            <a:off x="6962776" y="5562601"/>
            <a:ext cx="423863" cy="73025"/>
          </a:xfrm>
          <a:custGeom>
            <a:avLst/>
            <a:gdLst>
              <a:gd name="T0" fmla="*/ 0 w 20000"/>
              <a:gd name="T1" fmla="*/ 72335 h 20000"/>
              <a:gd name="T2" fmla="*/ 0 w 20000"/>
              <a:gd name="T3" fmla="*/ 62002 h 20000"/>
              <a:gd name="T4" fmla="*/ 10321 w 20000"/>
              <a:gd name="T5" fmla="*/ 62002 h 20000"/>
              <a:gd name="T6" fmla="*/ 20642 w 20000"/>
              <a:gd name="T7" fmla="*/ 51669 h 20000"/>
              <a:gd name="T8" fmla="*/ 144495 w 20000"/>
              <a:gd name="T9" fmla="*/ 31003 h 20000"/>
              <a:gd name="T10" fmla="*/ 165137 w 20000"/>
              <a:gd name="T11" fmla="*/ 20666 h 20000"/>
              <a:gd name="T12" fmla="*/ 175458 w 20000"/>
              <a:gd name="T13" fmla="*/ 20666 h 20000"/>
              <a:gd name="T14" fmla="*/ 175458 w 20000"/>
              <a:gd name="T15" fmla="*/ 10333 h 20000"/>
              <a:gd name="T16" fmla="*/ 185779 w 20000"/>
              <a:gd name="T17" fmla="*/ 10333 h 20000"/>
              <a:gd name="T18" fmla="*/ 196100 w 20000"/>
              <a:gd name="T19" fmla="*/ 0 h 20000"/>
              <a:gd name="T20" fmla="*/ 278669 w 20000"/>
              <a:gd name="T21" fmla="*/ 0 h 20000"/>
              <a:gd name="T22" fmla="*/ 278669 w 20000"/>
              <a:gd name="T23" fmla="*/ 10333 h 20000"/>
              <a:gd name="T24" fmla="*/ 288990 w 20000"/>
              <a:gd name="T25" fmla="*/ 10333 h 20000"/>
              <a:gd name="T26" fmla="*/ 299311 w 20000"/>
              <a:gd name="T27" fmla="*/ 20666 h 20000"/>
              <a:gd name="T28" fmla="*/ 309632 w 20000"/>
              <a:gd name="T29" fmla="*/ 20666 h 20000"/>
              <a:gd name="T30" fmla="*/ 330274 w 20000"/>
              <a:gd name="T31" fmla="*/ 31003 h 20000"/>
              <a:gd name="T32" fmla="*/ 340595 w 20000"/>
              <a:gd name="T33" fmla="*/ 31003 h 20000"/>
              <a:gd name="T34" fmla="*/ 340595 w 20000"/>
              <a:gd name="T35" fmla="*/ 41336 h 20000"/>
              <a:gd name="T36" fmla="*/ 371558 w 20000"/>
              <a:gd name="T37" fmla="*/ 41336 h 20000"/>
              <a:gd name="T38" fmla="*/ 371558 w 20000"/>
              <a:gd name="T39" fmla="*/ 51669 h 20000"/>
              <a:gd name="T40" fmla="*/ 423185 w 20000"/>
              <a:gd name="T41" fmla="*/ 51669 h 200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0000" h="20000">
                <a:moveTo>
                  <a:pt x="0" y="19811"/>
                </a:moveTo>
                <a:lnTo>
                  <a:pt x="0" y="16981"/>
                </a:lnTo>
                <a:lnTo>
                  <a:pt x="487" y="16981"/>
                </a:lnTo>
                <a:lnTo>
                  <a:pt x="974" y="14151"/>
                </a:lnTo>
                <a:lnTo>
                  <a:pt x="6818" y="8491"/>
                </a:lnTo>
                <a:lnTo>
                  <a:pt x="7792" y="5660"/>
                </a:lnTo>
                <a:lnTo>
                  <a:pt x="8279" y="5660"/>
                </a:lnTo>
                <a:lnTo>
                  <a:pt x="8279" y="2830"/>
                </a:lnTo>
                <a:lnTo>
                  <a:pt x="8766" y="2830"/>
                </a:lnTo>
                <a:lnTo>
                  <a:pt x="9253" y="0"/>
                </a:lnTo>
                <a:lnTo>
                  <a:pt x="13149" y="0"/>
                </a:lnTo>
                <a:lnTo>
                  <a:pt x="13149" y="2830"/>
                </a:lnTo>
                <a:lnTo>
                  <a:pt x="13636" y="2830"/>
                </a:lnTo>
                <a:lnTo>
                  <a:pt x="14123" y="5660"/>
                </a:lnTo>
                <a:lnTo>
                  <a:pt x="14610" y="5660"/>
                </a:lnTo>
                <a:lnTo>
                  <a:pt x="15584" y="8491"/>
                </a:lnTo>
                <a:lnTo>
                  <a:pt x="16071" y="8491"/>
                </a:lnTo>
                <a:lnTo>
                  <a:pt x="16071" y="11321"/>
                </a:lnTo>
                <a:lnTo>
                  <a:pt x="17532" y="11321"/>
                </a:lnTo>
                <a:lnTo>
                  <a:pt x="17532" y="14151"/>
                </a:lnTo>
                <a:lnTo>
                  <a:pt x="19968" y="14151"/>
                </a:lnTo>
              </a:path>
            </a:pathLst>
          </a:custGeom>
          <a:solidFill>
            <a:srgbClr val="FFFF99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3" name="Rectangle 198">
            <a:extLst>
              <a:ext uri="{FF2B5EF4-FFF2-40B4-BE49-F238E27FC236}">
                <a16:creationId xmlns:a16="http://schemas.microsoft.com/office/drawing/2014/main" id="{C5AE11B9-C43F-4CBC-EC33-4A422AEAD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2014" y="3562351"/>
            <a:ext cx="473075" cy="238125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900">
                <a:ea typeface="Batang" panose="02030600000101010101" pitchFamily="18" charset="-127"/>
              </a:rPr>
              <a:t>Printer</a:t>
            </a:r>
            <a:endParaRPr lang="en-US" altLang="en-US"/>
          </a:p>
        </p:txBody>
      </p:sp>
      <p:sp>
        <p:nvSpPr>
          <p:cNvPr id="16574" name="Freeform 199">
            <a:extLst>
              <a:ext uri="{FF2B5EF4-FFF2-40B4-BE49-F238E27FC236}">
                <a16:creationId xmlns:a16="http://schemas.microsoft.com/office/drawing/2014/main" id="{ACF24F2C-A993-D82F-6DCC-61086DA01030}"/>
              </a:ext>
            </a:extLst>
          </p:cNvPr>
          <p:cNvSpPr>
            <a:spLocks/>
          </p:cNvSpPr>
          <p:nvPr/>
        </p:nvSpPr>
        <p:spPr bwMode="auto">
          <a:xfrm>
            <a:off x="6223001" y="2419351"/>
            <a:ext cx="3484563" cy="1941513"/>
          </a:xfrm>
          <a:custGeom>
            <a:avLst/>
            <a:gdLst>
              <a:gd name="T0" fmla="*/ 330511 w 20000"/>
              <a:gd name="T1" fmla="*/ 887271 h 20000"/>
              <a:gd name="T2" fmla="*/ 399331 w 20000"/>
              <a:gd name="T3" fmla="*/ 845626 h 20000"/>
              <a:gd name="T4" fmla="*/ 481915 w 20000"/>
              <a:gd name="T5" fmla="*/ 817959 h 20000"/>
              <a:gd name="T6" fmla="*/ 661022 w 20000"/>
              <a:gd name="T7" fmla="*/ 831744 h 20000"/>
              <a:gd name="T8" fmla="*/ 702314 w 20000"/>
              <a:gd name="T9" fmla="*/ 859508 h 20000"/>
              <a:gd name="T10" fmla="*/ 729842 w 20000"/>
              <a:gd name="T11" fmla="*/ 914938 h 20000"/>
              <a:gd name="T12" fmla="*/ 784898 w 20000"/>
              <a:gd name="T13" fmla="*/ 942702 h 20000"/>
              <a:gd name="T14" fmla="*/ 826190 w 20000"/>
              <a:gd name="T15" fmla="*/ 984250 h 20000"/>
              <a:gd name="T16" fmla="*/ 853718 w 20000"/>
              <a:gd name="T17" fmla="*/ 1025895 h 20000"/>
              <a:gd name="T18" fmla="*/ 895010 w 20000"/>
              <a:gd name="T19" fmla="*/ 1067444 h 20000"/>
              <a:gd name="T20" fmla="*/ 936302 w 20000"/>
              <a:gd name="T21" fmla="*/ 1122874 h 20000"/>
              <a:gd name="T22" fmla="*/ 977768 w 20000"/>
              <a:gd name="T23" fmla="*/ 1164519 h 20000"/>
              <a:gd name="T24" fmla="*/ 1019060 w 20000"/>
              <a:gd name="T25" fmla="*/ 1192186 h 20000"/>
              <a:gd name="T26" fmla="*/ 1046588 w 20000"/>
              <a:gd name="T27" fmla="*/ 1261498 h 20000"/>
              <a:gd name="T28" fmla="*/ 1087881 w 20000"/>
              <a:gd name="T29" fmla="*/ 1358574 h 20000"/>
              <a:gd name="T30" fmla="*/ 1115409 w 20000"/>
              <a:gd name="T31" fmla="*/ 1483316 h 20000"/>
              <a:gd name="T32" fmla="*/ 1156701 w 20000"/>
              <a:gd name="T33" fmla="*/ 1538746 h 20000"/>
              <a:gd name="T34" fmla="*/ 1197993 w 20000"/>
              <a:gd name="T35" fmla="*/ 1608155 h 20000"/>
              <a:gd name="T36" fmla="*/ 1239285 w 20000"/>
              <a:gd name="T37" fmla="*/ 1691252 h 20000"/>
              <a:gd name="T38" fmla="*/ 1280577 w 20000"/>
              <a:gd name="T39" fmla="*/ 1732897 h 20000"/>
              <a:gd name="T40" fmla="*/ 1308105 w 20000"/>
              <a:gd name="T41" fmla="*/ 1788328 h 20000"/>
              <a:gd name="T42" fmla="*/ 1349571 w 20000"/>
              <a:gd name="T43" fmla="*/ 1816091 h 20000"/>
              <a:gd name="T44" fmla="*/ 1390863 w 20000"/>
              <a:gd name="T45" fmla="*/ 1857640 h 20000"/>
              <a:gd name="T46" fmla="*/ 1445919 w 20000"/>
              <a:gd name="T47" fmla="*/ 1899188 h 20000"/>
              <a:gd name="T48" fmla="*/ 1487211 w 20000"/>
              <a:gd name="T49" fmla="*/ 1940833 h 20000"/>
              <a:gd name="T50" fmla="*/ 1886542 w 20000"/>
              <a:gd name="T51" fmla="*/ 1913070 h 20000"/>
              <a:gd name="T52" fmla="*/ 1996655 w 20000"/>
              <a:gd name="T53" fmla="*/ 1871521 h 20000"/>
              <a:gd name="T54" fmla="*/ 2561328 w 20000"/>
              <a:gd name="T55" fmla="*/ 1843758 h 20000"/>
              <a:gd name="T56" fmla="*/ 2685204 w 20000"/>
              <a:gd name="T57" fmla="*/ 1802209 h 20000"/>
              <a:gd name="T58" fmla="*/ 2877901 w 20000"/>
              <a:gd name="T59" fmla="*/ 1774446 h 20000"/>
              <a:gd name="T60" fmla="*/ 3222175 w 20000"/>
              <a:gd name="T61" fmla="*/ 1732897 h 20000"/>
              <a:gd name="T62" fmla="*/ 3318698 w 20000"/>
              <a:gd name="T63" fmla="*/ 1691252 h 20000"/>
              <a:gd name="T64" fmla="*/ 3373754 w 20000"/>
              <a:gd name="T65" fmla="*/ 1649704 h 20000"/>
              <a:gd name="T66" fmla="*/ 3415046 w 20000"/>
              <a:gd name="T67" fmla="*/ 1594273 h 20000"/>
              <a:gd name="T68" fmla="*/ 3456338 w 20000"/>
              <a:gd name="T69" fmla="*/ 1206068 h 20000"/>
              <a:gd name="T70" fmla="*/ 3483866 w 20000"/>
              <a:gd name="T71" fmla="*/ 845626 h 20000"/>
              <a:gd name="T72" fmla="*/ 3442574 w 20000"/>
              <a:gd name="T73" fmla="*/ 817959 h 20000"/>
              <a:gd name="T74" fmla="*/ 3415046 w 20000"/>
              <a:gd name="T75" fmla="*/ 748647 h 20000"/>
              <a:gd name="T76" fmla="*/ 3373754 w 20000"/>
              <a:gd name="T77" fmla="*/ 693120 h 20000"/>
              <a:gd name="T78" fmla="*/ 3346226 w 20000"/>
              <a:gd name="T79" fmla="*/ 623808 h 20000"/>
              <a:gd name="T80" fmla="*/ 3304934 w 20000"/>
              <a:gd name="T81" fmla="*/ 568378 h 20000"/>
              <a:gd name="T82" fmla="*/ 3277406 w 20000"/>
              <a:gd name="T83" fmla="*/ 512948 h 20000"/>
              <a:gd name="T84" fmla="*/ 3235939 w 20000"/>
              <a:gd name="T85" fmla="*/ 485184 h 20000"/>
              <a:gd name="T86" fmla="*/ 3208411 w 20000"/>
              <a:gd name="T87" fmla="*/ 429754 h 20000"/>
              <a:gd name="T88" fmla="*/ 3167119 w 20000"/>
              <a:gd name="T89" fmla="*/ 360442 h 20000"/>
              <a:gd name="T90" fmla="*/ 3125827 w 20000"/>
              <a:gd name="T91" fmla="*/ 305012 h 20000"/>
              <a:gd name="T92" fmla="*/ 3057007 w 20000"/>
              <a:gd name="T93" fmla="*/ 207936 h 20000"/>
              <a:gd name="T94" fmla="*/ 3015715 w 20000"/>
              <a:gd name="T95" fmla="*/ 180172 h 20000"/>
              <a:gd name="T96" fmla="*/ 2960659 w 20000"/>
              <a:gd name="T97" fmla="*/ 110860 h 20000"/>
              <a:gd name="T98" fmla="*/ 2919367 w 20000"/>
              <a:gd name="T99" fmla="*/ 83194 h 20000"/>
              <a:gd name="T100" fmla="*/ 2877901 w 20000"/>
              <a:gd name="T101" fmla="*/ 41548 h 20000"/>
              <a:gd name="T102" fmla="*/ 2822844 w 20000"/>
              <a:gd name="T103" fmla="*/ 13882 h 200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0000" h="20000">
                <a:moveTo>
                  <a:pt x="0" y="8854"/>
                </a:moveTo>
                <a:lnTo>
                  <a:pt x="0" y="8997"/>
                </a:lnTo>
                <a:lnTo>
                  <a:pt x="158" y="8997"/>
                </a:lnTo>
                <a:lnTo>
                  <a:pt x="237" y="9140"/>
                </a:lnTo>
                <a:lnTo>
                  <a:pt x="1897" y="9140"/>
                </a:lnTo>
                <a:lnTo>
                  <a:pt x="1897" y="8997"/>
                </a:lnTo>
                <a:lnTo>
                  <a:pt x="1976" y="8997"/>
                </a:lnTo>
                <a:lnTo>
                  <a:pt x="2055" y="8854"/>
                </a:lnTo>
                <a:lnTo>
                  <a:pt x="2213" y="8854"/>
                </a:lnTo>
                <a:lnTo>
                  <a:pt x="2292" y="8711"/>
                </a:lnTo>
                <a:lnTo>
                  <a:pt x="2371" y="8711"/>
                </a:lnTo>
                <a:lnTo>
                  <a:pt x="2450" y="8568"/>
                </a:lnTo>
                <a:lnTo>
                  <a:pt x="2608" y="8568"/>
                </a:lnTo>
                <a:lnTo>
                  <a:pt x="2608" y="8426"/>
                </a:lnTo>
                <a:lnTo>
                  <a:pt x="2766" y="8426"/>
                </a:lnTo>
                <a:lnTo>
                  <a:pt x="2766" y="8283"/>
                </a:lnTo>
                <a:lnTo>
                  <a:pt x="3715" y="8283"/>
                </a:lnTo>
                <a:lnTo>
                  <a:pt x="3715" y="8426"/>
                </a:lnTo>
                <a:lnTo>
                  <a:pt x="3794" y="8426"/>
                </a:lnTo>
                <a:lnTo>
                  <a:pt x="3794" y="8568"/>
                </a:lnTo>
                <a:lnTo>
                  <a:pt x="3873" y="8568"/>
                </a:lnTo>
                <a:lnTo>
                  <a:pt x="3873" y="8711"/>
                </a:lnTo>
                <a:lnTo>
                  <a:pt x="3952" y="8711"/>
                </a:lnTo>
                <a:lnTo>
                  <a:pt x="3952" y="8854"/>
                </a:lnTo>
                <a:lnTo>
                  <a:pt x="4031" y="8854"/>
                </a:lnTo>
                <a:lnTo>
                  <a:pt x="4031" y="8997"/>
                </a:lnTo>
                <a:lnTo>
                  <a:pt x="4110" y="8997"/>
                </a:lnTo>
                <a:lnTo>
                  <a:pt x="4110" y="9140"/>
                </a:lnTo>
                <a:lnTo>
                  <a:pt x="4189" y="9282"/>
                </a:lnTo>
                <a:lnTo>
                  <a:pt x="4189" y="9425"/>
                </a:lnTo>
                <a:lnTo>
                  <a:pt x="4268" y="9425"/>
                </a:lnTo>
                <a:lnTo>
                  <a:pt x="4268" y="9568"/>
                </a:lnTo>
                <a:lnTo>
                  <a:pt x="4347" y="9568"/>
                </a:lnTo>
                <a:lnTo>
                  <a:pt x="4347" y="9711"/>
                </a:lnTo>
                <a:lnTo>
                  <a:pt x="4505" y="9711"/>
                </a:lnTo>
                <a:lnTo>
                  <a:pt x="4505" y="9854"/>
                </a:lnTo>
                <a:lnTo>
                  <a:pt x="4584" y="9854"/>
                </a:lnTo>
                <a:lnTo>
                  <a:pt x="4584" y="9996"/>
                </a:lnTo>
                <a:lnTo>
                  <a:pt x="4663" y="9996"/>
                </a:lnTo>
                <a:lnTo>
                  <a:pt x="4742" y="10139"/>
                </a:lnTo>
                <a:lnTo>
                  <a:pt x="4742" y="10282"/>
                </a:lnTo>
                <a:lnTo>
                  <a:pt x="4821" y="10282"/>
                </a:lnTo>
                <a:lnTo>
                  <a:pt x="4821" y="10425"/>
                </a:lnTo>
                <a:lnTo>
                  <a:pt x="4900" y="10425"/>
                </a:lnTo>
                <a:lnTo>
                  <a:pt x="4900" y="10568"/>
                </a:lnTo>
                <a:lnTo>
                  <a:pt x="4979" y="10568"/>
                </a:lnTo>
                <a:lnTo>
                  <a:pt x="4979" y="10853"/>
                </a:lnTo>
                <a:lnTo>
                  <a:pt x="5058" y="10853"/>
                </a:lnTo>
                <a:lnTo>
                  <a:pt x="5058" y="10996"/>
                </a:lnTo>
                <a:lnTo>
                  <a:pt x="5137" y="10996"/>
                </a:lnTo>
                <a:lnTo>
                  <a:pt x="5137" y="11282"/>
                </a:lnTo>
                <a:lnTo>
                  <a:pt x="5295" y="11282"/>
                </a:lnTo>
                <a:lnTo>
                  <a:pt x="5295" y="11424"/>
                </a:lnTo>
                <a:lnTo>
                  <a:pt x="5374" y="11424"/>
                </a:lnTo>
                <a:lnTo>
                  <a:pt x="5374" y="11567"/>
                </a:lnTo>
                <a:lnTo>
                  <a:pt x="5453" y="11710"/>
                </a:lnTo>
                <a:lnTo>
                  <a:pt x="5533" y="11710"/>
                </a:lnTo>
                <a:lnTo>
                  <a:pt x="5533" y="11853"/>
                </a:lnTo>
                <a:lnTo>
                  <a:pt x="5612" y="11853"/>
                </a:lnTo>
                <a:lnTo>
                  <a:pt x="5612" y="11996"/>
                </a:lnTo>
                <a:lnTo>
                  <a:pt x="5691" y="11996"/>
                </a:lnTo>
                <a:lnTo>
                  <a:pt x="5691" y="12139"/>
                </a:lnTo>
                <a:lnTo>
                  <a:pt x="5770" y="12139"/>
                </a:lnTo>
                <a:lnTo>
                  <a:pt x="5770" y="12281"/>
                </a:lnTo>
                <a:lnTo>
                  <a:pt x="5849" y="12281"/>
                </a:lnTo>
                <a:lnTo>
                  <a:pt x="5849" y="12424"/>
                </a:lnTo>
                <a:lnTo>
                  <a:pt x="5928" y="12424"/>
                </a:lnTo>
                <a:lnTo>
                  <a:pt x="5928" y="12567"/>
                </a:lnTo>
                <a:lnTo>
                  <a:pt x="6007" y="12567"/>
                </a:lnTo>
                <a:lnTo>
                  <a:pt x="6007" y="12995"/>
                </a:lnTo>
                <a:lnTo>
                  <a:pt x="6086" y="12995"/>
                </a:lnTo>
                <a:lnTo>
                  <a:pt x="6086" y="13424"/>
                </a:lnTo>
                <a:lnTo>
                  <a:pt x="6165" y="13424"/>
                </a:lnTo>
                <a:lnTo>
                  <a:pt x="6165" y="13995"/>
                </a:lnTo>
                <a:lnTo>
                  <a:pt x="6244" y="13995"/>
                </a:lnTo>
                <a:lnTo>
                  <a:pt x="6244" y="14423"/>
                </a:lnTo>
                <a:lnTo>
                  <a:pt x="6323" y="14423"/>
                </a:lnTo>
                <a:lnTo>
                  <a:pt x="6323" y="14852"/>
                </a:lnTo>
                <a:lnTo>
                  <a:pt x="6402" y="14852"/>
                </a:lnTo>
                <a:lnTo>
                  <a:pt x="6402" y="15280"/>
                </a:lnTo>
                <a:lnTo>
                  <a:pt x="6481" y="15280"/>
                </a:lnTo>
                <a:lnTo>
                  <a:pt x="6481" y="15566"/>
                </a:lnTo>
                <a:lnTo>
                  <a:pt x="6560" y="15566"/>
                </a:lnTo>
                <a:lnTo>
                  <a:pt x="6560" y="15851"/>
                </a:lnTo>
                <a:lnTo>
                  <a:pt x="6639" y="15851"/>
                </a:lnTo>
                <a:lnTo>
                  <a:pt x="6639" y="16137"/>
                </a:lnTo>
                <a:lnTo>
                  <a:pt x="6718" y="16137"/>
                </a:lnTo>
                <a:lnTo>
                  <a:pt x="6718" y="16423"/>
                </a:lnTo>
                <a:lnTo>
                  <a:pt x="6797" y="16423"/>
                </a:lnTo>
                <a:lnTo>
                  <a:pt x="6876" y="16566"/>
                </a:lnTo>
                <a:lnTo>
                  <a:pt x="6876" y="16708"/>
                </a:lnTo>
                <a:lnTo>
                  <a:pt x="7034" y="16994"/>
                </a:lnTo>
                <a:lnTo>
                  <a:pt x="7034" y="17137"/>
                </a:lnTo>
                <a:lnTo>
                  <a:pt x="7113" y="17280"/>
                </a:lnTo>
                <a:lnTo>
                  <a:pt x="7113" y="17422"/>
                </a:lnTo>
                <a:lnTo>
                  <a:pt x="7192" y="17422"/>
                </a:lnTo>
                <a:lnTo>
                  <a:pt x="7192" y="17565"/>
                </a:lnTo>
                <a:lnTo>
                  <a:pt x="7271" y="17565"/>
                </a:lnTo>
                <a:lnTo>
                  <a:pt x="7271" y="17708"/>
                </a:lnTo>
                <a:lnTo>
                  <a:pt x="7350" y="17851"/>
                </a:lnTo>
                <a:lnTo>
                  <a:pt x="7350" y="18136"/>
                </a:lnTo>
                <a:lnTo>
                  <a:pt x="7429" y="18136"/>
                </a:lnTo>
                <a:lnTo>
                  <a:pt x="7429" y="18279"/>
                </a:lnTo>
                <a:lnTo>
                  <a:pt x="7508" y="18279"/>
                </a:lnTo>
                <a:lnTo>
                  <a:pt x="7508" y="18422"/>
                </a:lnTo>
                <a:lnTo>
                  <a:pt x="7587" y="18422"/>
                </a:lnTo>
                <a:lnTo>
                  <a:pt x="7587" y="18565"/>
                </a:lnTo>
                <a:lnTo>
                  <a:pt x="7666" y="18565"/>
                </a:lnTo>
                <a:lnTo>
                  <a:pt x="7666" y="18708"/>
                </a:lnTo>
                <a:lnTo>
                  <a:pt x="7746" y="18708"/>
                </a:lnTo>
                <a:lnTo>
                  <a:pt x="7746" y="18850"/>
                </a:lnTo>
                <a:lnTo>
                  <a:pt x="7825" y="18850"/>
                </a:lnTo>
                <a:lnTo>
                  <a:pt x="7904" y="18993"/>
                </a:lnTo>
                <a:lnTo>
                  <a:pt x="7983" y="18993"/>
                </a:lnTo>
                <a:lnTo>
                  <a:pt x="7983" y="19136"/>
                </a:lnTo>
                <a:lnTo>
                  <a:pt x="8062" y="19279"/>
                </a:lnTo>
                <a:lnTo>
                  <a:pt x="8062" y="19422"/>
                </a:lnTo>
                <a:lnTo>
                  <a:pt x="8141" y="19422"/>
                </a:lnTo>
                <a:lnTo>
                  <a:pt x="8220" y="19564"/>
                </a:lnTo>
                <a:lnTo>
                  <a:pt x="8299" y="19564"/>
                </a:lnTo>
                <a:lnTo>
                  <a:pt x="8299" y="19707"/>
                </a:lnTo>
                <a:lnTo>
                  <a:pt x="8378" y="19707"/>
                </a:lnTo>
                <a:lnTo>
                  <a:pt x="8378" y="19850"/>
                </a:lnTo>
                <a:lnTo>
                  <a:pt x="8536" y="19850"/>
                </a:lnTo>
                <a:lnTo>
                  <a:pt x="8536" y="19993"/>
                </a:lnTo>
                <a:lnTo>
                  <a:pt x="10275" y="19993"/>
                </a:lnTo>
                <a:lnTo>
                  <a:pt x="10354" y="19850"/>
                </a:lnTo>
                <a:lnTo>
                  <a:pt x="10512" y="19850"/>
                </a:lnTo>
                <a:lnTo>
                  <a:pt x="10512" y="19707"/>
                </a:lnTo>
                <a:lnTo>
                  <a:pt x="10828" y="19707"/>
                </a:lnTo>
                <a:lnTo>
                  <a:pt x="10828" y="19564"/>
                </a:lnTo>
                <a:lnTo>
                  <a:pt x="11223" y="19564"/>
                </a:lnTo>
                <a:lnTo>
                  <a:pt x="11223" y="19422"/>
                </a:lnTo>
                <a:lnTo>
                  <a:pt x="11460" y="19422"/>
                </a:lnTo>
                <a:lnTo>
                  <a:pt x="11460" y="19279"/>
                </a:lnTo>
                <a:lnTo>
                  <a:pt x="11697" y="19279"/>
                </a:lnTo>
                <a:lnTo>
                  <a:pt x="11697" y="19136"/>
                </a:lnTo>
                <a:lnTo>
                  <a:pt x="11934" y="19136"/>
                </a:lnTo>
                <a:lnTo>
                  <a:pt x="11934" y="18993"/>
                </a:lnTo>
                <a:lnTo>
                  <a:pt x="14701" y="18993"/>
                </a:lnTo>
                <a:lnTo>
                  <a:pt x="14780" y="18850"/>
                </a:lnTo>
                <a:lnTo>
                  <a:pt x="15096" y="18850"/>
                </a:lnTo>
                <a:lnTo>
                  <a:pt x="15175" y="18708"/>
                </a:lnTo>
                <a:lnTo>
                  <a:pt x="15254" y="18708"/>
                </a:lnTo>
                <a:lnTo>
                  <a:pt x="15412" y="18565"/>
                </a:lnTo>
                <a:lnTo>
                  <a:pt x="15570" y="18565"/>
                </a:lnTo>
                <a:lnTo>
                  <a:pt x="15570" y="18422"/>
                </a:lnTo>
                <a:lnTo>
                  <a:pt x="15965" y="18422"/>
                </a:lnTo>
                <a:lnTo>
                  <a:pt x="16044" y="18279"/>
                </a:lnTo>
                <a:lnTo>
                  <a:pt x="16518" y="18279"/>
                </a:lnTo>
                <a:lnTo>
                  <a:pt x="16518" y="18136"/>
                </a:lnTo>
                <a:lnTo>
                  <a:pt x="18257" y="18136"/>
                </a:lnTo>
                <a:lnTo>
                  <a:pt x="18257" y="17994"/>
                </a:lnTo>
                <a:lnTo>
                  <a:pt x="18415" y="17994"/>
                </a:lnTo>
                <a:lnTo>
                  <a:pt x="18494" y="17851"/>
                </a:lnTo>
                <a:lnTo>
                  <a:pt x="18731" y="17851"/>
                </a:lnTo>
                <a:lnTo>
                  <a:pt x="18731" y="17708"/>
                </a:lnTo>
                <a:lnTo>
                  <a:pt x="18890" y="17565"/>
                </a:lnTo>
                <a:lnTo>
                  <a:pt x="19048" y="17565"/>
                </a:lnTo>
                <a:lnTo>
                  <a:pt x="19048" y="17422"/>
                </a:lnTo>
                <a:lnTo>
                  <a:pt x="19127" y="17422"/>
                </a:lnTo>
                <a:lnTo>
                  <a:pt x="19206" y="17280"/>
                </a:lnTo>
                <a:lnTo>
                  <a:pt x="19285" y="17280"/>
                </a:lnTo>
                <a:lnTo>
                  <a:pt x="19364" y="17137"/>
                </a:lnTo>
                <a:lnTo>
                  <a:pt x="19364" y="16994"/>
                </a:lnTo>
                <a:lnTo>
                  <a:pt x="19443" y="16994"/>
                </a:lnTo>
                <a:lnTo>
                  <a:pt x="19522" y="16851"/>
                </a:lnTo>
                <a:lnTo>
                  <a:pt x="19522" y="16708"/>
                </a:lnTo>
                <a:lnTo>
                  <a:pt x="19601" y="16708"/>
                </a:lnTo>
                <a:lnTo>
                  <a:pt x="19601" y="16423"/>
                </a:lnTo>
                <a:lnTo>
                  <a:pt x="19680" y="16423"/>
                </a:lnTo>
                <a:lnTo>
                  <a:pt x="19680" y="14709"/>
                </a:lnTo>
                <a:lnTo>
                  <a:pt x="19759" y="14709"/>
                </a:lnTo>
                <a:lnTo>
                  <a:pt x="19759" y="12424"/>
                </a:lnTo>
                <a:lnTo>
                  <a:pt x="19838" y="12424"/>
                </a:lnTo>
                <a:lnTo>
                  <a:pt x="19838" y="11139"/>
                </a:lnTo>
                <a:lnTo>
                  <a:pt x="19917" y="11139"/>
                </a:lnTo>
                <a:lnTo>
                  <a:pt x="19917" y="10853"/>
                </a:lnTo>
                <a:lnTo>
                  <a:pt x="19996" y="10853"/>
                </a:lnTo>
                <a:lnTo>
                  <a:pt x="19996" y="8711"/>
                </a:lnTo>
                <a:lnTo>
                  <a:pt x="19917" y="8711"/>
                </a:lnTo>
                <a:lnTo>
                  <a:pt x="19917" y="8568"/>
                </a:lnTo>
                <a:lnTo>
                  <a:pt x="19838" y="8568"/>
                </a:lnTo>
                <a:lnTo>
                  <a:pt x="19838" y="8426"/>
                </a:lnTo>
                <a:lnTo>
                  <a:pt x="19759" y="8426"/>
                </a:lnTo>
                <a:lnTo>
                  <a:pt x="19759" y="8140"/>
                </a:lnTo>
                <a:lnTo>
                  <a:pt x="19680" y="8140"/>
                </a:lnTo>
                <a:lnTo>
                  <a:pt x="19680" y="7854"/>
                </a:lnTo>
                <a:lnTo>
                  <a:pt x="19601" y="7854"/>
                </a:lnTo>
                <a:lnTo>
                  <a:pt x="19601" y="7712"/>
                </a:lnTo>
                <a:lnTo>
                  <a:pt x="19522" y="7712"/>
                </a:lnTo>
                <a:lnTo>
                  <a:pt x="19522" y="7569"/>
                </a:lnTo>
                <a:lnTo>
                  <a:pt x="19443" y="7569"/>
                </a:lnTo>
                <a:lnTo>
                  <a:pt x="19443" y="7140"/>
                </a:lnTo>
                <a:lnTo>
                  <a:pt x="19364" y="7140"/>
                </a:lnTo>
                <a:lnTo>
                  <a:pt x="19364" y="6998"/>
                </a:lnTo>
                <a:lnTo>
                  <a:pt x="19285" y="6998"/>
                </a:lnTo>
                <a:lnTo>
                  <a:pt x="19285" y="6712"/>
                </a:lnTo>
                <a:lnTo>
                  <a:pt x="19206" y="6712"/>
                </a:lnTo>
                <a:lnTo>
                  <a:pt x="19206" y="6426"/>
                </a:lnTo>
                <a:lnTo>
                  <a:pt x="19127" y="6426"/>
                </a:lnTo>
                <a:lnTo>
                  <a:pt x="19127" y="6283"/>
                </a:lnTo>
                <a:lnTo>
                  <a:pt x="19048" y="6283"/>
                </a:lnTo>
                <a:lnTo>
                  <a:pt x="19048" y="5855"/>
                </a:lnTo>
                <a:lnTo>
                  <a:pt x="18969" y="5855"/>
                </a:lnTo>
                <a:lnTo>
                  <a:pt x="18969" y="5712"/>
                </a:lnTo>
                <a:lnTo>
                  <a:pt x="18890" y="5712"/>
                </a:lnTo>
                <a:lnTo>
                  <a:pt x="18890" y="5569"/>
                </a:lnTo>
                <a:lnTo>
                  <a:pt x="18811" y="5427"/>
                </a:lnTo>
                <a:lnTo>
                  <a:pt x="18811" y="5284"/>
                </a:lnTo>
                <a:lnTo>
                  <a:pt x="18731" y="5284"/>
                </a:lnTo>
                <a:lnTo>
                  <a:pt x="18731" y="5141"/>
                </a:lnTo>
                <a:lnTo>
                  <a:pt x="18652" y="5141"/>
                </a:lnTo>
                <a:lnTo>
                  <a:pt x="18652" y="4998"/>
                </a:lnTo>
                <a:lnTo>
                  <a:pt x="18573" y="4998"/>
                </a:lnTo>
                <a:lnTo>
                  <a:pt x="18573" y="4855"/>
                </a:lnTo>
                <a:lnTo>
                  <a:pt x="18494" y="4713"/>
                </a:lnTo>
                <a:lnTo>
                  <a:pt x="18494" y="4570"/>
                </a:lnTo>
                <a:lnTo>
                  <a:pt x="18415" y="4570"/>
                </a:lnTo>
                <a:lnTo>
                  <a:pt x="18415" y="4427"/>
                </a:lnTo>
                <a:lnTo>
                  <a:pt x="18336" y="4427"/>
                </a:lnTo>
                <a:lnTo>
                  <a:pt x="18336" y="4141"/>
                </a:lnTo>
                <a:lnTo>
                  <a:pt x="18257" y="4141"/>
                </a:lnTo>
                <a:lnTo>
                  <a:pt x="18178" y="3999"/>
                </a:lnTo>
                <a:lnTo>
                  <a:pt x="18178" y="3713"/>
                </a:lnTo>
                <a:lnTo>
                  <a:pt x="18099" y="3713"/>
                </a:lnTo>
                <a:lnTo>
                  <a:pt x="18099" y="3570"/>
                </a:lnTo>
                <a:lnTo>
                  <a:pt x="18020" y="3427"/>
                </a:lnTo>
                <a:lnTo>
                  <a:pt x="18020" y="3142"/>
                </a:lnTo>
                <a:lnTo>
                  <a:pt x="17941" y="3142"/>
                </a:lnTo>
                <a:lnTo>
                  <a:pt x="17862" y="2999"/>
                </a:lnTo>
                <a:lnTo>
                  <a:pt x="17862" y="2856"/>
                </a:lnTo>
                <a:lnTo>
                  <a:pt x="17625" y="2428"/>
                </a:lnTo>
                <a:lnTo>
                  <a:pt x="17546" y="2428"/>
                </a:lnTo>
                <a:lnTo>
                  <a:pt x="17546" y="2142"/>
                </a:lnTo>
                <a:lnTo>
                  <a:pt x="17467" y="2142"/>
                </a:lnTo>
                <a:lnTo>
                  <a:pt x="17467" y="1999"/>
                </a:lnTo>
                <a:lnTo>
                  <a:pt x="17388" y="1999"/>
                </a:lnTo>
                <a:lnTo>
                  <a:pt x="17388" y="1856"/>
                </a:lnTo>
                <a:lnTo>
                  <a:pt x="17309" y="1856"/>
                </a:lnTo>
                <a:lnTo>
                  <a:pt x="17309" y="1714"/>
                </a:lnTo>
                <a:lnTo>
                  <a:pt x="17151" y="1428"/>
                </a:lnTo>
                <a:lnTo>
                  <a:pt x="17151" y="1285"/>
                </a:lnTo>
                <a:lnTo>
                  <a:pt x="16993" y="1285"/>
                </a:lnTo>
                <a:lnTo>
                  <a:pt x="16993" y="1142"/>
                </a:lnTo>
                <a:lnTo>
                  <a:pt x="16914" y="1142"/>
                </a:lnTo>
                <a:lnTo>
                  <a:pt x="16914" y="1000"/>
                </a:lnTo>
                <a:lnTo>
                  <a:pt x="16835" y="1000"/>
                </a:lnTo>
                <a:lnTo>
                  <a:pt x="16835" y="857"/>
                </a:lnTo>
                <a:lnTo>
                  <a:pt x="16756" y="857"/>
                </a:lnTo>
                <a:lnTo>
                  <a:pt x="16756" y="714"/>
                </a:lnTo>
                <a:lnTo>
                  <a:pt x="16598" y="714"/>
                </a:lnTo>
                <a:lnTo>
                  <a:pt x="16598" y="571"/>
                </a:lnTo>
                <a:lnTo>
                  <a:pt x="16518" y="571"/>
                </a:lnTo>
                <a:lnTo>
                  <a:pt x="16518" y="428"/>
                </a:lnTo>
                <a:lnTo>
                  <a:pt x="16439" y="428"/>
                </a:lnTo>
                <a:lnTo>
                  <a:pt x="16439" y="286"/>
                </a:lnTo>
                <a:lnTo>
                  <a:pt x="16360" y="286"/>
                </a:lnTo>
                <a:lnTo>
                  <a:pt x="16360" y="143"/>
                </a:lnTo>
                <a:lnTo>
                  <a:pt x="16202" y="143"/>
                </a:lnTo>
                <a:lnTo>
                  <a:pt x="16202" y="0"/>
                </a:lnTo>
                <a:lnTo>
                  <a:pt x="1612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5" name="Oval 200">
            <a:extLst>
              <a:ext uri="{FF2B5EF4-FFF2-40B4-BE49-F238E27FC236}">
                <a16:creationId xmlns:a16="http://schemas.microsoft.com/office/drawing/2014/main" id="{E235DCD7-13CD-CCE6-A0D6-B0A3D6B05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7076" y="586740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E018DFB0-FA8A-84DE-FFF1-4623A4FC1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Flowchart/Layout Diagram</a:t>
            </a:r>
          </a:p>
        </p:txBody>
      </p:sp>
      <p:sp>
        <p:nvSpPr>
          <p:cNvPr id="17411" name="Rectangle 201">
            <a:extLst>
              <a:ext uri="{FF2B5EF4-FFF2-40B4-BE49-F238E27FC236}">
                <a16:creationId xmlns:a16="http://schemas.microsoft.com/office/drawing/2014/main" id="{C7739909-5373-8F06-A25E-C8C783D29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249364"/>
            <a:ext cx="8053388" cy="47466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12" name="Group 202">
            <a:extLst>
              <a:ext uri="{FF2B5EF4-FFF2-40B4-BE49-F238E27FC236}">
                <a16:creationId xmlns:a16="http://schemas.microsoft.com/office/drawing/2014/main" id="{DC551EE2-CCD1-6198-024C-F9D00D0F799B}"/>
              </a:ext>
            </a:extLst>
          </p:cNvPr>
          <p:cNvGrpSpPr>
            <a:grpSpLocks/>
          </p:cNvGrpSpPr>
          <p:nvPr/>
        </p:nvGrpSpPr>
        <p:grpSpPr bwMode="auto">
          <a:xfrm>
            <a:off x="8129588" y="3595689"/>
            <a:ext cx="762000" cy="314325"/>
            <a:chOff x="1" y="0"/>
            <a:chExt cx="19999" cy="20000"/>
          </a:xfrm>
        </p:grpSpPr>
        <p:sp>
          <p:nvSpPr>
            <p:cNvPr id="17649" name="Oval 203">
              <a:extLst>
                <a:ext uri="{FF2B5EF4-FFF2-40B4-BE49-F238E27FC236}">
                  <a16:creationId xmlns:a16="http://schemas.microsoft.com/office/drawing/2014/main" id="{7764D363-2AB6-AACA-33A7-A6F67F2E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50" name="Rectangle 204">
              <a:extLst>
                <a:ext uri="{FF2B5EF4-FFF2-40B4-BE49-F238E27FC236}">
                  <a16:creationId xmlns:a16="http://schemas.microsoft.com/office/drawing/2014/main" id="{CB6A1A79-2620-69DF-9914-2FE0A0DB3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3" name="Group 205">
            <a:extLst>
              <a:ext uri="{FF2B5EF4-FFF2-40B4-BE49-F238E27FC236}">
                <a16:creationId xmlns:a16="http://schemas.microsoft.com/office/drawing/2014/main" id="{5E0FD9CC-4DEA-4F00-9594-3A12EB44829D}"/>
              </a:ext>
            </a:extLst>
          </p:cNvPr>
          <p:cNvGrpSpPr>
            <a:grpSpLocks/>
          </p:cNvGrpSpPr>
          <p:nvPr/>
        </p:nvGrpSpPr>
        <p:grpSpPr bwMode="auto">
          <a:xfrm>
            <a:off x="8142288" y="4227514"/>
            <a:ext cx="762000" cy="314325"/>
            <a:chOff x="1" y="0"/>
            <a:chExt cx="19999" cy="20000"/>
          </a:xfrm>
        </p:grpSpPr>
        <p:sp>
          <p:nvSpPr>
            <p:cNvPr id="17647" name="Oval 206">
              <a:extLst>
                <a:ext uri="{FF2B5EF4-FFF2-40B4-BE49-F238E27FC236}">
                  <a16:creationId xmlns:a16="http://schemas.microsoft.com/office/drawing/2014/main" id="{B0F6333B-9F40-773B-5902-7A3669200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8" name="Rectangle 207">
              <a:extLst>
                <a:ext uri="{FF2B5EF4-FFF2-40B4-BE49-F238E27FC236}">
                  <a16:creationId xmlns:a16="http://schemas.microsoft.com/office/drawing/2014/main" id="{AE080DAA-289E-0EDC-1FF2-187AB4A75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4" name="Group 208">
            <a:extLst>
              <a:ext uri="{FF2B5EF4-FFF2-40B4-BE49-F238E27FC236}">
                <a16:creationId xmlns:a16="http://schemas.microsoft.com/office/drawing/2014/main" id="{740DC415-B9EA-4BAB-06AB-9CEC81237F15}"/>
              </a:ext>
            </a:extLst>
          </p:cNvPr>
          <p:cNvGrpSpPr>
            <a:grpSpLocks/>
          </p:cNvGrpSpPr>
          <p:nvPr/>
        </p:nvGrpSpPr>
        <p:grpSpPr bwMode="auto">
          <a:xfrm>
            <a:off x="8158163" y="4976814"/>
            <a:ext cx="760412" cy="314325"/>
            <a:chOff x="1" y="0"/>
            <a:chExt cx="19999" cy="20000"/>
          </a:xfrm>
        </p:grpSpPr>
        <p:sp>
          <p:nvSpPr>
            <p:cNvPr id="17645" name="Oval 209">
              <a:extLst>
                <a:ext uri="{FF2B5EF4-FFF2-40B4-BE49-F238E27FC236}">
                  <a16:creationId xmlns:a16="http://schemas.microsoft.com/office/drawing/2014/main" id="{372B3610-DA0A-093C-E666-B97C121F9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6" name="Rectangle 210">
              <a:extLst>
                <a:ext uri="{FF2B5EF4-FFF2-40B4-BE49-F238E27FC236}">
                  <a16:creationId xmlns:a16="http://schemas.microsoft.com/office/drawing/2014/main" id="{534D1191-F0C6-C644-24E1-00F3839C4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5" name="Group 211">
            <a:extLst>
              <a:ext uri="{FF2B5EF4-FFF2-40B4-BE49-F238E27FC236}">
                <a16:creationId xmlns:a16="http://schemas.microsoft.com/office/drawing/2014/main" id="{C4974751-88BA-AD24-01C7-B474A17A70D3}"/>
              </a:ext>
            </a:extLst>
          </p:cNvPr>
          <p:cNvGrpSpPr>
            <a:grpSpLocks/>
          </p:cNvGrpSpPr>
          <p:nvPr/>
        </p:nvGrpSpPr>
        <p:grpSpPr bwMode="auto">
          <a:xfrm>
            <a:off x="9067800" y="3616326"/>
            <a:ext cx="762000" cy="314325"/>
            <a:chOff x="1" y="0"/>
            <a:chExt cx="19999" cy="20000"/>
          </a:xfrm>
        </p:grpSpPr>
        <p:sp>
          <p:nvSpPr>
            <p:cNvPr id="17643" name="Oval 212">
              <a:extLst>
                <a:ext uri="{FF2B5EF4-FFF2-40B4-BE49-F238E27FC236}">
                  <a16:creationId xmlns:a16="http://schemas.microsoft.com/office/drawing/2014/main" id="{5A464E21-7867-C69F-0E60-4ACD4BE99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4" name="Rectangle 213">
              <a:extLst>
                <a:ext uri="{FF2B5EF4-FFF2-40B4-BE49-F238E27FC236}">
                  <a16:creationId xmlns:a16="http://schemas.microsoft.com/office/drawing/2014/main" id="{0AB3686A-534F-50A0-91DE-747175134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6" name="Group 214">
            <a:extLst>
              <a:ext uri="{FF2B5EF4-FFF2-40B4-BE49-F238E27FC236}">
                <a16:creationId xmlns:a16="http://schemas.microsoft.com/office/drawing/2014/main" id="{1298F8FD-CD57-DBED-8DB8-5267D0599980}"/>
              </a:ext>
            </a:extLst>
          </p:cNvPr>
          <p:cNvGrpSpPr>
            <a:grpSpLocks/>
          </p:cNvGrpSpPr>
          <p:nvPr/>
        </p:nvGrpSpPr>
        <p:grpSpPr bwMode="auto">
          <a:xfrm>
            <a:off x="9069388" y="4230689"/>
            <a:ext cx="762000" cy="314325"/>
            <a:chOff x="1" y="0"/>
            <a:chExt cx="19999" cy="20000"/>
          </a:xfrm>
        </p:grpSpPr>
        <p:sp>
          <p:nvSpPr>
            <p:cNvPr id="17641" name="Oval 215">
              <a:extLst>
                <a:ext uri="{FF2B5EF4-FFF2-40B4-BE49-F238E27FC236}">
                  <a16:creationId xmlns:a16="http://schemas.microsoft.com/office/drawing/2014/main" id="{567425C4-AC5D-5288-50A3-F4ABCFA8B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2" name="Rectangle 216">
              <a:extLst>
                <a:ext uri="{FF2B5EF4-FFF2-40B4-BE49-F238E27FC236}">
                  <a16:creationId xmlns:a16="http://schemas.microsoft.com/office/drawing/2014/main" id="{2159DA96-1613-FA00-451B-50D0E9E47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7" name="Group 217">
            <a:extLst>
              <a:ext uri="{FF2B5EF4-FFF2-40B4-BE49-F238E27FC236}">
                <a16:creationId xmlns:a16="http://schemas.microsoft.com/office/drawing/2014/main" id="{E3AAE67A-0FA6-E146-549A-4FFD1823A58B}"/>
              </a:ext>
            </a:extLst>
          </p:cNvPr>
          <p:cNvGrpSpPr>
            <a:grpSpLocks/>
          </p:cNvGrpSpPr>
          <p:nvPr/>
        </p:nvGrpSpPr>
        <p:grpSpPr bwMode="auto">
          <a:xfrm>
            <a:off x="9097963" y="4999039"/>
            <a:ext cx="760412" cy="314325"/>
            <a:chOff x="1" y="0"/>
            <a:chExt cx="19999" cy="20000"/>
          </a:xfrm>
        </p:grpSpPr>
        <p:sp>
          <p:nvSpPr>
            <p:cNvPr id="17639" name="Oval 218">
              <a:extLst>
                <a:ext uri="{FF2B5EF4-FFF2-40B4-BE49-F238E27FC236}">
                  <a16:creationId xmlns:a16="http://schemas.microsoft.com/office/drawing/2014/main" id="{2290AF2A-2FD5-C2DB-DECA-AD92036CC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0" name="Rectangle 219">
              <a:extLst>
                <a:ext uri="{FF2B5EF4-FFF2-40B4-BE49-F238E27FC236}">
                  <a16:creationId xmlns:a16="http://schemas.microsoft.com/office/drawing/2014/main" id="{B5F88757-6866-BF50-D19D-CDA1BCEC1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18" name="Oval 220">
            <a:extLst>
              <a:ext uri="{FF2B5EF4-FFF2-40B4-BE49-F238E27FC236}">
                <a16:creationId xmlns:a16="http://schemas.microsoft.com/office/drawing/2014/main" id="{7632AF47-C302-3C4F-4C0E-11DA07B32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2239" y="3560763"/>
            <a:ext cx="111125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9" name="Oval 221">
            <a:extLst>
              <a:ext uri="{FF2B5EF4-FFF2-40B4-BE49-F238E27FC236}">
                <a16:creationId xmlns:a16="http://schemas.microsoft.com/office/drawing/2014/main" id="{C2FEE1AB-90CC-6B8E-2710-F9CF6C3B5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9864" y="5053014"/>
            <a:ext cx="77787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0" name="Oval 222">
            <a:extLst>
              <a:ext uri="{FF2B5EF4-FFF2-40B4-BE49-F238E27FC236}">
                <a16:creationId xmlns:a16="http://schemas.microsoft.com/office/drawing/2014/main" id="{9F21C099-E679-E650-5289-067EF32C8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239" y="3544889"/>
            <a:ext cx="77787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1" name="Oval 223">
            <a:extLst>
              <a:ext uri="{FF2B5EF4-FFF2-40B4-BE49-F238E27FC236}">
                <a16:creationId xmlns:a16="http://schemas.microsoft.com/office/drawing/2014/main" id="{620E0FFB-AD5E-8099-A953-A89449569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275" y="5037138"/>
            <a:ext cx="95250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2" name="Oval 224">
            <a:extLst>
              <a:ext uri="{FF2B5EF4-FFF2-40B4-BE49-F238E27FC236}">
                <a16:creationId xmlns:a16="http://schemas.microsoft.com/office/drawing/2014/main" id="{E68BAA5F-FC6A-BDF5-6188-9F97B150B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426" y="3513138"/>
            <a:ext cx="111125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3" name="Oval 225">
            <a:extLst>
              <a:ext uri="{FF2B5EF4-FFF2-40B4-BE49-F238E27FC236}">
                <a16:creationId xmlns:a16="http://schemas.microsoft.com/office/drawing/2014/main" id="{F5460EE9-C7F3-BD50-3618-36E8830B5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7301" y="5037139"/>
            <a:ext cx="111125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4" name="Rectangle 226">
            <a:extLst>
              <a:ext uri="{FF2B5EF4-FFF2-40B4-BE49-F238E27FC236}">
                <a16:creationId xmlns:a16="http://schemas.microsoft.com/office/drawing/2014/main" id="{3DF3664A-93AC-7C26-4CE7-188A22297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498851"/>
            <a:ext cx="531812" cy="1655763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5" name="Oval 227">
            <a:extLst>
              <a:ext uri="{FF2B5EF4-FFF2-40B4-BE49-F238E27FC236}">
                <a16:creationId xmlns:a16="http://schemas.microsoft.com/office/drawing/2014/main" id="{A1284AEE-41F0-4C50-FADF-E8EB2DD8C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676" y="3529014"/>
            <a:ext cx="79375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6" name="Oval 228">
            <a:extLst>
              <a:ext uri="{FF2B5EF4-FFF2-40B4-BE49-F238E27FC236}">
                <a16:creationId xmlns:a16="http://schemas.microsoft.com/office/drawing/2014/main" id="{7AAF99D1-DDF4-A5FF-597F-511787B1C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713" y="5021263"/>
            <a:ext cx="95250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7" name="Rectangle 229">
            <a:extLst>
              <a:ext uri="{FF2B5EF4-FFF2-40B4-BE49-F238E27FC236}">
                <a16:creationId xmlns:a16="http://schemas.microsoft.com/office/drawing/2014/main" id="{762BD125-0141-CC64-625D-8C34D09A9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5964" y="1954213"/>
            <a:ext cx="3997325" cy="5016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8" name="Rectangle 230">
            <a:extLst>
              <a:ext uri="{FF2B5EF4-FFF2-40B4-BE49-F238E27FC236}">
                <a16:creationId xmlns:a16="http://schemas.microsoft.com/office/drawing/2014/main" id="{D7F6C380-9C7E-A799-E4B1-C3634E844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5263" y="1803401"/>
            <a:ext cx="63500" cy="828675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9" name="Rectangle 231">
            <a:extLst>
              <a:ext uri="{FF2B5EF4-FFF2-40B4-BE49-F238E27FC236}">
                <a16:creationId xmlns:a16="http://schemas.microsoft.com/office/drawing/2014/main" id="{C1BBB657-D8A9-25DE-B426-86893D81D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8175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0" name="Rectangle 232">
            <a:extLst>
              <a:ext uri="{FF2B5EF4-FFF2-40B4-BE49-F238E27FC236}">
                <a16:creationId xmlns:a16="http://schemas.microsoft.com/office/drawing/2014/main" id="{CA9F1724-797A-D9EB-CFE9-A2CF45EE5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88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1" name="Rectangle 233">
            <a:extLst>
              <a:ext uri="{FF2B5EF4-FFF2-40B4-BE49-F238E27FC236}">
                <a16:creationId xmlns:a16="http://schemas.microsoft.com/office/drawing/2014/main" id="{24EB6D8C-8914-8178-EDC2-5D8EE40DE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8063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2" name="Rectangle 234">
            <a:extLst>
              <a:ext uri="{FF2B5EF4-FFF2-40B4-BE49-F238E27FC236}">
                <a16:creationId xmlns:a16="http://schemas.microsoft.com/office/drawing/2014/main" id="{85928C84-CC35-60A0-4F78-56F71133C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413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3" name="Rectangle 235">
            <a:extLst>
              <a:ext uri="{FF2B5EF4-FFF2-40B4-BE49-F238E27FC236}">
                <a16:creationId xmlns:a16="http://schemas.microsoft.com/office/drawing/2014/main" id="{680D97EC-40C7-D368-50E4-91B863050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825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4" name="Rectangle 236">
            <a:extLst>
              <a:ext uri="{FF2B5EF4-FFF2-40B4-BE49-F238E27FC236}">
                <a16:creationId xmlns:a16="http://schemas.microsoft.com/office/drawing/2014/main" id="{D64B54FD-0562-9852-76A0-C7E2BB7D3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163" y="4510088"/>
            <a:ext cx="63500" cy="704850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5" name="Rectangle 237">
            <a:extLst>
              <a:ext uri="{FF2B5EF4-FFF2-40B4-BE49-F238E27FC236}">
                <a16:creationId xmlns:a16="http://schemas.microsoft.com/office/drawing/2014/main" id="{D25FB85D-0FDE-F4DC-2B88-31725D58E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163" y="3498851"/>
            <a:ext cx="63500" cy="703263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6" name="Rectangle 238">
            <a:extLst>
              <a:ext uri="{FF2B5EF4-FFF2-40B4-BE49-F238E27FC236}">
                <a16:creationId xmlns:a16="http://schemas.microsoft.com/office/drawing/2014/main" id="{00F2EBD9-46E7-5F52-EFDC-89CD222DA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3479801"/>
            <a:ext cx="430212" cy="60325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7" name="Rectangle 239">
            <a:extLst>
              <a:ext uri="{FF2B5EF4-FFF2-40B4-BE49-F238E27FC236}">
                <a16:creationId xmlns:a16="http://schemas.microsoft.com/office/drawing/2014/main" id="{697F870C-FC59-5E72-7884-E95C44DA7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675" y="4619626"/>
            <a:ext cx="376238" cy="4540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38" name="Group 240">
            <a:extLst>
              <a:ext uri="{FF2B5EF4-FFF2-40B4-BE49-F238E27FC236}">
                <a16:creationId xmlns:a16="http://schemas.microsoft.com/office/drawing/2014/main" id="{DF7EEDD4-E0DF-8589-738D-545D384B6E36}"/>
              </a:ext>
            </a:extLst>
          </p:cNvPr>
          <p:cNvGrpSpPr>
            <a:grpSpLocks/>
          </p:cNvGrpSpPr>
          <p:nvPr/>
        </p:nvGrpSpPr>
        <p:grpSpPr bwMode="auto">
          <a:xfrm>
            <a:off x="4338639" y="4697414"/>
            <a:ext cx="344487" cy="314325"/>
            <a:chOff x="0" y="0"/>
            <a:chExt cx="20000" cy="20000"/>
          </a:xfrm>
        </p:grpSpPr>
        <p:sp>
          <p:nvSpPr>
            <p:cNvPr id="17637" name="Oval 241">
              <a:extLst>
                <a:ext uri="{FF2B5EF4-FFF2-40B4-BE49-F238E27FC236}">
                  <a16:creationId xmlns:a16="http://schemas.microsoft.com/office/drawing/2014/main" id="{D10A94EE-9628-42AA-8606-F2959C2F5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" cy="2000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8" name="Rectangle 242">
              <a:extLst>
                <a:ext uri="{FF2B5EF4-FFF2-40B4-BE49-F238E27FC236}">
                  <a16:creationId xmlns:a16="http://schemas.microsoft.com/office/drawing/2014/main" id="{600A9CE8-A147-DFE7-BDCA-77CFEC6EB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1" y="0"/>
              <a:ext cx="2779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39" name="Group 243">
            <a:extLst>
              <a:ext uri="{FF2B5EF4-FFF2-40B4-BE49-F238E27FC236}">
                <a16:creationId xmlns:a16="http://schemas.microsoft.com/office/drawing/2014/main" id="{C68499A0-D743-106F-C93B-A171932A32BC}"/>
              </a:ext>
            </a:extLst>
          </p:cNvPr>
          <p:cNvGrpSpPr>
            <a:grpSpLocks/>
          </p:cNvGrpSpPr>
          <p:nvPr/>
        </p:nvGrpSpPr>
        <p:grpSpPr bwMode="auto">
          <a:xfrm>
            <a:off x="4886325" y="3544889"/>
            <a:ext cx="312738" cy="344487"/>
            <a:chOff x="0" y="0"/>
            <a:chExt cx="20000" cy="20000"/>
          </a:xfrm>
        </p:grpSpPr>
        <p:sp>
          <p:nvSpPr>
            <p:cNvPr id="17635" name="Oval 244">
              <a:extLst>
                <a:ext uri="{FF2B5EF4-FFF2-40B4-BE49-F238E27FC236}">
                  <a16:creationId xmlns:a16="http://schemas.microsoft.com/office/drawing/2014/main" id="{D7BD0519-2F52-D67D-D9C8-CEAE3ED99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6" name="Rectangle 245">
              <a:extLst>
                <a:ext uri="{FF2B5EF4-FFF2-40B4-BE49-F238E27FC236}">
                  <a16:creationId xmlns:a16="http://schemas.microsoft.com/office/drawing/2014/main" id="{BC6C017E-97CB-46AD-2C97-53F68AFAA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0" name="Group 246">
            <a:extLst>
              <a:ext uri="{FF2B5EF4-FFF2-40B4-BE49-F238E27FC236}">
                <a16:creationId xmlns:a16="http://schemas.microsoft.com/office/drawing/2014/main" id="{F069085B-56CF-6244-7943-572B1FA5DE0D}"/>
              </a:ext>
            </a:extLst>
          </p:cNvPr>
          <p:cNvGrpSpPr>
            <a:grpSpLocks/>
          </p:cNvGrpSpPr>
          <p:nvPr/>
        </p:nvGrpSpPr>
        <p:grpSpPr bwMode="auto">
          <a:xfrm>
            <a:off x="5322889" y="3544889"/>
            <a:ext cx="312737" cy="344487"/>
            <a:chOff x="0" y="0"/>
            <a:chExt cx="20000" cy="20000"/>
          </a:xfrm>
        </p:grpSpPr>
        <p:sp>
          <p:nvSpPr>
            <p:cNvPr id="17633" name="Oval 247">
              <a:extLst>
                <a:ext uri="{FF2B5EF4-FFF2-40B4-BE49-F238E27FC236}">
                  <a16:creationId xmlns:a16="http://schemas.microsoft.com/office/drawing/2014/main" id="{C4E9C4FF-DB7B-29C0-7C31-A0842D8ED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4" name="Rectangle 248">
              <a:extLst>
                <a:ext uri="{FF2B5EF4-FFF2-40B4-BE49-F238E27FC236}">
                  <a16:creationId xmlns:a16="http://schemas.microsoft.com/office/drawing/2014/main" id="{95A42F43-6CEE-A4C6-F2B4-5025E5A5A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1" name="Group 249">
            <a:extLst>
              <a:ext uri="{FF2B5EF4-FFF2-40B4-BE49-F238E27FC236}">
                <a16:creationId xmlns:a16="http://schemas.microsoft.com/office/drawing/2014/main" id="{E36F9194-4A96-225B-55B3-36FAE0B7016E}"/>
              </a:ext>
            </a:extLst>
          </p:cNvPr>
          <p:cNvGrpSpPr>
            <a:grpSpLocks/>
          </p:cNvGrpSpPr>
          <p:nvPr/>
        </p:nvGrpSpPr>
        <p:grpSpPr bwMode="auto">
          <a:xfrm>
            <a:off x="5729289" y="3560764"/>
            <a:ext cx="312737" cy="344487"/>
            <a:chOff x="0" y="0"/>
            <a:chExt cx="20000" cy="20000"/>
          </a:xfrm>
        </p:grpSpPr>
        <p:sp>
          <p:nvSpPr>
            <p:cNvPr id="17631" name="Oval 250">
              <a:extLst>
                <a:ext uri="{FF2B5EF4-FFF2-40B4-BE49-F238E27FC236}">
                  <a16:creationId xmlns:a16="http://schemas.microsoft.com/office/drawing/2014/main" id="{CB9A1F9C-61AC-FCC8-D935-FDC617069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2" name="Rectangle 251">
              <a:extLst>
                <a:ext uri="{FF2B5EF4-FFF2-40B4-BE49-F238E27FC236}">
                  <a16:creationId xmlns:a16="http://schemas.microsoft.com/office/drawing/2014/main" id="{4C28CB04-842B-78B5-6EB6-7579B4AF9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2" name="Group 252">
            <a:extLst>
              <a:ext uri="{FF2B5EF4-FFF2-40B4-BE49-F238E27FC236}">
                <a16:creationId xmlns:a16="http://schemas.microsoft.com/office/drawing/2014/main" id="{73E410AB-CB4B-4DA0-534A-F178BD305F9A}"/>
              </a:ext>
            </a:extLst>
          </p:cNvPr>
          <p:cNvGrpSpPr>
            <a:grpSpLocks/>
          </p:cNvGrpSpPr>
          <p:nvPr/>
        </p:nvGrpSpPr>
        <p:grpSpPr bwMode="auto">
          <a:xfrm>
            <a:off x="4932364" y="4803775"/>
            <a:ext cx="312737" cy="344488"/>
            <a:chOff x="0" y="0"/>
            <a:chExt cx="20000" cy="20000"/>
          </a:xfrm>
        </p:grpSpPr>
        <p:sp>
          <p:nvSpPr>
            <p:cNvPr id="17629" name="Oval 253">
              <a:extLst>
                <a:ext uri="{FF2B5EF4-FFF2-40B4-BE49-F238E27FC236}">
                  <a16:creationId xmlns:a16="http://schemas.microsoft.com/office/drawing/2014/main" id="{7C31EAAC-02B9-24EA-3286-E7E7396E7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0" name="Rectangle 254">
              <a:extLst>
                <a:ext uri="{FF2B5EF4-FFF2-40B4-BE49-F238E27FC236}">
                  <a16:creationId xmlns:a16="http://schemas.microsoft.com/office/drawing/2014/main" id="{84E847C1-9550-FF70-2273-2DDCAA1A2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3" name="Group 255">
            <a:extLst>
              <a:ext uri="{FF2B5EF4-FFF2-40B4-BE49-F238E27FC236}">
                <a16:creationId xmlns:a16="http://schemas.microsoft.com/office/drawing/2014/main" id="{395F9A97-4F33-45D4-C964-E5E8BCC92E1A}"/>
              </a:ext>
            </a:extLst>
          </p:cNvPr>
          <p:cNvGrpSpPr>
            <a:grpSpLocks/>
          </p:cNvGrpSpPr>
          <p:nvPr/>
        </p:nvGrpSpPr>
        <p:grpSpPr bwMode="auto">
          <a:xfrm>
            <a:off x="5384801" y="4803775"/>
            <a:ext cx="314325" cy="344488"/>
            <a:chOff x="0" y="0"/>
            <a:chExt cx="20000" cy="20000"/>
          </a:xfrm>
        </p:grpSpPr>
        <p:sp>
          <p:nvSpPr>
            <p:cNvPr id="17627" name="Oval 256">
              <a:extLst>
                <a:ext uri="{FF2B5EF4-FFF2-40B4-BE49-F238E27FC236}">
                  <a16:creationId xmlns:a16="http://schemas.microsoft.com/office/drawing/2014/main" id="{CA6B5ED1-E592-0707-AC21-FFFFD9BB9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8" name="Rectangle 257">
              <a:extLst>
                <a:ext uri="{FF2B5EF4-FFF2-40B4-BE49-F238E27FC236}">
                  <a16:creationId xmlns:a16="http://schemas.microsoft.com/office/drawing/2014/main" id="{8916606C-B9A1-0D1D-608E-6D02EC832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4" name="Group 258">
            <a:extLst>
              <a:ext uri="{FF2B5EF4-FFF2-40B4-BE49-F238E27FC236}">
                <a16:creationId xmlns:a16="http://schemas.microsoft.com/office/drawing/2014/main" id="{925E6A6B-D953-E72F-C6FA-92B31FF41458}"/>
              </a:ext>
            </a:extLst>
          </p:cNvPr>
          <p:cNvGrpSpPr>
            <a:grpSpLocks/>
          </p:cNvGrpSpPr>
          <p:nvPr/>
        </p:nvGrpSpPr>
        <p:grpSpPr bwMode="auto">
          <a:xfrm>
            <a:off x="5807075" y="4803775"/>
            <a:ext cx="312738" cy="344488"/>
            <a:chOff x="0" y="0"/>
            <a:chExt cx="20000" cy="20000"/>
          </a:xfrm>
        </p:grpSpPr>
        <p:sp>
          <p:nvSpPr>
            <p:cNvPr id="17625" name="Oval 259">
              <a:extLst>
                <a:ext uri="{FF2B5EF4-FFF2-40B4-BE49-F238E27FC236}">
                  <a16:creationId xmlns:a16="http://schemas.microsoft.com/office/drawing/2014/main" id="{780A0863-059B-E8D9-3EBF-3DFEF1CFB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6" name="Rectangle 260">
              <a:extLst>
                <a:ext uri="{FF2B5EF4-FFF2-40B4-BE49-F238E27FC236}">
                  <a16:creationId xmlns:a16="http://schemas.microsoft.com/office/drawing/2014/main" id="{F4314D24-2172-B529-6745-1F7241DA5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5" name="Group 261">
            <a:extLst>
              <a:ext uri="{FF2B5EF4-FFF2-40B4-BE49-F238E27FC236}">
                <a16:creationId xmlns:a16="http://schemas.microsoft.com/office/drawing/2014/main" id="{53CB7797-143D-D048-06FA-6E0890F71A51}"/>
              </a:ext>
            </a:extLst>
          </p:cNvPr>
          <p:cNvGrpSpPr>
            <a:grpSpLocks/>
          </p:cNvGrpSpPr>
          <p:nvPr/>
        </p:nvGrpSpPr>
        <p:grpSpPr bwMode="auto">
          <a:xfrm>
            <a:off x="5775325" y="4198939"/>
            <a:ext cx="344488" cy="312737"/>
            <a:chOff x="0" y="0"/>
            <a:chExt cx="20000" cy="20000"/>
          </a:xfrm>
        </p:grpSpPr>
        <p:sp>
          <p:nvSpPr>
            <p:cNvPr id="17623" name="Oval 262">
              <a:extLst>
                <a:ext uri="{FF2B5EF4-FFF2-40B4-BE49-F238E27FC236}">
                  <a16:creationId xmlns:a16="http://schemas.microsoft.com/office/drawing/2014/main" id="{0982B92E-4BFD-2027-46AF-B07C67DA3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" cy="2000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4" name="Rectangle 263">
              <a:extLst>
                <a:ext uri="{FF2B5EF4-FFF2-40B4-BE49-F238E27FC236}">
                  <a16:creationId xmlns:a16="http://schemas.microsoft.com/office/drawing/2014/main" id="{36ED1F09-5D4C-3EBD-D42D-0566DAAB2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1" y="0"/>
              <a:ext cx="2779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46" name="Freeform 264">
            <a:extLst>
              <a:ext uri="{FF2B5EF4-FFF2-40B4-BE49-F238E27FC236}">
                <a16:creationId xmlns:a16="http://schemas.microsoft.com/office/drawing/2014/main" id="{D5A4B587-F025-D9F3-77BA-2DD87CF7156F}"/>
              </a:ext>
            </a:extLst>
          </p:cNvPr>
          <p:cNvSpPr>
            <a:spLocks/>
          </p:cNvSpPr>
          <p:nvPr/>
        </p:nvSpPr>
        <p:spPr bwMode="auto">
          <a:xfrm>
            <a:off x="6353176" y="3606800"/>
            <a:ext cx="47625" cy="1531938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10 h 20000"/>
              <a:gd name="T12" fmla="*/ 15531 w 20000"/>
              <a:gd name="T13" fmla="*/ 1390310 h 20000"/>
              <a:gd name="T14" fmla="*/ 15531 w 20000"/>
              <a:gd name="T15" fmla="*/ 1452813 h 20000"/>
              <a:gd name="T16" fmla="*/ 31059 w 20000"/>
              <a:gd name="T17" fmla="*/ 1452813 h 20000"/>
              <a:gd name="T18" fmla="*/ 31059 w 20000"/>
              <a:gd name="T19" fmla="*/ 1499691 h 20000"/>
              <a:gd name="T20" fmla="*/ 46589 w 20000"/>
              <a:gd name="T21" fmla="*/ 1499691 h 20000"/>
              <a:gd name="T22" fmla="*/ 46589 w 20000"/>
              <a:gd name="T23" fmla="*/ 1530866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7" name="Freeform 265">
            <a:extLst>
              <a:ext uri="{FF2B5EF4-FFF2-40B4-BE49-F238E27FC236}">
                <a16:creationId xmlns:a16="http://schemas.microsoft.com/office/drawing/2014/main" id="{CC14974A-D66A-7F4A-F19A-42D42BF82A57}"/>
              </a:ext>
            </a:extLst>
          </p:cNvPr>
          <p:cNvSpPr>
            <a:spLocks/>
          </p:cNvSpPr>
          <p:nvPr/>
        </p:nvSpPr>
        <p:spPr bwMode="auto">
          <a:xfrm>
            <a:off x="6853239" y="3638550"/>
            <a:ext cx="47625" cy="1530350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505 h 20000"/>
              <a:gd name="T4" fmla="*/ 15531 w 20000"/>
              <a:gd name="T5" fmla="*/ 296505 h 20000"/>
              <a:gd name="T6" fmla="*/ 15531 w 20000"/>
              <a:gd name="T7" fmla="*/ 374553 h 20000"/>
              <a:gd name="T8" fmla="*/ 0 w 20000"/>
              <a:gd name="T9" fmla="*/ 374553 h 20000"/>
              <a:gd name="T10" fmla="*/ 0 w 20000"/>
              <a:gd name="T11" fmla="*/ 1388869 h 20000"/>
              <a:gd name="T12" fmla="*/ 15531 w 20000"/>
              <a:gd name="T13" fmla="*/ 1388869 h 20000"/>
              <a:gd name="T14" fmla="*/ 15531 w 20000"/>
              <a:gd name="T15" fmla="*/ 1451307 h 20000"/>
              <a:gd name="T16" fmla="*/ 31059 w 20000"/>
              <a:gd name="T17" fmla="*/ 1451307 h 20000"/>
              <a:gd name="T18" fmla="*/ 31059 w 20000"/>
              <a:gd name="T19" fmla="*/ 1498136 h 20000"/>
              <a:gd name="T20" fmla="*/ 46589 w 20000"/>
              <a:gd name="T21" fmla="*/ 1498136 h 20000"/>
              <a:gd name="T22" fmla="*/ 46589 w 20000"/>
              <a:gd name="T23" fmla="*/ 1529279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8" name="Freeform 266">
            <a:extLst>
              <a:ext uri="{FF2B5EF4-FFF2-40B4-BE49-F238E27FC236}">
                <a16:creationId xmlns:a16="http://schemas.microsoft.com/office/drawing/2014/main" id="{ACE2216C-4332-B020-444E-395FB4591A47}"/>
              </a:ext>
            </a:extLst>
          </p:cNvPr>
          <p:cNvSpPr>
            <a:spLocks/>
          </p:cNvSpPr>
          <p:nvPr/>
        </p:nvSpPr>
        <p:spPr bwMode="auto">
          <a:xfrm>
            <a:off x="7321551" y="3622675"/>
            <a:ext cx="47625" cy="1531938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10 h 20000"/>
              <a:gd name="T12" fmla="*/ 15531 w 20000"/>
              <a:gd name="T13" fmla="*/ 1390310 h 20000"/>
              <a:gd name="T14" fmla="*/ 15531 w 20000"/>
              <a:gd name="T15" fmla="*/ 1452813 h 20000"/>
              <a:gd name="T16" fmla="*/ 31059 w 20000"/>
              <a:gd name="T17" fmla="*/ 1452813 h 20000"/>
              <a:gd name="T18" fmla="*/ 31059 w 20000"/>
              <a:gd name="T19" fmla="*/ 1499691 h 20000"/>
              <a:gd name="T20" fmla="*/ 46589 w 20000"/>
              <a:gd name="T21" fmla="*/ 1499691 h 20000"/>
              <a:gd name="T22" fmla="*/ 46589 w 20000"/>
              <a:gd name="T23" fmla="*/ 1530866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9" name="Freeform 267">
            <a:extLst>
              <a:ext uri="{FF2B5EF4-FFF2-40B4-BE49-F238E27FC236}">
                <a16:creationId xmlns:a16="http://schemas.microsoft.com/office/drawing/2014/main" id="{54ED2125-E2F4-0B5C-E8B5-FC0BA76F2FBF}"/>
              </a:ext>
            </a:extLst>
          </p:cNvPr>
          <p:cNvSpPr>
            <a:spLocks/>
          </p:cNvSpPr>
          <p:nvPr/>
        </p:nvSpPr>
        <p:spPr bwMode="auto">
          <a:xfrm>
            <a:off x="7773989" y="3649664"/>
            <a:ext cx="47625" cy="1531937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09 h 20000"/>
              <a:gd name="T12" fmla="*/ 15531 w 20000"/>
              <a:gd name="T13" fmla="*/ 1390309 h 20000"/>
              <a:gd name="T14" fmla="*/ 15531 w 20000"/>
              <a:gd name="T15" fmla="*/ 1452812 h 20000"/>
              <a:gd name="T16" fmla="*/ 31059 w 20000"/>
              <a:gd name="T17" fmla="*/ 1452812 h 20000"/>
              <a:gd name="T18" fmla="*/ 31059 w 20000"/>
              <a:gd name="T19" fmla="*/ 1499690 h 20000"/>
              <a:gd name="T20" fmla="*/ 46589 w 20000"/>
              <a:gd name="T21" fmla="*/ 1499690 h 20000"/>
              <a:gd name="T22" fmla="*/ 46589 w 20000"/>
              <a:gd name="T23" fmla="*/ 1530865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50" name="Group 268">
            <a:extLst>
              <a:ext uri="{FF2B5EF4-FFF2-40B4-BE49-F238E27FC236}">
                <a16:creationId xmlns:a16="http://schemas.microsoft.com/office/drawing/2014/main" id="{82EBFCE8-C1D1-56C2-4825-556F8F273CA1}"/>
              </a:ext>
            </a:extLst>
          </p:cNvPr>
          <p:cNvGrpSpPr>
            <a:grpSpLocks/>
          </p:cNvGrpSpPr>
          <p:nvPr/>
        </p:nvGrpSpPr>
        <p:grpSpPr bwMode="auto">
          <a:xfrm>
            <a:off x="4745039" y="1589089"/>
            <a:ext cx="312737" cy="344487"/>
            <a:chOff x="0" y="0"/>
            <a:chExt cx="20000" cy="20000"/>
          </a:xfrm>
        </p:grpSpPr>
        <p:sp>
          <p:nvSpPr>
            <p:cNvPr id="17621" name="Oval 269">
              <a:extLst>
                <a:ext uri="{FF2B5EF4-FFF2-40B4-BE49-F238E27FC236}">
                  <a16:creationId xmlns:a16="http://schemas.microsoft.com/office/drawing/2014/main" id="{B6845CED-9530-F7ED-A202-9EC1717C7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2" name="Rectangle 270">
              <a:extLst>
                <a:ext uri="{FF2B5EF4-FFF2-40B4-BE49-F238E27FC236}">
                  <a16:creationId xmlns:a16="http://schemas.microsoft.com/office/drawing/2014/main" id="{F669EF1F-B4FE-E9B3-6121-B1F40F130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1" name="Group 271">
            <a:extLst>
              <a:ext uri="{FF2B5EF4-FFF2-40B4-BE49-F238E27FC236}">
                <a16:creationId xmlns:a16="http://schemas.microsoft.com/office/drawing/2014/main" id="{B95459C5-CA79-E778-1C1F-67859FF67B69}"/>
              </a:ext>
            </a:extLst>
          </p:cNvPr>
          <p:cNvGrpSpPr>
            <a:grpSpLocks/>
          </p:cNvGrpSpPr>
          <p:nvPr/>
        </p:nvGrpSpPr>
        <p:grpSpPr bwMode="auto">
          <a:xfrm>
            <a:off x="5526089" y="1589089"/>
            <a:ext cx="312737" cy="344487"/>
            <a:chOff x="0" y="0"/>
            <a:chExt cx="20000" cy="20000"/>
          </a:xfrm>
        </p:grpSpPr>
        <p:sp>
          <p:nvSpPr>
            <p:cNvPr id="17619" name="Oval 272">
              <a:extLst>
                <a:ext uri="{FF2B5EF4-FFF2-40B4-BE49-F238E27FC236}">
                  <a16:creationId xmlns:a16="http://schemas.microsoft.com/office/drawing/2014/main" id="{7C76C771-EA56-EA07-51E8-09FF99188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0" name="Rectangle 273">
              <a:extLst>
                <a:ext uri="{FF2B5EF4-FFF2-40B4-BE49-F238E27FC236}">
                  <a16:creationId xmlns:a16="http://schemas.microsoft.com/office/drawing/2014/main" id="{E63CA3DB-4E3C-D285-7689-030793F09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2" name="Group 274">
            <a:extLst>
              <a:ext uri="{FF2B5EF4-FFF2-40B4-BE49-F238E27FC236}">
                <a16:creationId xmlns:a16="http://schemas.microsoft.com/office/drawing/2014/main" id="{8CB577AD-E93F-A5BD-795A-CB4D6EAC30EE}"/>
              </a:ext>
            </a:extLst>
          </p:cNvPr>
          <p:cNvGrpSpPr>
            <a:grpSpLocks/>
          </p:cNvGrpSpPr>
          <p:nvPr/>
        </p:nvGrpSpPr>
        <p:grpSpPr bwMode="auto">
          <a:xfrm>
            <a:off x="6321426" y="1589089"/>
            <a:ext cx="314325" cy="344487"/>
            <a:chOff x="0" y="0"/>
            <a:chExt cx="20000" cy="20000"/>
          </a:xfrm>
        </p:grpSpPr>
        <p:sp>
          <p:nvSpPr>
            <p:cNvPr id="17617" name="Oval 275">
              <a:extLst>
                <a:ext uri="{FF2B5EF4-FFF2-40B4-BE49-F238E27FC236}">
                  <a16:creationId xmlns:a16="http://schemas.microsoft.com/office/drawing/2014/main" id="{F214008F-DAF7-A746-7FB4-6E58B1B21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8" name="Rectangle 276">
              <a:extLst>
                <a:ext uri="{FF2B5EF4-FFF2-40B4-BE49-F238E27FC236}">
                  <a16:creationId xmlns:a16="http://schemas.microsoft.com/office/drawing/2014/main" id="{53D563D3-60E1-6547-D07C-276EA5CAA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3" name="Group 277">
            <a:extLst>
              <a:ext uri="{FF2B5EF4-FFF2-40B4-BE49-F238E27FC236}">
                <a16:creationId xmlns:a16="http://schemas.microsoft.com/office/drawing/2014/main" id="{BB359926-B559-41EA-FF9A-C5EA0FFB0436}"/>
              </a:ext>
            </a:extLst>
          </p:cNvPr>
          <p:cNvGrpSpPr>
            <a:grpSpLocks/>
          </p:cNvGrpSpPr>
          <p:nvPr/>
        </p:nvGrpSpPr>
        <p:grpSpPr bwMode="auto">
          <a:xfrm>
            <a:off x="7054851" y="1603375"/>
            <a:ext cx="314325" cy="344488"/>
            <a:chOff x="0" y="0"/>
            <a:chExt cx="20000" cy="20000"/>
          </a:xfrm>
        </p:grpSpPr>
        <p:sp>
          <p:nvSpPr>
            <p:cNvPr id="17615" name="Oval 278">
              <a:extLst>
                <a:ext uri="{FF2B5EF4-FFF2-40B4-BE49-F238E27FC236}">
                  <a16:creationId xmlns:a16="http://schemas.microsoft.com/office/drawing/2014/main" id="{D1EDB438-DBA2-40BC-83AD-B53D2A25B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6" name="Rectangle 279">
              <a:extLst>
                <a:ext uri="{FF2B5EF4-FFF2-40B4-BE49-F238E27FC236}">
                  <a16:creationId xmlns:a16="http://schemas.microsoft.com/office/drawing/2014/main" id="{21066164-10D7-DED9-8AE6-33D3B3638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4" name="Group 280">
            <a:extLst>
              <a:ext uri="{FF2B5EF4-FFF2-40B4-BE49-F238E27FC236}">
                <a16:creationId xmlns:a16="http://schemas.microsoft.com/office/drawing/2014/main" id="{4709B3B5-3B69-6483-9E4E-DEF743A7D5BD}"/>
              </a:ext>
            </a:extLst>
          </p:cNvPr>
          <p:cNvGrpSpPr>
            <a:grpSpLocks/>
          </p:cNvGrpSpPr>
          <p:nvPr/>
        </p:nvGrpSpPr>
        <p:grpSpPr bwMode="auto">
          <a:xfrm>
            <a:off x="7929564" y="1573214"/>
            <a:ext cx="312737" cy="344487"/>
            <a:chOff x="0" y="0"/>
            <a:chExt cx="20000" cy="20000"/>
          </a:xfrm>
        </p:grpSpPr>
        <p:sp>
          <p:nvSpPr>
            <p:cNvPr id="17613" name="Oval 281">
              <a:extLst>
                <a:ext uri="{FF2B5EF4-FFF2-40B4-BE49-F238E27FC236}">
                  <a16:creationId xmlns:a16="http://schemas.microsoft.com/office/drawing/2014/main" id="{25CF5B53-5738-1DE0-52F0-B88D45A1E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4" name="Rectangle 282">
              <a:extLst>
                <a:ext uri="{FF2B5EF4-FFF2-40B4-BE49-F238E27FC236}">
                  <a16:creationId xmlns:a16="http://schemas.microsoft.com/office/drawing/2014/main" id="{FB78A726-7A03-A2DD-18D7-FB09A327D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5" name="Group 283">
            <a:extLst>
              <a:ext uri="{FF2B5EF4-FFF2-40B4-BE49-F238E27FC236}">
                <a16:creationId xmlns:a16="http://schemas.microsoft.com/office/drawing/2014/main" id="{FE08BB06-E983-7E66-9269-BE657EAC940D}"/>
              </a:ext>
            </a:extLst>
          </p:cNvPr>
          <p:cNvGrpSpPr>
            <a:grpSpLocks/>
          </p:cNvGrpSpPr>
          <p:nvPr/>
        </p:nvGrpSpPr>
        <p:grpSpPr bwMode="auto">
          <a:xfrm>
            <a:off x="4792664" y="2476500"/>
            <a:ext cx="312737" cy="344488"/>
            <a:chOff x="0" y="0"/>
            <a:chExt cx="20000" cy="20000"/>
          </a:xfrm>
        </p:grpSpPr>
        <p:sp>
          <p:nvSpPr>
            <p:cNvPr id="17611" name="Oval 284">
              <a:extLst>
                <a:ext uri="{FF2B5EF4-FFF2-40B4-BE49-F238E27FC236}">
                  <a16:creationId xmlns:a16="http://schemas.microsoft.com/office/drawing/2014/main" id="{04461546-9BE9-585D-7521-59894C665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2" name="Rectangle 285">
              <a:extLst>
                <a:ext uri="{FF2B5EF4-FFF2-40B4-BE49-F238E27FC236}">
                  <a16:creationId xmlns:a16="http://schemas.microsoft.com/office/drawing/2014/main" id="{64A5705F-BDB4-C726-D9C8-45A7F0C45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6" name="Group 286">
            <a:extLst>
              <a:ext uri="{FF2B5EF4-FFF2-40B4-BE49-F238E27FC236}">
                <a16:creationId xmlns:a16="http://schemas.microsoft.com/office/drawing/2014/main" id="{2875912C-6BB9-BF1E-B2EF-69E5640A0B7A}"/>
              </a:ext>
            </a:extLst>
          </p:cNvPr>
          <p:cNvGrpSpPr>
            <a:grpSpLocks/>
          </p:cNvGrpSpPr>
          <p:nvPr/>
        </p:nvGrpSpPr>
        <p:grpSpPr bwMode="auto">
          <a:xfrm>
            <a:off x="5556251" y="2508250"/>
            <a:ext cx="314325" cy="344488"/>
            <a:chOff x="0" y="0"/>
            <a:chExt cx="20000" cy="20000"/>
          </a:xfrm>
        </p:grpSpPr>
        <p:sp>
          <p:nvSpPr>
            <p:cNvPr id="17609" name="Oval 287">
              <a:extLst>
                <a:ext uri="{FF2B5EF4-FFF2-40B4-BE49-F238E27FC236}">
                  <a16:creationId xmlns:a16="http://schemas.microsoft.com/office/drawing/2014/main" id="{691E224E-703B-C872-630A-17F94551E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0" name="Rectangle 288">
              <a:extLst>
                <a:ext uri="{FF2B5EF4-FFF2-40B4-BE49-F238E27FC236}">
                  <a16:creationId xmlns:a16="http://schemas.microsoft.com/office/drawing/2014/main" id="{4D2EC3E1-E55D-0369-CA9A-AD94FD95D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7" name="Group 289">
            <a:extLst>
              <a:ext uri="{FF2B5EF4-FFF2-40B4-BE49-F238E27FC236}">
                <a16:creationId xmlns:a16="http://schemas.microsoft.com/office/drawing/2014/main" id="{C135F153-3CAF-EBBD-D9A7-82F523DA8679}"/>
              </a:ext>
            </a:extLst>
          </p:cNvPr>
          <p:cNvGrpSpPr>
            <a:grpSpLocks/>
          </p:cNvGrpSpPr>
          <p:nvPr/>
        </p:nvGrpSpPr>
        <p:grpSpPr bwMode="auto">
          <a:xfrm>
            <a:off x="6321426" y="2492375"/>
            <a:ext cx="314325" cy="344488"/>
            <a:chOff x="0" y="0"/>
            <a:chExt cx="20000" cy="20000"/>
          </a:xfrm>
        </p:grpSpPr>
        <p:sp>
          <p:nvSpPr>
            <p:cNvPr id="17607" name="Oval 290">
              <a:extLst>
                <a:ext uri="{FF2B5EF4-FFF2-40B4-BE49-F238E27FC236}">
                  <a16:creationId xmlns:a16="http://schemas.microsoft.com/office/drawing/2014/main" id="{989B7EE2-347F-5100-7927-23FCC8593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8" name="Rectangle 291">
              <a:extLst>
                <a:ext uri="{FF2B5EF4-FFF2-40B4-BE49-F238E27FC236}">
                  <a16:creationId xmlns:a16="http://schemas.microsoft.com/office/drawing/2014/main" id="{BDCA7433-A170-4542-6E27-8DE02478D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8" name="Group 292">
            <a:extLst>
              <a:ext uri="{FF2B5EF4-FFF2-40B4-BE49-F238E27FC236}">
                <a16:creationId xmlns:a16="http://schemas.microsoft.com/office/drawing/2014/main" id="{CAF208E6-A7E8-BDF6-6471-70C5761313D9}"/>
              </a:ext>
            </a:extLst>
          </p:cNvPr>
          <p:cNvGrpSpPr>
            <a:grpSpLocks/>
          </p:cNvGrpSpPr>
          <p:nvPr/>
        </p:nvGrpSpPr>
        <p:grpSpPr bwMode="auto">
          <a:xfrm>
            <a:off x="7118350" y="2476500"/>
            <a:ext cx="312738" cy="344488"/>
            <a:chOff x="0" y="0"/>
            <a:chExt cx="20000" cy="20000"/>
          </a:xfrm>
        </p:grpSpPr>
        <p:sp>
          <p:nvSpPr>
            <p:cNvPr id="17605" name="Oval 293">
              <a:extLst>
                <a:ext uri="{FF2B5EF4-FFF2-40B4-BE49-F238E27FC236}">
                  <a16:creationId xmlns:a16="http://schemas.microsoft.com/office/drawing/2014/main" id="{EAF55360-E6C0-57F3-6FFD-2BE3AB136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6" name="Rectangle 294">
              <a:extLst>
                <a:ext uri="{FF2B5EF4-FFF2-40B4-BE49-F238E27FC236}">
                  <a16:creationId xmlns:a16="http://schemas.microsoft.com/office/drawing/2014/main" id="{D1EC2B87-108A-4751-B8CD-5DD013134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9" name="Group 295">
            <a:extLst>
              <a:ext uri="{FF2B5EF4-FFF2-40B4-BE49-F238E27FC236}">
                <a16:creationId xmlns:a16="http://schemas.microsoft.com/office/drawing/2014/main" id="{D007460D-5550-9A4F-B493-BE68C7D650F0}"/>
              </a:ext>
            </a:extLst>
          </p:cNvPr>
          <p:cNvGrpSpPr>
            <a:grpSpLocks/>
          </p:cNvGrpSpPr>
          <p:nvPr/>
        </p:nvGrpSpPr>
        <p:grpSpPr bwMode="auto">
          <a:xfrm>
            <a:off x="7945439" y="2476500"/>
            <a:ext cx="312737" cy="344488"/>
            <a:chOff x="0" y="0"/>
            <a:chExt cx="20000" cy="20000"/>
          </a:xfrm>
        </p:grpSpPr>
        <p:sp>
          <p:nvSpPr>
            <p:cNvPr id="17603" name="Oval 296">
              <a:extLst>
                <a:ext uri="{FF2B5EF4-FFF2-40B4-BE49-F238E27FC236}">
                  <a16:creationId xmlns:a16="http://schemas.microsoft.com/office/drawing/2014/main" id="{A64AA739-1A3B-0FF7-19D7-90AD99BF2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4" name="Rectangle 297">
              <a:extLst>
                <a:ext uri="{FF2B5EF4-FFF2-40B4-BE49-F238E27FC236}">
                  <a16:creationId xmlns:a16="http://schemas.microsoft.com/office/drawing/2014/main" id="{F3F2867A-B30A-190E-59DE-992B3ED57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60" name="Line 298">
            <a:extLst>
              <a:ext uri="{FF2B5EF4-FFF2-40B4-BE49-F238E27FC236}">
                <a16:creationId xmlns:a16="http://schemas.microsoft.com/office/drawing/2014/main" id="{AD04FC70-65C2-2D61-D135-12620104E3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5688" y="1249364"/>
            <a:ext cx="563562" cy="141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1" name="Line 299">
            <a:extLst>
              <a:ext uri="{FF2B5EF4-FFF2-40B4-BE49-F238E27FC236}">
                <a16:creationId xmlns:a16="http://schemas.microsoft.com/office/drawing/2014/main" id="{00535DB5-69CB-7004-4CDD-130D70A464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03539" y="1265239"/>
            <a:ext cx="561975" cy="141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2" name="Rectangle 300">
            <a:extLst>
              <a:ext uri="{FF2B5EF4-FFF2-40B4-BE49-F238E27FC236}">
                <a16:creationId xmlns:a16="http://schemas.microsoft.com/office/drawing/2014/main" id="{1AAF0B61-86C8-D8E7-5995-03CECC3B7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14" y="931863"/>
            <a:ext cx="1671637" cy="234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Entrance, Exit</a:t>
            </a:r>
            <a:endParaRPr lang="en-US" altLang="en-US"/>
          </a:p>
        </p:txBody>
      </p:sp>
      <p:sp>
        <p:nvSpPr>
          <p:cNvPr id="17463" name="Rectangle 301">
            <a:extLst>
              <a:ext uri="{FF2B5EF4-FFF2-40B4-BE49-F238E27FC236}">
                <a16:creationId xmlns:a16="http://schemas.microsoft.com/office/drawing/2014/main" id="{2BB5EF02-6309-EE35-67A2-8C324EB36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2088" y="3727451"/>
            <a:ext cx="468312" cy="5635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Info</a:t>
            </a:r>
          </a:p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Desk</a:t>
            </a:r>
            <a:endParaRPr lang="en-US" altLang="en-US"/>
          </a:p>
        </p:txBody>
      </p:sp>
      <p:sp>
        <p:nvSpPr>
          <p:cNvPr id="17464" name="Rectangle 302">
            <a:extLst>
              <a:ext uri="{FF2B5EF4-FFF2-40B4-BE49-F238E27FC236}">
                <a16:creationId xmlns:a16="http://schemas.microsoft.com/office/drawing/2014/main" id="{6D651738-F3DC-9861-B06E-2C51EE6D7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1" y="931863"/>
            <a:ext cx="3794125" cy="265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Exam Review, Eye Exam, Payment</a:t>
            </a:r>
            <a:endParaRPr lang="en-US" altLang="en-US"/>
          </a:p>
        </p:txBody>
      </p:sp>
      <p:sp>
        <p:nvSpPr>
          <p:cNvPr id="17465" name="Rectangle 303">
            <a:extLst>
              <a:ext uri="{FF2B5EF4-FFF2-40B4-BE49-F238E27FC236}">
                <a16:creationId xmlns:a16="http://schemas.microsoft.com/office/drawing/2014/main" id="{D477BBCE-67AE-52FD-7EB5-6602CA64A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5799138"/>
            <a:ext cx="1295400" cy="2968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Written Examination Area</a:t>
            </a:r>
            <a:endParaRPr lang="en-US" altLang="en-US"/>
          </a:p>
        </p:txBody>
      </p:sp>
      <p:sp>
        <p:nvSpPr>
          <p:cNvPr id="17466" name="Rectangle 304">
            <a:extLst>
              <a:ext uri="{FF2B5EF4-FFF2-40B4-BE49-F238E27FC236}">
                <a16:creationId xmlns:a16="http://schemas.microsoft.com/office/drawing/2014/main" id="{C74D6944-8701-7E20-14F6-3A8FA8174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863" y="5797550"/>
            <a:ext cx="938212" cy="298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Lines</a:t>
            </a:r>
            <a:endParaRPr lang="en-US" altLang="en-US"/>
          </a:p>
        </p:txBody>
      </p:sp>
      <p:sp>
        <p:nvSpPr>
          <p:cNvPr id="17467" name="Rectangle 305">
            <a:extLst>
              <a:ext uri="{FF2B5EF4-FFF2-40B4-BE49-F238E27FC236}">
                <a16:creationId xmlns:a16="http://schemas.microsoft.com/office/drawing/2014/main" id="{9C1E392F-14D2-34F2-4018-E614B1726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843588"/>
            <a:ext cx="685800" cy="3286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Waiting Area</a:t>
            </a:r>
            <a:endParaRPr lang="en-US" altLang="en-US"/>
          </a:p>
        </p:txBody>
      </p:sp>
      <p:sp>
        <p:nvSpPr>
          <p:cNvPr id="17468" name="Rectangle 306">
            <a:extLst>
              <a:ext uri="{FF2B5EF4-FFF2-40B4-BE49-F238E27FC236}">
                <a16:creationId xmlns:a16="http://schemas.microsoft.com/office/drawing/2014/main" id="{1F4B1F05-64A5-91F5-38E2-206D2FE5D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5853114"/>
            <a:ext cx="895350" cy="5476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Picture and License Prep</a:t>
            </a:r>
            <a:endParaRPr lang="en-US" altLang="en-US"/>
          </a:p>
        </p:txBody>
      </p:sp>
      <p:grpSp>
        <p:nvGrpSpPr>
          <p:cNvPr id="17469" name="Group 307">
            <a:extLst>
              <a:ext uri="{FF2B5EF4-FFF2-40B4-BE49-F238E27FC236}">
                <a16:creationId xmlns:a16="http://schemas.microsoft.com/office/drawing/2014/main" id="{D708C358-9D19-30F1-310E-B00440F1EC72}"/>
              </a:ext>
            </a:extLst>
          </p:cNvPr>
          <p:cNvGrpSpPr>
            <a:grpSpLocks/>
          </p:cNvGrpSpPr>
          <p:nvPr/>
        </p:nvGrpSpPr>
        <p:grpSpPr bwMode="auto">
          <a:xfrm>
            <a:off x="2455863" y="2171700"/>
            <a:ext cx="374650" cy="355600"/>
            <a:chOff x="-54" y="0"/>
            <a:chExt cx="20216" cy="20000"/>
          </a:xfrm>
        </p:grpSpPr>
        <p:sp>
          <p:nvSpPr>
            <p:cNvPr id="17596" name="Line 308">
              <a:extLst>
                <a:ext uri="{FF2B5EF4-FFF2-40B4-BE49-F238E27FC236}">
                  <a16:creationId xmlns:a16="http://schemas.microsoft.com/office/drawing/2014/main" id="{BDDB93AE-148B-6807-9E8F-BA52AF929F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6" y="0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7" name="Line 309">
              <a:extLst>
                <a:ext uri="{FF2B5EF4-FFF2-40B4-BE49-F238E27FC236}">
                  <a16:creationId xmlns:a16="http://schemas.microsoft.com/office/drawing/2014/main" id="{FBAB5CCA-1C27-CAE6-B161-D2086EC76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26" y="0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8" name="Line 310">
              <a:extLst>
                <a:ext uri="{FF2B5EF4-FFF2-40B4-BE49-F238E27FC236}">
                  <a16:creationId xmlns:a16="http://schemas.microsoft.com/office/drawing/2014/main" id="{B9D10FCF-6D40-99A3-002B-FDF0D54D22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0"/>
              <a:ext cx="101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9" name="Line 311">
              <a:extLst>
                <a:ext uri="{FF2B5EF4-FFF2-40B4-BE49-F238E27FC236}">
                  <a16:creationId xmlns:a16="http://schemas.microsoft.com/office/drawing/2014/main" id="{2EF3ED15-AA69-766F-04FB-AC33AD4A2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4" y="10557"/>
              <a:ext cx="45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0" name="Line 312">
              <a:extLst>
                <a:ext uri="{FF2B5EF4-FFF2-40B4-BE49-F238E27FC236}">
                  <a16:creationId xmlns:a16="http://schemas.microsoft.com/office/drawing/2014/main" id="{1B569C19-75A8-73AF-662B-6A5E410B47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54" y="10557"/>
              <a:ext cx="10136" cy="94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1" name="Line 313">
              <a:extLst>
                <a:ext uri="{FF2B5EF4-FFF2-40B4-BE49-F238E27FC236}">
                  <a16:creationId xmlns:a16="http://schemas.microsoft.com/office/drawing/2014/main" id="{C0100146-F99F-148B-1B52-F4CABA15A9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26" y="9971"/>
              <a:ext cx="10136" cy="100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2" name="Line 314">
              <a:extLst>
                <a:ext uri="{FF2B5EF4-FFF2-40B4-BE49-F238E27FC236}">
                  <a16:creationId xmlns:a16="http://schemas.microsoft.com/office/drawing/2014/main" id="{FEB810A7-E187-1C4F-6DCF-46596842A7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6" y="9971"/>
              <a:ext cx="5096" cy="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0" name="Rectangle 315">
            <a:extLst>
              <a:ext uri="{FF2B5EF4-FFF2-40B4-BE49-F238E27FC236}">
                <a16:creationId xmlns:a16="http://schemas.microsoft.com/office/drawing/2014/main" id="{75501445-A388-0748-EAD1-B84AD887A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426" y="4102101"/>
            <a:ext cx="334963" cy="2825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1" name="Group 316">
            <a:extLst>
              <a:ext uri="{FF2B5EF4-FFF2-40B4-BE49-F238E27FC236}">
                <a16:creationId xmlns:a16="http://schemas.microsoft.com/office/drawing/2014/main" id="{C724EF21-7FF5-7628-A640-9180B58BCC92}"/>
              </a:ext>
            </a:extLst>
          </p:cNvPr>
          <p:cNvGrpSpPr>
            <a:grpSpLocks/>
          </p:cNvGrpSpPr>
          <p:nvPr/>
        </p:nvGrpSpPr>
        <p:grpSpPr bwMode="auto">
          <a:xfrm>
            <a:off x="4443413" y="5229225"/>
            <a:ext cx="354012" cy="376238"/>
            <a:chOff x="0" y="-162"/>
            <a:chExt cx="20000" cy="20216"/>
          </a:xfrm>
        </p:grpSpPr>
        <p:sp>
          <p:nvSpPr>
            <p:cNvPr id="17589" name="Line 317">
              <a:extLst>
                <a:ext uri="{FF2B5EF4-FFF2-40B4-BE49-F238E27FC236}">
                  <a16:creationId xmlns:a16="http://schemas.microsoft.com/office/drawing/2014/main" id="{EB2AAA39-79AC-280D-F0FC-70CE343B6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0" name="Line 318">
              <a:extLst>
                <a:ext uri="{FF2B5EF4-FFF2-40B4-BE49-F238E27FC236}">
                  <a16:creationId xmlns:a16="http://schemas.microsoft.com/office/drawing/2014/main" id="{05275EA0-CBA8-BD85-7A81-09A209B31B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1" name="Line 319">
              <a:extLst>
                <a:ext uri="{FF2B5EF4-FFF2-40B4-BE49-F238E27FC236}">
                  <a16:creationId xmlns:a16="http://schemas.microsoft.com/office/drawing/2014/main" id="{1933DC03-3D87-515A-720C-06B3577F46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2" name="Line 320">
              <a:extLst>
                <a:ext uri="{FF2B5EF4-FFF2-40B4-BE49-F238E27FC236}">
                  <a16:creationId xmlns:a16="http://schemas.microsoft.com/office/drawing/2014/main" id="{A459CD31-F252-7F06-1119-F25797B70D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7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3" name="Line 321">
              <a:extLst>
                <a:ext uri="{FF2B5EF4-FFF2-40B4-BE49-F238E27FC236}">
                  <a16:creationId xmlns:a16="http://schemas.microsoft.com/office/drawing/2014/main" id="{AAFCDB87-7531-CE81-2624-CE4F802E5A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57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4" name="Line 322">
              <a:extLst>
                <a:ext uri="{FF2B5EF4-FFF2-40B4-BE49-F238E27FC236}">
                  <a16:creationId xmlns:a16="http://schemas.microsoft.com/office/drawing/2014/main" id="{D46B1FA5-1C2D-07AE-D155-70BE9E482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1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5" name="Line 323">
              <a:extLst>
                <a:ext uri="{FF2B5EF4-FFF2-40B4-BE49-F238E27FC236}">
                  <a16:creationId xmlns:a16="http://schemas.microsoft.com/office/drawing/2014/main" id="{534EA352-3DBE-6C3B-FD05-DAB6032505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2" name="Rectangle 324">
            <a:extLst>
              <a:ext uri="{FF2B5EF4-FFF2-40B4-BE49-F238E27FC236}">
                <a16:creationId xmlns:a16="http://schemas.microsoft.com/office/drawing/2014/main" id="{3DEA07D4-5155-53F9-982F-5E683C07C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139" y="4583113"/>
            <a:ext cx="396875" cy="271462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3" name="Group 325">
            <a:extLst>
              <a:ext uri="{FF2B5EF4-FFF2-40B4-BE49-F238E27FC236}">
                <a16:creationId xmlns:a16="http://schemas.microsoft.com/office/drawing/2014/main" id="{6BA5D225-90BE-5FEE-FE73-0C94793D909E}"/>
              </a:ext>
            </a:extLst>
          </p:cNvPr>
          <p:cNvGrpSpPr>
            <a:grpSpLocks/>
          </p:cNvGrpSpPr>
          <p:nvPr/>
        </p:nvGrpSpPr>
        <p:grpSpPr bwMode="auto">
          <a:xfrm>
            <a:off x="7262813" y="5126039"/>
            <a:ext cx="355600" cy="376237"/>
            <a:chOff x="0" y="-162"/>
            <a:chExt cx="20000" cy="20216"/>
          </a:xfrm>
        </p:grpSpPr>
        <p:sp>
          <p:nvSpPr>
            <p:cNvPr id="17582" name="Line 326">
              <a:extLst>
                <a:ext uri="{FF2B5EF4-FFF2-40B4-BE49-F238E27FC236}">
                  <a16:creationId xmlns:a16="http://schemas.microsoft.com/office/drawing/2014/main" id="{C80EC0C4-3E7C-7C52-8F8C-8628473138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3" name="Line 327">
              <a:extLst>
                <a:ext uri="{FF2B5EF4-FFF2-40B4-BE49-F238E27FC236}">
                  <a16:creationId xmlns:a16="http://schemas.microsoft.com/office/drawing/2014/main" id="{BBACAE67-6F1E-B348-9086-85AF139550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4" name="Line 328">
              <a:extLst>
                <a:ext uri="{FF2B5EF4-FFF2-40B4-BE49-F238E27FC236}">
                  <a16:creationId xmlns:a16="http://schemas.microsoft.com/office/drawing/2014/main" id="{86B5A8C8-01DA-0642-E1FE-2AA660B66C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5" name="Line 329">
              <a:extLst>
                <a:ext uri="{FF2B5EF4-FFF2-40B4-BE49-F238E27FC236}">
                  <a16:creationId xmlns:a16="http://schemas.microsoft.com/office/drawing/2014/main" id="{06E5E33F-3350-8D8D-E8D2-AED164D453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6" name="Line 330">
              <a:extLst>
                <a:ext uri="{FF2B5EF4-FFF2-40B4-BE49-F238E27FC236}">
                  <a16:creationId xmlns:a16="http://schemas.microsoft.com/office/drawing/2014/main" id="{8086B7E5-3A69-5E01-6041-2B1A67DB21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7" name="Line 331">
              <a:extLst>
                <a:ext uri="{FF2B5EF4-FFF2-40B4-BE49-F238E27FC236}">
                  <a16:creationId xmlns:a16="http://schemas.microsoft.com/office/drawing/2014/main" id="{5CE81584-4DD9-0BA7-862E-5314655858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8" name="Line 332">
              <a:extLst>
                <a:ext uri="{FF2B5EF4-FFF2-40B4-BE49-F238E27FC236}">
                  <a16:creationId xmlns:a16="http://schemas.microsoft.com/office/drawing/2014/main" id="{C711AFD1-A1F4-90A4-AD1C-426242180B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74" name="Group 333">
            <a:extLst>
              <a:ext uri="{FF2B5EF4-FFF2-40B4-BE49-F238E27FC236}">
                <a16:creationId xmlns:a16="http://schemas.microsoft.com/office/drawing/2014/main" id="{48791D60-0F9D-5841-68EB-4B4A063D458D}"/>
              </a:ext>
            </a:extLst>
          </p:cNvPr>
          <p:cNvGrpSpPr>
            <a:grpSpLocks/>
          </p:cNvGrpSpPr>
          <p:nvPr/>
        </p:nvGrpSpPr>
        <p:grpSpPr bwMode="auto">
          <a:xfrm>
            <a:off x="6946901" y="3643313"/>
            <a:ext cx="390525" cy="298450"/>
            <a:chOff x="0" y="0"/>
            <a:chExt cx="20000" cy="20020"/>
          </a:xfrm>
        </p:grpSpPr>
        <p:sp>
          <p:nvSpPr>
            <p:cNvPr id="17579" name="Line 334">
              <a:extLst>
                <a:ext uri="{FF2B5EF4-FFF2-40B4-BE49-F238E27FC236}">
                  <a16:creationId xmlns:a16="http://schemas.microsoft.com/office/drawing/2014/main" id="{D31DDA09-DFA6-5854-EAA7-E7FFB6B311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" y="0"/>
              <a:ext cx="19362" cy="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0" name="Line 335">
              <a:extLst>
                <a:ext uri="{FF2B5EF4-FFF2-40B4-BE49-F238E27FC236}">
                  <a16:creationId xmlns:a16="http://schemas.microsoft.com/office/drawing/2014/main" id="{F9279971-FA2F-ECC3-73A7-578728D196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47" y="0"/>
              <a:ext cx="10053" cy="20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1" name="Line 336">
              <a:extLst>
                <a:ext uri="{FF2B5EF4-FFF2-40B4-BE49-F238E27FC236}">
                  <a16:creationId xmlns:a16="http://schemas.microsoft.com/office/drawing/2014/main" id="{A391BAE0-CF91-EB5C-915D-92A3EDB4D0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0"/>
              <a:ext cx="10053" cy="20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5" name="Rectangle 337">
            <a:extLst>
              <a:ext uri="{FF2B5EF4-FFF2-40B4-BE49-F238E27FC236}">
                <a16:creationId xmlns:a16="http://schemas.microsoft.com/office/drawing/2014/main" id="{5484052B-8E7B-443C-BEBD-C6EFF2686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975" y="2078038"/>
            <a:ext cx="438150" cy="2730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6" name="Group 338">
            <a:extLst>
              <a:ext uri="{FF2B5EF4-FFF2-40B4-BE49-F238E27FC236}">
                <a16:creationId xmlns:a16="http://schemas.microsoft.com/office/drawing/2014/main" id="{E9955E29-0F10-11B8-AAF8-6FCC094E98AF}"/>
              </a:ext>
            </a:extLst>
          </p:cNvPr>
          <p:cNvGrpSpPr>
            <a:grpSpLocks/>
          </p:cNvGrpSpPr>
          <p:nvPr/>
        </p:nvGrpSpPr>
        <p:grpSpPr bwMode="auto">
          <a:xfrm>
            <a:off x="5037138" y="2944814"/>
            <a:ext cx="354012" cy="376237"/>
            <a:chOff x="0" y="-162"/>
            <a:chExt cx="20000" cy="20216"/>
          </a:xfrm>
        </p:grpSpPr>
        <p:sp>
          <p:nvSpPr>
            <p:cNvPr id="17572" name="Line 339">
              <a:extLst>
                <a:ext uri="{FF2B5EF4-FFF2-40B4-BE49-F238E27FC236}">
                  <a16:creationId xmlns:a16="http://schemas.microsoft.com/office/drawing/2014/main" id="{9C638A96-6896-4AF8-5E41-2F6F41BF7D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3" name="Line 340">
              <a:extLst>
                <a:ext uri="{FF2B5EF4-FFF2-40B4-BE49-F238E27FC236}">
                  <a16:creationId xmlns:a16="http://schemas.microsoft.com/office/drawing/2014/main" id="{51F54EAB-2A2E-14DE-45F7-85E2D4AAE3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4" name="Line 341">
              <a:extLst>
                <a:ext uri="{FF2B5EF4-FFF2-40B4-BE49-F238E27FC236}">
                  <a16:creationId xmlns:a16="http://schemas.microsoft.com/office/drawing/2014/main" id="{75D4AD6E-E89E-5464-F041-13C4F04AE0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5" name="Line 342">
              <a:extLst>
                <a:ext uri="{FF2B5EF4-FFF2-40B4-BE49-F238E27FC236}">
                  <a16:creationId xmlns:a16="http://schemas.microsoft.com/office/drawing/2014/main" id="{1693F9B4-9FFD-1891-9D80-669755B0AA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6" name="Line 343">
              <a:extLst>
                <a:ext uri="{FF2B5EF4-FFF2-40B4-BE49-F238E27FC236}">
                  <a16:creationId xmlns:a16="http://schemas.microsoft.com/office/drawing/2014/main" id="{43E68A09-0ABE-55C2-D2CE-F687C6992F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7" name="Line 344">
              <a:extLst>
                <a:ext uri="{FF2B5EF4-FFF2-40B4-BE49-F238E27FC236}">
                  <a16:creationId xmlns:a16="http://schemas.microsoft.com/office/drawing/2014/main" id="{E15D92C1-82BE-89C3-4A5D-5A94C0AA3A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8" name="Line 345">
              <a:extLst>
                <a:ext uri="{FF2B5EF4-FFF2-40B4-BE49-F238E27FC236}">
                  <a16:creationId xmlns:a16="http://schemas.microsoft.com/office/drawing/2014/main" id="{D9EB9339-163E-4005-8CBB-7772B693F5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7" name="Rectangle 346">
            <a:extLst>
              <a:ext uri="{FF2B5EF4-FFF2-40B4-BE49-F238E27FC236}">
                <a16:creationId xmlns:a16="http://schemas.microsoft.com/office/drawing/2014/main" id="{0DBF6068-AA09-A3EA-DD16-53954DF62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7651" y="4656139"/>
            <a:ext cx="250825" cy="3143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8" name="Group 347">
            <a:extLst>
              <a:ext uri="{FF2B5EF4-FFF2-40B4-BE49-F238E27FC236}">
                <a16:creationId xmlns:a16="http://schemas.microsoft.com/office/drawing/2014/main" id="{F5D97F24-635F-DF42-836D-E0330089157C}"/>
              </a:ext>
            </a:extLst>
          </p:cNvPr>
          <p:cNvGrpSpPr>
            <a:grpSpLocks/>
          </p:cNvGrpSpPr>
          <p:nvPr/>
        </p:nvGrpSpPr>
        <p:grpSpPr bwMode="auto">
          <a:xfrm>
            <a:off x="4391025" y="4249739"/>
            <a:ext cx="355600" cy="376237"/>
            <a:chOff x="0" y="-162"/>
            <a:chExt cx="20000" cy="20216"/>
          </a:xfrm>
        </p:grpSpPr>
        <p:sp>
          <p:nvSpPr>
            <p:cNvPr id="17565" name="Line 348">
              <a:extLst>
                <a:ext uri="{FF2B5EF4-FFF2-40B4-BE49-F238E27FC236}">
                  <a16:creationId xmlns:a16="http://schemas.microsoft.com/office/drawing/2014/main" id="{D52DE50B-9BE3-9937-3324-E7D391BAD8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6" name="Line 349">
              <a:extLst>
                <a:ext uri="{FF2B5EF4-FFF2-40B4-BE49-F238E27FC236}">
                  <a16:creationId xmlns:a16="http://schemas.microsoft.com/office/drawing/2014/main" id="{F730CC1A-C286-F903-6DCC-6ED0926980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7" name="Line 350">
              <a:extLst>
                <a:ext uri="{FF2B5EF4-FFF2-40B4-BE49-F238E27FC236}">
                  <a16:creationId xmlns:a16="http://schemas.microsoft.com/office/drawing/2014/main" id="{E74FF1C1-7A15-81CD-1362-6945928888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8" name="Line 351">
              <a:extLst>
                <a:ext uri="{FF2B5EF4-FFF2-40B4-BE49-F238E27FC236}">
                  <a16:creationId xmlns:a16="http://schemas.microsoft.com/office/drawing/2014/main" id="{2F366BD7-E8D5-85D2-D707-1C33B6F5A4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7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9" name="Line 352">
              <a:extLst>
                <a:ext uri="{FF2B5EF4-FFF2-40B4-BE49-F238E27FC236}">
                  <a16:creationId xmlns:a16="http://schemas.microsoft.com/office/drawing/2014/main" id="{344C8E35-0A42-D5A3-85D2-338C8A8E67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57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0" name="Line 353">
              <a:extLst>
                <a:ext uri="{FF2B5EF4-FFF2-40B4-BE49-F238E27FC236}">
                  <a16:creationId xmlns:a16="http://schemas.microsoft.com/office/drawing/2014/main" id="{9FF69A72-AC0A-D33D-091D-BD703EDEB1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1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1" name="Line 354">
              <a:extLst>
                <a:ext uri="{FF2B5EF4-FFF2-40B4-BE49-F238E27FC236}">
                  <a16:creationId xmlns:a16="http://schemas.microsoft.com/office/drawing/2014/main" id="{334863E4-3E5C-717A-D046-88AC62546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79" name="Group 355">
            <a:extLst>
              <a:ext uri="{FF2B5EF4-FFF2-40B4-BE49-F238E27FC236}">
                <a16:creationId xmlns:a16="http://schemas.microsoft.com/office/drawing/2014/main" id="{C25F9954-3FDE-F8C7-0B72-AB8FF5477A08}"/>
              </a:ext>
            </a:extLst>
          </p:cNvPr>
          <p:cNvGrpSpPr>
            <a:grpSpLocks/>
          </p:cNvGrpSpPr>
          <p:nvPr/>
        </p:nvGrpSpPr>
        <p:grpSpPr bwMode="auto">
          <a:xfrm>
            <a:off x="5348289" y="4322763"/>
            <a:ext cx="396875" cy="328612"/>
            <a:chOff x="0" y="0"/>
            <a:chExt cx="20000" cy="19908"/>
          </a:xfrm>
        </p:grpSpPr>
        <p:sp>
          <p:nvSpPr>
            <p:cNvPr id="17562" name="Line 356">
              <a:extLst>
                <a:ext uri="{FF2B5EF4-FFF2-40B4-BE49-F238E27FC236}">
                  <a16:creationId xmlns:a16="http://schemas.microsoft.com/office/drawing/2014/main" id="{FD94F5FB-8128-12E6-DA6B-10FFACC77B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" y="0"/>
              <a:ext cx="19318" cy="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3" name="Line 357">
              <a:extLst>
                <a:ext uri="{FF2B5EF4-FFF2-40B4-BE49-F238E27FC236}">
                  <a16:creationId xmlns:a16="http://schemas.microsoft.com/office/drawing/2014/main" id="{3764812E-FFAA-67FD-919B-7DB94FC353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74" y="0"/>
              <a:ext cx="10026" cy="199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4" name="Line 358">
              <a:extLst>
                <a:ext uri="{FF2B5EF4-FFF2-40B4-BE49-F238E27FC236}">
                  <a16:creationId xmlns:a16="http://schemas.microsoft.com/office/drawing/2014/main" id="{8A6DA369-A856-3D75-E4D3-EB209744EC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0"/>
              <a:ext cx="10026" cy="199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80" name="Group 359">
            <a:extLst>
              <a:ext uri="{FF2B5EF4-FFF2-40B4-BE49-F238E27FC236}">
                <a16:creationId xmlns:a16="http://schemas.microsoft.com/office/drawing/2014/main" id="{EB961EE8-CD7B-8B3C-2B13-E22E56072ADB}"/>
              </a:ext>
            </a:extLst>
          </p:cNvPr>
          <p:cNvGrpSpPr>
            <a:grpSpLocks/>
          </p:cNvGrpSpPr>
          <p:nvPr/>
        </p:nvGrpSpPr>
        <p:grpSpPr bwMode="auto">
          <a:xfrm>
            <a:off x="3141664" y="2390775"/>
            <a:ext cx="376237" cy="355600"/>
            <a:chOff x="-54" y="0"/>
            <a:chExt cx="20216" cy="20000"/>
          </a:xfrm>
        </p:grpSpPr>
        <p:sp>
          <p:nvSpPr>
            <p:cNvPr id="17555" name="Line 360">
              <a:extLst>
                <a:ext uri="{FF2B5EF4-FFF2-40B4-BE49-F238E27FC236}">
                  <a16:creationId xmlns:a16="http://schemas.microsoft.com/office/drawing/2014/main" id="{25E88AF1-C960-1AE0-F473-B9B8672541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86" y="9384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6" name="Line 361">
              <a:extLst>
                <a:ext uri="{FF2B5EF4-FFF2-40B4-BE49-F238E27FC236}">
                  <a16:creationId xmlns:a16="http://schemas.microsoft.com/office/drawing/2014/main" id="{ABE7861D-8BF0-99BC-9C5D-D06F705EE9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626" y="9384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7" name="Line 362">
              <a:extLst>
                <a:ext uri="{FF2B5EF4-FFF2-40B4-BE49-F238E27FC236}">
                  <a16:creationId xmlns:a16="http://schemas.microsoft.com/office/drawing/2014/main" id="{65BB2850-2ADD-0220-B1E8-D2C2A70255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19941"/>
              <a:ext cx="101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8" name="Line 363">
              <a:extLst>
                <a:ext uri="{FF2B5EF4-FFF2-40B4-BE49-F238E27FC236}">
                  <a16:creationId xmlns:a16="http://schemas.microsoft.com/office/drawing/2014/main" id="{303E76E1-2CC0-9120-AB61-3D2D8DD216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4" y="9384"/>
              <a:ext cx="45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9" name="Line 364">
              <a:extLst>
                <a:ext uri="{FF2B5EF4-FFF2-40B4-BE49-F238E27FC236}">
                  <a16:creationId xmlns:a16="http://schemas.microsoft.com/office/drawing/2014/main" id="{577A3616-4C81-00D2-3508-301CBB3BE7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54" y="0"/>
              <a:ext cx="10136" cy="94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0" name="Line 365">
              <a:extLst>
                <a:ext uri="{FF2B5EF4-FFF2-40B4-BE49-F238E27FC236}">
                  <a16:creationId xmlns:a16="http://schemas.microsoft.com/office/drawing/2014/main" id="{162F4235-13B1-9C2C-9896-91EC248020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026" y="0"/>
              <a:ext cx="10136" cy="100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1" name="Line 366">
              <a:extLst>
                <a:ext uri="{FF2B5EF4-FFF2-40B4-BE49-F238E27FC236}">
                  <a16:creationId xmlns:a16="http://schemas.microsoft.com/office/drawing/2014/main" id="{D55A4BED-A6A3-370E-32BD-B637C1D291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6" y="9971"/>
              <a:ext cx="5096" cy="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81" name="Oval 367">
            <a:extLst>
              <a:ext uri="{FF2B5EF4-FFF2-40B4-BE49-F238E27FC236}">
                <a16:creationId xmlns:a16="http://schemas.microsoft.com/office/drawing/2014/main" id="{3B663934-0B5B-A343-430F-3466E0014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9" y="1358901"/>
            <a:ext cx="333375" cy="333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82" name="Line 368">
            <a:extLst>
              <a:ext uri="{FF2B5EF4-FFF2-40B4-BE49-F238E27FC236}">
                <a16:creationId xmlns:a16="http://schemas.microsoft.com/office/drawing/2014/main" id="{67A6BE5D-A75C-64EC-6F40-24745AAEE2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4" y="1671639"/>
            <a:ext cx="1587" cy="5222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3" name="Line 369">
            <a:extLst>
              <a:ext uri="{FF2B5EF4-FFF2-40B4-BE49-F238E27FC236}">
                <a16:creationId xmlns:a16="http://schemas.microsoft.com/office/drawing/2014/main" id="{5CF4203F-9696-F680-FA5C-8307DEEDDE1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3188" y="2474914"/>
            <a:ext cx="0" cy="542925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4" name="Line 370">
            <a:extLst>
              <a:ext uri="{FF2B5EF4-FFF2-40B4-BE49-F238E27FC236}">
                <a16:creationId xmlns:a16="http://schemas.microsoft.com/office/drawing/2014/main" id="{097953AC-3564-5C9D-D923-939AFDDD71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14588" y="2997200"/>
            <a:ext cx="22860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5" name="Line 371">
            <a:extLst>
              <a:ext uri="{FF2B5EF4-FFF2-40B4-BE49-F238E27FC236}">
                <a16:creationId xmlns:a16="http://schemas.microsoft.com/office/drawing/2014/main" id="{CCC831C0-B9AD-D70B-CE88-5B42D96A23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4588" y="2997200"/>
            <a:ext cx="0" cy="118745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6" name="Line 372">
            <a:extLst>
              <a:ext uri="{FF2B5EF4-FFF2-40B4-BE49-F238E27FC236}">
                <a16:creationId xmlns:a16="http://schemas.microsoft.com/office/drawing/2014/main" id="{5BD4A009-0169-D6B0-1EC4-230DEA4CCB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4588" y="4364039"/>
            <a:ext cx="0" cy="1082675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7" name="Line 373">
            <a:extLst>
              <a:ext uri="{FF2B5EF4-FFF2-40B4-BE49-F238E27FC236}">
                <a16:creationId xmlns:a16="http://schemas.microsoft.com/office/drawing/2014/main" id="{63E1A1CE-48A5-AC22-94DB-4C842C030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4588" y="5375275"/>
            <a:ext cx="2019300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8" name="Line 374">
            <a:extLst>
              <a:ext uri="{FF2B5EF4-FFF2-40B4-BE49-F238E27FC236}">
                <a16:creationId xmlns:a16="http://schemas.microsoft.com/office/drawing/2014/main" id="{08F5A4A9-770D-DAD8-FA3D-684E960045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7425" y="5395914"/>
            <a:ext cx="4173538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9" name="Line 375">
            <a:extLst>
              <a:ext uri="{FF2B5EF4-FFF2-40B4-BE49-F238E27FC236}">
                <a16:creationId xmlns:a16="http://schemas.microsoft.com/office/drawing/2014/main" id="{6A7A8B38-C2FE-5DCE-2250-6D570B52385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970963" y="4824413"/>
            <a:ext cx="0" cy="61436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0" name="Line 376">
            <a:extLst>
              <a:ext uri="{FF2B5EF4-FFF2-40B4-BE49-F238E27FC236}">
                <a16:creationId xmlns:a16="http://schemas.microsoft.com/office/drawing/2014/main" id="{D83E85FA-DD22-67F6-25C9-092EC21A82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81951" y="4697414"/>
            <a:ext cx="728663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1" name="Line 377">
            <a:extLst>
              <a:ext uri="{FF2B5EF4-FFF2-40B4-BE49-F238E27FC236}">
                <a16:creationId xmlns:a16="http://schemas.microsoft.com/office/drawing/2014/main" id="{027C227E-126F-3A91-5298-420405234145}"/>
              </a:ext>
            </a:extLst>
          </p:cNvPr>
          <p:cNvSpPr>
            <a:spLocks noChangeShapeType="1"/>
          </p:cNvSpPr>
          <p:nvPr/>
        </p:nvSpPr>
        <p:spPr bwMode="auto">
          <a:xfrm>
            <a:off x="7981950" y="4697414"/>
            <a:ext cx="0" cy="636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2" name="Line 378">
            <a:extLst>
              <a:ext uri="{FF2B5EF4-FFF2-40B4-BE49-F238E27FC236}">
                <a16:creationId xmlns:a16="http://schemas.microsoft.com/office/drawing/2014/main" id="{8413027B-D6DB-6505-07A4-8988239423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07300" y="5292725"/>
            <a:ext cx="3746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3" name="Line 379">
            <a:extLst>
              <a:ext uri="{FF2B5EF4-FFF2-40B4-BE49-F238E27FC236}">
                <a16:creationId xmlns:a16="http://schemas.microsoft.com/office/drawing/2014/main" id="{A88BEEBA-2AC2-9B3D-148A-62C1575FBC6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27875" y="5313364"/>
            <a:ext cx="147638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4" name="Line 380">
            <a:extLst>
              <a:ext uri="{FF2B5EF4-FFF2-40B4-BE49-F238E27FC236}">
                <a16:creationId xmlns:a16="http://schemas.microsoft.com/office/drawing/2014/main" id="{73F0ED40-F08B-1893-BDE7-2A294A43A5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27875" y="3905251"/>
            <a:ext cx="1588" cy="147796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5" name="Line 381">
            <a:extLst>
              <a:ext uri="{FF2B5EF4-FFF2-40B4-BE49-F238E27FC236}">
                <a16:creationId xmlns:a16="http://schemas.microsoft.com/office/drawing/2014/main" id="{BFB97C39-8B9A-9597-B9BC-5977F9A101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07239" y="3143251"/>
            <a:ext cx="1587" cy="53181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96" name="Group 382">
            <a:extLst>
              <a:ext uri="{FF2B5EF4-FFF2-40B4-BE49-F238E27FC236}">
                <a16:creationId xmlns:a16="http://schemas.microsoft.com/office/drawing/2014/main" id="{8094AE0A-4030-29FC-D039-2E2BB1908ABA}"/>
              </a:ext>
            </a:extLst>
          </p:cNvPr>
          <p:cNvGrpSpPr>
            <a:grpSpLocks/>
          </p:cNvGrpSpPr>
          <p:nvPr/>
        </p:nvGrpSpPr>
        <p:grpSpPr bwMode="auto">
          <a:xfrm>
            <a:off x="6545263" y="2976563"/>
            <a:ext cx="355600" cy="374650"/>
            <a:chOff x="0" y="-162"/>
            <a:chExt cx="20000" cy="20216"/>
          </a:xfrm>
        </p:grpSpPr>
        <p:sp>
          <p:nvSpPr>
            <p:cNvPr id="17548" name="Line 383">
              <a:extLst>
                <a:ext uri="{FF2B5EF4-FFF2-40B4-BE49-F238E27FC236}">
                  <a16:creationId xmlns:a16="http://schemas.microsoft.com/office/drawing/2014/main" id="{472B423B-76C3-D0F9-BA9E-5CF8C13F5D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9" name="Line 384">
              <a:extLst>
                <a:ext uri="{FF2B5EF4-FFF2-40B4-BE49-F238E27FC236}">
                  <a16:creationId xmlns:a16="http://schemas.microsoft.com/office/drawing/2014/main" id="{6C156408-7343-BBA7-8136-552FB0EC6A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0" name="Line 385">
              <a:extLst>
                <a:ext uri="{FF2B5EF4-FFF2-40B4-BE49-F238E27FC236}">
                  <a16:creationId xmlns:a16="http://schemas.microsoft.com/office/drawing/2014/main" id="{4B88B337-83AA-CDD5-2172-5C5FC2142F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1" name="Line 386">
              <a:extLst>
                <a:ext uri="{FF2B5EF4-FFF2-40B4-BE49-F238E27FC236}">
                  <a16:creationId xmlns:a16="http://schemas.microsoft.com/office/drawing/2014/main" id="{FB5BE529-B2B6-75E2-9C74-5CBF260C9D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2" name="Line 387">
              <a:extLst>
                <a:ext uri="{FF2B5EF4-FFF2-40B4-BE49-F238E27FC236}">
                  <a16:creationId xmlns:a16="http://schemas.microsoft.com/office/drawing/2014/main" id="{F9CAE708-957C-F061-82E6-829A5A0803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3" name="Line 388">
              <a:extLst>
                <a:ext uri="{FF2B5EF4-FFF2-40B4-BE49-F238E27FC236}">
                  <a16:creationId xmlns:a16="http://schemas.microsoft.com/office/drawing/2014/main" id="{2712D8BB-A60E-044E-D864-A770256C86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4" name="Line 389">
              <a:extLst>
                <a:ext uri="{FF2B5EF4-FFF2-40B4-BE49-F238E27FC236}">
                  <a16:creationId xmlns:a16="http://schemas.microsoft.com/office/drawing/2014/main" id="{5CCD6B7A-F2B2-F561-7097-DD5EAFE30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97" name="Line 390">
            <a:extLst>
              <a:ext uri="{FF2B5EF4-FFF2-40B4-BE49-F238E27FC236}">
                <a16:creationId xmlns:a16="http://schemas.microsoft.com/office/drawing/2014/main" id="{F9A66DB9-91AD-5B11-7567-6B5470B0E1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19913" y="3133725"/>
            <a:ext cx="177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8" name="Line 391">
            <a:extLst>
              <a:ext uri="{FF2B5EF4-FFF2-40B4-BE49-F238E27FC236}">
                <a16:creationId xmlns:a16="http://schemas.microsoft.com/office/drawing/2014/main" id="{AB621F54-E5AE-C72E-8BE3-D53B6540946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94400" y="3154363"/>
            <a:ext cx="5524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9" name="Line 392">
            <a:extLst>
              <a:ext uri="{FF2B5EF4-FFF2-40B4-BE49-F238E27FC236}">
                <a16:creationId xmlns:a16="http://schemas.microsoft.com/office/drawing/2014/main" id="{E82B6907-44F6-B7EB-6D41-5E2860AC0BD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27714" y="2328863"/>
            <a:ext cx="166687" cy="87471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0" name="Line 393">
            <a:extLst>
              <a:ext uri="{FF2B5EF4-FFF2-40B4-BE49-F238E27FC236}">
                <a16:creationId xmlns:a16="http://schemas.microsoft.com/office/drawing/2014/main" id="{C8923EAF-6038-B5A4-C9C5-459325AC06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1789" y="2328864"/>
            <a:ext cx="198437" cy="8651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1" name="Line 394">
            <a:extLst>
              <a:ext uri="{FF2B5EF4-FFF2-40B4-BE49-F238E27FC236}">
                <a16:creationId xmlns:a16="http://schemas.microsoft.com/office/drawing/2014/main" id="{D2807F80-CB17-B313-3B18-B5951895FB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21151" y="3122614"/>
            <a:ext cx="885825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2" name="Line 395">
            <a:extLst>
              <a:ext uri="{FF2B5EF4-FFF2-40B4-BE49-F238E27FC236}">
                <a16:creationId xmlns:a16="http://schemas.microsoft.com/office/drawing/2014/main" id="{858F3EAC-331C-3082-29EF-AFFF825A6D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150" y="3122613"/>
            <a:ext cx="0" cy="162401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503" name="Group 396">
            <a:extLst>
              <a:ext uri="{FF2B5EF4-FFF2-40B4-BE49-F238E27FC236}">
                <a16:creationId xmlns:a16="http://schemas.microsoft.com/office/drawing/2014/main" id="{FCFE4648-5C74-8EF7-208D-36562BAF107E}"/>
              </a:ext>
            </a:extLst>
          </p:cNvPr>
          <p:cNvGrpSpPr>
            <a:grpSpLocks/>
          </p:cNvGrpSpPr>
          <p:nvPr/>
        </p:nvGrpSpPr>
        <p:grpSpPr bwMode="auto">
          <a:xfrm>
            <a:off x="4797426" y="4019550"/>
            <a:ext cx="354013" cy="376238"/>
            <a:chOff x="0" y="-162"/>
            <a:chExt cx="20000" cy="20216"/>
          </a:xfrm>
        </p:grpSpPr>
        <p:sp>
          <p:nvSpPr>
            <p:cNvPr id="17541" name="Line 397">
              <a:extLst>
                <a:ext uri="{FF2B5EF4-FFF2-40B4-BE49-F238E27FC236}">
                  <a16:creationId xmlns:a16="http://schemas.microsoft.com/office/drawing/2014/main" id="{40C6855E-C2F1-304C-F68C-503294E2FB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2" name="Line 398">
              <a:extLst>
                <a:ext uri="{FF2B5EF4-FFF2-40B4-BE49-F238E27FC236}">
                  <a16:creationId xmlns:a16="http://schemas.microsoft.com/office/drawing/2014/main" id="{FBCC73C8-22E3-3D4D-F36C-D5B02B78F0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3" name="Line 399">
              <a:extLst>
                <a:ext uri="{FF2B5EF4-FFF2-40B4-BE49-F238E27FC236}">
                  <a16:creationId xmlns:a16="http://schemas.microsoft.com/office/drawing/2014/main" id="{9741BE17-59D5-836F-B39C-DF21D6C60E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4" name="Line 400">
              <a:extLst>
                <a:ext uri="{FF2B5EF4-FFF2-40B4-BE49-F238E27FC236}">
                  <a16:creationId xmlns:a16="http://schemas.microsoft.com/office/drawing/2014/main" id="{B3DCE833-E8D5-7189-A277-39A3CF6EF8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5" name="Line 401">
              <a:extLst>
                <a:ext uri="{FF2B5EF4-FFF2-40B4-BE49-F238E27FC236}">
                  <a16:creationId xmlns:a16="http://schemas.microsoft.com/office/drawing/2014/main" id="{85CCF129-5B5D-A19E-E856-4BBF7E9F4B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6" name="Line 402">
              <a:extLst>
                <a:ext uri="{FF2B5EF4-FFF2-40B4-BE49-F238E27FC236}">
                  <a16:creationId xmlns:a16="http://schemas.microsoft.com/office/drawing/2014/main" id="{57CCD9A9-BD62-6ED7-3236-C9E8366943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7" name="Line 403">
              <a:extLst>
                <a:ext uri="{FF2B5EF4-FFF2-40B4-BE49-F238E27FC236}">
                  <a16:creationId xmlns:a16="http://schemas.microsoft.com/office/drawing/2014/main" id="{714BB8E2-10A8-724B-066C-1FC7A62F62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04" name="Rectangle 404">
            <a:extLst>
              <a:ext uri="{FF2B5EF4-FFF2-40B4-BE49-F238E27FC236}">
                <a16:creationId xmlns:a16="http://schemas.microsoft.com/office/drawing/2014/main" id="{DA8CC42D-5EE0-5C7C-E4F8-B5A7E60B2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4" y="4040189"/>
            <a:ext cx="250825" cy="312737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05" name="Line 405">
            <a:extLst>
              <a:ext uri="{FF2B5EF4-FFF2-40B4-BE49-F238E27FC236}">
                <a16:creationId xmlns:a16="http://schemas.microsoft.com/office/drawing/2014/main" id="{D769E086-5CDD-C7FD-0AB6-1185FE330E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24339" y="4437064"/>
            <a:ext cx="1587" cy="2301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6" name="Line 406">
            <a:extLst>
              <a:ext uri="{FF2B5EF4-FFF2-40B4-BE49-F238E27FC236}">
                <a16:creationId xmlns:a16="http://schemas.microsoft.com/office/drawing/2014/main" id="{31644EF0-E9E6-B764-9350-3C8C06ACA0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4338" y="4437064"/>
            <a:ext cx="157162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7" name="Line 407">
            <a:extLst>
              <a:ext uri="{FF2B5EF4-FFF2-40B4-BE49-F238E27FC236}">
                <a16:creationId xmlns:a16="http://schemas.microsoft.com/office/drawing/2014/main" id="{D54198A8-52C5-C74E-3069-91DF121E0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3926" y="4437064"/>
            <a:ext cx="677863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8" name="Line 408">
            <a:extLst>
              <a:ext uri="{FF2B5EF4-FFF2-40B4-BE49-F238E27FC236}">
                <a16:creationId xmlns:a16="http://schemas.microsoft.com/office/drawing/2014/main" id="{0657E631-7786-A37B-01A8-AA19B12E8C0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313" y="4206875"/>
            <a:ext cx="646112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9" name="Line 409">
            <a:extLst>
              <a:ext uri="{FF2B5EF4-FFF2-40B4-BE49-F238E27FC236}">
                <a16:creationId xmlns:a16="http://schemas.microsoft.com/office/drawing/2014/main" id="{39FAA5FF-347A-8ED4-801F-76CA2497DC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43350" y="4206875"/>
            <a:ext cx="127000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0" name="Line 410">
            <a:extLst>
              <a:ext uri="{FF2B5EF4-FFF2-40B4-BE49-F238E27FC236}">
                <a16:creationId xmlns:a16="http://schemas.microsoft.com/office/drawing/2014/main" id="{B3BCA451-2719-8D52-8030-EF53E677DE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29050" y="3111500"/>
            <a:ext cx="1588" cy="9794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1" name="Line 411">
            <a:extLst>
              <a:ext uri="{FF2B5EF4-FFF2-40B4-BE49-F238E27FC236}">
                <a16:creationId xmlns:a16="http://schemas.microsoft.com/office/drawing/2014/main" id="{46E60EC5-0096-399F-466B-9FC8770D68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28989" y="3111500"/>
            <a:ext cx="490537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2" name="Line 412">
            <a:extLst>
              <a:ext uri="{FF2B5EF4-FFF2-40B4-BE49-F238E27FC236}">
                <a16:creationId xmlns:a16="http://schemas.microsoft.com/office/drawing/2014/main" id="{F8E60FEC-3A5F-8877-9057-327A55E4CD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28989" y="2725739"/>
            <a:ext cx="1587" cy="42703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3" name="Line 413">
            <a:extLst>
              <a:ext uri="{FF2B5EF4-FFF2-40B4-BE49-F238E27FC236}">
                <a16:creationId xmlns:a16="http://schemas.microsoft.com/office/drawing/2014/main" id="{9A2D33FF-493D-CCFA-B806-071F3265AF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19464" y="1682750"/>
            <a:ext cx="1587" cy="74930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4" name="Line 414">
            <a:extLst>
              <a:ext uri="{FF2B5EF4-FFF2-40B4-BE49-F238E27FC236}">
                <a16:creationId xmlns:a16="http://schemas.microsoft.com/office/drawing/2014/main" id="{41123B65-2B13-7419-562C-62E12F3F6B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5450" y="4197351"/>
            <a:ext cx="0" cy="12541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5" name="Line 415">
            <a:extLst>
              <a:ext uri="{FF2B5EF4-FFF2-40B4-BE49-F238E27FC236}">
                <a16:creationId xmlns:a16="http://schemas.microsoft.com/office/drawing/2014/main" id="{ACB58735-2CA1-DF57-21FE-6DE091D05A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51438" y="4206875"/>
            <a:ext cx="354012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6" name="Rectangle 416">
            <a:extLst>
              <a:ext uri="{FF2B5EF4-FFF2-40B4-BE49-F238E27FC236}">
                <a16:creationId xmlns:a16="http://schemas.microsoft.com/office/drawing/2014/main" id="{DB3FC272-41B1-B2B4-B2DB-A9FBC462C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4926" y="1384300"/>
            <a:ext cx="220663" cy="3127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A</a:t>
            </a:r>
            <a:endParaRPr lang="en-US" altLang="en-US"/>
          </a:p>
        </p:txBody>
      </p:sp>
      <p:sp>
        <p:nvSpPr>
          <p:cNvPr id="17517" name="Oval 417">
            <a:extLst>
              <a:ext uri="{FF2B5EF4-FFF2-40B4-BE49-F238E27FC236}">
                <a16:creationId xmlns:a16="http://schemas.microsoft.com/office/drawing/2014/main" id="{00706DD2-1209-BB25-AFD0-B9603ABB0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1" y="1358901"/>
            <a:ext cx="333375" cy="33337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18" name="Rectangle 418">
            <a:extLst>
              <a:ext uri="{FF2B5EF4-FFF2-40B4-BE49-F238E27FC236}">
                <a16:creationId xmlns:a16="http://schemas.microsoft.com/office/drawing/2014/main" id="{86ED9777-63CA-87BB-7B15-BEEC58FDD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763" y="2187576"/>
            <a:ext cx="203200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B</a:t>
            </a:r>
            <a:endParaRPr lang="en-US" altLang="en-US"/>
          </a:p>
        </p:txBody>
      </p:sp>
      <p:sp>
        <p:nvSpPr>
          <p:cNvPr id="17519" name="Rectangle 419">
            <a:extLst>
              <a:ext uri="{FF2B5EF4-FFF2-40B4-BE49-F238E27FC236}">
                <a16:creationId xmlns:a16="http://schemas.microsoft.com/office/drawing/2014/main" id="{A3422176-8326-05AC-2294-0D253CE0B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9" y="4108451"/>
            <a:ext cx="2508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C</a:t>
            </a:r>
            <a:endParaRPr lang="en-US" altLang="en-US"/>
          </a:p>
        </p:txBody>
      </p:sp>
      <p:sp>
        <p:nvSpPr>
          <p:cNvPr id="17520" name="Rectangle 420">
            <a:extLst>
              <a:ext uri="{FF2B5EF4-FFF2-40B4-BE49-F238E27FC236}">
                <a16:creationId xmlns:a16="http://schemas.microsoft.com/office/drawing/2014/main" id="{C631B460-5FA2-0CA1-1B2E-0138A442C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51" y="5308600"/>
            <a:ext cx="2508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D</a:t>
            </a:r>
            <a:endParaRPr lang="en-US" altLang="en-US"/>
          </a:p>
        </p:txBody>
      </p:sp>
      <p:sp>
        <p:nvSpPr>
          <p:cNvPr id="17521" name="Rectangle 421">
            <a:extLst>
              <a:ext uri="{FF2B5EF4-FFF2-40B4-BE49-F238E27FC236}">
                <a16:creationId xmlns:a16="http://schemas.microsoft.com/office/drawing/2014/main" id="{C78A8901-447B-E27C-2F90-3375B9182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2525" y="4583114"/>
            <a:ext cx="312738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E</a:t>
            </a:r>
            <a:endParaRPr lang="en-US" altLang="en-US"/>
          </a:p>
        </p:txBody>
      </p:sp>
      <p:sp>
        <p:nvSpPr>
          <p:cNvPr id="17522" name="Rectangle 422">
            <a:extLst>
              <a:ext uri="{FF2B5EF4-FFF2-40B4-BE49-F238E27FC236}">
                <a16:creationId xmlns:a16="http://schemas.microsoft.com/office/drawing/2014/main" id="{D2DC6633-236B-EB8B-0914-5A7A02CCA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5839" y="5183188"/>
            <a:ext cx="2508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7523" name="Rectangle 423">
            <a:extLst>
              <a:ext uri="{FF2B5EF4-FFF2-40B4-BE49-F238E27FC236}">
                <a16:creationId xmlns:a16="http://schemas.microsoft.com/office/drawing/2014/main" id="{23314255-8C04-5115-DB7A-2907FC07B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644901"/>
            <a:ext cx="328612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G</a:t>
            </a:r>
            <a:endParaRPr lang="en-US" altLang="en-US"/>
          </a:p>
        </p:txBody>
      </p:sp>
      <p:sp>
        <p:nvSpPr>
          <p:cNvPr id="17524" name="Rectangle 424">
            <a:extLst>
              <a:ext uri="{FF2B5EF4-FFF2-40B4-BE49-F238E27FC236}">
                <a16:creationId xmlns:a16="http://schemas.microsoft.com/office/drawing/2014/main" id="{2C396EA2-2CCF-39A5-3E7A-DD5BA6B84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4164" y="3048000"/>
            <a:ext cx="2825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H</a:t>
            </a:r>
            <a:endParaRPr lang="en-US" altLang="en-US"/>
          </a:p>
        </p:txBody>
      </p:sp>
      <p:sp>
        <p:nvSpPr>
          <p:cNvPr id="17525" name="Rectangle 425">
            <a:extLst>
              <a:ext uri="{FF2B5EF4-FFF2-40B4-BE49-F238E27FC236}">
                <a16:creationId xmlns:a16="http://schemas.microsoft.com/office/drawing/2014/main" id="{32D32BF3-495B-13C0-D63C-0B8C83EC1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0" y="2078038"/>
            <a:ext cx="33020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I</a:t>
            </a:r>
            <a:endParaRPr lang="en-US" altLang="en-US"/>
          </a:p>
        </p:txBody>
      </p:sp>
      <p:sp>
        <p:nvSpPr>
          <p:cNvPr id="17526" name="Rectangle 426">
            <a:extLst>
              <a:ext uri="{FF2B5EF4-FFF2-40B4-BE49-F238E27FC236}">
                <a16:creationId xmlns:a16="http://schemas.microsoft.com/office/drawing/2014/main" id="{2EE05BFC-4AEB-B557-1200-D0DF5690C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938" y="3001963"/>
            <a:ext cx="3302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J</a:t>
            </a:r>
            <a:endParaRPr lang="en-US" altLang="en-US"/>
          </a:p>
        </p:txBody>
      </p:sp>
      <p:sp>
        <p:nvSpPr>
          <p:cNvPr id="17527" name="Rectangle 427">
            <a:extLst>
              <a:ext uri="{FF2B5EF4-FFF2-40B4-BE49-F238E27FC236}">
                <a16:creationId xmlns:a16="http://schemas.microsoft.com/office/drawing/2014/main" id="{E7AF5859-558C-EC64-8AB7-88553C28E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9401" y="4676776"/>
            <a:ext cx="219075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K</a:t>
            </a:r>
            <a:endParaRPr lang="en-US" altLang="en-US"/>
          </a:p>
        </p:txBody>
      </p:sp>
      <p:sp>
        <p:nvSpPr>
          <p:cNvPr id="17528" name="Rectangle 428">
            <a:extLst>
              <a:ext uri="{FF2B5EF4-FFF2-40B4-BE49-F238E27FC236}">
                <a16:creationId xmlns:a16="http://schemas.microsoft.com/office/drawing/2014/main" id="{26645762-DF9B-8C93-5CD8-E8F948DDB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8013" y="4306888"/>
            <a:ext cx="23495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L</a:t>
            </a:r>
            <a:endParaRPr lang="en-US" altLang="en-US"/>
          </a:p>
        </p:txBody>
      </p:sp>
      <p:sp>
        <p:nvSpPr>
          <p:cNvPr id="17529" name="Rectangle 429">
            <a:extLst>
              <a:ext uri="{FF2B5EF4-FFF2-40B4-BE49-F238E27FC236}">
                <a16:creationId xmlns:a16="http://schemas.microsoft.com/office/drawing/2014/main" id="{70D458A1-45E8-574B-9A91-7A37737F0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239" y="4291014"/>
            <a:ext cx="41275" cy="4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30" name="Rectangle 430">
            <a:extLst>
              <a:ext uri="{FF2B5EF4-FFF2-40B4-BE49-F238E27FC236}">
                <a16:creationId xmlns:a16="http://schemas.microsoft.com/office/drawing/2014/main" id="{3D621A5F-3FF0-F044-FDB1-25F2201F7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4306888"/>
            <a:ext cx="312738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M</a:t>
            </a:r>
            <a:endParaRPr lang="en-US" altLang="en-US"/>
          </a:p>
        </p:txBody>
      </p:sp>
      <p:sp>
        <p:nvSpPr>
          <p:cNvPr id="17531" name="Rectangle 431">
            <a:extLst>
              <a:ext uri="{FF2B5EF4-FFF2-40B4-BE49-F238E27FC236}">
                <a16:creationId xmlns:a16="http://schemas.microsoft.com/office/drawing/2014/main" id="{56868E4D-EBED-EB63-FE42-E9BFB5BBD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451" y="4092575"/>
            <a:ext cx="296863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N</a:t>
            </a:r>
            <a:endParaRPr lang="en-US" altLang="en-US"/>
          </a:p>
        </p:txBody>
      </p:sp>
      <p:sp>
        <p:nvSpPr>
          <p:cNvPr id="17532" name="Rectangle 432">
            <a:extLst>
              <a:ext uri="{FF2B5EF4-FFF2-40B4-BE49-F238E27FC236}">
                <a16:creationId xmlns:a16="http://schemas.microsoft.com/office/drawing/2014/main" id="{AA80871D-9AAC-B326-F7EC-EB11176E9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75" y="4051301"/>
            <a:ext cx="23495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O</a:t>
            </a:r>
            <a:endParaRPr lang="en-US" altLang="en-US"/>
          </a:p>
        </p:txBody>
      </p:sp>
      <p:sp>
        <p:nvSpPr>
          <p:cNvPr id="17533" name="Rectangle 433">
            <a:extLst>
              <a:ext uri="{FF2B5EF4-FFF2-40B4-BE49-F238E27FC236}">
                <a16:creationId xmlns:a16="http://schemas.microsoft.com/office/drawing/2014/main" id="{78262760-3B7F-1E3C-A5A7-2C4A6589A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1" y="2432051"/>
            <a:ext cx="265113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P</a:t>
            </a:r>
            <a:endParaRPr lang="en-US" altLang="en-US"/>
          </a:p>
        </p:txBody>
      </p:sp>
      <p:sp>
        <p:nvSpPr>
          <p:cNvPr id="17534" name="Rectangle 434">
            <a:extLst>
              <a:ext uri="{FF2B5EF4-FFF2-40B4-BE49-F238E27FC236}">
                <a16:creationId xmlns:a16="http://schemas.microsoft.com/office/drawing/2014/main" id="{400C0073-71E8-8C39-43E6-E20941A68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2776" y="1368425"/>
            <a:ext cx="282575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Q</a:t>
            </a:r>
            <a:endParaRPr lang="en-US" altLang="en-US"/>
          </a:p>
        </p:txBody>
      </p:sp>
      <p:sp>
        <p:nvSpPr>
          <p:cNvPr id="17535" name="Line 435">
            <a:extLst>
              <a:ext uri="{FF2B5EF4-FFF2-40B4-BE49-F238E27FC236}">
                <a16:creationId xmlns:a16="http://schemas.microsoft.com/office/drawing/2014/main" id="{166F6F90-4050-76D8-8E90-FA49E3AEE0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97538" y="1169988"/>
            <a:ext cx="125412" cy="360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6" name="Line 436">
            <a:extLst>
              <a:ext uri="{FF2B5EF4-FFF2-40B4-BE49-F238E27FC236}">
                <a16:creationId xmlns:a16="http://schemas.microsoft.com/office/drawing/2014/main" id="{8ACAF6E8-44AC-CDF2-AEDC-1B87D999FE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275388" y="1201738"/>
            <a:ext cx="125412" cy="328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7" name="Line 437">
            <a:extLst>
              <a:ext uri="{FF2B5EF4-FFF2-40B4-BE49-F238E27FC236}">
                <a16:creationId xmlns:a16="http://schemas.microsoft.com/office/drawing/2014/main" id="{E64FEF60-54CA-3B04-A01B-DC0720FE3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72600" y="5322888"/>
            <a:ext cx="103188" cy="468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8" name="Line 438">
            <a:extLst>
              <a:ext uri="{FF2B5EF4-FFF2-40B4-BE49-F238E27FC236}">
                <a16:creationId xmlns:a16="http://schemas.microsoft.com/office/drawing/2014/main" id="{515A55F3-3F81-D895-6668-9B6BBCE4AB1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650038" y="5032375"/>
            <a:ext cx="609600" cy="781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9" name="Line 439">
            <a:extLst>
              <a:ext uri="{FF2B5EF4-FFF2-40B4-BE49-F238E27FC236}">
                <a16:creationId xmlns:a16="http://schemas.microsoft.com/office/drawing/2014/main" id="{4C9CF54B-BF86-47A1-DBA2-E9630E1458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8301" y="5151438"/>
            <a:ext cx="157163" cy="641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0" name="Line 440">
            <a:extLst>
              <a:ext uri="{FF2B5EF4-FFF2-40B4-BE49-F238E27FC236}">
                <a16:creationId xmlns:a16="http://schemas.microsoft.com/office/drawing/2014/main" id="{AB19D75C-7BAF-6666-3F94-8C7B3FCA5D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6038" y="5057775"/>
            <a:ext cx="31750" cy="7826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7E57B-1B90-AE0D-5A6F-0F54A997A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1EA8A4-C97D-967C-110B-69F8E5433E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 dirty="0"/>
              <a:t>Pareto Charts</a:t>
            </a:r>
          </a:p>
        </p:txBody>
      </p:sp>
    </p:spTree>
    <p:extLst>
      <p:ext uri="{BB962C8B-B14F-4D97-AF65-F5344CB8AC3E}">
        <p14:creationId xmlns:p14="http://schemas.microsoft.com/office/powerpoint/2010/main" val="4192742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1" name="Rectangle 7">
            <a:extLst>
              <a:ext uri="{FF2B5EF4-FFF2-40B4-BE49-F238E27FC236}">
                <a16:creationId xmlns:a16="http://schemas.microsoft.com/office/drawing/2014/main" id="{BFE99F3C-81BA-B857-967B-DDCB457880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Vilfredo Frederico Pareto &amp; Joseph Juran</a:t>
            </a:r>
          </a:p>
        </p:txBody>
      </p:sp>
      <p:pic>
        <p:nvPicPr>
          <p:cNvPr id="6147" name="Picture 6">
            <a:extLst>
              <a:ext uri="{FF2B5EF4-FFF2-40B4-BE49-F238E27FC236}">
                <a16:creationId xmlns:a16="http://schemas.microsoft.com/office/drawing/2014/main" id="{DAA375F6-02A7-93E0-F847-6FFF121E165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1676400"/>
            <a:ext cx="2724150" cy="3657600"/>
          </a:xfr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Text Box 9">
            <a:extLst>
              <a:ext uri="{FF2B5EF4-FFF2-40B4-BE49-F238E27FC236}">
                <a16:creationId xmlns:a16="http://schemas.microsoft.com/office/drawing/2014/main" id="{68662178-73A1-9E10-68E3-0E79765B6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026" y="6172201"/>
            <a:ext cx="1298575" cy="3333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500" b="1" i="1"/>
              <a:t>Our Heroes!</a:t>
            </a:r>
          </a:p>
        </p:txBody>
      </p:sp>
      <p:pic>
        <p:nvPicPr>
          <p:cNvPr id="6149" name="Picture 13" descr="Joseph Juran photo.">
            <a:extLst>
              <a:ext uri="{FF2B5EF4-FFF2-40B4-BE49-F238E27FC236}">
                <a16:creationId xmlns:a16="http://schemas.microsoft.com/office/drawing/2014/main" id="{E0772D60-1C1D-C0A1-324F-3E0348A72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057400"/>
            <a:ext cx="2743200" cy="27432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B1CC47C8-873B-4FAA-DE60-3DA811D911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Pareto Principle</a:t>
            </a:r>
          </a:p>
        </p:txBody>
      </p:sp>
      <p:sp>
        <p:nvSpPr>
          <p:cNvPr id="8195" name="Rectangle 18">
            <a:extLst>
              <a:ext uri="{FF2B5EF4-FFF2-40B4-BE49-F238E27FC236}">
                <a16:creationId xmlns:a16="http://schemas.microsoft.com/office/drawing/2014/main" id="{BC33D36B-2FE8-ED5B-A179-3520078754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1000" indent="-381000">
              <a:spcAft>
                <a:spcPct val="55000"/>
              </a:spcAft>
            </a:pPr>
            <a:r>
              <a:rPr lang="en-US" altLang="en-US"/>
              <a:t>A large fraction of power plant failures are due to boiler tube problems,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Seventy percent of assembly defects on irrigation sprinklers are due to problems inserting two components,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Over 75% of a printing company’s sales are to just three customers.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Wasted days in a hospital are due mainly to problems transferring patients to Skilled Nursing Facilities,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Delays receiving spare parts are most often associated with one vendor,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Over 90% of Mutual Fund transaction errors fall into four categories,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Sixty-five percent of employee injuries are back strains and sprains,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5FA2C-D6D9-1ECE-6060-802CC522C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Concentration Chart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6AF3872C-DF9B-C908-2F70-9E2C4160B4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70076" y="1076325"/>
            <a:ext cx="3616325" cy="5513388"/>
          </a:xfrm>
        </p:spPr>
        <p:txBody>
          <a:bodyPr/>
          <a:lstStyle/>
          <a:p>
            <a:r>
              <a:rPr lang="en-US" altLang="en-US" sz="2400" dirty="0"/>
              <a:t>Where do needle sticks most commonly occur?</a:t>
            </a:r>
          </a:p>
          <a:p>
            <a:endParaRPr lang="en-US" altLang="en-US" sz="2400" dirty="0"/>
          </a:p>
          <a:p>
            <a:r>
              <a:rPr lang="en-US" altLang="en-US" sz="2400" dirty="0"/>
              <a:t>Plot occurrences on a display of the “geography”</a:t>
            </a:r>
          </a:p>
        </p:txBody>
      </p:sp>
      <p:pic>
        <p:nvPicPr>
          <p:cNvPr id="10244" name="Picture 2" descr="http://t0.gstatic.com/images?q=tbn:ANd9GcQ8k9EGgHUdulRCQ-vkn8pTyw2TbYK8rZQKjAfFYsQJ5sJeveP_iw">
            <a:hlinkClick r:id="rId2"/>
            <a:extLst>
              <a:ext uri="{FF2B5EF4-FFF2-40B4-BE49-F238E27FC236}">
                <a16:creationId xmlns:a16="http://schemas.microsoft.com/office/drawing/2014/main" id="{1C19E178-59D1-39BE-480E-E11400BAD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1066800"/>
            <a:ext cx="46863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ultiply 3">
            <a:extLst>
              <a:ext uri="{FF2B5EF4-FFF2-40B4-BE49-F238E27FC236}">
                <a16:creationId xmlns:a16="http://schemas.microsoft.com/office/drawing/2014/main" id="{3DD813A7-FAC4-DEC3-514D-5C6929BAB60F}"/>
              </a:ext>
            </a:extLst>
          </p:cNvPr>
          <p:cNvSpPr/>
          <p:nvPr/>
        </p:nvSpPr>
        <p:spPr bwMode="auto">
          <a:xfrm>
            <a:off x="7124700" y="4419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Multiply 5">
            <a:extLst>
              <a:ext uri="{FF2B5EF4-FFF2-40B4-BE49-F238E27FC236}">
                <a16:creationId xmlns:a16="http://schemas.microsoft.com/office/drawing/2014/main" id="{84E8ED19-FF24-203E-33B2-DC9E6C8A44B4}"/>
              </a:ext>
            </a:extLst>
          </p:cNvPr>
          <p:cNvSpPr/>
          <p:nvPr/>
        </p:nvSpPr>
        <p:spPr bwMode="auto">
          <a:xfrm>
            <a:off x="7277100" y="45720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7" name="Multiply 6">
            <a:extLst>
              <a:ext uri="{FF2B5EF4-FFF2-40B4-BE49-F238E27FC236}">
                <a16:creationId xmlns:a16="http://schemas.microsoft.com/office/drawing/2014/main" id="{F8B25828-5004-EAF2-2ABF-F467E4B6D2BD}"/>
              </a:ext>
            </a:extLst>
          </p:cNvPr>
          <p:cNvSpPr/>
          <p:nvPr/>
        </p:nvSpPr>
        <p:spPr bwMode="auto">
          <a:xfrm>
            <a:off x="7353300" y="4419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Multiply 7">
            <a:extLst>
              <a:ext uri="{FF2B5EF4-FFF2-40B4-BE49-F238E27FC236}">
                <a16:creationId xmlns:a16="http://schemas.microsoft.com/office/drawing/2014/main" id="{460F68C9-7791-9079-A1B2-884515FD0663}"/>
              </a:ext>
            </a:extLst>
          </p:cNvPr>
          <p:cNvSpPr/>
          <p:nvPr/>
        </p:nvSpPr>
        <p:spPr bwMode="auto">
          <a:xfrm>
            <a:off x="7353300" y="47244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Multiply 8">
            <a:extLst>
              <a:ext uri="{FF2B5EF4-FFF2-40B4-BE49-F238E27FC236}">
                <a16:creationId xmlns:a16="http://schemas.microsoft.com/office/drawing/2014/main" id="{C8C25FF6-B332-F567-31AB-9163B514CA1F}"/>
              </a:ext>
            </a:extLst>
          </p:cNvPr>
          <p:cNvSpPr/>
          <p:nvPr/>
        </p:nvSpPr>
        <p:spPr bwMode="auto">
          <a:xfrm>
            <a:off x="8877300" y="48768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Multiply 9">
            <a:extLst>
              <a:ext uri="{FF2B5EF4-FFF2-40B4-BE49-F238E27FC236}">
                <a16:creationId xmlns:a16="http://schemas.microsoft.com/office/drawing/2014/main" id="{F6DA0B16-195B-62C9-BD56-B4A936BE3BE5}"/>
              </a:ext>
            </a:extLst>
          </p:cNvPr>
          <p:cNvSpPr/>
          <p:nvPr/>
        </p:nvSpPr>
        <p:spPr bwMode="auto">
          <a:xfrm>
            <a:off x="9029700" y="50292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Multiply 10">
            <a:extLst>
              <a:ext uri="{FF2B5EF4-FFF2-40B4-BE49-F238E27FC236}">
                <a16:creationId xmlns:a16="http://schemas.microsoft.com/office/drawing/2014/main" id="{8E9DE9A1-A40A-8AA3-E31B-5B66EC374DA7}"/>
              </a:ext>
            </a:extLst>
          </p:cNvPr>
          <p:cNvSpPr/>
          <p:nvPr/>
        </p:nvSpPr>
        <p:spPr bwMode="auto">
          <a:xfrm>
            <a:off x="6972300" y="18288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Multiply 11">
            <a:extLst>
              <a:ext uri="{FF2B5EF4-FFF2-40B4-BE49-F238E27FC236}">
                <a16:creationId xmlns:a16="http://schemas.microsoft.com/office/drawing/2014/main" id="{E7AB1452-BE97-7687-1CE8-4B0B6A765DF6}"/>
              </a:ext>
            </a:extLst>
          </p:cNvPr>
          <p:cNvSpPr/>
          <p:nvPr/>
        </p:nvSpPr>
        <p:spPr bwMode="auto">
          <a:xfrm>
            <a:off x="6972300" y="20574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Multiply 12">
            <a:extLst>
              <a:ext uri="{FF2B5EF4-FFF2-40B4-BE49-F238E27FC236}">
                <a16:creationId xmlns:a16="http://schemas.microsoft.com/office/drawing/2014/main" id="{245CA797-C8AC-B6CB-76C1-0F077A806BD9}"/>
              </a:ext>
            </a:extLst>
          </p:cNvPr>
          <p:cNvSpPr/>
          <p:nvPr/>
        </p:nvSpPr>
        <p:spPr bwMode="auto">
          <a:xfrm>
            <a:off x="7124700" y="2133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Multiply 13">
            <a:extLst>
              <a:ext uri="{FF2B5EF4-FFF2-40B4-BE49-F238E27FC236}">
                <a16:creationId xmlns:a16="http://schemas.microsoft.com/office/drawing/2014/main" id="{ED594BDA-6E18-CA1F-E48F-F114894AD146}"/>
              </a:ext>
            </a:extLst>
          </p:cNvPr>
          <p:cNvSpPr/>
          <p:nvPr/>
        </p:nvSpPr>
        <p:spPr bwMode="auto">
          <a:xfrm>
            <a:off x="8039100" y="12192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Multiply 14">
            <a:extLst>
              <a:ext uri="{FF2B5EF4-FFF2-40B4-BE49-F238E27FC236}">
                <a16:creationId xmlns:a16="http://schemas.microsoft.com/office/drawing/2014/main" id="{E691D13F-3734-9263-0BB9-8243522C576C}"/>
              </a:ext>
            </a:extLst>
          </p:cNvPr>
          <p:cNvSpPr/>
          <p:nvPr/>
        </p:nvSpPr>
        <p:spPr bwMode="auto">
          <a:xfrm>
            <a:off x="8115300" y="1371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Multiply 15">
            <a:extLst>
              <a:ext uri="{FF2B5EF4-FFF2-40B4-BE49-F238E27FC236}">
                <a16:creationId xmlns:a16="http://schemas.microsoft.com/office/drawing/2014/main" id="{D295BB80-A578-0B27-6017-5491FB3215BB}"/>
              </a:ext>
            </a:extLst>
          </p:cNvPr>
          <p:cNvSpPr/>
          <p:nvPr/>
        </p:nvSpPr>
        <p:spPr bwMode="auto">
          <a:xfrm>
            <a:off x="7962900" y="15240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7" name="Multiply 16">
            <a:extLst>
              <a:ext uri="{FF2B5EF4-FFF2-40B4-BE49-F238E27FC236}">
                <a16:creationId xmlns:a16="http://schemas.microsoft.com/office/drawing/2014/main" id="{8AFCD9A2-FC78-8466-83E3-AF2FC56E26F7}"/>
              </a:ext>
            </a:extLst>
          </p:cNvPr>
          <p:cNvSpPr/>
          <p:nvPr/>
        </p:nvSpPr>
        <p:spPr bwMode="auto">
          <a:xfrm>
            <a:off x="7734300" y="35052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8" name="Multiply 17">
            <a:extLst>
              <a:ext uri="{FF2B5EF4-FFF2-40B4-BE49-F238E27FC236}">
                <a16:creationId xmlns:a16="http://schemas.microsoft.com/office/drawing/2014/main" id="{19EED673-E3BB-BC76-204C-D6BA2807CD79}"/>
              </a:ext>
            </a:extLst>
          </p:cNvPr>
          <p:cNvSpPr/>
          <p:nvPr/>
        </p:nvSpPr>
        <p:spPr bwMode="auto">
          <a:xfrm>
            <a:off x="7886700" y="34290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AAD0C3F9-17A9-96E7-19D8-D93CF04D05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Pareto Analysis Process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6731798-2CC2-542A-1011-AEF3DB1BFA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What’s the Effect or Problem?</a:t>
            </a:r>
          </a:p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How Should the Effect be Measured?</a:t>
            </a:r>
          </a:p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How Can the Effect be Stratified?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What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When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Where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Who</a:t>
            </a:r>
          </a:p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What Does the Data Tell You?</a:t>
            </a:r>
          </a:p>
          <a:p>
            <a:pPr marL="381000" indent="-381000">
              <a:spcAft>
                <a:spcPct val="40000"/>
              </a:spcAft>
            </a:pPr>
            <a:endParaRPr lang="en-US" altLang="en-US"/>
          </a:p>
          <a:p>
            <a:pPr marL="381000" indent="-381000">
              <a:spcAft>
                <a:spcPct val="40000"/>
              </a:spcAft>
            </a:pPr>
            <a:r>
              <a:rPr lang="en-US" altLang="en-US"/>
              <a:t>“Zero-Type” Problems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13CFF3D3-74BB-A8A3-F972-EAA5DC3928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The Pareto Chart</a:t>
            </a:r>
          </a:p>
        </p:txBody>
      </p:sp>
      <p:grpSp>
        <p:nvGrpSpPr>
          <p:cNvPr id="13315" name="Group 107">
            <a:extLst>
              <a:ext uri="{FF2B5EF4-FFF2-40B4-BE49-F238E27FC236}">
                <a16:creationId xmlns:a16="http://schemas.microsoft.com/office/drawing/2014/main" id="{D80D883F-023C-E4B1-359E-245B09FAD0A9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1066801"/>
            <a:ext cx="7848600" cy="4956175"/>
            <a:chOff x="432" y="672"/>
            <a:chExt cx="4944" cy="3122"/>
          </a:xfrm>
        </p:grpSpPr>
        <p:sp>
          <p:nvSpPr>
            <p:cNvPr id="13316" name="AutoShape 6">
              <a:extLst>
                <a:ext uri="{FF2B5EF4-FFF2-40B4-BE49-F238E27FC236}">
                  <a16:creationId xmlns:a16="http://schemas.microsoft.com/office/drawing/2014/main" id="{7A1FDC17-F3CB-4E9B-F2F2-B78FB473BE6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672"/>
              <a:ext cx="4944" cy="3122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7" name="Rectangle 8">
              <a:extLst>
                <a:ext uri="{FF2B5EF4-FFF2-40B4-BE49-F238E27FC236}">
                  <a16:creationId xmlns:a16="http://schemas.microsoft.com/office/drawing/2014/main" id="{B65329B6-28D8-57BC-1FE4-CDB961AAE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701"/>
              <a:ext cx="24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 b="1">
                  <a:solidFill>
                    <a:srgbClr val="000000"/>
                  </a:solidFill>
                </a:rPr>
                <a:t>Pareto Chart - Typographical Errors</a:t>
              </a:r>
              <a:endParaRPr lang="en-US" altLang="en-US" sz="1300" b="1"/>
            </a:p>
          </p:txBody>
        </p:sp>
        <p:grpSp>
          <p:nvGrpSpPr>
            <p:cNvPr id="13318" name="Group 13">
              <a:extLst>
                <a:ext uri="{FF2B5EF4-FFF2-40B4-BE49-F238E27FC236}">
                  <a16:creationId xmlns:a16="http://schemas.microsoft.com/office/drawing/2014/main" id="{B34CC415-2056-CD59-657A-1F9093C9CF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5" y="1325"/>
              <a:ext cx="4142" cy="2114"/>
              <a:chOff x="925" y="1325"/>
              <a:chExt cx="4142" cy="2114"/>
            </a:xfrm>
          </p:grpSpPr>
          <p:sp>
            <p:nvSpPr>
              <p:cNvPr id="13412" name="Line 9">
                <a:extLst>
                  <a:ext uri="{FF2B5EF4-FFF2-40B4-BE49-F238E27FC236}">
                    <a16:creationId xmlns:a16="http://schemas.microsoft.com/office/drawing/2014/main" id="{36C27471-E372-FBA2-1EEE-7AFDB0DE4B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" y="1325"/>
                <a:ext cx="1" cy="21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3" name="Line 10">
                <a:extLst>
                  <a:ext uri="{FF2B5EF4-FFF2-40B4-BE49-F238E27FC236}">
                    <a16:creationId xmlns:a16="http://schemas.microsoft.com/office/drawing/2014/main" id="{E6B2CCA4-1DFA-3667-8422-3715B9B854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" y="3438"/>
                <a:ext cx="414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4" name="Line 11">
                <a:extLst>
                  <a:ext uri="{FF2B5EF4-FFF2-40B4-BE49-F238E27FC236}">
                    <a16:creationId xmlns:a16="http://schemas.microsoft.com/office/drawing/2014/main" id="{A9484F3E-CF35-3DAE-DD3B-4ABADF34C4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66" y="1325"/>
                <a:ext cx="1" cy="21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5" name="Line 12">
                <a:extLst>
                  <a:ext uri="{FF2B5EF4-FFF2-40B4-BE49-F238E27FC236}">
                    <a16:creationId xmlns:a16="http://schemas.microsoft.com/office/drawing/2014/main" id="{238E7B28-5B98-AEA5-55A1-D70ADC294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25" y="1325"/>
                <a:ext cx="414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319" name="Rectangle 14">
              <a:extLst>
                <a:ext uri="{FF2B5EF4-FFF2-40B4-BE49-F238E27FC236}">
                  <a16:creationId xmlns:a16="http://schemas.microsoft.com/office/drawing/2014/main" id="{6BA22E59-9E6A-7B4B-87F1-6457CFE57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" y="1114"/>
              <a:ext cx="57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b="1">
                  <a:solidFill>
                    <a:srgbClr val="000000"/>
                  </a:solidFill>
                </a:rPr>
                <a:t>Frequency</a:t>
              </a:r>
              <a:endParaRPr lang="en-US" altLang="en-US" sz="1300" b="1"/>
            </a:p>
          </p:txBody>
        </p:sp>
        <p:sp>
          <p:nvSpPr>
            <p:cNvPr id="13320" name="Rectangle 15">
              <a:extLst>
                <a:ext uri="{FF2B5EF4-FFF2-40B4-BE49-F238E27FC236}">
                  <a16:creationId xmlns:a16="http://schemas.microsoft.com/office/drawing/2014/main" id="{1694A47C-BD65-0336-85C9-81C875CCB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1051"/>
              <a:ext cx="41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b="1">
                  <a:solidFill>
                    <a:srgbClr val="000000"/>
                  </a:solidFill>
                </a:rPr>
                <a:t>Percent</a:t>
              </a:r>
              <a:endParaRPr lang="en-US" altLang="en-US" sz="1300" b="1"/>
            </a:p>
          </p:txBody>
        </p:sp>
        <p:sp>
          <p:nvSpPr>
            <p:cNvPr id="13321" name="Rectangle 16">
              <a:extLst>
                <a:ext uri="{FF2B5EF4-FFF2-40B4-BE49-F238E27FC236}">
                  <a16:creationId xmlns:a16="http://schemas.microsoft.com/office/drawing/2014/main" id="{98CCF2AC-EFAD-F995-C938-FF6B6336B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" y="986"/>
              <a:ext cx="11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</a:rPr>
                <a:t>Total Count = 135</a:t>
              </a:r>
              <a:endParaRPr lang="en-US" altLang="en-US" sz="1300"/>
            </a:p>
          </p:txBody>
        </p:sp>
        <p:sp>
          <p:nvSpPr>
            <p:cNvPr id="13322" name="Line 17">
              <a:extLst>
                <a:ext uri="{FF2B5EF4-FFF2-40B4-BE49-F238E27FC236}">
                  <a16:creationId xmlns:a16="http://schemas.microsoft.com/office/drawing/2014/main" id="{5CDDC440-6EA6-9EBF-F8EC-770221EED8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3438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Line 18">
              <a:extLst>
                <a:ext uri="{FF2B5EF4-FFF2-40B4-BE49-F238E27FC236}">
                  <a16:creationId xmlns:a16="http://schemas.microsoft.com/office/drawing/2014/main" id="{C7B9A467-8B56-31EB-C8AB-CD7105965B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3227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Line 19">
              <a:extLst>
                <a:ext uri="{FF2B5EF4-FFF2-40B4-BE49-F238E27FC236}">
                  <a16:creationId xmlns:a16="http://schemas.microsoft.com/office/drawing/2014/main" id="{845BA9DA-C351-6E35-B9C6-40E646B206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3006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Line 20">
              <a:extLst>
                <a:ext uri="{FF2B5EF4-FFF2-40B4-BE49-F238E27FC236}">
                  <a16:creationId xmlns:a16="http://schemas.microsoft.com/office/drawing/2014/main" id="{D09FAC38-AD51-FF03-563E-164D2E9027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785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21">
              <a:extLst>
                <a:ext uri="{FF2B5EF4-FFF2-40B4-BE49-F238E27FC236}">
                  <a16:creationId xmlns:a16="http://schemas.microsoft.com/office/drawing/2014/main" id="{068D94A0-2325-3094-29FF-44C6B3F2A7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564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Line 22">
              <a:extLst>
                <a:ext uri="{FF2B5EF4-FFF2-40B4-BE49-F238E27FC236}">
                  <a16:creationId xmlns:a16="http://schemas.microsoft.com/office/drawing/2014/main" id="{825A786B-9AA8-C5D2-3B7A-2EB163A60D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34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23">
              <a:extLst>
                <a:ext uri="{FF2B5EF4-FFF2-40B4-BE49-F238E27FC236}">
                  <a16:creationId xmlns:a16="http://schemas.microsoft.com/office/drawing/2014/main" id="{5B7DEEB6-AC04-AE3D-75AD-079ED9A2F0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12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24">
              <a:extLst>
                <a:ext uri="{FF2B5EF4-FFF2-40B4-BE49-F238E27FC236}">
                  <a16:creationId xmlns:a16="http://schemas.microsoft.com/office/drawing/2014/main" id="{BBA1FA3A-9A33-A861-0D3D-625D56D661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190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25">
              <a:extLst>
                <a:ext uri="{FF2B5EF4-FFF2-40B4-BE49-F238E27FC236}">
                  <a16:creationId xmlns:a16="http://schemas.microsoft.com/office/drawing/2014/main" id="{501BF714-A027-C773-A3F2-747B145D0C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1682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26">
              <a:extLst>
                <a:ext uri="{FF2B5EF4-FFF2-40B4-BE49-F238E27FC236}">
                  <a16:creationId xmlns:a16="http://schemas.microsoft.com/office/drawing/2014/main" id="{2106C729-254D-9670-1CA9-56E248FB4C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146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Rectangle 27">
              <a:extLst>
                <a:ext uri="{FF2B5EF4-FFF2-40B4-BE49-F238E27FC236}">
                  <a16:creationId xmlns:a16="http://schemas.microsoft.com/office/drawing/2014/main" id="{BBCF979D-1076-C8E2-3D57-6DA6134B0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" y="3394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0</a:t>
              </a:r>
              <a:endParaRPr lang="en-US" altLang="en-US" sz="1300"/>
            </a:p>
          </p:txBody>
        </p:sp>
        <p:sp>
          <p:nvSpPr>
            <p:cNvPr id="13333" name="Rectangle 28">
              <a:extLst>
                <a:ext uri="{FF2B5EF4-FFF2-40B4-BE49-F238E27FC236}">
                  <a16:creationId xmlns:a16="http://schemas.microsoft.com/office/drawing/2014/main" id="{764F5D23-E76D-A6CD-D92A-F094D48EF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318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14</a:t>
              </a:r>
              <a:endParaRPr lang="en-US" altLang="en-US" sz="1300"/>
            </a:p>
          </p:txBody>
        </p:sp>
        <p:sp>
          <p:nvSpPr>
            <p:cNvPr id="13334" name="Rectangle 29">
              <a:extLst>
                <a:ext uri="{FF2B5EF4-FFF2-40B4-BE49-F238E27FC236}">
                  <a16:creationId xmlns:a16="http://schemas.microsoft.com/office/drawing/2014/main" id="{B815F0AC-31F1-DE13-E1D6-107869179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96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28</a:t>
              </a:r>
              <a:endParaRPr lang="en-US" altLang="en-US" sz="1300"/>
            </a:p>
          </p:txBody>
        </p:sp>
        <p:sp>
          <p:nvSpPr>
            <p:cNvPr id="13335" name="Rectangle 30">
              <a:extLst>
                <a:ext uri="{FF2B5EF4-FFF2-40B4-BE49-F238E27FC236}">
                  <a16:creationId xmlns:a16="http://schemas.microsoft.com/office/drawing/2014/main" id="{DCF1F1A6-E87B-A833-BDC3-378E2055E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74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42</a:t>
              </a:r>
              <a:endParaRPr lang="en-US" altLang="en-US" sz="1300"/>
            </a:p>
          </p:txBody>
        </p:sp>
        <p:sp>
          <p:nvSpPr>
            <p:cNvPr id="13336" name="Rectangle 31">
              <a:extLst>
                <a:ext uri="{FF2B5EF4-FFF2-40B4-BE49-F238E27FC236}">
                  <a16:creationId xmlns:a16="http://schemas.microsoft.com/office/drawing/2014/main" id="{CA9E9E69-0E60-B076-ADE6-44CB6221D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521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56</a:t>
              </a:r>
              <a:endParaRPr lang="en-US" altLang="en-US" sz="1300"/>
            </a:p>
          </p:txBody>
        </p:sp>
        <p:sp>
          <p:nvSpPr>
            <p:cNvPr id="13337" name="Rectangle 32">
              <a:extLst>
                <a:ext uri="{FF2B5EF4-FFF2-40B4-BE49-F238E27FC236}">
                  <a16:creationId xmlns:a16="http://schemas.microsoft.com/office/drawing/2014/main" id="{946A027E-5D99-BBE3-4CBE-D28B907E2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300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70</a:t>
              </a:r>
              <a:endParaRPr lang="en-US" altLang="en-US" sz="1300"/>
            </a:p>
          </p:txBody>
        </p:sp>
        <p:sp>
          <p:nvSpPr>
            <p:cNvPr id="13338" name="Rectangle 33">
              <a:extLst>
                <a:ext uri="{FF2B5EF4-FFF2-40B4-BE49-F238E27FC236}">
                  <a16:creationId xmlns:a16="http://schemas.microsoft.com/office/drawing/2014/main" id="{5DB507AC-0050-5D73-7595-6BA71263A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079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84</a:t>
              </a:r>
              <a:endParaRPr lang="en-US" altLang="en-US" sz="1300"/>
            </a:p>
          </p:txBody>
        </p:sp>
        <p:sp>
          <p:nvSpPr>
            <p:cNvPr id="13339" name="Rectangle 34">
              <a:extLst>
                <a:ext uri="{FF2B5EF4-FFF2-40B4-BE49-F238E27FC236}">
                  <a16:creationId xmlns:a16="http://schemas.microsoft.com/office/drawing/2014/main" id="{2C881A4B-379B-C6E1-83B8-F70DE2A75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1858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98</a:t>
              </a:r>
              <a:endParaRPr lang="en-US" altLang="en-US" sz="1300"/>
            </a:p>
          </p:txBody>
        </p:sp>
        <p:sp>
          <p:nvSpPr>
            <p:cNvPr id="13340" name="Rectangle 35">
              <a:extLst>
                <a:ext uri="{FF2B5EF4-FFF2-40B4-BE49-F238E27FC236}">
                  <a16:creationId xmlns:a16="http://schemas.microsoft.com/office/drawing/2014/main" id="{5A82904A-6754-70E6-0181-00E639B56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" y="1638"/>
              <a:ext cx="15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112</a:t>
              </a:r>
              <a:endParaRPr lang="en-US" altLang="en-US" sz="1300"/>
            </a:p>
          </p:txBody>
        </p:sp>
        <p:sp>
          <p:nvSpPr>
            <p:cNvPr id="13341" name="Rectangle 36">
              <a:extLst>
                <a:ext uri="{FF2B5EF4-FFF2-40B4-BE49-F238E27FC236}">
                  <a16:creationId xmlns:a16="http://schemas.microsoft.com/office/drawing/2014/main" id="{F0AF1534-D22A-E2C7-63D0-AD089AE04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" y="1418"/>
              <a:ext cx="16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126</a:t>
              </a:r>
              <a:endParaRPr lang="en-US" altLang="en-US" sz="1300"/>
            </a:p>
          </p:txBody>
        </p:sp>
        <p:sp>
          <p:nvSpPr>
            <p:cNvPr id="13342" name="Line 37">
              <a:extLst>
                <a:ext uri="{FF2B5EF4-FFF2-40B4-BE49-F238E27FC236}">
                  <a16:creationId xmlns:a16="http://schemas.microsoft.com/office/drawing/2014/main" id="{9EE101E7-43B7-7F93-E8B1-70BEDDFFC5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3438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Line 38">
              <a:extLst>
                <a:ext uri="{FF2B5EF4-FFF2-40B4-BE49-F238E27FC236}">
                  <a16:creationId xmlns:a16="http://schemas.microsoft.com/office/drawing/2014/main" id="{BD9C76DC-E144-E780-F12A-F09509E9C1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3227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4" name="Line 39">
              <a:extLst>
                <a:ext uri="{FF2B5EF4-FFF2-40B4-BE49-F238E27FC236}">
                  <a16:creationId xmlns:a16="http://schemas.microsoft.com/office/drawing/2014/main" id="{F8E52475-992F-44A4-F785-1E5B785ADE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3015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Line 40">
              <a:extLst>
                <a:ext uri="{FF2B5EF4-FFF2-40B4-BE49-F238E27FC236}">
                  <a16:creationId xmlns:a16="http://schemas.microsoft.com/office/drawing/2014/main" id="{57551E33-2845-093F-5E71-12B119EAE0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804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6" name="Line 41">
              <a:extLst>
                <a:ext uri="{FF2B5EF4-FFF2-40B4-BE49-F238E27FC236}">
                  <a16:creationId xmlns:a16="http://schemas.microsoft.com/office/drawing/2014/main" id="{F423F88C-DB16-2C79-2810-73D6C03779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59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Line 42">
              <a:extLst>
                <a:ext uri="{FF2B5EF4-FFF2-40B4-BE49-F238E27FC236}">
                  <a16:creationId xmlns:a16="http://schemas.microsoft.com/office/drawing/2014/main" id="{FE8A0828-6E69-4F37-7808-30CB76F1ED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38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8" name="Line 43">
              <a:extLst>
                <a:ext uri="{FF2B5EF4-FFF2-40B4-BE49-F238E27FC236}">
                  <a16:creationId xmlns:a16="http://schemas.microsoft.com/office/drawing/2014/main" id="{95AD8D3F-F610-A0BA-AA3F-93E5A02279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170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9" name="Line 44">
              <a:extLst>
                <a:ext uri="{FF2B5EF4-FFF2-40B4-BE49-F238E27FC236}">
                  <a16:creationId xmlns:a16="http://schemas.microsoft.com/office/drawing/2014/main" id="{CE236B77-9E70-6606-3878-754DC4CE0A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957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Line 45">
              <a:extLst>
                <a:ext uri="{FF2B5EF4-FFF2-40B4-BE49-F238E27FC236}">
                  <a16:creationId xmlns:a16="http://schemas.microsoft.com/office/drawing/2014/main" id="{AB0EF050-7EE2-BE0C-B7A5-0F39EBA6A7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746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Line 46">
              <a:extLst>
                <a:ext uri="{FF2B5EF4-FFF2-40B4-BE49-F238E27FC236}">
                  <a16:creationId xmlns:a16="http://schemas.microsoft.com/office/drawing/2014/main" id="{B4DD8EA5-9A4D-B470-2A0B-543D0E9641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534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47">
              <a:extLst>
                <a:ext uri="{FF2B5EF4-FFF2-40B4-BE49-F238E27FC236}">
                  <a16:creationId xmlns:a16="http://schemas.microsoft.com/office/drawing/2014/main" id="{06CBF465-36D7-8388-0A67-9D6667DF62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32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Rectangle 48">
              <a:extLst>
                <a:ext uri="{FF2B5EF4-FFF2-40B4-BE49-F238E27FC236}">
                  <a16:creationId xmlns:a16="http://schemas.microsoft.com/office/drawing/2014/main" id="{B8FEC8A3-DF29-5802-A64D-224448A11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3394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0</a:t>
              </a:r>
              <a:endParaRPr lang="en-US" altLang="en-US" sz="1300"/>
            </a:p>
          </p:txBody>
        </p:sp>
        <p:sp>
          <p:nvSpPr>
            <p:cNvPr id="13354" name="Rectangle 49">
              <a:extLst>
                <a:ext uri="{FF2B5EF4-FFF2-40B4-BE49-F238E27FC236}">
                  <a16:creationId xmlns:a16="http://schemas.microsoft.com/office/drawing/2014/main" id="{49E9D2FF-DD04-7FCC-FC50-7F40D1440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318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10</a:t>
              </a:r>
              <a:endParaRPr lang="en-US" altLang="en-US" sz="1300"/>
            </a:p>
          </p:txBody>
        </p:sp>
        <p:sp>
          <p:nvSpPr>
            <p:cNvPr id="13355" name="Rectangle 50">
              <a:extLst>
                <a:ext uri="{FF2B5EF4-FFF2-40B4-BE49-F238E27FC236}">
                  <a16:creationId xmlns:a16="http://schemas.microsoft.com/office/drawing/2014/main" id="{4444131F-E26B-F01F-BCE1-6630CD0D7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971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20</a:t>
              </a:r>
              <a:endParaRPr lang="en-US" altLang="en-US" sz="1300"/>
            </a:p>
          </p:txBody>
        </p:sp>
        <p:sp>
          <p:nvSpPr>
            <p:cNvPr id="13356" name="Rectangle 51">
              <a:extLst>
                <a:ext uri="{FF2B5EF4-FFF2-40B4-BE49-F238E27FC236}">
                  <a16:creationId xmlns:a16="http://schemas.microsoft.com/office/drawing/2014/main" id="{129F5342-308B-CD8F-E48F-532FC22E0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760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30</a:t>
              </a:r>
              <a:endParaRPr lang="en-US" altLang="en-US" sz="1300"/>
            </a:p>
          </p:txBody>
        </p:sp>
        <p:sp>
          <p:nvSpPr>
            <p:cNvPr id="13357" name="Rectangle 52">
              <a:extLst>
                <a:ext uri="{FF2B5EF4-FFF2-40B4-BE49-F238E27FC236}">
                  <a16:creationId xmlns:a16="http://schemas.microsoft.com/office/drawing/2014/main" id="{A948F887-F943-624F-F17A-C0C2AD06A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548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40</a:t>
              </a:r>
              <a:endParaRPr lang="en-US" altLang="en-US" sz="1300"/>
            </a:p>
          </p:txBody>
        </p:sp>
        <p:sp>
          <p:nvSpPr>
            <p:cNvPr id="13358" name="Rectangle 53">
              <a:extLst>
                <a:ext uri="{FF2B5EF4-FFF2-40B4-BE49-F238E27FC236}">
                  <a16:creationId xmlns:a16="http://schemas.microsoft.com/office/drawing/2014/main" id="{27F11549-BEDE-DC92-AE31-5897B73DD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337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50</a:t>
              </a:r>
              <a:endParaRPr lang="en-US" altLang="en-US" sz="1300"/>
            </a:p>
          </p:txBody>
        </p:sp>
        <p:sp>
          <p:nvSpPr>
            <p:cNvPr id="13359" name="Rectangle 54">
              <a:extLst>
                <a:ext uri="{FF2B5EF4-FFF2-40B4-BE49-F238E27FC236}">
                  <a16:creationId xmlns:a16="http://schemas.microsoft.com/office/drawing/2014/main" id="{C2FE7D8D-86CB-D1FD-3724-5FBE08FF7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126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60</a:t>
              </a:r>
              <a:endParaRPr lang="en-US" altLang="en-US" sz="1300"/>
            </a:p>
          </p:txBody>
        </p:sp>
        <p:sp>
          <p:nvSpPr>
            <p:cNvPr id="13360" name="Rectangle 55">
              <a:extLst>
                <a:ext uri="{FF2B5EF4-FFF2-40B4-BE49-F238E27FC236}">
                  <a16:creationId xmlns:a16="http://schemas.microsoft.com/office/drawing/2014/main" id="{45912E1A-0A1A-8600-178F-1CB6E385D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913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70</a:t>
              </a:r>
              <a:endParaRPr lang="en-US" altLang="en-US" sz="1300"/>
            </a:p>
          </p:txBody>
        </p:sp>
        <p:sp>
          <p:nvSpPr>
            <p:cNvPr id="13361" name="Rectangle 56">
              <a:extLst>
                <a:ext uri="{FF2B5EF4-FFF2-40B4-BE49-F238E27FC236}">
                  <a16:creationId xmlns:a16="http://schemas.microsoft.com/office/drawing/2014/main" id="{3EB34605-71BC-B621-F0A3-D345B1D09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703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80</a:t>
              </a:r>
              <a:endParaRPr lang="en-US" altLang="en-US" sz="1300"/>
            </a:p>
          </p:txBody>
        </p:sp>
        <p:sp>
          <p:nvSpPr>
            <p:cNvPr id="13362" name="Rectangle 57">
              <a:extLst>
                <a:ext uri="{FF2B5EF4-FFF2-40B4-BE49-F238E27FC236}">
                  <a16:creationId xmlns:a16="http://schemas.microsoft.com/office/drawing/2014/main" id="{1C85C129-A78A-91DA-9DA6-20459FB43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49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90</a:t>
              </a:r>
              <a:endParaRPr lang="en-US" altLang="en-US" sz="1300"/>
            </a:p>
          </p:txBody>
        </p:sp>
        <p:sp>
          <p:nvSpPr>
            <p:cNvPr id="13363" name="Rectangle 58">
              <a:extLst>
                <a:ext uri="{FF2B5EF4-FFF2-40B4-BE49-F238E27FC236}">
                  <a16:creationId xmlns:a16="http://schemas.microsoft.com/office/drawing/2014/main" id="{68FF764D-51DB-59CD-417E-F251EEA73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279"/>
              <a:ext cx="16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100</a:t>
              </a:r>
              <a:endParaRPr lang="en-US" altLang="en-US" sz="1300"/>
            </a:p>
          </p:txBody>
        </p:sp>
        <p:sp>
          <p:nvSpPr>
            <p:cNvPr id="13364" name="Line 59">
              <a:extLst>
                <a:ext uri="{FF2B5EF4-FFF2-40B4-BE49-F238E27FC236}">
                  <a16:creationId xmlns:a16="http://schemas.microsoft.com/office/drawing/2014/main" id="{434FA82D-0301-91ED-3F29-29748E7C7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5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5" name="Line 60">
              <a:extLst>
                <a:ext uri="{FF2B5EF4-FFF2-40B4-BE49-F238E27FC236}">
                  <a16:creationId xmlns:a16="http://schemas.microsoft.com/office/drawing/2014/main" id="{B13DA7E0-BA30-1385-00AE-28AD90DC0A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3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6" name="Line 61">
              <a:extLst>
                <a:ext uri="{FF2B5EF4-FFF2-40B4-BE49-F238E27FC236}">
                  <a16:creationId xmlns:a16="http://schemas.microsoft.com/office/drawing/2014/main" id="{A0E08B29-E0E6-628B-C81A-001FBD3F30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7" name="Line 62">
              <a:extLst>
                <a:ext uri="{FF2B5EF4-FFF2-40B4-BE49-F238E27FC236}">
                  <a16:creationId xmlns:a16="http://schemas.microsoft.com/office/drawing/2014/main" id="{590503F6-BB9B-5A90-CC21-1D2C143B0C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2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8" name="Line 63">
              <a:extLst>
                <a:ext uri="{FF2B5EF4-FFF2-40B4-BE49-F238E27FC236}">
                  <a16:creationId xmlns:a16="http://schemas.microsoft.com/office/drawing/2014/main" id="{3C9FED53-C410-3517-3A7F-EC43922C63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9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9" name="Line 64">
              <a:extLst>
                <a:ext uri="{FF2B5EF4-FFF2-40B4-BE49-F238E27FC236}">
                  <a16:creationId xmlns:a16="http://schemas.microsoft.com/office/drawing/2014/main" id="{BE868003-CE7E-958D-95EC-44BAACF52D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8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0" name="Line 65">
              <a:extLst>
                <a:ext uri="{FF2B5EF4-FFF2-40B4-BE49-F238E27FC236}">
                  <a16:creationId xmlns:a16="http://schemas.microsoft.com/office/drawing/2014/main" id="{F1D70E16-0359-4B98-0176-3C3DD563A6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9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1" name="Line 66">
              <a:extLst>
                <a:ext uri="{FF2B5EF4-FFF2-40B4-BE49-F238E27FC236}">
                  <a16:creationId xmlns:a16="http://schemas.microsoft.com/office/drawing/2014/main" id="{DB8513C6-B4FE-E10A-8C4A-BB87D4D887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67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2" name="Rectangle 67">
              <a:extLst>
                <a:ext uri="{FF2B5EF4-FFF2-40B4-BE49-F238E27FC236}">
                  <a16:creationId xmlns:a16="http://schemas.microsoft.com/office/drawing/2014/main" id="{6C72EE81-3DDB-DA84-4809-CA6A140FC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" y="3549"/>
              <a:ext cx="51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Punctuation</a:t>
              </a:r>
              <a:endParaRPr lang="en-US" altLang="en-US" sz="1300"/>
            </a:p>
          </p:txBody>
        </p:sp>
        <p:sp>
          <p:nvSpPr>
            <p:cNvPr id="13373" name="Rectangle 68">
              <a:extLst>
                <a:ext uri="{FF2B5EF4-FFF2-40B4-BE49-F238E27FC236}">
                  <a16:creationId xmlns:a16="http://schemas.microsoft.com/office/drawing/2014/main" id="{5C277963-069F-A3F0-BE78-D2F523FA4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" y="2693"/>
              <a:ext cx="590" cy="747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74" name="Rectangle 69">
              <a:extLst>
                <a:ext uri="{FF2B5EF4-FFF2-40B4-BE49-F238E27FC236}">
                  <a16:creationId xmlns:a16="http://schemas.microsoft.com/office/drawing/2014/main" id="{1BBA8D76-DD5B-51D0-6E3B-EAF1435AD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2588"/>
              <a:ext cx="38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48 - 36%</a:t>
              </a:r>
              <a:endParaRPr lang="en-US" altLang="en-US" sz="1300"/>
            </a:p>
          </p:txBody>
        </p:sp>
        <p:sp>
          <p:nvSpPr>
            <p:cNvPr id="13375" name="Rectangle 70">
              <a:extLst>
                <a:ext uri="{FF2B5EF4-FFF2-40B4-BE49-F238E27FC236}">
                  <a16:creationId xmlns:a16="http://schemas.microsoft.com/office/drawing/2014/main" id="{9455C0A9-4054-B14E-E233-825C6F7AE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8" y="3648"/>
              <a:ext cx="47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Misspelling</a:t>
              </a:r>
              <a:endParaRPr lang="en-US" altLang="en-US" sz="1300"/>
            </a:p>
          </p:txBody>
        </p:sp>
        <p:sp>
          <p:nvSpPr>
            <p:cNvPr id="13376" name="Rectangle 71">
              <a:extLst>
                <a:ext uri="{FF2B5EF4-FFF2-40B4-BE49-F238E27FC236}">
                  <a16:creationId xmlns:a16="http://schemas.microsoft.com/office/drawing/2014/main" id="{E8EF9BAD-9A4E-EA78-15F6-111307A0C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3" y="2849"/>
              <a:ext cx="591" cy="591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77" name="Rectangle 72">
              <a:extLst>
                <a:ext uri="{FF2B5EF4-FFF2-40B4-BE49-F238E27FC236}">
                  <a16:creationId xmlns:a16="http://schemas.microsoft.com/office/drawing/2014/main" id="{7F168D81-ACF2-2EE2-2A02-A867FDA87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745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38</a:t>
              </a:r>
              <a:endParaRPr lang="en-US" altLang="en-US" sz="1300"/>
            </a:p>
          </p:txBody>
        </p:sp>
        <p:sp>
          <p:nvSpPr>
            <p:cNvPr id="13378" name="Rectangle 73">
              <a:extLst>
                <a:ext uri="{FF2B5EF4-FFF2-40B4-BE49-F238E27FC236}">
                  <a16:creationId xmlns:a16="http://schemas.microsoft.com/office/drawing/2014/main" id="{986BCB03-D73E-A04C-0DE4-EF6DDC53A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" y="2001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64%</a:t>
              </a:r>
              <a:endParaRPr lang="en-US" altLang="en-US" sz="1300"/>
            </a:p>
          </p:txBody>
        </p:sp>
        <p:sp>
          <p:nvSpPr>
            <p:cNvPr id="13379" name="Oval 74">
              <a:extLst>
                <a:ext uri="{FF2B5EF4-FFF2-40B4-BE49-F238E27FC236}">
                  <a16:creationId xmlns:a16="http://schemas.microsoft.com/office/drawing/2014/main" id="{55772DE2-D8A2-9259-0EAA-123447AE3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" y="2676"/>
              <a:ext cx="38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0" name="Line 75">
              <a:extLst>
                <a:ext uri="{FF2B5EF4-FFF2-40B4-BE49-F238E27FC236}">
                  <a16:creationId xmlns:a16="http://schemas.microsoft.com/office/drawing/2014/main" id="{684C4F6C-CDBC-62F0-9B26-932F77948D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13" y="2106"/>
              <a:ext cx="591" cy="5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1" name="Rectangle 76">
              <a:extLst>
                <a:ext uri="{FF2B5EF4-FFF2-40B4-BE49-F238E27FC236}">
                  <a16:creationId xmlns:a16="http://schemas.microsoft.com/office/drawing/2014/main" id="{79283EE5-FC65-3C45-5939-6754AEF29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3539"/>
              <a:ext cx="54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Wrong Word</a:t>
              </a:r>
              <a:endParaRPr lang="en-US" altLang="en-US" sz="1300"/>
            </a:p>
          </p:txBody>
        </p:sp>
        <p:sp>
          <p:nvSpPr>
            <p:cNvPr id="13382" name="Rectangle 77">
              <a:extLst>
                <a:ext uri="{FF2B5EF4-FFF2-40B4-BE49-F238E27FC236}">
                  <a16:creationId xmlns:a16="http://schemas.microsoft.com/office/drawing/2014/main" id="{09EE21CA-BCA5-D74D-1909-D72A7A2CB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3126"/>
              <a:ext cx="592" cy="314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3" name="Rectangle 78">
              <a:extLst>
                <a:ext uri="{FF2B5EF4-FFF2-40B4-BE49-F238E27FC236}">
                  <a16:creationId xmlns:a16="http://schemas.microsoft.com/office/drawing/2014/main" id="{38259E40-5078-66AA-C8CE-ECC97D9B4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1" y="302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20</a:t>
              </a:r>
              <a:endParaRPr lang="en-US" altLang="en-US" sz="1300"/>
            </a:p>
          </p:txBody>
        </p:sp>
        <p:sp>
          <p:nvSpPr>
            <p:cNvPr id="13384" name="Rectangle 79">
              <a:extLst>
                <a:ext uri="{FF2B5EF4-FFF2-40B4-BE49-F238E27FC236}">
                  <a16:creationId xmlns:a16="http://schemas.microsoft.com/office/drawing/2014/main" id="{E8B2872B-CE53-2542-FD96-8A5076806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1687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79%</a:t>
              </a:r>
              <a:endParaRPr lang="en-US" altLang="en-US" sz="1300"/>
            </a:p>
          </p:txBody>
        </p:sp>
        <p:sp>
          <p:nvSpPr>
            <p:cNvPr id="13385" name="Oval 80">
              <a:extLst>
                <a:ext uri="{FF2B5EF4-FFF2-40B4-BE49-F238E27FC236}">
                  <a16:creationId xmlns:a16="http://schemas.microsoft.com/office/drawing/2014/main" id="{6D11B177-CB84-B57A-DD15-C4CD2F609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" y="2085"/>
              <a:ext cx="37" cy="49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6" name="Line 81">
              <a:extLst>
                <a:ext uri="{FF2B5EF4-FFF2-40B4-BE49-F238E27FC236}">
                  <a16:creationId xmlns:a16="http://schemas.microsoft.com/office/drawing/2014/main" id="{F838FA73-5900-EDFE-70B5-3BB3C85B04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02" y="1792"/>
              <a:ext cx="590" cy="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7" name="Rectangle 82">
              <a:extLst>
                <a:ext uri="{FF2B5EF4-FFF2-40B4-BE49-F238E27FC236}">
                  <a16:creationId xmlns:a16="http://schemas.microsoft.com/office/drawing/2014/main" id="{03132335-C3F6-51AA-913A-3E87E1769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" y="3658"/>
              <a:ext cx="65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Duplicate Word</a:t>
              </a:r>
              <a:endParaRPr lang="en-US" altLang="en-US" sz="1300"/>
            </a:p>
          </p:txBody>
        </p:sp>
        <p:sp>
          <p:nvSpPr>
            <p:cNvPr id="13388" name="Rectangle 83">
              <a:extLst>
                <a:ext uri="{FF2B5EF4-FFF2-40B4-BE49-F238E27FC236}">
                  <a16:creationId xmlns:a16="http://schemas.microsoft.com/office/drawing/2014/main" id="{933942B9-13BA-54B3-4DA4-25DE835D7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" y="3254"/>
              <a:ext cx="599" cy="186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9" name="Rectangle 84">
              <a:extLst>
                <a:ext uri="{FF2B5EF4-FFF2-40B4-BE49-F238E27FC236}">
                  <a16:creationId xmlns:a16="http://schemas.microsoft.com/office/drawing/2014/main" id="{3BCD4C06-C122-0D6D-2A03-17B94FC82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" y="3150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12</a:t>
              </a:r>
              <a:endParaRPr lang="en-US" altLang="en-US" sz="1300"/>
            </a:p>
          </p:txBody>
        </p:sp>
        <p:sp>
          <p:nvSpPr>
            <p:cNvPr id="13390" name="Rectangle 85">
              <a:extLst>
                <a:ext uri="{FF2B5EF4-FFF2-40B4-BE49-F238E27FC236}">
                  <a16:creationId xmlns:a16="http://schemas.microsoft.com/office/drawing/2014/main" id="{608836D6-6FF6-80C8-4C21-4599B4B4E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5" y="1504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87%</a:t>
              </a:r>
              <a:endParaRPr lang="en-US" altLang="en-US" sz="1300"/>
            </a:p>
          </p:txBody>
        </p:sp>
        <p:sp>
          <p:nvSpPr>
            <p:cNvPr id="13391" name="Oval 86">
              <a:extLst>
                <a:ext uri="{FF2B5EF4-FFF2-40B4-BE49-F238E27FC236}">
                  <a16:creationId xmlns:a16="http://schemas.microsoft.com/office/drawing/2014/main" id="{AB42CC90-E348-3DD9-8104-203396EBB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" y="1773"/>
              <a:ext cx="37" cy="48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92" name="Line 87">
              <a:extLst>
                <a:ext uri="{FF2B5EF4-FFF2-40B4-BE49-F238E27FC236}">
                  <a16:creationId xmlns:a16="http://schemas.microsoft.com/office/drawing/2014/main" id="{14431CD0-8ABA-5A8A-FFC6-4ADD6F60DF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92" y="1608"/>
              <a:ext cx="597" cy="18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3" name="Rectangle 88">
              <a:extLst>
                <a:ext uri="{FF2B5EF4-FFF2-40B4-BE49-F238E27FC236}">
                  <a16:creationId xmlns:a16="http://schemas.microsoft.com/office/drawing/2014/main" id="{2F2EAF08-7B9A-DA60-4179-0E1E8B492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" y="3517"/>
              <a:ext cx="56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Missed Word</a:t>
              </a:r>
              <a:endParaRPr lang="en-US" altLang="en-US" sz="1300"/>
            </a:p>
          </p:txBody>
        </p:sp>
        <p:sp>
          <p:nvSpPr>
            <p:cNvPr id="13394" name="Rectangle 89">
              <a:extLst>
                <a:ext uri="{FF2B5EF4-FFF2-40B4-BE49-F238E27FC236}">
                  <a16:creationId xmlns:a16="http://schemas.microsoft.com/office/drawing/2014/main" id="{BF49C2CB-211F-F707-5B74-DD0A74AB9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3318"/>
              <a:ext cx="591" cy="122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95" name="Rectangle 90">
              <a:extLst>
                <a:ext uri="{FF2B5EF4-FFF2-40B4-BE49-F238E27FC236}">
                  <a16:creationId xmlns:a16="http://schemas.microsoft.com/office/drawing/2014/main" id="{1BE6E96B-9719-F0EE-9757-BBE175E41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8" y="3214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</a:t>
              </a:r>
              <a:endParaRPr lang="en-US" altLang="en-US" sz="1300"/>
            </a:p>
          </p:txBody>
        </p:sp>
        <p:sp>
          <p:nvSpPr>
            <p:cNvPr id="13396" name="Rectangle 91">
              <a:extLst>
                <a:ext uri="{FF2B5EF4-FFF2-40B4-BE49-F238E27FC236}">
                  <a16:creationId xmlns:a16="http://schemas.microsoft.com/office/drawing/2014/main" id="{BF64BC64-7CDA-EA64-215D-D7E72BD92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519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93%</a:t>
              </a:r>
              <a:endParaRPr lang="en-US" altLang="en-US" sz="1300"/>
            </a:p>
          </p:txBody>
        </p:sp>
        <p:sp>
          <p:nvSpPr>
            <p:cNvPr id="13397" name="Oval 92">
              <a:extLst>
                <a:ext uri="{FF2B5EF4-FFF2-40B4-BE49-F238E27FC236}">
                  <a16:creationId xmlns:a16="http://schemas.microsoft.com/office/drawing/2014/main" id="{B9C13BEB-37FE-2AA9-2D3A-056E257F6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1" y="1590"/>
              <a:ext cx="39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98" name="Line 93">
              <a:extLst>
                <a:ext uri="{FF2B5EF4-FFF2-40B4-BE49-F238E27FC236}">
                  <a16:creationId xmlns:a16="http://schemas.microsoft.com/office/drawing/2014/main" id="{DB68FA21-0C33-39E5-08E8-6E7415EB98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89" y="1488"/>
              <a:ext cx="589" cy="1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9" name="Rectangle 94">
              <a:extLst>
                <a:ext uri="{FF2B5EF4-FFF2-40B4-BE49-F238E27FC236}">
                  <a16:creationId xmlns:a16="http://schemas.microsoft.com/office/drawing/2014/main" id="{3A24A0F3-CE87-8F6B-3B03-CB2AF2F88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" y="3648"/>
              <a:ext cx="74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Missed Sentence</a:t>
              </a:r>
              <a:endParaRPr lang="en-US" altLang="en-US" sz="1300"/>
            </a:p>
          </p:txBody>
        </p:sp>
        <p:sp>
          <p:nvSpPr>
            <p:cNvPr id="13400" name="Rectangle 95">
              <a:extLst>
                <a:ext uri="{FF2B5EF4-FFF2-40B4-BE49-F238E27FC236}">
                  <a16:creationId xmlns:a16="http://schemas.microsoft.com/office/drawing/2014/main" id="{E62562D4-5FCE-F8C2-0CCC-E92B272EC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345"/>
              <a:ext cx="592" cy="95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1" name="Rectangle 96">
              <a:extLst>
                <a:ext uri="{FF2B5EF4-FFF2-40B4-BE49-F238E27FC236}">
                  <a16:creationId xmlns:a16="http://schemas.microsoft.com/office/drawing/2014/main" id="{93E1F1A7-D41F-9049-2360-45F0D104B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6" y="3241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6</a:t>
              </a:r>
              <a:endParaRPr lang="en-US" altLang="en-US" sz="1300"/>
            </a:p>
          </p:txBody>
        </p:sp>
        <p:sp>
          <p:nvSpPr>
            <p:cNvPr id="13402" name="Rectangle 97">
              <a:extLst>
                <a:ext uri="{FF2B5EF4-FFF2-40B4-BE49-F238E27FC236}">
                  <a16:creationId xmlns:a16="http://schemas.microsoft.com/office/drawing/2014/main" id="{B3F24B54-783F-1C85-FF16-29719E8DE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1426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98%</a:t>
              </a:r>
              <a:endParaRPr lang="en-US" altLang="en-US" sz="1300"/>
            </a:p>
          </p:txBody>
        </p:sp>
        <p:sp>
          <p:nvSpPr>
            <p:cNvPr id="13403" name="Oval 98">
              <a:extLst>
                <a:ext uri="{FF2B5EF4-FFF2-40B4-BE49-F238E27FC236}">
                  <a16:creationId xmlns:a16="http://schemas.microsoft.com/office/drawing/2014/main" id="{BE8DEE16-D9A6-25C7-846C-BAAD2145C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1" y="1470"/>
              <a:ext cx="37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4" name="Line 99">
              <a:extLst>
                <a:ext uri="{FF2B5EF4-FFF2-40B4-BE49-F238E27FC236}">
                  <a16:creationId xmlns:a16="http://schemas.microsoft.com/office/drawing/2014/main" id="{A73B94D3-B09D-39F2-BD42-0F3D1F96B3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78" y="1397"/>
              <a:ext cx="591" cy="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5" name="Rectangle 100">
              <a:extLst>
                <a:ext uri="{FF2B5EF4-FFF2-40B4-BE49-F238E27FC236}">
                  <a16:creationId xmlns:a16="http://schemas.microsoft.com/office/drawing/2014/main" id="{03932D32-B64F-23F4-40DD-DC6A776C8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7" y="3517"/>
              <a:ext cx="50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Wrong Font</a:t>
              </a:r>
              <a:endParaRPr lang="en-US" altLang="en-US" sz="1300"/>
            </a:p>
          </p:txBody>
        </p:sp>
        <p:sp>
          <p:nvSpPr>
            <p:cNvPr id="13406" name="Rectangle 101">
              <a:extLst>
                <a:ext uri="{FF2B5EF4-FFF2-40B4-BE49-F238E27FC236}">
                  <a16:creationId xmlns:a16="http://schemas.microsoft.com/office/drawing/2014/main" id="{4B2969E9-557C-DB39-C05D-622B3AA20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9" y="3393"/>
              <a:ext cx="600" cy="47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7" name="Rectangle 102">
              <a:extLst>
                <a:ext uri="{FF2B5EF4-FFF2-40B4-BE49-F238E27FC236}">
                  <a16:creationId xmlns:a16="http://schemas.microsoft.com/office/drawing/2014/main" id="{20C64957-DE5F-C70A-7B29-C9C542765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" y="3288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3</a:t>
              </a:r>
              <a:endParaRPr lang="en-US" altLang="en-US" sz="1300"/>
            </a:p>
          </p:txBody>
        </p:sp>
        <p:sp>
          <p:nvSpPr>
            <p:cNvPr id="13408" name="Oval 103">
              <a:extLst>
                <a:ext uri="{FF2B5EF4-FFF2-40B4-BE49-F238E27FC236}">
                  <a16:creationId xmlns:a16="http://schemas.microsoft.com/office/drawing/2014/main" id="{8AE68B73-35B4-6A35-D962-44BE21389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0" y="1379"/>
              <a:ext cx="39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9" name="Line 104">
              <a:extLst>
                <a:ext uri="{FF2B5EF4-FFF2-40B4-BE49-F238E27FC236}">
                  <a16:creationId xmlns:a16="http://schemas.microsoft.com/office/drawing/2014/main" id="{BB38E769-E914-3590-7ED2-7943B306B1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352"/>
              <a:ext cx="598" cy="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0" name="Oval 105">
              <a:extLst>
                <a:ext uri="{FF2B5EF4-FFF2-40B4-BE49-F238E27FC236}">
                  <a16:creationId xmlns:a16="http://schemas.microsoft.com/office/drawing/2014/main" id="{3BFE2266-2D46-2A49-E8F2-71AFD9F9A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7" y="1333"/>
              <a:ext cx="39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11" name="Line 106">
              <a:extLst>
                <a:ext uri="{FF2B5EF4-FFF2-40B4-BE49-F238E27FC236}">
                  <a16:creationId xmlns:a16="http://schemas.microsoft.com/office/drawing/2014/main" id="{D7FB7F81-B3B8-CEA0-4C17-0C27ADBF8F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6" y="2696"/>
              <a:ext cx="580" cy="737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77251" cy="819151"/>
          </a:xfrm>
        </p:spPr>
        <p:txBody>
          <a:bodyPr/>
          <a:lstStyle/>
          <a:p>
            <a:r>
              <a:rPr lang="en-US" dirty="0"/>
              <a:t>DMAIEC Improvement Process</a:t>
            </a:r>
          </a:p>
        </p:txBody>
      </p:sp>
      <p:sp>
        <p:nvSpPr>
          <p:cNvPr id="513027" name="Text Box 3"/>
          <p:cNvSpPr txBox="1">
            <a:spLocks noChangeArrowheads="1"/>
          </p:cNvSpPr>
          <p:nvPr/>
        </p:nvSpPr>
        <p:spPr bwMode="auto">
          <a:xfrm>
            <a:off x="1927226" y="2157015"/>
            <a:ext cx="1125607" cy="267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u="sng" dirty="0">
                <a:solidFill>
                  <a:schemeClr val="tx2"/>
                </a:solidFill>
              </a:rPr>
              <a:t>STEP</a:t>
            </a:r>
            <a:endParaRPr lang="en-US" sz="2400" b="1" dirty="0"/>
          </a:p>
          <a:p>
            <a:pPr eaLnBrk="0" hangingPunct="0">
              <a:spcBef>
                <a:spcPct val="50000"/>
              </a:spcBef>
            </a:pPr>
            <a:r>
              <a:rPr lang="en-US" sz="2400" b="1" dirty="0"/>
              <a:t>Define</a:t>
            </a:r>
          </a:p>
          <a:p>
            <a:pPr eaLnBrk="0" hangingPunct="0">
              <a:spcBef>
                <a:spcPct val="50000"/>
              </a:spcBef>
            </a:pPr>
            <a:endParaRPr lang="en-US" sz="2400" b="1" dirty="0"/>
          </a:p>
          <a:p>
            <a:pPr eaLnBrk="0" hangingPunct="0">
              <a:spcBef>
                <a:spcPct val="50000"/>
              </a:spcBef>
            </a:pPr>
            <a:endParaRPr lang="en-US" sz="2400" b="1" dirty="0"/>
          </a:p>
          <a:p>
            <a:pPr eaLnBrk="0" hangingPunct="0">
              <a:spcBef>
                <a:spcPct val="50000"/>
              </a:spcBef>
            </a:pPr>
            <a:endParaRPr lang="en-US" sz="2400" b="1" dirty="0"/>
          </a:p>
        </p:txBody>
      </p:sp>
      <p:sp>
        <p:nvSpPr>
          <p:cNvPr id="513028" name="Text Box 4"/>
          <p:cNvSpPr txBox="1">
            <a:spLocks noChangeArrowheads="1"/>
          </p:cNvSpPr>
          <p:nvPr/>
        </p:nvSpPr>
        <p:spPr bwMode="auto">
          <a:xfrm>
            <a:off x="3784600" y="2157015"/>
            <a:ext cx="3244850" cy="206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</a:rPr>
              <a:t>OBJECTIVE</a:t>
            </a:r>
            <a:endParaRPr lang="en-US" sz="2400" b="1"/>
          </a:p>
          <a:p>
            <a:pPr eaLnBrk="0" hangingPunct="0">
              <a:spcAft>
                <a:spcPct val="35000"/>
              </a:spcAft>
            </a:pPr>
            <a:r>
              <a:rPr lang="en-US" sz="2400" b="1"/>
              <a:t>Develop clear business case, project sponsorship, team charter</a:t>
            </a:r>
          </a:p>
        </p:txBody>
      </p:sp>
      <p:sp>
        <p:nvSpPr>
          <p:cNvPr id="513029" name="Text Box 5"/>
          <p:cNvSpPr txBox="1">
            <a:spLocks noChangeArrowheads="1"/>
          </p:cNvSpPr>
          <p:nvPr/>
        </p:nvSpPr>
        <p:spPr bwMode="auto">
          <a:xfrm>
            <a:off x="7354889" y="2157016"/>
            <a:ext cx="3228975" cy="2456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 marL="173038" indent="-1730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>
                <a:solidFill>
                  <a:schemeClr val="tx2"/>
                </a:solidFill>
                <a:latin typeface="Arial" charset="0"/>
              </a:rPr>
              <a:t>TOOLS</a:t>
            </a:r>
            <a:endParaRPr lang="en-US" b="1"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Charter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VOC Analysis, 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SIPOC, 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Financial Analysis</a:t>
            </a:r>
          </a:p>
        </p:txBody>
      </p:sp>
      <p:sp>
        <p:nvSpPr>
          <p:cNvPr id="513030" name="Text Box 6"/>
          <p:cNvSpPr txBox="1">
            <a:spLocks noChangeArrowheads="1"/>
          </p:cNvSpPr>
          <p:nvPr/>
        </p:nvSpPr>
        <p:spPr bwMode="auto">
          <a:xfrm>
            <a:off x="1993901" y="4916488"/>
            <a:ext cx="8228013" cy="1397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Don’t allow a single project to proceed without a Business Case and a Sponsor who is </a:t>
            </a:r>
            <a:b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willing to commit to the results.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3BBB395-E493-E6E7-B9E6-1E1AA244D0DE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1FD1001E-94CE-728C-5AD5-CDE84355B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812E8C67-1120-808D-BEB8-97DDE1F84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40EAECF6-544B-1603-2A26-D253BC4EC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5E3371C8-D19F-F5E4-15DA-168D94D483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406304B3-8328-012F-3F55-116DE6372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12376A31-7306-EE34-FE42-AD95801A1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242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7" name="Rectangle 9">
            <a:extLst>
              <a:ext uri="{FF2B5EF4-FFF2-40B4-BE49-F238E27FC236}">
                <a16:creationId xmlns:a16="http://schemas.microsoft.com/office/drawing/2014/main" id="{8E8E4F8C-049F-2C4E-35CB-54AF12C44A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Multiple Stratifications</a:t>
            </a:r>
          </a:p>
        </p:txBody>
      </p:sp>
      <p:pic>
        <p:nvPicPr>
          <p:cNvPr id="15363" name="Picture 5">
            <a:extLst>
              <a:ext uri="{FF2B5EF4-FFF2-40B4-BE49-F238E27FC236}">
                <a16:creationId xmlns:a16="http://schemas.microsoft.com/office/drawing/2014/main" id="{B3D3608D-7B36-9095-DC79-5ED38FC3DBB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885826"/>
            <a:ext cx="4648200" cy="2936875"/>
          </a:xfr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8">
            <a:extLst>
              <a:ext uri="{FF2B5EF4-FFF2-40B4-BE49-F238E27FC236}">
                <a16:creationId xmlns:a16="http://schemas.microsoft.com/office/drawing/2014/main" id="{EAA34318-F74E-2193-D53E-9611DC13BCB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4030664"/>
            <a:ext cx="4343400" cy="2522537"/>
          </a:xfr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6" name="AutoShape 13">
            <a:extLst>
              <a:ext uri="{FF2B5EF4-FFF2-40B4-BE49-F238E27FC236}">
                <a16:creationId xmlns:a16="http://schemas.microsoft.com/office/drawing/2014/main" id="{1C213514-FB02-34FF-8F9B-00C35EA67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354263"/>
            <a:ext cx="1219200" cy="1752600"/>
          </a:xfrm>
          <a:prstGeom prst="cloudCallout">
            <a:avLst>
              <a:gd name="adj1" fmla="val -39583"/>
              <a:gd name="adj2" fmla="val -13588"/>
            </a:avLst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2" name="Arrow: Bent 1">
            <a:extLst>
              <a:ext uri="{FF2B5EF4-FFF2-40B4-BE49-F238E27FC236}">
                <a16:creationId xmlns:a16="http://schemas.microsoft.com/office/drawing/2014/main" id="{B558AD5C-1022-814B-FDD3-A64099382E0E}"/>
              </a:ext>
            </a:extLst>
          </p:cNvPr>
          <p:cNvSpPr/>
          <p:nvPr/>
        </p:nvSpPr>
        <p:spPr bwMode="auto">
          <a:xfrm flipV="1">
            <a:off x="2609635" y="4185096"/>
            <a:ext cx="3133619" cy="1752600"/>
          </a:xfrm>
          <a:prstGeom prst="ben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91F88-D0A6-FB65-B4C3-81AE2BE35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87C6E3-44D0-C196-6ADD-DF6B27C9D8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 dirty="0"/>
              <a:t>Cause &amp; Effect</a:t>
            </a:r>
          </a:p>
        </p:txBody>
      </p:sp>
    </p:spTree>
    <p:extLst>
      <p:ext uri="{BB962C8B-B14F-4D97-AF65-F5344CB8AC3E}">
        <p14:creationId xmlns:p14="http://schemas.microsoft.com/office/powerpoint/2010/main" val="2984973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7F52B67E-136F-FF25-8A16-F1F94C8E7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in Business Processes</a:t>
            </a:r>
          </a:p>
        </p:txBody>
      </p:sp>
      <p:sp>
        <p:nvSpPr>
          <p:cNvPr id="6147" name="Text Box 18">
            <a:extLst>
              <a:ext uri="{FF2B5EF4-FFF2-40B4-BE49-F238E27FC236}">
                <a16:creationId xmlns:a16="http://schemas.microsoft.com/office/drawing/2014/main" id="{40515A08-CBE9-3D51-BE15-8F25F96B1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1" y="2590800"/>
            <a:ext cx="1679575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Input (X)</a:t>
            </a:r>
            <a:endParaRPr lang="en-US" altLang="en-US" sz="2500"/>
          </a:p>
        </p:txBody>
      </p:sp>
      <p:sp>
        <p:nvSpPr>
          <p:cNvPr id="6148" name="Text Box 19">
            <a:extLst>
              <a:ext uri="{FF2B5EF4-FFF2-40B4-BE49-F238E27FC236}">
                <a16:creationId xmlns:a16="http://schemas.microsoft.com/office/drawing/2014/main" id="{D9E82C16-56A1-0E18-D81E-E720A3F69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3492500"/>
            <a:ext cx="1909762" cy="1589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3038" indent="-173038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en-US" sz="2000" b="1">
                <a:solidFill>
                  <a:srgbClr val="000000"/>
                </a:solidFill>
                <a:ea typeface="Batang" panose="02030600000101010101" pitchFamily="18" charset="-127"/>
              </a:rPr>
              <a:t>Methods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Materials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Machines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Personnel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Environment</a:t>
            </a:r>
            <a:endParaRPr lang="en-US" altLang="en-US" sz="2100"/>
          </a:p>
        </p:txBody>
      </p:sp>
      <p:sp>
        <p:nvSpPr>
          <p:cNvPr id="6149" name="Text Box 22">
            <a:extLst>
              <a:ext uri="{FF2B5EF4-FFF2-40B4-BE49-F238E27FC236}">
                <a16:creationId xmlns:a16="http://schemas.microsoft.com/office/drawing/2014/main" id="{8EA505CC-C19A-BE39-CE86-30E7CBD66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526" y="1298576"/>
            <a:ext cx="240982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000000"/>
                </a:solidFill>
                <a:ea typeface="Batang" panose="02030600000101010101" pitchFamily="18" charset="-127"/>
              </a:rPr>
              <a:t>Y = F(X)</a:t>
            </a:r>
            <a:endParaRPr lang="en-US" altLang="en-US" sz="3700"/>
          </a:p>
        </p:txBody>
      </p:sp>
      <p:sp>
        <p:nvSpPr>
          <p:cNvPr id="6150" name="AutoShape 23">
            <a:extLst>
              <a:ext uri="{FF2B5EF4-FFF2-40B4-BE49-F238E27FC236}">
                <a16:creationId xmlns:a16="http://schemas.microsoft.com/office/drawing/2014/main" id="{B9198281-DAE5-5EEF-F321-72E28482F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863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AutoShape 24">
            <a:extLst>
              <a:ext uri="{FF2B5EF4-FFF2-40B4-BE49-F238E27FC236}">
                <a16:creationId xmlns:a16="http://schemas.microsoft.com/office/drawing/2014/main" id="{2EF57F3A-E48F-CE98-B9F5-08285E292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450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Text Box 26">
            <a:extLst>
              <a:ext uri="{FF2B5EF4-FFF2-40B4-BE49-F238E27FC236}">
                <a16:creationId xmlns:a16="http://schemas.microsoft.com/office/drawing/2014/main" id="{3BD37844-BDF6-F3FD-A42A-990F28A53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938" y="2590800"/>
            <a:ext cx="2157412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Process (X)</a:t>
            </a:r>
            <a:endParaRPr lang="en-US" altLang="en-US" sz="2500"/>
          </a:p>
        </p:txBody>
      </p:sp>
      <p:sp>
        <p:nvSpPr>
          <p:cNvPr id="6153" name="Text Box 27">
            <a:extLst>
              <a:ext uri="{FF2B5EF4-FFF2-40B4-BE49-F238E27FC236}">
                <a16:creationId xmlns:a16="http://schemas.microsoft.com/office/drawing/2014/main" id="{61242199-1E93-A5FB-3E06-FB90AE0EF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8338" y="2590800"/>
            <a:ext cx="1998662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Output (Y)</a:t>
            </a:r>
            <a:endParaRPr lang="en-US" altLang="en-US" sz="25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309B71F9-B7D6-BD4F-4403-76B1C88772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Roadmap for Analyzing Causes</a:t>
            </a:r>
          </a:p>
        </p:txBody>
      </p:sp>
      <p:sp>
        <p:nvSpPr>
          <p:cNvPr id="8195" name="Text Box 5">
            <a:extLst>
              <a:ext uri="{FF2B5EF4-FFF2-40B4-BE49-F238E27FC236}">
                <a16:creationId xmlns:a16="http://schemas.microsoft.com/office/drawing/2014/main" id="{CD6885FE-B585-D9A4-82DA-ADBE362AF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1892300"/>
            <a:ext cx="1581150" cy="8524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Examine the Process, Address Assignable/ Special Causes of Variation</a:t>
            </a:r>
            <a:endParaRPr lang="en-US" altLang="en-US"/>
          </a:p>
        </p:txBody>
      </p:sp>
      <p:sp>
        <p:nvSpPr>
          <p:cNvPr id="8196" name="Text Box 6">
            <a:extLst>
              <a:ext uri="{FF2B5EF4-FFF2-40B4-BE49-F238E27FC236}">
                <a16:creationId xmlns:a16="http://schemas.microsoft.com/office/drawing/2014/main" id="{B9EFB0D1-1DF0-284E-CC90-CF224419A3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5400" y="2476501"/>
            <a:ext cx="1371600" cy="8239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Check Process and Make Quick and Easy Improvements</a:t>
            </a:r>
            <a:endParaRPr lang="en-US" altLang="en-US"/>
          </a:p>
        </p:txBody>
      </p:sp>
      <p:sp>
        <p:nvSpPr>
          <p:cNvPr id="8197" name="Text Box 7">
            <a:extLst>
              <a:ext uri="{FF2B5EF4-FFF2-40B4-BE49-F238E27FC236}">
                <a16:creationId xmlns:a16="http://schemas.microsoft.com/office/drawing/2014/main" id="{9D8F87E4-F978-1FA7-2202-D7B91E178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025" y="3500438"/>
            <a:ext cx="1371600" cy="69056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Stratify Data to Identify Specific Problems</a:t>
            </a:r>
            <a:endParaRPr lang="en-US" altLang="en-US"/>
          </a:p>
        </p:txBody>
      </p:sp>
      <p:sp>
        <p:nvSpPr>
          <p:cNvPr id="8198" name="Text Box 8">
            <a:extLst>
              <a:ext uri="{FF2B5EF4-FFF2-40B4-BE49-F238E27FC236}">
                <a16:creationId xmlns:a16="http://schemas.microsoft.com/office/drawing/2014/main" id="{757E79FE-B32A-2114-09F1-CACC47508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0801" y="4098925"/>
            <a:ext cx="1666875" cy="6794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Develop Cause and Effect Diagrams for the Specific Problems</a:t>
            </a:r>
            <a:endParaRPr lang="en-US" altLang="en-US"/>
          </a:p>
        </p:txBody>
      </p:sp>
      <p:sp>
        <p:nvSpPr>
          <p:cNvPr id="8199" name="Text Box 9">
            <a:extLst>
              <a:ext uri="{FF2B5EF4-FFF2-40B4-BE49-F238E27FC236}">
                <a16:creationId xmlns:a16="http://schemas.microsoft.com/office/drawing/2014/main" id="{9D3FEBED-7946-53B9-154F-308270F24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5103814"/>
            <a:ext cx="1371600" cy="8223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1200">
              <a:ea typeface="Batang" panose="02030600000101010101" pitchFamily="18" charset="-127"/>
            </a:endParaRPr>
          </a:p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Verify Root Causes</a:t>
            </a:r>
            <a:endParaRPr lang="en-US" altLang="en-US"/>
          </a:p>
        </p:txBody>
      </p:sp>
      <p:sp>
        <p:nvSpPr>
          <p:cNvPr id="8200" name="Arc 10">
            <a:extLst>
              <a:ext uri="{FF2B5EF4-FFF2-40B4-BE49-F238E27FC236}">
                <a16:creationId xmlns:a16="http://schemas.microsoft.com/office/drawing/2014/main" id="{3F42C49D-8280-3C49-3509-33D7B3025AA8}"/>
              </a:ext>
            </a:extLst>
          </p:cNvPr>
          <p:cNvSpPr>
            <a:spLocks/>
          </p:cNvSpPr>
          <p:nvPr/>
        </p:nvSpPr>
        <p:spPr bwMode="auto">
          <a:xfrm>
            <a:off x="5013326" y="2259013"/>
            <a:ext cx="2651125" cy="423862"/>
          </a:xfrm>
          <a:custGeom>
            <a:avLst/>
            <a:gdLst>
              <a:gd name="T0" fmla="*/ 0 w 21600"/>
              <a:gd name="T1" fmla="*/ 0 h 21600"/>
              <a:gd name="T2" fmla="*/ 2651125 w 21600"/>
              <a:gd name="T3" fmla="*/ 423862 h 21600"/>
              <a:gd name="T4" fmla="*/ 0 w 21600"/>
              <a:gd name="T5" fmla="*/ 4238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Arc 11">
            <a:extLst>
              <a:ext uri="{FF2B5EF4-FFF2-40B4-BE49-F238E27FC236}">
                <a16:creationId xmlns:a16="http://schemas.microsoft.com/office/drawing/2014/main" id="{92FECB25-DB01-0BCC-7932-D65635398368}"/>
              </a:ext>
            </a:extLst>
          </p:cNvPr>
          <p:cNvSpPr>
            <a:spLocks/>
          </p:cNvSpPr>
          <p:nvPr/>
        </p:nvSpPr>
        <p:spPr bwMode="auto">
          <a:xfrm flipH="1">
            <a:off x="5083175" y="2963863"/>
            <a:ext cx="2560638" cy="538162"/>
          </a:xfrm>
          <a:custGeom>
            <a:avLst/>
            <a:gdLst>
              <a:gd name="T0" fmla="*/ 0 w 21600"/>
              <a:gd name="T1" fmla="*/ 0 h 21600"/>
              <a:gd name="T2" fmla="*/ 2560638 w 21600"/>
              <a:gd name="T3" fmla="*/ 538162 h 21600"/>
              <a:gd name="T4" fmla="*/ 0 w 21600"/>
              <a:gd name="T5" fmla="*/ 5381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Arc 12">
            <a:extLst>
              <a:ext uri="{FF2B5EF4-FFF2-40B4-BE49-F238E27FC236}">
                <a16:creationId xmlns:a16="http://schemas.microsoft.com/office/drawing/2014/main" id="{F6F3DEC5-775C-3CB7-80D3-6BF976336F26}"/>
              </a:ext>
            </a:extLst>
          </p:cNvPr>
          <p:cNvSpPr>
            <a:spLocks/>
          </p:cNvSpPr>
          <p:nvPr/>
        </p:nvSpPr>
        <p:spPr bwMode="auto">
          <a:xfrm>
            <a:off x="5284789" y="3717925"/>
            <a:ext cx="2376487" cy="571500"/>
          </a:xfrm>
          <a:custGeom>
            <a:avLst/>
            <a:gdLst>
              <a:gd name="T0" fmla="*/ 0 w 21600"/>
              <a:gd name="T1" fmla="*/ 0 h 21600"/>
              <a:gd name="T2" fmla="*/ 2376487 w 21600"/>
              <a:gd name="T3" fmla="*/ 571500 h 21600"/>
              <a:gd name="T4" fmla="*/ 0 w 21600"/>
              <a:gd name="T5" fmla="*/ 5715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3" name="Arc 13">
            <a:extLst>
              <a:ext uri="{FF2B5EF4-FFF2-40B4-BE49-F238E27FC236}">
                <a16:creationId xmlns:a16="http://schemas.microsoft.com/office/drawing/2014/main" id="{C3DD1329-5FFA-5263-0684-0F2E97B48265}"/>
              </a:ext>
            </a:extLst>
          </p:cNvPr>
          <p:cNvSpPr>
            <a:spLocks/>
          </p:cNvSpPr>
          <p:nvPr/>
        </p:nvSpPr>
        <p:spPr bwMode="auto">
          <a:xfrm flipH="1">
            <a:off x="5187951" y="4452939"/>
            <a:ext cx="2468563" cy="636587"/>
          </a:xfrm>
          <a:custGeom>
            <a:avLst/>
            <a:gdLst>
              <a:gd name="T0" fmla="*/ 0 w 21600"/>
              <a:gd name="T1" fmla="*/ 0 h 21600"/>
              <a:gd name="T2" fmla="*/ 2468563 w 21600"/>
              <a:gd name="T3" fmla="*/ 636587 h 21600"/>
              <a:gd name="T4" fmla="*/ 0 w 21600"/>
              <a:gd name="T5" fmla="*/ 63658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4" name="Arc 14">
            <a:extLst>
              <a:ext uri="{FF2B5EF4-FFF2-40B4-BE49-F238E27FC236}">
                <a16:creationId xmlns:a16="http://schemas.microsoft.com/office/drawing/2014/main" id="{5DDCEFA8-FC0D-7C79-92ED-EE92A5D6ACCC}"/>
              </a:ext>
            </a:extLst>
          </p:cNvPr>
          <p:cNvSpPr>
            <a:spLocks/>
          </p:cNvSpPr>
          <p:nvPr/>
        </p:nvSpPr>
        <p:spPr bwMode="auto">
          <a:xfrm>
            <a:off x="5378450" y="5470526"/>
            <a:ext cx="2376488" cy="365125"/>
          </a:xfrm>
          <a:custGeom>
            <a:avLst/>
            <a:gdLst>
              <a:gd name="T0" fmla="*/ 0 w 21600"/>
              <a:gd name="T1" fmla="*/ 0 h 21600"/>
              <a:gd name="T2" fmla="*/ 2376488 w 21600"/>
              <a:gd name="T3" fmla="*/ 365125 h 21600"/>
              <a:gd name="T4" fmla="*/ 0 w 21600"/>
              <a:gd name="T5" fmla="*/ 36512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5" name="Text Box 15">
            <a:extLst>
              <a:ext uri="{FF2B5EF4-FFF2-40B4-BE49-F238E27FC236}">
                <a16:creationId xmlns:a16="http://schemas.microsoft.com/office/drawing/2014/main" id="{EC69201A-0345-E74B-EBED-C1B51F288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8426" y="57531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i="1">
                <a:ea typeface="Batang" panose="02030600000101010101" pitchFamily="18" charset="-127"/>
              </a:rPr>
              <a:t>To Improve &amp; Execute Steps</a:t>
            </a:r>
            <a:endParaRPr lang="en-US" altLang="en-US"/>
          </a:p>
        </p:txBody>
      </p:sp>
      <p:sp>
        <p:nvSpPr>
          <p:cNvPr id="8206" name="Text Box 16">
            <a:extLst>
              <a:ext uri="{FF2B5EF4-FFF2-40B4-BE49-F238E27FC236}">
                <a16:creationId xmlns:a16="http://schemas.microsoft.com/office/drawing/2014/main" id="{74EDA5E8-7EDC-0928-6E1C-4779B3114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1" y="9906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i="1">
                <a:ea typeface="Batang" panose="02030600000101010101" pitchFamily="18" charset="-127"/>
              </a:rPr>
              <a:t>From Measure Step</a:t>
            </a:r>
            <a:endParaRPr lang="en-US" altLang="en-US"/>
          </a:p>
        </p:txBody>
      </p:sp>
      <p:sp>
        <p:nvSpPr>
          <p:cNvPr id="8207" name="Arc 17">
            <a:extLst>
              <a:ext uri="{FF2B5EF4-FFF2-40B4-BE49-F238E27FC236}">
                <a16:creationId xmlns:a16="http://schemas.microsoft.com/office/drawing/2014/main" id="{F964426C-92DE-9105-9AA2-7F5A3E3945A4}"/>
              </a:ext>
            </a:extLst>
          </p:cNvPr>
          <p:cNvSpPr>
            <a:spLocks/>
          </p:cNvSpPr>
          <p:nvPr/>
        </p:nvSpPr>
        <p:spPr bwMode="auto">
          <a:xfrm>
            <a:off x="3835401" y="1277939"/>
            <a:ext cx="593725" cy="612775"/>
          </a:xfrm>
          <a:custGeom>
            <a:avLst/>
            <a:gdLst>
              <a:gd name="T0" fmla="*/ 0 w 21600"/>
              <a:gd name="T1" fmla="*/ 0 h 21600"/>
              <a:gd name="T2" fmla="*/ 593725 w 21600"/>
              <a:gd name="T3" fmla="*/ 612775 h 21600"/>
              <a:gd name="T4" fmla="*/ 0 w 21600"/>
              <a:gd name="T5" fmla="*/ 61277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3978A2C5-7BA8-29B9-A115-0980B604FC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Cause &amp; Effect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66DCC78-1E14-5601-06CF-DD86AF5070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/>
              <a:t>Examining the Process</a:t>
            </a:r>
          </a:p>
          <a:p>
            <a:pPr lvl="1" eaLnBrk="1" hangingPunct="1"/>
            <a:r>
              <a:rPr lang="en-US" altLang="en-US"/>
              <a:t>Common Sense</a:t>
            </a:r>
          </a:p>
          <a:p>
            <a:pPr lvl="1" eaLnBrk="1" hangingPunct="1"/>
            <a:r>
              <a:rPr lang="en-US" altLang="en-US"/>
              <a:t>Process Documentation</a:t>
            </a:r>
          </a:p>
          <a:p>
            <a:pPr lvl="1" eaLnBrk="1" hangingPunct="1"/>
            <a:r>
              <a:rPr lang="en-US" altLang="en-US"/>
              <a:t>Actual vs. Documented Process</a:t>
            </a:r>
          </a:p>
          <a:p>
            <a:pPr lvl="1" eaLnBrk="1" hangingPunct="1"/>
            <a:r>
              <a:rPr lang="en-US" altLang="en-US"/>
              <a:t>Training</a:t>
            </a:r>
          </a:p>
          <a:p>
            <a:pPr lvl="1" eaLnBrk="1" hangingPunct="1"/>
            <a:r>
              <a:rPr lang="en-US" altLang="en-US"/>
              <a:t>Data Analysis</a:t>
            </a:r>
          </a:p>
          <a:p>
            <a:pPr lvl="1" eaLnBrk="1" hangingPunct="1"/>
            <a:endParaRPr lang="en-US" altLang="en-US"/>
          </a:p>
          <a:p>
            <a:pPr eaLnBrk="1" hangingPunct="1"/>
            <a:r>
              <a:rPr lang="en-US" altLang="en-US"/>
              <a:t>Quick and Easy Improvements</a:t>
            </a:r>
          </a:p>
          <a:p>
            <a:pPr lvl="1" eaLnBrk="1" hangingPunct="1"/>
            <a:r>
              <a:rPr lang="en-US" altLang="en-US"/>
              <a:t>Eliminate redundancies</a:t>
            </a:r>
          </a:p>
          <a:p>
            <a:pPr lvl="1" eaLnBrk="1" hangingPunct="1"/>
            <a:r>
              <a:rPr lang="en-US" altLang="en-US"/>
              <a:t>Clarify unclear steps</a:t>
            </a:r>
          </a:p>
          <a:p>
            <a:pPr lvl="1" eaLnBrk="1" hangingPunct="1"/>
            <a:r>
              <a:rPr lang="en-US" altLang="en-US"/>
              <a:t>Re-order steps</a:t>
            </a:r>
          </a:p>
          <a:p>
            <a:pPr lvl="1" eaLnBrk="1" hangingPunct="1"/>
            <a:r>
              <a:rPr lang="en-US" altLang="en-US"/>
              <a:t>Eliminate unnecessary steps</a:t>
            </a:r>
          </a:p>
          <a:p>
            <a:pPr lvl="1" eaLnBrk="1" hangingPunct="1"/>
            <a:r>
              <a:rPr lang="en-US" altLang="en-US"/>
              <a:t>Decrease the amount of transportation or delays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45420D1-499F-875C-9465-825BDB4A1F78}"/>
              </a:ext>
            </a:extLst>
          </p:cNvPr>
          <p:cNvSpPr/>
          <p:nvPr/>
        </p:nvSpPr>
        <p:spPr bwMode="auto">
          <a:xfrm>
            <a:off x="7235826" y="1416049"/>
            <a:ext cx="4178763" cy="2282647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r>
              <a:rPr lang="en-US" sz="1800" b="1" dirty="0"/>
              <a:t>Air Disasters </a:t>
            </a:r>
            <a:r>
              <a:rPr lang="en-US" sz="1800" dirty="0"/>
              <a:t>– one factor at a time: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Weather (microburst)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Engine Failure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Control Failure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Pilot Error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Pilot Training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. . . 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4146FE54-0699-0F64-48C6-EBACB26707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Cause &amp; Effect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4CAA60E5-ED05-07C7-574A-71765A9C0D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600"/>
              <a:t>Stratifying the Data – Pareto</a:t>
            </a:r>
          </a:p>
          <a:p>
            <a:pPr eaLnBrk="1" hangingPunct="1"/>
            <a:endParaRPr lang="en-US" altLang="en-US" sz="3600"/>
          </a:p>
          <a:p>
            <a:pPr eaLnBrk="1" hangingPunct="1"/>
            <a:r>
              <a:rPr lang="en-US" altLang="en-US" sz="3600"/>
              <a:t>Involving the Right People</a:t>
            </a:r>
          </a:p>
          <a:p>
            <a:pPr marL="968375" lvl="1" indent="-511175"/>
            <a:r>
              <a:rPr lang="en-US" altLang="en-US" sz="3200"/>
              <a:t>Nuclear Plant Run-back Event</a:t>
            </a:r>
          </a:p>
          <a:p>
            <a:pPr marL="968375" lvl="1" indent="-511175"/>
            <a:r>
              <a:rPr lang="en-US" altLang="en-US" sz="3200"/>
              <a:t>Diesel Locomotive Post-Maintenance Failure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30E40904-317B-8766-8D5E-6E1D61B0C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(Ishikawa) Diagram</a:t>
            </a: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5AA70CF1-BD17-3D1C-0119-8D4358468B1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990600"/>
            <a:ext cx="8686800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6">
            <a:extLst>
              <a:ext uri="{FF2B5EF4-FFF2-40B4-BE49-F238E27FC236}">
                <a16:creationId xmlns:a16="http://schemas.microsoft.com/office/drawing/2014/main" id="{59EF42F8-94E3-96D2-9F07-9E505871E02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77200" y="4724401"/>
            <a:ext cx="1143000" cy="1628775"/>
          </a:xfrm>
          <a:noFill/>
          <a:ln w="25400" cap="flat">
            <a:solidFill>
              <a:schemeClr val="accent2"/>
            </a:solidFill>
            <a:miter lim="800000"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1269" name="Text Box 8">
            <a:extLst>
              <a:ext uri="{FF2B5EF4-FFF2-40B4-BE49-F238E27FC236}">
                <a16:creationId xmlns:a16="http://schemas.microsoft.com/office/drawing/2014/main" id="{BB8941C9-D31A-241C-1154-1AA285B06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1738" y="6400801"/>
            <a:ext cx="2354262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Kaoru Ishikawa – Our Hero!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C8883D68-9514-9C87-C1F4-8898EE9C7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Steps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251CBCD-767F-B7C1-91E5-B36325DC47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97950" y="914401"/>
            <a:ext cx="11476233" cy="5675313"/>
          </a:xfrm>
        </p:spPr>
        <p:txBody>
          <a:bodyPr>
            <a:normAutofit/>
          </a:bodyPr>
          <a:lstStyle/>
          <a:p>
            <a:pPr marL="381000" indent="-381000">
              <a:buNone/>
            </a:pPr>
            <a:r>
              <a:rPr lang="en-US" altLang="en-US" dirty="0"/>
              <a:t>1.	State the problem as the Effect.  A good "Effect" statement:</a:t>
            </a:r>
          </a:p>
          <a:p>
            <a:pPr marL="838200" lvl="1" indent="-381000"/>
            <a:r>
              <a:rPr lang="en-US" altLang="en-US" dirty="0"/>
              <a:t>states what is wrong, not why it is wrong,</a:t>
            </a:r>
          </a:p>
          <a:p>
            <a:pPr marL="838200" lvl="1" indent="-381000"/>
            <a:r>
              <a:rPr lang="en-US" altLang="en-US" dirty="0"/>
              <a:t>focuses on the gap between what is and what should be, and</a:t>
            </a:r>
          </a:p>
          <a:p>
            <a:pPr marL="838200" lvl="1" indent="-381000"/>
            <a:r>
              <a:rPr lang="en-US" altLang="en-US" dirty="0"/>
              <a:t>is measurable and specific.</a:t>
            </a:r>
          </a:p>
          <a:p>
            <a:pPr marL="838200" lvl="1" indent="-381000"/>
            <a:endParaRPr lang="en-US" altLang="en-US" dirty="0"/>
          </a:p>
          <a:p>
            <a:pPr marL="381000" indent="-381000">
              <a:buNone/>
            </a:pPr>
            <a:r>
              <a:rPr lang="en-US" altLang="en-US" dirty="0"/>
              <a:t>2.	Identify possible causes of the Effect.  Brainstorm a list of causes based on knowledge of the production process.</a:t>
            </a:r>
          </a:p>
          <a:p>
            <a:pPr marL="838200" lvl="1" indent="-381000"/>
            <a:r>
              <a:rPr lang="en-US" altLang="en-US" dirty="0"/>
              <a:t>"Ask Why Five Times"</a:t>
            </a:r>
          </a:p>
          <a:p>
            <a:pPr marL="838200" lvl="1" indent="-381000"/>
            <a:r>
              <a:rPr lang="en-US" altLang="en-US" dirty="0"/>
              <a:t>Avoid:</a:t>
            </a:r>
          </a:p>
          <a:p>
            <a:pPr marL="1295400" lvl="2" indent="-381000"/>
            <a:r>
              <a:rPr lang="en-US" altLang="en-US" dirty="0"/>
              <a:t>Solutions</a:t>
            </a:r>
          </a:p>
          <a:p>
            <a:pPr marL="1295400" lvl="2" indent="-381000"/>
            <a:r>
              <a:rPr lang="en-US" altLang="en-US" dirty="0"/>
              <a:t>"Lack of" Statements</a:t>
            </a:r>
          </a:p>
          <a:p>
            <a:pPr marL="1295400" lvl="2" indent="-381000"/>
            <a:r>
              <a:rPr lang="en-US" altLang="en-US" dirty="0"/>
              <a:t>"Fuzzy" causes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8DDFEBD2-DC50-BB52-DC38-4D5A8A5654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Steps (continued)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94C17849-A0FC-55F4-C71C-C67DBEEC99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1000" indent="-381000">
              <a:buNone/>
            </a:pPr>
            <a:r>
              <a:rPr lang="en-US" altLang="en-US"/>
              <a:t>3.	Define the major categories to be used on the Cause and Effect diagram.  “Default" categories - </a:t>
            </a:r>
            <a:r>
              <a:rPr lang="en-US" altLang="en-US" b="1" i="1"/>
              <a:t>Person, Machine, Material, Method, Information, </a:t>
            </a:r>
            <a:r>
              <a:rPr lang="en-US" altLang="en-US"/>
              <a:t>and</a:t>
            </a:r>
            <a:r>
              <a:rPr lang="en-US" altLang="en-US" b="1" i="1"/>
              <a:t> Environment</a:t>
            </a:r>
            <a:r>
              <a:rPr lang="en-US" altLang="en-US"/>
              <a:t>.</a:t>
            </a:r>
          </a:p>
          <a:p>
            <a:pPr marL="381000" indent="-381000">
              <a:buNone/>
            </a:pPr>
            <a:r>
              <a:rPr lang="en-US" altLang="en-US"/>
              <a:t> </a:t>
            </a:r>
          </a:p>
          <a:p>
            <a:pPr marL="381000" indent="-381000">
              <a:buNone/>
            </a:pPr>
            <a:r>
              <a:rPr lang="en-US" altLang="en-US"/>
              <a:t>4.	Draw the diagram. Refine the causes where necessary and continue asking:</a:t>
            </a:r>
          </a:p>
          <a:p>
            <a:pPr marL="838200" lvl="1" indent="-381000"/>
            <a:r>
              <a:rPr lang="en-US" altLang="en-US"/>
              <a:t>	What causes this?</a:t>
            </a:r>
          </a:p>
          <a:p>
            <a:pPr marL="838200" lvl="1" indent="-381000"/>
            <a:r>
              <a:rPr lang="en-US" altLang="en-US"/>
              <a:t>	Why does this condition exist?</a:t>
            </a:r>
          </a:p>
          <a:p>
            <a:pPr marL="838200" lvl="1" indent="-381000"/>
            <a:endParaRPr lang="en-US" altLang="en-US"/>
          </a:p>
          <a:p>
            <a:pPr marL="381000" indent="-381000">
              <a:buNone/>
            </a:pPr>
            <a:r>
              <a:rPr lang="en-US" altLang="en-US"/>
              <a:t>5.	Walk through the logic in both directions: </a:t>
            </a:r>
          </a:p>
          <a:p>
            <a:pPr marL="838200" lvl="1" indent="-381000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effect to the causes, and</a:t>
            </a:r>
          </a:p>
          <a:p>
            <a:pPr marL="838200" lvl="1" indent="-381000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causes to the effect.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>
            <a:extLst>
              <a:ext uri="{FF2B5EF4-FFF2-40B4-BE49-F238E27FC236}">
                <a16:creationId xmlns:a16="http://schemas.microsoft.com/office/drawing/2014/main" id="{54DD7FF7-6394-8464-ECDE-F67B7B9F0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179814"/>
            <a:ext cx="86106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0196" name="Rectangle 4">
            <a:extLst>
              <a:ext uri="{FF2B5EF4-FFF2-40B4-BE49-F238E27FC236}">
                <a16:creationId xmlns:a16="http://schemas.microsoft.com/office/drawing/2014/main" id="{D13082CE-4A3D-5539-8E76-A5C56A9D5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Variation/Problem Analysis Type</a:t>
            </a:r>
          </a:p>
        </p:txBody>
      </p:sp>
      <p:graphicFrame>
        <p:nvGraphicFramePr>
          <p:cNvPr id="14340" name="Object 3">
            <a:extLst>
              <a:ext uri="{FF2B5EF4-FFF2-40B4-BE49-F238E27FC236}">
                <a16:creationId xmlns:a16="http://schemas.microsoft.com/office/drawing/2014/main" id="{E0E34A5F-7495-3206-564C-A6ADCCA4438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995130"/>
              </p:ext>
            </p:extLst>
          </p:nvPr>
        </p:nvGraphicFramePr>
        <p:xfrm>
          <a:off x="1836738" y="1332214"/>
          <a:ext cx="8366125" cy="433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572000" imgH="2369542" progId="Visio.Drawing.5">
                  <p:embed/>
                </p:oleObj>
              </mc:Choice>
              <mc:Fallback>
                <p:oleObj name="VISIO" r:id="rId2" imgW="4572000" imgH="2369542" progId="Visio.Drawing.5">
                  <p:embed/>
                  <p:pic>
                    <p:nvPicPr>
                      <p:cNvPr id="14340" name="Object 3">
                        <a:extLst>
                          <a:ext uri="{FF2B5EF4-FFF2-40B4-BE49-F238E27FC236}">
                            <a16:creationId xmlns:a16="http://schemas.microsoft.com/office/drawing/2014/main" id="{E0E34A5F-7495-3206-564C-A6ADCCA443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1332214"/>
                        <a:ext cx="8366125" cy="433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274"/>
            <a:ext cx="8477250" cy="819151"/>
          </a:xfrm>
        </p:spPr>
        <p:txBody>
          <a:bodyPr/>
          <a:lstStyle/>
          <a:p>
            <a:pPr marL="157163" defTabSz="820738"/>
            <a:r>
              <a:rPr lang="en-US" dirty="0"/>
              <a:t>DMAIEC Improvement Process</a:t>
            </a:r>
          </a:p>
        </p:txBody>
      </p:sp>
      <p:sp>
        <p:nvSpPr>
          <p:cNvPr id="515075" name="Text Box 3"/>
          <p:cNvSpPr txBox="1">
            <a:spLocks noChangeArrowheads="1"/>
          </p:cNvSpPr>
          <p:nvPr/>
        </p:nvSpPr>
        <p:spPr bwMode="auto">
          <a:xfrm>
            <a:off x="1118386" y="2241621"/>
            <a:ext cx="1399040" cy="94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Measure</a:t>
            </a:r>
          </a:p>
        </p:txBody>
      </p:sp>
      <p:sp>
        <p:nvSpPr>
          <p:cNvPr id="515076" name="Text Box 4"/>
          <p:cNvSpPr txBox="1">
            <a:spLocks noChangeArrowheads="1"/>
          </p:cNvSpPr>
          <p:nvPr/>
        </p:nvSpPr>
        <p:spPr bwMode="auto">
          <a:xfrm>
            <a:off x="2765425" y="2241621"/>
            <a:ext cx="3911821" cy="280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Define current process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Develop/execute measurement plan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Assess Process Stability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Stratify problem</a:t>
            </a:r>
          </a:p>
        </p:txBody>
      </p:sp>
      <p:sp>
        <p:nvSpPr>
          <p:cNvPr id="515077" name="Text Box 5"/>
          <p:cNvSpPr txBox="1">
            <a:spLocks noChangeArrowheads="1"/>
          </p:cNvSpPr>
          <p:nvPr/>
        </p:nvSpPr>
        <p:spPr bwMode="auto">
          <a:xfrm>
            <a:off x="6733651" y="2241621"/>
            <a:ext cx="4838985" cy="280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Mapping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Measurement planning tools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Data displays (Histograms,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Paretos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Control charts, etc.)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capability (Sigma)</a:t>
            </a:r>
          </a:p>
        </p:txBody>
      </p:sp>
      <p:sp>
        <p:nvSpPr>
          <p:cNvPr id="515078" name="Text Box 6"/>
          <p:cNvSpPr txBox="1">
            <a:spLocks noChangeArrowheads="1"/>
          </p:cNvSpPr>
          <p:nvPr/>
        </p:nvSpPr>
        <p:spPr bwMode="auto">
          <a:xfrm>
            <a:off x="2765425" y="5456239"/>
            <a:ext cx="6510338" cy="10318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Insist that the performance “gaps” are identified &amp; quantified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E05E52-F0AA-7F61-4017-D5CE5BF718AB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360FE7C2-B853-D748-F50B-1A84C5A7F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5F8E9AFE-2CF5-ED2A-328C-C9D9815F9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729E2866-38AF-28EB-8AB6-F6D4BD029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636C9D71-F3B2-8DF4-B56D-E9169FE89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892DE608-D3C6-853F-F3D0-4C15E04E4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53A7D087-58C9-419A-1CC7-02872B5A9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6882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38C3686C-6FFD-E753-6FD5-6A6FFE07C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1073150"/>
            <a:ext cx="86868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7610" name="Rectangle 10">
            <a:extLst>
              <a:ext uri="{FF2B5EF4-FFF2-40B4-BE49-F238E27FC236}">
                <a16:creationId xmlns:a16="http://schemas.microsoft.com/office/drawing/2014/main" id="{EF4DDDCA-F24B-E697-8ECB-1252910521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Production Process - Focused</a:t>
            </a:r>
          </a:p>
        </p:txBody>
      </p:sp>
      <p:pic>
        <p:nvPicPr>
          <p:cNvPr id="15364" name="Picture 188">
            <a:extLst>
              <a:ext uri="{FF2B5EF4-FFF2-40B4-BE49-F238E27FC236}">
                <a16:creationId xmlns:a16="http://schemas.microsoft.com/office/drawing/2014/main" id="{EC4832F4-0A28-C615-EC35-C4AE000D8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425575"/>
            <a:ext cx="8412163" cy="418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2336BB35-FB5E-87E2-B587-5765883EC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Verification</a:t>
            </a:r>
          </a:p>
        </p:txBody>
      </p:sp>
      <p:sp>
        <p:nvSpPr>
          <p:cNvPr id="16387" name="Rectangle 4">
            <a:extLst>
              <a:ext uri="{FF2B5EF4-FFF2-40B4-BE49-F238E27FC236}">
                <a16:creationId xmlns:a16="http://schemas.microsoft.com/office/drawing/2014/main" id="{EFA22041-9B7D-B3AA-12DD-67D9B8207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663556"/>
            <a:ext cx="184731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2CCF7E99-CD80-965B-8DA8-3EF9E19ED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031875"/>
            <a:ext cx="5450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6389" name="Freeform 8">
            <a:extLst>
              <a:ext uri="{FF2B5EF4-FFF2-40B4-BE49-F238E27FC236}">
                <a16:creationId xmlns:a16="http://schemas.microsoft.com/office/drawing/2014/main" id="{6B46CD49-043B-6FCA-08CF-AE101F62E3E6}"/>
              </a:ext>
            </a:extLst>
          </p:cNvPr>
          <p:cNvSpPr>
            <a:spLocks/>
          </p:cNvSpPr>
          <p:nvPr/>
        </p:nvSpPr>
        <p:spPr bwMode="auto">
          <a:xfrm>
            <a:off x="8837614" y="5681664"/>
            <a:ext cx="331787" cy="452437"/>
          </a:xfrm>
          <a:custGeom>
            <a:avLst/>
            <a:gdLst>
              <a:gd name="T0" fmla="*/ 36512 w 209"/>
              <a:gd name="T1" fmla="*/ 33337 h 285"/>
              <a:gd name="T2" fmla="*/ 52387 w 209"/>
              <a:gd name="T3" fmla="*/ 68262 h 285"/>
              <a:gd name="T4" fmla="*/ 36512 w 209"/>
              <a:gd name="T5" fmla="*/ 104775 h 285"/>
              <a:gd name="T6" fmla="*/ 0 w 209"/>
              <a:gd name="T7" fmla="*/ 138112 h 285"/>
              <a:gd name="T8" fmla="*/ 0 w 209"/>
              <a:gd name="T9" fmla="*/ 173037 h 285"/>
              <a:gd name="T10" fmla="*/ 17462 w 209"/>
              <a:gd name="T11" fmla="*/ 209550 h 285"/>
              <a:gd name="T12" fmla="*/ 36512 w 209"/>
              <a:gd name="T13" fmla="*/ 242887 h 285"/>
              <a:gd name="T14" fmla="*/ 52387 w 209"/>
              <a:gd name="T15" fmla="*/ 277812 h 285"/>
              <a:gd name="T16" fmla="*/ 69850 w 209"/>
              <a:gd name="T17" fmla="*/ 314325 h 285"/>
              <a:gd name="T18" fmla="*/ 88900 w 209"/>
              <a:gd name="T19" fmla="*/ 347662 h 285"/>
              <a:gd name="T20" fmla="*/ 104775 w 209"/>
              <a:gd name="T21" fmla="*/ 382587 h 285"/>
              <a:gd name="T22" fmla="*/ 141287 w 209"/>
              <a:gd name="T23" fmla="*/ 400050 h 285"/>
              <a:gd name="T24" fmla="*/ 157162 w 209"/>
              <a:gd name="T25" fmla="*/ 434975 h 285"/>
              <a:gd name="T26" fmla="*/ 193675 w 209"/>
              <a:gd name="T27" fmla="*/ 452437 h 285"/>
              <a:gd name="T28" fmla="*/ 227012 w 209"/>
              <a:gd name="T29" fmla="*/ 452437 h 285"/>
              <a:gd name="T30" fmla="*/ 261937 w 209"/>
              <a:gd name="T31" fmla="*/ 452437 h 285"/>
              <a:gd name="T32" fmla="*/ 298450 w 209"/>
              <a:gd name="T33" fmla="*/ 434975 h 285"/>
              <a:gd name="T34" fmla="*/ 314325 w 209"/>
              <a:gd name="T35" fmla="*/ 400050 h 285"/>
              <a:gd name="T36" fmla="*/ 331787 w 209"/>
              <a:gd name="T37" fmla="*/ 366712 h 285"/>
              <a:gd name="T38" fmla="*/ 298450 w 209"/>
              <a:gd name="T39" fmla="*/ 330200 h 285"/>
              <a:gd name="T40" fmla="*/ 298450 w 209"/>
              <a:gd name="T41" fmla="*/ 295275 h 285"/>
              <a:gd name="T42" fmla="*/ 298450 w 209"/>
              <a:gd name="T43" fmla="*/ 261937 h 285"/>
              <a:gd name="T44" fmla="*/ 298450 w 209"/>
              <a:gd name="T45" fmla="*/ 225425 h 285"/>
              <a:gd name="T46" fmla="*/ 298450 w 209"/>
              <a:gd name="T47" fmla="*/ 190500 h 285"/>
              <a:gd name="T48" fmla="*/ 314325 w 209"/>
              <a:gd name="T49" fmla="*/ 157162 h 285"/>
              <a:gd name="T50" fmla="*/ 314325 w 209"/>
              <a:gd name="T51" fmla="*/ 120650 h 285"/>
              <a:gd name="T52" fmla="*/ 314325 w 209"/>
              <a:gd name="T53" fmla="*/ 85725 h 285"/>
              <a:gd name="T54" fmla="*/ 314325 w 209"/>
              <a:gd name="T55" fmla="*/ 52387 h 285"/>
              <a:gd name="T56" fmla="*/ 298450 w 209"/>
              <a:gd name="T57" fmla="*/ 15875 h 285"/>
              <a:gd name="T58" fmla="*/ 261937 w 209"/>
              <a:gd name="T59" fmla="*/ 15875 h 285"/>
              <a:gd name="T60" fmla="*/ 227012 w 209"/>
              <a:gd name="T61" fmla="*/ 0 h 285"/>
              <a:gd name="T62" fmla="*/ 174625 w 209"/>
              <a:gd name="T63" fmla="*/ 0 h 285"/>
              <a:gd name="T64" fmla="*/ 141287 w 209"/>
              <a:gd name="T65" fmla="*/ 0 h 285"/>
              <a:gd name="T66" fmla="*/ 104775 w 209"/>
              <a:gd name="T67" fmla="*/ 0 h 285"/>
              <a:gd name="T68" fmla="*/ 69850 w 209"/>
              <a:gd name="T69" fmla="*/ 0 h 285"/>
              <a:gd name="T70" fmla="*/ 69850 w 209"/>
              <a:gd name="T71" fmla="*/ 33337 h 285"/>
              <a:gd name="T72" fmla="*/ 36512 w 209"/>
              <a:gd name="T73" fmla="*/ 33337 h 2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09" h="285">
                <a:moveTo>
                  <a:pt x="23" y="21"/>
                </a:moveTo>
                <a:lnTo>
                  <a:pt x="33" y="43"/>
                </a:lnTo>
                <a:lnTo>
                  <a:pt x="23" y="66"/>
                </a:lnTo>
                <a:lnTo>
                  <a:pt x="0" y="87"/>
                </a:lnTo>
                <a:lnTo>
                  <a:pt x="0" y="109"/>
                </a:lnTo>
                <a:lnTo>
                  <a:pt x="11" y="132"/>
                </a:lnTo>
                <a:lnTo>
                  <a:pt x="23" y="153"/>
                </a:lnTo>
                <a:lnTo>
                  <a:pt x="33" y="175"/>
                </a:lnTo>
                <a:lnTo>
                  <a:pt x="44" y="198"/>
                </a:lnTo>
                <a:lnTo>
                  <a:pt x="56" y="219"/>
                </a:lnTo>
                <a:lnTo>
                  <a:pt x="66" y="241"/>
                </a:lnTo>
                <a:lnTo>
                  <a:pt x="89" y="252"/>
                </a:lnTo>
                <a:lnTo>
                  <a:pt x="99" y="274"/>
                </a:lnTo>
                <a:lnTo>
                  <a:pt x="122" y="285"/>
                </a:lnTo>
                <a:lnTo>
                  <a:pt x="143" y="285"/>
                </a:lnTo>
                <a:lnTo>
                  <a:pt x="165" y="285"/>
                </a:lnTo>
                <a:lnTo>
                  <a:pt x="188" y="274"/>
                </a:lnTo>
                <a:lnTo>
                  <a:pt x="198" y="252"/>
                </a:lnTo>
                <a:lnTo>
                  <a:pt x="209" y="231"/>
                </a:lnTo>
                <a:lnTo>
                  <a:pt x="188" y="208"/>
                </a:lnTo>
                <a:lnTo>
                  <a:pt x="188" y="186"/>
                </a:lnTo>
                <a:lnTo>
                  <a:pt x="188" y="165"/>
                </a:lnTo>
                <a:lnTo>
                  <a:pt x="188" y="142"/>
                </a:lnTo>
                <a:lnTo>
                  <a:pt x="188" y="120"/>
                </a:lnTo>
                <a:lnTo>
                  <a:pt x="198" y="99"/>
                </a:lnTo>
                <a:lnTo>
                  <a:pt x="198" y="76"/>
                </a:lnTo>
                <a:lnTo>
                  <a:pt x="198" y="54"/>
                </a:lnTo>
                <a:lnTo>
                  <a:pt x="198" y="33"/>
                </a:lnTo>
                <a:lnTo>
                  <a:pt x="188" y="10"/>
                </a:lnTo>
                <a:lnTo>
                  <a:pt x="165" y="10"/>
                </a:lnTo>
                <a:lnTo>
                  <a:pt x="143" y="0"/>
                </a:lnTo>
                <a:lnTo>
                  <a:pt x="110" y="0"/>
                </a:lnTo>
                <a:lnTo>
                  <a:pt x="89" y="0"/>
                </a:lnTo>
                <a:lnTo>
                  <a:pt x="66" y="0"/>
                </a:lnTo>
                <a:lnTo>
                  <a:pt x="44" y="0"/>
                </a:lnTo>
                <a:lnTo>
                  <a:pt x="44" y="21"/>
                </a:lnTo>
                <a:lnTo>
                  <a:pt x="23" y="21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Freeform 9">
            <a:extLst>
              <a:ext uri="{FF2B5EF4-FFF2-40B4-BE49-F238E27FC236}">
                <a16:creationId xmlns:a16="http://schemas.microsoft.com/office/drawing/2014/main" id="{8A99EEF8-1B04-9179-7CE5-38C7F09E1072}"/>
              </a:ext>
            </a:extLst>
          </p:cNvPr>
          <p:cNvSpPr>
            <a:spLocks/>
          </p:cNvSpPr>
          <p:nvPr/>
        </p:nvSpPr>
        <p:spPr bwMode="auto">
          <a:xfrm>
            <a:off x="7700964" y="3789363"/>
            <a:ext cx="1196975" cy="792162"/>
          </a:xfrm>
          <a:custGeom>
            <a:avLst/>
            <a:gdLst>
              <a:gd name="T0" fmla="*/ 152400 w 754"/>
              <a:gd name="T1" fmla="*/ 73025 h 499"/>
              <a:gd name="T2" fmla="*/ 101600 w 754"/>
              <a:gd name="T3" fmla="*/ 122237 h 499"/>
              <a:gd name="T4" fmla="*/ 68263 w 754"/>
              <a:gd name="T5" fmla="*/ 171450 h 499"/>
              <a:gd name="T6" fmla="*/ 50800 w 754"/>
              <a:gd name="T7" fmla="*/ 222250 h 499"/>
              <a:gd name="T8" fmla="*/ 0 w 754"/>
              <a:gd name="T9" fmla="*/ 295275 h 499"/>
              <a:gd name="T10" fmla="*/ 0 w 754"/>
              <a:gd name="T11" fmla="*/ 344487 h 499"/>
              <a:gd name="T12" fmla="*/ 34925 w 754"/>
              <a:gd name="T13" fmla="*/ 382587 h 499"/>
              <a:gd name="T14" fmla="*/ 15875 w 754"/>
              <a:gd name="T15" fmla="*/ 455612 h 499"/>
              <a:gd name="T16" fmla="*/ 0 w 754"/>
              <a:gd name="T17" fmla="*/ 517525 h 499"/>
              <a:gd name="T18" fmla="*/ 0 w 754"/>
              <a:gd name="T19" fmla="*/ 619125 h 499"/>
              <a:gd name="T20" fmla="*/ 50800 w 754"/>
              <a:gd name="T21" fmla="*/ 679450 h 499"/>
              <a:gd name="T22" fmla="*/ 187325 w 754"/>
              <a:gd name="T23" fmla="*/ 704850 h 499"/>
              <a:gd name="T24" fmla="*/ 220663 w 754"/>
              <a:gd name="T25" fmla="*/ 752475 h 499"/>
              <a:gd name="T26" fmla="*/ 473075 w 754"/>
              <a:gd name="T27" fmla="*/ 792162 h 499"/>
              <a:gd name="T28" fmla="*/ 539750 w 754"/>
              <a:gd name="T29" fmla="*/ 792162 h 499"/>
              <a:gd name="T30" fmla="*/ 676275 w 754"/>
              <a:gd name="T31" fmla="*/ 765175 h 499"/>
              <a:gd name="T32" fmla="*/ 842963 w 754"/>
              <a:gd name="T33" fmla="*/ 730250 h 499"/>
              <a:gd name="T34" fmla="*/ 912813 w 754"/>
              <a:gd name="T35" fmla="*/ 715962 h 499"/>
              <a:gd name="T36" fmla="*/ 1046163 w 754"/>
              <a:gd name="T37" fmla="*/ 704850 h 499"/>
              <a:gd name="T38" fmla="*/ 1096963 w 754"/>
              <a:gd name="T39" fmla="*/ 666750 h 499"/>
              <a:gd name="T40" fmla="*/ 1133475 w 754"/>
              <a:gd name="T41" fmla="*/ 604837 h 499"/>
              <a:gd name="T42" fmla="*/ 1147763 w 754"/>
              <a:gd name="T43" fmla="*/ 555625 h 499"/>
              <a:gd name="T44" fmla="*/ 1147763 w 754"/>
              <a:gd name="T45" fmla="*/ 504825 h 499"/>
              <a:gd name="T46" fmla="*/ 1147763 w 754"/>
              <a:gd name="T47" fmla="*/ 455612 h 499"/>
              <a:gd name="T48" fmla="*/ 1163638 w 754"/>
              <a:gd name="T49" fmla="*/ 409575 h 499"/>
              <a:gd name="T50" fmla="*/ 1182688 w 754"/>
              <a:gd name="T51" fmla="*/ 357187 h 499"/>
              <a:gd name="T52" fmla="*/ 1196975 w 754"/>
              <a:gd name="T53" fmla="*/ 307975 h 499"/>
              <a:gd name="T54" fmla="*/ 1196975 w 754"/>
              <a:gd name="T55" fmla="*/ 247650 h 499"/>
              <a:gd name="T56" fmla="*/ 1163638 w 754"/>
              <a:gd name="T57" fmla="*/ 209550 h 499"/>
              <a:gd name="T58" fmla="*/ 1081088 w 754"/>
              <a:gd name="T59" fmla="*/ 184150 h 499"/>
              <a:gd name="T60" fmla="*/ 1030288 w 754"/>
              <a:gd name="T61" fmla="*/ 122237 h 499"/>
              <a:gd name="T62" fmla="*/ 963613 w 754"/>
              <a:gd name="T63" fmla="*/ 98425 h 499"/>
              <a:gd name="T64" fmla="*/ 879475 w 754"/>
              <a:gd name="T65" fmla="*/ 73025 h 499"/>
              <a:gd name="T66" fmla="*/ 811213 w 754"/>
              <a:gd name="T67" fmla="*/ 60325 h 499"/>
              <a:gd name="T68" fmla="*/ 725488 w 754"/>
              <a:gd name="T69" fmla="*/ 60325 h 499"/>
              <a:gd name="T70" fmla="*/ 658813 w 754"/>
              <a:gd name="T71" fmla="*/ 36512 h 499"/>
              <a:gd name="T72" fmla="*/ 592138 w 754"/>
              <a:gd name="T73" fmla="*/ 11112 h 499"/>
              <a:gd name="T74" fmla="*/ 522288 w 754"/>
              <a:gd name="T75" fmla="*/ 0 h 499"/>
              <a:gd name="T76" fmla="*/ 438150 w 754"/>
              <a:gd name="T77" fmla="*/ 0 h 499"/>
              <a:gd name="T78" fmla="*/ 371475 w 754"/>
              <a:gd name="T79" fmla="*/ 11112 h 499"/>
              <a:gd name="T80" fmla="*/ 304800 w 754"/>
              <a:gd name="T81" fmla="*/ 23812 h 499"/>
              <a:gd name="T82" fmla="*/ 238125 w 754"/>
              <a:gd name="T83" fmla="*/ 36512 h 499"/>
              <a:gd name="T84" fmla="*/ 187325 w 754"/>
              <a:gd name="T85" fmla="*/ 46037 h 4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54" h="499">
                <a:moveTo>
                  <a:pt x="118" y="29"/>
                </a:moveTo>
                <a:lnTo>
                  <a:pt x="96" y="46"/>
                </a:lnTo>
                <a:lnTo>
                  <a:pt x="85" y="62"/>
                </a:lnTo>
                <a:lnTo>
                  <a:pt x="64" y="77"/>
                </a:lnTo>
                <a:lnTo>
                  <a:pt x="53" y="93"/>
                </a:lnTo>
                <a:lnTo>
                  <a:pt x="43" y="108"/>
                </a:lnTo>
                <a:lnTo>
                  <a:pt x="43" y="123"/>
                </a:lnTo>
                <a:lnTo>
                  <a:pt x="32" y="140"/>
                </a:lnTo>
                <a:lnTo>
                  <a:pt x="22" y="164"/>
                </a:lnTo>
                <a:lnTo>
                  <a:pt x="0" y="186"/>
                </a:lnTo>
                <a:lnTo>
                  <a:pt x="0" y="202"/>
                </a:lnTo>
                <a:lnTo>
                  <a:pt x="0" y="217"/>
                </a:lnTo>
                <a:lnTo>
                  <a:pt x="0" y="234"/>
                </a:lnTo>
                <a:lnTo>
                  <a:pt x="22" y="241"/>
                </a:lnTo>
                <a:lnTo>
                  <a:pt x="22" y="264"/>
                </a:lnTo>
                <a:lnTo>
                  <a:pt x="10" y="287"/>
                </a:lnTo>
                <a:lnTo>
                  <a:pt x="0" y="311"/>
                </a:lnTo>
                <a:lnTo>
                  <a:pt x="0" y="326"/>
                </a:lnTo>
                <a:lnTo>
                  <a:pt x="0" y="374"/>
                </a:lnTo>
                <a:lnTo>
                  <a:pt x="0" y="390"/>
                </a:lnTo>
                <a:lnTo>
                  <a:pt x="10" y="404"/>
                </a:lnTo>
                <a:lnTo>
                  <a:pt x="32" y="428"/>
                </a:lnTo>
                <a:lnTo>
                  <a:pt x="96" y="436"/>
                </a:lnTo>
                <a:lnTo>
                  <a:pt x="118" y="444"/>
                </a:lnTo>
                <a:lnTo>
                  <a:pt x="127" y="460"/>
                </a:lnTo>
                <a:lnTo>
                  <a:pt x="139" y="474"/>
                </a:lnTo>
                <a:lnTo>
                  <a:pt x="234" y="492"/>
                </a:lnTo>
                <a:lnTo>
                  <a:pt x="298" y="499"/>
                </a:lnTo>
                <a:lnTo>
                  <a:pt x="319" y="499"/>
                </a:lnTo>
                <a:lnTo>
                  <a:pt x="340" y="499"/>
                </a:lnTo>
                <a:lnTo>
                  <a:pt x="361" y="492"/>
                </a:lnTo>
                <a:lnTo>
                  <a:pt x="426" y="482"/>
                </a:lnTo>
                <a:lnTo>
                  <a:pt x="511" y="474"/>
                </a:lnTo>
                <a:lnTo>
                  <a:pt x="531" y="460"/>
                </a:lnTo>
                <a:lnTo>
                  <a:pt x="554" y="451"/>
                </a:lnTo>
                <a:lnTo>
                  <a:pt x="575" y="451"/>
                </a:lnTo>
                <a:lnTo>
                  <a:pt x="637" y="451"/>
                </a:lnTo>
                <a:lnTo>
                  <a:pt x="659" y="444"/>
                </a:lnTo>
                <a:lnTo>
                  <a:pt x="681" y="436"/>
                </a:lnTo>
                <a:lnTo>
                  <a:pt x="691" y="420"/>
                </a:lnTo>
                <a:lnTo>
                  <a:pt x="703" y="404"/>
                </a:lnTo>
                <a:lnTo>
                  <a:pt x="714" y="381"/>
                </a:lnTo>
                <a:lnTo>
                  <a:pt x="714" y="366"/>
                </a:lnTo>
                <a:lnTo>
                  <a:pt x="723" y="350"/>
                </a:lnTo>
                <a:lnTo>
                  <a:pt x="723" y="334"/>
                </a:lnTo>
                <a:lnTo>
                  <a:pt x="723" y="318"/>
                </a:lnTo>
                <a:lnTo>
                  <a:pt x="723" y="304"/>
                </a:lnTo>
                <a:lnTo>
                  <a:pt x="723" y="287"/>
                </a:lnTo>
                <a:lnTo>
                  <a:pt x="733" y="272"/>
                </a:lnTo>
                <a:lnTo>
                  <a:pt x="733" y="258"/>
                </a:lnTo>
                <a:lnTo>
                  <a:pt x="745" y="241"/>
                </a:lnTo>
                <a:lnTo>
                  <a:pt x="745" y="225"/>
                </a:lnTo>
                <a:lnTo>
                  <a:pt x="754" y="210"/>
                </a:lnTo>
                <a:lnTo>
                  <a:pt x="754" y="194"/>
                </a:lnTo>
                <a:lnTo>
                  <a:pt x="754" y="178"/>
                </a:lnTo>
                <a:lnTo>
                  <a:pt x="754" y="156"/>
                </a:lnTo>
                <a:lnTo>
                  <a:pt x="754" y="140"/>
                </a:lnTo>
                <a:lnTo>
                  <a:pt x="733" y="132"/>
                </a:lnTo>
                <a:lnTo>
                  <a:pt x="703" y="116"/>
                </a:lnTo>
                <a:lnTo>
                  <a:pt x="681" y="116"/>
                </a:lnTo>
                <a:lnTo>
                  <a:pt x="670" y="101"/>
                </a:lnTo>
                <a:lnTo>
                  <a:pt x="649" y="77"/>
                </a:lnTo>
                <a:lnTo>
                  <a:pt x="628" y="70"/>
                </a:lnTo>
                <a:lnTo>
                  <a:pt x="607" y="62"/>
                </a:lnTo>
                <a:lnTo>
                  <a:pt x="575" y="53"/>
                </a:lnTo>
                <a:lnTo>
                  <a:pt x="554" y="46"/>
                </a:lnTo>
                <a:lnTo>
                  <a:pt x="531" y="46"/>
                </a:lnTo>
                <a:lnTo>
                  <a:pt x="511" y="38"/>
                </a:lnTo>
                <a:lnTo>
                  <a:pt x="478" y="38"/>
                </a:lnTo>
                <a:lnTo>
                  <a:pt x="457" y="38"/>
                </a:lnTo>
                <a:lnTo>
                  <a:pt x="436" y="38"/>
                </a:lnTo>
                <a:lnTo>
                  <a:pt x="415" y="23"/>
                </a:lnTo>
                <a:lnTo>
                  <a:pt x="394" y="15"/>
                </a:lnTo>
                <a:lnTo>
                  <a:pt x="373" y="7"/>
                </a:lnTo>
                <a:lnTo>
                  <a:pt x="352" y="7"/>
                </a:lnTo>
                <a:lnTo>
                  <a:pt x="329" y="0"/>
                </a:lnTo>
                <a:lnTo>
                  <a:pt x="309" y="0"/>
                </a:lnTo>
                <a:lnTo>
                  <a:pt x="276" y="0"/>
                </a:lnTo>
                <a:lnTo>
                  <a:pt x="255" y="0"/>
                </a:lnTo>
                <a:lnTo>
                  <a:pt x="234" y="7"/>
                </a:lnTo>
                <a:lnTo>
                  <a:pt x="213" y="7"/>
                </a:lnTo>
                <a:lnTo>
                  <a:pt x="192" y="15"/>
                </a:lnTo>
                <a:lnTo>
                  <a:pt x="169" y="15"/>
                </a:lnTo>
                <a:lnTo>
                  <a:pt x="150" y="23"/>
                </a:lnTo>
                <a:lnTo>
                  <a:pt x="127" y="23"/>
                </a:lnTo>
                <a:lnTo>
                  <a:pt x="118" y="29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1" name="Freeform 10">
            <a:extLst>
              <a:ext uri="{FF2B5EF4-FFF2-40B4-BE49-F238E27FC236}">
                <a16:creationId xmlns:a16="http://schemas.microsoft.com/office/drawing/2014/main" id="{7B66EE2B-B838-07BB-3AF7-624B7995FB5D}"/>
              </a:ext>
            </a:extLst>
          </p:cNvPr>
          <p:cNvSpPr>
            <a:spLocks/>
          </p:cNvSpPr>
          <p:nvPr/>
        </p:nvSpPr>
        <p:spPr bwMode="auto">
          <a:xfrm>
            <a:off x="2160588" y="3028951"/>
            <a:ext cx="1357312" cy="798513"/>
          </a:xfrm>
          <a:custGeom>
            <a:avLst/>
            <a:gdLst>
              <a:gd name="T0" fmla="*/ 409575 w 855"/>
              <a:gd name="T1" fmla="*/ 34925 h 503"/>
              <a:gd name="T2" fmla="*/ 338137 w 855"/>
              <a:gd name="T3" fmla="*/ 22225 h 503"/>
              <a:gd name="T4" fmla="*/ 266700 w 855"/>
              <a:gd name="T5" fmla="*/ 22225 h 503"/>
              <a:gd name="T6" fmla="*/ 123825 w 855"/>
              <a:gd name="T7" fmla="*/ 22225 h 503"/>
              <a:gd name="T8" fmla="*/ 69850 w 855"/>
              <a:gd name="T9" fmla="*/ 46038 h 503"/>
              <a:gd name="T10" fmla="*/ 34925 w 855"/>
              <a:gd name="T11" fmla="*/ 93663 h 503"/>
              <a:gd name="T12" fmla="*/ 17462 w 855"/>
              <a:gd name="T13" fmla="*/ 142875 h 503"/>
              <a:gd name="T14" fmla="*/ 0 w 855"/>
              <a:gd name="T15" fmla="*/ 203200 h 503"/>
              <a:gd name="T16" fmla="*/ 0 w 855"/>
              <a:gd name="T17" fmla="*/ 250825 h 503"/>
              <a:gd name="T18" fmla="*/ 0 w 855"/>
              <a:gd name="T19" fmla="*/ 296863 h 503"/>
              <a:gd name="T20" fmla="*/ 0 w 855"/>
              <a:gd name="T21" fmla="*/ 346075 h 503"/>
              <a:gd name="T22" fmla="*/ 0 w 855"/>
              <a:gd name="T23" fmla="*/ 406400 h 503"/>
              <a:gd name="T24" fmla="*/ 34925 w 855"/>
              <a:gd name="T25" fmla="*/ 477838 h 503"/>
              <a:gd name="T26" fmla="*/ 69850 w 855"/>
              <a:gd name="T27" fmla="*/ 536575 h 503"/>
              <a:gd name="T28" fmla="*/ 123825 w 855"/>
              <a:gd name="T29" fmla="*/ 596900 h 503"/>
              <a:gd name="T30" fmla="*/ 176212 w 855"/>
              <a:gd name="T31" fmla="*/ 646113 h 503"/>
              <a:gd name="T32" fmla="*/ 266700 w 855"/>
              <a:gd name="T33" fmla="*/ 715963 h 503"/>
              <a:gd name="T34" fmla="*/ 355600 w 855"/>
              <a:gd name="T35" fmla="*/ 754063 h 503"/>
              <a:gd name="T36" fmla="*/ 428625 w 855"/>
              <a:gd name="T37" fmla="*/ 777875 h 503"/>
              <a:gd name="T38" fmla="*/ 500062 w 855"/>
              <a:gd name="T39" fmla="*/ 787400 h 503"/>
              <a:gd name="T40" fmla="*/ 644525 w 855"/>
              <a:gd name="T41" fmla="*/ 787400 h 503"/>
              <a:gd name="T42" fmla="*/ 787400 w 855"/>
              <a:gd name="T43" fmla="*/ 798513 h 503"/>
              <a:gd name="T44" fmla="*/ 928687 w 855"/>
              <a:gd name="T45" fmla="*/ 798513 h 503"/>
              <a:gd name="T46" fmla="*/ 1003300 w 855"/>
              <a:gd name="T47" fmla="*/ 787400 h 503"/>
              <a:gd name="T48" fmla="*/ 1090612 w 855"/>
              <a:gd name="T49" fmla="*/ 754063 h 503"/>
              <a:gd name="T50" fmla="*/ 1162050 w 855"/>
              <a:gd name="T51" fmla="*/ 692150 h 503"/>
              <a:gd name="T52" fmla="*/ 1216025 w 855"/>
              <a:gd name="T53" fmla="*/ 657225 h 503"/>
              <a:gd name="T54" fmla="*/ 1287462 w 855"/>
              <a:gd name="T55" fmla="*/ 609600 h 503"/>
              <a:gd name="T56" fmla="*/ 1306512 w 855"/>
              <a:gd name="T57" fmla="*/ 561975 h 503"/>
              <a:gd name="T58" fmla="*/ 1339850 w 855"/>
              <a:gd name="T59" fmla="*/ 512763 h 503"/>
              <a:gd name="T60" fmla="*/ 1357312 w 855"/>
              <a:gd name="T61" fmla="*/ 454025 h 503"/>
              <a:gd name="T62" fmla="*/ 1339850 w 855"/>
              <a:gd name="T63" fmla="*/ 358775 h 503"/>
              <a:gd name="T64" fmla="*/ 1323975 w 855"/>
              <a:gd name="T65" fmla="*/ 309563 h 503"/>
              <a:gd name="T66" fmla="*/ 1306512 w 855"/>
              <a:gd name="T67" fmla="*/ 261938 h 503"/>
              <a:gd name="T68" fmla="*/ 1249362 w 855"/>
              <a:gd name="T69" fmla="*/ 212725 h 503"/>
              <a:gd name="T70" fmla="*/ 1216025 w 855"/>
              <a:gd name="T71" fmla="*/ 165100 h 503"/>
              <a:gd name="T72" fmla="*/ 1162050 w 855"/>
              <a:gd name="T73" fmla="*/ 117475 h 503"/>
              <a:gd name="T74" fmla="*/ 1090612 w 855"/>
              <a:gd name="T75" fmla="*/ 68263 h 503"/>
              <a:gd name="T76" fmla="*/ 1019175 w 855"/>
              <a:gd name="T77" fmla="*/ 34925 h 503"/>
              <a:gd name="T78" fmla="*/ 947737 w 855"/>
              <a:gd name="T79" fmla="*/ 12700 h 503"/>
              <a:gd name="T80" fmla="*/ 874712 w 855"/>
              <a:gd name="T81" fmla="*/ 0 h 503"/>
              <a:gd name="T82" fmla="*/ 803275 w 855"/>
              <a:gd name="T83" fmla="*/ 0 h 503"/>
              <a:gd name="T84" fmla="*/ 735012 w 855"/>
              <a:gd name="T85" fmla="*/ 0 h 503"/>
              <a:gd name="T86" fmla="*/ 660400 w 855"/>
              <a:gd name="T87" fmla="*/ 0 h 503"/>
              <a:gd name="T88" fmla="*/ 590550 w 855"/>
              <a:gd name="T89" fmla="*/ 0 h 503"/>
              <a:gd name="T90" fmla="*/ 515937 w 855"/>
              <a:gd name="T91" fmla="*/ 22225 h 503"/>
              <a:gd name="T92" fmla="*/ 444500 w 855"/>
              <a:gd name="T93" fmla="*/ 34925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855" h="503">
                <a:moveTo>
                  <a:pt x="280" y="22"/>
                </a:moveTo>
                <a:lnTo>
                  <a:pt x="258" y="22"/>
                </a:lnTo>
                <a:lnTo>
                  <a:pt x="237" y="14"/>
                </a:lnTo>
                <a:lnTo>
                  <a:pt x="213" y="14"/>
                </a:lnTo>
                <a:lnTo>
                  <a:pt x="191" y="14"/>
                </a:lnTo>
                <a:lnTo>
                  <a:pt x="168" y="14"/>
                </a:lnTo>
                <a:lnTo>
                  <a:pt x="100" y="14"/>
                </a:lnTo>
                <a:lnTo>
                  <a:pt x="78" y="14"/>
                </a:lnTo>
                <a:lnTo>
                  <a:pt x="55" y="14"/>
                </a:lnTo>
                <a:lnTo>
                  <a:pt x="44" y="29"/>
                </a:lnTo>
                <a:lnTo>
                  <a:pt x="22" y="43"/>
                </a:lnTo>
                <a:lnTo>
                  <a:pt x="22" y="59"/>
                </a:lnTo>
                <a:lnTo>
                  <a:pt x="11" y="74"/>
                </a:lnTo>
                <a:lnTo>
                  <a:pt x="11" y="90"/>
                </a:lnTo>
                <a:lnTo>
                  <a:pt x="0" y="113"/>
                </a:lnTo>
                <a:lnTo>
                  <a:pt x="0" y="128"/>
                </a:lnTo>
                <a:lnTo>
                  <a:pt x="0" y="142"/>
                </a:lnTo>
                <a:lnTo>
                  <a:pt x="0" y="158"/>
                </a:lnTo>
                <a:lnTo>
                  <a:pt x="0" y="171"/>
                </a:lnTo>
                <a:lnTo>
                  <a:pt x="0" y="187"/>
                </a:lnTo>
                <a:lnTo>
                  <a:pt x="0" y="202"/>
                </a:lnTo>
                <a:lnTo>
                  <a:pt x="0" y="218"/>
                </a:lnTo>
                <a:lnTo>
                  <a:pt x="0" y="232"/>
                </a:lnTo>
                <a:lnTo>
                  <a:pt x="0" y="256"/>
                </a:lnTo>
                <a:lnTo>
                  <a:pt x="11" y="277"/>
                </a:lnTo>
                <a:lnTo>
                  <a:pt x="22" y="301"/>
                </a:lnTo>
                <a:lnTo>
                  <a:pt x="34" y="323"/>
                </a:lnTo>
                <a:lnTo>
                  <a:pt x="44" y="338"/>
                </a:lnTo>
                <a:lnTo>
                  <a:pt x="55" y="354"/>
                </a:lnTo>
                <a:lnTo>
                  <a:pt x="78" y="376"/>
                </a:lnTo>
                <a:lnTo>
                  <a:pt x="89" y="399"/>
                </a:lnTo>
                <a:lnTo>
                  <a:pt x="111" y="407"/>
                </a:lnTo>
                <a:lnTo>
                  <a:pt x="135" y="429"/>
                </a:lnTo>
                <a:lnTo>
                  <a:pt x="168" y="451"/>
                </a:lnTo>
                <a:lnTo>
                  <a:pt x="191" y="466"/>
                </a:lnTo>
                <a:lnTo>
                  <a:pt x="224" y="475"/>
                </a:lnTo>
                <a:lnTo>
                  <a:pt x="247" y="482"/>
                </a:lnTo>
                <a:lnTo>
                  <a:pt x="270" y="490"/>
                </a:lnTo>
                <a:lnTo>
                  <a:pt x="292" y="496"/>
                </a:lnTo>
                <a:lnTo>
                  <a:pt x="315" y="496"/>
                </a:lnTo>
                <a:lnTo>
                  <a:pt x="382" y="496"/>
                </a:lnTo>
                <a:lnTo>
                  <a:pt x="406" y="496"/>
                </a:lnTo>
                <a:lnTo>
                  <a:pt x="473" y="503"/>
                </a:lnTo>
                <a:lnTo>
                  <a:pt x="496" y="503"/>
                </a:lnTo>
                <a:lnTo>
                  <a:pt x="518" y="503"/>
                </a:lnTo>
                <a:lnTo>
                  <a:pt x="585" y="503"/>
                </a:lnTo>
                <a:lnTo>
                  <a:pt x="608" y="496"/>
                </a:lnTo>
                <a:lnTo>
                  <a:pt x="632" y="496"/>
                </a:lnTo>
                <a:lnTo>
                  <a:pt x="663" y="490"/>
                </a:lnTo>
                <a:lnTo>
                  <a:pt x="687" y="475"/>
                </a:lnTo>
                <a:lnTo>
                  <a:pt x="710" y="459"/>
                </a:lnTo>
                <a:lnTo>
                  <a:pt x="732" y="436"/>
                </a:lnTo>
                <a:lnTo>
                  <a:pt x="754" y="429"/>
                </a:lnTo>
                <a:lnTo>
                  <a:pt x="766" y="414"/>
                </a:lnTo>
                <a:lnTo>
                  <a:pt x="777" y="399"/>
                </a:lnTo>
                <a:lnTo>
                  <a:pt x="811" y="384"/>
                </a:lnTo>
                <a:lnTo>
                  <a:pt x="823" y="368"/>
                </a:lnTo>
                <a:lnTo>
                  <a:pt x="823" y="354"/>
                </a:lnTo>
                <a:lnTo>
                  <a:pt x="834" y="338"/>
                </a:lnTo>
                <a:lnTo>
                  <a:pt x="844" y="323"/>
                </a:lnTo>
                <a:lnTo>
                  <a:pt x="855" y="301"/>
                </a:lnTo>
                <a:lnTo>
                  <a:pt x="855" y="286"/>
                </a:lnTo>
                <a:lnTo>
                  <a:pt x="855" y="271"/>
                </a:lnTo>
                <a:lnTo>
                  <a:pt x="844" y="226"/>
                </a:lnTo>
                <a:lnTo>
                  <a:pt x="844" y="211"/>
                </a:lnTo>
                <a:lnTo>
                  <a:pt x="834" y="195"/>
                </a:lnTo>
                <a:lnTo>
                  <a:pt x="823" y="181"/>
                </a:lnTo>
                <a:lnTo>
                  <a:pt x="823" y="165"/>
                </a:lnTo>
                <a:lnTo>
                  <a:pt x="811" y="150"/>
                </a:lnTo>
                <a:lnTo>
                  <a:pt x="787" y="134"/>
                </a:lnTo>
                <a:lnTo>
                  <a:pt x="777" y="120"/>
                </a:lnTo>
                <a:lnTo>
                  <a:pt x="766" y="104"/>
                </a:lnTo>
                <a:lnTo>
                  <a:pt x="754" y="90"/>
                </a:lnTo>
                <a:lnTo>
                  <a:pt x="732" y="74"/>
                </a:lnTo>
                <a:lnTo>
                  <a:pt x="710" y="53"/>
                </a:lnTo>
                <a:lnTo>
                  <a:pt x="687" y="43"/>
                </a:lnTo>
                <a:lnTo>
                  <a:pt x="663" y="37"/>
                </a:lnTo>
                <a:lnTo>
                  <a:pt x="642" y="22"/>
                </a:lnTo>
                <a:lnTo>
                  <a:pt x="618" y="14"/>
                </a:lnTo>
                <a:lnTo>
                  <a:pt x="597" y="8"/>
                </a:lnTo>
                <a:lnTo>
                  <a:pt x="575" y="8"/>
                </a:lnTo>
                <a:lnTo>
                  <a:pt x="551" y="0"/>
                </a:lnTo>
                <a:lnTo>
                  <a:pt x="529" y="0"/>
                </a:lnTo>
                <a:lnTo>
                  <a:pt x="506" y="0"/>
                </a:lnTo>
                <a:lnTo>
                  <a:pt x="484" y="0"/>
                </a:lnTo>
                <a:lnTo>
                  <a:pt x="463" y="0"/>
                </a:lnTo>
                <a:lnTo>
                  <a:pt x="439" y="0"/>
                </a:lnTo>
                <a:lnTo>
                  <a:pt x="416" y="0"/>
                </a:lnTo>
                <a:lnTo>
                  <a:pt x="393" y="0"/>
                </a:lnTo>
                <a:lnTo>
                  <a:pt x="372" y="0"/>
                </a:lnTo>
                <a:lnTo>
                  <a:pt x="349" y="8"/>
                </a:lnTo>
                <a:lnTo>
                  <a:pt x="325" y="14"/>
                </a:lnTo>
                <a:lnTo>
                  <a:pt x="304" y="22"/>
                </a:lnTo>
                <a:lnTo>
                  <a:pt x="280" y="22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Rectangle 14">
            <a:extLst>
              <a:ext uri="{FF2B5EF4-FFF2-40B4-BE49-F238E27FC236}">
                <a16:creationId xmlns:a16="http://schemas.microsoft.com/office/drawing/2014/main" id="{6EC3BC03-1693-D611-AAA4-EFC26BFEC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0300" y="3028950"/>
            <a:ext cx="1366838" cy="738188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3" name="Rectangle 15">
            <a:extLst>
              <a:ext uri="{FF2B5EF4-FFF2-40B4-BE49-F238E27FC236}">
                <a16:creationId xmlns:a16="http://schemas.microsoft.com/office/drawing/2014/main" id="{98DB0977-C1D9-D3C3-F1B2-C707738C53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7714" y="3309938"/>
            <a:ext cx="4173537" cy="682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4" name="Freeform 16">
            <a:extLst>
              <a:ext uri="{FF2B5EF4-FFF2-40B4-BE49-F238E27FC236}">
                <a16:creationId xmlns:a16="http://schemas.microsoft.com/office/drawing/2014/main" id="{39E5AD58-E658-B1BD-29AA-1D44C30A6285}"/>
              </a:ext>
            </a:extLst>
          </p:cNvPr>
          <p:cNvSpPr>
            <a:spLocks/>
          </p:cNvSpPr>
          <p:nvPr/>
        </p:nvSpPr>
        <p:spPr bwMode="auto">
          <a:xfrm>
            <a:off x="7164388" y="1970089"/>
            <a:ext cx="1181100" cy="1385887"/>
          </a:xfrm>
          <a:custGeom>
            <a:avLst/>
            <a:gdLst>
              <a:gd name="T0" fmla="*/ 28575 w 744"/>
              <a:gd name="T1" fmla="*/ 0 h 873"/>
              <a:gd name="T2" fmla="*/ 0 w 744"/>
              <a:gd name="T3" fmla="*/ 22225 h 873"/>
              <a:gd name="T4" fmla="*/ 1154113 w 744"/>
              <a:gd name="T5" fmla="*/ 1385887 h 873"/>
              <a:gd name="T6" fmla="*/ 1181100 w 744"/>
              <a:gd name="T7" fmla="*/ 1362075 h 873"/>
              <a:gd name="T8" fmla="*/ 28575 w 744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18" y="0"/>
                </a:moveTo>
                <a:lnTo>
                  <a:pt x="0" y="14"/>
                </a:lnTo>
                <a:lnTo>
                  <a:pt x="727" y="873"/>
                </a:lnTo>
                <a:lnTo>
                  <a:pt x="744" y="858"/>
                </a:lnTo>
                <a:lnTo>
                  <a:pt x="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Freeform 17">
            <a:extLst>
              <a:ext uri="{FF2B5EF4-FFF2-40B4-BE49-F238E27FC236}">
                <a16:creationId xmlns:a16="http://schemas.microsoft.com/office/drawing/2014/main" id="{E9E11890-DFA5-1BA2-229C-859C5B9A29D1}"/>
              </a:ext>
            </a:extLst>
          </p:cNvPr>
          <p:cNvSpPr>
            <a:spLocks/>
          </p:cNvSpPr>
          <p:nvPr/>
        </p:nvSpPr>
        <p:spPr bwMode="auto">
          <a:xfrm>
            <a:off x="5592763" y="1970089"/>
            <a:ext cx="1181100" cy="1385887"/>
          </a:xfrm>
          <a:custGeom>
            <a:avLst/>
            <a:gdLst>
              <a:gd name="T0" fmla="*/ 26988 w 744"/>
              <a:gd name="T1" fmla="*/ 0 h 873"/>
              <a:gd name="T2" fmla="*/ 0 w 744"/>
              <a:gd name="T3" fmla="*/ 22225 h 873"/>
              <a:gd name="T4" fmla="*/ 1152525 w 744"/>
              <a:gd name="T5" fmla="*/ 1385887 h 873"/>
              <a:gd name="T6" fmla="*/ 1181100 w 744"/>
              <a:gd name="T7" fmla="*/ 1362075 h 873"/>
              <a:gd name="T8" fmla="*/ 26988 w 744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17" y="0"/>
                </a:moveTo>
                <a:lnTo>
                  <a:pt x="0" y="14"/>
                </a:lnTo>
                <a:lnTo>
                  <a:pt x="726" y="873"/>
                </a:lnTo>
                <a:lnTo>
                  <a:pt x="744" y="858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Freeform 18">
            <a:extLst>
              <a:ext uri="{FF2B5EF4-FFF2-40B4-BE49-F238E27FC236}">
                <a16:creationId xmlns:a16="http://schemas.microsoft.com/office/drawing/2014/main" id="{CAECEEAC-C190-4C31-3B8C-E0F26391C57D}"/>
              </a:ext>
            </a:extLst>
          </p:cNvPr>
          <p:cNvSpPr>
            <a:spLocks/>
          </p:cNvSpPr>
          <p:nvPr/>
        </p:nvSpPr>
        <p:spPr bwMode="auto">
          <a:xfrm>
            <a:off x="4021138" y="1970089"/>
            <a:ext cx="1179512" cy="1385887"/>
          </a:xfrm>
          <a:custGeom>
            <a:avLst/>
            <a:gdLst>
              <a:gd name="T0" fmla="*/ 26987 w 743"/>
              <a:gd name="T1" fmla="*/ 0 h 873"/>
              <a:gd name="T2" fmla="*/ 0 w 743"/>
              <a:gd name="T3" fmla="*/ 22225 h 873"/>
              <a:gd name="T4" fmla="*/ 1152525 w 743"/>
              <a:gd name="T5" fmla="*/ 1385887 h 873"/>
              <a:gd name="T6" fmla="*/ 1179512 w 743"/>
              <a:gd name="T7" fmla="*/ 1362075 h 873"/>
              <a:gd name="T8" fmla="*/ 26987 w 743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873">
                <a:moveTo>
                  <a:pt x="17" y="0"/>
                </a:moveTo>
                <a:lnTo>
                  <a:pt x="0" y="14"/>
                </a:lnTo>
                <a:lnTo>
                  <a:pt x="726" y="873"/>
                </a:lnTo>
                <a:lnTo>
                  <a:pt x="743" y="858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Freeform 19">
            <a:extLst>
              <a:ext uri="{FF2B5EF4-FFF2-40B4-BE49-F238E27FC236}">
                <a16:creationId xmlns:a16="http://schemas.microsoft.com/office/drawing/2014/main" id="{83F9EDAF-1EC3-31DA-BAD3-31E6F8D6908D}"/>
              </a:ext>
            </a:extLst>
          </p:cNvPr>
          <p:cNvSpPr>
            <a:spLocks/>
          </p:cNvSpPr>
          <p:nvPr/>
        </p:nvSpPr>
        <p:spPr bwMode="auto">
          <a:xfrm>
            <a:off x="6640513" y="3332164"/>
            <a:ext cx="1181100" cy="1385887"/>
          </a:xfrm>
          <a:custGeom>
            <a:avLst/>
            <a:gdLst>
              <a:gd name="T0" fmla="*/ 1181100 w 744"/>
              <a:gd name="T1" fmla="*/ 23812 h 873"/>
              <a:gd name="T2" fmla="*/ 1154113 w 744"/>
              <a:gd name="T3" fmla="*/ 0 h 873"/>
              <a:gd name="T4" fmla="*/ 0 w 744"/>
              <a:gd name="T5" fmla="*/ 1363662 h 873"/>
              <a:gd name="T6" fmla="*/ 26988 w 744"/>
              <a:gd name="T7" fmla="*/ 1385887 h 873"/>
              <a:gd name="T8" fmla="*/ 1181100 w 744"/>
              <a:gd name="T9" fmla="*/ 23812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744" y="15"/>
                </a:moveTo>
                <a:lnTo>
                  <a:pt x="727" y="0"/>
                </a:lnTo>
                <a:lnTo>
                  <a:pt x="0" y="859"/>
                </a:lnTo>
                <a:lnTo>
                  <a:pt x="17" y="873"/>
                </a:lnTo>
                <a:lnTo>
                  <a:pt x="744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Freeform 20">
            <a:extLst>
              <a:ext uri="{FF2B5EF4-FFF2-40B4-BE49-F238E27FC236}">
                <a16:creationId xmlns:a16="http://schemas.microsoft.com/office/drawing/2014/main" id="{4703243A-B2DB-3CE3-818A-90F8A95CBC93}"/>
              </a:ext>
            </a:extLst>
          </p:cNvPr>
          <p:cNvSpPr>
            <a:spLocks/>
          </p:cNvSpPr>
          <p:nvPr/>
        </p:nvSpPr>
        <p:spPr bwMode="auto">
          <a:xfrm>
            <a:off x="4649788" y="3332164"/>
            <a:ext cx="1179512" cy="1385887"/>
          </a:xfrm>
          <a:custGeom>
            <a:avLst/>
            <a:gdLst>
              <a:gd name="T0" fmla="*/ 1179512 w 743"/>
              <a:gd name="T1" fmla="*/ 23812 h 873"/>
              <a:gd name="T2" fmla="*/ 1152525 w 743"/>
              <a:gd name="T3" fmla="*/ 0 h 873"/>
              <a:gd name="T4" fmla="*/ 0 w 743"/>
              <a:gd name="T5" fmla="*/ 1363662 h 873"/>
              <a:gd name="T6" fmla="*/ 26987 w 743"/>
              <a:gd name="T7" fmla="*/ 1385887 h 873"/>
              <a:gd name="T8" fmla="*/ 1179512 w 743"/>
              <a:gd name="T9" fmla="*/ 23812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873">
                <a:moveTo>
                  <a:pt x="743" y="15"/>
                </a:moveTo>
                <a:lnTo>
                  <a:pt x="726" y="0"/>
                </a:lnTo>
                <a:lnTo>
                  <a:pt x="0" y="859"/>
                </a:lnTo>
                <a:lnTo>
                  <a:pt x="17" y="873"/>
                </a:lnTo>
                <a:lnTo>
                  <a:pt x="74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Rectangle 21">
            <a:extLst>
              <a:ext uri="{FF2B5EF4-FFF2-40B4-BE49-F238E27FC236}">
                <a16:creationId xmlns:a16="http://schemas.microsoft.com/office/drawing/2014/main" id="{4A51E85D-48DA-A9ED-DE7D-AA24C9E6B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413" y="1560513"/>
            <a:ext cx="1365250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0" name="Rectangle 22">
            <a:extLst>
              <a:ext uri="{FF2B5EF4-FFF2-40B4-BE49-F238E27FC236}">
                <a16:creationId xmlns:a16="http://schemas.microsoft.com/office/drawing/2014/main" id="{B845C5A7-B954-C046-7872-908287BF5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6814" y="1560513"/>
            <a:ext cx="1366837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1" name="Rectangle 23">
            <a:extLst>
              <a:ext uri="{FF2B5EF4-FFF2-40B4-BE49-F238E27FC236}">
                <a16:creationId xmlns:a16="http://schemas.microsoft.com/office/drawing/2014/main" id="{99D21CF7-595C-6637-BF77-B92A43719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4" y="4692651"/>
            <a:ext cx="1366837" cy="422275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2" name="Rectangle 24">
            <a:extLst>
              <a:ext uri="{FF2B5EF4-FFF2-40B4-BE49-F238E27FC236}">
                <a16:creationId xmlns:a16="http://schemas.microsoft.com/office/drawing/2014/main" id="{C0E17E6D-503C-CDD3-2EE1-4FCEE5CC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9" y="4705351"/>
            <a:ext cx="1366837" cy="423863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3" name="Rectangle 25">
            <a:extLst>
              <a:ext uri="{FF2B5EF4-FFF2-40B4-BE49-F238E27FC236}">
                <a16:creationId xmlns:a16="http://schemas.microsoft.com/office/drawing/2014/main" id="{24F34680-C891-B140-5ED3-DEACA35F6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650" y="1560513"/>
            <a:ext cx="1690688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4" name="Rectangle 26">
            <a:extLst>
              <a:ext uri="{FF2B5EF4-FFF2-40B4-BE49-F238E27FC236}">
                <a16:creationId xmlns:a16="http://schemas.microsoft.com/office/drawing/2014/main" id="{08DA2634-01AD-99A1-66C6-28B804D90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9851" y="3251201"/>
            <a:ext cx="987425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5" name="Rectangle 27">
            <a:extLst>
              <a:ext uri="{FF2B5EF4-FFF2-40B4-BE49-F238E27FC236}">
                <a16:creationId xmlns:a16="http://schemas.microsoft.com/office/drawing/2014/main" id="{A0FCD627-9326-C4C8-87FD-8702E76ED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0664" y="3168650"/>
            <a:ext cx="675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>
                <a:solidFill>
                  <a:srgbClr val="000000"/>
                </a:solidFill>
              </a:rPr>
              <a:t>Effect</a:t>
            </a:r>
            <a:endParaRPr lang="en-US" altLang="en-US"/>
          </a:p>
        </p:txBody>
      </p:sp>
      <p:sp>
        <p:nvSpPr>
          <p:cNvPr id="16406" name="Rectangle 28">
            <a:extLst>
              <a:ext uri="{FF2B5EF4-FFF2-40B4-BE49-F238E27FC236}">
                <a16:creationId xmlns:a16="http://schemas.microsoft.com/office/drawing/2014/main" id="{FD5273D9-EB9A-B130-EE2D-C148D873E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1700" y="3298825"/>
            <a:ext cx="6732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07" name="Rectangle 29">
            <a:extLst>
              <a:ext uri="{FF2B5EF4-FFF2-40B4-BE49-F238E27FC236}">
                <a16:creationId xmlns:a16="http://schemas.microsoft.com/office/drawing/2014/main" id="{76F4F3D5-835A-AC1C-7651-2CF104C26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189" y="1652588"/>
            <a:ext cx="10382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8" name="Rectangle 30">
            <a:extLst>
              <a:ext uri="{FF2B5EF4-FFF2-40B4-BE49-F238E27FC236}">
                <a16:creationId xmlns:a16="http://schemas.microsoft.com/office/drawing/2014/main" id="{EA6D438C-0554-E042-A77A-E6B441188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339" y="1695450"/>
            <a:ext cx="69249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Person</a:t>
            </a:r>
            <a:endParaRPr lang="en-US" altLang="en-US"/>
          </a:p>
        </p:txBody>
      </p:sp>
      <p:sp>
        <p:nvSpPr>
          <p:cNvPr id="16409" name="Rectangle 31">
            <a:extLst>
              <a:ext uri="{FF2B5EF4-FFF2-40B4-BE49-F238E27FC236}">
                <a16:creationId xmlns:a16="http://schemas.microsoft.com/office/drawing/2014/main" id="{4A4114C9-5A09-AD2A-D009-433BC3C3E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6088" y="169545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0" name="Rectangle 32">
            <a:extLst>
              <a:ext uri="{FF2B5EF4-FFF2-40B4-BE49-F238E27FC236}">
                <a16:creationId xmlns:a16="http://schemas.microsoft.com/office/drawing/2014/main" id="{432BB55D-BC2B-E8D0-B622-08EEDE8E8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6188" y="1652588"/>
            <a:ext cx="110331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1" name="Rectangle 33">
            <a:extLst>
              <a:ext uri="{FF2B5EF4-FFF2-40B4-BE49-F238E27FC236}">
                <a16:creationId xmlns:a16="http://schemas.microsoft.com/office/drawing/2014/main" id="{49461FCE-F032-BE8A-BA09-B55BCB2E2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589" y="1695450"/>
            <a:ext cx="82554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Machine</a:t>
            </a:r>
            <a:endParaRPr lang="en-US" altLang="en-US"/>
          </a:p>
        </p:txBody>
      </p:sp>
      <p:sp>
        <p:nvSpPr>
          <p:cNvPr id="16412" name="Rectangle 34">
            <a:extLst>
              <a:ext uri="{FF2B5EF4-FFF2-40B4-BE49-F238E27FC236}">
                <a16:creationId xmlns:a16="http://schemas.microsoft.com/office/drawing/2014/main" id="{CC26E7BA-D39C-FE9B-A75B-768EA4FBB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5" y="169545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3" name="Rectangle 35">
            <a:extLst>
              <a:ext uri="{FF2B5EF4-FFF2-40B4-BE49-F238E27FC236}">
                <a16:creationId xmlns:a16="http://schemas.microsoft.com/office/drawing/2014/main" id="{9A2B4EB8-1E3D-1EB7-3B05-B41B9DFB6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239" y="4786314"/>
            <a:ext cx="11826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4" name="Rectangle 36">
            <a:extLst>
              <a:ext uri="{FF2B5EF4-FFF2-40B4-BE49-F238E27FC236}">
                <a16:creationId xmlns:a16="http://schemas.microsoft.com/office/drawing/2014/main" id="{34C93FBB-C3E4-64A0-2B6B-AFF19D272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551" y="4826000"/>
            <a:ext cx="77585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Material</a:t>
            </a:r>
            <a:endParaRPr lang="en-US" altLang="en-US"/>
          </a:p>
        </p:txBody>
      </p:sp>
      <p:sp>
        <p:nvSpPr>
          <p:cNvPr id="16415" name="Rectangle 37">
            <a:extLst>
              <a:ext uri="{FF2B5EF4-FFF2-40B4-BE49-F238E27FC236}">
                <a16:creationId xmlns:a16="http://schemas.microsoft.com/office/drawing/2014/main" id="{DC6451FD-3D75-6B4D-C3F9-7823DE74C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482600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6" name="Rectangle 38">
            <a:extLst>
              <a:ext uri="{FF2B5EF4-FFF2-40B4-BE49-F238E27FC236}">
                <a16:creationId xmlns:a16="http://schemas.microsoft.com/office/drawing/2014/main" id="{34B92DA2-8E52-0977-58A5-FBB218AA9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613" y="4797426"/>
            <a:ext cx="1052512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7" name="Rectangle 39">
            <a:extLst>
              <a:ext uri="{FF2B5EF4-FFF2-40B4-BE49-F238E27FC236}">
                <a16:creationId xmlns:a16="http://schemas.microsoft.com/office/drawing/2014/main" id="{2D067F60-6E7D-56B3-2666-99DB58804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0064" y="4840288"/>
            <a:ext cx="72936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Method</a:t>
            </a:r>
            <a:endParaRPr lang="en-US" altLang="en-US"/>
          </a:p>
        </p:txBody>
      </p:sp>
      <p:sp>
        <p:nvSpPr>
          <p:cNvPr id="16418" name="Rectangle 40">
            <a:extLst>
              <a:ext uri="{FF2B5EF4-FFF2-40B4-BE49-F238E27FC236}">
                <a16:creationId xmlns:a16="http://schemas.microsoft.com/office/drawing/2014/main" id="{7E447B6D-FECE-5EBD-B48C-F305D58DB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38" y="484028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9" name="Rectangle 41">
            <a:extLst>
              <a:ext uri="{FF2B5EF4-FFF2-40B4-BE49-F238E27FC236}">
                <a16:creationId xmlns:a16="http://schemas.microsoft.com/office/drawing/2014/main" id="{9B0318FB-5CF9-0277-7925-BBD3C6C45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9" y="1639888"/>
            <a:ext cx="165417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20" name="Rectangle 42">
            <a:extLst>
              <a:ext uri="{FF2B5EF4-FFF2-40B4-BE49-F238E27FC236}">
                <a16:creationId xmlns:a16="http://schemas.microsoft.com/office/drawing/2014/main" id="{A5D5B251-DAEA-C89D-9B34-78674F3DF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7988" y="1681163"/>
            <a:ext cx="122629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Environment</a:t>
            </a:r>
            <a:endParaRPr lang="en-US" altLang="en-US"/>
          </a:p>
        </p:txBody>
      </p:sp>
      <p:sp>
        <p:nvSpPr>
          <p:cNvPr id="16421" name="Rectangle 43">
            <a:extLst>
              <a:ext uri="{FF2B5EF4-FFF2-40B4-BE49-F238E27FC236}">
                <a16:creationId xmlns:a16="http://schemas.microsoft.com/office/drawing/2014/main" id="{2F93E245-1908-0924-3F5A-4FBBC60B1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088" y="168116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22" name="Rectangle 44">
            <a:extLst>
              <a:ext uri="{FF2B5EF4-FFF2-40B4-BE49-F238E27FC236}">
                <a16:creationId xmlns:a16="http://schemas.microsoft.com/office/drawing/2014/main" id="{8D404909-8F5B-1CAF-922A-F1FBB1801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1614" y="1049338"/>
            <a:ext cx="327977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23" name="AutoShape 45">
            <a:extLst>
              <a:ext uri="{FF2B5EF4-FFF2-40B4-BE49-F238E27FC236}">
                <a16:creationId xmlns:a16="http://schemas.microsoft.com/office/drawing/2014/main" id="{240D3229-8744-B271-F910-5F842FFE1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326" y="1076326"/>
            <a:ext cx="3297313" cy="289441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 i="1">
                <a:solidFill>
                  <a:srgbClr val="000000"/>
                </a:solidFill>
              </a:rPr>
              <a:t>CAUSE AND EFFECT DIAGRAM</a:t>
            </a:r>
            <a:endParaRPr lang="en-US" altLang="en-US"/>
          </a:p>
        </p:txBody>
      </p:sp>
      <p:sp>
        <p:nvSpPr>
          <p:cNvPr id="16424" name="Rectangle 46">
            <a:extLst>
              <a:ext uri="{FF2B5EF4-FFF2-40B4-BE49-F238E27FC236}">
                <a16:creationId xmlns:a16="http://schemas.microsoft.com/office/drawing/2014/main" id="{FD9843B4-10E9-96EE-A407-FC8A1B477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9788" y="109061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 i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25" name="Line 47">
            <a:extLst>
              <a:ext uri="{FF2B5EF4-FFF2-40B4-BE49-F238E27FC236}">
                <a16:creationId xmlns:a16="http://schemas.microsoft.com/office/drawing/2014/main" id="{722D9F51-7DC8-8E4B-5099-A3CEE0D65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2700" y="2662239"/>
            <a:ext cx="20447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6" name="Line 48">
            <a:extLst>
              <a:ext uri="{FF2B5EF4-FFF2-40B4-BE49-F238E27FC236}">
                <a16:creationId xmlns:a16="http://schemas.microsoft.com/office/drawing/2014/main" id="{FE986D82-7D52-C168-43EC-37B17FB9EBF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81451" y="2662238"/>
            <a:ext cx="144463" cy="3540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7" name="Line 49">
            <a:extLst>
              <a:ext uri="{FF2B5EF4-FFF2-40B4-BE49-F238E27FC236}">
                <a16:creationId xmlns:a16="http://schemas.microsoft.com/office/drawing/2014/main" id="{51F2FFA2-0D25-2B51-9A59-5E9853E3A3C7}"/>
              </a:ext>
            </a:extLst>
          </p:cNvPr>
          <p:cNvSpPr>
            <a:spLocks noChangeShapeType="1"/>
          </p:cNvSpPr>
          <p:nvPr/>
        </p:nvSpPr>
        <p:spPr bwMode="auto">
          <a:xfrm>
            <a:off x="3000376" y="3003550"/>
            <a:ext cx="98107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8" name="Line 50">
            <a:extLst>
              <a:ext uri="{FF2B5EF4-FFF2-40B4-BE49-F238E27FC236}">
                <a16:creationId xmlns:a16="http://schemas.microsoft.com/office/drawing/2014/main" id="{C10B05F2-3961-EE17-C1D6-72F4066DC6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29026" y="3003551"/>
            <a:ext cx="130175" cy="3397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9" name="Line 51">
            <a:extLst>
              <a:ext uri="{FF2B5EF4-FFF2-40B4-BE49-F238E27FC236}">
                <a16:creationId xmlns:a16="http://schemas.microsoft.com/office/drawing/2014/main" id="{42FABF57-EAE4-F244-D8EA-9819DCF0B9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2763" y="3330575"/>
            <a:ext cx="5762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0" name="Line 52">
            <a:extLst>
              <a:ext uri="{FF2B5EF4-FFF2-40B4-BE49-F238E27FC236}">
                <a16:creationId xmlns:a16="http://schemas.microsoft.com/office/drawing/2014/main" id="{27CB800B-11AC-5BBF-EE21-A6A46D07F4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62313" y="3330576"/>
            <a:ext cx="169862" cy="35401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1" name="Line 53">
            <a:extLst>
              <a:ext uri="{FF2B5EF4-FFF2-40B4-BE49-F238E27FC236}">
                <a16:creationId xmlns:a16="http://schemas.microsoft.com/office/drawing/2014/main" id="{20634DDF-D40E-9867-0B80-7BB99E8D15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71725" y="3670300"/>
            <a:ext cx="89058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2" name="Rectangle 54">
            <a:extLst>
              <a:ext uri="{FF2B5EF4-FFF2-40B4-BE49-F238E27FC236}">
                <a16:creationId xmlns:a16="http://schemas.microsoft.com/office/drawing/2014/main" id="{2E4E7234-1DF7-E95E-77AE-F5018E429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839" y="3121026"/>
            <a:ext cx="5937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3" name="Rectangle 55">
            <a:extLst>
              <a:ext uri="{FF2B5EF4-FFF2-40B4-BE49-F238E27FC236}">
                <a16:creationId xmlns:a16="http://schemas.microsoft.com/office/drawing/2014/main" id="{5433AF21-01B6-7DE7-0B32-E506FB598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839" y="3162300"/>
            <a:ext cx="4616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Root</a:t>
            </a:r>
            <a:endParaRPr lang="en-US" altLang="en-US"/>
          </a:p>
        </p:txBody>
      </p:sp>
      <p:sp>
        <p:nvSpPr>
          <p:cNvPr id="16434" name="Rectangle 56">
            <a:extLst>
              <a:ext uri="{FF2B5EF4-FFF2-40B4-BE49-F238E27FC236}">
                <a16:creationId xmlns:a16="http://schemas.microsoft.com/office/drawing/2014/main" id="{E03476E4-A887-C742-7579-A65BEE86D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7338" y="316230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35" name="Rectangle 57">
            <a:extLst>
              <a:ext uri="{FF2B5EF4-FFF2-40B4-BE49-F238E27FC236}">
                <a16:creationId xmlns:a16="http://schemas.microsoft.com/office/drawing/2014/main" id="{DB112296-FF79-B1D1-0EF6-D5FC6037C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9338" y="3382963"/>
            <a:ext cx="97155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6" name="Rectangle 58">
            <a:extLst>
              <a:ext uri="{FF2B5EF4-FFF2-40B4-BE49-F238E27FC236}">
                <a16:creationId xmlns:a16="http://schemas.microsoft.com/office/drawing/2014/main" id="{B153E4AB-6A6B-B460-7ABD-76444F9A9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6163" y="3424238"/>
            <a:ext cx="8624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Cause G</a:t>
            </a:r>
            <a:endParaRPr lang="en-US" altLang="en-US"/>
          </a:p>
        </p:txBody>
      </p:sp>
      <p:sp>
        <p:nvSpPr>
          <p:cNvPr id="16437" name="Rectangle 59">
            <a:extLst>
              <a:ext uri="{FF2B5EF4-FFF2-40B4-BE49-F238E27FC236}">
                <a16:creationId xmlns:a16="http://schemas.microsoft.com/office/drawing/2014/main" id="{C827C2FA-A8DC-0CB3-E8AA-C8E87B4C4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6425" y="34242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38" name="Line 60">
            <a:extLst>
              <a:ext uri="{FF2B5EF4-FFF2-40B4-BE49-F238E27FC236}">
                <a16:creationId xmlns:a16="http://schemas.microsoft.com/office/drawing/2014/main" id="{FBE42886-DC8D-DACF-E255-6A6EB769F9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0550" y="2387600"/>
            <a:ext cx="103505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9" name="Line 61">
            <a:extLst>
              <a:ext uri="{FF2B5EF4-FFF2-40B4-BE49-F238E27FC236}">
                <a16:creationId xmlns:a16="http://schemas.microsoft.com/office/drawing/2014/main" id="{8DF08384-5976-5994-9879-A544F955D4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6363" y="4103689"/>
            <a:ext cx="1244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0" name="Line 62">
            <a:extLst>
              <a:ext uri="{FF2B5EF4-FFF2-40B4-BE49-F238E27FC236}">
                <a16:creationId xmlns:a16="http://schemas.microsoft.com/office/drawing/2014/main" id="{278754B9-36A5-ED81-D2B7-01C3E46CC2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3625" y="2597150"/>
            <a:ext cx="11255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1" name="Line 63">
            <a:extLst>
              <a:ext uri="{FF2B5EF4-FFF2-40B4-BE49-F238E27FC236}">
                <a16:creationId xmlns:a16="http://schemas.microsoft.com/office/drawing/2014/main" id="{B7511F70-62E6-C8A9-35F5-8F6926AF18E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2588" y="4156075"/>
            <a:ext cx="107315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2" name="Line 64">
            <a:extLst>
              <a:ext uri="{FF2B5EF4-FFF2-40B4-BE49-F238E27FC236}">
                <a16:creationId xmlns:a16="http://schemas.microsoft.com/office/drawing/2014/main" id="{493B06A7-2795-118B-1ECA-79051CBFD77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7264" y="2387600"/>
            <a:ext cx="2619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3" name="Line 65">
            <a:extLst>
              <a:ext uri="{FF2B5EF4-FFF2-40B4-BE49-F238E27FC236}">
                <a16:creationId xmlns:a16="http://schemas.microsoft.com/office/drawing/2014/main" id="{818A3208-112C-B0F3-6612-91EF039C1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1" y="2674939"/>
            <a:ext cx="720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4" name="Line 66">
            <a:extLst>
              <a:ext uri="{FF2B5EF4-FFF2-40B4-BE49-F238E27FC236}">
                <a16:creationId xmlns:a16="http://schemas.microsoft.com/office/drawing/2014/main" id="{63FD6A93-08AB-46F6-E012-548E5F0DAC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562725" y="2609850"/>
            <a:ext cx="222250" cy="2492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5" name="Line 67">
            <a:extLst>
              <a:ext uri="{FF2B5EF4-FFF2-40B4-BE49-F238E27FC236}">
                <a16:creationId xmlns:a16="http://schemas.microsoft.com/office/drawing/2014/main" id="{8CBEBD36-B838-944E-170B-2E3A49DDA77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976" y="2859089"/>
            <a:ext cx="811213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6" name="Line 68">
            <a:extLst>
              <a:ext uri="{FF2B5EF4-FFF2-40B4-BE49-F238E27FC236}">
                <a16:creationId xmlns:a16="http://schemas.microsoft.com/office/drawing/2014/main" id="{5D70553C-AF0C-FCF4-AB2A-A8090677F2BB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4900" y="2282825"/>
            <a:ext cx="12954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7" name="Line 69">
            <a:extLst>
              <a:ext uri="{FF2B5EF4-FFF2-40B4-BE49-F238E27FC236}">
                <a16:creationId xmlns:a16="http://schemas.microsoft.com/office/drawing/2014/main" id="{2BAE96AE-FA50-6900-7E05-80836CFB5DD3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1789" y="2282825"/>
            <a:ext cx="2365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8" name="Line 70">
            <a:extLst>
              <a:ext uri="{FF2B5EF4-FFF2-40B4-BE49-F238E27FC236}">
                <a16:creationId xmlns:a16="http://schemas.microsoft.com/office/drawing/2014/main" id="{304DE17D-A9E7-5EB7-9EFB-37FFCEBFB59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4039" y="2584450"/>
            <a:ext cx="86518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9" name="Line 71">
            <a:extLst>
              <a:ext uri="{FF2B5EF4-FFF2-40B4-BE49-F238E27FC236}">
                <a16:creationId xmlns:a16="http://schemas.microsoft.com/office/drawing/2014/main" id="{65BBBB54-4EAF-0961-EE5F-D6F02161EC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13489" y="3802064"/>
            <a:ext cx="1101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0" name="Line 72">
            <a:extLst>
              <a:ext uri="{FF2B5EF4-FFF2-40B4-BE49-F238E27FC236}">
                <a16:creationId xmlns:a16="http://schemas.microsoft.com/office/drawing/2014/main" id="{EAE73A6D-2512-2075-43E4-F4A84A7DBC35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3076" y="4103689"/>
            <a:ext cx="157163" cy="30003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1" name="Line 73">
            <a:extLst>
              <a:ext uri="{FF2B5EF4-FFF2-40B4-BE49-F238E27FC236}">
                <a16:creationId xmlns:a16="http://schemas.microsoft.com/office/drawing/2014/main" id="{2F17EFE3-1270-0B5A-54CA-A3249DC07D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0238" y="4403725"/>
            <a:ext cx="8001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2" name="Line 74">
            <a:extLst>
              <a:ext uri="{FF2B5EF4-FFF2-40B4-BE49-F238E27FC236}">
                <a16:creationId xmlns:a16="http://schemas.microsoft.com/office/drawing/2014/main" id="{24D22ED5-14CA-313B-A9A4-7215B328423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9164" y="4168775"/>
            <a:ext cx="2111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3" name="Line 75">
            <a:extLst>
              <a:ext uri="{FF2B5EF4-FFF2-40B4-BE49-F238E27FC236}">
                <a16:creationId xmlns:a16="http://schemas.microsoft.com/office/drawing/2014/main" id="{5ADC270B-D1FA-D829-4E76-97663165B224}"/>
              </a:ext>
            </a:extLst>
          </p:cNvPr>
          <p:cNvSpPr>
            <a:spLocks noChangeShapeType="1"/>
          </p:cNvSpPr>
          <p:nvPr/>
        </p:nvSpPr>
        <p:spPr bwMode="auto">
          <a:xfrm>
            <a:off x="7480300" y="4456114"/>
            <a:ext cx="1244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4" name="Line 76">
            <a:extLst>
              <a:ext uri="{FF2B5EF4-FFF2-40B4-BE49-F238E27FC236}">
                <a16:creationId xmlns:a16="http://schemas.microsoft.com/office/drawing/2014/main" id="{DBA9EAFB-4D99-8309-6A47-8C4A105862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38613" y="3841750"/>
            <a:ext cx="12319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5" name="Line 77">
            <a:extLst>
              <a:ext uri="{FF2B5EF4-FFF2-40B4-BE49-F238E27FC236}">
                <a16:creationId xmlns:a16="http://schemas.microsoft.com/office/drawing/2014/main" id="{32438469-DB7E-A1C7-1410-1A049B5AD3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00550" y="3854450"/>
            <a:ext cx="196850" cy="2746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6" name="Line 78">
            <a:extLst>
              <a:ext uri="{FF2B5EF4-FFF2-40B4-BE49-F238E27FC236}">
                <a16:creationId xmlns:a16="http://schemas.microsoft.com/office/drawing/2014/main" id="{F6F6D3A7-2021-8737-DD01-F8C7B0403F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19476" y="4116389"/>
            <a:ext cx="98107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7" name="Line 79">
            <a:extLst>
              <a:ext uri="{FF2B5EF4-FFF2-40B4-BE49-F238E27FC236}">
                <a16:creationId xmlns:a16="http://schemas.microsoft.com/office/drawing/2014/main" id="{DEA621A8-ACC9-873A-1DED-2637C7D3B6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94113" y="4129089"/>
            <a:ext cx="182562" cy="3270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8" name="Line 80">
            <a:extLst>
              <a:ext uri="{FF2B5EF4-FFF2-40B4-BE49-F238E27FC236}">
                <a16:creationId xmlns:a16="http://schemas.microsoft.com/office/drawing/2014/main" id="{A32D699B-03B4-E2F7-1694-2383F4B563C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57475" y="4456114"/>
            <a:ext cx="10366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9" name="Rectangle 81">
            <a:extLst>
              <a:ext uri="{FF2B5EF4-FFF2-40B4-BE49-F238E27FC236}">
                <a16:creationId xmlns:a16="http://schemas.microsoft.com/office/drawing/2014/main" id="{76A34493-3168-1E88-E604-9B03733B6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489" y="3906838"/>
            <a:ext cx="592137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0" name="Rectangle 82">
            <a:extLst>
              <a:ext uri="{FF2B5EF4-FFF2-40B4-BE49-F238E27FC236}">
                <a16:creationId xmlns:a16="http://schemas.microsoft.com/office/drawing/2014/main" id="{95C3A567-F3F2-AEE1-C2FF-CF08E922C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489" y="3949700"/>
            <a:ext cx="4616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Root</a:t>
            </a:r>
            <a:endParaRPr lang="en-US" altLang="en-US"/>
          </a:p>
        </p:txBody>
      </p:sp>
      <p:sp>
        <p:nvSpPr>
          <p:cNvPr id="16461" name="Rectangle 83">
            <a:extLst>
              <a:ext uri="{FF2B5EF4-FFF2-40B4-BE49-F238E27FC236}">
                <a16:creationId xmlns:a16="http://schemas.microsoft.com/office/drawing/2014/main" id="{9AE33AEE-D151-8F60-6511-AB2DC2CE6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7400" y="394970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62" name="Rectangle 84">
            <a:extLst>
              <a:ext uri="{FF2B5EF4-FFF2-40B4-BE49-F238E27FC236}">
                <a16:creationId xmlns:a16="http://schemas.microsoft.com/office/drawing/2014/main" id="{01173E59-AE8F-4BEE-AD21-BECC0908E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8114" y="4194176"/>
            <a:ext cx="960437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3" name="Rectangle 85">
            <a:extLst>
              <a:ext uri="{FF2B5EF4-FFF2-40B4-BE49-F238E27FC236}">
                <a16:creationId xmlns:a16="http://schemas.microsoft.com/office/drawing/2014/main" id="{E9EF441C-CDDE-330C-D73E-7BE82ABDF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8113" y="4237038"/>
            <a:ext cx="8263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Cause A</a:t>
            </a:r>
            <a:endParaRPr lang="en-US" altLang="en-US"/>
          </a:p>
        </p:txBody>
      </p:sp>
      <p:sp>
        <p:nvSpPr>
          <p:cNvPr id="16464" name="Rectangle 86">
            <a:extLst>
              <a:ext uri="{FF2B5EF4-FFF2-40B4-BE49-F238E27FC236}">
                <a16:creationId xmlns:a16="http://schemas.microsoft.com/office/drawing/2014/main" id="{64BCCF39-9F03-DB60-5E7C-827BBBD7A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6150" y="42370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65" name="Line 87">
            <a:extLst>
              <a:ext uri="{FF2B5EF4-FFF2-40B4-BE49-F238E27FC236}">
                <a16:creationId xmlns:a16="http://schemas.microsoft.com/office/drawing/2014/main" id="{0E651B7A-B457-482C-70B8-4F79D28FB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8874125" y="4194176"/>
            <a:ext cx="1588" cy="14509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66" name="Line 88">
            <a:extLst>
              <a:ext uri="{FF2B5EF4-FFF2-40B4-BE49-F238E27FC236}">
                <a16:creationId xmlns:a16="http://schemas.microsoft.com/office/drawing/2014/main" id="{C9DB47C8-7C15-9EE6-51AE-70D588D30EE9}"/>
              </a:ext>
            </a:extLst>
          </p:cNvPr>
          <p:cNvSpPr>
            <a:spLocks noChangeShapeType="1"/>
          </p:cNvSpPr>
          <p:nvPr/>
        </p:nvSpPr>
        <p:spPr bwMode="auto">
          <a:xfrm>
            <a:off x="8874125" y="5645150"/>
            <a:ext cx="15367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67" name="Line 89">
            <a:extLst>
              <a:ext uri="{FF2B5EF4-FFF2-40B4-BE49-F238E27FC236}">
                <a16:creationId xmlns:a16="http://schemas.microsoft.com/office/drawing/2014/main" id="{2637AE1F-7523-B718-A9DC-2DCAB32BCC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74314" y="4160838"/>
            <a:ext cx="1587" cy="14843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68" name="Group 92">
            <a:extLst>
              <a:ext uri="{FF2B5EF4-FFF2-40B4-BE49-F238E27FC236}">
                <a16:creationId xmlns:a16="http://schemas.microsoft.com/office/drawing/2014/main" id="{4A510841-4F6C-B0BF-7893-B0576FF19505}"/>
              </a:ext>
            </a:extLst>
          </p:cNvPr>
          <p:cNvGrpSpPr>
            <a:grpSpLocks/>
          </p:cNvGrpSpPr>
          <p:nvPr/>
        </p:nvGrpSpPr>
        <p:grpSpPr bwMode="auto">
          <a:xfrm>
            <a:off x="8874125" y="4979988"/>
            <a:ext cx="280988" cy="666750"/>
            <a:chOff x="4630" y="3137"/>
            <a:chExt cx="177" cy="420"/>
          </a:xfrm>
        </p:grpSpPr>
        <p:sp>
          <p:nvSpPr>
            <p:cNvPr id="16509" name="Rectangle 90">
              <a:extLst>
                <a:ext uri="{FF2B5EF4-FFF2-40B4-BE49-F238E27FC236}">
                  <a16:creationId xmlns:a16="http://schemas.microsoft.com/office/drawing/2014/main" id="{A7C3B745-2E78-47FB-2D62-D3B88B2A9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37"/>
              <a:ext cx="175" cy="41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10" name="Rectangle 91">
              <a:extLst>
                <a:ext uri="{FF2B5EF4-FFF2-40B4-BE49-F238E27FC236}">
                  <a16:creationId xmlns:a16="http://schemas.microsoft.com/office/drawing/2014/main" id="{72E05352-A8D2-E5CE-290C-2DE7AFC98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37"/>
              <a:ext cx="177" cy="420"/>
            </a:xfrm>
            <a:prstGeom prst="rect">
              <a:avLst/>
            </a:prstGeom>
            <a:solidFill>
              <a:srgbClr val="FFFF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69" name="Rectangle 93">
            <a:extLst>
              <a:ext uri="{FF2B5EF4-FFF2-40B4-BE49-F238E27FC236}">
                <a16:creationId xmlns:a16="http://schemas.microsoft.com/office/drawing/2014/main" id="{AA5A0457-F746-2C2E-8BEE-56705995D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1939" y="5173664"/>
            <a:ext cx="300037" cy="47307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0" name="Rectangle 94">
            <a:extLst>
              <a:ext uri="{FF2B5EF4-FFF2-40B4-BE49-F238E27FC236}">
                <a16:creationId xmlns:a16="http://schemas.microsoft.com/office/drawing/2014/main" id="{61225E66-2A69-E61D-3B97-0BECD7EBC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1339" y="5383214"/>
            <a:ext cx="300037" cy="2635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1" name="Rectangle 95">
            <a:extLst>
              <a:ext uri="{FF2B5EF4-FFF2-40B4-BE49-F238E27FC236}">
                <a16:creationId xmlns:a16="http://schemas.microsoft.com/office/drawing/2014/main" id="{560EBE49-ED74-EFA2-6657-23C2E76AB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8200" y="5470526"/>
            <a:ext cx="317500" cy="176213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2" name="Rectangle 96">
            <a:extLst>
              <a:ext uri="{FF2B5EF4-FFF2-40B4-BE49-F238E27FC236}">
                <a16:creationId xmlns:a16="http://schemas.microsoft.com/office/drawing/2014/main" id="{B093E718-5CAE-0D06-9337-07F1EF292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2525" y="5522914"/>
            <a:ext cx="336550" cy="1238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3" name="Line 97">
            <a:extLst>
              <a:ext uri="{FF2B5EF4-FFF2-40B4-BE49-F238E27FC236}">
                <a16:creationId xmlns:a16="http://schemas.microsoft.com/office/drawing/2014/main" id="{C456527B-44D5-4D81-B503-9262AD2DBB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74126" y="4979988"/>
            <a:ext cx="277813" cy="66516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4" name="Line 98">
            <a:extLst>
              <a:ext uri="{FF2B5EF4-FFF2-40B4-BE49-F238E27FC236}">
                <a16:creationId xmlns:a16="http://schemas.microsoft.com/office/drawing/2014/main" id="{866E9EE5-3AA3-4E74-8424-EC73ED1520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51938" y="4579938"/>
            <a:ext cx="279400" cy="4000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5" name="Line 99">
            <a:extLst>
              <a:ext uri="{FF2B5EF4-FFF2-40B4-BE49-F238E27FC236}">
                <a16:creationId xmlns:a16="http://schemas.microsoft.com/office/drawing/2014/main" id="{0630167A-62CE-522D-30EA-034957A5D8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431339" y="4422776"/>
            <a:ext cx="280987" cy="1571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6" name="Line 100">
            <a:extLst>
              <a:ext uri="{FF2B5EF4-FFF2-40B4-BE49-F238E27FC236}">
                <a16:creationId xmlns:a16="http://schemas.microsoft.com/office/drawing/2014/main" id="{6EDF2B2F-6994-F5A2-B525-B81D366B7A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2326" y="4318001"/>
            <a:ext cx="347663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7" name="Line 101">
            <a:extLst>
              <a:ext uri="{FF2B5EF4-FFF2-40B4-BE49-F238E27FC236}">
                <a16:creationId xmlns:a16="http://schemas.microsoft.com/office/drawing/2014/main" id="{BAED29CD-F14E-2BC2-F639-76F114B2C0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59989" y="4283076"/>
            <a:ext cx="314325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8" name="Line 102">
            <a:extLst>
              <a:ext uri="{FF2B5EF4-FFF2-40B4-BE49-F238E27FC236}">
                <a16:creationId xmlns:a16="http://schemas.microsoft.com/office/drawing/2014/main" id="{8F7246F8-2C0D-0222-1EAA-B6AAE8598E80}"/>
              </a:ext>
            </a:extLst>
          </p:cNvPr>
          <p:cNvSpPr>
            <a:spLocks noChangeShapeType="1"/>
          </p:cNvSpPr>
          <p:nvPr/>
        </p:nvSpPr>
        <p:spPr bwMode="auto">
          <a:xfrm>
            <a:off x="8874125" y="4265614"/>
            <a:ext cx="150018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9" name="Rectangle 103">
            <a:extLst>
              <a:ext uri="{FF2B5EF4-FFF2-40B4-BE49-F238E27FC236}">
                <a16:creationId xmlns:a16="http://schemas.microsoft.com/office/drawing/2014/main" id="{EC4D8DE9-604E-8431-E936-D977B1112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9850" y="5729289"/>
            <a:ext cx="306388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0" name="Rectangle 104">
            <a:extLst>
              <a:ext uri="{FF2B5EF4-FFF2-40B4-BE49-F238E27FC236}">
                <a16:creationId xmlns:a16="http://schemas.microsoft.com/office/drawing/2014/main" id="{30293F33-F365-FAAC-95FF-BB1202318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9850" y="5768975"/>
            <a:ext cx="1458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A</a:t>
            </a:r>
            <a:endParaRPr lang="en-US" altLang="en-US"/>
          </a:p>
        </p:txBody>
      </p:sp>
      <p:sp>
        <p:nvSpPr>
          <p:cNvPr id="16481" name="Rectangle 105">
            <a:extLst>
              <a:ext uri="{FF2B5EF4-FFF2-40B4-BE49-F238E27FC236}">
                <a16:creationId xmlns:a16="http://schemas.microsoft.com/office/drawing/2014/main" id="{6A3918FD-4354-D2E3-E0AB-9169FDE13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9550" y="5768975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2" name="Rectangle 106">
            <a:extLst>
              <a:ext uri="{FF2B5EF4-FFF2-40B4-BE49-F238E27FC236}">
                <a16:creationId xmlns:a16="http://schemas.microsoft.com/office/drawing/2014/main" id="{E3026D22-8150-E6A1-F14C-E8FA65FCD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1789" y="5729289"/>
            <a:ext cx="3063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3" name="Rectangle 107">
            <a:extLst>
              <a:ext uri="{FF2B5EF4-FFF2-40B4-BE49-F238E27FC236}">
                <a16:creationId xmlns:a16="http://schemas.microsoft.com/office/drawing/2014/main" id="{B862AF61-C58A-5507-9BC7-258850CA2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1788" y="5768975"/>
            <a:ext cx="1458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B</a:t>
            </a:r>
            <a:endParaRPr lang="en-US" altLang="en-US"/>
          </a:p>
        </p:txBody>
      </p:sp>
      <p:sp>
        <p:nvSpPr>
          <p:cNvPr id="16484" name="Rectangle 108">
            <a:extLst>
              <a:ext uri="{FF2B5EF4-FFF2-40B4-BE49-F238E27FC236}">
                <a16:creationId xmlns:a16="http://schemas.microsoft.com/office/drawing/2014/main" id="{7AF8175E-0DCD-91C9-B57E-CB4BB6FBC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1488" y="5768975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5" name="Rectangle 109">
            <a:extLst>
              <a:ext uri="{FF2B5EF4-FFF2-40B4-BE49-F238E27FC236}">
                <a16:creationId xmlns:a16="http://schemas.microsoft.com/office/drawing/2014/main" id="{098CF80A-9CBD-22B6-6876-59A7618D4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8650" y="5729289"/>
            <a:ext cx="3175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6" name="Rectangle 110">
            <a:extLst>
              <a:ext uri="{FF2B5EF4-FFF2-40B4-BE49-F238E27FC236}">
                <a16:creationId xmlns:a16="http://schemas.microsoft.com/office/drawing/2014/main" id="{16957960-4422-2516-DDFB-BA8E7EC07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8650" y="5768975"/>
            <a:ext cx="1570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</a:t>
            </a:r>
            <a:endParaRPr lang="en-US" altLang="en-US"/>
          </a:p>
        </p:txBody>
      </p:sp>
      <p:sp>
        <p:nvSpPr>
          <p:cNvPr id="16487" name="Rectangle 111">
            <a:extLst>
              <a:ext uri="{FF2B5EF4-FFF2-40B4-BE49-F238E27FC236}">
                <a16:creationId xmlns:a16="http://schemas.microsoft.com/office/drawing/2014/main" id="{9F97E27B-CAC2-CD5A-15A5-D275C08E6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9463" y="5768975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8" name="Rectangle 112">
            <a:extLst>
              <a:ext uri="{FF2B5EF4-FFF2-40B4-BE49-F238E27FC236}">
                <a16:creationId xmlns:a16="http://schemas.microsoft.com/office/drawing/2014/main" id="{45882FD2-36D9-3E94-4A01-F62032947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050" y="5718176"/>
            <a:ext cx="319088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9" name="Rectangle 113">
            <a:extLst>
              <a:ext uri="{FF2B5EF4-FFF2-40B4-BE49-F238E27FC236}">
                <a16:creationId xmlns:a16="http://schemas.microsoft.com/office/drawing/2014/main" id="{E78F3314-C4B4-AEAD-EDB3-257F657F2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050" y="5761038"/>
            <a:ext cx="1570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D</a:t>
            </a:r>
            <a:endParaRPr lang="en-US" altLang="en-US"/>
          </a:p>
        </p:txBody>
      </p:sp>
      <p:sp>
        <p:nvSpPr>
          <p:cNvPr id="16490" name="Rectangle 114">
            <a:extLst>
              <a:ext uri="{FF2B5EF4-FFF2-40B4-BE49-F238E27FC236}">
                <a16:creationId xmlns:a16="http://schemas.microsoft.com/office/drawing/2014/main" id="{4CAF6AAB-60F3-3757-6E6C-38060C024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8863" y="57610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91" name="Rectangle 115">
            <a:extLst>
              <a:ext uri="{FF2B5EF4-FFF2-40B4-BE49-F238E27FC236}">
                <a16:creationId xmlns:a16="http://schemas.microsoft.com/office/drawing/2014/main" id="{8185A221-C9A5-0E78-9400-E033831B8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1426" y="5710238"/>
            <a:ext cx="30321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2" name="Rectangle 116">
            <a:extLst>
              <a:ext uri="{FF2B5EF4-FFF2-40B4-BE49-F238E27FC236}">
                <a16:creationId xmlns:a16="http://schemas.microsoft.com/office/drawing/2014/main" id="{AB559772-DC84-F1F5-FCA0-8ED7150B2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1425" y="5751513"/>
            <a:ext cx="1458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E</a:t>
            </a:r>
            <a:endParaRPr lang="en-US" altLang="en-US"/>
          </a:p>
        </p:txBody>
      </p:sp>
      <p:sp>
        <p:nvSpPr>
          <p:cNvPr id="16493" name="Rectangle 117">
            <a:extLst>
              <a:ext uri="{FF2B5EF4-FFF2-40B4-BE49-F238E27FC236}">
                <a16:creationId xmlns:a16="http://schemas.microsoft.com/office/drawing/2014/main" id="{8AC3E630-B9D6-2AD2-18EC-6BE0AF5FC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1125" y="575151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94" name="Line 118">
            <a:extLst>
              <a:ext uri="{FF2B5EF4-FFF2-40B4-BE49-F238E27FC236}">
                <a16:creationId xmlns:a16="http://schemas.microsoft.com/office/drawing/2014/main" id="{02A134A7-D2CC-C6A6-3A8C-A0863B25F30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0064" y="5540375"/>
            <a:ext cx="194468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95" name="Group 121">
            <a:extLst>
              <a:ext uri="{FF2B5EF4-FFF2-40B4-BE49-F238E27FC236}">
                <a16:creationId xmlns:a16="http://schemas.microsoft.com/office/drawing/2014/main" id="{3405F424-52FE-91F0-A574-F407D4BFEE15}"/>
              </a:ext>
            </a:extLst>
          </p:cNvPr>
          <p:cNvGrpSpPr>
            <a:grpSpLocks/>
          </p:cNvGrpSpPr>
          <p:nvPr/>
        </p:nvGrpSpPr>
        <p:grpSpPr bwMode="auto">
          <a:xfrm>
            <a:off x="2051050" y="5330825"/>
            <a:ext cx="273050" cy="211138"/>
            <a:chOff x="332" y="3358"/>
            <a:chExt cx="172" cy="133"/>
          </a:xfrm>
        </p:grpSpPr>
        <p:sp>
          <p:nvSpPr>
            <p:cNvPr id="16507" name="Rectangle 119">
              <a:extLst>
                <a:ext uri="{FF2B5EF4-FFF2-40B4-BE49-F238E27FC236}">
                  <a16:creationId xmlns:a16="http://schemas.microsoft.com/office/drawing/2014/main" id="{83328427-39F7-0FB8-20DF-468AF12418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" y="3358"/>
              <a:ext cx="171" cy="13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08" name="Rectangle 120">
              <a:extLst>
                <a:ext uri="{FF2B5EF4-FFF2-40B4-BE49-F238E27FC236}">
                  <a16:creationId xmlns:a16="http://schemas.microsoft.com/office/drawing/2014/main" id="{717B1C1D-DB0F-6FDB-5DB2-76084381E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" y="3358"/>
              <a:ext cx="172" cy="133"/>
            </a:xfrm>
            <a:prstGeom prst="rect">
              <a:avLst/>
            </a:prstGeom>
            <a:solidFill>
              <a:srgbClr val="FFFF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96" name="Rectangle 122">
            <a:extLst>
              <a:ext uri="{FF2B5EF4-FFF2-40B4-BE49-F238E27FC236}">
                <a16:creationId xmlns:a16="http://schemas.microsoft.com/office/drawing/2014/main" id="{176FD332-1CA9-876D-872A-640C7D227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7275" y="5133975"/>
            <a:ext cx="293688" cy="407988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7" name="Rectangle 123">
            <a:extLst>
              <a:ext uri="{FF2B5EF4-FFF2-40B4-BE49-F238E27FC236}">
                <a16:creationId xmlns:a16="http://schemas.microsoft.com/office/drawing/2014/main" id="{FA8DC6A8-12B5-9DE0-F944-65A39CA07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1914" y="4951413"/>
            <a:ext cx="301625" cy="590550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8" name="Rectangle 124">
            <a:extLst>
              <a:ext uri="{FF2B5EF4-FFF2-40B4-BE49-F238E27FC236}">
                <a16:creationId xmlns:a16="http://schemas.microsoft.com/office/drawing/2014/main" id="{E395132F-11B3-A36E-94A6-14CC8F33D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775" y="5200651"/>
            <a:ext cx="319088" cy="341313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9" name="Rectangle 125">
            <a:extLst>
              <a:ext uri="{FF2B5EF4-FFF2-40B4-BE49-F238E27FC236}">
                <a16:creationId xmlns:a16="http://schemas.microsoft.com/office/drawing/2014/main" id="{06A0C524-4024-6260-5FEB-1906CB64B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101" y="5418139"/>
            <a:ext cx="333375" cy="1238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0" name="Rectangle 126">
            <a:extLst>
              <a:ext uri="{FF2B5EF4-FFF2-40B4-BE49-F238E27FC236}">
                <a16:creationId xmlns:a16="http://schemas.microsoft.com/office/drawing/2014/main" id="{38AC3AFA-E10A-476E-18EC-129697EA9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75" y="5605463"/>
            <a:ext cx="31750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1" name="Rectangle 127">
            <a:extLst>
              <a:ext uri="{FF2B5EF4-FFF2-40B4-BE49-F238E27FC236}">
                <a16:creationId xmlns:a16="http://schemas.microsoft.com/office/drawing/2014/main" id="{EA1BD353-8BFD-CDB2-902F-BF363411B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0288" y="5646738"/>
            <a:ext cx="16991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G</a:t>
            </a:r>
            <a:endParaRPr lang="en-US" altLang="en-US"/>
          </a:p>
        </p:txBody>
      </p:sp>
      <p:sp>
        <p:nvSpPr>
          <p:cNvPr id="16502" name="Rectangle 128">
            <a:extLst>
              <a:ext uri="{FF2B5EF4-FFF2-40B4-BE49-F238E27FC236}">
                <a16:creationId xmlns:a16="http://schemas.microsoft.com/office/drawing/2014/main" id="{AAB4A378-A8E3-A85D-5403-133172C33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56467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503" name="Line 129">
            <a:extLst>
              <a:ext uri="{FF2B5EF4-FFF2-40B4-BE49-F238E27FC236}">
                <a16:creationId xmlns:a16="http://schemas.microsoft.com/office/drawing/2014/main" id="{16304471-89C4-B5DB-552B-8826E14E8D1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7275" y="4748214"/>
            <a:ext cx="1588" cy="9366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04" name="Rectangle 130">
            <a:extLst>
              <a:ext uri="{FF2B5EF4-FFF2-40B4-BE49-F238E27FC236}">
                <a16:creationId xmlns:a16="http://schemas.microsoft.com/office/drawing/2014/main" id="{2345B13D-B39E-12B4-E789-B84B3C64F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025" y="5632451"/>
            <a:ext cx="642938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5" name="Rectangle 131">
            <a:extLst>
              <a:ext uri="{FF2B5EF4-FFF2-40B4-BE49-F238E27FC236}">
                <a16:creationId xmlns:a16="http://schemas.microsoft.com/office/drawing/2014/main" id="{231058B9-53CF-EA37-D23D-319CA53FA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5675313"/>
            <a:ext cx="4985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Spec</a:t>
            </a:r>
            <a:endParaRPr lang="en-US" altLang="en-US"/>
          </a:p>
        </p:txBody>
      </p:sp>
      <p:sp>
        <p:nvSpPr>
          <p:cNvPr id="16506" name="Rectangle 132">
            <a:extLst>
              <a:ext uri="{FF2B5EF4-FFF2-40B4-BE49-F238E27FC236}">
                <a16:creationId xmlns:a16="http://schemas.microsoft.com/office/drawing/2014/main" id="{2A87E264-ED3A-7F1F-E689-1A495FCA4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863" y="567531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CC1E0005-5E73-538F-69B6-5562CCCCB5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graphicFrame>
        <p:nvGraphicFramePr>
          <p:cNvPr id="17411" name="Object 4">
            <a:extLst>
              <a:ext uri="{FF2B5EF4-FFF2-40B4-BE49-F238E27FC236}">
                <a16:creationId xmlns:a16="http://schemas.microsoft.com/office/drawing/2014/main" id="{72838FF7-BF67-9CFB-01F8-BD4E1EC83F96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828800" y="1066800"/>
          <a:ext cx="8456613" cy="435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058025" imgH="3638550" progId="Excel.Sheet.8">
                  <p:embed/>
                </p:oleObj>
              </mc:Choice>
              <mc:Fallback>
                <p:oleObj name="Worksheet" r:id="rId2" imgW="7058025" imgH="3638550" progId="Excel.Sheet.8">
                  <p:embed/>
                  <p:pic>
                    <p:nvPicPr>
                      <p:cNvPr id="17411" name="Object 4">
                        <a:extLst>
                          <a:ext uri="{FF2B5EF4-FFF2-40B4-BE49-F238E27FC236}">
                            <a16:creationId xmlns:a16="http://schemas.microsoft.com/office/drawing/2014/main" id="{72838FF7-BF67-9CFB-01F8-BD4E1EC83F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066800"/>
                        <a:ext cx="8456613" cy="435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5">
            <a:extLst>
              <a:ext uri="{FF2B5EF4-FFF2-40B4-BE49-F238E27FC236}">
                <a16:creationId xmlns:a16="http://schemas.microsoft.com/office/drawing/2014/main" id="{C82B3048-D414-C7D2-30E7-A7A5503CB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990600"/>
            <a:ext cx="66294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9410" name="Rectangle 2">
            <a:extLst>
              <a:ext uri="{FF2B5EF4-FFF2-40B4-BE49-F238E27FC236}">
                <a16:creationId xmlns:a16="http://schemas.microsoft.com/office/drawing/2014/main" id="{77E5D788-E680-376B-A2B3-CC1BEA2536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sp>
        <p:nvSpPr>
          <p:cNvPr id="18436" name="Text Box 20">
            <a:extLst>
              <a:ext uri="{FF2B5EF4-FFF2-40B4-BE49-F238E27FC236}">
                <a16:creationId xmlns:a16="http://schemas.microsoft.com/office/drawing/2014/main" id="{7AC1CD69-3BF2-2788-C5D6-07D55E601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1338" y="1828800"/>
            <a:ext cx="601662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100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75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50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25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0</a:t>
            </a:r>
            <a:endParaRPr lang="en-US" altLang="en-US" sz="1900"/>
          </a:p>
        </p:txBody>
      </p:sp>
      <p:sp>
        <p:nvSpPr>
          <p:cNvPr id="18437" name="Line 4">
            <a:extLst>
              <a:ext uri="{FF2B5EF4-FFF2-40B4-BE49-F238E27FC236}">
                <a16:creationId xmlns:a16="http://schemas.microsoft.com/office/drawing/2014/main" id="{CDABB201-B541-94BB-DBC0-BC265ECD9AD3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8575" y="1865313"/>
            <a:ext cx="0" cy="2773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8" name="Line 5">
            <a:extLst>
              <a:ext uri="{FF2B5EF4-FFF2-40B4-BE49-F238E27FC236}">
                <a16:creationId xmlns:a16="http://schemas.microsoft.com/office/drawing/2014/main" id="{065A7E27-14EE-2936-AD96-2D194D4F949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8575" y="4638675"/>
            <a:ext cx="43195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9" name="Rectangle 6">
            <a:extLst>
              <a:ext uri="{FF2B5EF4-FFF2-40B4-BE49-F238E27FC236}">
                <a16:creationId xmlns:a16="http://schemas.microsoft.com/office/drawing/2014/main" id="{855C66C8-747B-37FF-7DFD-5A03C8DB9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8575" y="3414713"/>
            <a:ext cx="719138" cy="12239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0" name="Rectangle 7">
            <a:extLst>
              <a:ext uri="{FF2B5EF4-FFF2-40B4-BE49-F238E27FC236}">
                <a16:creationId xmlns:a16="http://schemas.microsoft.com/office/drawing/2014/main" id="{E9F2C3D1-9E4D-F52B-D452-2F1A76BA0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7714" y="3617913"/>
            <a:ext cx="720725" cy="10207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1" name="Rectangle 8">
            <a:extLst>
              <a:ext uri="{FF2B5EF4-FFF2-40B4-BE49-F238E27FC236}">
                <a16:creationId xmlns:a16="http://schemas.microsoft.com/office/drawing/2014/main" id="{06E0EBC0-7F46-605A-015D-D3BE8BCEE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439" y="4332289"/>
            <a:ext cx="719137" cy="3063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2" name="Rectangle 9">
            <a:extLst>
              <a:ext uri="{FF2B5EF4-FFF2-40B4-BE49-F238E27FC236}">
                <a16:creationId xmlns:a16="http://schemas.microsoft.com/office/drawing/2014/main" id="{89C25E26-A46F-DA02-C935-23898B2F0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576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3" name="Rectangle 10">
            <a:extLst>
              <a:ext uri="{FF2B5EF4-FFF2-40B4-BE49-F238E27FC236}">
                <a16:creationId xmlns:a16="http://schemas.microsoft.com/office/drawing/2014/main" id="{36B9648A-B6FF-589A-21AB-6BB4C92C1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8300" y="4537075"/>
            <a:ext cx="719138" cy="10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4" name="Rectangle 11">
            <a:extLst>
              <a:ext uri="{FF2B5EF4-FFF2-40B4-BE49-F238E27FC236}">
                <a16:creationId xmlns:a16="http://schemas.microsoft.com/office/drawing/2014/main" id="{1C146EFD-F93C-8653-2EA6-1CE3FBE3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7439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5" name="Text Box 12">
            <a:extLst>
              <a:ext uri="{FF2B5EF4-FFF2-40B4-BE49-F238E27FC236}">
                <a16:creationId xmlns:a16="http://schemas.microsoft.com/office/drawing/2014/main" id="{D1402E00-CD8B-1A19-D862-9617ECD26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1" y="1371600"/>
            <a:ext cx="3425825" cy="4079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Causes of Defects</a:t>
            </a:r>
            <a:endParaRPr lang="en-US" altLang="en-US" sz="1900"/>
          </a:p>
        </p:txBody>
      </p:sp>
      <p:sp>
        <p:nvSpPr>
          <p:cNvPr id="18446" name="Text Box 13">
            <a:extLst>
              <a:ext uri="{FF2B5EF4-FFF2-40B4-BE49-F238E27FC236}">
                <a16:creationId xmlns:a16="http://schemas.microsoft.com/office/drawing/2014/main" id="{31A0FDE3-0935-AC8D-D274-0B96960D7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7851" y="1819275"/>
            <a:ext cx="600075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127</a:t>
            </a: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100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75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50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0</a:t>
            </a:r>
            <a:endParaRPr lang="en-US" altLang="en-US" sz="1900"/>
          </a:p>
        </p:txBody>
      </p:sp>
      <p:sp>
        <p:nvSpPr>
          <p:cNvPr id="18447" name="Line 14">
            <a:extLst>
              <a:ext uri="{FF2B5EF4-FFF2-40B4-BE49-F238E27FC236}">
                <a16:creationId xmlns:a16="http://schemas.microsoft.com/office/drawing/2014/main" id="{686E0EBD-10E8-7EB9-0F1B-F6468CFE4094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8163" y="1882775"/>
            <a:ext cx="0" cy="275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8" name="Line 15">
            <a:extLst>
              <a:ext uri="{FF2B5EF4-FFF2-40B4-BE49-F238E27FC236}">
                <a16:creationId xmlns:a16="http://schemas.microsoft.com/office/drawing/2014/main" id="{CCBF6CD2-A81B-EDBB-3BA5-466B5BE303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57714" y="2597151"/>
            <a:ext cx="720725" cy="817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9" name="Line 16">
            <a:extLst>
              <a:ext uri="{FF2B5EF4-FFF2-40B4-BE49-F238E27FC236}">
                <a16:creationId xmlns:a16="http://schemas.microsoft.com/office/drawing/2014/main" id="{CADAEB4F-2012-66E0-E08B-32FDAC112D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78439" y="2290764"/>
            <a:ext cx="719137" cy="306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0" name="Line 17">
            <a:extLst>
              <a:ext uri="{FF2B5EF4-FFF2-40B4-BE49-F238E27FC236}">
                <a16:creationId xmlns:a16="http://schemas.microsoft.com/office/drawing/2014/main" id="{836AAB9A-0164-71F7-AD6F-4BACB7512F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97576" y="2087563"/>
            <a:ext cx="720725" cy="203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1" name="Line 18">
            <a:extLst>
              <a:ext uri="{FF2B5EF4-FFF2-40B4-BE49-F238E27FC236}">
                <a16:creationId xmlns:a16="http://schemas.microsoft.com/office/drawing/2014/main" id="{8EE10873-06F5-5AC9-3657-15CE912AC0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18300" y="1985963"/>
            <a:ext cx="719138" cy="101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2" name="Line 19">
            <a:extLst>
              <a:ext uri="{FF2B5EF4-FFF2-40B4-BE49-F238E27FC236}">
                <a16:creationId xmlns:a16="http://schemas.microsoft.com/office/drawing/2014/main" id="{42377426-29BA-C30E-CC2B-FACD39E83F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37439" y="1882775"/>
            <a:ext cx="72072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3" name="Text Box 21">
            <a:extLst>
              <a:ext uri="{FF2B5EF4-FFF2-40B4-BE49-F238E27FC236}">
                <a16:creationId xmlns:a16="http://schemas.microsoft.com/office/drawing/2014/main" id="{76AC0F8C-43ED-866C-2234-5CF58B7CC59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7848600" y="3048000"/>
            <a:ext cx="20399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% of defects</a:t>
            </a:r>
            <a:endParaRPr lang="en-US" altLang="en-US" sz="1900"/>
          </a:p>
        </p:txBody>
      </p:sp>
      <p:sp>
        <p:nvSpPr>
          <p:cNvPr id="18454" name="Line 22">
            <a:extLst>
              <a:ext uri="{FF2B5EF4-FFF2-40B4-BE49-F238E27FC236}">
                <a16:creationId xmlns:a16="http://schemas.microsoft.com/office/drawing/2014/main" id="{8E0201C2-94F1-24A7-C895-A16D85958A06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6989" y="1884363"/>
            <a:ext cx="43322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5" name="Text Box 23">
            <a:extLst>
              <a:ext uri="{FF2B5EF4-FFF2-40B4-BE49-F238E27FC236}">
                <a16:creationId xmlns:a16="http://schemas.microsoft.com/office/drawing/2014/main" id="{AFB86CD3-9663-091E-255D-B9CF420496E8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1987550" y="304165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8456" name="Text Box 26">
            <a:extLst>
              <a:ext uri="{FF2B5EF4-FFF2-40B4-BE49-F238E27FC236}">
                <a16:creationId xmlns:a16="http://schemas.microsoft.com/office/drawing/2014/main" id="{32E4F5E1-F607-7CB1-75F8-482EA460D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472440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A	B</a:t>
            </a:r>
            <a:endParaRPr lang="en-US" altLang="en-US" sz="19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2">
            <a:extLst>
              <a:ext uri="{FF2B5EF4-FFF2-40B4-BE49-F238E27FC236}">
                <a16:creationId xmlns:a16="http://schemas.microsoft.com/office/drawing/2014/main" id="{9B7A6A3C-38BC-B8FE-06AC-02577C44BD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3886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59" name="Rectangle 31">
            <a:extLst>
              <a:ext uri="{FF2B5EF4-FFF2-40B4-BE49-F238E27FC236}">
                <a16:creationId xmlns:a16="http://schemas.microsoft.com/office/drawing/2014/main" id="{42E4248B-3E0C-03C0-C0EB-6CDAC4FDD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838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0" name="Text Box 26">
            <a:extLst>
              <a:ext uri="{FF2B5EF4-FFF2-40B4-BE49-F238E27FC236}">
                <a16:creationId xmlns:a16="http://schemas.microsoft.com/office/drawing/2014/main" id="{D76086A8-6C5B-408C-A635-1C8CEE1A3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776" y="6324600"/>
            <a:ext cx="987425" cy="3365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>
                <a:ea typeface="Batang" panose="02030600000101010101" pitchFamily="18" charset="-127"/>
              </a:rPr>
              <a:t>Value</a:t>
            </a:r>
            <a:endParaRPr lang="en-US" altLang="en-US" sz="1900"/>
          </a:p>
        </p:txBody>
      </p:sp>
      <p:sp>
        <p:nvSpPr>
          <p:cNvPr id="19461" name="Text Box 28">
            <a:extLst>
              <a:ext uri="{FF2B5EF4-FFF2-40B4-BE49-F238E27FC236}">
                <a16:creationId xmlns:a16="http://schemas.microsoft.com/office/drawing/2014/main" id="{93B0B685-A0B3-CD76-81A3-6FE4F3FD1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38" y="3200401"/>
            <a:ext cx="2366962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Value</a:t>
            </a:r>
            <a:endParaRPr lang="en-US" altLang="en-US" sz="1900"/>
          </a:p>
        </p:txBody>
      </p:sp>
      <p:sp>
        <p:nvSpPr>
          <p:cNvPr id="530434" name="Rectangle 2">
            <a:extLst>
              <a:ext uri="{FF2B5EF4-FFF2-40B4-BE49-F238E27FC236}">
                <a16:creationId xmlns:a16="http://schemas.microsoft.com/office/drawing/2014/main" id="{DEE387C2-6763-9CE5-5474-0A3910A25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sp>
        <p:nvSpPr>
          <p:cNvPr id="19463" name="Line 4">
            <a:extLst>
              <a:ext uri="{FF2B5EF4-FFF2-40B4-BE49-F238E27FC236}">
                <a16:creationId xmlns:a16="http://schemas.microsoft.com/office/drawing/2014/main" id="{27F23B0F-99FF-85BD-1AF1-958094A7812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0" y="1358900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Line 5">
            <a:extLst>
              <a:ext uri="{FF2B5EF4-FFF2-40B4-BE49-F238E27FC236}">
                <a16:creationId xmlns:a16="http://schemas.microsoft.com/office/drawing/2014/main" id="{B388BDDE-668A-E9FA-F8B2-8F9A30C819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1" y="3213100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5" name="Rectangle 6">
            <a:extLst>
              <a:ext uri="{FF2B5EF4-FFF2-40B4-BE49-F238E27FC236}">
                <a16:creationId xmlns:a16="http://schemas.microsoft.com/office/drawing/2014/main" id="{663BC788-43D3-B183-2AD6-7D9221D9A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4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6" name="Rectangle 7">
            <a:extLst>
              <a:ext uri="{FF2B5EF4-FFF2-40B4-BE49-F238E27FC236}">
                <a16:creationId xmlns:a16="http://schemas.microsoft.com/office/drawing/2014/main" id="{72482C75-DD51-415B-516C-80E4ED1BE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39" y="2122488"/>
            <a:ext cx="295275" cy="10906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7" name="Rectangle 8">
            <a:extLst>
              <a:ext uri="{FF2B5EF4-FFF2-40B4-BE49-F238E27FC236}">
                <a16:creationId xmlns:a16="http://schemas.microsoft.com/office/drawing/2014/main" id="{179C9308-2896-DE83-5321-FC914C8EB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113" y="1358900"/>
            <a:ext cx="296862" cy="18542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8" name="Rectangle 9">
            <a:extLst>
              <a:ext uri="{FF2B5EF4-FFF2-40B4-BE49-F238E27FC236}">
                <a16:creationId xmlns:a16="http://schemas.microsoft.com/office/drawing/2014/main" id="{14413D88-D3BA-8282-D33C-D51E8D450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976" y="1576388"/>
            <a:ext cx="295275" cy="16367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9" name="Rectangle 10">
            <a:extLst>
              <a:ext uri="{FF2B5EF4-FFF2-40B4-BE49-F238E27FC236}">
                <a16:creationId xmlns:a16="http://schemas.microsoft.com/office/drawing/2014/main" id="{6CF6F5B7-0534-D4CD-896F-97D007200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1" y="2341564"/>
            <a:ext cx="296863" cy="8715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0" name="Rectangle 11">
            <a:extLst>
              <a:ext uri="{FF2B5EF4-FFF2-40B4-BE49-F238E27FC236}">
                <a16:creationId xmlns:a16="http://schemas.microsoft.com/office/drawing/2014/main" id="{7466B3B3-48F5-6001-87EB-73F2F3868B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5388" y="2886076"/>
            <a:ext cx="296862" cy="3270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1" name="Rectangle 12">
            <a:extLst>
              <a:ext uri="{FF2B5EF4-FFF2-40B4-BE49-F238E27FC236}">
                <a16:creationId xmlns:a16="http://schemas.microsoft.com/office/drawing/2014/main" id="{06B2C869-141D-34AF-A61F-B1E6BCA2B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114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2" name="Text Box 13">
            <a:extLst>
              <a:ext uri="{FF2B5EF4-FFF2-40B4-BE49-F238E27FC236}">
                <a16:creationId xmlns:a16="http://schemas.microsoft.com/office/drawing/2014/main" id="{616B997F-B6BE-16F4-0D75-F08874C4D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2122488"/>
            <a:ext cx="1384300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9473" name="Text Box 14">
            <a:extLst>
              <a:ext uri="{FF2B5EF4-FFF2-40B4-BE49-F238E27FC236}">
                <a16:creationId xmlns:a16="http://schemas.microsoft.com/office/drawing/2014/main" id="{3549142B-EEAF-48A9-CD99-3CADEC6C5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9264" y="882651"/>
            <a:ext cx="4046537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Performance With Factor Absent</a:t>
            </a:r>
            <a:endParaRPr lang="en-US" altLang="en-US" sz="1900"/>
          </a:p>
        </p:txBody>
      </p:sp>
      <p:sp>
        <p:nvSpPr>
          <p:cNvPr id="19474" name="Line 15">
            <a:extLst>
              <a:ext uri="{FF2B5EF4-FFF2-40B4-BE49-F238E27FC236}">
                <a16:creationId xmlns:a16="http://schemas.microsoft.com/office/drawing/2014/main" id="{014E4D7B-F77A-B842-5DAF-40BBF8B66C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0" y="4473575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Line 16">
            <a:extLst>
              <a:ext uri="{FF2B5EF4-FFF2-40B4-BE49-F238E27FC236}">
                <a16:creationId xmlns:a16="http://schemas.microsoft.com/office/drawing/2014/main" id="{138B4C40-CB1A-3F9B-7A7B-D94E7021CEE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1" y="6327775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6" name="Rectangle 17">
            <a:extLst>
              <a:ext uri="{FF2B5EF4-FFF2-40B4-BE49-F238E27FC236}">
                <a16:creationId xmlns:a16="http://schemas.microsoft.com/office/drawing/2014/main" id="{31163F1F-B668-50D1-56CE-6A9F6C58B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6" y="5246689"/>
            <a:ext cx="295275" cy="108108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7" name="Rectangle 18">
            <a:extLst>
              <a:ext uri="{FF2B5EF4-FFF2-40B4-BE49-F238E27FC236}">
                <a16:creationId xmlns:a16="http://schemas.microsoft.com/office/drawing/2014/main" id="{E72F9460-BDDA-446D-878A-CC6BB88B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1" y="5781675"/>
            <a:ext cx="296863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8" name="Rectangle 19">
            <a:extLst>
              <a:ext uri="{FF2B5EF4-FFF2-40B4-BE49-F238E27FC236}">
                <a16:creationId xmlns:a16="http://schemas.microsoft.com/office/drawing/2014/main" id="{FBAE9323-1587-6BC7-DD27-21CC92A28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113" y="5891213"/>
            <a:ext cx="296862" cy="4365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9" name="Rectangle 20">
            <a:extLst>
              <a:ext uri="{FF2B5EF4-FFF2-40B4-BE49-F238E27FC236}">
                <a16:creationId xmlns:a16="http://schemas.microsoft.com/office/drawing/2014/main" id="{DC7A5783-AA90-FB36-BDA0-AABE1B1D4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976" y="5781675"/>
            <a:ext cx="295275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0" name="Rectangle 21">
            <a:extLst>
              <a:ext uri="{FF2B5EF4-FFF2-40B4-BE49-F238E27FC236}">
                <a16:creationId xmlns:a16="http://schemas.microsoft.com/office/drawing/2014/main" id="{607BD0BB-A7F3-96AC-A070-4C0BF5ABA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1" y="5454651"/>
            <a:ext cx="296863" cy="8731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1" name="Rectangle 22">
            <a:extLst>
              <a:ext uri="{FF2B5EF4-FFF2-40B4-BE49-F238E27FC236}">
                <a16:creationId xmlns:a16="http://schemas.microsoft.com/office/drawing/2014/main" id="{C9EB1547-4BFD-066C-C7FB-66D53BA63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2251" y="4910139"/>
            <a:ext cx="295275" cy="14176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2" name="Rectangle 23">
            <a:extLst>
              <a:ext uri="{FF2B5EF4-FFF2-40B4-BE49-F238E27FC236}">
                <a16:creationId xmlns:a16="http://schemas.microsoft.com/office/drawing/2014/main" id="{F2EFE03E-5120-9F5B-6141-0815604A8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5388" y="4583113"/>
            <a:ext cx="296862" cy="17446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3" name="Rectangle 24">
            <a:extLst>
              <a:ext uri="{FF2B5EF4-FFF2-40B4-BE49-F238E27FC236}">
                <a16:creationId xmlns:a16="http://schemas.microsoft.com/office/drawing/2014/main" id="{B9CBB856-EDC9-8F70-5B19-88C481892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114" y="5019675"/>
            <a:ext cx="295275" cy="1308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4" name="Text Box 25">
            <a:extLst>
              <a:ext uri="{FF2B5EF4-FFF2-40B4-BE49-F238E27FC236}">
                <a16:creationId xmlns:a16="http://schemas.microsoft.com/office/drawing/2014/main" id="{678AA914-FECE-13C7-7AAB-DEC72F689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564" y="5237163"/>
            <a:ext cx="1354137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9485" name="Text Box 27">
            <a:extLst>
              <a:ext uri="{FF2B5EF4-FFF2-40B4-BE49-F238E27FC236}">
                <a16:creationId xmlns:a16="http://schemas.microsoft.com/office/drawing/2014/main" id="{C95C23FD-D7B8-D40A-8149-18C50434C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1" y="3962401"/>
            <a:ext cx="3959225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Performance With Factor Present</a:t>
            </a:r>
            <a:endParaRPr lang="en-US" altLang="en-US" sz="1900"/>
          </a:p>
        </p:txBody>
      </p:sp>
      <p:sp>
        <p:nvSpPr>
          <p:cNvPr id="19486" name="Line 29">
            <a:extLst>
              <a:ext uri="{FF2B5EF4-FFF2-40B4-BE49-F238E27FC236}">
                <a16:creationId xmlns:a16="http://schemas.microsoft.com/office/drawing/2014/main" id="{0FDE72A1-E6EE-635B-D8D4-8C1727EF65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2238" y="4373564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7" name="Line 30">
            <a:extLst>
              <a:ext uri="{FF2B5EF4-FFF2-40B4-BE49-F238E27FC236}">
                <a16:creationId xmlns:a16="http://schemas.microsoft.com/office/drawing/2014/main" id="{6F442B75-5F2C-1D35-A92A-6163DB5CD2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86400" y="1258889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5">
            <a:extLst>
              <a:ext uri="{FF2B5EF4-FFF2-40B4-BE49-F238E27FC236}">
                <a16:creationId xmlns:a16="http://schemas.microsoft.com/office/drawing/2014/main" id="{8271A7CA-8F1B-1D34-75CF-5FA6D7B2F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295400"/>
            <a:ext cx="72390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1458" name="Rectangle 2">
            <a:extLst>
              <a:ext uri="{FF2B5EF4-FFF2-40B4-BE49-F238E27FC236}">
                <a16:creationId xmlns:a16="http://schemas.microsoft.com/office/drawing/2014/main" id="{DB1C3314-1D1C-4451-A2F3-D414E8C347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– Variable Level</a:t>
            </a:r>
          </a:p>
        </p:txBody>
      </p:sp>
      <p:grpSp>
        <p:nvGrpSpPr>
          <p:cNvPr id="20484" name="Group 3">
            <a:extLst>
              <a:ext uri="{FF2B5EF4-FFF2-40B4-BE49-F238E27FC236}">
                <a16:creationId xmlns:a16="http://schemas.microsoft.com/office/drawing/2014/main" id="{3219D2A7-8D65-C1AA-C298-B261F4F657DF}"/>
              </a:ext>
            </a:extLst>
          </p:cNvPr>
          <p:cNvGrpSpPr>
            <a:grpSpLocks/>
          </p:cNvGrpSpPr>
          <p:nvPr/>
        </p:nvGrpSpPr>
        <p:grpSpPr bwMode="auto">
          <a:xfrm>
            <a:off x="2667000" y="1447800"/>
            <a:ext cx="7239000" cy="4076700"/>
            <a:chOff x="3381" y="2744"/>
            <a:chExt cx="6970" cy="3924"/>
          </a:xfrm>
        </p:grpSpPr>
        <p:sp>
          <p:nvSpPr>
            <p:cNvPr id="20485" name="Line 4">
              <a:extLst>
                <a:ext uri="{FF2B5EF4-FFF2-40B4-BE49-F238E27FC236}">
                  <a16:creationId xmlns:a16="http://schemas.microsoft.com/office/drawing/2014/main" id="{8D7A102C-5F97-6DBE-B81D-773D397454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1" y="3122"/>
              <a:ext cx="1" cy="3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6" name="Line 5">
              <a:extLst>
                <a:ext uri="{FF2B5EF4-FFF2-40B4-BE49-F238E27FC236}">
                  <a16:creationId xmlns:a16="http://schemas.microsoft.com/office/drawing/2014/main" id="{EE031DA5-9264-A145-42BB-F8219630C7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7" y="6174"/>
              <a:ext cx="4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Rectangle 6">
              <a:extLst>
                <a:ext uri="{FF2B5EF4-FFF2-40B4-BE49-F238E27FC236}">
                  <a16:creationId xmlns:a16="http://schemas.microsoft.com/office/drawing/2014/main" id="{99852953-99E1-D0E9-78B5-1C2D097B2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1" y="5897"/>
              <a:ext cx="2150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Driving Speed</a:t>
              </a:r>
            </a:p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(MPH)</a:t>
              </a:r>
              <a:endParaRPr lang="en-US" altLang="en-US" sz="2100"/>
            </a:p>
          </p:txBody>
        </p:sp>
        <p:sp>
          <p:nvSpPr>
            <p:cNvPr id="20488" name="Rectangle 7">
              <a:extLst>
                <a:ext uri="{FF2B5EF4-FFF2-40B4-BE49-F238E27FC236}">
                  <a16:creationId xmlns:a16="http://schemas.microsoft.com/office/drawing/2014/main" id="{E6E7D84A-7453-77F5-5AAC-3202C02B5F3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401" y="4553"/>
              <a:ext cx="2407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Gas Mileage (MPG)</a:t>
              </a:r>
              <a:endParaRPr lang="en-US" altLang="en-US" sz="2100"/>
            </a:p>
          </p:txBody>
        </p:sp>
        <p:grpSp>
          <p:nvGrpSpPr>
            <p:cNvPr id="20489" name="Group 8">
              <a:extLst>
                <a:ext uri="{FF2B5EF4-FFF2-40B4-BE49-F238E27FC236}">
                  <a16:creationId xmlns:a16="http://schemas.microsoft.com/office/drawing/2014/main" id="{615FEF38-19F3-2521-7B78-2F0782F83C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7" y="3564"/>
              <a:ext cx="2611" cy="2332"/>
              <a:chOff x="0" y="1"/>
              <a:chExt cx="19999" cy="19997"/>
            </a:xfrm>
          </p:grpSpPr>
          <p:sp>
            <p:nvSpPr>
              <p:cNvPr id="20499" name="Oval 9">
                <a:extLst>
                  <a:ext uri="{FF2B5EF4-FFF2-40B4-BE49-F238E27FC236}">
                    <a16:creationId xmlns:a16="http://schemas.microsoft.com/office/drawing/2014/main" id="{90F81C0C-EA5B-C931-D367-693801A07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0" name="Oval 10">
                <a:extLst>
                  <a:ext uri="{FF2B5EF4-FFF2-40B4-BE49-F238E27FC236}">
                    <a16:creationId xmlns:a16="http://schemas.microsoft.com/office/drawing/2014/main" id="{E3286C2C-F5EE-B172-46B9-82044175A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1" name="Oval 11">
                <a:extLst>
                  <a:ext uri="{FF2B5EF4-FFF2-40B4-BE49-F238E27FC236}">
                    <a16:creationId xmlns:a16="http://schemas.microsoft.com/office/drawing/2014/main" id="{C3EA99B1-F48A-AF45-898B-9C288BF33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2" y="39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2" name="Oval 12">
                <a:extLst>
                  <a:ext uri="{FF2B5EF4-FFF2-40B4-BE49-F238E27FC236}">
                    <a16:creationId xmlns:a16="http://schemas.microsoft.com/office/drawing/2014/main" id="{4CFA1C89-A407-1E23-126D-BF4522312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463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3" name="Oval 13">
                <a:extLst>
                  <a:ext uri="{FF2B5EF4-FFF2-40B4-BE49-F238E27FC236}">
                    <a16:creationId xmlns:a16="http://schemas.microsoft.com/office/drawing/2014/main" id="{619C2F28-CFDA-1945-9D81-AA20E5FD9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5" y="824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4" name="Oval 14">
                <a:extLst>
                  <a:ext uri="{FF2B5EF4-FFF2-40B4-BE49-F238E27FC236}">
                    <a16:creationId xmlns:a16="http://schemas.microsoft.com/office/drawing/2014/main" id="{1A52FADB-CE5B-6300-9B88-FF31E52209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4" y="1209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5" name="Oval 15">
                <a:extLst>
                  <a:ext uri="{FF2B5EF4-FFF2-40B4-BE49-F238E27FC236}">
                    <a16:creationId xmlns:a16="http://schemas.microsoft.com/office/drawing/2014/main" id="{55FAB0B4-05A7-1F2B-8D06-B58D72968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78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6" name="Oval 16">
                <a:extLst>
                  <a:ext uri="{FF2B5EF4-FFF2-40B4-BE49-F238E27FC236}">
                    <a16:creationId xmlns:a16="http://schemas.microsoft.com/office/drawing/2014/main" id="{4BAF0F07-506D-6E94-82EF-6ED178CF4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7" y="476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7" name="Oval 17">
                <a:extLst>
                  <a:ext uri="{FF2B5EF4-FFF2-40B4-BE49-F238E27FC236}">
                    <a16:creationId xmlns:a16="http://schemas.microsoft.com/office/drawing/2014/main" id="{0FB6EAB2-4DED-B49A-1143-9D6A2E7C8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42" y="87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8" name="Oval 18">
                <a:extLst>
                  <a:ext uri="{FF2B5EF4-FFF2-40B4-BE49-F238E27FC236}">
                    <a16:creationId xmlns:a16="http://schemas.microsoft.com/office/drawing/2014/main" id="{7600B954-EDAE-057A-4BD2-531A844582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0" y="1324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9" name="Oval 19">
                <a:extLst>
                  <a:ext uri="{FF2B5EF4-FFF2-40B4-BE49-F238E27FC236}">
                    <a16:creationId xmlns:a16="http://schemas.microsoft.com/office/drawing/2014/main" id="{F0A0A594-9F19-EA1A-489E-C26BDB701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8" y="1016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0" name="Oval 20">
                <a:extLst>
                  <a:ext uri="{FF2B5EF4-FFF2-40B4-BE49-F238E27FC236}">
                    <a16:creationId xmlns:a16="http://schemas.microsoft.com/office/drawing/2014/main" id="{09C6E64B-6788-934F-FFC5-736CAC76E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3" y="1414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1" name="Oval 21">
                <a:extLst>
                  <a:ext uri="{FF2B5EF4-FFF2-40B4-BE49-F238E27FC236}">
                    <a16:creationId xmlns:a16="http://schemas.microsoft.com/office/drawing/2014/main" id="{B8BA2781-2174-EE4D-C33A-3ECCEE2AA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2" y="16044"/>
                <a:ext cx="583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2" name="Oval 22">
                <a:extLst>
                  <a:ext uri="{FF2B5EF4-FFF2-40B4-BE49-F238E27FC236}">
                    <a16:creationId xmlns:a16="http://schemas.microsoft.com/office/drawing/2014/main" id="{19DC6FFA-73E1-B14B-038D-FC85E69B33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70" y="1295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3" name="Oval 23">
                <a:extLst>
                  <a:ext uri="{FF2B5EF4-FFF2-40B4-BE49-F238E27FC236}">
                    <a16:creationId xmlns:a16="http://schemas.microsoft.com/office/drawing/2014/main" id="{A9660A08-33DA-691C-C43E-BFE1A0D63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5" y="1694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4" name="Oval 24">
                <a:extLst>
                  <a:ext uri="{FF2B5EF4-FFF2-40B4-BE49-F238E27FC236}">
                    <a16:creationId xmlns:a16="http://schemas.microsoft.com/office/drawing/2014/main" id="{6438516A-B88A-8EEE-8AF7-E30ABD6FC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36" y="1497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5" name="Oval 25">
                <a:extLst>
                  <a:ext uri="{FF2B5EF4-FFF2-40B4-BE49-F238E27FC236}">
                    <a16:creationId xmlns:a16="http://schemas.microsoft.com/office/drawing/2014/main" id="{69BC5631-BC4D-E48F-72FE-B116CCBE8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93" y="1355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6" name="Oval 26">
                <a:extLst>
                  <a:ext uri="{FF2B5EF4-FFF2-40B4-BE49-F238E27FC236}">
                    <a16:creationId xmlns:a16="http://schemas.microsoft.com/office/drawing/2014/main" id="{759CA08E-BA1F-B050-9B06-15FDCB0BE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08" y="17544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7" name="Oval 27">
                <a:extLst>
                  <a:ext uri="{FF2B5EF4-FFF2-40B4-BE49-F238E27FC236}">
                    <a16:creationId xmlns:a16="http://schemas.microsoft.com/office/drawing/2014/main" id="{4C918AE8-9EAF-4AD7-2DE2-101A5B50C9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4" y="974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8" name="Oval 28">
                <a:extLst>
                  <a:ext uri="{FF2B5EF4-FFF2-40B4-BE49-F238E27FC236}">
                    <a16:creationId xmlns:a16="http://schemas.microsoft.com/office/drawing/2014/main" id="{8E0B3DC8-3D49-D3C1-66A3-3D241F6FF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1" y="6655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9" name="Oval 29">
                <a:extLst>
                  <a:ext uri="{FF2B5EF4-FFF2-40B4-BE49-F238E27FC236}">
                    <a16:creationId xmlns:a16="http://schemas.microsoft.com/office/drawing/2014/main" id="{D6315F79-49D0-BE15-7A6A-2BB4F097F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" y="10643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0" name="Oval 30">
                <a:extLst>
                  <a:ext uri="{FF2B5EF4-FFF2-40B4-BE49-F238E27FC236}">
                    <a16:creationId xmlns:a16="http://schemas.microsoft.com/office/drawing/2014/main" id="{2BE91A01-6B0A-2DCC-B65F-709C615FC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" y="488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1" name="Oval 31">
                <a:extLst>
                  <a:ext uri="{FF2B5EF4-FFF2-40B4-BE49-F238E27FC236}">
                    <a16:creationId xmlns:a16="http://schemas.microsoft.com/office/drawing/2014/main" id="{FE322EE7-3FE8-60D9-DC37-C9A8A3F9B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1" y="180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2" name="Oval 32">
                <a:extLst>
                  <a:ext uri="{FF2B5EF4-FFF2-40B4-BE49-F238E27FC236}">
                    <a16:creationId xmlns:a16="http://schemas.microsoft.com/office/drawing/2014/main" id="{70DDC878-AD1C-8CE8-1C5A-8199401706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6" y="57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3" name="Oval 33">
                <a:extLst>
                  <a:ext uri="{FF2B5EF4-FFF2-40B4-BE49-F238E27FC236}">
                    <a16:creationId xmlns:a16="http://schemas.microsoft.com/office/drawing/2014/main" id="{64269409-60D6-9009-F66C-FEB4C037B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44" y="18574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4" name="Oval 34">
                <a:extLst>
                  <a:ext uri="{FF2B5EF4-FFF2-40B4-BE49-F238E27FC236}">
                    <a16:creationId xmlns:a16="http://schemas.microsoft.com/office/drawing/2014/main" id="{27E65BD4-1F48-F786-63AD-3B4EE6488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01" y="15478"/>
                <a:ext cx="583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5" name="Oval 35">
                <a:extLst>
                  <a:ext uri="{FF2B5EF4-FFF2-40B4-BE49-F238E27FC236}">
                    <a16:creationId xmlns:a16="http://schemas.microsoft.com/office/drawing/2014/main" id="{F10F3446-35A3-5233-1048-20337462D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7" y="1947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0490" name="Line 36">
              <a:extLst>
                <a:ext uri="{FF2B5EF4-FFF2-40B4-BE49-F238E27FC236}">
                  <a16:creationId xmlns:a16="http://schemas.microsoft.com/office/drawing/2014/main" id="{701A6638-0E8B-2CD5-B1A7-7ACA46BBA2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9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37">
              <a:extLst>
                <a:ext uri="{FF2B5EF4-FFF2-40B4-BE49-F238E27FC236}">
                  <a16:creationId xmlns:a16="http://schemas.microsoft.com/office/drawing/2014/main" id="{D4367205-1C8E-FA01-FE43-C0BA32F8DF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4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38">
              <a:extLst>
                <a:ext uri="{FF2B5EF4-FFF2-40B4-BE49-F238E27FC236}">
                  <a16:creationId xmlns:a16="http://schemas.microsoft.com/office/drawing/2014/main" id="{3420CC3D-42F3-B8F4-CF4E-AA4A3ED8AB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5753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3" name="Line 39">
              <a:extLst>
                <a:ext uri="{FF2B5EF4-FFF2-40B4-BE49-F238E27FC236}">
                  <a16:creationId xmlns:a16="http://schemas.microsoft.com/office/drawing/2014/main" id="{0B820842-DE94-79B9-28ED-57A36C80D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3788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Rectangle 40">
              <a:extLst>
                <a:ext uri="{FF2B5EF4-FFF2-40B4-BE49-F238E27FC236}">
                  <a16:creationId xmlns:a16="http://schemas.microsoft.com/office/drawing/2014/main" id="{C5ED31C0-6DB5-64C8-3ABA-01972CD46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" y="5558"/>
              <a:ext cx="526" cy="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ea typeface="Batang" panose="02030600000101010101" pitchFamily="18" charset="-127"/>
                </a:rPr>
                <a:t>20</a:t>
              </a:r>
              <a:endParaRPr lang="en-US" altLang="en-US" sz="2100"/>
            </a:p>
          </p:txBody>
        </p:sp>
        <p:sp>
          <p:nvSpPr>
            <p:cNvPr id="20495" name="Rectangle 41">
              <a:extLst>
                <a:ext uri="{FF2B5EF4-FFF2-40B4-BE49-F238E27FC236}">
                  <a16:creationId xmlns:a16="http://schemas.microsoft.com/office/drawing/2014/main" id="{98A79073-7C5F-8D4D-2D1D-C3DB212F1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" y="3622"/>
              <a:ext cx="70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ea typeface="Batang" panose="02030600000101010101" pitchFamily="18" charset="-127"/>
                </a:rPr>
                <a:t>26</a:t>
              </a:r>
              <a:endParaRPr lang="en-US" altLang="en-US" sz="2100"/>
            </a:p>
          </p:txBody>
        </p:sp>
        <p:sp>
          <p:nvSpPr>
            <p:cNvPr id="20496" name="Rectangle 42">
              <a:extLst>
                <a:ext uri="{FF2B5EF4-FFF2-40B4-BE49-F238E27FC236}">
                  <a16:creationId xmlns:a16="http://schemas.microsoft.com/office/drawing/2014/main" id="{2DD3E1B1-FEF0-961B-CEE2-1CA7A85D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4" y="6322"/>
              <a:ext cx="42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35</a:t>
              </a:r>
              <a:endParaRPr lang="en-US" altLang="en-US" sz="2100"/>
            </a:p>
          </p:txBody>
        </p:sp>
        <p:sp>
          <p:nvSpPr>
            <p:cNvPr id="20497" name="Rectangle 43">
              <a:extLst>
                <a:ext uri="{FF2B5EF4-FFF2-40B4-BE49-F238E27FC236}">
                  <a16:creationId xmlns:a16="http://schemas.microsoft.com/office/drawing/2014/main" id="{27FD8F1A-A094-7016-6C29-393DA48A0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4" y="6322"/>
              <a:ext cx="30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75</a:t>
              </a:r>
              <a:endParaRPr lang="en-US" altLang="en-US" sz="2100"/>
            </a:p>
          </p:txBody>
        </p:sp>
        <p:sp>
          <p:nvSpPr>
            <p:cNvPr id="20498" name="Text Box 44">
              <a:extLst>
                <a:ext uri="{FF2B5EF4-FFF2-40B4-BE49-F238E27FC236}">
                  <a16:creationId xmlns:a16="http://schemas.microsoft.com/office/drawing/2014/main" id="{F41C5200-F258-EE50-AC39-A8ED288A06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0" y="2744"/>
              <a:ext cx="3486" cy="4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ea typeface="Batang" panose="02030600000101010101" pitchFamily="18" charset="-127"/>
                </a:rPr>
                <a:t>Automobile Gas Mileage</a:t>
              </a:r>
              <a:endParaRPr lang="en-US" altLang="en-US" sz="2100"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>
            <a:extLst>
              <a:ext uri="{FF2B5EF4-FFF2-40B4-BE49-F238E27FC236}">
                <a16:creationId xmlns:a16="http://schemas.microsoft.com/office/drawing/2014/main" id="{B59FD1F3-7433-A2DE-368F-ACC0C9A6E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914400"/>
            <a:ext cx="88392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2482" name="Rectangle 2">
            <a:extLst>
              <a:ext uri="{FF2B5EF4-FFF2-40B4-BE49-F238E27FC236}">
                <a16:creationId xmlns:a16="http://schemas.microsoft.com/office/drawing/2014/main" id="{546B52C9-A9E8-3C0B-A131-E4CC9DED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Matrix</a:t>
            </a:r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FF46EC41-24F9-9BD7-A3A3-D10AF062D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292081"/>
            <a:ext cx="184731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AutoShape 6">
            <a:extLst>
              <a:ext uri="{FF2B5EF4-FFF2-40B4-BE49-F238E27FC236}">
                <a16:creationId xmlns:a16="http://schemas.microsoft.com/office/drawing/2014/main" id="{D4FCF0D4-13FB-150F-6D4B-0BECF6CB607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28800" y="1219200"/>
            <a:ext cx="86106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Rectangle 8">
            <a:extLst>
              <a:ext uri="{FF2B5EF4-FFF2-40B4-BE49-F238E27FC236}">
                <a16:creationId xmlns:a16="http://schemas.microsoft.com/office/drawing/2014/main" id="{0F02BDC5-F29F-191C-A0D5-1F4DA1E27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246189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11" name="Rectangle 9">
            <a:extLst>
              <a:ext uri="{FF2B5EF4-FFF2-40B4-BE49-F238E27FC236}">
                <a16:creationId xmlns:a16="http://schemas.microsoft.com/office/drawing/2014/main" id="{0ACBFDAA-836C-E9B2-B8D0-7BB8BC092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2894014"/>
            <a:ext cx="938212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Rectangle 10">
            <a:extLst>
              <a:ext uri="{FF2B5EF4-FFF2-40B4-BE49-F238E27FC236}">
                <a16:creationId xmlns:a16="http://schemas.microsoft.com/office/drawing/2014/main" id="{B94A94AF-437A-4C57-B314-835A7DC88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3559175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Rectangle 11">
            <a:extLst>
              <a:ext uri="{FF2B5EF4-FFF2-40B4-BE49-F238E27FC236}">
                <a16:creationId xmlns:a16="http://schemas.microsoft.com/office/drawing/2014/main" id="{2F35B7F5-9D8E-0447-D7D4-F21C184A7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3094038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Rectangle 12">
            <a:extLst>
              <a:ext uri="{FF2B5EF4-FFF2-40B4-BE49-F238E27FC236}">
                <a16:creationId xmlns:a16="http://schemas.microsoft.com/office/drawing/2014/main" id="{A9823818-876D-90F0-8F3D-7E14AE6FD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2628900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Rectangle 13">
            <a:extLst>
              <a:ext uri="{FF2B5EF4-FFF2-40B4-BE49-F238E27FC236}">
                <a16:creationId xmlns:a16="http://schemas.microsoft.com/office/drawing/2014/main" id="{17CBA6CC-6C7C-A987-263B-62A61C3C0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2163764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Rectangle 14">
            <a:extLst>
              <a:ext uri="{FF2B5EF4-FFF2-40B4-BE49-F238E27FC236}">
                <a16:creationId xmlns:a16="http://schemas.microsoft.com/office/drawing/2014/main" id="{862C81CE-FCB7-F991-996B-5315D61B1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1700213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Rectangle 15">
            <a:extLst>
              <a:ext uri="{FF2B5EF4-FFF2-40B4-BE49-F238E27FC236}">
                <a16:creationId xmlns:a16="http://schemas.microsoft.com/office/drawing/2014/main" id="{09B33B3B-5EF1-A09C-961C-92CBD2DDF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487864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Rectangle 16">
            <a:extLst>
              <a:ext uri="{FF2B5EF4-FFF2-40B4-BE49-F238E27FC236}">
                <a16:creationId xmlns:a16="http://schemas.microsoft.com/office/drawing/2014/main" id="{0B5BFCB7-0B3C-22C0-7478-EF632B06B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022725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Line 17">
            <a:extLst>
              <a:ext uri="{FF2B5EF4-FFF2-40B4-BE49-F238E27FC236}">
                <a16:creationId xmlns:a16="http://schemas.microsoft.com/office/drawing/2014/main" id="{00F8C2BA-8BBD-D140-4733-85B7967D30A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0189" y="3094039"/>
            <a:ext cx="155575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0" name="Line 18">
            <a:extLst>
              <a:ext uri="{FF2B5EF4-FFF2-40B4-BE49-F238E27FC236}">
                <a16:creationId xmlns:a16="http://schemas.microsoft.com/office/drawing/2014/main" id="{10B91715-A7B4-7573-EB30-3353935C8D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25764" y="1898650"/>
            <a:ext cx="1587" cy="3252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1" name="Line 19">
            <a:extLst>
              <a:ext uri="{FF2B5EF4-FFF2-40B4-BE49-F238E27FC236}">
                <a16:creationId xmlns:a16="http://schemas.microsoft.com/office/drawing/2014/main" id="{2B4123F8-6252-4D01-97CA-48D134DF3D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468630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2" name="Line 20">
            <a:extLst>
              <a:ext uri="{FF2B5EF4-FFF2-40B4-BE49-F238E27FC236}">
                <a16:creationId xmlns:a16="http://schemas.microsoft.com/office/drawing/2014/main" id="{ACDB5631-F749-5C2C-3D9E-67CDE0AA601D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42227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3" name="Line 21">
            <a:extLst>
              <a:ext uri="{FF2B5EF4-FFF2-40B4-BE49-F238E27FC236}">
                <a16:creationId xmlns:a16="http://schemas.microsoft.com/office/drawing/2014/main" id="{ECA24F44-F740-9FE3-DAAD-14D14AEDC9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3757614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4" name="Line 22">
            <a:extLst>
              <a:ext uri="{FF2B5EF4-FFF2-40B4-BE49-F238E27FC236}">
                <a16:creationId xmlns:a16="http://schemas.microsoft.com/office/drawing/2014/main" id="{C67A0C79-E9E9-1240-89E7-0E7E1FA26E0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329247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5" name="Line 23">
            <a:extLst>
              <a:ext uri="{FF2B5EF4-FFF2-40B4-BE49-F238E27FC236}">
                <a16:creationId xmlns:a16="http://schemas.microsoft.com/office/drawing/2014/main" id="{10BFFB58-F3F0-160F-13DE-E62E011811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282892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6" name="Line 24">
            <a:extLst>
              <a:ext uri="{FF2B5EF4-FFF2-40B4-BE49-F238E27FC236}">
                <a16:creationId xmlns:a16="http://schemas.microsoft.com/office/drawing/2014/main" id="{D3297B44-3222-8E21-DB92-A15A4436FF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2363789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7" name="Line 25">
            <a:extLst>
              <a:ext uri="{FF2B5EF4-FFF2-40B4-BE49-F238E27FC236}">
                <a16:creationId xmlns:a16="http://schemas.microsoft.com/office/drawing/2014/main" id="{9F2D980A-FD3E-B5E5-1C9F-6D1218CAB69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18986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8" name="Rectangle 26">
            <a:extLst>
              <a:ext uri="{FF2B5EF4-FFF2-40B4-BE49-F238E27FC236}">
                <a16:creationId xmlns:a16="http://schemas.microsoft.com/office/drawing/2014/main" id="{4AC646F3-4F79-4941-35AF-4ECA7C518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288" y="1433513"/>
            <a:ext cx="4673600" cy="3986212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9" name="Rectangle 27">
            <a:extLst>
              <a:ext uri="{FF2B5EF4-FFF2-40B4-BE49-F238E27FC236}">
                <a16:creationId xmlns:a16="http://schemas.microsoft.com/office/drawing/2014/main" id="{F044EC11-6C59-E34D-2307-135845A81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953000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0" name="Line 28">
            <a:extLst>
              <a:ext uri="{FF2B5EF4-FFF2-40B4-BE49-F238E27FC236}">
                <a16:creationId xmlns:a16="http://schemas.microsoft.com/office/drawing/2014/main" id="{7E86A3DD-9DC4-60B6-9360-924D29B93B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5151439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Line 29">
            <a:extLst>
              <a:ext uri="{FF2B5EF4-FFF2-40B4-BE49-F238E27FC236}">
                <a16:creationId xmlns:a16="http://schemas.microsoft.com/office/drawing/2014/main" id="{A07BE214-D579-618A-CA01-A71CBC4436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662739" y="1433514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2" name="Line 30">
            <a:extLst>
              <a:ext uri="{FF2B5EF4-FFF2-40B4-BE49-F238E27FC236}">
                <a16:creationId xmlns:a16="http://schemas.microsoft.com/office/drawing/2014/main" id="{B2754C99-B0F5-D270-9A8D-DCBF6D5C9C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7775" y="1433514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3" name="Line 31">
            <a:extLst>
              <a:ext uri="{FF2B5EF4-FFF2-40B4-BE49-F238E27FC236}">
                <a16:creationId xmlns:a16="http://schemas.microsoft.com/office/drawing/2014/main" id="{EE4E2FC7-AF99-3A5E-6174-9D54B0BF663B}"/>
              </a:ext>
            </a:extLst>
          </p:cNvPr>
          <p:cNvSpPr>
            <a:spLocks noChangeShapeType="1"/>
          </p:cNvSpPr>
          <p:nvPr/>
        </p:nvSpPr>
        <p:spPr bwMode="auto">
          <a:xfrm>
            <a:off x="8531225" y="1433514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4" name="Line 32">
            <a:extLst>
              <a:ext uri="{FF2B5EF4-FFF2-40B4-BE49-F238E27FC236}">
                <a16:creationId xmlns:a16="http://schemas.microsoft.com/office/drawing/2014/main" id="{7355DE80-9560-EAB8-4A43-F365C917A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9466264" y="1433514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5" name="Line 33">
            <a:extLst>
              <a:ext uri="{FF2B5EF4-FFF2-40B4-BE49-F238E27FC236}">
                <a16:creationId xmlns:a16="http://schemas.microsoft.com/office/drawing/2014/main" id="{DF352173-D788-2725-A81F-8A081FC0A9E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2163764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6" name="Line 34">
            <a:extLst>
              <a:ext uri="{FF2B5EF4-FFF2-40B4-BE49-F238E27FC236}">
                <a16:creationId xmlns:a16="http://schemas.microsoft.com/office/drawing/2014/main" id="{C792329D-BB72-3353-0A2B-E92453F3FCB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26289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7" name="Line 35">
            <a:extLst>
              <a:ext uri="{FF2B5EF4-FFF2-40B4-BE49-F238E27FC236}">
                <a16:creationId xmlns:a16="http://schemas.microsoft.com/office/drawing/2014/main" id="{801A5817-BF1B-372A-9873-F54A130856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3094039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8" name="Line 36">
            <a:extLst>
              <a:ext uri="{FF2B5EF4-FFF2-40B4-BE49-F238E27FC236}">
                <a16:creationId xmlns:a16="http://schemas.microsoft.com/office/drawing/2014/main" id="{BDF19FBC-0E89-C992-E2CE-8714F8E59D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355917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9" name="Line 37">
            <a:extLst>
              <a:ext uri="{FF2B5EF4-FFF2-40B4-BE49-F238E27FC236}">
                <a16:creationId xmlns:a16="http://schemas.microsoft.com/office/drawing/2014/main" id="{FA190E7D-2FD6-CA5B-1B37-DE78B652246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402272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0" name="Line 38">
            <a:extLst>
              <a:ext uri="{FF2B5EF4-FFF2-40B4-BE49-F238E27FC236}">
                <a16:creationId xmlns:a16="http://schemas.microsoft.com/office/drawing/2014/main" id="{0131B6BE-2598-20D3-9F3D-55B46D7428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4487864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1" name="Line 39">
            <a:extLst>
              <a:ext uri="{FF2B5EF4-FFF2-40B4-BE49-F238E27FC236}">
                <a16:creationId xmlns:a16="http://schemas.microsoft.com/office/drawing/2014/main" id="{E1BAB0D9-C35F-F2EB-B192-3F11EE18B1C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49530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2" name="Rectangle 40">
            <a:extLst>
              <a:ext uri="{FF2B5EF4-FFF2-40B4-BE49-F238E27FC236}">
                <a16:creationId xmlns:a16="http://schemas.microsoft.com/office/drawing/2014/main" id="{15E6EADD-3514-45A2-26D3-3DE5B39F2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1319213"/>
            <a:ext cx="627062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3" name="Rectangle 41">
            <a:extLst>
              <a:ext uri="{FF2B5EF4-FFF2-40B4-BE49-F238E27FC236}">
                <a16:creationId xmlns:a16="http://schemas.microsoft.com/office/drawing/2014/main" id="{A3087BA2-4C21-E0FF-5E47-790F81EE0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1293813"/>
            <a:ext cx="51135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</a:rPr>
              <a:t>Problem</a:t>
            </a:r>
            <a:endParaRPr lang="en-US" altLang="en-US" b="1"/>
          </a:p>
        </p:txBody>
      </p:sp>
      <p:sp>
        <p:nvSpPr>
          <p:cNvPr id="21544" name="Rectangle 42">
            <a:extLst>
              <a:ext uri="{FF2B5EF4-FFF2-40B4-BE49-F238E27FC236}">
                <a16:creationId xmlns:a16="http://schemas.microsoft.com/office/drawing/2014/main" id="{2BB8601D-2D5B-39A3-F5C7-7A5DED417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1443038"/>
            <a:ext cx="528638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5" name="Rectangle 43">
            <a:extLst>
              <a:ext uri="{FF2B5EF4-FFF2-40B4-BE49-F238E27FC236}">
                <a16:creationId xmlns:a16="http://schemas.microsoft.com/office/drawing/2014/main" id="{800EB76B-C6CB-B918-DA39-BC259266E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3789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46" name="Rectangle 44">
            <a:extLst>
              <a:ext uri="{FF2B5EF4-FFF2-40B4-BE49-F238E27FC236}">
                <a16:creationId xmlns:a16="http://schemas.microsoft.com/office/drawing/2014/main" id="{0897BBCA-22A8-B2ED-2E43-7F50ED270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9" y="1319213"/>
            <a:ext cx="119697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7" name="Rectangle 45">
            <a:extLst>
              <a:ext uri="{FF2B5EF4-FFF2-40B4-BE49-F238E27FC236}">
                <a16:creationId xmlns:a16="http://schemas.microsoft.com/office/drawing/2014/main" id="{EA015A66-3BB0-0737-1F6A-546E8F14B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9" y="1289050"/>
            <a:ext cx="10191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</a:rPr>
              <a:t>Potential Causes</a:t>
            </a:r>
            <a:endParaRPr lang="en-US" altLang="en-US" b="1"/>
          </a:p>
        </p:txBody>
      </p:sp>
      <p:sp>
        <p:nvSpPr>
          <p:cNvPr id="21548" name="Rectangle 46">
            <a:extLst>
              <a:ext uri="{FF2B5EF4-FFF2-40B4-BE49-F238E27FC236}">
                <a16:creationId xmlns:a16="http://schemas.microsoft.com/office/drawing/2014/main" id="{DA919DB9-4DB6-1F52-BAD8-7A6A7D6F8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9" y="1443038"/>
            <a:ext cx="1036637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9" name="Rectangle 47">
            <a:extLst>
              <a:ext uri="{FF2B5EF4-FFF2-40B4-BE49-F238E27FC236}">
                <a16:creationId xmlns:a16="http://schemas.microsoft.com/office/drawing/2014/main" id="{426D90FE-6A76-ED8D-E0FB-FD393E32B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5326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0" name="Rectangle 48">
            <a:extLst>
              <a:ext uri="{FF2B5EF4-FFF2-40B4-BE49-F238E27FC236}">
                <a16:creationId xmlns:a16="http://schemas.microsoft.com/office/drawing/2014/main" id="{513BC113-788A-D350-FF8C-4E8C11009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2825" y="1219201"/>
            <a:ext cx="12906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1" name="Rectangle 49">
            <a:extLst>
              <a:ext uri="{FF2B5EF4-FFF2-40B4-BE49-F238E27FC236}">
                <a16:creationId xmlns:a16="http://schemas.microsoft.com/office/drawing/2014/main" id="{D3E63B7A-E16C-5CE2-9D52-EFE871AB6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1243013"/>
            <a:ext cx="1123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u="sng">
                <a:solidFill>
                  <a:srgbClr val="000000"/>
                </a:solidFill>
              </a:rPr>
              <a:t>Tests/Verifications</a:t>
            </a:r>
            <a:endParaRPr lang="en-US" altLang="en-US" b="1" u="sng"/>
          </a:p>
        </p:txBody>
      </p:sp>
      <p:sp>
        <p:nvSpPr>
          <p:cNvPr id="21552" name="Rectangle 51">
            <a:extLst>
              <a:ext uri="{FF2B5EF4-FFF2-40B4-BE49-F238E27FC236}">
                <a16:creationId xmlns:a16="http://schemas.microsoft.com/office/drawing/2014/main" id="{BA938E81-4D49-A538-2FB3-30B81651B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3451" y="1243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3" name="Line 52">
            <a:extLst>
              <a:ext uri="{FF2B5EF4-FFF2-40B4-BE49-F238E27FC236}">
                <a16:creationId xmlns:a16="http://schemas.microsoft.com/office/drawing/2014/main" id="{608C0DCE-0353-51B2-FDBF-5AC6B24102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1633539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4" name="Rectangle 53">
            <a:extLst>
              <a:ext uri="{FF2B5EF4-FFF2-40B4-BE49-F238E27FC236}">
                <a16:creationId xmlns:a16="http://schemas.microsoft.com/office/drawing/2014/main" id="{109D67C2-8247-EAE3-C574-EB75A1AD4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9" y="2927350"/>
            <a:ext cx="814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5" name="Rectangle 54">
            <a:extLst>
              <a:ext uri="{FF2B5EF4-FFF2-40B4-BE49-F238E27FC236}">
                <a16:creationId xmlns:a16="http://schemas.microsoft.com/office/drawing/2014/main" id="{C5C1DD4C-9774-C76F-7288-AE0EE0A4D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8" y="2947989"/>
            <a:ext cx="6032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Inner Sleeve</a:t>
            </a:r>
            <a:endParaRPr lang="en-US" altLang="en-US" b="1"/>
          </a:p>
        </p:txBody>
      </p:sp>
      <p:sp>
        <p:nvSpPr>
          <p:cNvPr id="21556" name="Rectangle 55">
            <a:extLst>
              <a:ext uri="{FF2B5EF4-FFF2-40B4-BE49-F238E27FC236}">
                <a16:creationId xmlns:a16="http://schemas.microsoft.com/office/drawing/2014/main" id="{BBA09F37-130E-563B-251B-7CF100445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2701" y="29479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7" name="Rectangle 56">
            <a:extLst>
              <a:ext uri="{FF2B5EF4-FFF2-40B4-BE49-F238E27FC236}">
                <a16:creationId xmlns:a16="http://schemas.microsoft.com/office/drawing/2014/main" id="{538305BD-7A01-A36A-E58B-D0DAE6A7A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8" y="3060701"/>
            <a:ext cx="61595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8" name="Rectangle 57">
            <a:extLst>
              <a:ext uri="{FF2B5EF4-FFF2-40B4-BE49-F238E27FC236}">
                <a16:creationId xmlns:a16="http://schemas.microsoft.com/office/drawing/2014/main" id="{0578310B-069E-FB47-BFF0-8BFEC3CDE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8" y="3081339"/>
            <a:ext cx="44082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Cracking</a:t>
            </a:r>
            <a:endParaRPr lang="en-US" altLang="en-US" b="1"/>
          </a:p>
        </p:txBody>
      </p:sp>
      <p:sp>
        <p:nvSpPr>
          <p:cNvPr id="21559" name="Rectangle 58">
            <a:extLst>
              <a:ext uri="{FF2B5EF4-FFF2-40B4-BE49-F238E27FC236}">
                <a16:creationId xmlns:a16="http://schemas.microsoft.com/office/drawing/2014/main" id="{06D8E86D-7D8A-D739-ED1C-760896123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664" y="30813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0" name="Rectangle 59">
            <a:extLst>
              <a:ext uri="{FF2B5EF4-FFF2-40B4-BE49-F238E27FC236}">
                <a16:creationId xmlns:a16="http://schemas.microsoft.com/office/drawing/2014/main" id="{A5092258-7220-438E-C5D2-92B86E78B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1733551"/>
            <a:ext cx="1617662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1" name="Rectangle 60">
            <a:extLst>
              <a:ext uri="{FF2B5EF4-FFF2-40B4-BE49-F238E27FC236}">
                <a16:creationId xmlns:a16="http://schemas.microsoft.com/office/drawing/2014/main" id="{3D05D55B-80ED-07B8-C31A-05C47CA63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1752601"/>
            <a:ext cx="131606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Batch of Sleeves with poor</a:t>
            </a:r>
            <a:endParaRPr lang="en-US" altLang="en-US" b="1"/>
          </a:p>
        </p:txBody>
      </p:sp>
      <p:sp>
        <p:nvSpPr>
          <p:cNvPr id="21562" name="Rectangle 61">
            <a:extLst>
              <a:ext uri="{FF2B5EF4-FFF2-40B4-BE49-F238E27FC236}">
                <a16:creationId xmlns:a16="http://schemas.microsoft.com/office/drawing/2014/main" id="{069571C5-099B-3DFD-C839-2681B6FEE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4" y="1752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3" name="Rectangle 62">
            <a:extLst>
              <a:ext uri="{FF2B5EF4-FFF2-40B4-BE49-F238E27FC236}">
                <a16:creationId xmlns:a16="http://schemas.microsoft.com/office/drawing/2014/main" id="{A5DCAC58-1488-3887-9F47-ED96DFA16A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1865313"/>
            <a:ext cx="1195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4" name="Rectangle 63">
            <a:extLst>
              <a:ext uri="{FF2B5EF4-FFF2-40B4-BE49-F238E27FC236}">
                <a16:creationId xmlns:a16="http://schemas.microsoft.com/office/drawing/2014/main" id="{047CFBA0-D651-F634-AAFB-93D4E9DC0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1885951"/>
            <a:ext cx="92813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material properties</a:t>
            </a:r>
            <a:endParaRPr lang="en-US" altLang="en-US" b="1"/>
          </a:p>
        </p:txBody>
      </p:sp>
      <p:sp>
        <p:nvSpPr>
          <p:cNvPr id="21565" name="Rectangle 64">
            <a:extLst>
              <a:ext uri="{FF2B5EF4-FFF2-40B4-BE49-F238E27FC236}">
                <a16:creationId xmlns:a16="http://schemas.microsoft.com/office/drawing/2014/main" id="{0A577126-EFD9-08A5-22A1-CECB2BB11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1" y="1885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6" name="Rectangle 65">
            <a:extLst>
              <a:ext uri="{FF2B5EF4-FFF2-40B4-BE49-F238E27FC236}">
                <a16:creationId xmlns:a16="http://schemas.microsoft.com/office/drawing/2014/main" id="{575BBD4D-DC9A-6909-68E7-15AF42D8C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2197100"/>
            <a:ext cx="15335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7" name="Rectangle 66">
            <a:extLst>
              <a:ext uri="{FF2B5EF4-FFF2-40B4-BE49-F238E27FC236}">
                <a16:creationId xmlns:a16="http://schemas.microsoft.com/office/drawing/2014/main" id="{B2C99049-109D-0C5E-135C-3C387D7F0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217739"/>
            <a:ext cx="12509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Mixing of Lubricating Oils</a:t>
            </a:r>
            <a:endParaRPr lang="en-US" altLang="en-US" sz="800" b="1"/>
          </a:p>
        </p:txBody>
      </p:sp>
      <p:sp>
        <p:nvSpPr>
          <p:cNvPr id="21568" name="Rectangle 68">
            <a:extLst>
              <a:ext uri="{FF2B5EF4-FFF2-40B4-BE49-F238E27FC236}">
                <a16:creationId xmlns:a16="http://schemas.microsoft.com/office/drawing/2014/main" id="{E71BFBB9-00DD-3CF8-787D-6C133CE1B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14" y="22177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9" name="Rectangle 69">
            <a:extLst>
              <a:ext uri="{FF2B5EF4-FFF2-40B4-BE49-F238E27FC236}">
                <a16:creationId xmlns:a16="http://schemas.microsoft.com/office/drawing/2014/main" id="{D76C088F-EBB9-F589-3CB0-10D239D6D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662238"/>
            <a:ext cx="17335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0" name="Rectangle 70">
            <a:extLst>
              <a:ext uri="{FF2B5EF4-FFF2-40B4-BE49-F238E27FC236}">
                <a16:creationId xmlns:a16="http://schemas.microsoft.com/office/drawing/2014/main" id="{C09F4FB4-B124-6E46-4ACE-FEAC9A055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682876"/>
            <a:ext cx="136736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Case Hardened vs. Through</a:t>
            </a:r>
            <a:endParaRPr lang="en-US" altLang="en-US" b="1"/>
          </a:p>
        </p:txBody>
      </p:sp>
      <p:sp>
        <p:nvSpPr>
          <p:cNvPr id="21571" name="Rectangle 71">
            <a:extLst>
              <a:ext uri="{FF2B5EF4-FFF2-40B4-BE49-F238E27FC236}">
                <a16:creationId xmlns:a16="http://schemas.microsoft.com/office/drawing/2014/main" id="{6E34885D-ABA3-2214-F93C-EE48E106C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7726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2" name="Rectangle 72">
            <a:extLst>
              <a:ext uri="{FF2B5EF4-FFF2-40B4-BE49-F238E27FC236}">
                <a16:creationId xmlns:a16="http://schemas.microsoft.com/office/drawing/2014/main" id="{C7F78206-C8BC-F8F5-7DCA-A9B8E0A61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795588"/>
            <a:ext cx="9953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3" name="Rectangle 73">
            <a:extLst>
              <a:ext uri="{FF2B5EF4-FFF2-40B4-BE49-F238E27FC236}">
                <a16:creationId xmlns:a16="http://schemas.microsoft.com/office/drawing/2014/main" id="{C66D90E9-EFA4-5A9D-8A5F-466302AEB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2814639"/>
            <a:ext cx="73898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Hardened steel</a:t>
            </a:r>
            <a:endParaRPr lang="en-US" altLang="en-US" b="1"/>
          </a:p>
        </p:txBody>
      </p:sp>
      <p:sp>
        <p:nvSpPr>
          <p:cNvPr id="21574" name="Rectangle 74">
            <a:extLst>
              <a:ext uri="{FF2B5EF4-FFF2-40B4-BE49-F238E27FC236}">
                <a16:creationId xmlns:a16="http://schemas.microsoft.com/office/drawing/2014/main" id="{7692BC7C-18FC-AF04-6087-A007AAADF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2564" y="28146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5" name="Rectangle 75">
            <a:extLst>
              <a:ext uri="{FF2B5EF4-FFF2-40B4-BE49-F238E27FC236}">
                <a16:creationId xmlns:a16="http://schemas.microsoft.com/office/drawing/2014/main" id="{7B9FDFB9-62CD-E7EC-EC07-E6923023A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3127376"/>
            <a:ext cx="18176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6" name="Rectangle 76">
            <a:extLst>
              <a:ext uri="{FF2B5EF4-FFF2-40B4-BE49-F238E27FC236}">
                <a16:creationId xmlns:a16="http://schemas.microsoft.com/office/drawing/2014/main" id="{02BD9967-AEF2-C91D-2064-E42E39192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3146426"/>
            <a:ext cx="14699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Replacement interval too long</a:t>
            </a:r>
            <a:endParaRPr lang="en-US" altLang="en-US" b="1"/>
          </a:p>
        </p:txBody>
      </p:sp>
      <p:sp>
        <p:nvSpPr>
          <p:cNvPr id="21577" name="Rectangle 77">
            <a:extLst>
              <a:ext uri="{FF2B5EF4-FFF2-40B4-BE49-F238E27FC236}">
                <a16:creationId xmlns:a16="http://schemas.microsoft.com/office/drawing/2014/main" id="{986275B5-6E85-C6CF-5611-998C2A42D4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614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8" name="Rectangle 78">
            <a:extLst>
              <a:ext uri="{FF2B5EF4-FFF2-40B4-BE49-F238E27FC236}">
                <a16:creationId xmlns:a16="http://schemas.microsoft.com/office/drawing/2014/main" id="{06034EE5-2A9B-2E19-E669-2263857D5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3592513"/>
            <a:ext cx="16065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9" name="Rectangle 79">
            <a:extLst>
              <a:ext uri="{FF2B5EF4-FFF2-40B4-BE49-F238E27FC236}">
                <a16:creationId xmlns:a16="http://schemas.microsoft.com/office/drawing/2014/main" id="{2A787AB0-D355-2F90-8A6C-0147C8278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3611564"/>
            <a:ext cx="1266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Contamination in Lube Oil</a:t>
            </a:r>
            <a:endParaRPr lang="en-US" altLang="en-US" b="1"/>
          </a:p>
        </p:txBody>
      </p:sp>
      <p:sp>
        <p:nvSpPr>
          <p:cNvPr id="21580" name="Rectangle 80">
            <a:extLst>
              <a:ext uri="{FF2B5EF4-FFF2-40B4-BE49-F238E27FC236}">
                <a16:creationId xmlns:a16="http://schemas.microsoft.com/office/drawing/2014/main" id="{FF902B5F-5792-0E32-341F-E29EC3C29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6" y="361156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1" name="Rectangle 81">
            <a:extLst>
              <a:ext uri="{FF2B5EF4-FFF2-40B4-BE49-F238E27FC236}">
                <a16:creationId xmlns:a16="http://schemas.microsoft.com/office/drawing/2014/main" id="{BE41BF27-4BE4-C0F5-0FC5-9B58ABFAA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056063"/>
            <a:ext cx="17653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82" name="Rectangle 82">
            <a:extLst>
              <a:ext uri="{FF2B5EF4-FFF2-40B4-BE49-F238E27FC236}">
                <a16:creationId xmlns:a16="http://schemas.microsoft.com/office/drawing/2014/main" id="{CB30FDC4-3C06-1C9C-8D6E-B385909AD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076701"/>
            <a:ext cx="14154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Excessive Stress on Sleeves</a:t>
            </a:r>
            <a:endParaRPr lang="en-US" altLang="en-US" b="1"/>
          </a:p>
        </p:txBody>
      </p:sp>
      <p:sp>
        <p:nvSpPr>
          <p:cNvPr id="21583" name="Rectangle 83">
            <a:extLst>
              <a:ext uri="{FF2B5EF4-FFF2-40B4-BE49-F238E27FC236}">
                <a16:creationId xmlns:a16="http://schemas.microsoft.com/office/drawing/2014/main" id="{57DAF8CB-0685-5D64-C6A2-20E15CF71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7726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4" name="Rectangle 84">
            <a:extLst>
              <a:ext uri="{FF2B5EF4-FFF2-40B4-BE49-F238E27FC236}">
                <a16:creationId xmlns:a16="http://schemas.microsoft.com/office/drawing/2014/main" id="{B1C736FA-A43E-9495-1005-3F43664A92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513263"/>
            <a:ext cx="17446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85" name="Rectangle 85">
            <a:extLst>
              <a:ext uri="{FF2B5EF4-FFF2-40B4-BE49-F238E27FC236}">
                <a16:creationId xmlns:a16="http://schemas.microsoft.com/office/drawing/2014/main" id="{28AFD4B0-5DB9-959A-3040-3A3A58892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532314"/>
            <a:ext cx="134492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Inadequate Interference Fit </a:t>
            </a:r>
            <a:endParaRPr lang="en-US" altLang="en-US" b="1"/>
          </a:p>
        </p:txBody>
      </p:sp>
      <p:sp>
        <p:nvSpPr>
          <p:cNvPr id="21586" name="Rectangle 86">
            <a:extLst>
              <a:ext uri="{FF2B5EF4-FFF2-40B4-BE49-F238E27FC236}">
                <a16:creationId xmlns:a16="http://schemas.microsoft.com/office/drawing/2014/main" id="{BDD25E1A-FA90-1829-741F-C21E702D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4532314"/>
            <a:ext cx="3366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-</a:t>
            </a:r>
            <a:endParaRPr lang="en-US" altLang="en-US"/>
          </a:p>
        </p:txBody>
      </p:sp>
      <p:sp>
        <p:nvSpPr>
          <p:cNvPr id="21587" name="Rectangle 87">
            <a:extLst>
              <a:ext uri="{FF2B5EF4-FFF2-40B4-BE49-F238E27FC236}">
                <a16:creationId xmlns:a16="http://schemas.microsoft.com/office/drawing/2014/main" id="{8A9728EB-47BA-951F-4D06-E95E6BE92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1" y="45323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8" name="Rectangle 88">
            <a:extLst>
              <a:ext uri="{FF2B5EF4-FFF2-40B4-BE49-F238E27FC236}">
                <a16:creationId xmlns:a16="http://schemas.microsoft.com/office/drawing/2014/main" id="{42C900A6-AB23-5562-B007-7CFECD597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051" y="45323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9" name="Rectangle 89">
            <a:extLst>
              <a:ext uri="{FF2B5EF4-FFF2-40B4-BE49-F238E27FC236}">
                <a16:creationId xmlns:a16="http://schemas.microsoft.com/office/drawing/2014/main" id="{F5A3D51F-B9A7-036B-45DF-9C5DD5F05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4638676"/>
            <a:ext cx="184943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0" name="Rectangle 90">
            <a:extLst>
              <a:ext uri="{FF2B5EF4-FFF2-40B4-BE49-F238E27FC236}">
                <a16:creationId xmlns:a16="http://schemas.microsoft.com/office/drawing/2014/main" id="{946FE48D-3C10-B64F-096B-C5DD38B77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657725"/>
            <a:ext cx="14668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Combination Sleeve too Large</a:t>
            </a:r>
            <a:endParaRPr lang="en-US" altLang="en-US" b="1"/>
          </a:p>
        </p:txBody>
      </p:sp>
      <p:sp>
        <p:nvSpPr>
          <p:cNvPr id="21591" name="Rectangle 91">
            <a:extLst>
              <a:ext uri="{FF2B5EF4-FFF2-40B4-BE49-F238E27FC236}">
                <a16:creationId xmlns:a16="http://schemas.microsoft.com/office/drawing/2014/main" id="{5067FB52-B829-1573-58BE-2AF277B78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39" y="46577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2" name="Rectangle 92">
            <a:extLst>
              <a:ext uri="{FF2B5EF4-FFF2-40B4-BE49-F238E27FC236}">
                <a16:creationId xmlns:a16="http://schemas.microsoft.com/office/drawing/2014/main" id="{4BE3289D-81F6-B090-7832-5B3171BD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760914"/>
            <a:ext cx="16383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3" name="Rectangle 93">
            <a:extLst>
              <a:ext uri="{FF2B5EF4-FFF2-40B4-BE49-F238E27FC236}">
                <a16:creationId xmlns:a16="http://schemas.microsoft.com/office/drawing/2014/main" id="{0B3BB022-BE9D-4C56-6489-FB57F19BB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4781550"/>
            <a:ext cx="129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and Axle too Small (specs)</a:t>
            </a:r>
            <a:endParaRPr lang="en-US" altLang="en-US" b="1"/>
          </a:p>
        </p:txBody>
      </p:sp>
      <p:sp>
        <p:nvSpPr>
          <p:cNvPr id="21594" name="Rectangle 94">
            <a:extLst>
              <a:ext uri="{FF2B5EF4-FFF2-40B4-BE49-F238E27FC236}">
                <a16:creationId xmlns:a16="http://schemas.microsoft.com/office/drawing/2014/main" id="{E315C08F-A1AB-7564-2F96-E2F01A557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6" y="47815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5" name="Rectangle 95">
            <a:extLst>
              <a:ext uri="{FF2B5EF4-FFF2-40B4-BE49-F238E27FC236}">
                <a16:creationId xmlns:a16="http://schemas.microsoft.com/office/drawing/2014/main" id="{F0CA84C7-E8DA-7DCD-982E-BD060C485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801" y="4978401"/>
            <a:ext cx="19351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6" name="Rectangle 96">
            <a:extLst>
              <a:ext uri="{FF2B5EF4-FFF2-40B4-BE49-F238E27FC236}">
                <a16:creationId xmlns:a16="http://schemas.microsoft.com/office/drawing/2014/main" id="{F78F7306-8A6A-9E09-25D7-68FC2EFA3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800" y="4997450"/>
            <a:ext cx="2159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Axle</a:t>
            </a:r>
            <a:endParaRPr lang="en-US" altLang="en-US" b="1"/>
          </a:p>
        </p:txBody>
      </p:sp>
      <p:sp>
        <p:nvSpPr>
          <p:cNvPr id="21597" name="Rectangle 97">
            <a:extLst>
              <a:ext uri="{FF2B5EF4-FFF2-40B4-BE49-F238E27FC236}">
                <a16:creationId xmlns:a16="http://schemas.microsoft.com/office/drawing/2014/main" id="{A8A495C1-075A-9865-7E80-A69F19758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638" y="4997451"/>
            <a:ext cx="135453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 Upset due to Wheel Pulling</a:t>
            </a:r>
            <a:endParaRPr lang="en-US" altLang="en-US" b="1"/>
          </a:p>
        </p:txBody>
      </p:sp>
      <p:sp>
        <p:nvSpPr>
          <p:cNvPr id="21598" name="Rectangle 98">
            <a:extLst>
              <a:ext uri="{FF2B5EF4-FFF2-40B4-BE49-F238E27FC236}">
                <a16:creationId xmlns:a16="http://schemas.microsoft.com/office/drawing/2014/main" id="{47B84408-37A3-23F8-B0CE-258743A7F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1" y="49974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9" name="Rectangle 99">
            <a:extLst>
              <a:ext uri="{FF2B5EF4-FFF2-40B4-BE49-F238E27FC236}">
                <a16:creationId xmlns:a16="http://schemas.microsoft.com/office/drawing/2014/main" id="{DD5A113E-4E02-63DF-E41B-1AD4A7A80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4" y="5135563"/>
            <a:ext cx="6254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0" name="Rectangle 100">
            <a:extLst>
              <a:ext uri="{FF2B5EF4-FFF2-40B4-BE49-F238E27FC236}">
                <a16:creationId xmlns:a16="http://schemas.microsoft.com/office/drawing/2014/main" id="{2F77FD3E-543B-AA6D-357A-58B228F7C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5156201"/>
            <a:ext cx="4312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Stresses</a:t>
            </a:r>
            <a:endParaRPr lang="en-US" altLang="en-US" b="1"/>
          </a:p>
        </p:txBody>
      </p:sp>
      <p:sp>
        <p:nvSpPr>
          <p:cNvPr id="21601" name="Rectangle 101">
            <a:extLst>
              <a:ext uri="{FF2B5EF4-FFF2-40B4-BE49-F238E27FC236}">
                <a16:creationId xmlns:a16="http://schemas.microsoft.com/office/drawing/2014/main" id="{A3C252EA-6FF0-368C-3CD9-F7511F8F8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264" y="51562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2" name="Rectangle 102">
            <a:extLst>
              <a:ext uri="{FF2B5EF4-FFF2-40B4-BE49-F238E27FC236}">
                <a16:creationId xmlns:a16="http://schemas.microsoft.com/office/drawing/2014/main" id="{9963BF7E-1287-1E96-2A91-047642A60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388" y="1474789"/>
            <a:ext cx="6350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3" name="Rectangle 103">
            <a:extLst>
              <a:ext uri="{FF2B5EF4-FFF2-40B4-BE49-F238E27FC236}">
                <a16:creationId xmlns:a16="http://schemas.microsoft.com/office/drawing/2014/main" id="{9FBFD11D-16C4-B495-FE47-6BCD0423E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388" y="1495426"/>
            <a:ext cx="46968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Mat'l Test</a:t>
            </a:r>
            <a:endParaRPr lang="en-US" altLang="en-US" b="1"/>
          </a:p>
        </p:txBody>
      </p:sp>
      <p:sp>
        <p:nvSpPr>
          <p:cNvPr id="21604" name="Rectangle 104">
            <a:extLst>
              <a:ext uri="{FF2B5EF4-FFF2-40B4-BE49-F238E27FC236}">
                <a16:creationId xmlns:a16="http://schemas.microsoft.com/office/drawing/2014/main" id="{7163E2AF-6711-7513-D56A-785508343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739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5" name="Rectangle 105">
            <a:extLst>
              <a:ext uri="{FF2B5EF4-FFF2-40B4-BE49-F238E27FC236}">
                <a16:creationId xmlns:a16="http://schemas.microsoft.com/office/drawing/2014/main" id="{1F5A34A5-E46A-FD94-8873-2C8173467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426" y="1474789"/>
            <a:ext cx="741363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6" name="Rectangle 106">
            <a:extLst>
              <a:ext uri="{FF2B5EF4-FFF2-40B4-BE49-F238E27FC236}">
                <a16:creationId xmlns:a16="http://schemas.microsoft.com/office/drawing/2014/main" id="{491D520F-14A5-0A35-D2EE-8630F50B2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425" y="1495425"/>
            <a:ext cx="5286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Oil Sample</a:t>
            </a:r>
            <a:endParaRPr lang="en-US" altLang="en-US" b="1"/>
          </a:p>
        </p:txBody>
      </p:sp>
      <p:sp>
        <p:nvSpPr>
          <p:cNvPr id="21607" name="Rectangle 107">
            <a:extLst>
              <a:ext uri="{FF2B5EF4-FFF2-40B4-BE49-F238E27FC236}">
                <a16:creationId xmlns:a16="http://schemas.microsoft.com/office/drawing/2014/main" id="{D9887F76-8968-6634-B80D-C395B0A68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1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8" name="Rectangle 108">
            <a:extLst>
              <a:ext uri="{FF2B5EF4-FFF2-40B4-BE49-F238E27FC236}">
                <a16:creationId xmlns:a16="http://schemas.microsoft.com/office/drawing/2014/main" id="{E95EDC84-F554-2A7A-3DF4-FB6443597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925" y="1474789"/>
            <a:ext cx="795338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9" name="Rectangle 109">
            <a:extLst>
              <a:ext uri="{FF2B5EF4-FFF2-40B4-BE49-F238E27FC236}">
                <a16:creationId xmlns:a16="http://schemas.microsoft.com/office/drawing/2014/main" id="{187DDB74-2FCD-AA84-ED60-0DD3DC951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514" y="1495425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Weibull An'l.</a:t>
            </a:r>
            <a:endParaRPr lang="en-US" altLang="en-US" b="1"/>
          </a:p>
        </p:txBody>
      </p:sp>
      <p:sp>
        <p:nvSpPr>
          <p:cNvPr id="21610" name="Rectangle 110">
            <a:extLst>
              <a:ext uri="{FF2B5EF4-FFF2-40B4-BE49-F238E27FC236}">
                <a16:creationId xmlns:a16="http://schemas.microsoft.com/office/drawing/2014/main" id="{CD403D76-F4FD-E889-A4EF-53BC91A60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5489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1" name="Rectangle 111">
            <a:extLst>
              <a:ext uri="{FF2B5EF4-FFF2-40B4-BE49-F238E27FC236}">
                <a16:creationId xmlns:a16="http://schemas.microsoft.com/office/drawing/2014/main" id="{3D1CA0BD-DAF7-BA5D-C0A2-D3847F5AB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0913" y="1474789"/>
            <a:ext cx="83661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2" name="Rectangle 112">
            <a:extLst>
              <a:ext uri="{FF2B5EF4-FFF2-40B4-BE49-F238E27FC236}">
                <a16:creationId xmlns:a16="http://schemas.microsoft.com/office/drawing/2014/main" id="{F83B2BDE-6DA8-0E3E-3AAA-8DFE053BC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0914" y="1495426"/>
            <a:ext cx="65883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Fracture An'l.</a:t>
            </a:r>
            <a:endParaRPr lang="en-US" altLang="en-US" b="1"/>
          </a:p>
        </p:txBody>
      </p:sp>
      <p:sp>
        <p:nvSpPr>
          <p:cNvPr id="21613" name="Rectangle 113">
            <a:extLst>
              <a:ext uri="{FF2B5EF4-FFF2-40B4-BE49-F238E27FC236}">
                <a16:creationId xmlns:a16="http://schemas.microsoft.com/office/drawing/2014/main" id="{A8AAEDBC-E790-0DCA-B137-9DF367E4B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2589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4" name="Rectangle 114">
            <a:extLst>
              <a:ext uri="{FF2B5EF4-FFF2-40B4-BE49-F238E27FC236}">
                <a16:creationId xmlns:a16="http://schemas.microsoft.com/office/drawing/2014/main" id="{56EF642F-AF05-5C54-4AD9-81C173D60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4838" y="1474789"/>
            <a:ext cx="9207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5" name="Rectangle 115">
            <a:extLst>
              <a:ext uri="{FF2B5EF4-FFF2-40B4-BE49-F238E27FC236}">
                <a16:creationId xmlns:a16="http://schemas.microsoft.com/office/drawing/2014/main" id="{39AA960C-06C7-7198-89BD-1451A8613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4838" y="1495425"/>
            <a:ext cx="6731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Dimensioning</a:t>
            </a:r>
            <a:endParaRPr lang="en-US" altLang="en-US" b="1"/>
          </a:p>
        </p:txBody>
      </p:sp>
      <p:sp>
        <p:nvSpPr>
          <p:cNvPr id="21616" name="Rectangle 116">
            <a:extLst>
              <a:ext uri="{FF2B5EF4-FFF2-40B4-BE49-F238E27FC236}">
                <a16:creationId xmlns:a16="http://schemas.microsoft.com/office/drawing/2014/main" id="{3565A18D-9646-9774-4EB4-2B5210C21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7151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7" name="Rectangle 117">
            <a:extLst>
              <a:ext uri="{FF2B5EF4-FFF2-40B4-BE49-F238E27FC236}">
                <a16:creationId xmlns:a16="http://schemas.microsoft.com/office/drawing/2014/main" id="{0D61E000-7EED-4DF0-0913-1EB8C8FA2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1666876"/>
            <a:ext cx="8556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8" name="Rectangle 118">
            <a:extLst>
              <a:ext uri="{FF2B5EF4-FFF2-40B4-BE49-F238E27FC236}">
                <a16:creationId xmlns:a16="http://schemas.microsoft.com/office/drawing/2014/main" id="{8E6F472C-5BDA-223C-A0AE-464B6C329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1685925"/>
            <a:ext cx="6032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Mat'ls Tested</a:t>
            </a:r>
            <a:endParaRPr lang="en-US" altLang="en-US"/>
          </a:p>
        </p:txBody>
      </p:sp>
      <p:sp>
        <p:nvSpPr>
          <p:cNvPr id="21619" name="Rectangle 119">
            <a:extLst>
              <a:ext uri="{FF2B5EF4-FFF2-40B4-BE49-F238E27FC236}">
                <a16:creationId xmlns:a16="http://schemas.microsoft.com/office/drawing/2014/main" id="{4730458A-79D7-DC9F-F920-B259B558E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701" y="16859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0" name="Rectangle 120">
            <a:extLst>
              <a:ext uri="{FF2B5EF4-FFF2-40B4-BE49-F238E27FC236}">
                <a16:creationId xmlns:a16="http://schemas.microsoft.com/office/drawing/2014/main" id="{CD332DBF-416E-C99A-254E-9869CAF82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1798638"/>
            <a:ext cx="2762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1" name="Rectangle 121">
            <a:extLst>
              <a:ext uri="{FF2B5EF4-FFF2-40B4-BE49-F238E27FC236}">
                <a16:creationId xmlns:a16="http://schemas.microsoft.com/office/drawing/2014/main" id="{A8BAFDE2-5274-8A1F-3F4D-E960B29F6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1819276"/>
            <a:ext cx="14908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OK</a:t>
            </a:r>
            <a:endParaRPr lang="en-US" altLang="en-US"/>
          </a:p>
        </p:txBody>
      </p:sp>
      <p:sp>
        <p:nvSpPr>
          <p:cNvPr id="21622" name="Rectangle 122">
            <a:extLst>
              <a:ext uri="{FF2B5EF4-FFF2-40B4-BE49-F238E27FC236}">
                <a16:creationId xmlns:a16="http://schemas.microsoft.com/office/drawing/2014/main" id="{E6BB74B9-4C7B-7021-C397-AD9B7BC20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8051" y="18192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3" name="Rectangle 123">
            <a:extLst>
              <a:ext uri="{FF2B5EF4-FFF2-40B4-BE49-F238E27FC236}">
                <a16:creationId xmlns:a16="http://schemas.microsoft.com/office/drawing/2014/main" id="{4E1C6D90-63B8-803E-8325-41FB825C0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2197100"/>
            <a:ext cx="9318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4" name="Rectangle 124">
            <a:extLst>
              <a:ext uri="{FF2B5EF4-FFF2-40B4-BE49-F238E27FC236}">
                <a16:creationId xmlns:a16="http://schemas.microsoft.com/office/drawing/2014/main" id="{A0BD3A05-3DC6-18CF-1FC3-8E79F1747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2217739"/>
            <a:ext cx="6524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Not a Problem</a:t>
            </a:r>
            <a:endParaRPr lang="en-US" altLang="en-US"/>
          </a:p>
        </p:txBody>
      </p:sp>
      <p:sp>
        <p:nvSpPr>
          <p:cNvPr id="21625" name="Rectangle 125">
            <a:extLst>
              <a:ext uri="{FF2B5EF4-FFF2-40B4-BE49-F238E27FC236}">
                <a16:creationId xmlns:a16="http://schemas.microsoft.com/office/drawing/2014/main" id="{3314F1C3-02DB-1B8A-2960-F5190C65F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89" y="22177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6" name="Rectangle 126">
            <a:extLst>
              <a:ext uri="{FF2B5EF4-FFF2-40B4-BE49-F238E27FC236}">
                <a16:creationId xmlns:a16="http://schemas.microsoft.com/office/drawing/2014/main" id="{1C680344-F860-E836-1416-B05826BDB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2330451"/>
            <a:ext cx="70961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7" name="Rectangle 127">
            <a:extLst>
              <a:ext uri="{FF2B5EF4-FFF2-40B4-BE49-F238E27FC236}">
                <a16:creationId xmlns:a16="http://schemas.microsoft.com/office/drawing/2014/main" id="{3FD780A0-78EF-2A5B-76F4-2541B679F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2351089"/>
            <a:ext cx="482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for Journal</a:t>
            </a:r>
            <a:endParaRPr lang="en-US" altLang="en-US"/>
          </a:p>
        </p:txBody>
      </p:sp>
      <p:sp>
        <p:nvSpPr>
          <p:cNvPr id="21628" name="Rectangle 128">
            <a:extLst>
              <a:ext uri="{FF2B5EF4-FFF2-40B4-BE49-F238E27FC236}">
                <a16:creationId xmlns:a16="http://schemas.microsoft.com/office/drawing/2014/main" id="{1FDFA52D-0A6C-2C6C-E301-93DE0148F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6151" y="23510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9" name="Rectangle 129">
            <a:extLst>
              <a:ext uri="{FF2B5EF4-FFF2-40B4-BE49-F238E27FC236}">
                <a16:creationId xmlns:a16="http://schemas.microsoft.com/office/drawing/2014/main" id="{6057DC80-AEFA-B040-8879-1C43948E2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2463801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0" name="Rectangle 130">
            <a:extLst>
              <a:ext uri="{FF2B5EF4-FFF2-40B4-BE49-F238E27FC236}">
                <a16:creationId xmlns:a16="http://schemas.microsoft.com/office/drawing/2014/main" id="{37296135-72E8-9B77-C885-EF79B7DB8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2482850"/>
            <a:ext cx="438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Box Lubr.</a:t>
            </a:r>
            <a:endParaRPr lang="en-US" altLang="en-US"/>
          </a:p>
        </p:txBody>
      </p:sp>
      <p:sp>
        <p:nvSpPr>
          <p:cNvPr id="21631" name="Rectangle 131">
            <a:extLst>
              <a:ext uri="{FF2B5EF4-FFF2-40B4-BE49-F238E27FC236}">
                <a16:creationId xmlns:a16="http://schemas.microsoft.com/office/drawing/2014/main" id="{DCF2586A-D1FD-C76B-B703-D8D14C7DE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5989" y="24828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2" name="Rectangle 132">
            <a:extLst>
              <a:ext uri="{FF2B5EF4-FFF2-40B4-BE49-F238E27FC236}">
                <a16:creationId xmlns:a16="http://schemas.microsoft.com/office/drawing/2014/main" id="{8A3D6711-7FA9-E2DB-1A53-8FA6917B6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2662238"/>
            <a:ext cx="8350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3" name="Rectangle 133">
            <a:extLst>
              <a:ext uri="{FF2B5EF4-FFF2-40B4-BE49-F238E27FC236}">
                <a16:creationId xmlns:a16="http://schemas.microsoft.com/office/drawing/2014/main" id="{CC2C14C2-936F-956A-89BF-4871D4E26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2682875"/>
            <a:ext cx="5794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Other Roads</a:t>
            </a:r>
            <a:endParaRPr lang="en-US" altLang="en-US"/>
          </a:p>
        </p:txBody>
      </p:sp>
      <p:sp>
        <p:nvSpPr>
          <p:cNvPr id="21634" name="Rectangle 134">
            <a:extLst>
              <a:ext uri="{FF2B5EF4-FFF2-40B4-BE49-F238E27FC236}">
                <a16:creationId xmlns:a16="http://schemas.microsoft.com/office/drawing/2014/main" id="{40FD730E-F06F-4F87-D62D-E2EF8B683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251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5" name="Rectangle 135">
            <a:extLst>
              <a:ext uri="{FF2B5EF4-FFF2-40B4-BE49-F238E27FC236}">
                <a16:creationId xmlns:a16="http://schemas.microsoft.com/office/drawing/2014/main" id="{160899CD-5793-009C-B6B3-2322AB7991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2795588"/>
            <a:ext cx="898525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6" name="Rectangle 136">
            <a:extLst>
              <a:ext uri="{FF2B5EF4-FFF2-40B4-BE49-F238E27FC236}">
                <a16:creationId xmlns:a16="http://schemas.microsoft.com/office/drawing/2014/main" id="{B64632C1-13B1-F7AB-91FD-29F42F030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2814639"/>
            <a:ext cx="68738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use Case, ours</a:t>
            </a:r>
            <a:endParaRPr lang="en-US" altLang="en-US"/>
          </a:p>
        </p:txBody>
      </p:sp>
      <p:sp>
        <p:nvSpPr>
          <p:cNvPr id="21637" name="Rectangle 137">
            <a:extLst>
              <a:ext uri="{FF2B5EF4-FFF2-40B4-BE49-F238E27FC236}">
                <a16:creationId xmlns:a16="http://schemas.microsoft.com/office/drawing/2014/main" id="{91354243-2D8A-C375-A844-07040FA8A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5739" y="28146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8" name="Rectangle 138">
            <a:extLst>
              <a:ext uri="{FF2B5EF4-FFF2-40B4-BE49-F238E27FC236}">
                <a16:creationId xmlns:a16="http://schemas.microsoft.com/office/drawing/2014/main" id="{94EB32E2-82B6-6107-E3B3-D594CA1E2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2927350"/>
            <a:ext cx="90963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9" name="Rectangle 139">
            <a:extLst>
              <a:ext uri="{FF2B5EF4-FFF2-40B4-BE49-F238E27FC236}">
                <a16:creationId xmlns:a16="http://schemas.microsoft.com/office/drawing/2014/main" id="{4F257D20-F9E3-4010-5819-577420870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2947989"/>
            <a:ext cx="6254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uses Through</a:t>
            </a:r>
            <a:endParaRPr lang="en-US" altLang="en-US"/>
          </a:p>
        </p:txBody>
      </p:sp>
      <p:sp>
        <p:nvSpPr>
          <p:cNvPr id="21640" name="Rectangle 140">
            <a:extLst>
              <a:ext uri="{FF2B5EF4-FFF2-40B4-BE49-F238E27FC236}">
                <a16:creationId xmlns:a16="http://schemas.microsoft.com/office/drawing/2014/main" id="{1051A25D-3EAC-C6DF-0EBD-9741F9C7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639" y="29479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1" name="Rectangle 141">
            <a:extLst>
              <a:ext uri="{FF2B5EF4-FFF2-40B4-BE49-F238E27FC236}">
                <a16:creationId xmlns:a16="http://schemas.microsoft.com/office/drawing/2014/main" id="{6E1E3C2E-7964-A8AB-AB0A-39E5AA13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4" y="3127376"/>
            <a:ext cx="7508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42" name="Rectangle 142">
            <a:extLst>
              <a:ext uri="{FF2B5EF4-FFF2-40B4-BE49-F238E27FC236}">
                <a16:creationId xmlns:a16="http://schemas.microsoft.com/office/drawing/2014/main" id="{E8270D1C-D8ED-D229-5168-3D0E2191A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3" y="3146426"/>
            <a:ext cx="689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B</a:t>
            </a:r>
            <a:endParaRPr lang="en-US" altLang="en-US"/>
          </a:p>
        </p:txBody>
      </p:sp>
      <p:sp>
        <p:nvSpPr>
          <p:cNvPr id="21643" name="Rectangle 143">
            <a:extLst>
              <a:ext uri="{FF2B5EF4-FFF2-40B4-BE49-F238E27FC236}">
                <a16:creationId xmlns:a16="http://schemas.microsoft.com/office/drawing/2014/main" id="{0CF783FC-64CC-2ED8-89DD-64D9074E4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3146425"/>
            <a:ext cx="333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-</a:t>
            </a:r>
            <a:endParaRPr lang="en-US" altLang="en-US"/>
          </a:p>
        </p:txBody>
      </p:sp>
      <p:sp>
        <p:nvSpPr>
          <p:cNvPr id="21644" name="Rectangle 144">
            <a:extLst>
              <a:ext uri="{FF2B5EF4-FFF2-40B4-BE49-F238E27FC236}">
                <a16:creationId xmlns:a16="http://schemas.microsoft.com/office/drawing/2014/main" id="{92CF45F3-C2F1-B2BD-AA6C-8ECD56168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2564" y="3146425"/>
            <a:ext cx="409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10 Life is</a:t>
            </a:r>
            <a:endParaRPr lang="en-US" altLang="en-US"/>
          </a:p>
        </p:txBody>
      </p:sp>
      <p:sp>
        <p:nvSpPr>
          <p:cNvPr id="21645" name="Rectangle 145">
            <a:extLst>
              <a:ext uri="{FF2B5EF4-FFF2-40B4-BE49-F238E27FC236}">
                <a16:creationId xmlns:a16="http://schemas.microsoft.com/office/drawing/2014/main" id="{1405DB25-F767-84D4-0BFF-941616F62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9926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6" name="Rectangle 146">
            <a:extLst>
              <a:ext uri="{FF2B5EF4-FFF2-40B4-BE49-F238E27FC236}">
                <a16:creationId xmlns:a16="http://schemas.microsoft.com/office/drawing/2014/main" id="{D6E1A297-2BA1-9941-C54B-9BBB0A4A3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3" y="3259138"/>
            <a:ext cx="709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47" name="Rectangle 147">
            <a:extLst>
              <a:ext uri="{FF2B5EF4-FFF2-40B4-BE49-F238E27FC236}">
                <a16:creationId xmlns:a16="http://schemas.microsoft.com/office/drawing/2014/main" id="{14ADBE12-23D7-9E5E-465D-6D997946E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3" y="3279776"/>
            <a:ext cx="50494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38 Mo., we</a:t>
            </a:r>
            <a:endParaRPr lang="en-US" altLang="en-US"/>
          </a:p>
        </p:txBody>
      </p:sp>
      <p:sp>
        <p:nvSpPr>
          <p:cNvPr id="21648" name="Rectangle 148">
            <a:extLst>
              <a:ext uri="{FF2B5EF4-FFF2-40B4-BE49-F238E27FC236}">
                <a16:creationId xmlns:a16="http://schemas.microsoft.com/office/drawing/2014/main" id="{6AF6DA71-E473-F085-5B44-A118F75FA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32797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9" name="Rectangle 149">
            <a:extLst>
              <a:ext uri="{FF2B5EF4-FFF2-40B4-BE49-F238E27FC236}">
                <a16:creationId xmlns:a16="http://schemas.microsoft.com/office/drawing/2014/main" id="{5D1B69BF-FD89-7E1A-70DB-06A13581D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4" y="3392488"/>
            <a:ext cx="9429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0" name="Rectangle 150">
            <a:extLst>
              <a:ext uri="{FF2B5EF4-FFF2-40B4-BE49-F238E27FC236}">
                <a16:creationId xmlns:a16="http://schemas.microsoft.com/office/drawing/2014/main" id="{D5EDA2C0-A85B-E1C1-9153-1550570B2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4" y="3413125"/>
            <a:ext cx="6826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repl. on 60 Mo.</a:t>
            </a:r>
            <a:endParaRPr lang="en-US" altLang="en-US"/>
          </a:p>
        </p:txBody>
      </p:sp>
      <p:sp>
        <p:nvSpPr>
          <p:cNvPr id="21651" name="Rectangle 151">
            <a:extLst>
              <a:ext uri="{FF2B5EF4-FFF2-40B4-BE49-F238E27FC236}">
                <a16:creationId xmlns:a16="http://schemas.microsoft.com/office/drawing/2014/main" id="{6E886421-8CBE-434F-126E-57A7B1C54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7726" y="34131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2" name="Rectangle 152">
            <a:extLst>
              <a:ext uri="{FF2B5EF4-FFF2-40B4-BE49-F238E27FC236}">
                <a16:creationId xmlns:a16="http://schemas.microsoft.com/office/drawing/2014/main" id="{94597A5A-C928-1B6F-758E-FBBE15C9A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3592513"/>
            <a:ext cx="7096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3" name="Rectangle 153">
            <a:extLst>
              <a:ext uri="{FF2B5EF4-FFF2-40B4-BE49-F238E27FC236}">
                <a16:creationId xmlns:a16="http://schemas.microsoft.com/office/drawing/2014/main" id="{80658B6D-2621-9C47-6D15-CFAD78446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611564"/>
            <a:ext cx="4778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High Sand</a:t>
            </a:r>
            <a:endParaRPr lang="en-US" altLang="en-US"/>
          </a:p>
        </p:txBody>
      </p:sp>
      <p:sp>
        <p:nvSpPr>
          <p:cNvPr id="21654" name="Rectangle 154">
            <a:extLst>
              <a:ext uri="{FF2B5EF4-FFF2-40B4-BE49-F238E27FC236}">
                <a16:creationId xmlns:a16="http://schemas.microsoft.com/office/drawing/2014/main" id="{06096E44-47DC-BB62-D5B5-EF0EAD2D2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3451" y="361156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5" name="Rectangle 155">
            <a:extLst>
              <a:ext uri="{FF2B5EF4-FFF2-40B4-BE49-F238E27FC236}">
                <a16:creationId xmlns:a16="http://schemas.microsoft.com/office/drawing/2014/main" id="{E3D3BA69-7C4B-A4FA-5017-BA6137F5C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724275"/>
            <a:ext cx="7937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6" name="Rectangle 156">
            <a:extLst>
              <a:ext uri="{FF2B5EF4-FFF2-40B4-BE49-F238E27FC236}">
                <a16:creationId xmlns:a16="http://schemas.microsoft.com/office/drawing/2014/main" id="{406430C3-D386-DC17-6B29-22A9A9351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744914"/>
            <a:ext cx="5461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levels found</a:t>
            </a:r>
            <a:endParaRPr lang="en-US" altLang="en-US"/>
          </a:p>
        </p:txBody>
      </p:sp>
      <p:sp>
        <p:nvSpPr>
          <p:cNvPr id="21657" name="Rectangle 157">
            <a:extLst>
              <a:ext uri="{FF2B5EF4-FFF2-40B4-BE49-F238E27FC236}">
                <a16:creationId xmlns:a16="http://schemas.microsoft.com/office/drawing/2014/main" id="{F6C4476D-0E48-0189-8CCB-EC529201B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589" y="37449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8" name="Rectangle 158">
            <a:extLst>
              <a:ext uri="{FF2B5EF4-FFF2-40B4-BE49-F238E27FC236}">
                <a16:creationId xmlns:a16="http://schemas.microsoft.com/office/drawing/2014/main" id="{A991EC9C-2ADF-2FB0-FB11-04DA63268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857626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9" name="Rectangle 159">
            <a:extLst>
              <a:ext uri="{FF2B5EF4-FFF2-40B4-BE49-F238E27FC236}">
                <a16:creationId xmlns:a16="http://schemas.microsoft.com/office/drawing/2014/main" id="{3004F0C5-E0BA-48DD-4B53-68CDDAC95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3876675"/>
            <a:ext cx="43656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in J.B. Oil</a:t>
            </a:r>
            <a:endParaRPr lang="en-US" altLang="en-US"/>
          </a:p>
        </p:txBody>
      </p:sp>
      <p:sp>
        <p:nvSpPr>
          <p:cNvPr id="21660" name="Rectangle 161">
            <a:extLst>
              <a:ext uri="{FF2B5EF4-FFF2-40B4-BE49-F238E27FC236}">
                <a16:creationId xmlns:a16="http://schemas.microsoft.com/office/drawing/2014/main" id="{5B2A6428-B578-F469-A1F0-02A0ECB0B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4401" y="38766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1" name="Rectangle 162">
            <a:extLst>
              <a:ext uri="{FF2B5EF4-FFF2-40B4-BE49-F238E27FC236}">
                <a16:creationId xmlns:a16="http://schemas.microsoft.com/office/drawing/2014/main" id="{5C50A96E-7E0E-A34D-5761-ADFC29171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056063"/>
            <a:ext cx="836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2" name="Rectangle 163">
            <a:extLst>
              <a:ext uri="{FF2B5EF4-FFF2-40B4-BE49-F238E27FC236}">
                <a16:creationId xmlns:a16="http://schemas.microsoft.com/office/drawing/2014/main" id="{526FFAF6-D96B-3757-05D8-179790DA8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4" y="4076701"/>
            <a:ext cx="60112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Fracture Rpt.</a:t>
            </a:r>
            <a:endParaRPr lang="en-US" altLang="en-US"/>
          </a:p>
        </p:txBody>
      </p:sp>
      <p:sp>
        <p:nvSpPr>
          <p:cNvPr id="21663" name="Rectangle 164">
            <a:extLst>
              <a:ext uri="{FF2B5EF4-FFF2-40B4-BE49-F238E27FC236}">
                <a16:creationId xmlns:a16="http://schemas.microsoft.com/office/drawing/2014/main" id="{17CFC35A-EC7D-0759-0410-CD93BCDDD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0526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4" name="Rectangle 165">
            <a:extLst>
              <a:ext uri="{FF2B5EF4-FFF2-40B4-BE49-F238E27FC236}">
                <a16:creationId xmlns:a16="http://schemas.microsoft.com/office/drawing/2014/main" id="{C9C4D99F-FF33-FA22-67EA-8E69D6C18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189413"/>
            <a:ext cx="9318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5" name="Rectangle 166">
            <a:extLst>
              <a:ext uri="{FF2B5EF4-FFF2-40B4-BE49-F238E27FC236}">
                <a16:creationId xmlns:a16="http://schemas.microsoft.com/office/drawing/2014/main" id="{EBC58583-3BED-EB35-CEC0-67E3E39B4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208464"/>
            <a:ext cx="6413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indicates High</a:t>
            </a:r>
            <a:endParaRPr lang="en-US" altLang="en-US"/>
          </a:p>
        </p:txBody>
      </p:sp>
      <p:sp>
        <p:nvSpPr>
          <p:cNvPr id="21666" name="Rectangle 167">
            <a:extLst>
              <a:ext uri="{FF2B5EF4-FFF2-40B4-BE49-F238E27FC236}">
                <a16:creationId xmlns:a16="http://schemas.microsoft.com/office/drawing/2014/main" id="{C37DEBBD-4B60-2379-C9A8-25F0B148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7201" y="420846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7" name="Rectangle 168">
            <a:extLst>
              <a:ext uri="{FF2B5EF4-FFF2-40B4-BE49-F238E27FC236}">
                <a16:creationId xmlns:a16="http://schemas.microsoft.com/office/drawing/2014/main" id="{34DFCC17-B67C-0853-4878-249D91F74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322763"/>
            <a:ext cx="9207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8" name="Rectangle 169">
            <a:extLst>
              <a:ext uri="{FF2B5EF4-FFF2-40B4-BE49-F238E27FC236}">
                <a16:creationId xmlns:a16="http://schemas.microsoft.com/office/drawing/2014/main" id="{553BFDA1-2D43-2097-56CA-1D1658843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4" y="4341814"/>
            <a:ext cx="66524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Stress on Axle</a:t>
            </a:r>
            <a:endParaRPr lang="en-US" altLang="en-US"/>
          </a:p>
        </p:txBody>
      </p:sp>
      <p:sp>
        <p:nvSpPr>
          <p:cNvPr id="21669" name="Rectangle 170">
            <a:extLst>
              <a:ext uri="{FF2B5EF4-FFF2-40B4-BE49-F238E27FC236}">
                <a16:creationId xmlns:a16="http://schemas.microsoft.com/office/drawing/2014/main" id="{06454C43-1E62-8E83-B781-D550D08AE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1964" y="43418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0" name="Rectangle 171">
            <a:extLst>
              <a:ext uri="{FF2B5EF4-FFF2-40B4-BE49-F238E27FC236}">
                <a16:creationId xmlns:a16="http://schemas.microsoft.com/office/drawing/2014/main" id="{BCAB37A3-1972-1E60-F063-22F49017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521201"/>
            <a:ext cx="9112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1" name="Rectangle 172">
            <a:extLst>
              <a:ext uri="{FF2B5EF4-FFF2-40B4-BE49-F238E27FC236}">
                <a16:creationId xmlns:a16="http://schemas.microsoft.com/office/drawing/2014/main" id="{A249C1BB-1AB5-2008-8C0F-7769C523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4540250"/>
            <a:ext cx="6429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1% Chance of</a:t>
            </a:r>
            <a:endParaRPr lang="en-US" altLang="en-US"/>
          </a:p>
        </p:txBody>
      </p:sp>
      <p:sp>
        <p:nvSpPr>
          <p:cNvPr id="21672" name="Rectangle 173">
            <a:extLst>
              <a:ext uri="{FF2B5EF4-FFF2-40B4-BE49-F238E27FC236}">
                <a16:creationId xmlns:a16="http://schemas.microsoft.com/office/drawing/2014/main" id="{377E6B08-45A4-A1FD-3C50-75E790739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3189" y="45402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3" name="Rectangle 174">
            <a:extLst>
              <a:ext uri="{FF2B5EF4-FFF2-40B4-BE49-F238E27FC236}">
                <a16:creationId xmlns:a16="http://schemas.microsoft.com/office/drawing/2014/main" id="{30D13DD8-1F69-2961-80E6-6938B065C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4654551"/>
            <a:ext cx="9525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4" name="Rectangle 175">
            <a:extLst>
              <a:ext uri="{FF2B5EF4-FFF2-40B4-BE49-F238E27FC236}">
                <a16:creationId xmlns:a16="http://schemas.microsoft.com/office/drawing/2014/main" id="{0103E183-339D-64F2-D3A7-2B2C1FD77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673600"/>
            <a:ext cx="663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too small inter.</a:t>
            </a:r>
            <a:endParaRPr lang="en-US" altLang="en-US"/>
          </a:p>
        </p:txBody>
      </p:sp>
      <p:sp>
        <p:nvSpPr>
          <p:cNvPr id="21675" name="Rectangle 176">
            <a:extLst>
              <a:ext uri="{FF2B5EF4-FFF2-40B4-BE49-F238E27FC236}">
                <a16:creationId xmlns:a16="http://schemas.microsoft.com/office/drawing/2014/main" id="{6AB70496-34AE-C8F1-B21E-436875F7A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0814" y="4673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6" name="Rectangle 177">
            <a:extLst>
              <a:ext uri="{FF2B5EF4-FFF2-40B4-BE49-F238E27FC236}">
                <a16:creationId xmlns:a16="http://schemas.microsoft.com/office/drawing/2014/main" id="{C1BCB441-04B2-34DA-2429-A817FDDB8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786313"/>
            <a:ext cx="7413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7" name="Rectangle 178">
            <a:extLst>
              <a:ext uri="{FF2B5EF4-FFF2-40B4-BE49-F238E27FC236}">
                <a16:creationId xmlns:a16="http://schemas.microsoft.com/office/drawing/2014/main" id="{CC11C298-DEA7-D748-CB72-48F3A763E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806950"/>
            <a:ext cx="5175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fit (30 data)</a:t>
            </a:r>
            <a:endParaRPr lang="en-US" altLang="en-US"/>
          </a:p>
        </p:txBody>
      </p:sp>
      <p:sp>
        <p:nvSpPr>
          <p:cNvPr id="21678" name="Rectangle 179">
            <a:extLst>
              <a:ext uri="{FF2B5EF4-FFF2-40B4-BE49-F238E27FC236}">
                <a16:creationId xmlns:a16="http://schemas.microsoft.com/office/drawing/2014/main" id="{A55732CF-3406-30C8-7F2A-4D812A68C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5714" y="4806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9" name="Line 180">
            <a:extLst>
              <a:ext uri="{FF2B5EF4-FFF2-40B4-BE49-F238E27FC236}">
                <a16:creationId xmlns:a16="http://schemas.microsoft.com/office/drawing/2014/main" id="{C428D763-E651-C28A-825B-B0021E5C7A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0" name="Line 181">
            <a:extLst>
              <a:ext uri="{FF2B5EF4-FFF2-40B4-BE49-F238E27FC236}">
                <a16:creationId xmlns:a16="http://schemas.microsoft.com/office/drawing/2014/main" id="{4A68554B-A6D9-6C76-66DF-2B065D02E1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1" name="Line 182">
            <a:extLst>
              <a:ext uri="{FF2B5EF4-FFF2-40B4-BE49-F238E27FC236}">
                <a16:creationId xmlns:a16="http://schemas.microsoft.com/office/drawing/2014/main" id="{EA00975A-C774-7DB2-A436-48E4DEA2CCE4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2" name="Line 183">
            <a:extLst>
              <a:ext uri="{FF2B5EF4-FFF2-40B4-BE49-F238E27FC236}">
                <a16:creationId xmlns:a16="http://schemas.microsoft.com/office/drawing/2014/main" id="{77873D60-1F2A-F381-5D93-C24E116766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3" name="Line 184">
            <a:extLst>
              <a:ext uri="{FF2B5EF4-FFF2-40B4-BE49-F238E27FC236}">
                <a16:creationId xmlns:a16="http://schemas.microsoft.com/office/drawing/2014/main" id="{E04661F6-D4A3-9320-D8A2-29A161112CC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4" name="Line 185">
            <a:extLst>
              <a:ext uri="{FF2B5EF4-FFF2-40B4-BE49-F238E27FC236}">
                <a16:creationId xmlns:a16="http://schemas.microsoft.com/office/drawing/2014/main" id="{7CC24788-EB3F-ED1D-380A-92F9CAA84F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5" name="Line 186">
            <a:extLst>
              <a:ext uri="{FF2B5EF4-FFF2-40B4-BE49-F238E27FC236}">
                <a16:creationId xmlns:a16="http://schemas.microsoft.com/office/drawing/2014/main" id="{3A083C49-433D-40CA-66E4-EA35D112694C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4089401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6" name="Line 187">
            <a:extLst>
              <a:ext uri="{FF2B5EF4-FFF2-40B4-BE49-F238E27FC236}">
                <a16:creationId xmlns:a16="http://schemas.microsoft.com/office/drawing/2014/main" id="{0A033475-3BC2-DA27-78A4-2886CD722A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4089401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7" name="Line 188">
            <a:extLst>
              <a:ext uri="{FF2B5EF4-FFF2-40B4-BE49-F238E27FC236}">
                <a16:creationId xmlns:a16="http://schemas.microsoft.com/office/drawing/2014/main" id="{BFECBFA4-55B4-ADF2-DB23-B36C9D2531B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8" name="Line 189">
            <a:extLst>
              <a:ext uri="{FF2B5EF4-FFF2-40B4-BE49-F238E27FC236}">
                <a16:creationId xmlns:a16="http://schemas.microsoft.com/office/drawing/2014/main" id="{FDE9DA80-DF2A-8719-0696-DB754E11E4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9" name="Line 190">
            <a:extLst>
              <a:ext uri="{FF2B5EF4-FFF2-40B4-BE49-F238E27FC236}">
                <a16:creationId xmlns:a16="http://schemas.microsoft.com/office/drawing/2014/main" id="{5C58917E-10BC-4B48-50F9-3AE6984A9E9E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0" name="Line 191">
            <a:extLst>
              <a:ext uri="{FF2B5EF4-FFF2-40B4-BE49-F238E27FC236}">
                <a16:creationId xmlns:a16="http://schemas.microsoft.com/office/drawing/2014/main" id="{348ADB38-32E7-F9CE-A3BE-9E1260EC9B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1" name="Line 192">
            <a:extLst>
              <a:ext uri="{FF2B5EF4-FFF2-40B4-BE49-F238E27FC236}">
                <a16:creationId xmlns:a16="http://schemas.microsoft.com/office/drawing/2014/main" id="{89C04764-3676-0A08-73D1-CB2976600A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2" name="Line 193">
            <a:extLst>
              <a:ext uri="{FF2B5EF4-FFF2-40B4-BE49-F238E27FC236}">
                <a16:creationId xmlns:a16="http://schemas.microsoft.com/office/drawing/2014/main" id="{03456A81-8E5B-4916-34CC-1C9E5767AF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3" name="Line 194">
            <a:extLst>
              <a:ext uri="{FF2B5EF4-FFF2-40B4-BE49-F238E27FC236}">
                <a16:creationId xmlns:a16="http://schemas.microsoft.com/office/drawing/2014/main" id="{68BC558A-1E57-EC8B-4162-DD5C369F762E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4" name="Line 195">
            <a:extLst>
              <a:ext uri="{FF2B5EF4-FFF2-40B4-BE49-F238E27FC236}">
                <a16:creationId xmlns:a16="http://schemas.microsoft.com/office/drawing/2014/main" id="{64F24D07-9677-1C84-6472-4DC3B6C22C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5" name="Line 196">
            <a:extLst>
              <a:ext uri="{FF2B5EF4-FFF2-40B4-BE49-F238E27FC236}">
                <a16:creationId xmlns:a16="http://schemas.microsoft.com/office/drawing/2014/main" id="{87AF362E-DADB-6EB4-FC94-FD1ADE301DE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6" name="Line 197">
            <a:extLst>
              <a:ext uri="{FF2B5EF4-FFF2-40B4-BE49-F238E27FC236}">
                <a16:creationId xmlns:a16="http://schemas.microsoft.com/office/drawing/2014/main" id="{3D423C29-F457-AD98-FF62-7B862FF398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7" name="Line 198">
            <a:extLst>
              <a:ext uri="{FF2B5EF4-FFF2-40B4-BE49-F238E27FC236}">
                <a16:creationId xmlns:a16="http://schemas.microsoft.com/office/drawing/2014/main" id="{5C4DA678-222D-7FDB-0BF0-C387674BF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5019676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8" name="Line 199">
            <a:extLst>
              <a:ext uri="{FF2B5EF4-FFF2-40B4-BE49-F238E27FC236}">
                <a16:creationId xmlns:a16="http://schemas.microsoft.com/office/drawing/2014/main" id="{4872FE57-5B4C-F686-118A-E92E309CA3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5019676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9" name="Line 200">
            <a:extLst>
              <a:ext uri="{FF2B5EF4-FFF2-40B4-BE49-F238E27FC236}">
                <a16:creationId xmlns:a16="http://schemas.microsoft.com/office/drawing/2014/main" id="{97169CCC-168E-0AF2-CAAE-6A2676B14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0" name="Line 201">
            <a:extLst>
              <a:ext uri="{FF2B5EF4-FFF2-40B4-BE49-F238E27FC236}">
                <a16:creationId xmlns:a16="http://schemas.microsoft.com/office/drawing/2014/main" id="{5021BD55-6A0D-0716-ABB3-8DD5C9757C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1" name="Line 202">
            <a:extLst>
              <a:ext uri="{FF2B5EF4-FFF2-40B4-BE49-F238E27FC236}">
                <a16:creationId xmlns:a16="http://schemas.microsoft.com/office/drawing/2014/main" id="{411963D7-BD63-61E6-1EB6-DE28DC4E3D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45545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2" name="Line 203">
            <a:extLst>
              <a:ext uri="{FF2B5EF4-FFF2-40B4-BE49-F238E27FC236}">
                <a16:creationId xmlns:a16="http://schemas.microsoft.com/office/drawing/2014/main" id="{84252F98-BBE6-9532-BB23-3C1EB9AB09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45545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3" name="Line 204">
            <a:extLst>
              <a:ext uri="{FF2B5EF4-FFF2-40B4-BE49-F238E27FC236}">
                <a16:creationId xmlns:a16="http://schemas.microsoft.com/office/drawing/2014/main" id="{93F8F27F-AFB4-7901-49E1-5F5D66770452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4" name="Line 205">
            <a:extLst>
              <a:ext uri="{FF2B5EF4-FFF2-40B4-BE49-F238E27FC236}">
                <a16:creationId xmlns:a16="http://schemas.microsoft.com/office/drawing/2014/main" id="{700E3042-0151-DC83-0882-676154E7A6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5" name="Line 206">
            <a:extLst>
              <a:ext uri="{FF2B5EF4-FFF2-40B4-BE49-F238E27FC236}">
                <a16:creationId xmlns:a16="http://schemas.microsoft.com/office/drawing/2014/main" id="{1DDD0004-F592-0C6C-50F0-95D8AEED9E24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45545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6" name="Line 207">
            <a:extLst>
              <a:ext uri="{FF2B5EF4-FFF2-40B4-BE49-F238E27FC236}">
                <a16:creationId xmlns:a16="http://schemas.microsoft.com/office/drawing/2014/main" id="{26008B30-4E38-6B77-DC35-EFC60C1C59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45545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7" name="Line 208">
            <a:extLst>
              <a:ext uri="{FF2B5EF4-FFF2-40B4-BE49-F238E27FC236}">
                <a16:creationId xmlns:a16="http://schemas.microsoft.com/office/drawing/2014/main" id="{85CEE236-9B10-CFAE-2F0B-FFB9E04CEEDA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4089401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8" name="Line 209">
            <a:extLst>
              <a:ext uri="{FF2B5EF4-FFF2-40B4-BE49-F238E27FC236}">
                <a16:creationId xmlns:a16="http://schemas.microsoft.com/office/drawing/2014/main" id="{00C6DBD2-CF21-2CC4-6CE8-E322717DDF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4089401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" name="Line 210">
            <a:extLst>
              <a:ext uri="{FF2B5EF4-FFF2-40B4-BE49-F238E27FC236}">
                <a16:creationId xmlns:a16="http://schemas.microsoft.com/office/drawing/2014/main" id="{72E0E2FC-208A-590B-BA5E-AD9D66175D1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362426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" name="Line 211">
            <a:extLst>
              <a:ext uri="{FF2B5EF4-FFF2-40B4-BE49-F238E27FC236}">
                <a16:creationId xmlns:a16="http://schemas.microsoft.com/office/drawing/2014/main" id="{84EDC0DC-6410-4643-E826-E84B79DAD7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362426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" name="Line 212">
            <a:extLst>
              <a:ext uri="{FF2B5EF4-FFF2-40B4-BE49-F238E27FC236}">
                <a16:creationId xmlns:a16="http://schemas.microsoft.com/office/drawing/2014/main" id="{338D380B-47E2-7306-AAF3-FB42BFE6E101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2695576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" name="Line 213">
            <a:extLst>
              <a:ext uri="{FF2B5EF4-FFF2-40B4-BE49-F238E27FC236}">
                <a16:creationId xmlns:a16="http://schemas.microsoft.com/office/drawing/2014/main" id="{3D14856D-71B3-70B7-BA6D-B2CBE133A84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2695576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3" name="Line 214">
            <a:extLst>
              <a:ext uri="{FF2B5EF4-FFF2-40B4-BE49-F238E27FC236}">
                <a16:creationId xmlns:a16="http://schemas.microsoft.com/office/drawing/2014/main" id="{E133F7E2-9764-4B9F-126E-3533DD507ACA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22304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4" name="Line 215">
            <a:extLst>
              <a:ext uri="{FF2B5EF4-FFF2-40B4-BE49-F238E27FC236}">
                <a16:creationId xmlns:a16="http://schemas.microsoft.com/office/drawing/2014/main" id="{4A508E98-9D3A-E18E-746F-3A2922BF55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22304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5" name="Line 216">
            <a:extLst>
              <a:ext uri="{FF2B5EF4-FFF2-40B4-BE49-F238E27FC236}">
                <a16:creationId xmlns:a16="http://schemas.microsoft.com/office/drawing/2014/main" id="{59EB560D-830A-7B66-34E2-521379EDBFA4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170021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6" name="Line 217">
            <a:extLst>
              <a:ext uri="{FF2B5EF4-FFF2-40B4-BE49-F238E27FC236}">
                <a16:creationId xmlns:a16="http://schemas.microsoft.com/office/drawing/2014/main" id="{B8229647-E743-6470-BE44-7815136981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170021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7" name="Line 218">
            <a:extLst>
              <a:ext uri="{FF2B5EF4-FFF2-40B4-BE49-F238E27FC236}">
                <a16:creationId xmlns:a16="http://schemas.microsoft.com/office/drawing/2014/main" id="{CD5117FB-700F-641C-C4CA-3CA7C1702821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17002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8" name="Line 219">
            <a:extLst>
              <a:ext uri="{FF2B5EF4-FFF2-40B4-BE49-F238E27FC236}">
                <a16:creationId xmlns:a16="http://schemas.microsoft.com/office/drawing/2014/main" id="{340C668A-DB1C-DCF6-CB2F-EAC598349D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17002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9" name="Line 220">
            <a:extLst>
              <a:ext uri="{FF2B5EF4-FFF2-40B4-BE49-F238E27FC236}">
                <a16:creationId xmlns:a16="http://schemas.microsoft.com/office/drawing/2014/main" id="{0F715B6D-E8EB-50DF-6007-651819F6C5A0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0" name="Line 221">
            <a:extLst>
              <a:ext uri="{FF2B5EF4-FFF2-40B4-BE49-F238E27FC236}">
                <a16:creationId xmlns:a16="http://schemas.microsoft.com/office/drawing/2014/main" id="{5391EA06-C156-FFAB-A0F3-D76BE7814BD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1" name="Line 222">
            <a:extLst>
              <a:ext uri="{FF2B5EF4-FFF2-40B4-BE49-F238E27FC236}">
                <a16:creationId xmlns:a16="http://schemas.microsoft.com/office/drawing/2014/main" id="{74D5B774-ED23-5279-98C3-07E13C2D953F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2695576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2" name="Line 223">
            <a:extLst>
              <a:ext uri="{FF2B5EF4-FFF2-40B4-BE49-F238E27FC236}">
                <a16:creationId xmlns:a16="http://schemas.microsoft.com/office/drawing/2014/main" id="{9748D695-C95A-7C7F-24CB-F1A9D6D9F28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2695576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3" name="Line 224">
            <a:extLst>
              <a:ext uri="{FF2B5EF4-FFF2-40B4-BE49-F238E27FC236}">
                <a16:creationId xmlns:a16="http://schemas.microsoft.com/office/drawing/2014/main" id="{876F863C-15FE-AC33-7725-516B68AC984F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4" name="Line 225">
            <a:extLst>
              <a:ext uri="{FF2B5EF4-FFF2-40B4-BE49-F238E27FC236}">
                <a16:creationId xmlns:a16="http://schemas.microsoft.com/office/drawing/2014/main" id="{CA1AA3B3-AEE2-D39A-828B-23D69B26A6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5" name="Line 226">
            <a:extLst>
              <a:ext uri="{FF2B5EF4-FFF2-40B4-BE49-F238E27FC236}">
                <a16:creationId xmlns:a16="http://schemas.microsoft.com/office/drawing/2014/main" id="{4DC9ABAD-9836-8C77-3257-7C1589840F55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6" name="Line 227">
            <a:extLst>
              <a:ext uri="{FF2B5EF4-FFF2-40B4-BE49-F238E27FC236}">
                <a16:creationId xmlns:a16="http://schemas.microsoft.com/office/drawing/2014/main" id="{1B3BFFA4-3B62-3914-C43A-677E98D4C1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7" name="Line 228">
            <a:extLst>
              <a:ext uri="{FF2B5EF4-FFF2-40B4-BE49-F238E27FC236}">
                <a16:creationId xmlns:a16="http://schemas.microsoft.com/office/drawing/2014/main" id="{D6DAB77D-1DE6-DDCF-3A24-0E9C68D35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8" name="Line 229">
            <a:extLst>
              <a:ext uri="{FF2B5EF4-FFF2-40B4-BE49-F238E27FC236}">
                <a16:creationId xmlns:a16="http://schemas.microsoft.com/office/drawing/2014/main" id="{1E9571BA-FD9A-8F54-400D-FFF3E45449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9" name="Line 230">
            <a:extLst>
              <a:ext uri="{FF2B5EF4-FFF2-40B4-BE49-F238E27FC236}">
                <a16:creationId xmlns:a16="http://schemas.microsoft.com/office/drawing/2014/main" id="{B8639E65-7CE1-B74D-84A7-64D1C18A2460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0" name="Line 231">
            <a:extLst>
              <a:ext uri="{FF2B5EF4-FFF2-40B4-BE49-F238E27FC236}">
                <a16:creationId xmlns:a16="http://schemas.microsoft.com/office/drawing/2014/main" id="{1E473FB6-4504-A09D-E102-014439C93E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1" name="Line 232">
            <a:extLst>
              <a:ext uri="{FF2B5EF4-FFF2-40B4-BE49-F238E27FC236}">
                <a16:creationId xmlns:a16="http://schemas.microsoft.com/office/drawing/2014/main" id="{7762422E-C0D1-4AC9-F456-ACAF1DF524F9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2" name="Line 233">
            <a:extLst>
              <a:ext uri="{FF2B5EF4-FFF2-40B4-BE49-F238E27FC236}">
                <a16:creationId xmlns:a16="http://schemas.microsoft.com/office/drawing/2014/main" id="{52D8D273-D933-B003-95E6-0841A4CC11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3" name="Line 234">
            <a:extLst>
              <a:ext uri="{FF2B5EF4-FFF2-40B4-BE49-F238E27FC236}">
                <a16:creationId xmlns:a16="http://schemas.microsoft.com/office/drawing/2014/main" id="{6C5C8952-9DA1-0F17-0B30-CBC63EEBB43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362426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4" name="Line 235">
            <a:extLst>
              <a:ext uri="{FF2B5EF4-FFF2-40B4-BE49-F238E27FC236}">
                <a16:creationId xmlns:a16="http://schemas.microsoft.com/office/drawing/2014/main" id="{BC96DD5D-8F73-94B5-872C-1AEF70FC26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362426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5" name="Line 236">
            <a:extLst>
              <a:ext uri="{FF2B5EF4-FFF2-40B4-BE49-F238E27FC236}">
                <a16:creationId xmlns:a16="http://schemas.microsoft.com/office/drawing/2014/main" id="{B612AF7D-6BB9-61E9-EAB7-CFC1D4C41F35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6" name="Line 237">
            <a:extLst>
              <a:ext uri="{FF2B5EF4-FFF2-40B4-BE49-F238E27FC236}">
                <a16:creationId xmlns:a16="http://schemas.microsoft.com/office/drawing/2014/main" id="{8EE7D9FC-A616-9436-EDBE-745B1CB697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7" name="Line 238">
            <a:extLst>
              <a:ext uri="{FF2B5EF4-FFF2-40B4-BE49-F238E27FC236}">
                <a16:creationId xmlns:a16="http://schemas.microsoft.com/office/drawing/2014/main" id="{91BB1040-D035-24E0-27F7-2DB072C23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8" name="Line 239">
            <a:extLst>
              <a:ext uri="{FF2B5EF4-FFF2-40B4-BE49-F238E27FC236}">
                <a16:creationId xmlns:a16="http://schemas.microsoft.com/office/drawing/2014/main" id="{4B4FBEDA-CFE8-BE88-283C-CDD4D89846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9" name="Line 240">
            <a:extLst>
              <a:ext uri="{FF2B5EF4-FFF2-40B4-BE49-F238E27FC236}">
                <a16:creationId xmlns:a16="http://schemas.microsoft.com/office/drawing/2014/main" id="{7A0A40C0-5838-20AF-EE98-83C87B46B97A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22304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0" name="Line 241">
            <a:extLst>
              <a:ext uri="{FF2B5EF4-FFF2-40B4-BE49-F238E27FC236}">
                <a16:creationId xmlns:a16="http://schemas.microsoft.com/office/drawing/2014/main" id="{37BEC300-1AC6-8596-3C37-313B1299E4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22304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1" name="Line 242">
            <a:extLst>
              <a:ext uri="{FF2B5EF4-FFF2-40B4-BE49-F238E27FC236}">
                <a16:creationId xmlns:a16="http://schemas.microsoft.com/office/drawing/2014/main" id="{EE1DB19C-5229-57AC-85ED-BF891AE68C42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2" name="Line 243">
            <a:extLst>
              <a:ext uri="{FF2B5EF4-FFF2-40B4-BE49-F238E27FC236}">
                <a16:creationId xmlns:a16="http://schemas.microsoft.com/office/drawing/2014/main" id="{72C950A4-FBFE-2D9B-8DAA-FB8E52375F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3" name="Rectangle 244">
            <a:extLst>
              <a:ext uri="{FF2B5EF4-FFF2-40B4-BE49-F238E27FC236}">
                <a16:creationId xmlns:a16="http://schemas.microsoft.com/office/drawing/2014/main" id="{E77D401C-53F9-BFCE-CA9F-78FBA8EF8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986338"/>
            <a:ext cx="9001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44" name="Rectangle 245">
            <a:extLst>
              <a:ext uri="{FF2B5EF4-FFF2-40B4-BE49-F238E27FC236}">
                <a16:creationId xmlns:a16="http://schemas.microsoft.com/office/drawing/2014/main" id="{192E5B37-B593-E2A1-7A38-2D2F7C69D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5005389"/>
            <a:ext cx="631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Axles meas'd.</a:t>
            </a:r>
            <a:endParaRPr lang="en-US" altLang="en-US"/>
          </a:p>
        </p:txBody>
      </p:sp>
      <p:sp>
        <p:nvSpPr>
          <p:cNvPr id="21745" name="Rectangle 246">
            <a:extLst>
              <a:ext uri="{FF2B5EF4-FFF2-40B4-BE49-F238E27FC236}">
                <a16:creationId xmlns:a16="http://schemas.microsoft.com/office/drawing/2014/main" id="{DBA1305A-8E8F-042F-C36F-5F1C705E4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0489" y="50053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746" name="Rectangle 247">
            <a:extLst>
              <a:ext uri="{FF2B5EF4-FFF2-40B4-BE49-F238E27FC236}">
                <a16:creationId xmlns:a16="http://schemas.microsoft.com/office/drawing/2014/main" id="{499D65B3-2266-4FAD-EE25-8C4CC651E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5118100"/>
            <a:ext cx="9302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47" name="Rectangle 248">
            <a:extLst>
              <a:ext uri="{FF2B5EF4-FFF2-40B4-BE49-F238E27FC236}">
                <a16:creationId xmlns:a16="http://schemas.microsoft.com/office/drawing/2014/main" id="{E4C5EB28-3CC8-A7B4-50BB-FC012079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5138739"/>
            <a:ext cx="6667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no taper or out</a:t>
            </a:r>
            <a:endParaRPr lang="en-US" altLang="en-US"/>
          </a:p>
        </p:txBody>
      </p:sp>
      <p:sp>
        <p:nvSpPr>
          <p:cNvPr id="21748" name="Rectangle 249">
            <a:extLst>
              <a:ext uri="{FF2B5EF4-FFF2-40B4-BE49-F238E27FC236}">
                <a16:creationId xmlns:a16="http://schemas.microsoft.com/office/drawing/2014/main" id="{ADA1250D-36E9-EA9C-D9BA-DC955B969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1764" y="51387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749" name="Rectangle 250">
            <a:extLst>
              <a:ext uri="{FF2B5EF4-FFF2-40B4-BE49-F238E27FC236}">
                <a16:creationId xmlns:a16="http://schemas.microsoft.com/office/drawing/2014/main" id="{48C85490-DA41-4583-F344-E67333C01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5251451"/>
            <a:ext cx="573088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50" name="Rectangle 251">
            <a:extLst>
              <a:ext uri="{FF2B5EF4-FFF2-40B4-BE49-F238E27FC236}">
                <a16:creationId xmlns:a16="http://schemas.microsoft.com/office/drawing/2014/main" id="{99CDD255-741A-F86D-7CE4-DDB5F2B68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5270500"/>
            <a:ext cx="3762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of round</a:t>
            </a:r>
            <a:endParaRPr lang="en-US" altLang="en-US"/>
          </a:p>
        </p:txBody>
      </p:sp>
      <p:sp>
        <p:nvSpPr>
          <p:cNvPr id="21751" name="Rectangle 252">
            <a:extLst>
              <a:ext uri="{FF2B5EF4-FFF2-40B4-BE49-F238E27FC236}">
                <a16:creationId xmlns:a16="http://schemas.microsoft.com/office/drawing/2014/main" id="{BE25A9C3-E359-C73D-2134-BF1616A09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2201" y="52705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77250" cy="819150"/>
          </a:xfrm>
        </p:spPr>
        <p:txBody>
          <a:bodyPr/>
          <a:lstStyle/>
          <a:p>
            <a:pPr marL="157163" defTabSz="820738"/>
            <a:r>
              <a:rPr lang="en-US" dirty="0"/>
              <a:t>DMAIEC Improvement Process</a:t>
            </a:r>
          </a:p>
        </p:txBody>
      </p:sp>
      <p:sp>
        <p:nvSpPr>
          <p:cNvPr id="517123" name="Text Box 3"/>
          <p:cNvSpPr txBox="1">
            <a:spLocks noChangeArrowheads="1"/>
          </p:cNvSpPr>
          <p:nvPr/>
        </p:nvSpPr>
        <p:spPr bwMode="auto">
          <a:xfrm>
            <a:off x="1087742" y="2138931"/>
            <a:ext cx="1348424" cy="96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Analyze</a:t>
            </a:r>
          </a:p>
        </p:txBody>
      </p:sp>
      <p:sp>
        <p:nvSpPr>
          <p:cNvPr id="517124" name="Text Box 4"/>
          <p:cNvSpPr txBox="1">
            <a:spLocks noChangeArrowheads="1"/>
          </p:cNvSpPr>
          <p:nvPr/>
        </p:nvSpPr>
        <p:spPr bwMode="auto">
          <a:xfrm>
            <a:off x="2928135" y="2138931"/>
            <a:ext cx="3710791" cy="96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9" tIns="45714" rIns="91429" bIns="45714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Determine root causes</a:t>
            </a:r>
          </a:p>
        </p:txBody>
      </p:sp>
      <p:sp>
        <p:nvSpPr>
          <p:cNvPr id="517125" name="Text Box 5"/>
          <p:cNvSpPr txBox="1">
            <a:spLocks noChangeArrowheads="1"/>
          </p:cNvSpPr>
          <p:nvPr/>
        </p:nvSpPr>
        <p:spPr bwMode="auto">
          <a:xfrm>
            <a:off x="6438899" y="2138931"/>
            <a:ext cx="5407203" cy="3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9" tIns="45714" rIns="91429" bIns="45714">
            <a:spAutoFit/>
          </a:bodyPr>
          <a:lstStyle>
            <a:lvl1pPr marL="228600" indent="-228600"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Cause &amp; Effect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Defect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Paretos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Stratification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Value-Added Flow Analysis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Statistical tools (Hypothesis Testing, ANOVA, Regression)</a:t>
            </a:r>
          </a:p>
        </p:txBody>
      </p:sp>
      <p:sp>
        <p:nvSpPr>
          <p:cNvPr id="517126" name="Text Box 6"/>
          <p:cNvSpPr txBox="1">
            <a:spLocks noChangeArrowheads="1"/>
          </p:cNvSpPr>
          <p:nvPr/>
        </p:nvSpPr>
        <p:spPr bwMode="auto">
          <a:xfrm>
            <a:off x="1752600" y="5486401"/>
            <a:ext cx="8382000" cy="1031875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Role: Build a culture based on facts not anecdotes. In God We Trust, all others must show data!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51DD90-C509-7BBF-0F5C-7B2906848D19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99E09710-F1B9-E089-CC35-5B15394F8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B3BEFEAA-2F00-3F28-07B0-B28A2D9AD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1A4EE0AD-D80A-04B5-AEEE-1A82DC49F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02E3EE1E-2310-C187-C28F-374FBEE49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724F35AB-8609-A3F4-131F-8E9EA0E56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0A4017B3-6BA1-12D0-6EBD-2B67A6ADC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22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77250" cy="819150"/>
          </a:xfrm>
        </p:spPr>
        <p:txBody>
          <a:bodyPr/>
          <a:lstStyle/>
          <a:p>
            <a:pPr marL="157163" defTabSz="820738"/>
            <a:r>
              <a:rPr lang="en-US" dirty="0"/>
              <a:t>DMAIEC Improvement Process</a:t>
            </a:r>
          </a:p>
        </p:txBody>
      </p:sp>
      <p:sp>
        <p:nvSpPr>
          <p:cNvPr id="519171" name="Text Box 3"/>
          <p:cNvSpPr txBox="1">
            <a:spLocks noChangeArrowheads="1"/>
          </p:cNvSpPr>
          <p:nvPr/>
        </p:nvSpPr>
        <p:spPr bwMode="auto">
          <a:xfrm>
            <a:off x="682112" y="2470041"/>
            <a:ext cx="1241946" cy="144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Identify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9172" name="Text Box 4"/>
          <p:cNvSpPr txBox="1">
            <a:spLocks noChangeArrowheads="1"/>
          </p:cNvSpPr>
          <p:nvPr/>
        </p:nvSpPr>
        <p:spPr bwMode="auto">
          <a:xfrm>
            <a:off x="2311687" y="2470041"/>
            <a:ext cx="4189826" cy="168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Choose between series of incremental improvements or process redesign</a:t>
            </a:r>
          </a:p>
        </p:txBody>
      </p:sp>
      <p:sp>
        <p:nvSpPr>
          <p:cNvPr id="519173" name="Text Box 5"/>
          <p:cNvSpPr txBox="1">
            <a:spLocks noChangeArrowheads="1"/>
          </p:cNvSpPr>
          <p:nvPr/>
        </p:nvSpPr>
        <p:spPr bwMode="auto">
          <a:xfrm>
            <a:off x="6551630" y="2470041"/>
            <a:ext cx="4770491" cy="243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Idea generation techniques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Experimentation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Detailed financial analyses</a:t>
            </a:r>
          </a:p>
        </p:txBody>
      </p:sp>
      <p:sp>
        <p:nvSpPr>
          <p:cNvPr id="519174" name="Text Box 6"/>
          <p:cNvSpPr txBox="1">
            <a:spLocks noChangeArrowheads="1"/>
          </p:cNvSpPr>
          <p:nvPr/>
        </p:nvSpPr>
        <p:spPr bwMode="auto">
          <a:xfrm>
            <a:off x="1993901" y="5259389"/>
            <a:ext cx="8228013" cy="10318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Push for innovative, breakthrough thinking supported by cost/benefit and risk analyses.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87DA37-4240-0042-F49C-781614D7C650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7217F942-787E-B0FD-F924-9C84A707A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656AA89F-9573-4CC8-7908-64E2EF490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32E38352-C0B7-075B-06D0-E5595D104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BAD92351-8D3D-EBDA-AA67-0A80D9348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62B30499-D4A8-4EB1-39F9-F271A5831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1ABB8CFE-7440-CB61-3386-E564424EE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7973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661" y="10274"/>
            <a:ext cx="8477250" cy="819150"/>
          </a:xfrm>
        </p:spPr>
        <p:txBody>
          <a:bodyPr/>
          <a:lstStyle/>
          <a:p>
            <a:pPr marL="157163" defTabSz="820738"/>
            <a:r>
              <a:rPr lang="en-US"/>
              <a:t>DMAIEC Improvement Process</a:t>
            </a:r>
          </a:p>
        </p:txBody>
      </p:sp>
      <p:sp>
        <p:nvSpPr>
          <p:cNvPr id="521220" name="Text Box 4"/>
          <p:cNvSpPr txBox="1">
            <a:spLocks noChangeArrowheads="1"/>
          </p:cNvSpPr>
          <p:nvPr/>
        </p:nvSpPr>
        <p:spPr bwMode="auto">
          <a:xfrm>
            <a:off x="1676400" y="2295382"/>
            <a:ext cx="1330112" cy="144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Execute</a:t>
            </a:r>
            <a:endParaRPr 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1221" name="Text Box 5"/>
          <p:cNvSpPr txBox="1">
            <a:spLocks noChangeArrowheads="1"/>
          </p:cNvSpPr>
          <p:nvPr/>
        </p:nvSpPr>
        <p:spPr bwMode="auto">
          <a:xfrm>
            <a:off x="3476626" y="2295382"/>
            <a:ext cx="3034103" cy="193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Implement the 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Solution – trial first,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then full scale</a:t>
            </a:r>
          </a:p>
        </p:txBody>
      </p:sp>
      <p:sp>
        <p:nvSpPr>
          <p:cNvPr id="521222" name="Text Box 6"/>
          <p:cNvSpPr txBox="1">
            <a:spLocks noChangeArrowheads="1"/>
          </p:cNvSpPr>
          <p:nvPr/>
        </p:nvSpPr>
        <p:spPr bwMode="auto">
          <a:xfrm>
            <a:off x="6445251" y="2295382"/>
            <a:ext cx="4111321" cy="243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Change Management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Implementation Planning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Control</a:t>
            </a:r>
          </a:p>
        </p:txBody>
      </p:sp>
      <p:sp>
        <p:nvSpPr>
          <p:cNvPr id="521223" name="Text Box 7"/>
          <p:cNvSpPr txBox="1">
            <a:spLocks noChangeArrowheads="1"/>
          </p:cNvSpPr>
          <p:nvPr/>
        </p:nvSpPr>
        <p:spPr bwMode="auto">
          <a:xfrm>
            <a:off x="1993901" y="5259389"/>
            <a:ext cx="8228013" cy="1031875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Help the team “pull the trigger” – This is where many teams/organizations fail in Six Sigma.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91F5347-FE37-3423-81D0-8C7B18375709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0006D7E8-DACB-FF4C-FC05-911BBF1F3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119D701F-A01A-2B31-FA40-8E7C04768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95954892-B65C-4F61-863F-B85EC1B9C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6093CEFE-FF52-1CF8-8491-EFFDE18BA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B9B8461C-E2A8-EDB5-9DEE-D0329686E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67ED3D12-CAEE-BC14-3019-3F9118A4D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871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" y="0"/>
            <a:ext cx="8477250" cy="819151"/>
          </a:xfrm>
        </p:spPr>
        <p:txBody>
          <a:bodyPr/>
          <a:lstStyle/>
          <a:p>
            <a:pPr marL="157163" defTabSz="820738"/>
            <a:r>
              <a:rPr lang="en-US"/>
              <a:t>DMAIEC Improvement Process</a:t>
            </a:r>
          </a:p>
        </p:txBody>
      </p:sp>
      <p:sp>
        <p:nvSpPr>
          <p:cNvPr id="523267" name="Text Box 3"/>
          <p:cNvSpPr txBox="1">
            <a:spLocks noChangeArrowheads="1"/>
          </p:cNvSpPr>
          <p:nvPr/>
        </p:nvSpPr>
        <p:spPr bwMode="auto">
          <a:xfrm>
            <a:off x="1269680" y="2433529"/>
            <a:ext cx="1241946" cy="94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Control</a:t>
            </a:r>
          </a:p>
        </p:txBody>
      </p:sp>
      <p:sp>
        <p:nvSpPr>
          <p:cNvPr id="523268" name="Text Box 4"/>
          <p:cNvSpPr txBox="1">
            <a:spLocks noChangeArrowheads="1"/>
          </p:cNvSpPr>
          <p:nvPr/>
        </p:nvSpPr>
        <p:spPr bwMode="auto">
          <a:xfrm>
            <a:off x="3201261" y="2433529"/>
            <a:ext cx="2694267" cy="94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Sustain the gains</a:t>
            </a:r>
          </a:p>
        </p:txBody>
      </p:sp>
      <p:sp>
        <p:nvSpPr>
          <p:cNvPr id="523269" name="Text Box 5"/>
          <p:cNvSpPr txBox="1">
            <a:spLocks noChangeArrowheads="1"/>
          </p:cNvSpPr>
          <p:nvPr/>
        </p:nvSpPr>
        <p:spPr bwMode="auto">
          <a:xfrm>
            <a:off x="6214155" y="2433529"/>
            <a:ext cx="5025775" cy="193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Management Systems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Control charts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Owners</a:t>
            </a:r>
          </a:p>
        </p:txBody>
      </p:sp>
      <p:sp>
        <p:nvSpPr>
          <p:cNvPr id="523270" name="Text Box 6"/>
          <p:cNvSpPr txBox="1">
            <a:spLocks noChangeArrowheads="1"/>
          </p:cNvSpPr>
          <p:nvPr/>
        </p:nvSpPr>
        <p:spPr bwMode="auto">
          <a:xfrm>
            <a:off x="2014538" y="4719638"/>
            <a:ext cx="8228012" cy="1397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Role: Who is going to make sure the gains stick?  Who do you hold accountable six months from now for ongoing defect reduction?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1DB4DF-6D5F-3BF2-6990-89609C4F5EEC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4A994B4E-1022-114E-57BF-6878D0276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1238298B-9216-3EEB-6E68-58A048B36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44192EB3-C0C6-6B87-6AE8-6BA18A326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23A5E790-132A-6490-7652-5C0CA9EED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858208DE-DA13-AC21-43EF-0B4F498B0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A0635EAB-4E36-3CE3-660B-CCFA73183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7412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10FEE-638B-D2E2-6DAB-EB027E718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54" name="AutoShape 10">
            <a:extLst>
              <a:ext uri="{FF2B5EF4-FFF2-40B4-BE49-F238E27FC236}">
                <a16:creationId xmlns:a16="http://schemas.microsoft.com/office/drawing/2014/main" id="{6198D9E7-1687-0812-548F-B46C6155A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7559" y="1124164"/>
            <a:ext cx="293741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Define</a:t>
            </a:r>
            <a:endParaRPr lang="en-US"/>
          </a:p>
        </p:txBody>
      </p:sp>
      <p:sp>
        <p:nvSpPr>
          <p:cNvPr id="441355" name="AutoShape 11">
            <a:extLst>
              <a:ext uri="{FF2B5EF4-FFF2-40B4-BE49-F238E27FC236}">
                <a16:creationId xmlns:a16="http://schemas.microsoft.com/office/drawing/2014/main" id="{74DCF957-6512-BD4F-36B0-0BFFF1119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302" y="1124164"/>
            <a:ext cx="1994679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r" defTabSz="820738"/>
            <a:r>
              <a:rPr lang="en-US" altLang="ko-KR" sz="2000" dirty="0">
                <a:solidFill>
                  <a:srgbClr val="FFFF00"/>
                </a:solidFill>
                <a:ea typeface="Batang" pitchFamily="18" charset="-127"/>
              </a:rPr>
              <a:t>Measure</a:t>
            </a:r>
            <a:endParaRPr lang="en-US" dirty="0"/>
          </a:p>
        </p:txBody>
      </p:sp>
      <p:sp>
        <p:nvSpPr>
          <p:cNvPr id="441356" name="AutoShape 12">
            <a:extLst>
              <a:ext uri="{FF2B5EF4-FFF2-40B4-BE49-F238E27FC236}">
                <a16:creationId xmlns:a16="http://schemas.microsoft.com/office/drawing/2014/main" id="{40934DB1-62AB-B657-860E-94EFDCA0ED83}"/>
              </a:ext>
            </a:extLst>
          </p:cNvPr>
          <p:cNvSpPr>
            <a:spLocks noChangeArrowheads="1"/>
          </p:cNvSpPr>
          <p:nvPr/>
        </p:nvSpPr>
        <p:spPr bwMode="auto">
          <a:xfrm rot="1281588">
            <a:off x="6932708" y="1381874"/>
            <a:ext cx="2314224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Analyze</a:t>
            </a:r>
            <a:endParaRPr lang="en-US"/>
          </a:p>
        </p:txBody>
      </p:sp>
      <p:sp>
        <p:nvSpPr>
          <p:cNvPr id="441357" name="AutoShape 13">
            <a:extLst>
              <a:ext uri="{FF2B5EF4-FFF2-40B4-BE49-F238E27FC236}">
                <a16:creationId xmlns:a16="http://schemas.microsoft.com/office/drawing/2014/main" id="{FD0A5E25-B6A7-3D12-6113-BE8B4B116D03}"/>
              </a:ext>
            </a:extLst>
          </p:cNvPr>
          <p:cNvSpPr>
            <a:spLocks noChangeArrowheads="1"/>
          </p:cNvSpPr>
          <p:nvPr/>
        </p:nvSpPr>
        <p:spPr bwMode="auto">
          <a:xfrm rot="5941306">
            <a:off x="8123234" y="3657374"/>
            <a:ext cx="2365709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 dirty="0">
                <a:solidFill>
                  <a:srgbClr val="FFFF00"/>
                </a:solidFill>
                <a:ea typeface="Batang" pitchFamily="18" charset="-127"/>
              </a:rPr>
              <a:t>     Identify</a:t>
            </a:r>
            <a:endParaRPr lang="en-US" dirty="0"/>
          </a:p>
        </p:txBody>
      </p:sp>
      <p:sp>
        <p:nvSpPr>
          <p:cNvPr id="441358" name="AutoShape 14">
            <a:extLst>
              <a:ext uri="{FF2B5EF4-FFF2-40B4-BE49-F238E27FC236}">
                <a16:creationId xmlns:a16="http://schemas.microsoft.com/office/drawing/2014/main" id="{5E51FC57-88CE-92EC-D217-3AEF4008A2A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477987" y="5352057"/>
            <a:ext cx="3277456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Execute</a:t>
            </a:r>
            <a:endParaRPr lang="en-US"/>
          </a:p>
        </p:txBody>
      </p:sp>
      <p:sp>
        <p:nvSpPr>
          <p:cNvPr id="441359" name="AutoShape 15">
            <a:extLst>
              <a:ext uri="{FF2B5EF4-FFF2-40B4-BE49-F238E27FC236}">
                <a16:creationId xmlns:a16="http://schemas.microsoft.com/office/drawing/2014/main" id="{BF708B73-5183-798F-57CD-DE0BC843276B}"/>
              </a:ext>
            </a:extLst>
          </p:cNvPr>
          <p:cNvSpPr>
            <a:spLocks noChangeArrowheads="1"/>
          </p:cNvSpPr>
          <p:nvPr/>
        </p:nvSpPr>
        <p:spPr bwMode="auto">
          <a:xfrm rot="16485169">
            <a:off x="3565980" y="3282176"/>
            <a:ext cx="2618179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  Control</a:t>
            </a:r>
            <a:endParaRPr 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ADE97BA7-9E24-180C-EC01-231882E540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DMAIEC &amp; Statistical Process Control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E5D32D-0BC9-A663-A274-3E52302E8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376" y="2190846"/>
            <a:ext cx="2096579" cy="138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Launch The Project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Define Outcomes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Select Team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CED25A-2A1A-E260-97EE-3A233103C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899" y="2124045"/>
            <a:ext cx="1754674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Define Initial Process Controls</a:t>
            </a: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Implement Process Behavior Charts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8A1EA3-FA0A-86AD-FC1D-AF663C5A99FC}"/>
              </a:ext>
            </a:extLst>
          </p:cNvPr>
          <p:cNvSpPr>
            <a:spLocks noChangeArrowheads="1"/>
          </p:cNvSpPr>
          <p:nvPr/>
        </p:nvSpPr>
        <p:spPr bwMode="auto">
          <a:xfrm rot="1288065">
            <a:off x="6919086" y="2369125"/>
            <a:ext cx="175467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Identify Assignable Causes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3CC4F7-5126-259C-C9A8-0A06C4CB2EBC}"/>
              </a:ext>
            </a:extLst>
          </p:cNvPr>
          <p:cNvSpPr>
            <a:spLocks noChangeArrowheads="1"/>
          </p:cNvSpPr>
          <p:nvPr/>
        </p:nvSpPr>
        <p:spPr bwMode="auto">
          <a:xfrm rot="5941357">
            <a:off x="7623323" y="3630071"/>
            <a:ext cx="175467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Identify New Process Controls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F3B9AA-1AE4-9D83-FFBA-D0184126010D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411981" y="4866049"/>
            <a:ext cx="175467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Implement New Process Controls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3C22BA-2242-AA36-DCA1-7E09A3F4D7B3}"/>
              </a:ext>
            </a:extLst>
          </p:cNvPr>
          <p:cNvSpPr>
            <a:spLocks noChangeArrowheads="1"/>
          </p:cNvSpPr>
          <p:nvPr/>
        </p:nvSpPr>
        <p:spPr bwMode="auto">
          <a:xfrm rot="16445771">
            <a:off x="4715441" y="3857372"/>
            <a:ext cx="2019369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Assess Effectiveness of New Controls</a:t>
            </a: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88D191DA-50B7-B344-86E0-AE31C0FC0871}"/>
              </a:ext>
            </a:extLst>
          </p:cNvPr>
          <p:cNvSpPr/>
          <p:nvPr/>
        </p:nvSpPr>
        <p:spPr bwMode="auto">
          <a:xfrm>
            <a:off x="7233859" y="3105197"/>
            <a:ext cx="728596" cy="1473682"/>
          </a:xfrm>
          <a:prstGeom prst="curvedLeftArrow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B2CB6147-F216-B515-37FF-4BE4A507C2E1}"/>
              </a:ext>
            </a:extLst>
          </p:cNvPr>
          <p:cNvSpPr/>
          <p:nvPr/>
        </p:nvSpPr>
        <p:spPr bwMode="auto">
          <a:xfrm rot="11016625">
            <a:off x="6271388" y="3015235"/>
            <a:ext cx="728596" cy="1473682"/>
          </a:xfrm>
          <a:prstGeom prst="curvedLeftArrow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701301"/>
      </p:ext>
    </p:extLst>
  </p:cSld>
  <p:clrMapOvr>
    <a:masterClrMapping/>
  </p:clrMapOvr>
</p:sld>
</file>

<file path=ppt/theme/theme1.xml><?xml version="1.0" encoding="utf-8"?>
<a:theme xmlns:a="http://schemas.openxmlformats.org/drawingml/2006/main" name="JPM Theme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JPM Theme" id="{144A01EE-F323-48D7-AD65-02D1F6AF9969}" vid="{A4AB7664-B5A2-4D36-B149-AA962EE1A24B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JPM Theme</Template>
  <TotalTime>10570</TotalTime>
  <Words>1931</Words>
  <Application>Microsoft Office PowerPoint</Application>
  <PresentationFormat>Widescreen</PresentationFormat>
  <Paragraphs>732</Paragraphs>
  <Slides>46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Batang</vt:lpstr>
      <vt:lpstr>Arial</vt:lpstr>
      <vt:lpstr>Marlett</vt:lpstr>
      <vt:lpstr>Symbol</vt:lpstr>
      <vt:lpstr>Times New Roman</vt:lpstr>
      <vt:lpstr>JPM Theme</vt:lpstr>
      <vt:lpstr>Worksheet</vt:lpstr>
      <vt:lpstr>Microsoft Drawing</vt:lpstr>
      <vt:lpstr>VISIO</vt:lpstr>
      <vt:lpstr>DMAIEC Quick Guide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&amp; Statistical Process Control</vt:lpstr>
      <vt:lpstr>Exercise: Your Project</vt:lpstr>
      <vt:lpstr>Project Charter Template</vt:lpstr>
      <vt:lpstr>Supporting DMAIEC Tools</vt:lpstr>
      <vt:lpstr>PowerPoint Presentation</vt:lpstr>
      <vt:lpstr>Process Thinking</vt:lpstr>
      <vt:lpstr>Process Components</vt:lpstr>
      <vt:lpstr>SIPOC – Manufacturing Process</vt:lpstr>
      <vt:lpstr>SIPOC – Business Process</vt:lpstr>
      <vt:lpstr>Basic Process Map</vt:lpstr>
      <vt:lpstr>Flowcharting Symbols</vt:lpstr>
      <vt:lpstr>Flowcharting Tips</vt:lpstr>
      <vt:lpstr>Cross-Functional/Responsibility Flowchart</vt:lpstr>
      <vt:lpstr>Layout Diagrams</vt:lpstr>
      <vt:lpstr>Flowchart/Layout Diagram</vt:lpstr>
      <vt:lpstr>PowerPoint Presentation</vt:lpstr>
      <vt:lpstr>Vilfredo Frederico Pareto &amp; Joseph Juran</vt:lpstr>
      <vt:lpstr>Pareto Principle</vt:lpstr>
      <vt:lpstr>Concentration Chart</vt:lpstr>
      <vt:lpstr>Pareto Analysis Process</vt:lpstr>
      <vt:lpstr>The Pareto Chart</vt:lpstr>
      <vt:lpstr>Multiple Stratifications</vt:lpstr>
      <vt:lpstr>PowerPoint Presentation</vt:lpstr>
      <vt:lpstr>Cause &amp; Effect in Business Processes</vt:lpstr>
      <vt:lpstr>Roadmap for Analyzing Causes</vt:lpstr>
      <vt:lpstr>Simple Cause &amp; Effect</vt:lpstr>
      <vt:lpstr>Simple Cause &amp; Effect</vt:lpstr>
      <vt:lpstr>Cause &amp; Effect (Ishikawa) Diagram</vt:lpstr>
      <vt:lpstr>Steps</vt:lpstr>
      <vt:lpstr>Steps (continued)</vt:lpstr>
      <vt:lpstr>Variation/Problem Analysis Type</vt:lpstr>
      <vt:lpstr>Production Process - Focused</vt:lpstr>
      <vt:lpstr>Cause &amp; Effect Verification</vt:lpstr>
      <vt:lpstr>Verification Methods - Absence/Presence</vt:lpstr>
      <vt:lpstr>Verification Methods - Absence/Presence</vt:lpstr>
      <vt:lpstr>Verification Methods - Absence/Presence</vt:lpstr>
      <vt:lpstr>Verification Methods – Variable Level</vt:lpstr>
      <vt:lpstr>Verification Matrix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2026-01-21T18:37:14Z</dcterms:modified>
</cp:coreProperties>
</file>