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5" r:id="rId9"/>
    <p:sldId id="264" r:id="rId10"/>
    <p:sldId id="270" r:id="rId11"/>
    <p:sldId id="266" r:id="rId12"/>
    <p:sldId id="274" r:id="rId13"/>
    <p:sldId id="267" r:id="rId14"/>
    <p:sldId id="268" r:id="rId15"/>
    <p:sldId id="269" r:id="rId16"/>
    <p:sldId id="273" r:id="rId17"/>
    <p:sldId id="272" r:id="rId18"/>
    <p:sldId id="271" r:id="rId19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99FFCC"/>
    <a:srgbClr val="FFFFCC"/>
    <a:srgbClr val="FF9966"/>
    <a:srgbClr val="6699FF"/>
    <a:srgbClr val="FF0000"/>
    <a:srgbClr val="B2B2B2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B4AF61-3E3E-4879-B65B-BAFFD40F9101}" v="1" dt="2026-01-21T16:55:28.0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1866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4"/>
    </p:cViewPr>
  </p:sorterViewPr>
  <p:notesViewPr>
    <p:cSldViewPr>
      <p:cViewPr varScale="1">
        <p:scale>
          <a:sx n="57" d="100"/>
          <a:sy n="57" d="100"/>
        </p:scale>
        <p:origin x="-1806" y="-90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modSld">
      <pc:chgData name="John O'Neill" userId="a4336b72f0c0be49" providerId="LiveId" clId="{4F9F57AC-C24F-46EB-A48B-2E42EDBC85D2}" dt="2026-01-21T16:55:28.037" v="6" actId="403"/>
      <pc:docMkLst>
        <pc:docMk/>
      </pc:docMkLst>
      <pc:sldChg chg="modSp mod">
        <pc:chgData name="John O'Neill" userId="a4336b72f0c0be49" providerId="LiveId" clId="{4F9F57AC-C24F-46EB-A48B-2E42EDBC85D2}" dt="2026-01-21T16:55:04.253" v="5" actId="6549"/>
        <pc:sldMkLst>
          <pc:docMk/>
          <pc:sldMk cId="0" sldId="265"/>
        </pc:sldMkLst>
        <pc:spChg chg="mod">
          <ac:chgData name="John O'Neill" userId="a4336b72f0c0be49" providerId="LiveId" clId="{4F9F57AC-C24F-46EB-A48B-2E42EDBC85D2}" dt="2026-01-21T16:55:04.253" v="5" actId="6549"/>
          <ac:spMkLst>
            <pc:docMk/>
            <pc:sldMk cId="0" sldId="265"/>
            <ac:spMk id="652291" creationId="{44EC6683-895F-FB96-61B9-6CC1E2A6033C}"/>
          </ac:spMkLst>
        </pc:spChg>
      </pc:sldChg>
      <pc:sldChg chg="modSp">
        <pc:chgData name="John O'Neill" userId="a4336b72f0c0be49" providerId="LiveId" clId="{4F9F57AC-C24F-46EB-A48B-2E42EDBC85D2}" dt="2026-01-21T16:55:28.037" v="6" actId="403"/>
        <pc:sldMkLst>
          <pc:docMk/>
          <pc:sldMk cId="0" sldId="273"/>
        </pc:sldMkLst>
        <pc:spChg chg="mod">
          <ac:chgData name="John O'Neill" userId="a4336b72f0c0be49" providerId="LiveId" clId="{4F9F57AC-C24F-46EB-A48B-2E42EDBC85D2}" dt="2026-01-21T16:55:28.037" v="6" actId="403"/>
          <ac:spMkLst>
            <pc:docMk/>
            <pc:sldMk cId="0" sldId="273"/>
            <ac:spMk id="665602" creationId="{01E04C4B-E8F8-2F12-D48F-8BCBB2821F2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49CA4BD-DF41-D1F4-C09F-18718C0FBD8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0B6F864B-5F44-702F-3AEE-4513876E94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2F36AA1-9AC1-2F93-88EB-3521A7A95AB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FA4C970B-85A7-5B47-3382-14C43D35988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ED617897-8FD4-4C6E-83A0-5583F9BFB6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C7B3070C-6A22-C061-F1C3-100FF013EC4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0FA00D12-E02C-CE3B-3EA1-C1A32F43D57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C9F1DAD1-6143-F53D-88CE-B56ACFBB4B27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11D61173-5741-CF5A-6101-0FFEBA68EA37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B193326F-2B79-D4D8-B89E-2A8A16AC8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DB491F72-C7CE-4BAD-A24B-5AFFC79397BB}" type="slidenum">
              <a:rPr lang="en-US" altLang="en-US" sz="1200" b="1">
                <a:latin typeface="Arial" panose="020B0604020202020204" pitchFamily="34" charset="0"/>
              </a:rPr>
              <a:pPr algn="ctr" eaLnBrk="0" hangingPunct="0"/>
              <a:t>‹#›</a:t>
            </a:fld>
            <a:endParaRPr lang="en-US" altLang="en-US" sz="1200" b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A3792461-EC71-5107-4A15-A64F687BDE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4F14F4E5-8D98-4AD2-F840-5E5854DDFE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26" name="Rectangle 2">
            <a:extLst>
              <a:ext uri="{FF2B5EF4-FFF2-40B4-BE49-F238E27FC236}">
                <a16:creationId xmlns:a16="http://schemas.microsoft.com/office/drawing/2014/main" id="{2984E01B-2FED-0292-C8C5-95F1875EA2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0" y="346075"/>
            <a:ext cx="5080000" cy="3810000"/>
          </a:xfrm>
        </p:spPr>
      </p:sp>
      <p:sp>
        <p:nvSpPr>
          <p:cNvPr id="666627" name="Rectangle 3">
            <a:extLst>
              <a:ext uri="{FF2B5EF4-FFF2-40B4-BE49-F238E27FC236}">
                <a16:creationId xmlns:a16="http://schemas.microsoft.com/office/drawing/2014/main" id="{5F5E8108-2D93-F950-CE66-410D4DC15D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87850"/>
            <a:ext cx="5486400" cy="4156075"/>
          </a:xfrm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578" name="Rectangle 2">
            <a:extLst>
              <a:ext uri="{FF2B5EF4-FFF2-40B4-BE49-F238E27FC236}">
                <a16:creationId xmlns:a16="http://schemas.microsoft.com/office/drawing/2014/main" id="{D030215C-4851-936F-0B01-C2406E766F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20775" y="692150"/>
            <a:ext cx="4618038" cy="3463925"/>
          </a:xfrm>
        </p:spPr>
      </p:sp>
      <p:sp>
        <p:nvSpPr>
          <p:cNvPr id="664579" name="Rectangle 3">
            <a:extLst>
              <a:ext uri="{FF2B5EF4-FFF2-40B4-BE49-F238E27FC236}">
                <a16:creationId xmlns:a16="http://schemas.microsoft.com/office/drawing/2014/main" id="{869E6EC9-254D-9534-9078-1059CE95E9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87850"/>
            <a:ext cx="5486400" cy="4156075"/>
          </a:xfrm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530" name="Rectangle 2">
            <a:extLst>
              <a:ext uri="{FF2B5EF4-FFF2-40B4-BE49-F238E27FC236}">
                <a16:creationId xmlns:a16="http://schemas.microsoft.com/office/drawing/2014/main" id="{F58F1084-1A03-BFEE-00F4-5909D91157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20775" y="692150"/>
            <a:ext cx="4618038" cy="3463925"/>
          </a:xfrm>
        </p:spPr>
      </p:sp>
      <p:sp>
        <p:nvSpPr>
          <p:cNvPr id="662531" name="Rectangle 3">
            <a:extLst>
              <a:ext uri="{FF2B5EF4-FFF2-40B4-BE49-F238E27FC236}">
                <a16:creationId xmlns:a16="http://schemas.microsoft.com/office/drawing/2014/main" id="{D8BF9FB5-2787-63FF-04D9-6756486989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87850"/>
            <a:ext cx="5486400" cy="4156075"/>
          </a:xfrm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60F74-55A6-751F-9DB5-655E1B1E92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03E10A-6EB8-4863-1A64-2C53FC4E00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41397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53EF4-36DB-DBDF-39C2-F4E8F688A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51808E-D00E-9785-532E-5BFFFF7B40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804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EE9A37-4CD2-3464-93A9-DA5AA41991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F22B1C-3063-1430-2E6B-0A7ED54D8B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32022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9AFFE-3E63-7760-874C-51C2BE6BA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9CBB05-D807-C062-ACD1-45897E4C6E30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3C3838-BEDE-87ED-74CD-2A33411DD8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11876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B5CA0-B2F5-8F05-522E-955CFB952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75259D0B-23B5-AA9B-60D2-3FC6C4B55828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346075" y="1076325"/>
            <a:ext cx="8451850" cy="551338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154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DBC35-A1D0-523D-47A5-B84DC5EC0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22C7A5-6D2F-A308-532C-1F95F37444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8836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656D7-7F88-BF40-0DA2-478492642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8C7266-0C38-64F1-80D6-B55DCA26BB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2067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2E99A-852E-5788-B712-8F54460FB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2A0423-BCE6-8331-6DB0-0FA707B2B5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EA78B-EA12-DC34-2837-B544DACAA0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1515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9F39C-74C1-8D89-5AC6-79A81D411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C6C5FF-0914-B3E3-DD25-C59962D3A8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19A372-C3AB-8EC8-D00D-796379E8C2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5A2714-285C-E6CA-1C81-D372609C22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5E6129-12C5-0856-14FC-4796911876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3793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986E6-F105-4A1D-2945-57F1FE2D5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4171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5773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7E7B7-B0E7-4DF0-FC3D-C5D8B2D6A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DC5231-01DD-B59A-0FDB-F9D0CC9844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058FFC-0838-36C3-FEFD-73056E867B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408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61951-2BC3-2FC2-9BA5-DD88FA713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05F0A7-D740-3B7B-02D5-C130FE57EB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DB9519-1F3A-AC2E-BFE6-41D3D1D95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5144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4410389-9C72-060C-6C84-BC5B39E3D3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A8500F1-3819-E287-9A7D-028A7918F3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91F0E400-1845-0C42-3CF7-14E952E9ABA3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5" name="Rectangle 11">
            <a:extLst>
              <a:ext uri="{FF2B5EF4-FFF2-40B4-BE49-F238E27FC236}">
                <a16:creationId xmlns:a16="http://schemas.microsoft.com/office/drawing/2014/main" id="{8FB2610A-13D3-B778-1848-0F9DFB95F6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/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Green Belt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AABD444E-76F2-2DCB-0719-3E57C22C4C0C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AC58350D-B56E-EA94-2BE5-B47A74FDAB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36E7262C-C38F-8366-7A5F-93A827218E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ABD864F7-1F5A-125B-1327-7884B4280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8213D83D-5686-BE83-F161-70021C3D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E652E1FD-F7D5-8EC2-0DE3-DCB98AD1E1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FC386D85-5263-103E-DE55-0F9B52C5EE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B319E4B5-7EBF-3BC1-1D66-13C02D55D7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52E95DD5-60A3-207C-60D4-AA14F40CC6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3B9EEDF9-5F6B-1078-6A84-1471C07158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AAF14592-47AE-31DE-9A4D-9BB8AFCD2D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C10C99D4-E504-AA65-6C94-83EF25302C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97D076F8-F6E6-9B4F-5894-C50C742F11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E127F17F-4302-C0D4-9F26-D81818150F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59594ED8-D26C-A82A-7D33-029403EC37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18F388FB-99CC-0F03-A240-AF90A099E5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764F0C3E-1908-26B2-8D92-43255A88F8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5D3C4A7E-F1F4-905F-23C9-E1FE1F1B4D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1983BC85-4674-FFB3-CEF7-0332102DCC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8129B2A9-9768-FC6B-9AD5-603DBD904D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E593FED4-CCF4-8A61-EE0C-9DC95DF648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CE012075-5171-58C5-8C75-738BDB318D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DCBA8CB0-5D50-4613-6153-CE13BDE69D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278AE35F-49C0-5B4A-464F-345685CCFD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896B1DE5-13A0-3F70-8AFD-9BED225C48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F7095104-BCDC-D205-5148-3D1F2B60CA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95720576-C264-7087-2D67-3F9C45AD75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12297D5A-5937-DB65-F3CE-201FBD8FBC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D43AD181-D5F7-A227-075B-92E401009F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9A387760-851C-F242-7657-8AAC4DF647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75E453B5-E4F4-86B5-D38E-F0B5386592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D5AC7BBB-BEDB-4691-2471-BF14315F5B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4BC07A56-9EE6-503A-07F6-897ADC310A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EFBECEE0-C5C8-A60B-EE68-5FE364D755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089FC510-0F92-649F-1C3C-135D53708B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8753335B-AE0D-74C8-D35B-FEFA66D3FA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9580437B-EFB9-70B7-FF2A-D561BAA499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4C40693F-02D0-F90D-21D6-E9689C4711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231E5EF5-22B6-0076-1C7B-6D8BE437F9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A6B54D2F-742A-8EC7-351C-C7D9D14702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BC9E495F-5F89-4338-9F86-A0735220A5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E3348832-813A-6F65-5568-9B64E78C2E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2AEEA9E5-9B30-B229-7E08-6FA32DC0A1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E4C9AC73-3B64-038F-C865-603073F2C7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E09725FF-5420-32BA-8CBA-BCC6B41595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0B5B3636-70B7-CAB7-5BFC-963CF80BBE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11AB7CA1-BCBC-8738-D9F1-D2D4C78798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C4F30A2A-02AF-1127-D350-97453E4E99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35255B09-6C3B-BC83-BC59-EAF308F1B1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65C5477C-ACAE-E068-B835-BF7B270CC4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D86A3CF1-02FE-9579-0B16-C973C1655A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7E25B2BF-97C4-7365-0DFB-8417A7ECE2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9A925215-E48B-A733-E3AD-913A84BDC2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63A93842-93A0-3293-ED80-A90136C2DF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81F84286-E400-AD34-9100-E0CA18FCBD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3704BEB7-9A7B-E511-6B65-AE334EEA67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AF3F3FD1-1F00-4793-ABE2-9C70C921CB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651EFEEA-35BD-0BB7-C987-D5C2C21DC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79A1E2DF-9DF9-C4EB-A591-6104006086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830BA46F-CEF9-202E-A621-D4CA461DD1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E058BB18-2834-8B91-5D7C-61C25B27DF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6D2458BE-B831-2D23-B3A1-BFF302D5A9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AED13D4D-0F2E-9A65-8F42-F86CA47398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E2BDFE81-2E0E-4C9A-F781-B8608F7E2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A56BD3C8-7B05-EDBA-523D-659CD6E013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53B4CFCC-45A7-B494-CDB1-F471FA769B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2E0896BC-2766-1F94-F6DF-B15A7F367F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5B312984-C058-2386-2E37-C73218B275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B1920952-CFEC-DDD6-3E70-10E9DEA2A4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B8F3FE5A-CF75-D724-93F2-765AFC93BC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9E7C7139-8FE9-509A-ADA6-3F55D50BE9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90A54FAB-26DA-09FB-4F95-230EB541E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94760FF7-6D52-EAE8-6547-01FCE8516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4F54518D-5858-511F-41FF-C22FFD0F4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DF269485-F886-7629-9985-90F0410A56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A04D1A26-F711-FDD5-E459-37DD106DA3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E0F7AD7C-4F5B-FFB8-C98E-E01F81E0FA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E600F619-60AD-AFBB-4EEB-636C044E85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AA994C07-80E4-3947-8D80-84CEE3072D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9AA1E5D9-E3C7-5AC2-F53A-A13ED4920D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286751A2-4AA7-41DD-9760-BBEC8CB22A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8ACF8190-D385-3B11-7C46-B3AFB32A5C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64D85310-2D95-4AA1-6AE3-E63B2FF0CD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1371A997-3B90-7CE0-7B56-23F5713524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812C0960-C79C-EE9B-CBC6-81947F8B43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07513860-D13A-BB2B-915E-161585B76E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2A9995DE-4DC0-3837-5D7E-CFCB0161FF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CD8166B9-B817-C81E-5AEF-5913AD152B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20EBFB70-D312-40D4-B49A-17D98DB48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2CE23C91-F0EC-AFA9-585F-DD3C9DB4E7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A2448975-A765-FEB1-4F76-8A8492B112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A40588C0-21E5-E9CD-118B-01351FD8ED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A7BFAF58-DFDB-C568-A133-88DDC69733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B06CDD78-B821-21FD-61DE-1A05C29D88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FDB785E2-6BE5-2277-1B7B-3D3CBB7173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371EF193-D4F8-D060-96A9-90C34583FD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61A78CF5-6DCB-80DC-D307-D49BFDFE09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3810DA99-09DA-48C3-A9DE-08EC92AB24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E468827F-1011-D911-E949-623D6DCA28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581E3B1B-4717-56C1-E9D9-9180C0963C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B34640AA-46D2-EDF1-8E05-C6D945150C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5AEE4F7C-EEC0-1048-8E7D-B05B0215D9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2D88EAB5-7C21-66FE-7129-956AC2FF92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4E10D9CD-8570-5DD7-9A44-F690B581C3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380380E6-9C48-DE96-5F9D-420B27EFB4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D228B2EF-1F6B-C37A-1E91-F5174A628C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84A5DB57-A42A-32FA-4631-48968BA21D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BCEEA778-EFD6-C00A-9EFE-EDC55E89DB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D4CC4824-5FEA-51C3-4D36-1D9C2A0C91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90D33A28-41AD-44E8-C20D-4113D77623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00CF67C3-101E-DA1E-07E6-C7A533F632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735E8F7A-FC93-C079-C9E0-2F276EB7B4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519FF722-DF3E-7194-0A89-9E2B5C132B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E8976C8B-01B7-A30F-4E1C-147608DBA1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ED8EF3DB-508B-2966-9084-1FCF86D115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F404142C-D822-62CE-FFB0-831E2906E5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B101A922-069A-06A4-23C5-070B909600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AEB0246C-6B3E-5381-6613-6F3BFF98F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2FCA7703-EC4C-CBDF-546A-6F516137C1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974F5BBA-9C0A-6AC5-29B1-B8CA174A80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F90394A2-5F09-8CDE-DE9B-2B000A72C7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57493A51-A3BC-A252-3098-8890A803D9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3EC2CBBF-CBC0-6B80-D0B2-5ED3CCEB2F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8CDFE2E7-2554-409B-9D0A-DBE13F5782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D455770A-AEB2-2841-8A12-AD7AB82BD1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34F880E5-DCBE-20C2-A875-32C32E5845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C13E70E5-6614-9974-D9CA-DC7BB08E09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9B61B460-9E3C-F134-D403-0CCCB711B9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1B46B89C-25CD-2EDA-4A0A-2251D02E51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26E76DAF-83CD-C08F-6B36-5A86B110EB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CB45B0D7-0BFF-54DD-64A0-93932A673C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B37E46F8-8EA3-ED7E-DCC6-1D974B057D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CF93DA65-0C8E-3BC4-C62F-C0CD71B901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29AB0907-CB20-04BB-42F9-DC88F5BCE6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4B036748-6E80-3125-9B4E-0CD85CD0DA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3E40780A-1757-4479-21BC-4EDA72D411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45EA382B-9860-960D-221B-735D9F814E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FF6157EC-3202-98DD-2E0D-4FEEF54C6F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7D6F9574-4131-060D-FBF3-51CD0FC4C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E5852CFC-7C11-6B84-F47A-A4D545B846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E9D8D793-354B-4ED1-269A-62FBBB8578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4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418B1F60-8D99-13AC-7059-C3AD9EB7E6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65A80C36-CD85-1A2F-7ECD-18B1F508BB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1C6C02D5-363E-25FA-2906-42A65AB1F5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D1C7FD71-3F68-86C9-B695-DE080519C8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742B3E61-2FB9-9B27-BB7E-C56B9C3059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F63D6935-6891-55CE-4BB8-30AC8B2BB7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8CE86B57-0508-AE9C-0997-3B75940DB0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3053A1A3-E160-27CE-9012-98BBD8397A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E36E4DFF-8E76-8C0F-CA65-C33425605C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B488D3F7-58EE-39C1-1C1D-7799DC78F1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4675E248-A003-E7A3-A910-791792F7F3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2F4F7894-E638-6EDA-1DF6-8F318A35F4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5B79F8A5-69A4-8401-84C0-D56E4B112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8C36BE7B-6000-3E41-39BB-FA3F23430D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530DA3B5-7926-38A8-62B0-B824843CEF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85065B6A-B0AC-4B4F-0072-000FEA63E1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9CEA9A87-7B06-3854-7248-11805FE25DD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19082A87-3590-AA9C-14A6-DF5F62D89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75" y="2828925"/>
            <a:ext cx="59340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Improving Processes - Exercises</a:t>
            </a:r>
            <a:endParaRPr lang="en-US" altLang="en-US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4266" name="Group 170">
            <a:extLst>
              <a:ext uri="{FF2B5EF4-FFF2-40B4-BE49-F238E27FC236}">
                <a16:creationId xmlns:a16="http://schemas.microsoft.com/office/drawing/2014/main" id="{993AF973-AD35-2A12-CD47-896633E3E209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67" name="Line 171">
              <a:extLst>
                <a:ext uri="{FF2B5EF4-FFF2-40B4-BE49-F238E27FC236}">
                  <a16:creationId xmlns:a16="http://schemas.microsoft.com/office/drawing/2014/main" id="{A84995FE-268C-0B7C-6AFE-17C2B70EE8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68" name="Rectangle 172">
              <a:extLst>
                <a:ext uri="{FF2B5EF4-FFF2-40B4-BE49-F238E27FC236}">
                  <a16:creationId xmlns:a16="http://schemas.microsoft.com/office/drawing/2014/main" id="{B2CD5D3C-E0DD-AD41-5BBA-55F056F75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69" name="Picture 173">
              <a:extLst>
                <a:ext uri="{FF2B5EF4-FFF2-40B4-BE49-F238E27FC236}">
                  <a16:creationId xmlns:a16="http://schemas.microsoft.com/office/drawing/2014/main" id="{2B0E1815-C76D-A01B-5DCE-43769C57CA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 Box 188">
            <a:extLst>
              <a:ext uri="{FF2B5EF4-FFF2-40B4-BE49-F238E27FC236}">
                <a16:creationId xmlns:a16="http://schemas.microsoft.com/office/drawing/2014/main" id="{11FCBCB0-A46E-FDAF-E834-13DCF08E9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911" y="6545324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742950" indent="-28575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11430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6002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20574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5146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9718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4290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8862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Management,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482" name="Rectangle 2">
            <a:extLst>
              <a:ext uri="{FF2B5EF4-FFF2-40B4-BE49-F238E27FC236}">
                <a16:creationId xmlns:a16="http://schemas.microsoft.com/office/drawing/2014/main" id="{E8C3F080-5357-0CD5-5D55-194E031DF7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Barriers &amp; Aids</a:t>
            </a:r>
          </a:p>
        </p:txBody>
      </p:sp>
      <p:sp>
        <p:nvSpPr>
          <p:cNvPr id="660483" name="Rectangle 3">
            <a:extLst>
              <a:ext uri="{FF2B5EF4-FFF2-40B4-BE49-F238E27FC236}">
                <a16:creationId xmlns:a16="http://schemas.microsoft.com/office/drawing/2014/main" id="{9330E0F4-3F3D-9312-BDF0-CE7BF1F93A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For the countermeasures of “</a:t>
            </a:r>
            <a:r>
              <a:rPr lang="en-US" altLang="en-US" b="1" i="1">
                <a:solidFill>
                  <a:schemeClr val="accent2"/>
                </a:solidFill>
              </a:rPr>
              <a:t>eat healthy food</a:t>
            </a:r>
            <a:r>
              <a:rPr lang="en-US" altLang="en-US"/>
              <a:t>” &amp; “</a:t>
            </a:r>
            <a:r>
              <a:rPr lang="en-US" altLang="en-US" b="1" i="1"/>
              <a:t>exercise more often</a:t>
            </a:r>
            <a:r>
              <a:rPr lang="en-US" altLang="en-US"/>
              <a:t>” develop a barriers &amp; aids analysis:</a:t>
            </a:r>
          </a:p>
        </p:txBody>
      </p:sp>
      <p:sp>
        <p:nvSpPr>
          <p:cNvPr id="660484" name="Line 4">
            <a:extLst>
              <a:ext uri="{FF2B5EF4-FFF2-40B4-BE49-F238E27FC236}">
                <a16:creationId xmlns:a16="http://schemas.microsoft.com/office/drawing/2014/main" id="{EB7490F8-5196-BDBB-C9DB-B5316316A334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800" y="5883275"/>
            <a:ext cx="7843838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0485" name="Line 5">
            <a:extLst>
              <a:ext uri="{FF2B5EF4-FFF2-40B4-BE49-F238E27FC236}">
                <a16:creationId xmlns:a16="http://schemas.microsoft.com/office/drawing/2014/main" id="{1456D0B4-7C7D-CE74-40B6-E24A972C3AB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24188" y="2136775"/>
            <a:ext cx="0" cy="3822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0486" name="Line 6">
            <a:extLst>
              <a:ext uri="{FF2B5EF4-FFF2-40B4-BE49-F238E27FC236}">
                <a16:creationId xmlns:a16="http://schemas.microsoft.com/office/drawing/2014/main" id="{19336FF7-313B-D944-743E-4CE0C3364E4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61225" y="2133600"/>
            <a:ext cx="0" cy="3822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0487" name="Text Box 7">
            <a:extLst>
              <a:ext uri="{FF2B5EF4-FFF2-40B4-BE49-F238E27FC236}">
                <a16:creationId xmlns:a16="http://schemas.microsoft.com/office/drawing/2014/main" id="{CA45D000-95D9-437C-30B9-FF9FAD72AA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6325" y="5943600"/>
            <a:ext cx="16668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Current State:</a:t>
            </a:r>
          </a:p>
          <a:p>
            <a:r>
              <a:rPr lang="en-US" altLang="en-US"/>
              <a:t>High Blood Pressure</a:t>
            </a:r>
          </a:p>
        </p:txBody>
      </p:sp>
      <p:sp>
        <p:nvSpPr>
          <p:cNvPr id="660488" name="Text Box 8">
            <a:extLst>
              <a:ext uri="{FF2B5EF4-FFF2-40B4-BE49-F238E27FC236}">
                <a16:creationId xmlns:a16="http://schemas.microsoft.com/office/drawing/2014/main" id="{1A1DF68A-70BA-BD6B-BD97-ED7DC7D16B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0" y="5943600"/>
            <a:ext cx="163671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Future State:</a:t>
            </a:r>
          </a:p>
          <a:p>
            <a:r>
              <a:rPr lang="en-US" altLang="en-US"/>
              <a:t>Low Blood Pressure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314" name="Rectangle 2">
            <a:extLst>
              <a:ext uri="{FF2B5EF4-FFF2-40B4-BE49-F238E27FC236}">
                <a16:creationId xmlns:a16="http://schemas.microsoft.com/office/drawing/2014/main" id="{9CCFF086-A3C0-255B-0FD0-8D00CEE0A0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Solution FMEA</a:t>
            </a:r>
          </a:p>
        </p:txBody>
      </p:sp>
      <p:sp>
        <p:nvSpPr>
          <p:cNvPr id="653315" name="Rectangle 3">
            <a:extLst>
              <a:ext uri="{FF2B5EF4-FFF2-40B4-BE49-F238E27FC236}">
                <a16:creationId xmlns:a16="http://schemas.microsoft.com/office/drawing/2014/main" id="{26AFF12C-7ADC-27A2-1933-85F1F4CF89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The Engineering Scheduling process was modified as follows:</a:t>
            </a:r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r>
              <a:rPr lang="en-US" altLang="en-US"/>
              <a:t>What could go wrong with the process changes?</a:t>
            </a:r>
          </a:p>
        </p:txBody>
      </p:sp>
      <p:pic>
        <p:nvPicPr>
          <p:cNvPr id="653316" name="Picture 4">
            <a:extLst>
              <a:ext uri="{FF2B5EF4-FFF2-40B4-BE49-F238E27FC236}">
                <a16:creationId xmlns:a16="http://schemas.microsoft.com/office/drawing/2014/main" id="{FC76AF4F-25BC-52AB-E64C-82992DC898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524000"/>
            <a:ext cx="5162550" cy="431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3317" name="AutoShape 5">
            <a:extLst>
              <a:ext uri="{FF2B5EF4-FFF2-40B4-BE49-F238E27FC236}">
                <a16:creationId xmlns:a16="http://schemas.microsoft.com/office/drawing/2014/main" id="{75EE7EFF-D887-57FC-11CB-69B63DF585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3352800"/>
            <a:ext cx="1143000" cy="4572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FFCC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3318" name="AutoShape 6">
            <a:extLst>
              <a:ext uri="{FF2B5EF4-FFF2-40B4-BE49-F238E27FC236}">
                <a16:creationId xmlns:a16="http://schemas.microsoft.com/office/drawing/2014/main" id="{106E51F3-20D4-72A4-F264-49E2D879C648}"/>
              </a:ext>
            </a:extLst>
          </p:cNvPr>
          <p:cNvSpPr>
            <a:spLocks noChangeArrowheads="1"/>
          </p:cNvSpPr>
          <p:nvPr/>
        </p:nvSpPr>
        <p:spPr bwMode="auto">
          <a:xfrm rot="8559039">
            <a:off x="4343400" y="2514600"/>
            <a:ext cx="527050" cy="228600"/>
          </a:xfrm>
          <a:prstGeom prst="rightArrow">
            <a:avLst>
              <a:gd name="adj1" fmla="val 50000"/>
              <a:gd name="adj2" fmla="val 57639"/>
            </a:avLst>
          </a:prstGeom>
          <a:solidFill>
            <a:srgbClr val="FFFFCC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652" name="Picture 4">
            <a:extLst>
              <a:ext uri="{FF2B5EF4-FFF2-40B4-BE49-F238E27FC236}">
                <a16:creationId xmlns:a16="http://schemas.microsoft.com/office/drawing/2014/main" id="{5097231F-AC71-7D33-D705-29F653CFC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0"/>
            <a:ext cx="8153400" cy="681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38" name="Rectangle 2">
            <a:extLst>
              <a:ext uri="{FF2B5EF4-FFF2-40B4-BE49-F238E27FC236}">
                <a16:creationId xmlns:a16="http://schemas.microsoft.com/office/drawing/2014/main" id="{5AFEDDC1-C2A5-89B7-B8D7-5A307499EA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Changing</a:t>
            </a:r>
          </a:p>
        </p:txBody>
      </p:sp>
      <p:sp>
        <p:nvSpPr>
          <p:cNvPr id="654339" name="Rectangle 3">
            <a:extLst>
              <a:ext uri="{FF2B5EF4-FFF2-40B4-BE49-F238E27FC236}">
                <a16:creationId xmlns:a16="http://schemas.microsoft.com/office/drawing/2014/main" id="{4A29AA22-6145-B18B-1564-F3269DE84A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Part 1 – Recall a change that was successful in your company.  Why was it successful?  What factors contributed to it’s success?</a:t>
            </a:r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r>
              <a:rPr lang="en-US" altLang="en-US"/>
              <a:t>Part 2 - Recall a change that was </a:t>
            </a:r>
            <a:r>
              <a:rPr lang="en-US" altLang="en-US" b="1" i="1"/>
              <a:t>not</a:t>
            </a:r>
            <a:r>
              <a:rPr lang="en-US" altLang="en-US"/>
              <a:t> successful in your company.  Why was it </a:t>
            </a:r>
            <a:r>
              <a:rPr lang="en-US" altLang="en-US" b="1" i="1"/>
              <a:t>not </a:t>
            </a:r>
            <a:r>
              <a:rPr lang="en-US" altLang="en-US"/>
              <a:t>successful?  What factors contributed to it’s </a:t>
            </a:r>
            <a:r>
              <a:rPr lang="en-US" altLang="en-US" b="1" i="1"/>
              <a:t>not </a:t>
            </a:r>
            <a:r>
              <a:rPr lang="en-US" altLang="en-US"/>
              <a:t>being a success?</a:t>
            </a:r>
          </a:p>
          <a:p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62" name="Rectangle 2">
            <a:extLst>
              <a:ext uri="{FF2B5EF4-FFF2-40B4-BE49-F238E27FC236}">
                <a16:creationId xmlns:a16="http://schemas.microsoft.com/office/drawing/2014/main" id="{A0CB457F-C233-2E2F-0D50-857FE26285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Change</a:t>
            </a:r>
          </a:p>
        </p:txBody>
      </p:sp>
      <p:sp>
        <p:nvSpPr>
          <p:cNvPr id="655363" name="Rectangle 3">
            <a:extLst>
              <a:ext uri="{FF2B5EF4-FFF2-40B4-BE49-F238E27FC236}">
                <a16:creationId xmlns:a16="http://schemas.microsoft.com/office/drawing/2014/main" id="{31335F7D-0ECF-C7F3-F806-907140F59F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Suppose your company management decided that “Six Sigma” was needed to drive necessary improvements in processes and competitiveness.  </a:t>
            </a:r>
          </a:p>
          <a:p>
            <a:endParaRPr lang="en-US" altLang="en-US"/>
          </a:p>
          <a:p>
            <a:r>
              <a:rPr lang="en-US" altLang="en-US"/>
              <a:t>Apply the elements of change to help them build a “plan” for introducing and implementing Six Sigma:</a:t>
            </a:r>
          </a:p>
        </p:txBody>
      </p:sp>
      <p:grpSp>
        <p:nvGrpSpPr>
          <p:cNvPr id="655364" name="Group 4">
            <a:extLst>
              <a:ext uri="{FF2B5EF4-FFF2-40B4-BE49-F238E27FC236}">
                <a16:creationId xmlns:a16="http://schemas.microsoft.com/office/drawing/2014/main" id="{AE048841-7C5E-3A2C-E886-88497B4B7433}"/>
              </a:ext>
            </a:extLst>
          </p:cNvPr>
          <p:cNvGrpSpPr>
            <a:grpSpLocks/>
          </p:cNvGrpSpPr>
          <p:nvPr/>
        </p:nvGrpSpPr>
        <p:grpSpPr bwMode="auto">
          <a:xfrm>
            <a:off x="2362200" y="3273425"/>
            <a:ext cx="4419600" cy="3203575"/>
            <a:chOff x="3253" y="3494"/>
            <a:chExt cx="9550" cy="6921"/>
          </a:xfrm>
        </p:grpSpPr>
        <p:sp>
          <p:nvSpPr>
            <p:cNvPr id="655365" name="AutoShape 5">
              <a:extLst>
                <a:ext uri="{FF2B5EF4-FFF2-40B4-BE49-F238E27FC236}">
                  <a16:creationId xmlns:a16="http://schemas.microsoft.com/office/drawing/2014/main" id="{88C4C7E8-35E7-0A15-061A-8CBBE9B4C4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0" y="3494"/>
              <a:ext cx="9055" cy="815"/>
            </a:xfrm>
            <a:prstGeom prst="parallelogram">
              <a:avLst>
                <a:gd name="adj" fmla="val 55809"/>
              </a:avLst>
            </a:prstGeom>
            <a:solidFill>
              <a:srgbClr val="0099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919191">
                  <a:alpha val="50000"/>
                </a:srgbClr>
              </a:outerShdw>
            </a:effectLst>
          </p:spPr>
          <p:txBody>
            <a:bodyPr lIns="90488" tIns="44450" rIns="90488" bIns="4445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 i="1">
                  <a:solidFill>
                    <a:srgbClr val="FFFFFF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Leading Change</a:t>
              </a:r>
              <a:endParaRPr lang="en-US" altLang="en-US" sz="900">
                <a:latin typeface="Arial" panose="020B0604020202020204" pitchFamily="34" charset="0"/>
              </a:endParaRPr>
            </a:p>
          </p:txBody>
        </p:sp>
        <p:sp>
          <p:nvSpPr>
            <p:cNvPr id="655366" name="AutoShape 6">
              <a:extLst>
                <a:ext uri="{FF2B5EF4-FFF2-40B4-BE49-F238E27FC236}">
                  <a16:creationId xmlns:a16="http://schemas.microsoft.com/office/drawing/2014/main" id="{0DA544F2-E55D-B5C7-E1BE-3CDDB13105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3" y="9670"/>
              <a:ext cx="9550" cy="745"/>
            </a:xfrm>
            <a:prstGeom prst="parallelogram">
              <a:avLst>
                <a:gd name="adj" fmla="val 49257"/>
              </a:avLst>
            </a:prstGeom>
            <a:solidFill>
              <a:srgbClr val="0099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919191">
                  <a:alpha val="50000"/>
                </a:srgbClr>
              </a:outerShdw>
            </a:effectLst>
          </p:spPr>
          <p:txBody>
            <a:bodyPr lIns="90488" tIns="44450" rIns="90488" bIns="4445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 i="1">
                  <a:solidFill>
                    <a:srgbClr val="FFFFFF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Changing Systems &amp; Structures</a:t>
              </a:r>
              <a:endParaRPr lang="en-US" altLang="en-US" sz="900">
                <a:latin typeface="Arial" panose="020B0604020202020204" pitchFamily="34" charset="0"/>
              </a:endParaRPr>
            </a:p>
          </p:txBody>
        </p:sp>
        <p:sp>
          <p:nvSpPr>
            <p:cNvPr id="655367" name="AutoShape 7">
              <a:extLst>
                <a:ext uri="{FF2B5EF4-FFF2-40B4-BE49-F238E27FC236}">
                  <a16:creationId xmlns:a16="http://schemas.microsoft.com/office/drawing/2014/main" id="{F3EBAD27-B50B-D4FD-E4B6-CCB8F9F90D1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951" y="3854"/>
              <a:ext cx="5640" cy="6240"/>
            </a:xfrm>
            <a:custGeom>
              <a:avLst/>
              <a:gdLst>
                <a:gd name="G0" fmla="+- 8818536 0 0"/>
                <a:gd name="G1" fmla="+- -11796480 0 0"/>
                <a:gd name="G2" fmla="+- 8818536 0 -11796480"/>
                <a:gd name="G3" fmla="+- 10800 0 0"/>
                <a:gd name="G4" fmla="+- 0 0 8818536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4053 0 0"/>
                <a:gd name="G9" fmla="+- 0 0 -11796480"/>
                <a:gd name="G10" fmla="+- 4053 0 2700"/>
                <a:gd name="G11" fmla="cos G10 8818536"/>
                <a:gd name="G12" fmla="sin G10 8818536"/>
                <a:gd name="G13" fmla="cos 13500 8818536"/>
                <a:gd name="G14" fmla="sin 13500 8818536"/>
                <a:gd name="G15" fmla="+- G11 10800 0"/>
                <a:gd name="G16" fmla="+- G12 10800 0"/>
                <a:gd name="G17" fmla="+- G13 10800 0"/>
                <a:gd name="G18" fmla="+- G14 10800 0"/>
                <a:gd name="G19" fmla="*/ 4053 1 2"/>
                <a:gd name="G20" fmla="+- G19 5400 0"/>
                <a:gd name="G21" fmla="cos G20 8818536"/>
                <a:gd name="G22" fmla="sin G20 8818536"/>
                <a:gd name="G23" fmla="+- G21 10800 0"/>
                <a:gd name="G24" fmla="+- G12 G23 G22"/>
                <a:gd name="G25" fmla="+- G22 G23 G11"/>
                <a:gd name="G26" fmla="cos 10800 8818536"/>
                <a:gd name="G27" fmla="sin 10800 8818536"/>
                <a:gd name="G28" fmla="cos 4053 8818536"/>
                <a:gd name="G29" fmla="sin 4053 8818536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8818536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4053 G39"/>
                <a:gd name="G43" fmla="sin 4053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0761 w 21600"/>
                <a:gd name="T5" fmla="*/ 6628 h 21600"/>
                <a:gd name="T6" fmla="*/ 3373 w 21600"/>
                <a:gd name="T7" fmla="*/ 10800 h 21600"/>
                <a:gd name="T8" fmla="*/ 14538 w 21600"/>
                <a:gd name="T9" fmla="*/ 9234 h 21600"/>
                <a:gd name="T10" fmla="*/ 1327 w 21600"/>
                <a:gd name="T11" fmla="*/ 20418 h 21600"/>
                <a:gd name="T12" fmla="*/ 1261 w 21600"/>
                <a:gd name="T13" fmla="*/ 11829 h 21600"/>
                <a:gd name="T14" fmla="*/ 9850 w 21600"/>
                <a:gd name="T15" fmla="*/ 1176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7956" y="13687"/>
                  </a:moveTo>
                  <a:cubicBezTo>
                    <a:pt x="8714" y="14434"/>
                    <a:pt x="9735" y="14852"/>
                    <a:pt x="10800" y="14852"/>
                  </a:cubicBezTo>
                  <a:cubicBezTo>
                    <a:pt x="13038" y="14853"/>
                    <a:pt x="14853" y="13038"/>
                    <a:pt x="14853" y="10800"/>
                  </a:cubicBezTo>
                  <a:cubicBezTo>
                    <a:pt x="14853" y="8561"/>
                    <a:pt x="13038" y="6747"/>
                    <a:pt x="10800" y="6747"/>
                  </a:cubicBezTo>
                  <a:cubicBezTo>
                    <a:pt x="8561" y="6747"/>
                    <a:pt x="6747" y="8561"/>
                    <a:pt x="6747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7964" y="21599"/>
                    <a:pt x="5242" y="20484"/>
                    <a:pt x="3222" y="18495"/>
                  </a:cubicBezTo>
                  <a:lnTo>
                    <a:pt x="1327" y="20418"/>
                  </a:lnTo>
                  <a:lnTo>
                    <a:pt x="1261" y="11829"/>
                  </a:lnTo>
                  <a:lnTo>
                    <a:pt x="9850" y="11764"/>
                  </a:lnTo>
                  <a:lnTo>
                    <a:pt x="7956" y="13687"/>
                  </a:lnTo>
                  <a:close/>
                </a:path>
              </a:pathLst>
            </a:cu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655368" name="Rectangle 8">
              <a:extLst>
                <a:ext uri="{FF2B5EF4-FFF2-40B4-BE49-F238E27FC236}">
                  <a16:creationId xmlns:a16="http://schemas.microsoft.com/office/drawing/2014/main" id="{6B014CCB-591A-ACB4-91F0-B9CF52815B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1" y="8654"/>
              <a:ext cx="1975" cy="10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E00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0488" tIns="44450" rIns="90488" bIns="4445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000" b="1" i="1">
                  <a:latin typeface="Arial" panose="020B0604020202020204" pitchFamily="34" charset="0"/>
                  <a:ea typeface="Batang" panose="02030600000101010101" pitchFamily="18" charset="-127"/>
                </a:rPr>
                <a:t>Transition</a:t>
              </a:r>
              <a:br>
                <a:rPr lang="en-US" altLang="ko-KR" sz="1000" b="1" i="1">
                  <a:latin typeface="Arial" panose="020B0604020202020204" pitchFamily="34" charset="0"/>
                  <a:ea typeface="Batang" panose="02030600000101010101" pitchFamily="18" charset="-127"/>
                </a:rPr>
              </a:br>
              <a:r>
                <a:rPr lang="en-US" altLang="ko-KR" sz="1000" b="1" i="1">
                  <a:latin typeface="Arial" panose="020B0604020202020204" pitchFamily="34" charset="0"/>
                  <a:ea typeface="Batang" panose="02030600000101010101" pitchFamily="18" charset="-127"/>
                </a:rPr>
                <a:t>State</a:t>
              </a:r>
              <a:endParaRPr lang="en-US" altLang="en-US" sz="900">
                <a:latin typeface="Arial" panose="020B0604020202020204" pitchFamily="34" charset="0"/>
              </a:endParaRPr>
            </a:p>
          </p:txBody>
        </p:sp>
        <p:sp>
          <p:nvSpPr>
            <p:cNvPr id="655369" name="Rectangle 9">
              <a:extLst>
                <a:ext uri="{FF2B5EF4-FFF2-40B4-BE49-F238E27FC236}">
                  <a16:creationId xmlns:a16="http://schemas.microsoft.com/office/drawing/2014/main" id="{F2022D59-54E8-53C4-1E7E-229B48560B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1" y="4814"/>
              <a:ext cx="1975" cy="9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E00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0488" tIns="44450" rIns="90488" bIns="4445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000" b="1" i="1">
                  <a:latin typeface="Arial" panose="020B0604020202020204" pitchFamily="34" charset="0"/>
                  <a:ea typeface="Batang" panose="02030600000101010101" pitchFamily="18" charset="-127"/>
                </a:rPr>
                <a:t>Current</a:t>
              </a:r>
              <a:br>
                <a:rPr lang="en-US" altLang="ko-KR" sz="1000" b="1" i="1">
                  <a:latin typeface="Arial" panose="020B0604020202020204" pitchFamily="34" charset="0"/>
                  <a:ea typeface="Batang" panose="02030600000101010101" pitchFamily="18" charset="-127"/>
                </a:rPr>
              </a:br>
              <a:r>
                <a:rPr lang="en-US" altLang="ko-KR" sz="1000" b="1" i="1">
                  <a:latin typeface="Arial" panose="020B0604020202020204" pitchFamily="34" charset="0"/>
                  <a:ea typeface="Batang" panose="02030600000101010101" pitchFamily="18" charset="-127"/>
                </a:rPr>
                <a:t>State</a:t>
              </a:r>
              <a:endParaRPr lang="en-US" altLang="en-US" sz="900">
                <a:latin typeface="Arial" panose="020B0604020202020204" pitchFamily="34" charset="0"/>
              </a:endParaRPr>
            </a:p>
          </p:txBody>
        </p:sp>
        <p:sp>
          <p:nvSpPr>
            <p:cNvPr id="655370" name="Rectangle 10">
              <a:extLst>
                <a:ext uri="{FF2B5EF4-FFF2-40B4-BE49-F238E27FC236}">
                  <a16:creationId xmlns:a16="http://schemas.microsoft.com/office/drawing/2014/main" id="{62812B3D-C289-FF3F-DFEE-56128C0A78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6" y="6297"/>
              <a:ext cx="1975" cy="1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E00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0488" tIns="44450" rIns="90488" bIns="4445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000" b="1" i="1">
                  <a:latin typeface="Arial" panose="020B0604020202020204" pitchFamily="34" charset="0"/>
                  <a:ea typeface="Batang" panose="02030600000101010101" pitchFamily="18" charset="-127"/>
                </a:rPr>
                <a:t>Improved</a:t>
              </a:r>
              <a:br>
                <a:rPr lang="en-US" altLang="ko-KR" sz="1000" b="1" i="1">
                  <a:latin typeface="Arial" panose="020B0604020202020204" pitchFamily="34" charset="0"/>
                  <a:ea typeface="Batang" panose="02030600000101010101" pitchFamily="18" charset="-127"/>
                </a:rPr>
              </a:br>
              <a:r>
                <a:rPr lang="en-US" altLang="ko-KR" sz="1000" b="1" i="1">
                  <a:latin typeface="Arial" panose="020B0604020202020204" pitchFamily="34" charset="0"/>
                  <a:ea typeface="Batang" panose="02030600000101010101" pitchFamily="18" charset="-127"/>
                </a:rPr>
                <a:t>State</a:t>
              </a:r>
              <a:endParaRPr lang="en-US" altLang="en-US" sz="900">
                <a:latin typeface="Arial" panose="020B0604020202020204" pitchFamily="34" charset="0"/>
              </a:endParaRPr>
            </a:p>
          </p:txBody>
        </p:sp>
        <p:sp>
          <p:nvSpPr>
            <p:cNvPr id="655371" name="AutoShape 11">
              <a:extLst>
                <a:ext uri="{FF2B5EF4-FFF2-40B4-BE49-F238E27FC236}">
                  <a16:creationId xmlns:a16="http://schemas.microsoft.com/office/drawing/2014/main" id="{C5031C16-6E7A-B5D0-C1D5-B695535F0C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1" y="5774"/>
              <a:ext cx="4454" cy="608"/>
            </a:xfrm>
            <a:prstGeom prst="homePlate">
              <a:avLst>
                <a:gd name="adj" fmla="val 44904"/>
              </a:avLst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90488" tIns="44450" rIns="90488" bIns="44450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 i="1">
                  <a:latin typeface="Arial" panose="020B0604020202020204" pitchFamily="34" charset="0"/>
                  <a:ea typeface="Batang" panose="02030600000101010101" pitchFamily="18" charset="-127"/>
                </a:rPr>
                <a:t>Creating A Shared Need</a:t>
              </a:r>
              <a:endParaRPr lang="en-US" altLang="en-US" sz="900">
                <a:latin typeface="Arial" panose="020B0604020202020204" pitchFamily="34" charset="0"/>
              </a:endParaRPr>
            </a:p>
          </p:txBody>
        </p:sp>
        <p:sp>
          <p:nvSpPr>
            <p:cNvPr id="655372" name="AutoShape 12">
              <a:extLst>
                <a:ext uri="{FF2B5EF4-FFF2-40B4-BE49-F238E27FC236}">
                  <a16:creationId xmlns:a16="http://schemas.microsoft.com/office/drawing/2014/main" id="{338BA0AF-6FCA-F3C2-9048-AF252C1933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1" y="6832"/>
              <a:ext cx="3240" cy="622"/>
            </a:xfrm>
            <a:prstGeom prst="homePlate">
              <a:avLst>
                <a:gd name="adj" fmla="val 45121"/>
              </a:avLst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90488" tIns="44450" rIns="90488" bIns="44450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 i="1">
                  <a:latin typeface="Arial" panose="020B0604020202020204" pitchFamily="34" charset="0"/>
                  <a:ea typeface="Batang" panose="02030600000101010101" pitchFamily="18" charset="-127"/>
                </a:rPr>
                <a:t>Shaping A Vision </a:t>
              </a:r>
              <a:endParaRPr lang="en-US" altLang="en-US" sz="900">
                <a:latin typeface="Arial" panose="020B0604020202020204" pitchFamily="34" charset="0"/>
              </a:endParaRPr>
            </a:p>
          </p:txBody>
        </p:sp>
        <p:sp>
          <p:nvSpPr>
            <p:cNvPr id="655373" name="AutoShape 13">
              <a:extLst>
                <a:ext uri="{FF2B5EF4-FFF2-40B4-BE49-F238E27FC236}">
                  <a16:creationId xmlns:a16="http://schemas.microsoft.com/office/drawing/2014/main" id="{58C4BA0D-6070-A985-9DF5-221EA617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7" y="7939"/>
              <a:ext cx="4553" cy="595"/>
            </a:xfrm>
            <a:prstGeom prst="homePlate">
              <a:avLst>
                <a:gd name="adj" fmla="val 36631"/>
              </a:avLst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90488" tIns="44450" rIns="90488" bIns="44450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 i="1">
                  <a:latin typeface="Arial" panose="020B0604020202020204" pitchFamily="34" charset="0"/>
                  <a:ea typeface="Batang" panose="02030600000101010101" pitchFamily="18" charset="-127"/>
                </a:rPr>
                <a:t>Mobilizing Commitment</a:t>
              </a:r>
              <a:endParaRPr lang="en-US" altLang="en-US" sz="900">
                <a:latin typeface="Arial" panose="020B0604020202020204" pitchFamily="34" charset="0"/>
              </a:endParaRPr>
            </a:p>
          </p:txBody>
        </p:sp>
        <p:sp>
          <p:nvSpPr>
            <p:cNvPr id="655374" name="AutoShape 14">
              <a:extLst>
                <a:ext uri="{FF2B5EF4-FFF2-40B4-BE49-F238E27FC236}">
                  <a16:creationId xmlns:a16="http://schemas.microsoft.com/office/drawing/2014/main" id="{9F1942E2-3908-3B5C-BB04-45BD872B8F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1" y="7927"/>
              <a:ext cx="3720" cy="607"/>
            </a:xfrm>
            <a:prstGeom prst="homePlate">
              <a:avLst>
                <a:gd name="adj" fmla="val 43807"/>
              </a:avLst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90488" tIns="44450" rIns="90488" bIns="44450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 i="1">
                  <a:latin typeface="Arial" panose="020B0604020202020204" pitchFamily="34" charset="0"/>
                  <a:ea typeface="Batang" panose="02030600000101010101" pitchFamily="18" charset="-127"/>
                </a:rPr>
                <a:t>Monitoring Progress</a:t>
              </a:r>
              <a:endParaRPr lang="en-US" altLang="en-US" sz="900">
                <a:latin typeface="Arial" panose="020B0604020202020204" pitchFamily="34" charset="0"/>
              </a:endParaRPr>
            </a:p>
          </p:txBody>
        </p:sp>
        <p:sp>
          <p:nvSpPr>
            <p:cNvPr id="655375" name="AutoShape 15">
              <a:extLst>
                <a:ext uri="{FF2B5EF4-FFF2-40B4-BE49-F238E27FC236}">
                  <a16:creationId xmlns:a16="http://schemas.microsoft.com/office/drawing/2014/main" id="{656E36BB-4594-86B8-C2E0-29DE2264D6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5364"/>
              <a:ext cx="3883" cy="650"/>
            </a:xfrm>
            <a:prstGeom prst="homePlate">
              <a:avLst>
                <a:gd name="adj" fmla="val 47099"/>
              </a:avLst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90488" tIns="44450" rIns="90488" bIns="44450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 i="1">
                  <a:latin typeface="Arial" panose="020B0604020202020204" pitchFamily="34" charset="0"/>
                  <a:ea typeface="Batang" panose="02030600000101010101" pitchFamily="18" charset="-127"/>
                </a:rPr>
                <a:t>Making Change Last</a:t>
              </a:r>
              <a:endParaRPr lang="en-US" altLang="en-US" sz="9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388" name="Rectangle 4">
            <a:extLst>
              <a:ext uri="{FF2B5EF4-FFF2-40B4-BE49-F238E27FC236}">
                <a16:creationId xmlns:a16="http://schemas.microsoft.com/office/drawing/2014/main" id="{483F1171-008C-3137-CABF-3FD1870D29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Change</a:t>
            </a:r>
          </a:p>
        </p:txBody>
      </p:sp>
      <p:sp>
        <p:nvSpPr>
          <p:cNvPr id="656389" name="Rectangle 5">
            <a:extLst>
              <a:ext uri="{FF2B5EF4-FFF2-40B4-BE49-F238E27FC236}">
                <a16:creationId xmlns:a16="http://schemas.microsoft.com/office/drawing/2014/main" id="{66A4C31B-81ED-8D57-BBA1-7FDD69B273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Thinking about the “Six Sigma Plan” you just developed, profile your company’s Change Processes:</a:t>
            </a:r>
          </a:p>
        </p:txBody>
      </p:sp>
      <p:pic>
        <p:nvPicPr>
          <p:cNvPr id="656432" name="Picture 48">
            <a:extLst>
              <a:ext uri="{FF2B5EF4-FFF2-40B4-BE49-F238E27FC236}">
                <a16:creationId xmlns:a16="http://schemas.microsoft.com/office/drawing/2014/main" id="{77231E52-2960-EF98-ACBD-E701475352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47863"/>
            <a:ext cx="8610600" cy="452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6433" name="Line 49">
            <a:extLst>
              <a:ext uri="{FF2B5EF4-FFF2-40B4-BE49-F238E27FC236}">
                <a16:creationId xmlns:a16="http://schemas.microsoft.com/office/drawing/2014/main" id="{75B24DE9-828E-0E6E-B580-FBABF5237B98}"/>
              </a:ext>
            </a:extLst>
          </p:cNvPr>
          <p:cNvSpPr>
            <a:spLocks noChangeShapeType="1"/>
          </p:cNvSpPr>
          <p:nvPr/>
        </p:nvSpPr>
        <p:spPr bwMode="auto">
          <a:xfrm>
            <a:off x="860425" y="2667000"/>
            <a:ext cx="1524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02" name="Rectangle 2">
            <a:extLst>
              <a:ext uri="{FF2B5EF4-FFF2-40B4-BE49-F238E27FC236}">
                <a16:creationId xmlns:a16="http://schemas.microsoft.com/office/drawing/2014/main" id="{01E04C4B-E8F8-2F12-D48F-8BCBB2821F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Pin Wheel Design</a:t>
            </a:r>
          </a:p>
        </p:txBody>
      </p:sp>
      <p:pic>
        <p:nvPicPr>
          <p:cNvPr id="665603" name="Picture 3">
            <a:extLst>
              <a:ext uri="{FF2B5EF4-FFF2-40B4-BE49-F238E27FC236}">
                <a16:creationId xmlns:a16="http://schemas.microsoft.com/office/drawing/2014/main" id="{732520CC-BAB9-51EB-1900-6388A7849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775" y="1060450"/>
            <a:ext cx="3443288" cy="411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65651" name="Group 51">
            <a:extLst>
              <a:ext uri="{FF2B5EF4-FFF2-40B4-BE49-F238E27FC236}">
                <a16:creationId xmlns:a16="http://schemas.microsoft.com/office/drawing/2014/main" id="{AB6638CD-ACE1-013D-0D4C-6CFEAE8A179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82563" y="3429000"/>
          <a:ext cx="6216650" cy="2834640"/>
        </p:xfrm>
        <a:graphic>
          <a:graphicData uri="http://schemas.openxmlformats.org/drawingml/2006/table">
            <a:tbl>
              <a:tblPr/>
              <a:tblGrid>
                <a:gridCol w="2287587">
                  <a:extLst>
                    <a:ext uri="{9D8B030D-6E8A-4147-A177-3AD203B41FA5}">
                      <a16:colId xmlns:a16="http://schemas.microsoft.com/office/drawing/2014/main" val="4139622570"/>
                    </a:ext>
                  </a:extLst>
                </a:gridCol>
                <a:gridCol w="1455738">
                  <a:extLst>
                    <a:ext uri="{9D8B030D-6E8A-4147-A177-3AD203B41FA5}">
                      <a16:colId xmlns:a16="http://schemas.microsoft.com/office/drawing/2014/main" val="2437906881"/>
                    </a:ext>
                  </a:extLst>
                </a:gridCol>
                <a:gridCol w="728662">
                  <a:extLst>
                    <a:ext uri="{9D8B030D-6E8A-4147-A177-3AD203B41FA5}">
                      <a16:colId xmlns:a16="http://schemas.microsoft.com/office/drawing/2014/main" val="2135199878"/>
                    </a:ext>
                  </a:extLst>
                </a:gridCol>
                <a:gridCol w="577850">
                  <a:extLst>
                    <a:ext uri="{9D8B030D-6E8A-4147-A177-3AD203B41FA5}">
                      <a16:colId xmlns:a16="http://schemas.microsoft.com/office/drawing/2014/main" val="2716436252"/>
                    </a:ext>
                  </a:extLst>
                </a:gridCol>
                <a:gridCol w="512763">
                  <a:extLst>
                    <a:ext uri="{9D8B030D-6E8A-4147-A177-3AD203B41FA5}">
                      <a16:colId xmlns:a16="http://schemas.microsoft.com/office/drawing/2014/main" val="1145127925"/>
                    </a:ext>
                  </a:extLst>
                </a:gridCol>
                <a:gridCol w="654050">
                  <a:extLst>
                    <a:ext uri="{9D8B030D-6E8A-4147-A177-3AD203B41FA5}">
                      <a16:colId xmlns:a16="http://schemas.microsoft.com/office/drawing/2014/main" val="783798316"/>
                    </a:ext>
                  </a:extLst>
                </a:gridCol>
              </a:tblGrid>
              <a:tr h="198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Rqmt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Metric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Target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LSL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USL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Cpk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815481"/>
                  </a:ext>
                </a:extLst>
              </a:tr>
              <a:tr h="284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Pinwheel turns in wind of 3 fps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Rotations/ Second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1596147"/>
                  </a:ext>
                </a:extLst>
              </a:tr>
              <a:tr h="5254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Pinwheel time to failure (</a:t>
                      </a: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</a:rPr>
                        <a:t>reliability</a:t>
                      </a: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Time to Failure (Operating minutes)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5811829"/>
                  </a:ext>
                </a:extLst>
              </a:tr>
              <a:tr h="5254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User can grasp handle with adequate clearance to pinwheel blades (</a:t>
                      </a: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</a:rPr>
                        <a:t>safety</a:t>
                      </a: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Distance – Blade Tip to Top of Hand (Inches)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2372445"/>
                  </a:ext>
                </a:extLst>
              </a:tr>
              <a:tr h="693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Pinwheel handle can withstand maximum bending moment without breaking (</a:t>
                      </a: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</a:rPr>
                        <a:t>safety</a:t>
                      </a: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Deflection under 2 oz. load (inches)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605796"/>
                  </a:ext>
                </a:extLst>
              </a:tr>
            </a:tbl>
          </a:graphicData>
        </a:graphic>
      </p:graphicFrame>
      <p:sp>
        <p:nvSpPr>
          <p:cNvPr id="665648" name="Text Box 48">
            <a:extLst>
              <a:ext uri="{FF2B5EF4-FFF2-40B4-BE49-F238E27FC236}">
                <a16:creationId xmlns:a16="http://schemas.microsoft.com/office/drawing/2014/main" id="{E054F822-F4A2-55CC-48AE-7A3DDA7A14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819400"/>
            <a:ext cx="793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1800" b="1" i="1">
                <a:latin typeface="Arial" panose="020B0604020202020204" pitchFamily="34" charset="0"/>
              </a:rPr>
              <a:t>CTQs</a:t>
            </a:r>
          </a:p>
        </p:txBody>
      </p:sp>
      <p:sp>
        <p:nvSpPr>
          <p:cNvPr id="665649" name="Text Box 49">
            <a:extLst>
              <a:ext uri="{FF2B5EF4-FFF2-40B4-BE49-F238E27FC236}">
                <a16:creationId xmlns:a16="http://schemas.microsoft.com/office/drawing/2014/main" id="{446A43ED-8BD7-2BD3-B77B-4F7312BA3A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088" y="1106488"/>
            <a:ext cx="58277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en-US" sz="2000">
                <a:latin typeface="Arial" panose="020B0604020202020204" pitchFamily="34" charset="0"/>
              </a:rPr>
              <a:t>We’ll use a simple product – a pinwheel – to help apply &amp; tie together Process Control Planning:</a:t>
            </a:r>
          </a:p>
        </p:txBody>
      </p:sp>
      <p:sp>
        <p:nvSpPr>
          <p:cNvPr id="665650" name="Text Box 50">
            <a:extLst>
              <a:ext uri="{FF2B5EF4-FFF2-40B4-BE49-F238E27FC236}">
                <a16:creationId xmlns:a16="http://schemas.microsoft.com/office/drawing/2014/main" id="{4DC9A849-DBB1-F6FC-35DB-8BF2D41AD5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8875" y="3616325"/>
            <a:ext cx="12842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000" b="1">
                <a:latin typeface="Arial" panose="020B0604020202020204" pitchFamily="34" charset="0"/>
              </a:rPr>
              <a:t>Pinwheel</a:t>
            </a:r>
          </a:p>
          <a:p>
            <a:pPr algn="ctr" eaLnBrk="0" hangingPunct="0"/>
            <a:r>
              <a:rPr lang="en-US" altLang="en-US" sz="2000" b="1">
                <a:latin typeface="Arial" panose="020B0604020202020204" pitchFamily="34" charset="0"/>
              </a:rPr>
              <a:t>Design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554" name="Rectangle 2">
            <a:extLst>
              <a:ext uri="{FF2B5EF4-FFF2-40B4-BE49-F238E27FC236}">
                <a16:creationId xmlns:a16="http://schemas.microsoft.com/office/drawing/2014/main" id="{E5D0D04F-0FF1-070E-C88B-242B905D82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Pinwheel Fabrication/Assembly Details</a:t>
            </a:r>
          </a:p>
        </p:txBody>
      </p:sp>
      <p:pic>
        <p:nvPicPr>
          <p:cNvPr id="663555" name="Picture 3">
            <a:extLst>
              <a:ext uri="{FF2B5EF4-FFF2-40B4-BE49-F238E27FC236}">
                <a16:creationId xmlns:a16="http://schemas.microsoft.com/office/drawing/2014/main" id="{824CA29C-6CA4-DCB7-89EE-92C03EC7C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295400"/>
            <a:ext cx="4441825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3556" name="Picture 4">
            <a:extLst>
              <a:ext uri="{FF2B5EF4-FFF2-40B4-BE49-F238E27FC236}">
                <a16:creationId xmlns:a16="http://schemas.microsoft.com/office/drawing/2014/main" id="{DC5ECDCE-3DBE-7857-7FC7-3C20F9A74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209800"/>
            <a:ext cx="2644775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506" name="Rectangle 2">
            <a:extLst>
              <a:ext uri="{FF2B5EF4-FFF2-40B4-BE49-F238E27FC236}">
                <a16:creationId xmlns:a16="http://schemas.microsoft.com/office/drawing/2014/main" id="{EE79DB3D-087D-C56F-A3B2-C8347A6C23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Pinwheel Fabrication &amp; Assembly Process</a:t>
            </a:r>
          </a:p>
        </p:txBody>
      </p:sp>
      <p:sp>
        <p:nvSpPr>
          <p:cNvPr id="661507" name="Text Box 3">
            <a:extLst>
              <a:ext uri="{FF2B5EF4-FFF2-40B4-BE49-F238E27FC236}">
                <a16:creationId xmlns:a16="http://schemas.microsoft.com/office/drawing/2014/main" id="{9DCD45EA-311A-EBCE-E5EA-5323DF24CC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1408113"/>
            <a:ext cx="5186363" cy="3946525"/>
          </a:xfrm>
          <a:prstGeom prst="rect">
            <a:avLst/>
          </a:prstGeom>
          <a:solidFill>
            <a:srgbClr val="FFFF99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573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17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>
                <a:latin typeface="Arial" panose="020B0604020202020204" pitchFamily="34" charset="0"/>
              </a:rPr>
              <a:t>Process Steps</a:t>
            </a:r>
          </a:p>
          <a:p>
            <a:pPr eaLnBrk="1" hangingPunct="1">
              <a:buFontTx/>
              <a:buAutoNum type="arabicPeriod"/>
            </a:pPr>
            <a:r>
              <a:rPr lang="en-US" altLang="en-US" sz="1800">
                <a:latin typeface="Arial" panose="020B0604020202020204" pitchFamily="34" charset="0"/>
              </a:rPr>
              <a:t>Cut dowel rod to length (16”) (</a:t>
            </a:r>
            <a:r>
              <a:rPr lang="en-US" altLang="en-US" sz="1800" b="1">
                <a:solidFill>
                  <a:schemeClr val="accent2"/>
                </a:solidFill>
                <a:latin typeface="Arial" panose="020B0604020202020204" pitchFamily="34" charset="0"/>
              </a:rPr>
              <a:t>Supplier</a:t>
            </a:r>
            <a:r>
              <a:rPr lang="en-US" altLang="en-US" sz="1800">
                <a:latin typeface="Arial" panose="020B0604020202020204" pitchFamily="34" charset="0"/>
              </a:rPr>
              <a:t>)</a:t>
            </a:r>
          </a:p>
          <a:p>
            <a:pPr eaLnBrk="1" hangingPunct="1">
              <a:buFontTx/>
              <a:buAutoNum type="arabicPeriod"/>
            </a:pPr>
            <a:r>
              <a:rPr lang="en-US" altLang="en-US" sz="1800">
                <a:latin typeface="Arial" panose="020B0604020202020204" pitchFamily="34" charset="0"/>
              </a:rPr>
              <a:t>Print pinwheel pattern </a:t>
            </a:r>
            <a:r>
              <a:rPr lang="en-US" altLang="en-US" sz="1800" b="1">
                <a:latin typeface="Arial" panose="020B0604020202020204" pitchFamily="34" charset="0"/>
              </a:rPr>
              <a:t>(</a:t>
            </a:r>
            <a:r>
              <a:rPr lang="en-US" altLang="en-US" sz="1800" b="1">
                <a:solidFill>
                  <a:schemeClr val="accent2"/>
                </a:solidFill>
                <a:latin typeface="Arial" panose="020B0604020202020204" pitchFamily="34" charset="0"/>
              </a:rPr>
              <a:t>Supplier</a:t>
            </a:r>
            <a:r>
              <a:rPr lang="en-US" altLang="en-US" sz="1800" b="1">
                <a:latin typeface="Arial" panose="020B0604020202020204" pitchFamily="34" charset="0"/>
              </a:rPr>
              <a:t>)</a:t>
            </a:r>
          </a:p>
          <a:p>
            <a:pPr eaLnBrk="1" hangingPunct="1">
              <a:buFontTx/>
              <a:buAutoNum type="arabicPeriod"/>
            </a:pPr>
            <a:r>
              <a:rPr lang="en-US" altLang="en-US" sz="1800">
                <a:latin typeface="Arial" panose="020B0604020202020204" pitchFamily="34" charset="0"/>
              </a:rPr>
              <a:t>Cut out pinwheel pattern</a:t>
            </a:r>
          </a:p>
          <a:p>
            <a:pPr eaLnBrk="1" hangingPunct="1">
              <a:buFontTx/>
              <a:buAutoNum type="arabicPeriod"/>
            </a:pPr>
            <a:r>
              <a:rPr lang="en-US" altLang="en-US" sz="1800">
                <a:latin typeface="Arial" panose="020B0604020202020204" pitchFamily="34" charset="0"/>
              </a:rPr>
              <a:t>Punch holes in pinwheel</a:t>
            </a:r>
          </a:p>
          <a:p>
            <a:pPr eaLnBrk="1" hangingPunct="1">
              <a:buFontTx/>
              <a:buAutoNum type="arabicPeriod"/>
            </a:pPr>
            <a:r>
              <a:rPr lang="en-US" altLang="en-US" sz="1800">
                <a:latin typeface="Arial" panose="020B0604020202020204" pitchFamily="34" charset="0"/>
              </a:rPr>
              <a:t>Cut slits in pinwheel</a:t>
            </a:r>
          </a:p>
          <a:p>
            <a:pPr eaLnBrk="1" hangingPunct="1">
              <a:buFontTx/>
              <a:buAutoNum type="arabicPeriod"/>
            </a:pPr>
            <a:r>
              <a:rPr lang="en-US" altLang="en-US" sz="1800">
                <a:latin typeface="Arial" panose="020B0604020202020204" pitchFamily="34" charset="0"/>
              </a:rPr>
              <a:t>Bend paper clip to pattern</a:t>
            </a:r>
          </a:p>
          <a:p>
            <a:pPr eaLnBrk="1" hangingPunct="1">
              <a:buFontTx/>
              <a:buAutoNum type="arabicPeriod"/>
            </a:pPr>
            <a:r>
              <a:rPr lang="en-US" altLang="en-US" sz="1800">
                <a:latin typeface="Arial" panose="020B0604020202020204" pitchFamily="34" charset="0"/>
              </a:rPr>
              <a:t>Tape paper clip to dowel</a:t>
            </a:r>
          </a:p>
          <a:p>
            <a:pPr eaLnBrk="1" hangingPunct="1">
              <a:buFontTx/>
              <a:buAutoNum type="arabicPeriod"/>
            </a:pPr>
            <a:r>
              <a:rPr lang="en-US" altLang="en-US" sz="1800">
                <a:latin typeface="Arial" panose="020B0604020202020204" pitchFamily="34" charset="0"/>
              </a:rPr>
              <a:t>Insert back button</a:t>
            </a:r>
          </a:p>
          <a:p>
            <a:pPr eaLnBrk="1" hangingPunct="1">
              <a:buFontTx/>
              <a:buAutoNum type="arabicPeriod"/>
            </a:pPr>
            <a:r>
              <a:rPr lang="en-US" altLang="en-US" sz="1800">
                <a:latin typeface="Arial" panose="020B0604020202020204" pitchFamily="34" charset="0"/>
              </a:rPr>
              <a:t>Insert center of pinwheel on paper clip</a:t>
            </a:r>
          </a:p>
          <a:p>
            <a:pPr eaLnBrk="1" hangingPunct="1">
              <a:buFontTx/>
              <a:buAutoNum type="arabicPeriod"/>
            </a:pPr>
            <a:r>
              <a:rPr lang="en-US" altLang="en-US" sz="1800">
                <a:latin typeface="Arial" panose="020B0604020202020204" pitchFamily="34" charset="0"/>
              </a:rPr>
              <a:t>Bend pinwheel wings and insert holes on paper clip (clockwise order)</a:t>
            </a:r>
          </a:p>
          <a:p>
            <a:pPr eaLnBrk="1" hangingPunct="1">
              <a:buFontTx/>
              <a:buAutoNum type="arabicPeriod"/>
            </a:pPr>
            <a:r>
              <a:rPr lang="en-US" altLang="en-US" sz="1800">
                <a:latin typeface="Arial" panose="020B0604020202020204" pitchFamily="34" charset="0"/>
              </a:rPr>
              <a:t>Insert front button</a:t>
            </a:r>
          </a:p>
          <a:p>
            <a:pPr eaLnBrk="1" hangingPunct="1">
              <a:buFontTx/>
              <a:buAutoNum type="arabicPeriod"/>
            </a:pPr>
            <a:r>
              <a:rPr lang="en-US" altLang="en-US" sz="1800">
                <a:latin typeface="Arial" panose="020B0604020202020204" pitchFamily="34" charset="0"/>
              </a:rPr>
              <a:t>Bend over tip of paper clip to secure button</a:t>
            </a:r>
          </a:p>
        </p:txBody>
      </p:sp>
      <p:sp>
        <p:nvSpPr>
          <p:cNvPr id="661508" name="Text Box 4">
            <a:extLst>
              <a:ext uri="{FF2B5EF4-FFF2-40B4-BE49-F238E27FC236}">
                <a16:creationId xmlns:a16="http://schemas.microsoft.com/office/drawing/2014/main" id="{6206C46B-F457-81D5-D11B-0064F087E6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1408113"/>
            <a:ext cx="2809875" cy="1749425"/>
          </a:xfrm>
          <a:prstGeom prst="rect">
            <a:avLst/>
          </a:prstGeom>
          <a:solidFill>
            <a:srgbClr val="FFFF99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12713" indent="-112713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>
                <a:latin typeface="Arial" panose="020B0604020202020204" pitchFamily="34" charset="0"/>
              </a:rPr>
              <a:t>Materials</a:t>
            </a:r>
            <a:r>
              <a:rPr lang="en-US" altLang="en-US" sz="1800">
                <a:latin typeface="Arial" panose="020B0604020202020204" pitchFamily="34" charset="0"/>
              </a:rPr>
              <a:t>:</a:t>
            </a:r>
          </a:p>
          <a:p>
            <a:pPr eaLnBrk="1" hangingPunct="1"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Pinwheel pattern printed</a:t>
            </a:r>
          </a:p>
          <a:p>
            <a:pPr eaLnBrk="1" hangingPunct="1"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Dowel rods (48”)</a:t>
            </a:r>
          </a:p>
          <a:p>
            <a:pPr eaLnBrk="1" hangingPunct="1"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Paper Clips (large)</a:t>
            </a:r>
          </a:p>
          <a:p>
            <a:pPr eaLnBrk="1" hangingPunct="1"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Shirt Buttons</a:t>
            </a:r>
          </a:p>
          <a:p>
            <a:pPr eaLnBrk="1" hangingPunct="1"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Tape</a:t>
            </a:r>
          </a:p>
        </p:txBody>
      </p:sp>
      <p:sp>
        <p:nvSpPr>
          <p:cNvPr id="661509" name="Text Box 5">
            <a:extLst>
              <a:ext uri="{FF2B5EF4-FFF2-40B4-BE49-F238E27FC236}">
                <a16:creationId xmlns:a16="http://schemas.microsoft.com/office/drawing/2014/main" id="{BB7A3B6F-0DF1-572E-2A5B-B5FF7949E8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3733800"/>
            <a:ext cx="2809875" cy="1474788"/>
          </a:xfrm>
          <a:prstGeom prst="rect">
            <a:avLst/>
          </a:prstGeom>
          <a:solidFill>
            <a:srgbClr val="FFFF99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12713" indent="-112713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>
                <a:latin typeface="Arial" panose="020B0604020202020204" pitchFamily="34" charset="0"/>
              </a:rPr>
              <a:t>Tools</a:t>
            </a:r>
            <a:r>
              <a:rPr lang="en-US" altLang="en-US" sz="1800">
                <a:latin typeface="Arial" panose="020B0604020202020204" pitchFamily="34" charset="0"/>
              </a:rPr>
              <a:t>:</a:t>
            </a:r>
          </a:p>
          <a:p>
            <a:pPr eaLnBrk="1" hangingPunct="1"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Scissors</a:t>
            </a:r>
          </a:p>
          <a:p>
            <a:pPr eaLnBrk="1" hangingPunct="1"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Hole Punch</a:t>
            </a:r>
          </a:p>
          <a:p>
            <a:pPr eaLnBrk="1" hangingPunct="1"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Needle-Nose Pliers</a:t>
            </a:r>
          </a:p>
          <a:p>
            <a:pPr eaLnBrk="1" hangingPunct="1"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Ruler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6" name="Rectangle 2">
            <a:extLst>
              <a:ext uri="{FF2B5EF4-FFF2-40B4-BE49-F238E27FC236}">
                <a16:creationId xmlns:a16="http://schemas.microsoft.com/office/drawing/2014/main" id="{41246F6A-FF2D-FA52-FF51-7F419BF9BE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Identifying Solutions</a:t>
            </a:r>
          </a:p>
        </p:txBody>
      </p:sp>
      <p:pic>
        <p:nvPicPr>
          <p:cNvPr id="646147" name="Picture 3">
            <a:extLst>
              <a:ext uri="{FF2B5EF4-FFF2-40B4-BE49-F238E27FC236}">
                <a16:creationId xmlns:a16="http://schemas.microsoft.com/office/drawing/2014/main" id="{49459CFB-899E-5E62-31B4-43D24D376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" r="4347"/>
          <a:stretch>
            <a:fillRect/>
          </a:stretch>
        </p:blipFill>
        <p:spPr bwMode="auto">
          <a:xfrm>
            <a:off x="152400" y="990600"/>
            <a:ext cx="8686800" cy="5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70" name="Rectangle 2">
            <a:extLst>
              <a:ext uri="{FF2B5EF4-FFF2-40B4-BE49-F238E27FC236}">
                <a16:creationId xmlns:a16="http://schemas.microsoft.com/office/drawing/2014/main" id="{F3F1F32F-CDF2-F52D-D8B5-1298E2D525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Identifying Solutions</a:t>
            </a:r>
          </a:p>
        </p:txBody>
      </p:sp>
      <p:pic>
        <p:nvPicPr>
          <p:cNvPr id="647171" name="Picture 3">
            <a:extLst>
              <a:ext uri="{FF2B5EF4-FFF2-40B4-BE49-F238E27FC236}">
                <a16:creationId xmlns:a16="http://schemas.microsoft.com/office/drawing/2014/main" id="{8060149B-FC19-6601-FBF1-08C8C6C02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14475"/>
            <a:ext cx="7924800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8" name="Rectangle 2">
            <a:extLst>
              <a:ext uri="{FF2B5EF4-FFF2-40B4-BE49-F238E27FC236}">
                <a16:creationId xmlns:a16="http://schemas.microsoft.com/office/drawing/2014/main" id="{178F37F6-7DBF-0884-8C55-4531C89336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Identifying Solutions</a:t>
            </a:r>
          </a:p>
        </p:txBody>
      </p:sp>
      <p:pic>
        <p:nvPicPr>
          <p:cNvPr id="644099" name="Picture 3">
            <a:extLst>
              <a:ext uri="{FF2B5EF4-FFF2-40B4-BE49-F238E27FC236}">
                <a16:creationId xmlns:a16="http://schemas.microsoft.com/office/drawing/2014/main" id="{B2B968C3-EE4D-B57A-7DFC-12297D5820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5229225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4100" name="AutoShape 4">
            <a:extLst>
              <a:ext uri="{FF2B5EF4-FFF2-40B4-BE49-F238E27FC236}">
                <a16:creationId xmlns:a16="http://schemas.microsoft.com/office/drawing/2014/main" id="{64EE9BA6-8AB6-22EA-68C2-AC5A966CC08D}"/>
              </a:ext>
            </a:extLst>
          </p:cNvPr>
          <p:cNvSpPr>
            <a:spLocks/>
          </p:cNvSpPr>
          <p:nvPr/>
        </p:nvSpPr>
        <p:spPr bwMode="auto">
          <a:xfrm>
            <a:off x="6324600" y="1752600"/>
            <a:ext cx="457200" cy="4419600"/>
          </a:xfrm>
          <a:prstGeom prst="rightBrace">
            <a:avLst>
              <a:gd name="adj1" fmla="val 80556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4101" name="Text Box 5">
            <a:extLst>
              <a:ext uri="{FF2B5EF4-FFF2-40B4-BE49-F238E27FC236}">
                <a16:creationId xmlns:a16="http://schemas.microsoft.com/office/drawing/2014/main" id="{45FD4761-0365-B82A-8FB3-DCE1B258F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4525" y="3619500"/>
            <a:ext cx="16160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400" b="1"/>
              <a:t>Possible Solutions?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2">
            <a:extLst>
              <a:ext uri="{FF2B5EF4-FFF2-40B4-BE49-F238E27FC236}">
                <a16:creationId xmlns:a16="http://schemas.microsoft.com/office/drawing/2014/main" id="{BEDF0BE7-3FC0-34E7-2731-5C2BD4CA29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Identifying Solutions</a:t>
            </a:r>
          </a:p>
        </p:txBody>
      </p:sp>
      <p:pic>
        <p:nvPicPr>
          <p:cNvPr id="645123" name="Picture 3">
            <a:extLst>
              <a:ext uri="{FF2B5EF4-FFF2-40B4-BE49-F238E27FC236}">
                <a16:creationId xmlns:a16="http://schemas.microsoft.com/office/drawing/2014/main" id="{417FAF3F-B54C-585C-703A-97B3609CA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" t="3320"/>
          <a:stretch>
            <a:fillRect/>
          </a:stretch>
        </p:blipFill>
        <p:spPr bwMode="auto">
          <a:xfrm>
            <a:off x="0" y="1219200"/>
            <a:ext cx="8839200" cy="441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194" name="Rectangle 2">
            <a:extLst>
              <a:ext uri="{FF2B5EF4-FFF2-40B4-BE49-F238E27FC236}">
                <a16:creationId xmlns:a16="http://schemas.microsoft.com/office/drawing/2014/main" id="{F0B320B0-D724-C77C-71A5-510AFBD0F9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Identifying Solutions</a:t>
            </a:r>
          </a:p>
        </p:txBody>
      </p:sp>
      <p:pic>
        <p:nvPicPr>
          <p:cNvPr id="648195" name="Picture 3">
            <a:extLst>
              <a:ext uri="{FF2B5EF4-FFF2-40B4-BE49-F238E27FC236}">
                <a16:creationId xmlns:a16="http://schemas.microsoft.com/office/drawing/2014/main" id="{ED6502DD-3D81-887F-1BD3-642588C24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950913"/>
            <a:ext cx="8601075" cy="57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8196" name="Text Box 4">
            <a:extLst>
              <a:ext uri="{FF2B5EF4-FFF2-40B4-BE49-F238E27FC236}">
                <a16:creationId xmlns:a16="http://schemas.microsoft.com/office/drawing/2014/main" id="{E54EA530-4FC8-A8D9-5FD8-C68375DF2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25" y="1077913"/>
            <a:ext cx="1785938" cy="304800"/>
          </a:xfrm>
          <a:prstGeom prst="rect">
            <a:avLst/>
          </a:prstGeom>
          <a:solidFill>
            <a:srgbClr val="66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/>
              <a:t>NOT ROOT CAUSE</a:t>
            </a:r>
          </a:p>
        </p:txBody>
      </p:sp>
      <p:sp>
        <p:nvSpPr>
          <p:cNvPr id="648197" name="AutoShape 5">
            <a:extLst>
              <a:ext uri="{FF2B5EF4-FFF2-40B4-BE49-F238E27FC236}">
                <a16:creationId xmlns:a16="http://schemas.microsoft.com/office/drawing/2014/main" id="{CE9D84EE-0158-DD91-C437-FC3D9C45BB39}"/>
              </a:ext>
            </a:extLst>
          </p:cNvPr>
          <p:cNvSpPr>
            <a:spLocks noChangeArrowheads="1"/>
          </p:cNvSpPr>
          <p:nvPr/>
        </p:nvSpPr>
        <p:spPr bwMode="auto">
          <a:xfrm rot="-2337354">
            <a:off x="6629400" y="1295400"/>
            <a:ext cx="304800" cy="381000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8198" name="Text Box 6">
            <a:extLst>
              <a:ext uri="{FF2B5EF4-FFF2-40B4-BE49-F238E27FC236}">
                <a16:creationId xmlns:a16="http://schemas.microsoft.com/office/drawing/2014/main" id="{BC47066F-9F98-4A78-D16D-D131136776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3810000"/>
            <a:ext cx="1785938" cy="304800"/>
          </a:xfrm>
          <a:prstGeom prst="rect">
            <a:avLst/>
          </a:prstGeom>
          <a:solidFill>
            <a:srgbClr val="66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/>
              <a:t>NOT ROOT CAUSE</a:t>
            </a:r>
          </a:p>
        </p:txBody>
      </p:sp>
      <p:sp>
        <p:nvSpPr>
          <p:cNvPr id="648199" name="AutoShape 7">
            <a:extLst>
              <a:ext uri="{FF2B5EF4-FFF2-40B4-BE49-F238E27FC236}">
                <a16:creationId xmlns:a16="http://schemas.microsoft.com/office/drawing/2014/main" id="{FD8A23BD-EC53-CDB1-58DA-A126B160F5E1}"/>
              </a:ext>
            </a:extLst>
          </p:cNvPr>
          <p:cNvSpPr>
            <a:spLocks noChangeArrowheads="1"/>
          </p:cNvSpPr>
          <p:nvPr/>
        </p:nvSpPr>
        <p:spPr bwMode="auto">
          <a:xfrm rot="13144923">
            <a:off x="5029200" y="4038600"/>
            <a:ext cx="304800" cy="381000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18" name="Rectangle 2">
            <a:extLst>
              <a:ext uri="{FF2B5EF4-FFF2-40B4-BE49-F238E27FC236}">
                <a16:creationId xmlns:a16="http://schemas.microsoft.com/office/drawing/2014/main" id="{D9AD877F-E06A-6427-FA39-4B2FB0E7D1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Identifying Solutions</a:t>
            </a:r>
          </a:p>
        </p:txBody>
      </p:sp>
      <p:pic>
        <p:nvPicPr>
          <p:cNvPr id="649219" name="Picture 3">
            <a:extLst>
              <a:ext uri="{FF2B5EF4-FFF2-40B4-BE49-F238E27FC236}">
                <a16:creationId xmlns:a16="http://schemas.microsoft.com/office/drawing/2014/main" id="{1205BB54-43B2-B48A-0023-37590710B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914400"/>
            <a:ext cx="8915400" cy="541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290" name="Rectangle 2">
            <a:extLst>
              <a:ext uri="{FF2B5EF4-FFF2-40B4-BE49-F238E27FC236}">
                <a16:creationId xmlns:a16="http://schemas.microsoft.com/office/drawing/2014/main" id="{A8286501-4580-A073-5F39-2AFFF75B93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Cost/Benefit Analysis</a:t>
            </a:r>
          </a:p>
        </p:txBody>
      </p:sp>
      <p:sp>
        <p:nvSpPr>
          <p:cNvPr id="652291" name="Rectangle 3">
            <a:extLst>
              <a:ext uri="{FF2B5EF4-FFF2-40B4-BE49-F238E27FC236}">
                <a16:creationId xmlns:a16="http://schemas.microsoft.com/office/drawing/2014/main" id="{44EC6683-895F-FB96-61B9-6CC1E2A603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You are considering buying a new Ford Escape</a:t>
            </a:r>
          </a:p>
          <a:p>
            <a:endParaRPr lang="en-US" altLang="en-US" dirty="0"/>
          </a:p>
          <a:p>
            <a:r>
              <a:rPr lang="en-US" altLang="en-US" dirty="0"/>
              <a:t>The Escape is available with two power plants:</a:t>
            </a:r>
          </a:p>
          <a:p>
            <a:pPr lvl="1"/>
            <a:r>
              <a:rPr lang="en-US" altLang="en-US" dirty="0"/>
              <a:t>Standard Gasoline Engine ($31,000, 24 mpg - city)</a:t>
            </a:r>
          </a:p>
          <a:p>
            <a:pPr lvl="1"/>
            <a:r>
              <a:rPr lang="en-US" altLang="en-US" dirty="0"/>
              <a:t>Hybrid-Gas/Electric Engine ($37,000, 36 mpg - city)</a:t>
            </a:r>
          </a:p>
          <a:p>
            <a:endParaRPr lang="en-US" altLang="en-US" dirty="0"/>
          </a:p>
          <a:p>
            <a:r>
              <a:rPr lang="en-US" altLang="en-US" dirty="0"/>
              <a:t>The average price of gas is $2.95/gallon.</a:t>
            </a:r>
          </a:p>
          <a:p>
            <a:endParaRPr lang="en-US" altLang="en-US" dirty="0"/>
          </a:p>
          <a:p>
            <a:r>
              <a:rPr lang="en-US" altLang="en-US" dirty="0"/>
              <a:t>Without considering the cost of money or differences in maintenance expenses, how long would it take to pay-back the higher initial cost of the car through improved gas mileage?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266" name="Rectangle 2">
            <a:extLst>
              <a:ext uri="{FF2B5EF4-FFF2-40B4-BE49-F238E27FC236}">
                <a16:creationId xmlns:a16="http://schemas.microsoft.com/office/drawing/2014/main" id="{6E637DCC-2A48-74C1-5F0F-66213B078F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Evaluating Solutions</a:t>
            </a:r>
          </a:p>
        </p:txBody>
      </p:sp>
      <p:sp>
        <p:nvSpPr>
          <p:cNvPr id="651267" name="Rectangle 3">
            <a:extLst>
              <a:ext uri="{FF2B5EF4-FFF2-40B4-BE49-F238E27FC236}">
                <a16:creationId xmlns:a16="http://schemas.microsoft.com/office/drawing/2014/main" id="{B3DAFB2B-DBE8-315E-8EC6-4E715F94D12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46075" y="1076325"/>
            <a:ext cx="8569325" cy="5513388"/>
          </a:xfrm>
        </p:spPr>
        <p:txBody>
          <a:bodyPr/>
          <a:lstStyle/>
          <a:p>
            <a:r>
              <a:rPr lang="en-US" altLang="en-US"/>
              <a:t>Develop a Countermeasure Matrix for the following potential solutions:</a:t>
            </a:r>
          </a:p>
        </p:txBody>
      </p:sp>
      <p:sp>
        <p:nvSpPr>
          <p:cNvPr id="651268" name="Rectangle 4">
            <a:extLst>
              <a:ext uri="{FF2B5EF4-FFF2-40B4-BE49-F238E27FC236}">
                <a16:creationId xmlns:a16="http://schemas.microsoft.com/office/drawing/2014/main" id="{9FAE35AB-BABF-5673-BFBD-54481971C0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828800"/>
            <a:ext cx="1066800" cy="228600"/>
          </a:xfrm>
          <a:prstGeom prst="rect">
            <a:avLst/>
          </a:prstGeom>
          <a:solidFill>
            <a:srgbClr val="66FF99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b="1"/>
              <a:t>Problem</a:t>
            </a:r>
          </a:p>
        </p:txBody>
      </p:sp>
      <p:sp>
        <p:nvSpPr>
          <p:cNvPr id="651269" name="Rectangle 5">
            <a:extLst>
              <a:ext uri="{FF2B5EF4-FFF2-40B4-BE49-F238E27FC236}">
                <a16:creationId xmlns:a16="http://schemas.microsoft.com/office/drawing/2014/main" id="{4B571426-A97E-44F9-33DB-DD7D39229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0700" y="1828800"/>
            <a:ext cx="1066800" cy="228600"/>
          </a:xfrm>
          <a:prstGeom prst="rect">
            <a:avLst/>
          </a:prstGeom>
          <a:solidFill>
            <a:srgbClr val="66FF99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b="1"/>
              <a:t>Root Causes</a:t>
            </a:r>
          </a:p>
        </p:txBody>
      </p:sp>
      <p:sp>
        <p:nvSpPr>
          <p:cNvPr id="651270" name="Rectangle 6">
            <a:extLst>
              <a:ext uri="{FF2B5EF4-FFF2-40B4-BE49-F238E27FC236}">
                <a16:creationId xmlns:a16="http://schemas.microsoft.com/office/drawing/2014/main" id="{0C6CDBFC-3DF7-A5C1-06CE-0969B13D6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1828800"/>
            <a:ext cx="1600200" cy="228600"/>
          </a:xfrm>
          <a:prstGeom prst="rect">
            <a:avLst/>
          </a:prstGeom>
          <a:solidFill>
            <a:srgbClr val="66FF99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b="1"/>
              <a:t>Potential Solutions</a:t>
            </a:r>
          </a:p>
        </p:txBody>
      </p:sp>
      <p:sp>
        <p:nvSpPr>
          <p:cNvPr id="651271" name="Text Box 7">
            <a:extLst>
              <a:ext uri="{FF2B5EF4-FFF2-40B4-BE49-F238E27FC236}">
                <a16:creationId xmlns:a16="http://schemas.microsoft.com/office/drawing/2014/main" id="{C1E0160E-4E13-F554-4E84-8C50A8855D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974975"/>
            <a:ext cx="1031875" cy="530225"/>
          </a:xfrm>
          <a:prstGeom prst="rect">
            <a:avLst/>
          </a:prstGeom>
          <a:solidFill>
            <a:srgbClr val="FFFFCC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/>
              <a:t>High Blood</a:t>
            </a:r>
          </a:p>
          <a:p>
            <a:pPr algn="ctr"/>
            <a:r>
              <a:rPr lang="en-US" altLang="en-US"/>
              <a:t>Pressure</a:t>
            </a:r>
          </a:p>
        </p:txBody>
      </p:sp>
      <p:sp>
        <p:nvSpPr>
          <p:cNvPr id="651272" name="Text Box 8">
            <a:extLst>
              <a:ext uri="{FF2B5EF4-FFF2-40B4-BE49-F238E27FC236}">
                <a16:creationId xmlns:a16="http://schemas.microsoft.com/office/drawing/2014/main" id="{130BDCA4-0E1D-E11B-8590-26AAE88203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2667000"/>
            <a:ext cx="1066800" cy="317500"/>
          </a:xfrm>
          <a:prstGeom prst="rect">
            <a:avLst/>
          </a:prstGeom>
          <a:solidFill>
            <a:srgbClr val="FFFFCC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/>
              <a:t>High BMI</a:t>
            </a:r>
          </a:p>
        </p:txBody>
      </p:sp>
      <p:sp>
        <p:nvSpPr>
          <p:cNvPr id="651273" name="Text Box 9">
            <a:extLst>
              <a:ext uri="{FF2B5EF4-FFF2-40B4-BE49-F238E27FC236}">
                <a16:creationId xmlns:a16="http://schemas.microsoft.com/office/drawing/2014/main" id="{673C211F-B4B2-1E36-FCB6-AC8DAF2CF3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2209800"/>
            <a:ext cx="1600200" cy="317500"/>
          </a:xfrm>
          <a:prstGeom prst="rect">
            <a:avLst/>
          </a:prstGeom>
          <a:solidFill>
            <a:srgbClr val="FFFFCC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/>
              <a:t>Exercise More</a:t>
            </a:r>
          </a:p>
        </p:txBody>
      </p:sp>
      <p:sp>
        <p:nvSpPr>
          <p:cNvPr id="651274" name="Text Box 10">
            <a:extLst>
              <a:ext uri="{FF2B5EF4-FFF2-40B4-BE49-F238E27FC236}">
                <a16:creationId xmlns:a16="http://schemas.microsoft.com/office/drawing/2014/main" id="{72E0520F-98FE-89DD-9A87-84DDCA717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2819400"/>
            <a:ext cx="1600200" cy="317500"/>
          </a:xfrm>
          <a:prstGeom prst="rect">
            <a:avLst/>
          </a:prstGeom>
          <a:solidFill>
            <a:srgbClr val="FFFFCC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/>
              <a:t>Eat Healthy Foods</a:t>
            </a:r>
          </a:p>
        </p:txBody>
      </p:sp>
      <p:sp>
        <p:nvSpPr>
          <p:cNvPr id="651275" name="Text Box 11">
            <a:extLst>
              <a:ext uri="{FF2B5EF4-FFF2-40B4-BE49-F238E27FC236}">
                <a16:creationId xmlns:a16="http://schemas.microsoft.com/office/drawing/2014/main" id="{35CAE17B-7749-A320-C78D-5FDABC8ADE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4422775"/>
            <a:ext cx="1066800" cy="530225"/>
          </a:xfrm>
          <a:prstGeom prst="rect">
            <a:avLst/>
          </a:prstGeom>
          <a:solidFill>
            <a:srgbClr val="FFFFCC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/>
              <a:t>High Job Stress</a:t>
            </a:r>
          </a:p>
        </p:txBody>
      </p:sp>
      <p:sp>
        <p:nvSpPr>
          <p:cNvPr id="651276" name="Text Box 12">
            <a:extLst>
              <a:ext uri="{FF2B5EF4-FFF2-40B4-BE49-F238E27FC236}">
                <a16:creationId xmlns:a16="http://schemas.microsoft.com/office/drawing/2014/main" id="{D990BA97-36A6-CCA3-9020-4C78AEF4F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3355975"/>
            <a:ext cx="1600200" cy="530225"/>
          </a:xfrm>
          <a:prstGeom prst="rect">
            <a:avLst/>
          </a:prstGeom>
          <a:solidFill>
            <a:srgbClr val="FFFFCC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/>
              <a:t>Reduce Alcohol Consumption</a:t>
            </a:r>
          </a:p>
        </p:txBody>
      </p:sp>
      <p:sp>
        <p:nvSpPr>
          <p:cNvPr id="651277" name="Text Box 13">
            <a:extLst>
              <a:ext uri="{FF2B5EF4-FFF2-40B4-BE49-F238E27FC236}">
                <a16:creationId xmlns:a16="http://schemas.microsoft.com/office/drawing/2014/main" id="{306AAA19-5A23-FAF9-645F-15A19B7F75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4038600"/>
            <a:ext cx="1600200" cy="317500"/>
          </a:xfrm>
          <a:prstGeom prst="rect">
            <a:avLst/>
          </a:prstGeom>
          <a:solidFill>
            <a:srgbClr val="FFFFCC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/>
              <a:t>Change Job</a:t>
            </a:r>
          </a:p>
        </p:txBody>
      </p:sp>
      <p:sp>
        <p:nvSpPr>
          <p:cNvPr id="651278" name="Text Box 14">
            <a:extLst>
              <a:ext uri="{FF2B5EF4-FFF2-40B4-BE49-F238E27FC236}">
                <a16:creationId xmlns:a16="http://schemas.microsoft.com/office/drawing/2014/main" id="{81655D8C-3C07-2D6B-BF65-1A7BD81034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4575175"/>
            <a:ext cx="1600200" cy="530225"/>
          </a:xfrm>
          <a:prstGeom prst="rect">
            <a:avLst/>
          </a:prstGeom>
          <a:solidFill>
            <a:srgbClr val="FFFFCC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/>
              <a:t>Work Less on Current Job</a:t>
            </a:r>
          </a:p>
        </p:txBody>
      </p:sp>
      <p:sp>
        <p:nvSpPr>
          <p:cNvPr id="651279" name="Text Box 15">
            <a:extLst>
              <a:ext uri="{FF2B5EF4-FFF2-40B4-BE49-F238E27FC236}">
                <a16:creationId xmlns:a16="http://schemas.microsoft.com/office/drawing/2014/main" id="{F557C72A-4AB7-D187-24DE-EBDCA0576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5257800"/>
            <a:ext cx="1600200" cy="530225"/>
          </a:xfrm>
          <a:prstGeom prst="rect">
            <a:avLst/>
          </a:prstGeom>
          <a:solidFill>
            <a:srgbClr val="FFFFCC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/>
              <a:t>Reduce Calorie Consumption </a:t>
            </a:r>
          </a:p>
        </p:txBody>
      </p:sp>
      <p:cxnSp>
        <p:nvCxnSpPr>
          <p:cNvPr id="651280" name="AutoShape 16">
            <a:extLst>
              <a:ext uri="{FF2B5EF4-FFF2-40B4-BE49-F238E27FC236}">
                <a16:creationId xmlns:a16="http://schemas.microsoft.com/office/drawing/2014/main" id="{CE96520A-46D8-BC31-3DA5-CC0211286C2C}"/>
              </a:ext>
            </a:extLst>
          </p:cNvPr>
          <p:cNvCxnSpPr>
            <a:cxnSpLocks noChangeShapeType="1"/>
            <a:stCxn id="651271" idx="3"/>
            <a:endCxn id="651272" idx="1"/>
          </p:cNvCxnSpPr>
          <p:nvPr/>
        </p:nvCxnSpPr>
        <p:spPr bwMode="auto">
          <a:xfrm flipV="1">
            <a:off x="1489075" y="2825750"/>
            <a:ext cx="339725" cy="414338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1281" name="AutoShape 17">
            <a:extLst>
              <a:ext uri="{FF2B5EF4-FFF2-40B4-BE49-F238E27FC236}">
                <a16:creationId xmlns:a16="http://schemas.microsoft.com/office/drawing/2014/main" id="{D6DB5565-28A8-05F5-1E8E-C49B686C601D}"/>
              </a:ext>
            </a:extLst>
          </p:cNvPr>
          <p:cNvCxnSpPr>
            <a:cxnSpLocks noChangeShapeType="1"/>
            <a:stCxn id="651272" idx="3"/>
            <a:endCxn id="651273" idx="1"/>
          </p:cNvCxnSpPr>
          <p:nvPr/>
        </p:nvCxnSpPr>
        <p:spPr bwMode="auto">
          <a:xfrm flipV="1">
            <a:off x="2895600" y="2368550"/>
            <a:ext cx="381000" cy="4572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1282" name="AutoShape 18">
            <a:extLst>
              <a:ext uri="{FF2B5EF4-FFF2-40B4-BE49-F238E27FC236}">
                <a16:creationId xmlns:a16="http://schemas.microsoft.com/office/drawing/2014/main" id="{C141C1DB-064B-3EF0-3416-EBD3A944716B}"/>
              </a:ext>
            </a:extLst>
          </p:cNvPr>
          <p:cNvCxnSpPr>
            <a:cxnSpLocks noChangeShapeType="1"/>
            <a:stCxn id="651272" idx="3"/>
            <a:endCxn id="651274" idx="1"/>
          </p:cNvCxnSpPr>
          <p:nvPr/>
        </p:nvCxnSpPr>
        <p:spPr bwMode="auto">
          <a:xfrm>
            <a:off x="2895600" y="2825750"/>
            <a:ext cx="381000" cy="1524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1283" name="AutoShape 19">
            <a:extLst>
              <a:ext uri="{FF2B5EF4-FFF2-40B4-BE49-F238E27FC236}">
                <a16:creationId xmlns:a16="http://schemas.microsoft.com/office/drawing/2014/main" id="{6E14C5B7-173A-EC26-D368-23660B0EA550}"/>
              </a:ext>
            </a:extLst>
          </p:cNvPr>
          <p:cNvCxnSpPr>
            <a:cxnSpLocks noChangeShapeType="1"/>
            <a:stCxn id="651272" idx="3"/>
            <a:endCxn id="651276" idx="1"/>
          </p:cNvCxnSpPr>
          <p:nvPr/>
        </p:nvCxnSpPr>
        <p:spPr bwMode="auto">
          <a:xfrm>
            <a:off x="2895600" y="2825750"/>
            <a:ext cx="381000" cy="795338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1284" name="AutoShape 20">
            <a:extLst>
              <a:ext uri="{FF2B5EF4-FFF2-40B4-BE49-F238E27FC236}">
                <a16:creationId xmlns:a16="http://schemas.microsoft.com/office/drawing/2014/main" id="{D3D6FB64-5103-6206-E96E-677515585C33}"/>
              </a:ext>
            </a:extLst>
          </p:cNvPr>
          <p:cNvCxnSpPr>
            <a:cxnSpLocks noChangeShapeType="1"/>
            <a:stCxn id="651271" idx="3"/>
            <a:endCxn id="651275" idx="1"/>
          </p:cNvCxnSpPr>
          <p:nvPr/>
        </p:nvCxnSpPr>
        <p:spPr bwMode="auto">
          <a:xfrm>
            <a:off x="1489075" y="3240088"/>
            <a:ext cx="339725" cy="14478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1285" name="AutoShape 21">
            <a:extLst>
              <a:ext uri="{FF2B5EF4-FFF2-40B4-BE49-F238E27FC236}">
                <a16:creationId xmlns:a16="http://schemas.microsoft.com/office/drawing/2014/main" id="{65248467-F67A-69D3-C142-00A6BA7FC654}"/>
              </a:ext>
            </a:extLst>
          </p:cNvPr>
          <p:cNvCxnSpPr>
            <a:cxnSpLocks noChangeShapeType="1"/>
            <a:stCxn id="651275" idx="3"/>
            <a:endCxn id="651277" idx="1"/>
          </p:cNvCxnSpPr>
          <p:nvPr/>
        </p:nvCxnSpPr>
        <p:spPr bwMode="auto">
          <a:xfrm flipV="1">
            <a:off x="2895600" y="4197350"/>
            <a:ext cx="381000" cy="490538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1286" name="AutoShape 22">
            <a:extLst>
              <a:ext uri="{FF2B5EF4-FFF2-40B4-BE49-F238E27FC236}">
                <a16:creationId xmlns:a16="http://schemas.microsoft.com/office/drawing/2014/main" id="{308360FD-7F10-0CDB-3B67-8A28391073E6}"/>
              </a:ext>
            </a:extLst>
          </p:cNvPr>
          <p:cNvCxnSpPr>
            <a:cxnSpLocks noChangeShapeType="1"/>
            <a:stCxn id="651275" idx="3"/>
            <a:endCxn id="651278" idx="1"/>
          </p:cNvCxnSpPr>
          <p:nvPr/>
        </p:nvCxnSpPr>
        <p:spPr bwMode="auto">
          <a:xfrm>
            <a:off x="2895600" y="4687888"/>
            <a:ext cx="381000" cy="1524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1287" name="AutoShape 23">
            <a:extLst>
              <a:ext uri="{FF2B5EF4-FFF2-40B4-BE49-F238E27FC236}">
                <a16:creationId xmlns:a16="http://schemas.microsoft.com/office/drawing/2014/main" id="{D5A36F09-119D-5665-AE87-B1259FD0E9BC}"/>
              </a:ext>
            </a:extLst>
          </p:cNvPr>
          <p:cNvCxnSpPr>
            <a:cxnSpLocks noChangeShapeType="1"/>
            <a:stCxn id="651275" idx="3"/>
            <a:endCxn id="651279" idx="1"/>
          </p:cNvCxnSpPr>
          <p:nvPr/>
        </p:nvCxnSpPr>
        <p:spPr bwMode="auto">
          <a:xfrm>
            <a:off x="2895600" y="4687888"/>
            <a:ext cx="381000" cy="83502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651346" name="Group 82">
            <a:extLst>
              <a:ext uri="{FF2B5EF4-FFF2-40B4-BE49-F238E27FC236}">
                <a16:creationId xmlns:a16="http://schemas.microsoft.com/office/drawing/2014/main" id="{6B20F591-6376-CB06-B8BB-647AF20CBBD3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029200" y="1828800"/>
          <a:ext cx="3768725" cy="3962402"/>
        </p:xfrm>
        <a:graphic>
          <a:graphicData uri="http://schemas.openxmlformats.org/drawingml/2006/table">
            <a:tbl>
              <a:tblPr/>
              <a:tblGrid>
                <a:gridCol w="762000">
                  <a:extLst>
                    <a:ext uri="{9D8B030D-6E8A-4147-A177-3AD203B41FA5}">
                      <a16:colId xmlns:a16="http://schemas.microsoft.com/office/drawing/2014/main" val="106423240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3314397756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877238507"/>
                    </a:ext>
                  </a:extLst>
                </a:gridCol>
                <a:gridCol w="881063">
                  <a:extLst>
                    <a:ext uri="{9D8B030D-6E8A-4147-A177-3AD203B41FA5}">
                      <a16:colId xmlns:a16="http://schemas.microsoft.com/office/drawing/2014/main" val="2839799840"/>
                    </a:ext>
                  </a:extLst>
                </a:gridCol>
                <a:gridCol w="754062">
                  <a:extLst>
                    <a:ext uri="{9D8B030D-6E8A-4147-A177-3AD203B41FA5}">
                      <a16:colId xmlns:a16="http://schemas.microsoft.com/office/drawing/2014/main" val="2744308530"/>
                    </a:ext>
                  </a:extLst>
                </a:gridCol>
              </a:tblGrid>
              <a:tr h="2889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Benefit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Cost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Feasibility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Evaluation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Decision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1986389"/>
                  </a:ext>
                </a:extLst>
              </a:tr>
              <a:tr h="611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1786805"/>
                  </a:ext>
                </a:extLst>
              </a:tr>
              <a:tr h="611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044658"/>
                  </a:ext>
                </a:extLst>
              </a:tr>
              <a:tr h="614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2208748"/>
                  </a:ext>
                </a:extLst>
              </a:tr>
              <a:tr h="6127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181302"/>
                  </a:ext>
                </a:extLst>
              </a:tr>
              <a:tr h="611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8482293"/>
                  </a:ext>
                </a:extLst>
              </a:tr>
              <a:tr h="6127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346529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8627</TotalTime>
  <Words>609</Words>
  <Application>Microsoft Office PowerPoint</Application>
  <PresentationFormat>On-screen Show (4:3)</PresentationFormat>
  <Paragraphs>155</Paragraphs>
  <Slides>18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Copperplate Gothic Bold</vt:lpstr>
      <vt:lpstr>Symbol</vt:lpstr>
      <vt:lpstr>Times New Roman</vt:lpstr>
      <vt:lpstr>JPMorgan</vt:lpstr>
      <vt:lpstr>PowerPoint Presentation</vt:lpstr>
      <vt:lpstr>Identifying Solutions</vt:lpstr>
      <vt:lpstr>Identifying Solutions</vt:lpstr>
      <vt:lpstr>Identifying Solutions</vt:lpstr>
      <vt:lpstr>Identifying Solutions</vt:lpstr>
      <vt:lpstr>Identifying Solutions</vt:lpstr>
      <vt:lpstr>Identifying Solutions</vt:lpstr>
      <vt:lpstr>Cost/Benefit Analysis</vt:lpstr>
      <vt:lpstr>Evaluating Solutions</vt:lpstr>
      <vt:lpstr>Barriers &amp; Aids</vt:lpstr>
      <vt:lpstr>Solution FMEA</vt:lpstr>
      <vt:lpstr>PowerPoint Presentation</vt:lpstr>
      <vt:lpstr>Changing</vt:lpstr>
      <vt:lpstr>Change</vt:lpstr>
      <vt:lpstr>Change</vt:lpstr>
      <vt:lpstr>Pin Wheel Design</vt:lpstr>
      <vt:lpstr>Pinwheel Fabrication/Assembly Details</vt:lpstr>
      <vt:lpstr>Pinwheel Fabrication &amp; Assembly Process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173</cp:revision>
  <cp:lastPrinted>1998-11-12T16:48:12Z</cp:lastPrinted>
  <dcterms:created xsi:type="dcterms:W3CDTF">1998-10-26T20:45:45Z</dcterms:created>
  <dcterms:modified xsi:type="dcterms:W3CDTF">2026-01-21T16:55:34Z</dcterms:modified>
</cp:coreProperties>
</file>