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76" r:id="rId4"/>
    <p:sldId id="283" r:id="rId5"/>
    <p:sldId id="273" r:id="rId6"/>
    <p:sldId id="274" r:id="rId7"/>
    <p:sldId id="275" r:id="rId8"/>
    <p:sldId id="258" r:id="rId9"/>
    <p:sldId id="259" r:id="rId10"/>
    <p:sldId id="261" r:id="rId11"/>
    <p:sldId id="262" r:id="rId12"/>
    <p:sldId id="263" r:id="rId13"/>
    <p:sldId id="264" r:id="rId14"/>
    <p:sldId id="284" r:id="rId15"/>
    <p:sldId id="266" r:id="rId16"/>
    <p:sldId id="279" r:id="rId17"/>
    <p:sldId id="280" r:id="rId18"/>
    <p:sldId id="281" r:id="rId19"/>
    <p:sldId id="282" r:id="rId20"/>
    <p:sldId id="267" r:id="rId21"/>
    <p:sldId id="272" r:id="rId22"/>
    <p:sldId id="268" r:id="rId23"/>
    <p:sldId id="277" r:id="rId24"/>
    <p:sldId id="278" r:id="rId25"/>
    <p:sldId id="269" r:id="rId26"/>
    <p:sldId id="265" r:id="rId27"/>
    <p:sldId id="270" r:id="rId28"/>
    <p:sldId id="271" r:id="rId29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A57BE2-8503-44E3-8598-D403ED86E2F6}" v="2" dt="2026-01-21T16:43:31.1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301" y="2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4267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modSld modMainMaster">
      <pc:chgData name="John O'Neill" userId="a4336b72f0c0be49" providerId="LiveId" clId="{4F9F57AC-C24F-46EB-A48B-2E42EDBC85D2}" dt="2026-01-21T18:20:41.579" v="4" actId="20577"/>
      <pc:docMkLst>
        <pc:docMk/>
      </pc:docMkLst>
      <pc:sldChg chg="modSp">
        <pc:chgData name="John O'Neill" userId="a4336b72f0c0be49" providerId="LiveId" clId="{4F9F57AC-C24F-46EB-A48B-2E42EDBC85D2}" dt="2026-01-21T16:43:20.378" v="0" actId="404"/>
        <pc:sldMkLst>
          <pc:docMk/>
          <pc:sldMk cId="0" sldId="258"/>
        </pc:sldMkLst>
        <pc:spChg chg="mod">
          <ac:chgData name="John O'Neill" userId="a4336b72f0c0be49" providerId="LiveId" clId="{4F9F57AC-C24F-46EB-A48B-2E42EDBC85D2}" dt="2026-01-21T16:43:20.378" v="0" actId="404"/>
          <ac:spMkLst>
            <pc:docMk/>
            <pc:sldMk cId="0" sldId="258"/>
            <ac:spMk id="513060" creationId="{00000000-0000-0000-0000-000000000000}"/>
          </ac:spMkLst>
        </pc:spChg>
      </pc:sldChg>
      <pc:sldChg chg="modSp">
        <pc:chgData name="John O'Neill" userId="a4336b72f0c0be49" providerId="LiveId" clId="{4F9F57AC-C24F-46EB-A48B-2E42EDBC85D2}" dt="2026-01-21T16:43:31.192" v="1" actId="404"/>
        <pc:sldMkLst>
          <pc:docMk/>
          <pc:sldMk cId="0" sldId="259"/>
        </pc:sldMkLst>
        <pc:spChg chg="mod">
          <ac:chgData name="John O'Neill" userId="a4336b72f0c0be49" providerId="LiveId" clId="{4F9F57AC-C24F-46EB-A48B-2E42EDBC85D2}" dt="2026-01-21T16:43:31.192" v="1" actId="404"/>
          <ac:spMkLst>
            <pc:docMk/>
            <pc:sldMk cId="0" sldId="259"/>
            <ac:spMk id="514092" creationId="{00000000-0000-0000-0000-000000000000}"/>
          </ac:spMkLst>
        </pc:spChg>
      </pc:sldChg>
      <pc:sldMasterChg chg="modSp mod">
        <pc:chgData name="John O'Neill" userId="a4336b72f0c0be49" providerId="LiveId" clId="{4F9F57AC-C24F-46EB-A48B-2E42EDBC85D2}" dt="2026-01-21T18:20:41.579" v="4" actId="20577"/>
        <pc:sldMasterMkLst>
          <pc:docMk/>
          <pc:sldMasterMk cId="0" sldId="2147483648"/>
        </pc:sldMasterMkLst>
        <pc:spChg chg="mod">
          <ac:chgData name="John O'Neill" userId="a4336b72f0c0be49" providerId="LiveId" clId="{4F9F57AC-C24F-46EB-A48B-2E42EDBC85D2}" dt="2026-01-21T18:20:41.579" v="4" actId="20577"/>
          <ac:spMkLst>
            <pc:docMk/>
            <pc:sldMasterMk cId="0" sldId="2147483648"/>
            <ac:spMk id="1031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9FD92017-CA46-422A-B633-CC4BC449B5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4426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This type is Arial, 10 Pt.</a:t>
            </a:r>
          </a:p>
          <a:p>
            <a:pPr lvl="0"/>
            <a:r>
              <a:rPr lang="en-US"/>
              <a:t>Use sentence structure.</a:t>
            </a:r>
          </a:p>
          <a:p>
            <a:pPr lvl="0"/>
            <a:r>
              <a:rPr lang="en-US"/>
              <a:t>Bullets are Wingdings square (n) size is 75% of the text.</a:t>
            </a:r>
          </a:p>
          <a:p>
            <a:pPr lvl="1"/>
            <a:r>
              <a:rPr lang="en-US"/>
              <a:t>Dashes are option dashes and are 100% of the text size.</a:t>
            </a:r>
          </a:p>
          <a:p>
            <a:pPr lvl="1"/>
            <a:r>
              <a:rPr lang="en-US"/>
              <a:t>Dashes Should have a tighter line spacing than the bullets.</a:t>
            </a:r>
          </a:p>
          <a:p>
            <a:pPr lvl="0"/>
            <a:r>
              <a:rPr lang="en-US"/>
              <a:t>Line spacing is .9 on .5 after.</a:t>
            </a:r>
          </a:p>
          <a:p>
            <a:pPr lvl="0"/>
            <a:r>
              <a:rPr lang="en-US"/>
              <a:t>Use periods on note pages.</a:t>
            </a:r>
          </a:p>
          <a:p>
            <a:pPr lvl="0"/>
            <a:r>
              <a:rPr lang="en-US"/>
              <a:t>Print file without pure black and white.</a:t>
            </a: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F02DC028-2CFE-476A-99F9-260E671A44BD}" type="slidenum">
              <a:rPr lang="en-US" sz="1200" b="1"/>
              <a:pPr algn="ctr" eaLnBrk="0" hangingPunct="0"/>
              <a:t>‹#›</a:t>
            </a:fld>
            <a:endParaRPr lang="en-US" sz="1200" b="1"/>
          </a:p>
        </p:txBody>
      </p:sp>
    </p:spTree>
    <p:extLst>
      <p:ext uri="{BB962C8B-B14F-4D97-AF65-F5344CB8AC3E}">
        <p14:creationId xmlns:p14="http://schemas.microsoft.com/office/powerpoint/2010/main" val="1701592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4237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772668"/>
            <a:ext cx="2971800" cy="46180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fld id="{D954A13C-2EFB-4ECA-99DC-02454A4A00D6}" type="slidenum">
              <a:rPr lang="en-US" sz="1200" b="0" smtClean="0">
                <a:latin typeface="Times New Roman" pitchFamily="18" charset="0"/>
              </a:rPr>
              <a:pPr/>
              <a:t>4</a:t>
            </a:fld>
            <a:endParaRPr lang="en-US" sz="1200" b="0">
              <a:latin typeface="Times New Roman" pitchFamily="18" charset="0"/>
            </a:endParaRPr>
          </a:p>
        </p:txBody>
      </p:sp>
      <p:sp>
        <p:nvSpPr>
          <p:cNvPr id="304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1525" y="325438"/>
            <a:ext cx="5314950" cy="3987800"/>
          </a:xfrm>
          <a:ln/>
        </p:spPr>
      </p:sp>
      <p:sp>
        <p:nvSpPr>
          <p:cNvPr id="304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87136"/>
            <a:ext cx="5029200" cy="41562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0" y="346075"/>
            <a:ext cx="5080000" cy="3810000"/>
          </a:xfrm>
        </p:spPr>
      </p:sp>
      <p:sp>
        <p:nvSpPr>
          <p:cNvPr id="558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87850"/>
            <a:ext cx="5486400" cy="4156075"/>
          </a:xfrm>
        </p:spPr>
        <p:txBody>
          <a:bodyPr/>
          <a:lstStyle/>
          <a:p>
            <a:endParaRPr lang="en-US"/>
          </a:p>
          <a:p>
            <a:r>
              <a:rPr lang="en-US"/>
              <a:t>Example:  Suppose the normal distribution provides an adequate model for process performance and there is only a single specification limit, an upper limit of 25.  What proportion of process output will fall below the upper specification limit of 25?</a:t>
            </a:r>
          </a:p>
          <a:p>
            <a:r>
              <a:rPr lang="en-US"/>
              <a:t>By converting the USL of 25 to 2.67, we can then use a Standard Normal Table to find the yield, which will be the area under the curve up until 2.67.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0" y="346075"/>
            <a:ext cx="5080000" cy="3810000"/>
          </a:xfrm>
        </p:spPr>
      </p:sp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87850"/>
            <a:ext cx="5486400" cy="4156075"/>
          </a:xfrm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0" y="346075"/>
            <a:ext cx="5080000" cy="3810000"/>
          </a:xfrm>
        </p:spPr>
      </p:sp>
      <p:sp>
        <p:nvSpPr>
          <p:cNvPr id="562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87850"/>
            <a:ext cx="5486400" cy="4156075"/>
          </a:xfrm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0" y="346075"/>
            <a:ext cx="5080000" cy="3810000"/>
          </a:xfrm>
        </p:spPr>
      </p:sp>
      <p:sp>
        <p:nvSpPr>
          <p:cNvPr id="564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87850"/>
            <a:ext cx="5486400" cy="4156075"/>
          </a:xfrm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1525" y="325438"/>
            <a:ext cx="5316538" cy="3987800"/>
          </a:xfrm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87850"/>
            <a:ext cx="5029200" cy="4156075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1525" y="325438"/>
            <a:ext cx="5316538" cy="3987800"/>
          </a:xfrm>
        </p:spPr>
      </p:sp>
      <p:sp>
        <p:nvSpPr>
          <p:cNvPr id="550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87850"/>
            <a:ext cx="5029200" cy="4156075"/>
          </a:xfrm>
        </p:spPr>
        <p:txBody>
          <a:bodyPr/>
          <a:lstStyle/>
          <a:p>
            <a:r>
              <a:rPr lang="en-US"/>
              <a:t>Look up 98.6% on the Process Sigma table to find a Sigma value of 3.7.</a:t>
            </a:r>
          </a:p>
        </p:txBody>
      </p:sp>
      <p:sp>
        <p:nvSpPr>
          <p:cNvPr id="550916" name="Line 4"/>
          <p:cNvSpPr>
            <a:spLocks noChangeShapeType="1"/>
          </p:cNvSpPr>
          <p:nvPr/>
        </p:nvSpPr>
        <p:spPr bwMode="auto">
          <a:xfrm>
            <a:off x="935038" y="4819650"/>
            <a:ext cx="5548312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17" name="Rectangle 5"/>
          <p:cNvSpPr>
            <a:spLocks noChangeArrowheads="1"/>
          </p:cNvSpPr>
          <p:nvPr/>
        </p:nvSpPr>
        <p:spPr bwMode="auto">
          <a:xfrm>
            <a:off x="935038" y="4819650"/>
            <a:ext cx="5548312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18" name="Line 6"/>
          <p:cNvSpPr>
            <a:spLocks noChangeShapeType="1"/>
          </p:cNvSpPr>
          <p:nvPr/>
        </p:nvSpPr>
        <p:spPr bwMode="auto">
          <a:xfrm>
            <a:off x="935038" y="4819650"/>
            <a:ext cx="1587" cy="3421063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19" name="Rectangle 7"/>
          <p:cNvSpPr>
            <a:spLocks noChangeArrowheads="1"/>
          </p:cNvSpPr>
          <p:nvPr/>
        </p:nvSpPr>
        <p:spPr bwMode="auto">
          <a:xfrm>
            <a:off x="935038" y="4819650"/>
            <a:ext cx="11112" cy="342106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20" name="Rectangle 8"/>
          <p:cNvSpPr>
            <a:spLocks noChangeArrowheads="1"/>
          </p:cNvSpPr>
          <p:nvPr/>
        </p:nvSpPr>
        <p:spPr bwMode="auto">
          <a:xfrm>
            <a:off x="935038" y="4900613"/>
            <a:ext cx="5715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500" b="1">
                <a:solidFill>
                  <a:srgbClr val="000000"/>
                </a:solidFill>
              </a:rPr>
              <a:t>Sigma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21" name="Rectangle 9"/>
          <p:cNvSpPr>
            <a:spLocks noChangeArrowheads="1"/>
          </p:cNvSpPr>
          <p:nvPr/>
        </p:nvSpPr>
        <p:spPr bwMode="auto">
          <a:xfrm>
            <a:off x="1746250" y="4900613"/>
            <a:ext cx="5715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500" b="1">
                <a:solidFill>
                  <a:srgbClr val="000000"/>
                </a:solidFill>
              </a:rPr>
              <a:t>DPMO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22" name="Rectangle 10"/>
          <p:cNvSpPr>
            <a:spLocks noChangeArrowheads="1"/>
          </p:cNvSpPr>
          <p:nvPr/>
        </p:nvSpPr>
        <p:spPr bwMode="auto">
          <a:xfrm>
            <a:off x="2763838" y="4900613"/>
            <a:ext cx="56038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500" b="1">
                <a:solidFill>
                  <a:srgbClr val="000000"/>
                </a:solidFill>
              </a:rPr>
              <a:t>YIELD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23" name="Rectangle 11"/>
          <p:cNvSpPr>
            <a:spLocks noChangeArrowheads="1"/>
          </p:cNvSpPr>
          <p:nvPr/>
        </p:nvSpPr>
        <p:spPr bwMode="auto">
          <a:xfrm>
            <a:off x="3998913" y="4900613"/>
            <a:ext cx="5715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500" b="1">
                <a:solidFill>
                  <a:srgbClr val="000000"/>
                </a:solidFill>
              </a:rPr>
              <a:t>Sigma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24" name="Rectangle 12"/>
          <p:cNvSpPr>
            <a:spLocks noChangeArrowheads="1"/>
          </p:cNvSpPr>
          <p:nvPr/>
        </p:nvSpPr>
        <p:spPr bwMode="auto">
          <a:xfrm>
            <a:off x="4870450" y="4900613"/>
            <a:ext cx="5715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500" b="1">
                <a:solidFill>
                  <a:srgbClr val="000000"/>
                </a:solidFill>
              </a:rPr>
              <a:t>DPMO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25" name="Rectangle 13"/>
          <p:cNvSpPr>
            <a:spLocks noChangeArrowheads="1"/>
          </p:cNvSpPr>
          <p:nvPr/>
        </p:nvSpPr>
        <p:spPr bwMode="auto">
          <a:xfrm>
            <a:off x="5780088" y="4900613"/>
            <a:ext cx="56038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500" b="1">
                <a:solidFill>
                  <a:srgbClr val="000000"/>
                </a:solidFill>
              </a:rPr>
              <a:t>YIELD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26" name="Rectangle 14"/>
          <p:cNvSpPr>
            <a:spLocks noChangeArrowheads="1"/>
          </p:cNvSpPr>
          <p:nvPr/>
        </p:nvSpPr>
        <p:spPr bwMode="auto">
          <a:xfrm>
            <a:off x="1395413" y="5218113"/>
            <a:ext cx="841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4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27" name="Rectangle 15"/>
          <p:cNvSpPr>
            <a:spLocks noChangeArrowheads="1"/>
          </p:cNvSpPr>
          <p:nvPr/>
        </p:nvSpPr>
        <p:spPr bwMode="auto">
          <a:xfrm>
            <a:off x="1892300" y="5218113"/>
            <a:ext cx="3794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6,200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28" name="Rectangle 16"/>
          <p:cNvSpPr>
            <a:spLocks noChangeArrowheads="1"/>
          </p:cNvSpPr>
          <p:nvPr/>
        </p:nvSpPr>
        <p:spPr bwMode="auto">
          <a:xfrm>
            <a:off x="2970213" y="5218113"/>
            <a:ext cx="5143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99.38%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29" name="Rectangle 17"/>
          <p:cNvSpPr>
            <a:spLocks noChangeArrowheads="1"/>
          </p:cNvSpPr>
          <p:nvPr/>
        </p:nvSpPr>
        <p:spPr bwMode="auto">
          <a:xfrm>
            <a:off x="4325938" y="5218113"/>
            <a:ext cx="2111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0.9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30" name="Rectangle 18"/>
          <p:cNvSpPr>
            <a:spLocks noChangeArrowheads="1"/>
          </p:cNvSpPr>
          <p:nvPr/>
        </p:nvSpPr>
        <p:spPr bwMode="auto">
          <a:xfrm>
            <a:off x="4908550" y="5218113"/>
            <a:ext cx="5476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730,000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31" name="Rectangle 19"/>
          <p:cNvSpPr>
            <a:spLocks noChangeArrowheads="1"/>
          </p:cNvSpPr>
          <p:nvPr/>
        </p:nvSpPr>
        <p:spPr bwMode="auto">
          <a:xfrm>
            <a:off x="5999163" y="5218113"/>
            <a:ext cx="4302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27.0%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32" name="Rectangle 20"/>
          <p:cNvSpPr>
            <a:spLocks noChangeArrowheads="1"/>
          </p:cNvSpPr>
          <p:nvPr/>
        </p:nvSpPr>
        <p:spPr bwMode="auto">
          <a:xfrm>
            <a:off x="1262063" y="5499100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3.9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33" name="Rectangle 21"/>
          <p:cNvSpPr>
            <a:spLocks noChangeArrowheads="1"/>
          </p:cNvSpPr>
          <p:nvPr/>
        </p:nvSpPr>
        <p:spPr bwMode="auto">
          <a:xfrm>
            <a:off x="1892300" y="5499100"/>
            <a:ext cx="37941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8,200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34" name="Rectangle 22"/>
          <p:cNvSpPr>
            <a:spLocks noChangeArrowheads="1"/>
          </p:cNvSpPr>
          <p:nvPr/>
        </p:nvSpPr>
        <p:spPr bwMode="auto">
          <a:xfrm>
            <a:off x="2970213" y="5499100"/>
            <a:ext cx="5143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99.18%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35" name="Rectangle 23"/>
          <p:cNvSpPr>
            <a:spLocks noChangeArrowheads="1"/>
          </p:cNvSpPr>
          <p:nvPr/>
        </p:nvSpPr>
        <p:spPr bwMode="auto">
          <a:xfrm>
            <a:off x="4325938" y="5499100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0.8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36" name="Rectangle 24"/>
          <p:cNvSpPr>
            <a:spLocks noChangeArrowheads="1"/>
          </p:cNvSpPr>
          <p:nvPr/>
        </p:nvSpPr>
        <p:spPr bwMode="auto">
          <a:xfrm>
            <a:off x="4908550" y="5499100"/>
            <a:ext cx="547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760,000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37" name="Rectangle 25"/>
          <p:cNvSpPr>
            <a:spLocks noChangeArrowheads="1"/>
          </p:cNvSpPr>
          <p:nvPr/>
        </p:nvSpPr>
        <p:spPr bwMode="auto">
          <a:xfrm>
            <a:off x="5999163" y="5499100"/>
            <a:ext cx="4302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24.0%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38" name="Rectangle 26"/>
          <p:cNvSpPr>
            <a:spLocks noChangeArrowheads="1"/>
          </p:cNvSpPr>
          <p:nvPr/>
        </p:nvSpPr>
        <p:spPr bwMode="auto">
          <a:xfrm>
            <a:off x="1262063" y="5778500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3.8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39" name="Rectangle 27"/>
          <p:cNvSpPr>
            <a:spLocks noChangeArrowheads="1"/>
          </p:cNvSpPr>
          <p:nvPr/>
        </p:nvSpPr>
        <p:spPr bwMode="auto">
          <a:xfrm>
            <a:off x="1806575" y="5778500"/>
            <a:ext cx="4635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11,000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40" name="Rectangle 28"/>
          <p:cNvSpPr>
            <a:spLocks noChangeArrowheads="1"/>
          </p:cNvSpPr>
          <p:nvPr/>
        </p:nvSpPr>
        <p:spPr bwMode="auto">
          <a:xfrm>
            <a:off x="3054350" y="5778500"/>
            <a:ext cx="43021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98.9%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41" name="Rectangle 29"/>
          <p:cNvSpPr>
            <a:spLocks noChangeArrowheads="1"/>
          </p:cNvSpPr>
          <p:nvPr/>
        </p:nvSpPr>
        <p:spPr bwMode="auto">
          <a:xfrm>
            <a:off x="4325938" y="5778500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0.7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42" name="Rectangle 30"/>
          <p:cNvSpPr>
            <a:spLocks noChangeArrowheads="1"/>
          </p:cNvSpPr>
          <p:nvPr/>
        </p:nvSpPr>
        <p:spPr bwMode="auto">
          <a:xfrm>
            <a:off x="4908550" y="5778500"/>
            <a:ext cx="547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790,000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43" name="Rectangle 31"/>
          <p:cNvSpPr>
            <a:spLocks noChangeArrowheads="1"/>
          </p:cNvSpPr>
          <p:nvPr/>
        </p:nvSpPr>
        <p:spPr bwMode="auto">
          <a:xfrm>
            <a:off x="5999163" y="5778500"/>
            <a:ext cx="4302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21.0%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44" name="Rectangle 32"/>
          <p:cNvSpPr>
            <a:spLocks noChangeArrowheads="1"/>
          </p:cNvSpPr>
          <p:nvPr/>
        </p:nvSpPr>
        <p:spPr bwMode="auto">
          <a:xfrm>
            <a:off x="1262063" y="6061075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 b="1">
                <a:solidFill>
                  <a:srgbClr val="000000"/>
                </a:solidFill>
              </a:rPr>
              <a:t>3.7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45" name="Rectangle 33"/>
          <p:cNvSpPr>
            <a:spLocks noChangeArrowheads="1"/>
          </p:cNvSpPr>
          <p:nvPr/>
        </p:nvSpPr>
        <p:spPr bwMode="auto">
          <a:xfrm>
            <a:off x="1806575" y="6061075"/>
            <a:ext cx="4635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 b="1">
                <a:solidFill>
                  <a:srgbClr val="000000"/>
                </a:solidFill>
              </a:rPr>
              <a:t>14,000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46" name="Rectangle 34"/>
          <p:cNvSpPr>
            <a:spLocks noChangeArrowheads="1"/>
          </p:cNvSpPr>
          <p:nvPr/>
        </p:nvSpPr>
        <p:spPr bwMode="auto">
          <a:xfrm>
            <a:off x="3078163" y="6061075"/>
            <a:ext cx="4302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 b="1">
                <a:solidFill>
                  <a:srgbClr val="000000"/>
                </a:solidFill>
              </a:rPr>
              <a:t>98.6%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47" name="Rectangle 35"/>
          <p:cNvSpPr>
            <a:spLocks noChangeArrowheads="1"/>
          </p:cNvSpPr>
          <p:nvPr/>
        </p:nvSpPr>
        <p:spPr bwMode="auto">
          <a:xfrm>
            <a:off x="4325938" y="6061075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0.6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48" name="Rectangle 36"/>
          <p:cNvSpPr>
            <a:spLocks noChangeArrowheads="1"/>
          </p:cNvSpPr>
          <p:nvPr/>
        </p:nvSpPr>
        <p:spPr bwMode="auto">
          <a:xfrm>
            <a:off x="4908550" y="6061075"/>
            <a:ext cx="547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820,000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49" name="Rectangle 37"/>
          <p:cNvSpPr>
            <a:spLocks noChangeArrowheads="1"/>
          </p:cNvSpPr>
          <p:nvPr/>
        </p:nvSpPr>
        <p:spPr bwMode="auto">
          <a:xfrm>
            <a:off x="5999163" y="6061075"/>
            <a:ext cx="4302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18.0%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50" name="Rectangle 38"/>
          <p:cNvSpPr>
            <a:spLocks noChangeArrowheads="1"/>
          </p:cNvSpPr>
          <p:nvPr/>
        </p:nvSpPr>
        <p:spPr bwMode="auto">
          <a:xfrm>
            <a:off x="1262063" y="6342063"/>
            <a:ext cx="211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3.6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51" name="Rectangle 39"/>
          <p:cNvSpPr>
            <a:spLocks noChangeArrowheads="1"/>
          </p:cNvSpPr>
          <p:nvPr/>
        </p:nvSpPr>
        <p:spPr bwMode="auto">
          <a:xfrm>
            <a:off x="1806575" y="6342063"/>
            <a:ext cx="46355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18,000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52" name="Rectangle 40"/>
          <p:cNvSpPr>
            <a:spLocks noChangeArrowheads="1"/>
          </p:cNvSpPr>
          <p:nvPr/>
        </p:nvSpPr>
        <p:spPr bwMode="auto">
          <a:xfrm>
            <a:off x="3054350" y="6342063"/>
            <a:ext cx="43021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98.2%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53" name="Rectangle 41"/>
          <p:cNvSpPr>
            <a:spLocks noChangeArrowheads="1"/>
          </p:cNvSpPr>
          <p:nvPr/>
        </p:nvSpPr>
        <p:spPr bwMode="auto">
          <a:xfrm>
            <a:off x="4325938" y="6342063"/>
            <a:ext cx="211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0.5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54" name="Rectangle 42"/>
          <p:cNvSpPr>
            <a:spLocks noChangeArrowheads="1"/>
          </p:cNvSpPr>
          <p:nvPr/>
        </p:nvSpPr>
        <p:spPr bwMode="auto">
          <a:xfrm>
            <a:off x="4908550" y="6342063"/>
            <a:ext cx="54768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840,000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55" name="Rectangle 43"/>
          <p:cNvSpPr>
            <a:spLocks noChangeArrowheads="1"/>
          </p:cNvSpPr>
          <p:nvPr/>
        </p:nvSpPr>
        <p:spPr bwMode="auto">
          <a:xfrm>
            <a:off x="5999163" y="6342063"/>
            <a:ext cx="43021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16.0%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56" name="Rectangle 44"/>
          <p:cNvSpPr>
            <a:spLocks noChangeArrowheads="1"/>
          </p:cNvSpPr>
          <p:nvPr/>
        </p:nvSpPr>
        <p:spPr bwMode="auto">
          <a:xfrm>
            <a:off x="1262063" y="6624638"/>
            <a:ext cx="211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3.5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57" name="Rectangle 45"/>
          <p:cNvSpPr>
            <a:spLocks noChangeArrowheads="1"/>
          </p:cNvSpPr>
          <p:nvPr/>
        </p:nvSpPr>
        <p:spPr bwMode="auto">
          <a:xfrm>
            <a:off x="1806575" y="6624638"/>
            <a:ext cx="46355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23,000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58" name="Rectangle 46"/>
          <p:cNvSpPr>
            <a:spLocks noChangeArrowheads="1"/>
          </p:cNvSpPr>
          <p:nvPr/>
        </p:nvSpPr>
        <p:spPr bwMode="auto">
          <a:xfrm>
            <a:off x="3054350" y="6624638"/>
            <a:ext cx="43021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97.7%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59" name="Rectangle 47"/>
          <p:cNvSpPr>
            <a:spLocks noChangeArrowheads="1"/>
          </p:cNvSpPr>
          <p:nvPr/>
        </p:nvSpPr>
        <p:spPr bwMode="auto">
          <a:xfrm>
            <a:off x="4325938" y="6624638"/>
            <a:ext cx="211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0.4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60" name="Rectangle 48"/>
          <p:cNvSpPr>
            <a:spLocks noChangeArrowheads="1"/>
          </p:cNvSpPr>
          <p:nvPr/>
        </p:nvSpPr>
        <p:spPr bwMode="auto">
          <a:xfrm>
            <a:off x="4908550" y="6624638"/>
            <a:ext cx="54768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860,000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61" name="Rectangle 49"/>
          <p:cNvSpPr>
            <a:spLocks noChangeArrowheads="1"/>
          </p:cNvSpPr>
          <p:nvPr/>
        </p:nvSpPr>
        <p:spPr bwMode="auto">
          <a:xfrm>
            <a:off x="5999163" y="6624638"/>
            <a:ext cx="43021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14.0%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62" name="Rectangle 50"/>
          <p:cNvSpPr>
            <a:spLocks noChangeArrowheads="1"/>
          </p:cNvSpPr>
          <p:nvPr/>
        </p:nvSpPr>
        <p:spPr bwMode="auto">
          <a:xfrm>
            <a:off x="1262063" y="6904038"/>
            <a:ext cx="2111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3.4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63" name="Rectangle 51"/>
          <p:cNvSpPr>
            <a:spLocks noChangeArrowheads="1"/>
          </p:cNvSpPr>
          <p:nvPr/>
        </p:nvSpPr>
        <p:spPr bwMode="auto">
          <a:xfrm>
            <a:off x="1806575" y="6904038"/>
            <a:ext cx="463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29,000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64" name="Rectangle 52"/>
          <p:cNvSpPr>
            <a:spLocks noChangeArrowheads="1"/>
          </p:cNvSpPr>
          <p:nvPr/>
        </p:nvSpPr>
        <p:spPr bwMode="auto">
          <a:xfrm>
            <a:off x="3054350" y="6904038"/>
            <a:ext cx="4302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97.1%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65" name="Rectangle 53"/>
          <p:cNvSpPr>
            <a:spLocks noChangeArrowheads="1"/>
          </p:cNvSpPr>
          <p:nvPr/>
        </p:nvSpPr>
        <p:spPr bwMode="auto">
          <a:xfrm>
            <a:off x="4325938" y="6904038"/>
            <a:ext cx="2111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0.3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66" name="Rectangle 54"/>
          <p:cNvSpPr>
            <a:spLocks noChangeArrowheads="1"/>
          </p:cNvSpPr>
          <p:nvPr/>
        </p:nvSpPr>
        <p:spPr bwMode="auto">
          <a:xfrm>
            <a:off x="4908550" y="6904038"/>
            <a:ext cx="5476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880,000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67" name="Rectangle 55"/>
          <p:cNvSpPr>
            <a:spLocks noChangeArrowheads="1"/>
          </p:cNvSpPr>
          <p:nvPr/>
        </p:nvSpPr>
        <p:spPr bwMode="auto">
          <a:xfrm>
            <a:off x="5999163" y="6904038"/>
            <a:ext cx="4302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12.0%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68" name="Rectangle 56"/>
          <p:cNvSpPr>
            <a:spLocks noChangeArrowheads="1"/>
          </p:cNvSpPr>
          <p:nvPr/>
        </p:nvSpPr>
        <p:spPr bwMode="auto">
          <a:xfrm>
            <a:off x="1262063" y="7185025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3.3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69" name="Rectangle 57"/>
          <p:cNvSpPr>
            <a:spLocks noChangeArrowheads="1"/>
          </p:cNvSpPr>
          <p:nvPr/>
        </p:nvSpPr>
        <p:spPr bwMode="auto">
          <a:xfrm>
            <a:off x="1806575" y="7185025"/>
            <a:ext cx="4635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36,000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70" name="Rectangle 58"/>
          <p:cNvSpPr>
            <a:spLocks noChangeArrowheads="1"/>
          </p:cNvSpPr>
          <p:nvPr/>
        </p:nvSpPr>
        <p:spPr bwMode="auto">
          <a:xfrm>
            <a:off x="3054350" y="7185025"/>
            <a:ext cx="43021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96.4%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71" name="Rectangle 59"/>
          <p:cNvSpPr>
            <a:spLocks noChangeArrowheads="1"/>
          </p:cNvSpPr>
          <p:nvPr/>
        </p:nvSpPr>
        <p:spPr bwMode="auto">
          <a:xfrm>
            <a:off x="4325938" y="7185025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0.2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72" name="Rectangle 60"/>
          <p:cNvSpPr>
            <a:spLocks noChangeArrowheads="1"/>
          </p:cNvSpPr>
          <p:nvPr/>
        </p:nvSpPr>
        <p:spPr bwMode="auto">
          <a:xfrm>
            <a:off x="4908550" y="7185025"/>
            <a:ext cx="547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900,000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73" name="Rectangle 61"/>
          <p:cNvSpPr>
            <a:spLocks noChangeArrowheads="1"/>
          </p:cNvSpPr>
          <p:nvPr/>
        </p:nvSpPr>
        <p:spPr bwMode="auto">
          <a:xfrm>
            <a:off x="5999163" y="7185025"/>
            <a:ext cx="4302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10.0%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74" name="Rectangle 62"/>
          <p:cNvSpPr>
            <a:spLocks noChangeArrowheads="1"/>
          </p:cNvSpPr>
          <p:nvPr/>
        </p:nvSpPr>
        <p:spPr bwMode="auto">
          <a:xfrm>
            <a:off x="1262063" y="7467600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3.2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75" name="Rectangle 63"/>
          <p:cNvSpPr>
            <a:spLocks noChangeArrowheads="1"/>
          </p:cNvSpPr>
          <p:nvPr/>
        </p:nvSpPr>
        <p:spPr bwMode="auto">
          <a:xfrm>
            <a:off x="1806575" y="7467600"/>
            <a:ext cx="4635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45,000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76" name="Rectangle 64"/>
          <p:cNvSpPr>
            <a:spLocks noChangeArrowheads="1"/>
          </p:cNvSpPr>
          <p:nvPr/>
        </p:nvSpPr>
        <p:spPr bwMode="auto">
          <a:xfrm>
            <a:off x="3054350" y="7467600"/>
            <a:ext cx="43021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95.5%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77" name="Rectangle 65"/>
          <p:cNvSpPr>
            <a:spLocks noChangeArrowheads="1"/>
          </p:cNvSpPr>
          <p:nvPr/>
        </p:nvSpPr>
        <p:spPr bwMode="auto">
          <a:xfrm>
            <a:off x="4325938" y="7467600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0.1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78" name="Rectangle 66"/>
          <p:cNvSpPr>
            <a:spLocks noChangeArrowheads="1"/>
          </p:cNvSpPr>
          <p:nvPr/>
        </p:nvSpPr>
        <p:spPr bwMode="auto">
          <a:xfrm>
            <a:off x="4908550" y="7467600"/>
            <a:ext cx="547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920,000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79" name="Rectangle 67"/>
          <p:cNvSpPr>
            <a:spLocks noChangeArrowheads="1"/>
          </p:cNvSpPr>
          <p:nvPr/>
        </p:nvSpPr>
        <p:spPr bwMode="auto">
          <a:xfrm>
            <a:off x="6081713" y="7467600"/>
            <a:ext cx="3460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8.0%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80" name="Rectangle 68"/>
          <p:cNvSpPr>
            <a:spLocks noChangeArrowheads="1"/>
          </p:cNvSpPr>
          <p:nvPr/>
        </p:nvSpPr>
        <p:spPr bwMode="auto">
          <a:xfrm>
            <a:off x="1262063" y="7748588"/>
            <a:ext cx="211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3.1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81" name="Rectangle 69"/>
          <p:cNvSpPr>
            <a:spLocks noChangeArrowheads="1"/>
          </p:cNvSpPr>
          <p:nvPr/>
        </p:nvSpPr>
        <p:spPr bwMode="auto">
          <a:xfrm>
            <a:off x="1806575" y="7748588"/>
            <a:ext cx="46355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55,000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82" name="Rectangle 70"/>
          <p:cNvSpPr>
            <a:spLocks noChangeArrowheads="1"/>
          </p:cNvSpPr>
          <p:nvPr/>
        </p:nvSpPr>
        <p:spPr bwMode="auto">
          <a:xfrm>
            <a:off x="3054350" y="7748588"/>
            <a:ext cx="43021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94.5%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83" name="Rectangle 71"/>
          <p:cNvSpPr>
            <a:spLocks noChangeArrowheads="1"/>
          </p:cNvSpPr>
          <p:nvPr/>
        </p:nvSpPr>
        <p:spPr bwMode="auto">
          <a:xfrm>
            <a:off x="1395413" y="7993063"/>
            <a:ext cx="84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84" name="Rectangle 72"/>
          <p:cNvSpPr>
            <a:spLocks noChangeArrowheads="1"/>
          </p:cNvSpPr>
          <p:nvPr/>
        </p:nvSpPr>
        <p:spPr bwMode="auto">
          <a:xfrm>
            <a:off x="1806575" y="7993063"/>
            <a:ext cx="46355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67,000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85" name="Rectangle 73"/>
          <p:cNvSpPr>
            <a:spLocks noChangeArrowheads="1"/>
          </p:cNvSpPr>
          <p:nvPr/>
        </p:nvSpPr>
        <p:spPr bwMode="auto">
          <a:xfrm>
            <a:off x="3054350" y="7993063"/>
            <a:ext cx="43021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01700" eaLnBrk="0" hangingPunct="0"/>
            <a:r>
              <a:rPr lang="en-US" sz="1200">
                <a:solidFill>
                  <a:srgbClr val="000000"/>
                </a:solidFill>
              </a:rPr>
              <a:t>93.3%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50986" name="Line 74"/>
          <p:cNvSpPr>
            <a:spLocks noChangeShapeType="1"/>
          </p:cNvSpPr>
          <p:nvPr/>
        </p:nvSpPr>
        <p:spPr bwMode="auto">
          <a:xfrm>
            <a:off x="935038" y="4819650"/>
            <a:ext cx="2822575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87" name="Rectangle 75"/>
          <p:cNvSpPr>
            <a:spLocks noChangeArrowheads="1"/>
          </p:cNvSpPr>
          <p:nvPr/>
        </p:nvSpPr>
        <p:spPr bwMode="auto">
          <a:xfrm>
            <a:off x="935038" y="4819650"/>
            <a:ext cx="2822575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88" name="Rectangle 76"/>
          <p:cNvSpPr>
            <a:spLocks noChangeArrowheads="1"/>
          </p:cNvSpPr>
          <p:nvPr/>
        </p:nvSpPr>
        <p:spPr bwMode="auto">
          <a:xfrm>
            <a:off x="3757613" y="5367338"/>
            <a:ext cx="11112" cy="1587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89" name="Line 77"/>
          <p:cNvSpPr>
            <a:spLocks noChangeShapeType="1"/>
          </p:cNvSpPr>
          <p:nvPr/>
        </p:nvSpPr>
        <p:spPr bwMode="auto">
          <a:xfrm>
            <a:off x="935038" y="4819650"/>
            <a:ext cx="1587" cy="30480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90" name="Rectangle 78"/>
          <p:cNvSpPr>
            <a:spLocks noChangeArrowheads="1"/>
          </p:cNvSpPr>
          <p:nvPr/>
        </p:nvSpPr>
        <p:spPr bwMode="auto">
          <a:xfrm>
            <a:off x="935038" y="4819650"/>
            <a:ext cx="11112" cy="3048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91" name="Line 79"/>
          <p:cNvSpPr>
            <a:spLocks noChangeShapeType="1"/>
          </p:cNvSpPr>
          <p:nvPr/>
        </p:nvSpPr>
        <p:spPr bwMode="auto">
          <a:xfrm>
            <a:off x="1504950" y="4819650"/>
            <a:ext cx="1588" cy="11113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92" name="Rectangle 80"/>
          <p:cNvSpPr>
            <a:spLocks noChangeArrowheads="1"/>
          </p:cNvSpPr>
          <p:nvPr/>
        </p:nvSpPr>
        <p:spPr bwMode="auto">
          <a:xfrm>
            <a:off x="1504950" y="4819650"/>
            <a:ext cx="9525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93" name="Line 81"/>
          <p:cNvSpPr>
            <a:spLocks noChangeShapeType="1"/>
          </p:cNvSpPr>
          <p:nvPr/>
        </p:nvSpPr>
        <p:spPr bwMode="auto">
          <a:xfrm>
            <a:off x="1697038" y="4819650"/>
            <a:ext cx="1587" cy="30480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94" name="Rectangle 82"/>
          <p:cNvSpPr>
            <a:spLocks noChangeArrowheads="1"/>
          </p:cNvSpPr>
          <p:nvPr/>
        </p:nvSpPr>
        <p:spPr bwMode="auto">
          <a:xfrm>
            <a:off x="1697038" y="4819650"/>
            <a:ext cx="12700" cy="3048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95" name="Line 83"/>
          <p:cNvSpPr>
            <a:spLocks noChangeShapeType="1"/>
          </p:cNvSpPr>
          <p:nvPr/>
        </p:nvSpPr>
        <p:spPr bwMode="auto">
          <a:xfrm>
            <a:off x="2351088" y="4819650"/>
            <a:ext cx="1587" cy="30480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96" name="Rectangle 84"/>
          <p:cNvSpPr>
            <a:spLocks noChangeArrowheads="1"/>
          </p:cNvSpPr>
          <p:nvPr/>
        </p:nvSpPr>
        <p:spPr bwMode="auto">
          <a:xfrm>
            <a:off x="2351088" y="4819650"/>
            <a:ext cx="12700" cy="3048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97" name="Line 85"/>
          <p:cNvSpPr>
            <a:spLocks noChangeShapeType="1"/>
          </p:cNvSpPr>
          <p:nvPr/>
        </p:nvSpPr>
        <p:spPr bwMode="auto">
          <a:xfrm>
            <a:off x="2557463" y="4819650"/>
            <a:ext cx="1587" cy="30480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98" name="Rectangle 86"/>
          <p:cNvSpPr>
            <a:spLocks noChangeArrowheads="1"/>
          </p:cNvSpPr>
          <p:nvPr/>
        </p:nvSpPr>
        <p:spPr bwMode="auto">
          <a:xfrm>
            <a:off x="2557463" y="4819650"/>
            <a:ext cx="12700" cy="3048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0999" name="Line 87"/>
          <p:cNvSpPr>
            <a:spLocks noChangeShapeType="1"/>
          </p:cNvSpPr>
          <p:nvPr/>
        </p:nvSpPr>
        <p:spPr bwMode="auto">
          <a:xfrm>
            <a:off x="935038" y="5124450"/>
            <a:ext cx="2605087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00" name="Rectangle 88"/>
          <p:cNvSpPr>
            <a:spLocks noChangeArrowheads="1"/>
          </p:cNvSpPr>
          <p:nvPr/>
        </p:nvSpPr>
        <p:spPr bwMode="auto">
          <a:xfrm>
            <a:off x="935038" y="5124450"/>
            <a:ext cx="2605087" cy="1111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01" name="Line 89"/>
          <p:cNvSpPr>
            <a:spLocks noChangeShapeType="1"/>
          </p:cNvSpPr>
          <p:nvPr/>
        </p:nvSpPr>
        <p:spPr bwMode="auto">
          <a:xfrm>
            <a:off x="3527425" y="4819650"/>
            <a:ext cx="1588" cy="30480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02" name="Rectangle 90"/>
          <p:cNvSpPr>
            <a:spLocks noChangeArrowheads="1"/>
          </p:cNvSpPr>
          <p:nvPr/>
        </p:nvSpPr>
        <p:spPr bwMode="auto">
          <a:xfrm>
            <a:off x="3527425" y="4819650"/>
            <a:ext cx="12700" cy="3048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03" name="Line 91"/>
          <p:cNvSpPr>
            <a:spLocks noChangeShapeType="1"/>
          </p:cNvSpPr>
          <p:nvPr/>
        </p:nvSpPr>
        <p:spPr bwMode="auto">
          <a:xfrm>
            <a:off x="3540125" y="5124450"/>
            <a:ext cx="217488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04" name="Rectangle 92"/>
          <p:cNvSpPr>
            <a:spLocks noChangeArrowheads="1"/>
          </p:cNvSpPr>
          <p:nvPr/>
        </p:nvSpPr>
        <p:spPr bwMode="auto">
          <a:xfrm>
            <a:off x="3540125" y="5124450"/>
            <a:ext cx="217488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05" name="Line 93"/>
          <p:cNvSpPr>
            <a:spLocks noChangeShapeType="1"/>
          </p:cNvSpPr>
          <p:nvPr/>
        </p:nvSpPr>
        <p:spPr bwMode="auto">
          <a:xfrm>
            <a:off x="3768725" y="5124450"/>
            <a:ext cx="217488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06" name="Rectangle 94"/>
          <p:cNvSpPr>
            <a:spLocks noChangeArrowheads="1"/>
          </p:cNvSpPr>
          <p:nvPr/>
        </p:nvSpPr>
        <p:spPr bwMode="auto">
          <a:xfrm>
            <a:off x="3768725" y="5124450"/>
            <a:ext cx="217488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07" name="Line 95"/>
          <p:cNvSpPr>
            <a:spLocks noChangeShapeType="1"/>
          </p:cNvSpPr>
          <p:nvPr/>
        </p:nvSpPr>
        <p:spPr bwMode="auto">
          <a:xfrm>
            <a:off x="3986213" y="4819650"/>
            <a:ext cx="1587" cy="11113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08" name="Rectangle 96"/>
          <p:cNvSpPr>
            <a:spLocks noChangeArrowheads="1"/>
          </p:cNvSpPr>
          <p:nvPr/>
        </p:nvSpPr>
        <p:spPr bwMode="auto">
          <a:xfrm>
            <a:off x="3986213" y="4819650"/>
            <a:ext cx="12700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09" name="Line 97"/>
          <p:cNvSpPr>
            <a:spLocks noChangeShapeType="1"/>
          </p:cNvSpPr>
          <p:nvPr/>
        </p:nvSpPr>
        <p:spPr bwMode="auto">
          <a:xfrm>
            <a:off x="4568825" y="4819650"/>
            <a:ext cx="1588" cy="11113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10" name="Rectangle 98"/>
          <p:cNvSpPr>
            <a:spLocks noChangeArrowheads="1"/>
          </p:cNvSpPr>
          <p:nvPr/>
        </p:nvSpPr>
        <p:spPr bwMode="auto">
          <a:xfrm>
            <a:off x="4568825" y="4819650"/>
            <a:ext cx="12700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11" name="Line 99"/>
          <p:cNvSpPr>
            <a:spLocks noChangeShapeType="1"/>
          </p:cNvSpPr>
          <p:nvPr/>
        </p:nvSpPr>
        <p:spPr bwMode="auto">
          <a:xfrm>
            <a:off x="4775200" y="4819650"/>
            <a:ext cx="1588" cy="30480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12" name="Rectangle 100"/>
          <p:cNvSpPr>
            <a:spLocks noChangeArrowheads="1"/>
          </p:cNvSpPr>
          <p:nvPr/>
        </p:nvSpPr>
        <p:spPr bwMode="auto">
          <a:xfrm>
            <a:off x="4775200" y="4819650"/>
            <a:ext cx="11113" cy="3048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13" name="Line 101"/>
          <p:cNvSpPr>
            <a:spLocks noChangeShapeType="1"/>
          </p:cNvSpPr>
          <p:nvPr/>
        </p:nvSpPr>
        <p:spPr bwMode="auto">
          <a:xfrm>
            <a:off x="5537200" y="4819650"/>
            <a:ext cx="1588" cy="30480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14" name="Rectangle 102"/>
          <p:cNvSpPr>
            <a:spLocks noChangeArrowheads="1"/>
          </p:cNvSpPr>
          <p:nvPr/>
        </p:nvSpPr>
        <p:spPr bwMode="auto">
          <a:xfrm>
            <a:off x="5537200" y="4819650"/>
            <a:ext cx="12700" cy="3048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15" name="Line 103"/>
          <p:cNvSpPr>
            <a:spLocks noChangeShapeType="1"/>
          </p:cNvSpPr>
          <p:nvPr/>
        </p:nvSpPr>
        <p:spPr bwMode="auto">
          <a:xfrm>
            <a:off x="5646738" y="4819650"/>
            <a:ext cx="1587" cy="30480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16" name="Rectangle 104"/>
          <p:cNvSpPr>
            <a:spLocks noChangeArrowheads="1"/>
          </p:cNvSpPr>
          <p:nvPr/>
        </p:nvSpPr>
        <p:spPr bwMode="auto">
          <a:xfrm>
            <a:off x="5646738" y="4819650"/>
            <a:ext cx="12700" cy="3048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17" name="Line 105"/>
          <p:cNvSpPr>
            <a:spLocks noChangeShapeType="1"/>
          </p:cNvSpPr>
          <p:nvPr/>
        </p:nvSpPr>
        <p:spPr bwMode="auto">
          <a:xfrm>
            <a:off x="3986213" y="5124450"/>
            <a:ext cx="2497137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18" name="Rectangle 106"/>
          <p:cNvSpPr>
            <a:spLocks noChangeArrowheads="1"/>
          </p:cNvSpPr>
          <p:nvPr/>
        </p:nvSpPr>
        <p:spPr bwMode="auto">
          <a:xfrm>
            <a:off x="3986213" y="5124450"/>
            <a:ext cx="2497137" cy="1111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19" name="Line 107"/>
          <p:cNvSpPr>
            <a:spLocks noChangeShapeType="1"/>
          </p:cNvSpPr>
          <p:nvPr/>
        </p:nvSpPr>
        <p:spPr bwMode="auto">
          <a:xfrm>
            <a:off x="6470650" y="4819650"/>
            <a:ext cx="1588" cy="30480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20" name="Rectangle 108"/>
          <p:cNvSpPr>
            <a:spLocks noChangeArrowheads="1"/>
          </p:cNvSpPr>
          <p:nvPr/>
        </p:nvSpPr>
        <p:spPr bwMode="auto">
          <a:xfrm>
            <a:off x="6470650" y="4819650"/>
            <a:ext cx="12700" cy="3048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21" name="Line 109"/>
          <p:cNvSpPr>
            <a:spLocks noChangeShapeType="1"/>
          </p:cNvSpPr>
          <p:nvPr/>
        </p:nvSpPr>
        <p:spPr bwMode="auto">
          <a:xfrm>
            <a:off x="935038" y="5405438"/>
            <a:ext cx="2822575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22" name="Rectangle 110"/>
          <p:cNvSpPr>
            <a:spLocks noChangeArrowheads="1"/>
          </p:cNvSpPr>
          <p:nvPr/>
        </p:nvSpPr>
        <p:spPr bwMode="auto">
          <a:xfrm>
            <a:off x="935038" y="5405438"/>
            <a:ext cx="2822575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23" name="Line 111"/>
          <p:cNvSpPr>
            <a:spLocks noChangeShapeType="1"/>
          </p:cNvSpPr>
          <p:nvPr/>
        </p:nvSpPr>
        <p:spPr bwMode="auto">
          <a:xfrm>
            <a:off x="935038" y="5686425"/>
            <a:ext cx="2822575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24" name="Rectangle 112"/>
          <p:cNvSpPr>
            <a:spLocks noChangeArrowheads="1"/>
          </p:cNvSpPr>
          <p:nvPr/>
        </p:nvSpPr>
        <p:spPr bwMode="auto">
          <a:xfrm>
            <a:off x="935038" y="5686425"/>
            <a:ext cx="2822575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25" name="Line 113"/>
          <p:cNvSpPr>
            <a:spLocks noChangeShapeType="1"/>
          </p:cNvSpPr>
          <p:nvPr/>
        </p:nvSpPr>
        <p:spPr bwMode="auto">
          <a:xfrm>
            <a:off x="935038" y="5965825"/>
            <a:ext cx="2822575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26" name="Rectangle 114"/>
          <p:cNvSpPr>
            <a:spLocks noChangeArrowheads="1"/>
          </p:cNvSpPr>
          <p:nvPr/>
        </p:nvSpPr>
        <p:spPr bwMode="auto">
          <a:xfrm>
            <a:off x="935038" y="5965825"/>
            <a:ext cx="2822575" cy="127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27" name="Line 115"/>
          <p:cNvSpPr>
            <a:spLocks noChangeShapeType="1"/>
          </p:cNvSpPr>
          <p:nvPr/>
        </p:nvSpPr>
        <p:spPr bwMode="auto">
          <a:xfrm>
            <a:off x="935038" y="6248400"/>
            <a:ext cx="2822575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28" name="Rectangle 116"/>
          <p:cNvSpPr>
            <a:spLocks noChangeArrowheads="1"/>
          </p:cNvSpPr>
          <p:nvPr/>
        </p:nvSpPr>
        <p:spPr bwMode="auto">
          <a:xfrm>
            <a:off x="935038" y="6248400"/>
            <a:ext cx="2822575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29" name="Line 117"/>
          <p:cNvSpPr>
            <a:spLocks noChangeShapeType="1"/>
          </p:cNvSpPr>
          <p:nvPr/>
        </p:nvSpPr>
        <p:spPr bwMode="auto">
          <a:xfrm>
            <a:off x="935038" y="6529388"/>
            <a:ext cx="2822575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30" name="Rectangle 118"/>
          <p:cNvSpPr>
            <a:spLocks noChangeArrowheads="1"/>
          </p:cNvSpPr>
          <p:nvPr/>
        </p:nvSpPr>
        <p:spPr bwMode="auto">
          <a:xfrm>
            <a:off x="935038" y="6529388"/>
            <a:ext cx="2822575" cy="1111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31" name="Line 119"/>
          <p:cNvSpPr>
            <a:spLocks noChangeShapeType="1"/>
          </p:cNvSpPr>
          <p:nvPr/>
        </p:nvSpPr>
        <p:spPr bwMode="auto">
          <a:xfrm>
            <a:off x="935038" y="6811963"/>
            <a:ext cx="2822575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32" name="Rectangle 120"/>
          <p:cNvSpPr>
            <a:spLocks noChangeArrowheads="1"/>
          </p:cNvSpPr>
          <p:nvPr/>
        </p:nvSpPr>
        <p:spPr bwMode="auto">
          <a:xfrm>
            <a:off x="935038" y="6811963"/>
            <a:ext cx="2822575" cy="1111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33" name="Line 121"/>
          <p:cNvSpPr>
            <a:spLocks noChangeShapeType="1"/>
          </p:cNvSpPr>
          <p:nvPr/>
        </p:nvSpPr>
        <p:spPr bwMode="auto">
          <a:xfrm>
            <a:off x="935038" y="7091363"/>
            <a:ext cx="2822575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34" name="Rectangle 122"/>
          <p:cNvSpPr>
            <a:spLocks noChangeArrowheads="1"/>
          </p:cNvSpPr>
          <p:nvPr/>
        </p:nvSpPr>
        <p:spPr bwMode="auto">
          <a:xfrm>
            <a:off x="935038" y="7091363"/>
            <a:ext cx="2822575" cy="127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35" name="Line 123"/>
          <p:cNvSpPr>
            <a:spLocks noChangeShapeType="1"/>
          </p:cNvSpPr>
          <p:nvPr/>
        </p:nvSpPr>
        <p:spPr bwMode="auto">
          <a:xfrm>
            <a:off x="935038" y="7370763"/>
            <a:ext cx="2822575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36" name="Rectangle 124"/>
          <p:cNvSpPr>
            <a:spLocks noChangeArrowheads="1"/>
          </p:cNvSpPr>
          <p:nvPr/>
        </p:nvSpPr>
        <p:spPr bwMode="auto">
          <a:xfrm>
            <a:off x="935038" y="7370763"/>
            <a:ext cx="2822575" cy="127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37" name="Line 125"/>
          <p:cNvSpPr>
            <a:spLocks noChangeShapeType="1"/>
          </p:cNvSpPr>
          <p:nvPr/>
        </p:nvSpPr>
        <p:spPr bwMode="auto">
          <a:xfrm>
            <a:off x="935038" y="7653338"/>
            <a:ext cx="2822575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38" name="Rectangle 126"/>
          <p:cNvSpPr>
            <a:spLocks noChangeArrowheads="1"/>
          </p:cNvSpPr>
          <p:nvPr/>
        </p:nvSpPr>
        <p:spPr bwMode="auto">
          <a:xfrm>
            <a:off x="935038" y="7653338"/>
            <a:ext cx="2822575" cy="127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39" name="Line 127"/>
          <p:cNvSpPr>
            <a:spLocks noChangeShapeType="1"/>
          </p:cNvSpPr>
          <p:nvPr/>
        </p:nvSpPr>
        <p:spPr bwMode="auto">
          <a:xfrm>
            <a:off x="935038" y="7934325"/>
            <a:ext cx="2822575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40" name="Rectangle 128"/>
          <p:cNvSpPr>
            <a:spLocks noChangeArrowheads="1"/>
          </p:cNvSpPr>
          <p:nvPr/>
        </p:nvSpPr>
        <p:spPr bwMode="auto">
          <a:xfrm>
            <a:off x="935038" y="7934325"/>
            <a:ext cx="2822575" cy="127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41" name="Line 129"/>
          <p:cNvSpPr>
            <a:spLocks noChangeShapeType="1"/>
          </p:cNvSpPr>
          <p:nvPr/>
        </p:nvSpPr>
        <p:spPr bwMode="auto">
          <a:xfrm>
            <a:off x="935038" y="8229600"/>
            <a:ext cx="2822575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42" name="Rectangle 130"/>
          <p:cNvSpPr>
            <a:spLocks noChangeArrowheads="1"/>
          </p:cNvSpPr>
          <p:nvPr/>
        </p:nvSpPr>
        <p:spPr bwMode="auto">
          <a:xfrm>
            <a:off x="935038" y="8229600"/>
            <a:ext cx="2822575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43" name="Line 131"/>
          <p:cNvSpPr>
            <a:spLocks noChangeShapeType="1"/>
          </p:cNvSpPr>
          <p:nvPr/>
        </p:nvSpPr>
        <p:spPr bwMode="auto">
          <a:xfrm>
            <a:off x="3757613" y="4819650"/>
            <a:ext cx="1587" cy="34210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44" name="Rectangle 132"/>
          <p:cNvSpPr>
            <a:spLocks noChangeArrowheads="1"/>
          </p:cNvSpPr>
          <p:nvPr/>
        </p:nvSpPr>
        <p:spPr bwMode="auto">
          <a:xfrm>
            <a:off x="3757613" y="4819650"/>
            <a:ext cx="11112" cy="34210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45" name="Line 133"/>
          <p:cNvSpPr>
            <a:spLocks noChangeShapeType="1"/>
          </p:cNvSpPr>
          <p:nvPr/>
        </p:nvSpPr>
        <p:spPr bwMode="auto">
          <a:xfrm>
            <a:off x="935038" y="5135563"/>
            <a:ext cx="1587" cy="310515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46" name="Rectangle 134"/>
          <p:cNvSpPr>
            <a:spLocks noChangeArrowheads="1"/>
          </p:cNvSpPr>
          <p:nvPr/>
        </p:nvSpPr>
        <p:spPr bwMode="auto">
          <a:xfrm>
            <a:off x="935038" y="5135563"/>
            <a:ext cx="11112" cy="31162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47" name="Line 135"/>
          <p:cNvSpPr>
            <a:spLocks noChangeShapeType="1"/>
          </p:cNvSpPr>
          <p:nvPr/>
        </p:nvSpPr>
        <p:spPr bwMode="auto">
          <a:xfrm>
            <a:off x="1504950" y="5135563"/>
            <a:ext cx="1588" cy="310515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48" name="Rectangle 136"/>
          <p:cNvSpPr>
            <a:spLocks noChangeArrowheads="1"/>
          </p:cNvSpPr>
          <p:nvPr/>
        </p:nvSpPr>
        <p:spPr bwMode="auto">
          <a:xfrm>
            <a:off x="1504950" y="5135563"/>
            <a:ext cx="9525" cy="31162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49" name="Line 137"/>
          <p:cNvSpPr>
            <a:spLocks noChangeShapeType="1"/>
          </p:cNvSpPr>
          <p:nvPr/>
        </p:nvSpPr>
        <p:spPr bwMode="auto">
          <a:xfrm>
            <a:off x="1697038" y="5135563"/>
            <a:ext cx="1587" cy="310515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50" name="Rectangle 138"/>
          <p:cNvSpPr>
            <a:spLocks noChangeArrowheads="1"/>
          </p:cNvSpPr>
          <p:nvPr/>
        </p:nvSpPr>
        <p:spPr bwMode="auto">
          <a:xfrm>
            <a:off x="1697038" y="5135563"/>
            <a:ext cx="12700" cy="31162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51" name="Line 139"/>
          <p:cNvSpPr>
            <a:spLocks noChangeShapeType="1"/>
          </p:cNvSpPr>
          <p:nvPr/>
        </p:nvSpPr>
        <p:spPr bwMode="auto">
          <a:xfrm>
            <a:off x="2351088" y="5135563"/>
            <a:ext cx="1587" cy="310515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52" name="Rectangle 140"/>
          <p:cNvSpPr>
            <a:spLocks noChangeArrowheads="1"/>
          </p:cNvSpPr>
          <p:nvPr/>
        </p:nvSpPr>
        <p:spPr bwMode="auto">
          <a:xfrm>
            <a:off x="2351088" y="5135563"/>
            <a:ext cx="12700" cy="31162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53" name="Line 141"/>
          <p:cNvSpPr>
            <a:spLocks noChangeShapeType="1"/>
          </p:cNvSpPr>
          <p:nvPr/>
        </p:nvSpPr>
        <p:spPr bwMode="auto">
          <a:xfrm>
            <a:off x="2557463" y="5135563"/>
            <a:ext cx="1587" cy="310515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54" name="Rectangle 142"/>
          <p:cNvSpPr>
            <a:spLocks noChangeArrowheads="1"/>
          </p:cNvSpPr>
          <p:nvPr/>
        </p:nvSpPr>
        <p:spPr bwMode="auto">
          <a:xfrm>
            <a:off x="2557463" y="5135563"/>
            <a:ext cx="12700" cy="31162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55" name="Line 143"/>
          <p:cNvSpPr>
            <a:spLocks noChangeShapeType="1"/>
          </p:cNvSpPr>
          <p:nvPr/>
        </p:nvSpPr>
        <p:spPr bwMode="auto">
          <a:xfrm>
            <a:off x="3527425" y="5135563"/>
            <a:ext cx="1588" cy="310515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56" name="Rectangle 144"/>
          <p:cNvSpPr>
            <a:spLocks noChangeArrowheads="1"/>
          </p:cNvSpPr>
          <p:nvPr/>
        </p:nvSpPr>
        <p:spPr bwMode="auto">
          <a:xfrm>
            <a:off x="3527425" y="5135563"/>
            <a:ext cx="12700" cy="31162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57" name="Line 145"/>
          <p:cNvSpPr>
            <a:spLocks noChangeShapeType="1"/>
          </p:cNvSpPr>
          <p:nvPr/>
        </p:nvSpPr>
        <p:spPr bwMode="auto">
          <a:xfrm>
            <a:off x="3757613" y="8240713"/>
            <a:ext cx="1587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58" name="Rectangle 146"/>
          <p:cNvSpPr>
            <a:spLocks noChangeArrowheads="1"/>
          </p:cNvSpPr>
          <p:nvPr/>
        </p:nvSpPr>
        <p:spPr bwMode="auto">
          <a:xfrm>
            <a:off x="3757613" y="8240713"/>
            <a:ext cx="11112" cy="1111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59" name="Line 147"/>
          <p:cNvSpPr>
            <a:spLocks noChangeShapeType="1"/>
          </p:cNvSpPr>
          <p:nvPr/>
        </p:nvSpPr>
        <p:spPr bwMode="auto">
          <a:xfrm>
            <a:off x="3986213" y="5135563"/>
            <a:ext cx="1587" cy="310515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60" name="Rectangle 148"/>
          <p:cNvSpPr>
            <a:spLocks noChangeArrowheads="1"/>
          </p:cNvSpPr>
          <p:nvPr/>
        </p:nvSpPr>
        <p:spPr bwMode="auto">
          <a:xfrm>
            <a:off x="3986213" y="5135563"/>
            <a:ext cx="12700" cy="31162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61" name="Line 149"/>
          <p:cNvSpPr>
            <a:spLocks noChangeShapeType="1"/>
          </p:cNvSpPr>
          <p:nvPr/>
        </p:nvSpPr>
        <p:spPr bwMode="auto">
          <a:xfrm>
            <a:off x="4568825" y="5135563"/>
            <a:ext cx="1588" cy="310515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62" name="Rectangle 150"/>
          <p:cNvSpPr>
            <a:spLocks noChangeArrowheads="1"/>
          </p:cNvSpPr>
          <p:nvPr/>
        </p:nvSpPr>
        <p:spPr bwMode="auto">
          <a:xfrm>
            <a:off x="4568825" y="5135563"/>
            <a:ext cx="12700" cy="31162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63" name="Line 151"/>
          <p:cNvSpPr>
            <a:spLocks noChangeShapeType="1"/>
          </p:cNvSpPr>
          <p:nvPr/>
        </p:nvSpPr>
        <p:spPr bwMode="auto">
          <a:xfrm>
            <a:off x="4775200" y="5135563"/>
            <a:ext cx="1588" cy="310515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64" name="Rectangle 152"/>
          <p:cNvSpPr>
            <a:spLocks noChangeArrowheads="1"/>
          </p:cNvSpPr>
          <p:nvPr/>
        </p:nvSpPr>
        <p:spPr bwMode="auto">
          <a:xfrm>
            <a:off x="4775200" y="5135563"/>
            <a:ext cx="11113" cy="31162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65" name="Line 153"/>
          <p:cNvSpPr>
            <a:spLocks noChangeShapeType="1"/>
          </p:cNvSpPr>
          <p:nvPr/>
        </p:nvSpPr>
        <p:spPr bwMode="auto">
          <a:xfrm>
            <a:off x="5537200" y="5135563"/>
            <a:ext cx="1588" cy="310515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66" name="Rectangle 154"/>
          <p:cNvSpPr>
            <a:spLocks noChangeArrowheads="1"/>
          </p:cNvSpPr>
          <p:nvPr/>
        </p:nvSpPr>
        <p:spPr bwMode="auto">
          <a:xfrm>
            <a:off x="5537200" y="5135563"/>
            <a:ext cx="12700" cy="31162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67" name="Line 155"/>
          <p:cNvSpPr>
            <a:spLocks noChangeShapeType="1"/>
          </p:cNvSpPr>
          <p:nvPr/>
        </p:nvSpPr>
        <p:spPr bwMode="auto">
          <a:xfrm>
            <a:off x="5646738" y="5135563"/>
            <a:ext cx="1587" cy="310515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68" name="Rectangle 156"/>
          <p:cNvSpPr>
            <a:spLocks noChangeArrowheads="1"/>
          </p:cNvSpPr>
          <p:nvPr/>
        </p:nvSpPr>
        <p:spPr bwMode="auto">
          <a:xfrm>
            <a:off x="5646738" y="5135563"/>
            <a:ext cx="12700" cy="31162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69" name="Line 157"/>
          <p:cNvSpPr>
            <a:spLocks noChangeShapeType="1"/>
          </p:cNvSpPr>
          <p:nvPr/>
        </p:nvSpPr>
        <p:spPr bwMode="auto">
          <a:xfrm>
            <a:off x="6470650" y="5135563"/>
            <a:ext cx="1588" cy="3105150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70" name="Rectangle 158"/>
          <p:cNvSpPr>
            <a:spLocks noChangeArrowheads="1"/>
          </p:cNvSpPr>
          <p:nvPr/>
        </p:nvSpPr>
        <p:spPr bwMode="auto">
          <a:xfrm>
            <a:off x="6470650" y="5135563"/>
            <a:ext cx="12700" cy="31162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71" name="Line 159"/>
          <p:cNvSpPr>
            <a:spLocks noChangeShapeType="1"/>
          </p:cNvSpPr>
          <p:nvPr/>
        </p:nvSpPr>
        <p:spPr bwMode="auto">
          <a:xfrm>
            <a:off x="3768725" y="4819650"/>
            <a:ext cx="2714625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72" name="Rectangle 160"/>
          <p:cNvSpPr>
            <a:spLocks noChangeArrowheads="1"/>
          </p:cNvSpPr>
          <p:nvPr/>
        </p:nvSpPr>
        <p:spPr bwMode="auto">
          <a:xfrm>
            <a:off x="3768725" y="4819650"/>
            <a:ext cx="2725738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73" name="Line 161"/>
          <p:cNvSpPr>
            <a:spLocks noChangeShapeType="1"/>
          </p:cNvSpPr>
          <p:nvPr/>
        </p:nvSpPr>
        <p:spPr bwMode="auto">
          <a:xfrm>
            <a:off x="6483350" y="5124450"/>
            <a:ext cx="1588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74" name="Rectangle 162"/>
          <p:cNvSpPr>
            <a:spLocks noChangeArrowheads="1"/>
          </p:cNvSpPr>
          <p:nvPr/>
        </p:nvSpPr>
        <p:spPr bwMode="auto">
          <a:xfrm>
            <a:off x="6483350" y="5672138"/>
            <a:ext cx="11113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75" name="Line 163"/>
          <p:cNvSpPr>
            <a:spLocks noChangeShapeType="1"/>
          </p:cNvSpPr>
          <p:nvPr/>
        </p:nvSpPr>
        <p:spPr bwMode="auto">
          <a:xfrm>
            <a:off x="3768725" y="5405438"/>
            <a:ext cx="2714625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76" name="Rectangle 164"/>
          <p:cNvSpPr>
            <a:spLocks noChangeArrowheads="1"/>
          </p:cNvSpPr>
          <p:nvPr/>
        </p:nvSpPr>
        <p:spPr bwMode="auto">
          <a:xfrm>
            <a:off x="3768725" y="5405438"/>
            <a:ext cx="2725738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77" name="Line 165"/>
          <p:cNvSpPr>
            <a:spLocks noChangeShapeType="1"/>
          </p:cNvSpPr>
          <p:nvPr/>
        </p:nvSpPr>
        <p:spPr bwMode="auto">
          <a:xfrm>
            <a:off x="3768725" y="5686425"/>
            <a:ext cx="2714625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78" name="Rectangle 166"/>
          <p:cNvSpPr>
            <a:spLocks noChangeArrowheads="1"/>
          </p:cNvSpPr>
          <p:nvPr/>
        </p:nvSpPr>
        <p:spPr bwMode="auto">
          <a:xfrm>
            <a:off x="3768725" y="5686425"/>
            <a:ext cx="2725738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79" name="Line 167"/>
          <p:cNvSpPr>
            <a:spLocks noChangeShapeType="1"/>
          </p:cNvSpPr>
          <p:nvPr/>
        </p:nvSpPr>
        <p:spPr bwMode="auto">
          <a:xfrm>
            <a:off x="3768725" y="5965825"/>
            <a:ext cx="2714625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80" name="Rectangle 168"/>
          <p:cNvSpPr>
            <a:spLocks noChangeArrowheads="1"/>
          </p:cNvSpPr>
          <p:nvPr/>
        </p:nvSpPr>
        <p:spPr bwMode="auto">
          <a:xfrm>
            <a:off x="3768725" y="5965825"/>
            <a:ext cx="2725738" cy="127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81" name="Line 169"/>
          <p:cNvSpPr>
            <a:spLocks noChangeShapeType="1"/>
          </p:cNvSpPr>
          <p:nvPr/>
        </p:nvSpPr>
        <p:spPr bwMode="auto">
          <a:xfrm>
            <a:off x="3768725" y="6248400"/>
            <a:ext cx="2714625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82" name="Rectangle 170"/>
          <p:cNvSpPr>
            <a:spLocks noChangeArrowheads="1"/>
          </p:cNvSpPr>
          <p:nvPr/>
        </p:nvSpPr>
        <p:spPr bwMode="auto">
          <a:xfrm>
            <a:off x="3768725" y="6248400"/>
            <a:ext cx="2725738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83" name="Line 171"/>
          <p:cNvSpPr>
            <a:spLocks noChangeShapeType="1"/>
          </p:cNvSpPr>
          <p:nvPr/>
        </p:nvSpPr>
        <p:spPr bwMode="auto">
          <a:xfrm>
            <a:off x="3768725" y="6529388"/>
            <a:ext cx="2714625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84" name="Rectangle 172"/>
          <p:cNvSpPr>
            <a:spLocks noChangeArrowheads="1"/>
          </p:cNvSpPr>
          <p:nvPr/>
        </p:nvSpPr>
        <p:spPr bwMode="auto">
          <a:xfrm>
            <a:off x="3768725" y="6529388"/>
            <a:ext cx="2725738" cy="1111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85" name="Line 173"/>
          <p:cNvSpPr>
            <a:spLocks noChangeShapeType="1"/>
          </p:cNvSpPr>
          <p:nvPr/>
        </p:nvSpPr>
        <p:spPr bwMode="auto">
          <a:xfrm>
            <a:off x="3768725" y="6811963"/>
            <a:ext cx="2714625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86" name="Rectangle 174"/>
          <p:cNvSpPr>
            <a:spLocks noChangeArrowheads="1"/>
          </p:cNvSpPr>
          <p:nvPr/>
        </p:nvSpPr>
        <p:spPr bwMode="auto">
          <a:xfrm>
            <a:off x="3768725" y="6811963"/>
            <a:ext cx="2725738" cy="1111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87" name="Line 175"/>
          <p:cNvSpPr>
            <a:spLocks noChangeShapeType="1"/>
          </p:cNvSpPr>
          <p:nvPr/>
        </p:nvSpPr>
        <p:spPr bwMode="auto">
          <a:xfrm>
            <a:off x="3768725" y="7091363"/>
            <a:ext cx="2714625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88" name="Rectangle 176"/>
          <p:cNvSpPr>
            <a:spLocks noChangeArrowheads="1"/>
          </p:cNvSpPr>
          <p:nvPr/>
        </p:nvSpPr>
        <p:spPr bwMode="auto">
          <a:xfrm>
            <a:off x="3768725" y="7091363"/>
            <a:ext cx="2725738" cy="127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89" name="Line 177"/>
          <p:cNvSpPr>
            <a:spLocks noChangeShapeType="1"/>
          </p:cNvSpPr>
          <p:nvPr/>
        </p:nvSpPr>
        <p:spPr bwMode="auto">
          <a:xfrm>
            <a:off x="3768725" y="7370763"/>
            <a:ext cx="2714625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90" name="Rectangle 178"/>
          <p:cNvSpPr>
            <a:spLocks noChangeArrowheads="1"/>
          </p:cNvSpPr>
          <p:nvPr/>
        </p:nvSpPr>
        <p:spPr bwMode="auto">
          <a:xfrm>
            <a:off x="3768725" y="7370763"/>
            <a:ext cx="2725738" cy="127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91" name="Line 179"/>
          <p:cNvSpPr>
            <a:spLocks noChangeShapeType="1"/>
          </p:cNvSpPr>
          <p:nvPr/>
        </p:nvSpPr>
        <p:spPr bwMode="auto">
          <a:xfrm>
            <a:off x="3768725" y="7653338"/>
            <a:ext cx="2714625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92" name="Rectangle 180"/>
          <p:cNvSpPr>
            <a:spLocks noChangeArrowheads="1"/>
          </p:cNvSpPr>
          <p:nvPr/>
        </p:nvSpPr>
        <p:spPr bwMode="auto">
          <a:xfrm>
            <a:off x="3768725" y="7653338"/>
            <a:ext cx="2725738" cy="127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93" name="Line 181"/>
          <p:cNvSpPr>
            <a:spLocks noChangeShapeType="1"/>
          </p:cNvSpPr>
          <p:nvPr/>
        </p:nvSpPr>
        <p:spPr bwMode="auto">
          <a:xfrm>
            <a:off x="3768725" y="7934325"/>
            <a:ext cx="2714625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94" name="Rectangle 182"/>
          <p:cNvSpPr>
            <a:spLocks noChangeArrowheads="1"/>
          </p:cNvSpPr>
          <p:nvPr/>
        </p:nvSpPr>
        <p:spPr bwMode="auto">
          <a:xfrm>
            <a:off x="3768725" y="7934325"/>
            <a:ext cx="2725738" cy="127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95" name="Line 183"/>
          <p:cNvSpPr>
            <a:spLocks noChangeShapeType="1"/>
          </p:cNvSpPr>
          <p:nvPr/>
        </p:nvSpPr>
        <p:spPr bwMode="auto">
          <a:xfrm>
            <a:off x="3768725" y="8229600"/>
            <a:ext cx="2714625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96" name="Rectangle 184"/>
          <p:cNvSpPr>
            <a:spLocks noChangeArrowheads="1"/>
          </p:cNvSpPr>
          <p:nvPr/>
        </p:nvSpPr>
        <p:spPr bwMode="auto">
          <a:xfrm>
            <a:off x="3768725" y="8229600"/>
            <a:ext cx="2725738" cy="111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1097" name="Line 185"/>
          <p:cNvSpPr>
            <a:spLocks noChangeShapeType="1"/>
          </p:cNvSpPr>
          <p:nvPr/>
        </p:nvSpPr>
        <p:spPr bwMode="auto">
          <a:xfrm>
            <a:off x="298450" y="6105525"/>
            <a:ext cx="5778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65116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182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6054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46075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46075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763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4765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3018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063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3719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98924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911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4474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7632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Line 4"/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Text Box 6"/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3E4AD0A-CC4A-4ACE-89B5-A02408D204E7}" type="slidenum">
              <a:rPr lang="en-US" sz="1300">
                <a:latin typeface="Arial" pitchFamily="34" charset="0"/>
              </a:rPr>
              <a:pPr eaLnBrk="1" hangingPunct="1"/>
              <a:t>‹#›</a:t>
            </a:fld>
            <a:endParaRPr lang="en-US" sz="1300"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/>
          <a:lstStyle/>
          <a:p>
            <a:pPr algn="ctr" defTabSz="820738" eaLnBrk="0" hangingPunct="0"/>
            <a:r>
              <a:rPr lang="en-US" sz="2000" b="1" i="1" dirty="0">
                <a:solidFill>
                  <a:schemeClr val="bg1"/>
                </a:solidFill>
              </a:rPr>
              <a:t>Six Sigma</a:t>
            </a:r>
          </a:p>
          <a:p>
            <a:pPr algn="ctr" defTabSz="820738" eaLnBrk="0" hangingPunct="0"/>
            <a:r>
              <a:rPr lang="en-US" sz="2000" b="1" i="1" dirty="0">
                <a:solidFill>
                  <a:schemeClr val="bg1"/>
                </a:solidFill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itchFamily="18" charset="2"/>
        <a:buChar char="·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16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22.wmf"/><Relationship Id="rId7" Type="http://schemas.openxmlformats.org/officeDocument/2006/relationships/image" Target="../media/image24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5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oleObject" Target="../embeddings/oleObject17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/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/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/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/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/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/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/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/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/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/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/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/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/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/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/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/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/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/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/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/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/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/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/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/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/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/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/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/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/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/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/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/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/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/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/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/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/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/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/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/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/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/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/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/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/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/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/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/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/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/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/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/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/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/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/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/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/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/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/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/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/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/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/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/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/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/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/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/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/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/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/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/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/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/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/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/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/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/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/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/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/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/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/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/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/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/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/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/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/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/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/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/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/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/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/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/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/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/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/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/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/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/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/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/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/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/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/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/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/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/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/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/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/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/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/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/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/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/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/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/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/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/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/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/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/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/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/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/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/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/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/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/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/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/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33" name="Rectangle 137"/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/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35" name="Rectangle 139"/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/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37" name="Rectangle 141"/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/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39" name="Rectangle 143"/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/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41" name="Rectangle 145"/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/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4243" name="Rectangle 147"/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/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45" name="Line 149"/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/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/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/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/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/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/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/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/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/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/>
          <p:cNvSpPr>
            <a:spLocks noChangeArrowheads="1"/>
          </p:cNvSpPr>
          <p:nvPr/>
        </p:nvSpPr>
        <p:spPr bwMode="auto">
          <a:xfrm>
            <a:off x="969963" y="2819400"/>
            <a:ext cx="5846761" cy="52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/>
          <a:p>
            <a:pPr defTabSz="820738"/>
            <a:r>
              <a:rPr lang="en-US" sz="29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Measuring Process Sigma Level</a:t>
            </a:r>
          </a:p>
        </p:txBody>
      </p:sp>
      <p:grpSp>
        <p:nvGrpSpPr>
          <p:cNvPr id="4278" name="Group 182"/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/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/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700">
                  <a:latin typeface="Copperplate Gothic Bold" pitchFamily="34" charset="0"/>
                </a:rPr>
                <a:t>Sigma Quality Management</a:t>
              </a:r>
            </a:p>
          </p:txBody>
        </p:sp>
        <p:pic>
          <p:nvPicPr>
            <p:cNvPr id="4281" name="Picture 185" descr="SQM Logo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 Box 188">
            <a:extLst>
              <a:ext uri="{FF2B5EF4-FFF2-40B4-BE49-F238E27FC236}">
                <a16:creationId xmlns:a16="http://schemas.microsoft.com/office/drawing/2014/main" id="{11FCBCB0-A46E-FDAF-E834-13DCF08E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911" y="6476449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742950" indent="-28575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11430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6002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20574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5146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9718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4290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8862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B7E89858-6960-668D-623E-6E2D4A09F3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Inherent Process Capability - Cp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3E78A6C5-B112-9B6B-1197-4088C03BF1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1800" b="1" i="1"/>
              <a:t>Inherent Process Capability  = </a:t>
            </a:r>
            <a:r>
              <a:rPr lang="en-US" altLang="en-US" sz="1800" b="1" i="1" u="sng"/>
              <a:t>Upper Specification  - Lower Specification</a:t>
            </a:r>
            <a:endParaRPr lang="en-US" altLang="en-US" sz="1800" b="1" i="1"/>
          </a:p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1800" b="1" i="1"/>
              <a:t>                                           		6 x Process Standard Deviation</a:t>
            </a: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sz="1800" b="1" i="1"/>
          </a:p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1800" b="1" i="1"/>
              <a:t>Inherent Process Capability   =     |</a:t>
            </a:r>
            <a:r>
              <a:rPr lang="en-US" altLang="en-US" sz="1800" b="1" i="1" u="sng"/>
              <a:t>Specification  - Process Mean|</a:t>
            </a:r>
            <a:endParaRPr lang="en-US" altLang="en-US" sz="1800" b="1" i="1"/>
          </a:p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1800" b="1" i="1"/>
              <a:t>  (One Spec Only)	               3  x Process Standard Deviation</a:t>
            </a:r>
          </a:p>
        </p:txBody>
      </p:sp>
      <p:graphicFrame>
        <p:nvGraphicFramePr>
          <p:cNvPr id="15364" name="Object 4">
            <a:extLst>
              <a:ext uri="{FF2B5EF4-FFF2-40B4-BE49-F238E27FC236}">
                <a16:creationId xmlns:a16="http://schemas.microsoft.com/office/drawing/2014/main" id="{A3C9E6D1-5200-8D09-11A7-0D16E7E58CB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0" y="3581400"/>
          <a:ext cx="6291263" cy="291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714750" imgH="1724025" progId="">
                  <p:embed/>
                </p:oleObj>
              </mc:Choice>
              <mc:Fallback>
                <p:oleObj r:id="rId2" imgW="3714750" imgH="1724025" progId="">
                  <p:embed/>
                  <p:pic>
                    <p:nvPicPr>
                      <p:cNvPr id="15364" name="Object 4">
                        <a:extLst>
                          <a:ext uri="{FF2B5EF4-FFF2-40B4-BE49-F238E27FC236}">
                            <a16:creationId xmlns:a16="http://schemas.microsoft.com/office/drawing/2014/main" id="{A3C9E6D1-5200-8D09-11A7-0D16E7E58C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581400"/>
                        <a:ext cx="6291263" cy="2913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60" name="Rectangle 16">
            <a:extLst>
              <a:ext uri="{FF2B5EF4-FFF2-40B4-BE49-F238E27FC236}">
                <a16:creationId xmlns:a16="http://schemas.microsoft.com/office/drawing/2014/main" id="{93FA1E2A-3388-1924-BBE7-84F79AC27771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Cp Values</a:t>
            </a:r>
          </a:p>
        </p:txBody>
      </p:sp>
      <p:pic>
        <p:nvPicPr>
          <p:cNvPr id="16387" name="Picture 6">
            <a:extLst>
              <a:ext uri="{FF2B5EF4-FFF2-40B4-BE49-F238E27FC236}">
                <a16:creationId xmlns:a16="http://schemas.microsoft.com/office/drawing/2014/main" id="{12BDD2D9-A283-DE4E-BED3-B4593CDC2064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1295400"/>
            <a:ext cx="3462338" cy="20780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8" name="Picture 9">
            <a:extLst>
              <a:ext uri="{FF2B5EF4-FFF2-40B4-BE49-F238E27FC236}">
                <a16:creationId xmlns:a16="http://schemas.microsoft.com/office/drawing/2014/main" id="{87BB89F7-E9EE-0A58-E493-F1610DD78EBE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1725" y="1295400"/>
            <a:ext cx="3462338" cy="20780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9" name="Picture 12">
            <a:extLst>
              <a:ext uri="{FF2B5EF4-FFF2-40B4-BE49-F238E27FC236}">
                <a16:creationId xmlns:a16="http://schemas.microsoft.com/office/drawing/2014/main" id="{E2C38223-1F1D-F4A2-AF51-667EFB02E933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4127500"/>
            <a:ext cx="3462338" cy="20780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90" name="Picture 15">
            <a:extLst>
              <a:ext uri="{FF2B5EF4-FFF2-40B4-BE49-F238E27FC236}">
                <a16:creationId xmlns:a16="http://schemas.microsoft.com/office/drawing/2014/main" id="{A8419907-507C-D7BF-B1BE-F8BCBBE1884B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1725" y="4127500"/>
            <a:ext cx="3462338" cy="20780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91" name="Rectangle 18">
            <a:extLst>
              <a:ext uri="{FF2B5EF4-FFF2-40B4-BE49-F238E27FC236}">
                <a16:creationId xmlns:a16="http://schemas.microsoft.com/office/drawing/2014/main" id="{EEFD70CA-828D-FC01-1F5F-A868D38C8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581400"/>
            <a:ext cx="8839200" cy="76200"/>
          </a:xfrm>
          <a:prstGeom prst="rect">
            <a:avLst/>
          </a:prstGeom>
          <a:solidFill>
            <a:schemeClr val="accent2"/>
          </a:solidFill>
          <a:ln w="12700">
            <a:solidFill>
              <a:srgbClr val="FFFF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2" name="Rectangle 19">
            <a:extLst>
              <a:ext uri="{FF2B5EF4-FFF2-40B4-BE49-F238E27FC236}">
                <a16:creationId xmlns:a16="http://schemas.microsoft.com/office/drawing/2014/main" id="{E75E2F90-E0D9-074B-DF49-598DA186C517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1638300" y="3771900"/>
            <a:ext cx="5791200" cy="76200"/>
          </a:xfrm>
          <a:prstGeom prst="rect">
            <a:avLst/>
          </a:prstGeom>
          <a:solidFill>
            <a:schemeClr val="accent2"/>
          </a:solidFill>
          <a:ln w="12700">
            <a:solidFill>
              <a:srgbClr val="FFFF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>
            <a:extLst>
              <a:ext uri="{FF2B5EF4-FFF2-40B4-BE49-F238E27FC236}">
                <a16:creationId xmlns:a16="http://schemas.microsoft.com/office/drawing/2014/main" id="{42D0378F-01C3-336D-608A-DAE8DED1E3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Operational Process Capability - Cpk</a:t>
            </a:r>
          </a:p>
        </p:txBody>
      </p:sp>
      <p:sp>
        <p:nvSpPr>
          <p:cNvPr id="17411" name="Rectangle 4">
            <a:extLst>
              <a:ext uri="{FF2B5EF4-FFF2-40B4-BE49-F238E27FC236}">
                <a16:creationId xmlns:a16="http://schemas.microsoft.com/office/drawing/2014/main" id="{A6A30022-2CB8-FE22-9E6A-1F8A0C2252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24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7412" name="Object 3">
            <a:extLst>
              <a:ext uri="{FF2B5EF4-FFF2-40B4-BE49-F238E27FC236}">
                <a16:creationId xmlns:a16="http://schemas.microsoft.com/office/drawing/2014/main" id="{BEEF9469-91E9-8966-6297-6184D3B27B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" y="1371600"/>
          <a:ext cx="3810000" cy="281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263900" imgH="2413000" progId="Equation.3">
                  <p:embed/>
                </p:oleObj>
              </mc:Choice>
              <mc:Fallback>
                <p:oleObj name="Equation" r:id="rId2" imgW="3263900" imgH="2413000" progId="Equation.3">
                  <p:embed/>
                  <p:pic>
                    <p:nvPicPr>
                      <p:cNvPr id="17412" name="Object 3">
                        <a:extLst>
                          <a:ext uri="{FF2B5EF4-FFF2-40B4-BE49-F238E27FC236}">
                            <a16:creationId xmlns:a16="http://schemas.microsoft.com/office/drawing/2014/main" id="{BEEF9469-91E9-8966-6297-6184D3B27B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371600"/>
                        <a:ext cx="3810000" cy="281146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Rectangle 6">
            <a:extLst>
              <a:ext uri="{FF2B5EF4-FFF2-40B4-BE49-F238E27FC236}">
                <a16:creationId xmlns:a16="http://schemas.microsoft.com/office/drawing/2014/main" id="{C161DA50-5EF8-EC48-0BC0-B7C070F0C4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19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7414" name="Object 5">
            <a:extLst>
              <a:ext uri="{FF2B5EF4-FFF2-40B4-BE49-F238E27FC236}">
                <a16:creationId xmlns:a16="http://schemas.microsoft.com/office/drawing/2014/main" id="{EBB94369-31C6-C21F-D5E8-817A59FA6D3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00600" y="1062038"/>
          <a:ext cx="4191000" cy="353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81400" imgH="3022600" progId="Equation.3">
                  <p:embed/>
                </p:oleObj>
              </mc:Choice>
              <mc:Fallback>
                <p:oleObj name="Equation" r:id="rId4" imgW="3581400" imgH="3022600" progId="Equation.3">
                  <p:embed/>
                  <p:pic>
                    <p:nvPicPr>
                      <p:cNvPr id="17414" name="Object 5">
                        <a:extLst>
                          <a:ext uri="{FF2B5EF4-FFF2-40B4-BE49-F238E27FC236}">
                            <a16:creationId xmlns:a16="http://schemas.microsoft.com/office/drawing/2014/main" id="{EBB94369-31C6-C21F-D5E8-817A59FA6D3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062038"/>
                        <a:ext cx="4191000" cy="353377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5" name="Rectangle 8">
            <a:extLst>
              <a:ext uri="{FF2B5EF4-FFF2-40B4-BE49-F238E27FC236}">
                <a16:creationId xmlns:a16="http://schemas.microsoft.com/office/drawing/2014/main" id="{A08BB1A5-129C-C7D6-F15F-4E12950B2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7416" name="Object 7">
            <a:extLst>
              <a:ext uri="{FF2B5EF4-FFF2-40B4-BE49-F238E27FC236}">
                <a16:creationId xmlns:a16="http://schemas.microsoft.com/office/drawing/2014/main" id="{9970370E-057B-2BC5-2C19-DB1D0C6E7C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5410200"/>
          <a:ext cx="3800475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49500" imgH="711200" progId="Equation.3">
                  <p:embed/>
                </p:oleObj>
              </mc:Choice>
              <mc:Fallback>
                <p:oleObj name="Equation" r:id="rId6" imgW="2349500" imgH="711200" progId="Equation.3">
                  <p:embed/>
                  <p:pic>
                    <p:nvPicPr>
                      <p:cNvPr id="17416" name="Object 7">
                        <a:extLst>
                          <a:ext uri="{FF2B5EF4-FFF2-40B4-BE49-F238E27FC236}">
                            <a16:creationId xmlns:a16="http://schemas.microsoft.com/office/drawing/2014/main" id="{9970370E-057B-2BC5-2C19-DB1D0C6E7C9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410200"/>
                        <a:ext cx="3800475" cy="115411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7" name="AutoShape 9">
            <a:extLst>
              <a:ext uri="{FF2B5EF4-FFF2-40B4-BE49-F238E27FC236}">
                <a16:creationId xmlns:a16="http://schemas.microsoft.com/office/drawing/2014/main" id="{654E31C9-BA49-C27C-D0A0-FDF6FBB73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286000"/>
            <a:ext cx="685800" cy="990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8" name="AutoShape 10">
            <a:extLst>
              <a:ext uri="{FF2B5EF4-FFF2-40B4-BE49-F238E27FC236}">
                <a16:creationId xmlns:a16="http://schemas.microsoft.com/office/drawing/2014/main" id="{E66BBE8C-6B81-0FBD-DF99-AB098E09E48B}"/>
              </a:ext>
            </a:extLst>
          </p:cNvPr>
          <p:cNvSpPr>
            <a:spLocks noChangeArrowheads="1"/>
          </p:cNvSpPr>
          <p:nvPr/>
        </p:nvSpPr>
        <p:spPr bwMode="auto">
          <a:xfrm rot="8115626">
            <a:off x="4724400" y="4419600"/>
            <a:ext cx="685800" cy="990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FE165B86-4244-39FD-DDA7-0CA13232CD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Process Capability Studies</a:t>
            </a:r>
          </a:p>
        </p:txBody>
      </p:sp>
      <p:sp>
        <p:nvSpPr>
          <p:cNvPr id="18435" name="Rectangle 5">
            <a:extLst>
              <a:ext uri="{FF2B5EF4-FFF2-40B4-BE49-F238E27FC236}">
                <a16:creationId xmlns:a16="http://schemas.microsoft.com/office/drawing/2014/main" id="{F5F68627-9109-E527-67A0-E03C067422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Raw material sources,</a:t>
            </a:r>
          </a:p>
          <a:p>
            <a:pPr eaLnBrk="1" hangingPunct="1"/>
            <a:r>
              <a:rPr lang="en-US" altLang="en-US"/>
              <a:t>Operators,</a:t>
            </a:r>
          </a:p>
          <a:p>
            <a:pPr eaLnBrk="1" hangingPunct="1"/>
            <a:r>
              <a:rPr lang="en-US" altLang="en-US"/>
              <a:t>Gauge users,</a:t>
            </a:r>
          </a:p>
          <a:p>
            <a:pPr eaLnBrk="1" hangingPunct="1"/>
            <a:r>
              <a:rPr lang="en-US" altLang="en-US"/>
              <a:t>Production rates, and</a:t>
            </a:r>
          </a:p>
          <a:p>
            <a:pPr eaLnBrk="1" hangingPunct="1"/>
            <a:r>
              <a:rPr lang="en-US" altLang="en-US"/>
              <a:t>Environmental conditions.</a:t>
            </a:r>
          </a:p>
        </p:txBody>
      </p:sp>
      <p:sp>
        <p:nvSpPr>
          <p:cNvPr id="18436" name="Rectangle 4">
            <a:extLst>
              <a:ext uri="{FF2B5EF4-FFF2-40B4-BE49-F238E27FC236}">
                <a16:creationId xmlns:a16="http://schemas.microsoft.com/office/drawing/2014/main" id="{9059B0A3-C13A-77B4-36D7-F6A7D706A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8437" name="Object 3">
            <a:extLst>
              <a:ext uri="{FF2B5EF4-FFF2-40B4-BE49-F238E27FC236}">
                <a16:creationId xmlns:a16="http://schemas.microsoft.com/office/drawing/2014/main" id="{83770DE7-FBD3-357D-40B5-EA08B6A4860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1200" y="3581400"/>
          <a:ext cx="5181600" cy="151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44700" imgH="596900" progId="Equation.3">
                  <p:embed/>
                </p:oleObj>
              </mc:Choice>
              <mc:Fallback>
                <p:oleObj name="Equation" r:id="rId2" imgW="2044700" imgH="596900" progId="Equation.3">
                  <p:embed/>
                  <p:pic>
                    <p:nvPicPr>
                      <p:cNvPr id="18437" name="Object 3">
                        <a:extLst>
                          <a:ext uri="{FF2B5EF4-FFF2-40B4-BE49-F238E27FC236}">
                            <a16:creationId xmlns:a16="http://schemas.microsoft.com/office/drawing/2014/main" id="{83770DE7-FBD3-357D-40B5-EA08B6A4860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581400"/>
                        <a:ext cx="5181600" cy="151765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0C35F2C9-705E-2267-F998-0542DC984B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Assessing Process Capability - Steps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25E5CA43-224D-878A-375C-253133A2C4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451850" cy="5513388"/>
          </a:xfrm>
        </p:spPr>
        <p:txBody>
          <a:bodyPr/>
          <a:lstStyle/>
          <a:p>
            <a:pPr marL="381000" indent="-381000" eaLnBrk="1" hangingPunct="1">
              <a:buFont typeface="Symbol" panose="05050102010706020507" pitchFamily="18" charset="2"/>
              <a:buAutoNum type="arabicPeriod"/>
            </a:pPr>
            <a:r>
              <a:rPr lang="en-US" altLang="en-US" sz="1800"/>
              <a:t>Accumulate data in subgroups of consecutive parts taken periodically from production runs.  If the same process produces a variety of part numbers with different target dimensions, each different part should be treated as a separate process unless we have evidence that the variation about the targeted dimension is not affected by the normal value.  </a:t>
            </a:r>
            <a:endParaRPr lang="en-US" altLang="en-US" sz="1800" b="1"/>
          </a:p>
          <a:p>
            <a:pPr marL="381000" indent="-381000" eaLnBrk="1" hangingPunct="1">
              <a:buFont typeface="Symbol" panose="05050102010706020507" pitchFamily="18" charset="2"/>
              <a:buAutoNum type="arabicPeriod"/>
            </a:pPr>
            <a:r>
              <a:rPr lang="en-US" altLang="en-US" sz="1800"/>
              <a:t>Data should be accumulated over a long enough period of time that all sources of variation have an opportunity to be exhibited (25 subgroups of 4 taken over a “long” period of time is a guide).  Check for process stability.  </a:t>
            </a:r>
          </a:p>
          <a:p>
            <a:pPr marL="381000" indent="-381000" eaLnBrk="1" hangingPunct="1">
              <a:buFont typeface="Symbol" panose="05050102010706020507" pitchFamily="18" charset="2"/>
              <a:buAutoNum type="arabicPeriod"/>
            </a:pPr>
            <a:r>
              <a:rPr lang="en-US" altLang="en-US" sz="1800"/>
              <a:t>Test the data for shape of distribution.</a:t>
            </a:r>
          </a:p>
          <a:p>
            <a:pPr marL="381000" indent="-381000" eaLnBrk="1" hangingPunct="1">
              <a:buFont typeface="Symbol" panose="05050102010706020507" pitchFamily="18" charset="2"/>
              <a:buAutoNum type="arabicPeriod"/>
            </a:pPr>
            <a:r>
              <a:rPr lang="en-US" altLang="en-US" sz="1800"/>
              <a:t>If the distribution is normal, compute the standard deviation based on individuals.  If the data is not normal, either transform the data or perform a capability analysis using the Weibull distribution (see Minitab, Help topics, </a:t>
            </a:r>
            <a:r>
              <a:rPr lang="en-US" altLang="en-US" sz="1800" i="1"/>
              <a:t>process capability: non-normal data</a:t>
            </a:r>
            <a:r>
              <a:rPr lang="en-US" altLang="en-US" sz="1800"/>
              <a:t> for more information). </a:t>
            </a:r>
          </a:p>
          <a:p>
            <a:pPr marL="381000" indent="-381000" eaLnBrk="1" hangingPunct="1">
              <a:buFont typeface="Symbol" panose="05050102010706020507" pitchFamily="18" charset="2"/>
              <a:buAutoNum type="arabicPeriod"/>
            </a:pPr>
            <a:r>
              <a:rPr lang="en-US" altLang="en-US" sz="1800"/>
              <a:t>Calculate Pc based on six standard deviations divided into the available tolerance.</a:t>
            </a:r>
          </a:p>
          <a:p>
            <a:pPr marL="381000" indent="-381000" eaLnBrk="1" hangingPunct="1">
              <a:buFont typeface="Symbol" panose="05050102010706020507" pitchFamily="18" charset="2"/>
              <a:buAutoNum type="arabicPeriod"/>
            </a:pPr>
            <a:r>
              <a:rPr lang="en-US" altLang="en-US" sz="1800"/>
              <a:t>Calculate Pc using standard deviation based on the average range.  Compare this with the value obtained in step 5 to see what the potential of the process is given better controls or improved stability of mean performance.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Sigma Level of a Process</a:t>
            </a:r>
          </a:p>
        </p:txBody>
      </p:sp>
      <p:sp>
        <p:nvSpPr>
          <p:cNvPr id="528388" name="Line 4"/>
          <p:cNvSpPr>
            <a:spLocks noChangeShapeType="1"/>
          </p:cNvSpPr>
          <p:nvPr/>
        </p:nvSpPr>
        <p:spPr bwMode="auto">
          <a:xfrm>
            <a:off x="992188" y="4583113"/>
            <a:ext cx="6699250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89" name="Line 5"/>
          <p:cNvSpPr>
            <a:spLocks noChangeShapeType="1"/>
          </p:cNvSpPr>
          <p:nvPr/>
        </p:nvSpPr>
        <p:spPr bwMode="auto">
          <a:xfrm flipH="1">
            <a:off x="992188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0" name="Line 6"/>
          <p:cNvSpPr>
            <a:spLocks noChangeShapeType="1"/>
          </p:cNvSpPr>
          <p:nvPr/>
        </p:nvSpPr>
        <p:spPr bwMode="auto">
          <a:xfrm flipH="1">
            <a:off x="1549400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1" name="Line 7"/>
          <p:cNvSpPr>
            <a:spLocks noChangeShapeType="1"/>
          </p:cNvSpPr>
          <p:nvPr/>
        </p:nvSpPr>
        <p:spPr bwMode="auto">
          <a:xfrm flipH="1">
            <a:off x="2106613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2" name="Line 8"/>
          <p:cNvSpPr>
            <a:spLocks noChangeShapeType="1"/>
          </p:cNvSpPr>
          <p:nvPr/>
        </p:nvSpPr>
        <p:spPr bwMode="auto">
          <a:xfrm flipH="1">
            <a:off x="2667000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3" name="Line 9"/>
          <p:cNvSpPr>
            <a:spLocks noChangeShapeType="1"/>
          </p:cNvSpPr>
          <p:nvPr/>
        </p:nvSpPr>
        <p:spPr bwMode="auto">
          <a:xfrm flipH="1">
            <a:off x="3224213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4" name="Line 10"/>
          <p:cNvSpPr>
            <a:spLocks noChangeShapeType="1"/>
          </p:cNvSpPr>
          <p:nvPr/>
        </p:nvSpPr>
        <p:spPr bwMode="auto">
          <a:xfrm flipH="1">
            <a:off x="3784600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5" name="Line 11"/>
          <p:cNvSpPr>
            <a:spLocks noChangeShapeType="1"/>
          </p:cNvSpPr>
          <p:nvPr/>
        </p:nvSpPr>
        <p:spPr bwMode="auto">
          <a:xfrm flipH="1">
            <a:off x="4341813" y="4556125"/>
            <a:ext cx="1587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6" name="Line 12"/>
          <p:cNvSpPr>
            <a:spLocks noChangeShapeType="1"/>
          </p:cNvSpPr>
          <p:nvPr/>
        </p:nvSpPr>
        <p:spPr bwMode="auto">
          <a:xfrm flipH="1">
            <a:off x="4899025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7" name="Line 13"/>
          <p:cNvSpPr>
            <a:spLocks noChangeShapeType="1"/>
          </p:cNvSpPr>
          <p:nvPr/>
        </p:nvSpPr>
        <p:spPr bwMode="auto">
          <a:xfrm flipH="1">
            <a:off x="5457825" y="4556125"/>
            <a:ext cx="4763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8" name="Line 14"/>
          <p:cNvSpPr>
            <a:spLocks noChangeShapeType="1"/>
          </p:cNvSpPr>
          <p:nvPr/>
        </p:nvSpPr>
        <p:spPr bwMode="auto">
          <a:xfrm flipH="1">
            <a:off x="6016625" y="4556125"/>
            <a:ext cx="1588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9" name="Line 15"/>
          <p:cNvSpPr>
            <a:spLocks noChangeShapeType="1"/>
          </p:cNvSpPr>
          <p:nvPr/>
        </p:nvSpPr>
        <p:spPr bwMode="auto">
          <a:xfrm flipH="1">
            <a:off x="6577013" y="4556125"/>
            <a:ext cx="1587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0" name="Line 16"/>
          <p:cNvSpPr>
            <a:spLocks noChangeShapeType="1"/>
          </p:cNvSpPr>
          <p:nvPr/>
        </p:nvSpPr>
        <p:spPr bwMode="auto">
          <a:xfrm flipH="1">
            <a:off x="7132638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1" name="Line 17"/>
          <p:cNvSpPr>
            <a:spLocks noChangeShapeType="1"/>
          </p:cNvSpPr>
          <p:nvPr/>
        </p:nvSpPr>
        <p:spPr bwMode="auto">
          <a:xfrm flipH="1">
            <a:off x="7691438" y="4556125"/>
            <a:ext cx="1587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2" name="Line 18"/>
          <p:cNvSpPr>
            <a:spLocks noChangeShapeType="1"/>
          </p:cNvSpPr>
          <p:nvPr/>
        </p:nvSpPr>
        <p:spPr bwMode="auto">
          <a:xfrm>
            <a:off x="99218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3" name="Line 19"/>
          <p:cNvSpPr>
            <a:spLocks noChangeShapeType="1"/>
          </p:cNvSpPr>
          <p:nvPr/>
        </p:nvSpPr>
        <p:spPr bwMode="auto">
          <a:xfrm>
            <a:off x="105410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4" name="Freeform 20"/>
          <p:cNvSpPr>
            <a:spLocks/>
          </p:cNvSpPr>
          <p:nvPr/>
        </p:nvSpPr>
        <p:spPr bwMode="auto">
          <a:xfrm>
            <a:off x="1100138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5" name="Line 21"/>
          <p:cNvSpPr>
            <a:spLocks noChangeShapeType="1"/>
          </p:cNvSpPr>
          <p:nvPr/>
        </p:nvSpPr>
        <p:spPr bwMode="auto">
          <a:xfrm>
            <a:off x="116205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6" name="Line 22"/>
          <p:cNvSpPr>
            <a:spLocks noChangeShapeType="1"/>
          </p:cNvSpPr>
          <p:nvPr/>
        </p:nvSpPr>
        <p:spPr bwMode="auto">
          <a:xfrm>
            <a:off x="120808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7" name="Line 23"/>
          <p:cNvSpPr>
            <a:spLocks noChangeShapeType="1"/>
          </p:cNvSpPr>
          <p:nvPr/>
        </p:nvSpPr>
        <p:spPr bwMode="auto">
          <a:xfrm>
            <a:off x="1270000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8" name="Line 24"/>
          <p:cNvSpPr>
            <a:spLocks noChangeShapeType="1"/>
          </p:cNvSpPr>
          <p:nvPr/>
        </p:nvSpPr>
        <p:spPr bwMode="auto">
          <a:xfrm>
            <a:off x="1331913" y="4556125"/>
            <a:ext cx="47625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9" name="Freeform 25"/>
          <p:cNvSpPr>
            <a:spLocks/>
          </p:cNvSpPr>
          <p:nvPr/>
        </p:nvSpPr>
        <p:spPr bwMode="auto">
          <a:xfrm>
            <a:off x="1379538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0" name="Line 26"/>
          <p:cNvSpPr>
            <a:spLocks noChangeShapeType="1"/>
          </p:cNvSpPr>
          <p:nvPr/>
        </p:nvSpPr>
        <p:spPr bwMode="auto">
          <a:xfrm>
            <a:off x="144145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1" name="Line 27"/>
          <p:cNvSpPr>
            <a:spLocks noChangeShapeType="1"/>
          </p:cNvSpPr>
          <p:nvPr/>
        </p:nvSpPr>
        <p:spPr bwMode="auto">
          <a:xfrm>
            <a:off x="148748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2" name="Line 28"/>
          <p:cNvSpPr>
            <a:spLocks noChangeShapeType="1"/>
          </p:cNvSpPr>
          <p:nvPr/>
        </p:nvSpPr>
        <p:spPr bwMode="auto">
          <a:xfrm>
            <a:off x="1549400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3" name="Line 29"/>
          <p:cNvSpPr>
            <a:spLocks noChangeShapeType="1"/>
          </p:cNvSpPr>
          <p:nvPr/>
        </p:nvSpPr>
        <p:spPr bwMode="auto">
          <a:xfrm>
            <a:off x="1611313" y="4556125"/>
            <a:ext cx="46037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4" name="Freeform 30"/>
          <p:cNvSpPr>
            <a:spLocks/>
          </p:cNvSpPr>
          <p:nvPr/>
        </p:nvSpPr>
        <p:spPr bwMode="auto">
          <a:xfrm>
            <a:off x="1657350" y="4556125"/>
            <a:ext cx="61913" cy="31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5" name="Line 31"/>
          <p:cNvSpPr>
            <a:spLocks noChangeShapeType="1"/>
          </p:cNvSpPr>
          <p:nvPr/>
        </p:nvSpPr>
        <p:spPr bwMode="auto">
          <a:xfrm>
            <a:off x="1719263" y="4556125"/>
            <a:ext cx="492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6" name="Line 32"/>
          <p:cNvSpPr>
            <a:spLocks noChangeShapeType="1"/>
          </p:cNvSpPr>
          <p:nvPr/>
        </p:nvSpPr>
        <p:spPr bwMode="auto">
          <a:xfrm>
            <a:off x="1768475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7" name="Line 33"/>
          <p:cNvSpPr>
            <a:spLocks noChangeShapeType="1"/>
          </p:cNvSpPr>
          <p:nvPr/>
        </p:nvSpPr>
        <p:spPr bwMode="auto">
          <a:xfrm>
            <a:off x="183038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8" name="Line 34"/>
          <p:cNvSpPr>
            <a:spLocks noChangeShapeType="1"/>
          </p:cNvSpPr>
          <p:nvPr/>
        </p:nvSpPr>
        <p:spPr bwMode="auto">
          <a:xfrm>
            <a:off x="189230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9" name="Freeform 35"/>
          <p:cNvSpPr>
            <a:spLocks/>
          </p:cNvSpPr>
          <p:nvPr/>
        </p:nvSpPr>
        <p:spPr bwMode="auto">
          <a:xfrm>
            <a:off x="1938338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0" name="Line 36"/>
          <p:cNvSpPr>
            <a:spLocks noChangeShapeType="1"/>
          </p:cNvSpPr>
          <p:nvPr/>
        </p:nvSpPr>
        <p:spPr bwMode="auto">
          <a:xfrm>
            <a:off x="2000250" y="4556125"/>
            <a:ext cx="44450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1" name="Line 37"/>
          <p:cNvSpPr>
            <a:spLocks noChangeShapeType="1"/>
          </p:cNvSpPr>
          <p:nvPr/>
        </p:nvSpPr>
        <p:spPr bwMode="auto">
          <a:xfrm>
            <a:off x="2044700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2" name="Line 38"/>
          <p:cNvSpPr>
            <a:spLocks noChangeShapeType="1"/>
          </p:cNvSpPr>
          <p:nvPr/>
        </p:nvSpPr>
        <p:spPr bwMode="auto">
          <a:xfrm>
            <a:off x="2106613" y="4556125"/>
            <a:ext cx="65087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3" name="Line 39"/>
          <p:cNvSpPr>
            <a:spLocks noChangeShapeType="1"/>
          </p:cNvSpPr>
          <p:nvPr/>
        </p:nvSpPr>
        <p:spPr bwMode="auto">
          <a:xfrm>
            <a:off x="217170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4" name="Freeform 40"/>
          <p:cNvSpPr>
            <a:spLocks/>
          </p:cNvSpPr>
          <p:nvPr/>
        </p:nvSpPr>
        <p:spPr bwMode="auto">
          <a:xfrm>
            <a:off x="2217738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5" name="Line 41"/>
          <p:cNvSpPr>
            <a:spLocks noChangeShapeType="1"/>
          </p:cNvSpPr>
          <p:nvPr/>
        </p:nvSpPr>
        <p:spPr bwMode="auto">
          <a:xfrm>
            <a:off x="227965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6" name="Line 42"/>
          <p:cNvSpPr>
            <a:spLocks noChangeShapeType="1"/>
          </p:cNvSpPr>
          <p:nvPr/>
        </p:nvSpPr>
        <p:spPr bwMode="auto">
          <a:xfrm>
            <a:off x="232568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7" name="Freeform 43"/>
          <p:cNvSpPr>
            <a:spLocks/>
          </p:cNvSpPr>
          <p:nvPr/>
        </p:nvSpPr>
        <p:spPr bwMode="auto">
          <a:xfrm>
            <a:off x="2387600" y="4543425"/>
            <a:ext cx="61913" cy="12700"/>
          </a:xfrm>
          <a:custGeom>
            <a:avLst/>
            <a:gdLst>
              <a:gd name="T0" fmla="*/ 0 w 20000"/>
              <a:gd name="T1" fmla="*/ 2000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8" name="Line 44"/>
          <p:cNvSpPr>
            <a:spLocks noChangeShapeType="1"/>
          </p:cNvSpPr>
          <p:nvPr/>
        </p:nvSpPr>
        <p:spPr bwMode="auto">
          <a:xfrm>
            <a:off x="2449513" y="4543425"/>
            <a:ext cx="47625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9" name="Freeform 45"/>
          <p:cNvSpPr>
            <a:spLocks/>
          </p:cNvSpPr>
          <p:nvPr/>
        </p:nvSpPr>
        <p:spPr bwMode="auto">
          <a:xfrm>
            <a:off x="2497138" y="4543425"/>
            <a:ext cx="61912" cy="0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0" name="Freeform 46"/>
          <p:cNvSpPr>
            <a:spLocks/>
          </p:cNvSpPr>
          <p:nvPr/>
        </p:nvSpPr>
        <p:spPr bwMode="auto">
          <a:xfrm>
            <a:off x="2559050" y="4527550"/>
            <a:ext cx="46038" cy="15875"/>
          </a:xfrm>
          <a:custGeom>
            <a:avLst/>
            <a:gdLst>
              <a:gd name="T0" fmla="*/ 0 w 20000"/>
              <a:gd name="T1" fmla="*/ 20000 h 20000"/>
              <a:gd name="T2" fmla="*/ 5946 w 20000"/>
              <a:gd name="T3" fmla="*/ 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5946" y="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1" name="Line 47"/>
          <p:cNvSpPr>
            <a:spLocks noChangeShapeType="1"/>
          </p:cNvSpPr>
          <p:nvPr/>
        </p:nvSpPr>
        <p:spPr bwMode="auto">
          <a:xfrm>
            <a:off x="2605088" y="4527550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2" name="Line 48"/>
          <p:cNvSpPr>
            <a:spLocks noChangeShapeType="1"/>
          </p:cNvSpPr>
          <p:nvPr/>
        </p:nvSpPr>
        <p:spPr bwMode="auto">
          <a:xfrm flipH="1">
            <a:off x="2667000" y="4513263"/>
            <a:ext cx="61913" cy="142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3" name="Line 49"/>
          <p:cNvSpPr>
            <a:spLocks noChangeShapeType="1"/>
          </p:cNvSpPr>
          <p:nvPr/>
        </p:nvSpPr>
        <p:spPr bwMode="auto">
          <a:xfrm flipH="1">
            <a:off x="2728913" y="4502150"/>
            <a:ext cx="46037" cy="1111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4" name="Freeform 50"/>
          <p:cNvSpPr>
            <a:spLocks/>
          </p:cNvSpPr>
          <p:nvPr/>
        </p:nvSpPr>
        <p:spPr bwMode="auto">
          <a:xfrm>
            <a:off x="2774950" y="4487863"/>
            <a:ext cx="61913" cy="14287"/>
          </a:xfrm>
          <a:custGeom>
            <a:avLst/>
            <a:gdLst>
              <a:gd name="T0" fmla="*/ 0 w 20000"/>
              <a:gd name="T1" fmla="*/ 20000 h 20000"/>
              <a:gd name="T2" fmla="*/ 10612 w 20000"/>
              <a:gd name="T3" fmla="*/ 2000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2000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5" name="Line 51"/>
          <p:cNvSpPr>
            <a:spLocks noChangeShapeType="1"/>
          </p:cNvSpPr>
          <p:nvPr/>
        </p:nvSpPr>
        <p:spPr bwMode="auto">
          <a:xfrm flipH="1">
            <a:off x="2836863" y="4459288"/>
            <a:ext cx="49212" cy="285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6" name="Line 52"/>
          <p:cNvSpPr>
            <a:spLocks noChangeShapeType="1"/>
          </p:cNvSpPr>
          <p:nvPr/>
        </p:nvSpPr>
        <p:spPr bwMode="auto">
          <a:xfrm flipH="1">
            <a:off x="2886075" y="4433888"/>
            <a:ext cx="61913" cy="2540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7" name="Line 53"/>
          <p:cNvSpPr>
            <a:spLocks noChangeShapeType="1"/>
          </p:cNvSpPr>
          <p:nvPr/>
        </p:nvSpPr>
        <p:spPr bwMode="auto">
          <a:xfrm flipH="1">
            <a:off x="2947988" y="4405313"/>
            <a:ext cx="61912" cy="285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8" name="Line 54"/>
          <p:cNvSpPr>
            <a:spLocks noChangeShapeType="1"/>
          </p:cNvSpPr>
          <p:nvPr/>
        </p:nvSpPr>
        <p:spPr bwMode="auto">
          <a:xfrm flipH="1">
            <a:off x="3009900" y="4365625"/>
            <a:ext cx="44450" cy="3968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9" name="Freeform 55"/>
          <p:cNvSpPr>
            <a:spLocks/>
          </p:cNvSpPr>
          <p:nvPr/>
        </p:nvSpPr>
        <p:spPr bwMode="auto">
          <a:xfrm>
            <a:off x="3054350" y="4311650"/>
            <a:ext cx="61913" cy="53975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9767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9767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0" name="Freeform 56"/>
          <p:cNvSpPr>
            <a:spLocks/>
          </p:cNvSpPr>
          <p:nvPr/>
        </p:nvSpPr>
        <p:spPr bwMode="auto">
          <a:xfrm>
            <a:off x="3116263" y="4257675"/>
            <a:ext cx="46037" cy="53975"/>
          </a:xfrm>
          <a:custGeom>
            <a:avLst/>
            <a:gdLst>
              <a:gd name="T0" fmla="*/ 0 w 20000"/>
              <a:gd name="T1" fmla="*/ 20000 h 20000"/>
              <a:gd name="T2" fmla="*/ 7222 w 20000"/>
              <a:gd name="T3" fmla="*/ 9767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7222" y="9767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1" name="Freeform 57"/>
          <p:cNvSpPr>
            <a:spLocks/>
          </p:cNvSpPr>
          <p:nvPr/>
        </p:nvSpPr>
        <p:spPr bwMode="auto">
          <a:xfrm>
            <a:off x="3162300" y="4175125"/>
            <a:ext cx="61913" cy="82550"/>
          </a:xfrm>
          <a:custGeom>
            <a:avLst/>
            <a:gdLst>
              <a:gd name="T0" fmla="*/ 0 w 20000"/>
              <a:gd name="T1" fmla="*/ 20000 h 20000"/>
              <a:gd name="T2" fmla="*/ 10612 w 20000"/>
              <a:gd name="T3" fmla="*/ 9846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9846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2" name="Line 58"/>
          <p:cNvSpPr>
            <a:spLocks noChangeShapeType="1"/>
          </p:cNvSpPr>
          <p:nvPr/>
        </p:nvSpPr>
        <p:spPr bwMode="auto">
          <a:xfrm flipH="1">
            <a:off x="3224213" y="4092575"/>
            <a:ext cx="61912" cy="825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3" name="Freeform 59"/>
          <p:cNvSpPr>
            <a:spLocks/>
          </p:cNvSpPr>
          <p:nvPr/>
        </p:nvSpPr>
        <p:spPr bwMode="auto">
          <a:xfrm>
            <a:off x="3286125" y="4011613"/>
            <a:ext cx="47625" cy="80962"/>
          </a:xfrm>
          <a:custGeom>
            <a:avLst/>
            <a:gdLst>
              <a:gd name="T0" fmla="*/ 0 w 20000"/>
              <a:gd name="T1" fmla="*/ 20000 h 20000"/>
              <a:gd name="T2" fmla="*/ 6842 w 20000"/>
              <a:gd name="T3" fmla="*/ 1000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6842" y="1000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4" name="Freeform 60"/>
          <p:cNvSpPr>
            <a:spLocks/>
          </p:cNvSpPr>
          <p:nvPr/>
        </p:nvSpPr>
        <p:spPr bwMode="auto">
          <a:xfrm>
            <a:off x="3333750" y="3903663"/>
            <a:ext cx="61913" cy="107950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10118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0118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5" name="Line 61"/>
          <p:cNvSpPr>
            <a:spLocks noChangeShapeType="1"/>
          </p:cNvSpPr>
          <p:nvPr/>
        </p:nvSpPr>
        <p:spPr bwMode="auto">
          <a:xfrm flipH="1">
            <a:off x="3395663" y="3781425"/>
            <a:ext cx="46037" cy="12223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6" name="Freeform 62"/>
          <p:cNvSpPr>
            <a:spLocks/>
          </p:cNvSpPr>
          <p:nvPr/>
        </p:nvSpPr>
        <p:spPr bwMode="auto">
          <a:xfrm>
            <a:off x="3441700" y="3659188"/>
            <a:ext cx="61913" cy="122237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11134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1134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7" name="Freeform 63"/>
          <p:cNvSpPr>
            <a:spLocks/>
          </p:cNvSpPr>
          <p:nvPr/>
        </p:nvSpPr>
        <p:spPr bwMode="auto">
          <a:xfrm>
            <a:off x="3503613" y="3508375"/>
            <a:ext cx="61912" cy="150813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10924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0924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8" name="Line 64"/>
          <p:cNvSpPr>
            <a:spLocks noChangeShapeType="1"/>
          </p:cNvSpPr>
          <p:nvPr/>
        </p:nvSpPr>
        <p:spPr bwMode="auto">
          <a:xfrm flipH="1">
            <a:off x="3565525" y="3359150"/>
            <a:ext cx="47625" cy="1492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9" name="Freeform 65"/>
          <p:cNvSpPr>
            <a:spLocks/>
          </p:cNvSpPr>
          <p:nvPr/>
        </p:nvSpPr>
        <p:spPr bwMode="auto">
          <a:xfrm>
            <a:off x="3613150" y="3208338"/>
            <a:ext cx="60325" cy="150812"/>
          </a:xfrm>
          <a:custGeom>
            <a:avLst/>
            <a:gdLst>
              <a:gd name="T0" fmla="*/ 0 w 20000"/>
              <a:gd name="T1" fmla="*/ 20000 h 20000"/>
              <a:gd name="T2" fmla="*/ 10417 w 20000"/>
              <a:gd name="T3" fmla="*/ 10924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417" y="10924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0" name="Line 66"/>
          <p:cNvSpPr>
            <a:spLocks noChangeShapeType="1"/>
          </p:cNvSpPr>
          <p:nvPr/>
        </p:nvSpPr>
        <p:spPr bwMode="auto">
          <a:xfrm flipH="1">
            <a:off x="3673475" y="3046413"/>
            <a:ext cx="49213" cy="1619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1" name="Freeform 67"/>
          <p:cNvSpPr>
            <a:spLocks/>
          </p:cNvSpPr>
          <p:nvPr/>
        </p:nvSpPr>
        <p:spPr bwMode="auto">
          <a:xfrm>
            <a:off x="3722688" y="2870200"/>
            <a:ext cx="61912" cy="176213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9286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9286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2" name="Line 68"/>
          <p:cNvSpPr>
            <a:spLocks noChangeShapeType="1"/>
          </p:cNvSpPr>
          <p:nvPr/>
        </p:nvSpPr>
        <p:spPr bwMode="auto">
          <a:xfrm flipH="1">
            <a:off x="3784600" y="2706688"/>
            <a:ext cx="61913" cy="16351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3" name="Line 69"/>
          <p:cNvSpPr>
            <a:spLocks noChangeShapeType="1"/>
          </p:cNvSpPr>
          <p:nvPr/>
        </p:nvSpPr>
        <p:spPr bwMode="auto">
          <a:xfrm flipH="1">
            <a:off x="3846513" y="2544763"/>
            <a:ext cx="46037" cy="1619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4" name="Freeform 70"/>
          <p:cNvSpPr>
            <a:spLocks/>
          </p:cNvSpPr>
          <p:nvPr/>
        </p:nvSpPr>
        <p:spPr bwMode="auto">
          <a:xfrm>
            <a:off x="3892550" y="2379663"/>
            <a:ext cx="61913" cy="165100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10076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0076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5" name="Freeform 71"/>
          <p:cNvSpPr>
            <a:spLocks/>
          </p:cNvSpPr>
          <p:nvPr/>
        </p:nvSpPr>
        <p:spPr bwMode="auto">
          <a:xfrm>
            <a:off x="3954463" y="2244725"/>
            <a:ext cx="46037" cy="134938"/>
          </a:xfrm>
          <a:custGeom>
            <a:avLst/>
            <a:gdLst>
              <a:gd name="T0" fmla="*/ 0 w 20000"/>
              <a:gd name="T1" fmla="*/ 20000 h 20000"/>
              <a:gd name="T2" fmla="*/ 7222 w 20000"/>
              <a:gd name="T3" fmla="*/ 10189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7222" y="10189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6" name="Freeform 72"/>
          <p:cNvSpPr>
            <a:spLocks/>
          </p:cNvSpPr>
          <p:nvPr/>
        </p:nvSpPr>
        <p:spPr bwMode="auto">
          <a:xfrm>
            <a:off x="4000500" y="2108200"/>
            <a:ext cx="61913" cy="136525"/>
          </a:xfrm>
          <a:custGeom>
            <a:avLst/>
            <a:gdLst>
              <a:gd name="T0" fmla="*/ 0 w 20000"/>
              <a:gd name="T1" fmla="*/ 20000 h 20000"/>
              <a:gd name="T2" fmla="*/ 10612 w 20000"/>
              <a:gd name="T3" fmla="*/ 1000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1000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7" name="Line 73"/>
          <p:cNvSpPr>
            <a:spLocks noChangeShapeType="1"/>
          </p:cNvSpPr>
          <p:nvPr/>
        </p:nvSpPr>
        <p:spPr bwMode="auto">
          <a:xfrm flipH="1">
            <a:off x="4062413" y="2000250"/>
            <a:ext cx="61912" cy="1079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8" name="Line 74"/>
          <p:cNvSpPr>
            <a:spLocks noChangeShapeType="1"/>
          </p:cNvSpPr>
          <p:nvPr/>
        </p:nvSpPr>
        <p:spPr bwMode="auto">
          <a:xfrm flipH="1">
            <a:off x="4124325" y="1903413"/>
            <a:ext cx="47625" cy="9683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9" name="Freeform 75"/>
          <p:cNvSpPr>
            <a:spLocks/>
          </p:cNvSpPr>
          <p:nvPr/>
        </p:nvSpPr>
        <p:spPr bwMode="auto">
          <a:xfrm>
            <a:off x="4171950" y="1838325"/>
            <a:ext cx="61913" cy="65088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7692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7692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0" name="Line 76"/>
          <p:cNvSpPr>
            <a:spLocks noChangeShapeType="1"/>
          </p:cNvSpPr>
          <p:nvPr/>
        </p:nvSpPr>
        <p:spPr bwMode="auto">
          <a:xfrm flipH="1">
            <a:off x="4233863" y="1793875"/>
            <a:ext cx="46037" cy="444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1" name="Line 77"/>
          <p:cNvSpPr>
            <a:spLocks noChangeShapeType="1"/>
          </p:cNvSpPr>
          <p:nvPr/>
        </p:nvSpPr>
        <p:spPr bwMode="auto">
          <a:xfrm flipH="1">
            <a:off x="4279900" y="1782763"/>
            <a:ext cx="61913" cy="1111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2" name="Line 78"/>
          <p:cNvSpPr>
            <a:spLocks noChangeShapeType="1"/>
          </p:cNvSpPr>
          <p:nvPr/>
        </p:nvSpPr>
        <p:spPr bwMode="auto">
          <a:xfrm>
            <a:off x="4341813" y="1782763"/>
            <a:ext cx="61912" cy="1111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3" name="Line 79"/>
          <p:cNvSpPr>
            <a:spLocks noChangeShapeType="1"/>
          </p:cNvSpPr>
          <p:nvPr/>
        </p:nvSpPr>
        <p:spPr bwMode="auto">
          <a:xfrm>
            <a:off x="4403725" y="1793875"/>
            <a:ext cx="44450" cy="444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4" name="Freeform 80"/>
          <p:cNvSpPr>
            <a:spLocks/>
          </p:cNvSpPr>
          <p:nvPr/>
        </p:nvSpPr>
        <p:spPr bwMode="auto">
          <a:xfrm>
            <a:off x="4448175" y="1838325"/>
            <a:ext cx="63500" cy="65088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7692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7692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5" name="Line 81"/>
          <p:cNvSpPr>
            <a:spLocks noChangeShapeType="1"/>
          </p:cNvSpPr>
          <p:nvPr/>
        </p:nvSpPr>
        <p:spPr bwMode="auto">
          <a:xfrm>
            <a:off x="4511675" y="1903413"/>
            <a:ext cx="49213" cy="9683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6" name="Line 82"/>
          <p:cNvSpPr>
            <a:spLocks noChangeShapeType="1"/>
          </p:cNvSpPr>
          <p:nvPr/>
        </p:nvSpPr>
        <p:spPr bwMode="auto">
          <a:xfrm>
            <a:off x="4560888" y="2000250"/>
            <a:ext cx="61912" cy="1079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7" name="Freeform 83"/>
          <p:cNvSpPr>
            <a:spLocks/>
          </p:cNvSpPr>
          <p:nvPr/>
        </p:nvSpPr>
        <p:spPr bwMode="auto">
          <a:xfrm>
            <a:off x="4622800" y="2108200"/>
            <a:ext cx="61913" cy="13652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1000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1000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8" name="Freeform 84"/>
          <p:cNvSpPr>
            <a:spLocks/>
          </p:cNvSpPr>
          <p:nvPr/>
        </p:nvSpPr>
        <p:spPr bwMode="auto">
          <a:xfrm>
            <a:off x="4684713" y="2244725"/>
            <a:ext cx="44450" cy="134938"/>
          </a:xfrm>
          <a:custGeom>
            <a:avLst/>
            <a:gdLst>
              <a:gd name="T0" fmla="*/ 0 w 20000"/>
              <a:gd name="T1" fmla="*/ 0 h 20000"/>
              <a:gd name="T2" fmla="*/ 6111 w 20000"/>
              <a:gd name="T3" fmla="*/ 10189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6111" y="10189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9" name="Freeform 85"/>
          <p:cNvSpPr>
            <a:spLocks/>
          </p:cNvSpPr>
          <p:nvPr/>
        </p:nvSpPr>
        <p:spPr bwMode="auto">
          <a:xfrm>
            <a:off x="4729163" y="2379663"/>
            <a:ext cx="61912" cy="165100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10076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0076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0" name="Line 86"/>
          <p:cNvSpPr>
            <a:spLocks noChangeShapeType="1"/>
          </p:cNvSpPr>
          <p:nvPr/>
        </p:nvSpPr>
        <p:spPr bwMode="auto">
          <a:xfrm>
            <a:off x="4791075" y="2544763"/>
            <a:ext cx="46038" cy="1619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1" name="Line 87"/>
          <p:cNvSpPr>
            <a:spLocks noChangeShapeType="1"/>
          </p:cNvSpPr>
          <p:nvPr/>
        </p:nvSpPr>
        <p:spPr bwMode="auto">
          <a:xfrm>
            <a:off x="4837113" y="2706688"/>
            <a:ext cx="61912" cy="16351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2" name="Freeform 88"/>
          <p:cNvSpPr>
            <a:spLocks/>
          </p:cNvSpPr>
          <p:nvPr/>
        </p:nvSpPr>
        <p:spPr bwMode="auto">
          <a:xfrm>
            <a:off x="4899025" y="2870200"/>
            <a:ext cx="61913" cy="176213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9286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9286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3" name="Line 89"/>
          <p:cNvSpPr>
            <a:spLocks noChangeShapeType="1"/>
          </p:cNvSpPr>
          <p:nvPr/>
        </p:nvSpPr>
        <p:spPr bwMode="auto">
          <a:xfrm>
            <a:off x="4960938" y="3046413"/>
            <a:ext cx="47625" cy="1619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4" name="Freeform 90"/>
          <p:cNvSpPr>
            <a:spLocks/>
          </p:cNvSpPr>
          <p:nvPr/>
        </p:nvSpPr>
        <p:spPr bwMode="auto">
          <a:xfrm>
            <a:off x="5008563" y="3208338"/>
            <a:ext cx="63500" cy="150812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10924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10924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5" name="Line 91"/>
          <p:cNvSpPr>
            <a:spLocks noChangeShapeType="1"/>
          </p:cNvSpPr>
          <p:nvPr/>
        </p:nvSpPr>
        <p:spPr bwMode="auto">
          <a:xfrm>
            <a:off x="5072063" y="3359150"/>
            <a:ext cx="44450" cy="1492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6" name="Freeform 92"/>
          <p:cNvSpPr>
            <a:spLocks/>
          </p:cNvSpPr>
          <p:nvPr/>
        </p:nvSpPr>
        <p:spPr bwMode="auto">
          <a:xfrm>
            <a:off x="5116513" y="3508375"/>
            <a:ext cx="61912" cy="150813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10924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0924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7" name="Freeform 93"/>
          <p:cNvSpPr>
            <a:spLocks/>
          </p:cNvSpPr>
          <p:nvPr/>
        </p:nvSpPr>
        <p:spPr bwMode="auto">
          <a:xfrm>
            <a:off x="5178425" y="3659188"/>
            <a:ext cx="61913" cy="122237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11134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1134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8" name="Line 94"/>
          <p:cNvSpPr>
            <a:spLocks noChangeShapeType="1"/>
          </p:cNvSpPr>
          <p:nvPr/>
        </p:nvSpPr>
        <p:spPr bwMode="auto">
          <a:xfrm>
            <a:off x="5240338" y="3781425"/>
            <a:ext cx="46037" cy="12223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9" name="Freeform 95"/>
          <p:cNvSpPr>
            <a:spLocks/>
          </p:cNvSpPr>
          <p:nvPr/>
        </p:nvSpPr>
        <p:spPr bwMode="auto">
          <a:xfrm>
            <a:off x="5286375" y="3903663"/>
            <a:ext cx="61913" cy="107950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10118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0118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0" name="Freeform 96"/>
          <p:cNvSpPr>
            <a:spLocks/>
          </p:cNvSpPr>
          <p:nvPr/>
        </p:nvSpPr>
        <p:spPr bwMode="auto">
          <a:xfrm>
            <a:off x="5348288" y="4011613"/>
            <a:ext cx="49212" cy="80962"/>
          </a:xfrm>
          <a:custGeom>
            <a:avLst/>
            <a:gdLst>
              <a:gd name="T0" fmla="*/ 0 w 20000"/>
              <a:gd name="T1" fmla="*/ 0 h 20000"/>
              <a:gd name="T2" fmla="*/ 6667 w 20000"/>
              <a:gd name="T3" fmla="*/ 1000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6667" y="1000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1" name="Line 97"/>
          <p:cNvSpPr>
            <a:spLocks noChangeShapeType="1"/>
          </p:cNvSpPr>
          <p:nvPr/>
        </p:nvSpPr>
        <p:spPr bwMode="auto">
          <a:xfrm>
            <a:off x="5397500" y="4092575"/>
            <a:ext cx="60325" cy="825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2" name="Freeform 98"/>
          <p:cNvSpPr>
            <a:spLocks/>
          </p:cNvSpPr>
          <p:nvPr/>
        </p:nvSpPr>
        <p:spPr bwMode="auto">
          <a:xfrm>
            <a:off x="5457825" y="4175125"/>
            <a:ext cx="61913" cy="82550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9846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9846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3" name="Freeform 99"/>
          <p:cNvSpPr>
            <a:spLocks/>
          </p:cNvSpPr>
          <p:nvPr/>
        </p:nvSpPr>
        <p:spPr bwMode="auto">
          <a:xfrm>
            <a:off x="5519738" y="4257675"/>
            <a:ext cx="47625" cy="53975"/>
          </a:xfrm>
          <a:custGeom>
            <a:avLst/>
            <a:gdLst>
              <a:gd name="T0" fmla="*/ 0 w 20000"/>
              <a:gd name="T1" fmla="*/ 0 h 20000"/>
              <a:gd name="T2" fmla="*/ 7027 w 20000"/>
              <a:gd name="T3" fmla="*/ 9767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7027" y="9767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4" name="Freeform 100"/>
          <p:cNvSpPr>
            <a:spLocks/>
          </p:cNvSpPr>
          <p:nvPr/>
        </p:nvSpPr>
        <p:spPr bwMode="auto">
          <a:xfrm>
            <a:off x="5567363" y="4311650"/>
            <a:ext cx="61912" cy="539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9767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9767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5" name="Line 101"/>
          <p:cNvSpPr>
            <a:spLocks noChangeShapeType="1"/>
          </p:cNvSpPr>
          <p:nvPr/>
        </p:nvSpPr>
        <p:spPr bwMode="auto">
          <a:xfrm>
            <a:off x="5629275" y="4365625"/>
            <a:ext cx="46038" cy="3968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6" name="Line 102"/>
          <p:cNvSpPr>
            <a:spLocks noChangeShapeType="1"/>
          </p:cNvSpPr>
          <p:nvPr/>
        </p:nvSpPr>
        <p:spPr bwMode="auto">
          <a:xfrm>
            <a:off x="5675313" y="4405313"/>
            <a:ext cx="61912" cy="285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7" name="Line 103"/>
          <p:cNvSpPr>
            <a:spLocks noChangeShapeType="1"/>
          </p:cNvSpPr>
          <p:nvPr/>
        </p:nvSpPr>
        <p:spPr bwMode="auto">
          <a:xfrm>
            <a:off x="5737225" y="4433888"/>
            <a:ext cx="61913" cy="2540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8" name="Line 104"/>
          <p:cNvSpPr>
            <a:spLocks noChangeShapeType="1"/>
          </p:cNvSpPr>
          <p:nvPr/>
        </p:nvSpPr>
        <p:spPr bwMode="auto">
          <a:xfrm>
            <a:off x="5799138" y="4459288"/>
            <a:ext cx="47625" cy="285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9" name="Freeform 105"/>
          <p:cNvSpPr>
            <a:spLocks/>
          </p:cNvSpPr>
          <p:nvPr/>
        </p:nvSpPr>
        <p:spPr bwMode="auto">
          <a:xfrm>
            <a:off x="5846763" y="4487863"/>
            <a:ext cx="61912" cy="14287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2000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2000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0" name="Line 106"/>
          <p:cNvSpPr>
            <a:spLocks noChangeShapeType="1"/>
          </p:cNvSpPr>
          <p:nvPr/>
        </p:nvSpPr>
        <p:spPr bwMode="auto">
          <a:xfrm>
            <a:off x="5908675" y="4502150"/>
            <a:ext cx="46038" cy="1111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1" name="Line 107"/>
          <p:cNvSpPr>
            <a:spLocks noChangeShapeType="1"/>
          </p:cNvSpPr>
          <p:nvPr/>
        </p:nvSpPr>
        <p:spPr bwMode="auto">
          <a:xfrm>
            <a:off x="5954713" y="4513263"/>
            <a:ext cx="61912" cy="142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2" name="Line 108"/>
          <p:cNvSpPr>
            <a:spLocks noChangeShapeType="1"/>
          </p:cNvSpPr>
          <p:nvPr/>
        </p:nvSpPr>
        <p:spPr bwMode="auto">
          <a:xfrm>
            <a:off x="6016625" y="4527550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3" name="Freeform 109"/>
          <p:cNvSpPr>
            <a:spLocks/>
          </p:cNvSpPr>
          <p:nvPr/>
        </p:nvSpPr>
        <p:spPr bwMode="auto">
          <a:xfrm>
            <a:off x="6078538" y="4527550"/>
            <a:ext cx="46037" cy="15875"/>
          </a:xfrm>
          <a:custGeom>
            <a:avLst/>
            <a:gdLst>
              <a:gd name="T0" fmla="*/ 0 w 20000"/>
              <a:gd name="T1" fmla="*/ 0 h 20000"/>
              <a:gd name="T2" fmla="*/ 7222 w 20000"/>
              <a:gd name="T3" fmla="*/ 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7222" y="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4" name="Freeform 110"/>
          <p:cNvSpPr>
            <a:spLocks/>
          </p:cNvSpPr>
          <p:nvPr/>
        </p:nvSpPr>
        <p:spPr bwMode="auto">
          <a:xfrm>
            <a:off x="6124575" y="4543425"/>
            <a:ext cx="63500" cy="0"/>
          </a:xfrm>
          <a:custGeom>
            <a:avLst/>
            <a:gdLst>
              <a:gd name="T0" fmla="*/ 0 w 20000"/>
              <a:gd name="T1" fmla="*/ 0 h 20000"/>
              <a:gd name="T2" fmla="*/ 10196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196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5" name="Line 111"/>
          <p:cNvSpPr>
            <a:spLocks noChangeShapeType="1"/>
          </p:cNvSpPr>
          <p:nvPr/>
        </p:nvSpPr>
        <p:spPr bwMode="auto">
          <a:xfrm>
            <a:off x="6188075" y="4543425"/>
            <a:ext cx="46038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6" name="Freeform 112"/>
          <p:cNvSpPr>
            <a:spLocks/>
          </p:cNvSpPr>
          <p:nvPr/>
        </p:nvSpPr>
        <p:spPr bwMode="auto">
          <a:xfrm>
            <a:off x="6234113" y="4543425"/>
            <a:ext cx="61912" cy="12700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7" name="Line 113"/>
          <p:cNvSpPr>
            <a:spLocks noChangeShapeType="1"/>
          </p:cNvSpPr>
          <p:nvPr/>
        </p:nvSpPr>
        <p:spPr bwMode="auto">
          <a:xfrm>
            <a:off x="6296025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8" name="Line 114"/>
          <p:cNvSpPr>
            <a:spLocks noChangeShapeType="1"/>
          </p:cNvSpPr>
          <p:nvPr/>
        </p:nvSpPr>
        <p:spPr bwMode="auto">
          <a:xfrm>
            <a:off x="6357938" y="4556125"/>
            <a:ext cx="46037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9" name="Freeform 115"/>
          <p:cNvSpPr>
            <a:spLocks/>
          </p:cNvSpPr>
          <p:nvPr/>
        </p:nvSpPr>
        <p:spPr bwMode="auto">
          <a:xfrm>
            <a:off x="6403975" y="4556125"/>
            <a:ext cx="61913" cy="31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0" name="Line 116"/>
          <p:cNvSpPr>
            <a:spLocks noChangeShapeType="1"/>
          </p:cNvSpPr>
          <p:nvPr/>
        </p:nvSpPr>
        <p:spPr bwMode="auto">
          <a:xfrm>
            <a:off x="6465888" y="4556125"/>
            <a:ext cx="46037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1" name="Line 117"/>
          <p:cNvSpPr>
            <a:spLocks noChangeShapeType="1"/>
          </p:cNvSpPr>
          <p:nvPr/>
        </p:nvSpPr>
        <p:spPr bwMode="auto">
          <a:xfrm>
            <a:off x="6511925" y="4556125"/>
            <a:ext cx="6508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2" name="Line 118"/>
          <p:cNvSpPr>
            <a:spLocks noChangeShapeType="1"/>
          </p:cNvSpPr>
          <p:nvPr/>
        </p:nvSpPr>
        <p:spPr bwMode="auto">
          <a:xfrm>
            <a:off x="6577013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3" name="Line 119"/>
          <p:cNvSpPr>
            <a:spLocks noChangeShapeType="1"/>
          </p:cNvSpPr>
          <p:nvPr/>
        </p:nvSpPr>
        <p:spPr bwMode="auto">
          <a:xfrm>
            <a:off x="6638925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4" name="Freeform 120"/>
          <p:cNvSpPr>
            <a:spLocks/>
          </p:cNvSpPr>
          <p:nvPr/>
        </p:nvSpPr>
        <p:spPr bwMode="auto">
          <a:xfrm>
            <a:off x="6684963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5" name="Line 121"/>
          <p:cNvSpPr>
            <a:spLocks noChangeShapeType="1"/>
          </p:cNvSpPr>
          <p:nvPr/>
        </p:nvSpPr>
        <p:spPr bwMode="auto">
          <a:xfrm>
            <a:off x="6746875" y="4556125"/>
            <a:ext cx="44450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6" name="Line 122"/>
          <p:cNvSpPr>
            <a:spLocks noChangeShapeType="1"/>
          </p:cNvSpPr>
          <p:nvPr/>
        </p:nvSpPr>
        <p:spPr bwMode="auto">
          <a:xfrm>
            <a:off x="6791325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7" name="Line 123"/>
          <p:cNvSpPr>
            <a:spLocks noChangeShapeType="1"/>
          </p:cNvSpPr>
          <p:nvPr/>
        </p:nvSpPr>
        <p:spPr bwMode="auto">
          <a:xfrm>
            <a:off x="685323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8" name="Line 124"/>
          <p:cNvSpPr>
            <a:spLocks noChangeShapeType="1"/>
          </p:cNvSpPr>
          <p:nvPr/>
        </p:nvSpPr>
        <p:spPr bwMode="auto">
          <a:xfrm>
            <a:off x="6915150" y="4556125"/>
            <a:ext cx="492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9" name="Freeform 125"/>
          <p:cNvSpPr>
            <a:spLocks/>
          </p:cNvSpPr>
          <p:nvPr/>
        </p:nvSpPr>
        <p:spPr bwMode="auto">
          <a:xfrm>
            <a:off x="6964363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0" name="Line 126"/>
          <p:cNvSpPr>
            <a:spLocks noChangeShapeType="1"/>
          </p:cNvSpPr>
          <p:nvPr/>
        </p:nvSpPr>
        <p:spPr bwMode="auto">
          <a:xfrm>
            <a:off x="7026275" y="4556125"/>
            <a:ext cx="44450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1" name="Line 127"/>
          <p:cNvSpPr>
            <a:spLocks noChangeShapeType="1"/>
          </p:cNvSpPr>
          <p:nvPr/>
        </p:nvSpPr>
        <p:spPr bwMode="auto">
          <a:xfrm>
            <a:off x="7070725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2" name="Line 128"/>
          <p:cNvSpPr>
            <a:spLocks noChangeShapeType="1"/>
          </p:cNvSpPr>
          <p:nvPr/>
        </p:nvSpPr>
        <p:spPr bwMode="auto">
          <a:xfrm>
            <a:off x="713263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3" name="Line 129"/>
          <p:cNvSpPr>
            <a:spLocks noChangeShapeType="1"/>
          </p:cNvSpPr>
          <p:nvPr/>
        </p:nvSpPr>
        <p:spPr bwMode="auto">
          <a:xfrm>
            <a:off x="719455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4" name="Freeform 130"/>
          <p:cNvSpPr>
            <a:spLocks/>
          </p:cNvSpPr>
          <p:nvPr/>
        </p:nvSpPr>
        <p:spPr bwMode="auto">
          <a:xfrm>
            <a:off x="7240588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5" name="Line 131"/>
          <p:cNvSpPr>
            <a:spLocks noChangeShapeType="1"/>
          </p:cNvSpPr>
          <p:nvPr/>
        </p:nvSpPr>
        <p:spPr bwMode="auto">
          <a:xfrm>
            <a:off x="7302500" y="4556125"/>
            <a:ext cx="492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6" name="Line 132"/>
          <p:cNvSpPr>
            <a:spLocks noChangeShapeType="1"/>
          </p:cNvSpPr>
          <p:nvPr/>
        </p:nvSpPr>
        <p:spPr bwMode="auto">
          <a:xfrm>
            <a:off x="7351713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7" name="Line 133"/>
          <p:cNvSpPr>
            <a:spLocks noChangeShapeType="1"/>
          </p:cNvSpPr>
          <p:nvPr/>
        </p:nvSpPr>
        <p:spPr bwMode="auto">
          <a:xfrm>
            <a:off x="7413625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8" name="Line 134"/>
          <p:cNvSpPr>
            <a:spLocks noChangeShapeType="1"/>
          </p:cNvSpPr>
          <p:nvPr/>
        </p:nvSpPr>
        <p:spPr bwMode="auto">
          <a:xfrm>
            <a:off x="7475538" y="4556125"/>
            <a:ext cx="46037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9" name="Freeform 135"/>
          <p:cNvSpPr>
            <a:spLocks/>
          </p:cNvSpPr>
          <p:nvPr/>
        </p:nvSpPr>
        <p:spPr bwMode="auto">
          <a:xfrm>
            <a:off x="7521575" y="4556125"/>
            <a:ext cx="61913" cy="317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20" name="Line 136"/>
          <p:cNvSpPr>
            <a:spLocks noChangeShapeType="1"/>
          </p:cNvSpPr>
          <p:nvPr/>
        </p:nvSpPr>
        <p:spPr bwMode="auto">
          <a:xfrm>
            <a:off x="7583488" y="4556125"/>
            <a:ext cx="46037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21" name="Line 137"/>
          <p:cNvSpPr>
            <a:spLocks noChangeShapeType="1"/>
          </p:cNvSpPr>
          <p:nvPr/>
        </p:nvSpPr>
        <p:spPr bwMode="auto">
          <a:xfrm>
            <a:off x="7629525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22" name="Rectangle 138"/>
          <p:cNvSpPr>
            <a:spLocks noChangeArrowheads="1"/>
          </p:cNvSpPr>
          <p:nvPr/>
        </p:nvSpPr>
        <p:spPr bwMode="auto">
          <a:xfrm>
            <a:off x="914400" y="4705350"/>
            <a:ext cx="279400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800">
                <a:solidFill>
                  <a:srgbClr val="000000"/>
                </a:solidFill>
                <a:ea typeface="Batang" pitchFamily="18" charset="-127"/>
              </a:rPr>
              <a:t>-6</a:t>
            </a:r>
            <a:endParaRPr lang="en-US" sz="2500"/>
          </a:p>
        </p:txBody>
      </p:sp>
      <p:sp>
        <p:nvSpPr>
          <p:cNvPr id="528523" name="Rectangle 139"/>
          <p:cNvSpPr>
            <a:spLocks noChangeArrowheads="1"/>
          </p:cNvSpPr>
          <p:nvPr/>
        </p:nvSpPr>
        <p:spPr bwMode="auto">
          <a:xfrm>
            <a:off x="1471613" y="4705350"/>
            <a:ext cx="280987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800">
                <a:solidFill>
                  <a:srgbClr val="000000"/>
                </a:solidFill>
                <a:ea typeface="Batang" pitchFamily="18" charset="-127"/>
              </a:rPr>
              <a:t>-5</a:t>
            </a:r>
            <a:endParaRPr lang="en-US" sz="2500"/>
          </a:p>
        </p:txBody>
      </p:sp>
      <p:sp>
        <p:nvSpPr>
          <p:cNvPr id="528524" name="Rectangle 140"/>
          <p:cNvSpPr>
            <a:spLocks noChangeArrowheads="1"/>
          </p:cNvSpPr>
          <p:nvPr/>
        </p:nvSpPr>
        <p:spPr bwMode="auto">
          <a:xfrm>
            <a:off x="2032000" y="4705350"/>
            <a:ext cx="280988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800">
                <a:solidFill>
                  <a:srgbClr val="000000"/>
                </a:solidFill>
                <a:ea typeface="Batang" pitchFamily="18" charset="-127"/>
              </a:rPr>
              <a:t>-4</a:t>
            </a:r>
            <a:endParaRPr lang="en-US" sz="2500"/>
          </a:p>
        </p:txBody>
      </p:sp>
      <p:sp>
        <p:nvSpPr>
          <p:cNvPr id="528525" name="Rectangle 141"/>
          <p:cNvSpPr>
            <a:spLocks noChangeArrowheads="1"/>
          </p:cNvSpPr>
          <p:nvPr/>
        </p:nvSpPr>
        <p:spPr bwMode="auto">
          <a:xfrm>
            <a:off x="2589213" y="4705350"/>
            <a:ext cx="279400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800">
                <a:solidFill>
                  <a:srgbClr val="000000"/>
                </a:solidFill>
                <a:ea typeface="Batang" pitchFamily="18" charset="-127"/>
              </a:rPr>
              <a:t>-3</a:t>
            </a:r>
            <a:endParaRPr lang="en-US" sz="2500"/>
          </a:p>
        </p:txBody>
      </p:sp>
      <p:sp>
        <p:nvSpPr>
          <p:cNvPr id="528526" name="Rectangle 142"/>
          <p:cNvSpPr>
            <a:spLocks noChangeArrowheads="1"/>
          </p:cNvSpPr>
          <p:nvPr/>
        </p:nvSpPr>
        <p:spPr bwMode="auto">
          <a:xfrm>
            <a:off x="3146425" y="4705350"/>
            <a:ext cx="280988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800">
                <a:solidFill>
                  <a:srgbClr val="000000"/>
                </a:solidFill>
                <a:ea typeface="Batang" pitchFamily="18" charset="-127"/>
              </a:rPr>
              <a:t>-2</a:t>
            </a:r>
            <a:endParaRPr lang="en-US" sz="2500"/>
          </a:p>
        </p:txBody>
      </p:sp>
      <p:sp>
        <p:nvSpPr>
          <p:cNvPr id="528527" name="Rectangle 143"/>
          <p:cNvSpPr>
            <a:spLocks noChangeArrowheads="1"/>
          </p:cNvSpPr>
          <p:nvPr/>
        </p:nvSpPr>
        <p:spPr bwMode="auto">
          <a:xfrm>
            <a:off x="3706813" y="4705350"/>
            <a:ext cx="279400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800">
                <a:solidFill>
                  <a:srgbClr val="000000"/>
                </a:solidFill>
                <a:ea typeface="Batang" pitchFamily="18" charset="-127"/>
              </a:rPr>
              <a:t>-1</a:t>
            </a:r>
            <a:endParaRPr lang="en-US" sz="2500"/>
          </a:p>
        </p:txBody>
      </p:sp>
      <p:sp>
        <p:nvSpPr>
          <p:cNvPr id="528528" name="Rectangle 144"/>
          <p:cNvSpPr>
            <a:spLocks noChangeArrowheads="1"/>
          </p:cNvSpPr>
          <p:nvPr/>
        </p:nvSpPr>
        <p:spPr bwMode="auto">
          <a:xfrm>
            <a:off x="4295775" y="4705350"/>
            <a:ext cx="217488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800">
                <a:solidFill>
                  <a:srgbClr val="000000"/>
                </a:solidFill>
                <a:ea typeface="Batang" pitchFamily="18" charset="-127"/>
              </a:rPr>
              <a:t>0</a:t>
            </a:r>
            <a:endParaRPr lang="en-US" sz="2500"/>
          </a:p>
        </p:txBody>
      </p:sp>
      <p:sp>
        <p:nvSpPr>
          <p:cNvPr id="528529" name="Rectangle 145"/>
          <p:cNvSpPr>
            <a:spLocks noChangeArrowheads="1"/>
          </p:cNvSpPr>
          <p:nvPr/>
        </p:nvSpPr>
        <p:spPr bwMode="auto">
          <a:xfrm>
            <a:off x="4852988" y="4705350"/>
            <a:ext cx="219075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800">
                <a:solidFill>
                  <a:srgbClr val="000000"/>
                </a:solidFill>
                <a:ea typeface="Batang" pitchFamily="18" charset="-127"/>
              </a:rPr>
              <a:t>1</a:t>
            </a:r>
            <a:endParaRPr lang="en-US" sz="2500"/>
          </a:p>
        </p:txBody>
      </p:sp>
      <p:sp>
        <p:nvSpPr>
          <p:cNvPr id="528530" name="Rectangle 146"/>
          <p:cNvSpPr>
            <a:spLocks noChangeArrowheads="1"/>
          </p:cNvSpPr>
          <p:nvPr/>
        </p:nvSpPr>
        <p:spPr bwMode="auto">
          <a:xfrm>
            <a:off x="5410200" y="4705350"/>
            <a:ext cx="219075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800">
                <a:solidFill>
                  <a:srgbClr val="000000"/>
                </a:solidFill>
                <a:ea typeface="Batang" pitchFamily="18" charset="-127"/>
              </a:rPr>
              <a:t>2</a:t>
            </a:r>
            <a:endParaRPr lang="en-US" sz="2500"/>
          </a:p>
        </p:txBody>
      </p:sp>
      <p:sp>
        <p:nvSpPr>
          <p:cNvPr id="528531" name="Rectangle 147"/>
          <p:cNvSpPr>
            <a:spLocks noChangeArrowheads="1"/>
          </p:cNvSpPr>
          <p:nvPr/>
        </p:nvSpPr>
        <p:spPr bwMode="auto">
          <a:xfrm>
            <a:off x="5970588" y="4705350"/>
            <a:ext cx="217487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800">
                <a:solidFill>
                  <a:srgbClr val="000000"/>
                </a:solidFill>
                <a:ea typeface="Batang" pitchFamily="18" charset="-127"/>
              </a:rPr>
              <a:t>3</a:t>
            </a:r>
            <a:endParaRPr lang="en-US" sz="2500"/>
          </a:p>
        </p:txBody>
      </p:sp>
      <p:sp>
        <p:nvSpPr>
          <p:cNvPr id="528532" name="Rectangle 148"/>
          <p:cNvSpPr>
            <a:spLocks noChangeArrowheads="1"/>
          </p:cNvSpPr>
          <p:nvPr/>
        </p:nvSpPr>
        <p:spPr bwMode="auto">
          <a:xfrm>
            <a:off x="6527800" y="4705350"/>
            <a:ext cx="219075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800">
                <a:solidFill>
                  <a:srgbClr val="000000"/>
                </a:solidFill>
                <a:ea typeface="Batang" pitchFamily="18" charset="-127"/>
              </a:rPr>
              <a:t>4</a:t>
            </a:r>
            <a:endParaRPr lang="en-US" sz="2500"/>
          </a:p>
        </p:txBody>
      </p:sp>
      <p:sp>
        <p:nvSpPr>
          <p:cNvPr id="528533" name="Rectangle 149"/>
          <p:cNvSpPr>
            <a:spLocks noChangeArrowheads="1"/>
          </p:cNvSpPr>
          <p:nvPr/>
        </p:nvSpPr>
        <p:spPr bwMode="auto">
          <a:xfrm>
            <a:off x="7088188" y="4705350"/>
            <a:ext cx="217487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800">
                <a:solidFill>
                  <a:srgbClr val="000000"/>
                </a:solidFill>
                <a:ea typeface="Batang" pitchFamily="18" charset="-127"/>
              </a:rPr>
              <a:t>5</a:t>
            </a:r>
            <a:endParaRPr lang="en-US" sz="2500"/>
          </a:p>
        </p:txBody>
      </p:sp>
      <p:sp>
        <p:nvSpPr>
          <p:cNvPr id="528534" name="Rectangle 150"/>
          <p:cNvSpPr>
            <a:spLocks noChangeArrowheads="1"/>
          </p:cNvSpPr>
          <p:nvPr/>
        </p:nvSpPr>
        <p:spPr bwMode="auto">
          <a:xfrm>
            <a:off x="7645400" y="4705350"/>
            <a:ext cx="217488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800">
                <a:solidFill>
                  <a:srgbClr val="000000"/>
                </a:solidFill>
                <a:ea typeface="Batang" pitchFamily="18" charset="-127"/>
              </a:rPr>
              <a:t>6</a:t>
            </a:r>
            <a:endParaRPr lang="en-US" sz="2500"/>
          </a:p>
        </p:txBody>
      </p:sp>
      <p:sp>
        <p:nvSpPr>
          <p:cNvPr id="528535" name="Line 151"/>
          <p:cNvSpPr>
            <a:spLocks noChangeShapeType="1"/>
          </p:cNvSpPr>
          <p:nvPr/>
        </p:nvSpPr>
        <p:spPr bwMode="auto">
          <a:xfrm>
            <a:off x="4349750" y="1524000"/>
            <a:ext cx="0" cy="30527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36" name="Line 152"/>
          <p:cNvSpPr>
            <a:spLocks noChangeShapeType="1"/>
          </p:cNvSpPr>
          <p:nvPr/>
        </p:nvSpPr>
        <p:spPr bwMode="auto">
          <a:xfrm>
            <a:off x="6038850" y="1968500"/>
            <a:ext cx="0" cy="267493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37" name="Line 153"/>
          <p:cNvSpPr>
            <a:spLocks noChangeShapeType="1"/>
          </p:cNvSpPr>
          <p:nvPr/>
        </p:nvSpPr>
        <p:spPr bwMode="auto">
          <a:xfrm>
            <a:off x="2663825" y="1949450"/>
            <a:ext cx="0" cy="26939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38" name="Rectangle 154"/>
          <p:cNvSpPr>
            <a:spLocks noChangeArrowheads="1"/>
          </p:cNvSpPr>
          <p:nvPr/>
        </p:nvSpPr>
        <p:spPr bwMode="auto">
          <a:xfrm>
            <a:off x="1098550" y="1931988"/>
            <a:ext cx="1460500" cy="8731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820738"/>
            <a:r>
              <a:rPr lang="en-US" altLang="ko-KR" sz="1600" b="1">
                <a:ea typeface="Batang" pitchFamily="18" charset="-127"/>
              </a:rPr>
              <a:t>Lower</a:t>
            </a:r>
          </a:p>
          <a:p>
            <a:pPr algn="ctr" defTabSz="820738"/>
            <a:r>
              <a:rPr lang="en-US" altLang="ko-KR" sz="1600" b="1">
                <a:ea typeface="Batang" pitchFamily="18" charset="-127"/>
              </a:rPr>
              <a:t>Limit</a:t>
            </a:r>
            <a:endParaRPr lang="en-US" sz="2500" b="1"/>
          </a:p>
        </p:txBody>
      </p:sp>
      <p:sp>
        <p:nvSpPr>
          <p:cNvPr id="528539" name="Rectangle 155"/>
          <p:cNvSpPr>
            <a:spLocks noChangeArrowheads="1"/>
          </p:cNvSpPr>
          <p:nvPr/>
        </p:nvSpPr>
        <p:spPr bwMode="auto">
          <a:xfrm>
            <a:off x="5899150" y="1951038"/>
            <a:ext cx="1689100" cy="89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820738"/>
            <a:r>
              <a:rPr lang="en-US" altLang="ko-KR" sz="1600" b="1">
                <a:ea typeface="Batang" pitchFamily="18" charset="-127"/>
              </a:rPr>
              <a:t>Upper</a:t>
            </a:r>
          </a:p>
          <a:p>
            <a:pPr algn="ctr" defTabSz="820738"/>
            <a:r>
              <a:rPr lang="en-US" altLang="ko-KR" sz="1600" b="1">
                <a:ea typeface="Batang" pitchFamily="18" charset="-127"/>
              </a:rPr>
              <a:t>Limit</a:t>
            </a:r>
            <a:endParaRPr lang="en-US" sz="2500" b="1"/>
          </a:p>
        </p:txBody>
      </p:sp>
      <p:sp>
        <p:nvSpPr>
          <p:cNvPr id="528540" name="Rectangle 156"/>
          <p:cNvSpPr>
            <a:spLocks noChangeArrowheads="1"/>
          </p:cNvSpPr>
          <p:nvPr/>
        </p:nvSpPr>
        <p:spPr bwMode="auto">
          <a:xfrm>
            <a:off x="4589463" y="1684338"/>
            <a:ext cx="1081087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600" b="1">
                <a:ea typeface="Batang" pitchFamily="18" charset="-127"/>
              </a:rPr>
              <a:t>Mean</a:t>
            </a:r>
            <a:endParaRPr lang="en-US" sz="2500" b="1"/>
          </a:p>
        </p:txBody>
      </p:sp>
      <p:sp>
        <p:nvSpPr>
          <p:cNvPr id="528541" name="Rectangle 157"/>
          <p:cNvSpPr>
            <a:spLocks noChangeArrowheads="1"/>
          </p:cNvSpPr>
          <p:nvPr/>
        </p:nvSpPr>
        <p:spPr bwMode="auto">
          <a:xfrm>
            <a:off x="2286000" y="5257800"/>
            <a:ext cx="4191000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820738"/>
            <a:r>
              <a:rPr lang="en-US" altLang="ko-KR" sz="2000" b="1">
                <a:ea typeface="Batang" pitchFamily="18" charset="-127"/>
              </a:rPr>
              <a:t>Standard Deviations</a:t>
            </a:r>
            <a:endParaRPr lang="en-US" sz="33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Freeform 2" descr="Wide upward diagonal"/>
          <p:cNvSpPr>
            <a:spLocks/>
          </p:cNvSpPr>
          <p:nvPr/>
        </p:nvSpPr>
        <p:spPr bwMode="auto">
          <a:xfrm>
            <a:off x="2982913" y="1281113"/>
            <a:ext cx="4464050" cy="1954212"/>
          </a:xfrm>
          <a:custGeom>
            <a:avLst/>
            <a:gdLst>
              <a:gd name="T0" fmla="*/ 0 w 2812"/>
              <a:gd name="T1" fmla="*/ 1231 h 1231"/>
              <a:gd name="T2" fmla="*/ 14 w 2812"/>
              <a:gd name="T3" fmla="*/ 1231 h 1231"/>
              <a:gd name="T4" fmla="*/ 42 w 2812"/>
              <a:gd name="T5" fmla="*/ 1231 h 1231"/>
              <a:gd name="T6" fmla="*/ 119 w 2812"/>
              <a:gd name="T7" fmla="*/ 1224 h 1231"/>
              <a:gd name="T8" fmla="*/ 189 w 2812"/>
              <a:gd name="T9" fmla="*/ 1217 h 1231"/>
              <a:gd name="T10" fmla="*/ 230 w 2812"/>
              <a:gd name="T11" fmla="*/ 1217 h 1231"/>
              <a:gd name="T12" fmla="*/ 349 w 2812"/>
              <a:gd name="T13" fmla="*/ 1182 h 1231"/>
              <a:gd name="T14" fmla="*/ 461 w 2812"/>
              <a:gd name="T15" fmla="*/ 1133 h 1231"/>
              <a:gd name="T16" fmla="*/ 552 w 2812"/>
              <a:gd name="T17" fmla="*/ 1077 h 1231"/>
              <a:gd name="T18" fmla="*/ 622 w 2812"/>
              <a:gd name="T19" fmla="*/ 1014 h 1231"/>
              <a:gd name="T20" fmla="*/ 755 w 2812"/>
              <a:gd name="T21" fmla="*/ 853 h 1231"/>
              <a:gd name="T22" fmla="*/ 825 w 2812"/>
              <a:gd name="T23" fmla="*/ 749 h 1231"/>
              <a:gd name="T24" fmla="*/ 909 w 2812"/>
              <a:gd name="T25" fmla="*/ 630 h 1231"/>
              <a:gd name="T26" fmla="*/ 979 w 2812"/>
              <a:gd name="T27" fmla="*/ 504 h 1231"/>
              <a:gd name="T28" fmla="*/ 1042 w 2812"/>
              <a:gd name="T29" fmla="*/ 399 h 1231"/>
              <a:gd name="T30" fmla="*/ 1098 w 2812"/>
              <a:gd name="T31" fmla="*/ 308 h 1231"/>
              <a:gd name="T32" fmla="*/ 1147 w 2812"/>
              <a:gd name="T33" fmla="*/ 238 h 1231"/>
              <a:gd name="T34" fmla="*/ 1224 w 2812"/>
              <a:gd name="T35" fmla="*/ 119 h 1231"/>
              <a:gd name="T36" fmla="*/ 1322 w 2812"/>
              <a:gd name="T37" fmla="*/ 28 h 1231"/>
              <a:gd name="T38" fmla="*/ 1420 w 2812"/>
              <a:gd name="T39" fmla="*/ 0 h 1231"/>
              <a:gd name="T40" fmla="*/ 1476 w 2812"/>
              <a:gd name="T41" fmla="*/ 14 h 1231"/>
              <a:gd name="T42" fmla="*/ 1539 w 2812"/>
              <a:gd name="T43" fmla="*/ 49 h 1231"/>
              <a:gd name="T44" fmla="*/ 1595 w 2812"/>
              <a:gd name="T45" fmla="*/ 112 h 1231"/>
              <a:gd name="T46" fmla="*/ 1637 w 2812"/>
              <a:gd name="T47" fmla="*/ 154 h 1231"/>
              <a:gd name="T48" fmla="*/ 1679 w 2812"/>
              <a:gd name="T49" fmla="*/ 210 h 1231"/>
              <a:gd name="T50" fmla="*/ 1763 w 2812"/>
              <a:gd name="T51" fmla="*/ 343 h 1231"/>
              <a:gd name="T52" fmla="*/ 1812 w 2812"/>
              <a:gd name="T53" fmla="*/ 420 h 1231"/>
              <a:gd name="T54" fmla="*/ 1861 w 2812"/>
              <a:gd name="T55" fmla="*/ 518 h 1231"/>
              <a:gd name="T56" fmla="*/ 1959 w 2812"/>
              <a:gd name="T57" fmla="*/ 686 h 1231"/>
              <a:gd name="T58" fmla="*/ 2042 w 2812"/>
              <a:gd name="T59" fmla="*/ 825 h 1231"/>
              <a:gd name="T60" fmla="*/ 2119 w 2812"/>
              <a:gd name="T61" fmla="*/ 930 h 1231"/>
              <a:gd name="T62" fmla="*/ 2175 w 2812"/>
              <a:gd name="T63" fmla="*/ 1000 h 1231"/>
              <a:gd name="T64" fmla="*/ 2280 w 2812"/>
              <a:gd name="T65" fmla="*/ 1077 h 1231"/>
              <a:gd name="T66" fmla="*/ 2385 w 2812"/>
              <a:gd name="T67" fmla="*/ 1147 h 1231"/>
              <a:gd name="T68" fmla="*/ 2427 w 2812"/>
              <a:gd name="T69" fmla="*/ 1168 h 1231"/>
              <a:gd name="T70" fmla="*/ 2483 w 2812"/>
              <a:gd name="T71" fmla="*/ 1189 h 1231"/>
              <a:gd name="T72" fmla="*/ 2588 w 2812"/>
              <a:gd name="T73" fmla="*/ 1217 h 1231"/>
              <a:gd name="T74" fmla="*/ 2749 w 2812"/>
              <a:gd name="T75" fmla="*/ 1224 h 1231"/>
              <a:gd name="T76" fmla="*/ 2812 w 2812"/>
              <a:gd name="T77" fmla="*/ 1224 h 1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12" h="1231">
                <a:moveTo>
                  <a:pt x="0" y="1231"/>
                </a:moveTo>
                <a:lnTo>
                  <a:pt x="14" y="1231"/>
                </a:lnTo>
                <a:lnTo>
                  <a:pt x="42" y="1231"/>
                </a:lnTo>
                <a:lnTo>
                  <a:pt x="119" y="1224"/>
                </a:lnTo>
                <a:lnTo>
                  <a:pt x="189" y="1217"/>
                </a:lnTo>
                <a:lnTo>
                  <a:pt x="230" y="1217"/>
                </a:lnTo>
                <a:lnTo>
                  <a:pt x="349" y="1182"/>
                </a:lnTo>
                <a:lnTo>
                  <a:pt x="461" y="1133"/>
                </a:lnTo>
                <a:lnTo>
                  <a:pt x="552" y="1077"/>
                </a:lnTo>
                <a:lnTo>
                  <a:pt x="622" y="1014"/>
                </a:lnTo>
                <a:lnTo>
                  <a:pt x="755" y="853"/>
                </a:lnTo>
                <a:lnTo>
                  <a:pt x="825" y="749"/>
                </a:lnTo>
                <a:lnTo>
                  <a:pt x="909" y="630"/>
                </a:lnTo>
                <a:lnTo>
                  <a:pt x="979" y="504"/>
                </a:lnTo>
                <a:lnTo>
                  <a:pt x="1042" y="399"/>
                </a:lnTo>
                <a:lnTo>
                  <a:pt x="1098" y="308"/>
                </a:lnTo>
                <a:lnTo>
                  <a:pt x="1147" y="238"/>
                </a:lnTo>
                <a:lnTo>
                  <a:pt x="1224" y="119"/>
                </a:lnTo>
                <a:lnTo>
                  <a:pt x="1322" y="28"/>
                </a:lnTo>
                <a:lnTo>
                  <a:pt x="1420" y="0"/>
                </a:lnTo>
                <a:lnTo>
                  <a:pt x="1476" y="14"/>
                </a:lnTo>
                <a:lnTo>
                  <a:pt x="1539" y="49"/>
                </a:lnTo>
                <a:lnTo>
                  <a:pt x="1595" y="112"/>
                </a:lnTo>
                <a:lnTo>
                  <a:pt x="1637" y="154"/>
                </a:lnTo>
                <a:lnTo>
                  <a:pt x="1679" y="210"/>
                </a:lnTo>
                <a:lnTo>
                  <a:pt x="1763" y="343"/>
                </a:lnTo>
                <a:lnTo>
                  <a:pt x="1812" y="420"/>
                </a:lnTo>
                <a:lnTo>
                  <a:pt x="1861" y="518"/>
                </a:lnTo>
                <a:lnTo>
                  <a:pt x="1959" y="686"/>
                </a:lnTo>
                <a:lnTo>
                  <a:pt x="2042" y="825"/>
                </a:lnTo>
                <a:lnTo>
                  <a:pt x="2119" y="930"/>
                </a:lnTo>
                <a:lnTo>
                  <a:pt x="2175" y="1000"/>
                </a:lnTo>
                <a:lnTo>
                  <a:pt x="2280" y="1077"/>
                </a:lnTo>
                <a:lnTo>
                  <a:pt x="2385" y="1147"/>
                </a:lnTo>
                <a:lnTo>
                  <a:pt x="2427" y="1168"/>
                </a:lnTo>
                <a:lnTo>
                  <a:pt x="2483" y="1189"/>
                </a:lnTo>
                <a:lnTo>
                  <a:pt x="2588" y="1217"/>
                </a:lnTo>
                <a:lnTo>
                  <a:pt x="2749" y="1224"/>
                </a:lnTo>
                <a:lnTo>
                  <a:pt x="2812" y="1224"/>
                </a:lnTo>
              </a:path>
            </a:pathLst>
          </a:custGeom>
          <a:pattFill prst="wdUpDiag">
            <a:fgClr>
              <a:schemeClr val="accent1"/>
            </a:fgClr>
            <a:bgClr>
              <a:srgbClr val="FFFFFF"/>
            </a:bgClr>
          </a:pattFill>
          <a:ln w="28575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70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Calculating Proportion In-Spec</a:t>
            </a:r>
          </a:p>
        </p:txBody>
      </p:sp>
      <p:sp>
        <p:nvSpPr>
          <p:cNvPr id="557060" name="Rectangle 4"/>
          <p:cNvSpPr>
            <a:spLocks noChangeArrowheads="1"/>
          </p:cNvSpPr>
          <p:nvPr/>
        </p:nvSpPr>
        <p:spPr bwMode="auto">
          <a:xfrm>
            <a:off x="6546850" y="3348038"/>
            <a:ext cx="11113" cy="18875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61" name="Rectangle 5"/>
          <p:cNvSpPr>
            <a:spLocks noChangeArrowheads="1"/>
          </p:cNvSpPr>
          <p:nvPr/>
        </p:nvSpPr>
        <p:spPr bwMode="auto">
          <a:xfrm>
            <a:off x="6546850" y="3371850"/>
            <a:ext cx="11113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62" name="Rectangle 6"/>
          <p:cNvSpPr>
            <a:spLocks noChangeArrowheads="1"/>
          </p:cNvSpPr>
          <p:nvPr/>
        </p:nvSpPr>
        <p:spPr bwMode="auto">
          <a:xfrm>
            <a:off x="6546850" y="3549650"/>
            <a:ext cx="11113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63" name="Rectangle 7"/>
          <p:cNvSpPr>
            <a:spLocks noChangeArrowheads="1"/>
          </p:cNvSpPr>
          <p:nvPr/>
        </p:nvSpPr>
        <p:spPr bwMode="auto">
          <a:xfrm>
            <a:off x="6546850" y="3727450"/>
            <a:ext cx="11113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64" name="Rectangle 8"/>
          <p:cNvSpPr>
            <a:spLocks noChangeArrowheads="1"/>
          </p:cNvSpPr>
          <p:nvPr/>
        </p:nvSpPr>
        <p:spPr bwMode="auto">
          <a:xfrm>
            <a:off x="6546850" y="3944938"/>
            <a:ext cx="11113" cy="12065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65" name="Rectangle 9"/>
          <p:cNvSpPr>
            <a:spLocks noChangeArrowheads="1"/>
          </p:cNvSpPr>
          <p:nvPr/>
        </p:nvSpPr>
        <p:spPr bwMode="auto">
          <a:xfrm>
            <a:off x="3925888" y="3490913"/>
            <a:ext cx="11112" cy="18875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66" name="Rectangle 10"/>
          <p:cNvSpPr>
            <a:spLocks noChangeArrowheads="1"/>
          </p:cNvSpPr>
          <p:nvPr/>
        </p:nvSpPr>
        <p:spPr bwMode="auto">
          <a:xfrm>
            <a:off x="3925888" y="3376613"/>
            <a:ext cx="11112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67" name="Rectangle 11"/>
          <p:cNvSpPr>
            <a:spLocks noChangeArrowheads="1"/>
          </p:cNvSpPr>
          <p:nvPr/>
        </p:nvSpPr>
        <p:spPr bwMode="auto">
          <a:xfrm>
            <a:off x="3925888" y="3514725"/>
            <a:ext cx="11112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68" name="Rectangle 12"/>
          <p:cNvSpPr>
            <a:spLocks noChangeArrowheads="1"/>
          </p:cNvSpPr>
          <p:nvPr/>
        </p:nvSpPr>
        <p:spPr bwMode="auto">
          <a:xfrm>
            <a:off x="3925888" y="3692525"/>
            <a:ext cx="11112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69" name="Rectangle 13"/>
          <p:cNvSpPr>
            <a:spLocks noChangeArrowheads="1"/>
          </p:cNvSpPr>
          <p:nvPr/>
        </p:nvSpPr>
        <p:spPr bwMode="auto">
          <a:xfrm>
            <a:off x="3925888" y="3910013"/>
            <a:ext cx="11112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70" name="Rectangle 14"/>
          <p:cNvSpPr>
            <a:spLocks noChangeArrowheads="1"/>
          </p:cNvSpPr>
          <p:nvPr/>
        </p:nvSpPr>
        <p:spPr bwMode="auto">
          <a:xfrm>
            <a:off x="3925888" y="4087813"/>
            <a:ext cx="11112" cy="12065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71" name="Rectangle 15"/>
          <p:cNvSpPr>
            <a:spLocks noChangeArrowheads="1"/>
          </p:cNvSpPr>
          <p:nvPr/>
        </p:nvSpPr>
        <p:spPr bwMode="auto">
          <a:xfrm>
            <a:off x="4603750" y="3862388"/>
            <a:ext cx="11113" cy="18875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72" name="Rectangle 16"/>
          <p:cNvSpPr>
            <a:spLocks noChangeArrowheads="1"/>
          </p:cNvSpPr>
          <p:nvPr/>
        </p:nvSpPr>
        <p:spPr bwMode="auto">
          <a:xfrm>
            <a:off x="4603750" y="3352800"/>
            <a:ext cx="11113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73" name="Rectangle 17"/>
          <p:cNvSpPr>
            <a:spLocks noChangeArrowheads="1"/>
          </p:cNvSpPr>
          <p:nvPr/>
        </p:nvSpPr>
        <p:spPr bwMode="auto">
          <a:xfrm>
            <a:off x="4603750" y="3530600"/>
            <a:ext cx="11113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74" name="Rectangle 18"/>
          <p:cNvSpPr>
            <a:spLocks noChangeArrowheads="1"/>
          </p:cNvSpPr>
          <p:nvPr/>
        </p:nvSpPr>
        <p:spPr bwMode="auto">
          <a:xfrm>
            <a:off x="4603750" y="3708400"/>
            <a:ext cx="11113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75" name="Rectangle 19"/>
          <p:cNvSpPr>
            <a:spLocks noChangeArrowheads="1"/>
          </p:cNvSpPr>
          <p:nvPr/>
        </p:nvSpPr>
        <p:spPr bwMode="auto">
          <a:xfrm>
            <a:off x="4603750" y="3925888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76" name="Rectangle 20"/>
          <p:cNvSpPr>
            <a:spLocks noChangeArrowheads="1"/>
          </p:cNvSpPr>
          <p:nvPr/>
        </p:nvSpPr>
        <p:spPr bwMode="auto">
          <a:xfrm>
            <a:off x="4603750" y="4103688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77" name="Rectangle 21"/>
          <p:cNvSpPr>
            <a:spLocks noChangeArrowheads="1"/>
          </p:cNvSpPr>
          <p:nvPr/>
        </p:nvSpPr>
        <p:spPr bwMode="auto">
          <a:xfrm>
            <a:off x="5226050" y="3490913"/>
            <a:ext cx="11113" cy="18875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78" name="Rectangle 22"/>
          <p:cNvSpPr>
            <a:spLocks noChangeArrowheads="1"/>
          </p:cNvSpPr>
          <p:nvPr/>
        </p:nvSpPr>
        <p:spPr bwMode="auto">
          <a:xfrm>
            <a:off x="5226050" y="33766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79" name="Rectangle 23"/>
          <p:cNvSpPr>
            <a:spLocks noChangeArrowheads="1"/>
          </p:cNvSpPr>
          <p:nvPr/>
        </p:nvSpPr>
        <p:spPr bwMode="auto">
          <a:xfrm>
            <a:off x="5226050" y="3514725"/>
            <a:ext cx="11113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80" name="Rectangle 24"/>
          <p:cNvSpPr>
            <a:spLocks noChangeArrowheads="1"/>
          </p:cNvSpPr>
          <p:nvPr/>
        </p:nvSpPr>
        <p:spPr bwMode="auto">
          <a:xfrm>
            <a:off x="5226050" y="3692525"/>
            <a:ext cx="11113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81" name="Rectangle 25"/>
          <p:cNvSpPr>
            <a:spLocks noChangeArrowheads="1"/>
          </p:cNvSpPr>
          <p:nvPr/>
        </p:nvSpPr>
        <p:spPr bwMode="auto">
          <a:xfrm>
            <a:off x="5226050" y="39100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82" name="Rectangle 26"/>
          <p:cNvSpPr>
            <a:spLocks noChangeArrowheads="1"/>
          </p:cNvSpPr>
          <p:nvPr/>
        </p:nvSpPr>
        <p:spPr bwMode="auto">
          <a:xfrm>
            <a:off x="5226050" y="4087813"/>
            <a:ext cx="11113" cy="12065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83" name="Rectangle 27"/>
          <p:cNvSpPr>
            <a:spLocks noChangeArrowheads="1"/>
          </p:cNvSpPr>
          <p:nvPr/>
        </p:nvSpPr>
        <p:spPr bwMode="auto">
          <a:xfrm>
            <a:off x="5892800" y="3490913"/>
            <a:ext cx="11113" cy="18875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84" name="Rectangle 28"/>
          <p:cNvSpPr>
            <a:spLocks noChangeArrowheads="1"/>
          </p:cNvSpPr>
          <p:nvPr/>
        </p:nvSpPr>
        <p:spPr bwMode="auto">
          <a:xfrm>
            <a:off x="5892800" y="33766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85" name="Rectangle 29"/>
          <p:cNvSpPr>
            <a:spLocks noChangeArrowheads="1"/>
          </p:cNvSpPr>
          <p:nvPr/>
        </p:nvSpPr>
        <p:spPr bwMode="auto">
          <a:xfrm>
            <a:off x="5892800" y="3514725"/>
            <a:ext cx="11113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86" name="Rectangle 30"/>
          <p:cNvSpPr>
            <a:spLocks noChangeArrowheads="1"/>
          </p:cNvSpPr>
          <p:nvPr/>
        </p:nvSpPr>
        <p:spPr bwMode="auto">
          <a:xfrm>
            <a:off x="5892800" y="3692525"/>
            <a:ext cx="11113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87" name="Rectangle 31"/>
          <p:cNvSpPr>
            <a:spLocks noChangeArrowheads="1"/>
          </p:cNvSpPr>
          <p:nvPr/>
        </p:nvSpPr>
        <p:spPr bwMode="auto">
          <a:xfrm>
            <a:off x="5892800" y="39100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88" name="Rectangle 32"/>
          <p:cNvSpPr>
            <a:spLocks noChangeArrowheads="1"/>
          </p:cNvSpPr>
          <p:nvPr/>
        </p:nvSpPr>
        <p:spPr bwMode="auto">
          <a:xfrm>
            <a:off x="5892800" y="4087813"/>
            <a:ext cx="11113" cy="12065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89" name="Rectangle 33"/>
          <p:cNvSpPr>
            <a:spLocks noChangeArrowheads="1"/>
          </p:cNvSpPr>
          <p:nvPr/>
        </p:nvSpPr>
        <p:spPr bwMode="auto">
          <a:xfrm>
            <a:off x="7191375" y="3490913"/>
            <a:ext cx="11113" cy="18875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90" name="Rectangle 34"/>
          <p:cNvSpPr>
            <a:spLocks noChangeArrowheads="1"/>
          </p:cNvSpPr>
          <p:nvPr/>
        </p:nvSpPr>
        <p:spPr bwMode="auto">
          <a:xfrm>
            <a:off x="7191375" y="33766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91" name="Rectangle 35"/>
          <p:cNvSpPr>
            <a:spLocks noChangeArrowheads="1"/>
          </p:cNvSpPr>
          <p:nvPr/>
        </p:nvSpPr>
        <p:spPr bwMode="auto">
          <a:xfrm>
            <a:off x="7191375" y="3514725"/>
            <a:ext cx="11113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92" name="Rectangle 36"/>
          <p:cNvSpPr>
            <a:spLocks noChangeArrowheads="1"/>
          </p:cNvSpPr>
          <p:nvPr/>
        </p:nvSpPr>
        <p:spPr bwMode="auto">
          <a:xfrm>
            <a:off x="7191375" y="3692525"/>
            <a:ext cx="11113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93" name="Rectangle 37"/>
          <p:cNvSpPr>
            <a:spLocks noChangeArrowheads="1"/>
          </p:cNvSpPr>
          <p:nvPr/>
        </p:nvSpPr>
        <p:spPr bwMode="auto">
          <a:xfrm>
            <a:off x="7191375" y="39100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94" name="Rectangle 38"/>
          <p:cNvSpPr>
            <a:spLocks noChangeArrowheads="1"/>
          </p:cNvSpPr>
          <p:nvPr/>
        </p:nvSpPr>
        <p:spPr bwMode="auto">
          <a:xfrm>
            <a:off x="7191375" y="4087813"/>
            <a:ext cx="11113" cy="12065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95" name="Rectangle 39"/>
          <p:cNvSpPr>
            <a:spLocks noChangeArrowheads="1"/>
          </p:cNvSpPr>
          <p:nvPr/>
        </p:nvSpPr>
        <p:spPr bwMode="auto">
          <a:xfrm>
            <a:off x="3271838" y="3862388"/>
            <a:ext cx="11112" cy="18875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96" name="Rectangle 40"/>
          <p:cNvSpPr>
            <a:spLocks noChangeArrowheads="1"/>
          </p:cNvSpPr>
          <p:nvPr/>
        </p:nvSpPr>
        <p:spPr bwMode="auto">
          <a:xfrm>
            <a:off x="3271838" y="3352800"/>
            <a:ext cx="11112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97" name="Rectangle 41"/>
          <p:cNvSpPr>
            <a:spLocks noChangeArrowheads="1"/>
          </p:cNvSpPr>
          <p:nvPr/>
        </p:nvSpPr>
        <p:spPr bwMode="auto">
          <a:xfrm>
            <a:off x="3271838" y="3530600"/>
            <a:ext cx="11112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98" name="Rectangle 42"/>
          <p:cNvSpPr>
            <a:spLocks noChangeArrowheads="1"/>
          </p:cNvSpPr>
          <p:nvPr/>
        </p:nvSpPr>
        <p:spPr bwMode="auto">
          <a:xfrm>
            <a:off x="3271838" y="3708400"/>
            <a:ext cx="11112" cy="122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099" name="Rectangle 43"/>
          <p:cNvSpPr>
            <a:spLocks noChangeArrowheads="1"/>
          </p:cNvSpPr>
          <p:nvPr/>
        </p:nvSpPr>
        <p:spPr bwMode="auto">
          <a:xfrm>
            <a:off x="3271838" y="3925888"/>
            <a:ext cx="11112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00" name="Rectangle 44"/>
          <p:cNvSpPr>
            <a:spLocks noChangeArrowheads="1"/>
          </p:cNvSpPr>
          <p:nvPr/>
        </p:nvSpPr>
        <p:spPr bwMode="auto">
          <a:xfrm>
            <a:off x="3271838" y="4103688"/>
            <a:ext cx="11112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01" name="Rectangle 45"/>
          <p:cNvSpPr>
            <a:spLocks noChangeArrowheads="1"/>
          </p:cNvSpPr>
          <p:nvPr/>
        </p:nvSpPr>
        <p:spPr bwMode="auto">
          <a:xfrm>
            <a:off x="3306763" y="4268788"/>
            <a:ext cx="11112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02" name="Rectangle 46"/>
          <p:cNvSpPr>
            <a:spLocks noChangeArrowheads="1"/>
          </p:cNvSpPr>
          <p:nvPr/>
        </p:nvSpPr>
        <p:spPr bwMode="auto">
          <a:xfrm>
            <a:off x="3306763" y="4446588"/>
            <a:ext cx="11112" cy="12065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03" name="Rectangle 47"/>
          <p:cNvSpPr>
            <a:spLocks noChangeArrowheads="1"/>
          </p:cNvSpPr>
          <p:nvPr/>
        </p:nvSpPr>
        <p:spPr bwMode="auto">
          <a:xfrm>
            <a:off x="1582738" y="3538538"/>
            <a:ext cx="12509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  <a:latin typeface="Helvetica" pitchFamily="34" charset="0"/>
              </a:rPr>
              <a:t>Actual Data</a:t>
            </a:r>
            <a:endParaRPr lang="en-US" sz="1800" b="1" i="1">
              <a:latin typeface="Times New Roman" pitchFamily="18" charset="0"/>
            </a:endParaRPr>
          </a:p>
        </p:txBody>
      </p:sp>
      <p:sp>
        <p:nvSpPr>
          <p:cNvPr id="557104" name="Rectangle 48"/>
          <p:cNvSpPr>
            <a:spLocks noChangeArrowheads="1"/>
          </p:cNvSpPr>
          <p:nvPr/>
        </p:nvSpPr>
        <p:spPr bwMode="auto">
          <a:xfrm>
            <a:off x="2316163" y="3581400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  <a:latin typeface="Helvetica" pitchFamily="34" charset="0"/>
              </a:rPr>
              <a:t> </a:t>
            </a:r>
            <a:endParaRPr lang="en-US" sz="1800" b="1" i="1">
              <a:latin typeface="Times New Roman" pitchFamily="18" charset="0"/>
            </a:endParaRPr>
          </a:p>
        </p:txBody>
      </p:sp>
      <p:sp>
        <p:nvSpPr>
          <p:cNvPr id="557105" name="Rectangle 49"/>
          <p:cNvSpPr>
            <a:spLocks noChangeArrowheads="1"/>
          </p:cNvSpPr>
          <p:nvPr/>
        </p:nvSpPr>
        <p:spPr bwMode="auto">
          <a:xfrm>
            <a:off x="1582738" y="3765550"/>
            <a:ext cx="10239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Helvetica" pitchFamily="34" charset="0"/>
              </a:rPr>
              <a:t>Mean = 17 </a:t>
            </a:r>
            <a:endParaRPr lang="en-US" sz="1600" i="1">
              <a:latin typeface="Times New Roman" pitchFamily="18" charset="0"/>
            </a:endParaRPr>
          </a:p>
        </p:txBody>
      </p:sp>
      <p:sp>
        <p:nvSpPr>
          <p:cNvPr id="557106" name="Rectangle 50"/>
          <p:cNvSpPr>
            <a:spLocks noChangeArrowheads="1"/>
          </p:cNvSpPr>
          <p:nvPr/>
        </p:nvSpPr>
        <p:spPr bwMode="auto">
          <a:xfrm>
            <a:off x="1582738" y="4022725"/>
            <a:ext cx="447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Helvetica" pitchFamily="34" charset="0"/>
              </a:rPr>
              <a:t>s = 3</a:t>
            </a:r>
            <a:endParaRPr lang="en-US" sz="1600" i="1">
              <a:latin typeface="Times New Roman" pitchFamily="18" charset="0"/>
            </a:endParaRPr>
          </a:p>
        </p:txBody>
      </p:sp>
      <p:grpSp>
        <p:nvGrpSpPr>
          <p:cNvPr id="557107" name="Group 51"/>
          <p:cNvGrpSpPr>
            <a:grpSpLocks/>
          </p:cNvGrpSpPr>
          <p:nvPr/>
        </p:nvGrpSpPr>
        <p:grpSpPr bwMode="auto">
          <a:xfrm>
            <a:off x="5183188" y="4329113"/>
            <a:ext cx="179387" cy="266700"/>
            <a:chOff x="3243" y="3319"/>
            <a:chExt cx="112" cy="168"/>
          </a:xfrm>
        </p:grpSpPr>
        <p:sp>
          <p:nvSpPr>
            <p:cNvPr id="557108" name="Rectangle 52"/>
            <p:cNvSpPr>
              <a:spLocks noChangeArrowheads="1"/>
            </p:cNvSpPr>
            <p:nvPr/>
          </p:nvSpPr>
          <p:spPr bwMode="auto">
            <a:xfrm>
              <a:off x="3243" y="3319"/>
              <a:ext cx="112" cy="154"/>
            </a:xfrm>
            <a:prstGeom prst="rect">
              <a:avLst/>
            </a:prstGeom>
            <a:solidFill>
              <a:srgbClr val="FFFFFF"/>
            </a:solidFill>
            <a:ln w="666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7109" name="Rectangle 53"/>
            <p:cNvSpPr>
              <a:spLocks noChangeArrowheads="1"/>
            </p:cNvSpPr>
            <p:nvPr/>
          </p:nvSpPr>
          <p:spPr bwMode="auto">
            <a:xfrm>
              <a:off x="3264" y="3333"/>
              <a:ext cx="8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600" b="1">
                  <a:solidFill>
                    <a:srgbClr val="000000"/>
                  </a:solidFill>
                </a:rPr>
                <a:t>X</a:t>
              </a:r>
              <a:endParaRPr lang="en-US" sz="1600" i="1">
                <a:latin typeface="Times New Roman" pitchFamily="18" charset="0"/>
              </a:endParaRPr>
            </a:p>
          </p:txBody>
        </p:sp>
        <p:sp>
          <p:nvSpPr>
            <p:cNvPr id="557110" name="Line 54"/>
            <p:cNvSpPr>
              <a:spLocks noChangeShapeType="1"/>
            </p:cNvSpPr>
            <p:nvPr/>
          </p:nvSpPr>
          <p:spPr bwMode="auto">
            <a:xfrm>
              <a:off x="3264" y="3333"/>
              <a:ext cx="6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57111" name="Rectangle 55"/>
          <p:cNvSpPr>
            <a:spLocks noChangeArrowheads="1"/>
          </p:cNvSpPr>
          <p:nvPr/>
        </p:nvSpPr>
        <p:spPr bwMode="auto">
          <a:xfrm>
            <a:off x="5772150" y="4329113"/>
            <a:ext cx="344488" cy="244475"/>
          </a:xfrm>
          <a:prstGeom prst="rect">
            <a:avLst/>
          </a:prstGeom>
          <a:solidFill>
            <a:srgbClr val="FFFFFF"/>
          </a:solidFill>
          <a:ln w="666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7112" name="Rectangle 56"/>
          <p:cNvSpPr>
            <a:spLocks noChangeArrowheads="1"/>
          </p:cNvSpPr>
          <p:nvPr/>
        </p:nvSpPr>
        <p:spPr bwMode="auto">
          <a:xfrm>
            <a:off x="5805488" y="4351338"/>
            <a:ext cx="3667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 b="1">
                <a:solidFill>
                  <a:srgbClr val="000000"/>
                </a:solidFill>
              </a:rPr>
              <a:t>X+s</a:t>
            </a:r>
            <a:endParaRPr lang="en-US" sz="1600" i="1">
              <a:latin typeface="Times New Roman" pitchFamily="18" charset="0"/>
            </a:endParaRPr>
          </a:p>
        </p:txBody>
      </p:sp>
      <p:sp>
        <p:nvSpPr>
          <p:cNvPr id="557113" name="Line 57"/>
          <p:cNvSpPr>
            <a:spLocks noChangeShapeType="1"/>
          </p:cNvSpPr>
          <p:nvPr/>
        </p:nvSpPr>
        <p:spPr bwMode="auto">
          <a:xfrm>
            <a:off x="5883275" y="4440238"/>
            <a:ext cx="100013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57114" name="Group 58"/>
          <p:cNvGrpSpPr>
            <a:grpSpLocks/>
          </p:cNvGrpSpPr>
          <p:nvPr/>
        </p:nvGrpSpPr>
        <p:grpSpPr bwMode="auto">
          <a:xfrm>
            <a:off x="6381750" y="4329113"/>
            <a:ext cx="512763" cy="266700"/>
            <a:chOff x="3998" y="3319"/>
            <a:chExt cx="323" cy="168"/>
          </a:xfrm>
        </p:grpSpPr>
        <p:sp>
          <p:nvSpPr>
            <p:cNvPr id="557115" name="Rectangle 59"/>
            <p:cNvSpPr>
              <a:spLocks noChangeArrowheads="1"/>
            </p:cNvSpPr>
            <p:nvPr/>
          </p:nvSpPr>
          <p:spPr bwMode="auto">
            <a:xfrm>
              <a:off x="3998" y="3319"/>
              <a:ext cx="266" cy="154"/>
            </a:xfrm>
            <a:prstGeom prst="rect">
              <a:avLst/>
            </a:prstGeom>
            <a:solidFill>
              <a:srgbClr val="FFFFFF"/>
            </a:solidFill>
            <a:ln w="666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7116" name="Rectangle 60"/>
            <p:cNvSpPr>
              <a:spLocks noChangeArrowheads="1"/>
            </p:cNvSpPr>
            <p:nvPr/>
          </p:nvSpPr>
          <p:spPr bwMode="auto">
            <a:xfrm>
              <a:off x="4019" y="3333"/>
              <a:ext cx="30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600" b="1">
                  <a:solidFill>
                    <a:srgbClr val="000000"/>
                  </a:solidFill>
                </a:rPr>
                <a:t>X+2s</a:t>
              </a:r>
              <a:endParaRPr lang="en-US" sz="1600" i="1">
                <a:latin typeface="Times New Roman" pitchFamily="18" charset="0"/>
              </a:endParaRPr>
            </a:p>
          </p:txBody>
        </p:sp>
        <p:sp>
          <p:nvSpPr>
            <p:cNvPr id="557117" name="Line 61"/>
            <p:cNvSpPr>
              <a:spLocks noChangeShapeType="1"/>
            </p:cNvSpPr>
            <p:nvPr/>
          </p:nvSpPr>
          <p:spPr bwMode="auto">
            <a:xfrm>
              <a:off x="4019" y="3333"/>
              <a:ext cx="6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57118" name="Group 62"/>
          <p:cNvGrpSpPr>
            <a:grpSpLocks/>
          </p:cNvGrpSpPr>
          <p:nvPr/>
        </p:nvGrpSpPr>
        <p:grpSpPr bwMode="auto">
          <a:xfrm>
            <a:off x="7026275" y="4329113"/>
            <a:ext cx="512763" cy="266700"/>
            <a:chOff x="4404" y="3319"/>
            <a:chExt cx="323" cy="168"/>
          </a:xfrm>
        </p:grpSpPr>
        <p:sp>
          <p:nvSpPr>
            <p:cNvPr id="557119" name="Rectangle 63"/>
            <p:cNvSpPr>
              <a:spLocks noChangeArrowheads="1"/>
            </p:cNvSpPr>
            <p:nvPr/>
          </p:nvSpPr>
          <p:spPr bwMode="auto">
            <a:xfrm>
              <a:off x="4404" y="3319"/>
              <a:ext cx="266" cy="154"/>
            </a:xfrm>
            <a:prstGeom prst="rect">
              <a:avLst/>
            </a:prstGeom>
            <a:solidFill>
              <a:srgbClr val="FFFFFF"/>
            </a:solidFill>
            <a:ln w="666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7120" name="Rectangle 64"/>
            <p:cNvSpPr>
              <a:spLocks noChangeArrowheads="1"/>
            </p:cNvSpPr>
            <p:nvPr/>
          </p:nvSpPr>
          <p:spPr bwMode="auto">
            <a:xfrm>
              <a:off x="4425" y="3333"/>
              <a:ext cx="30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600" b="1">
                  <a:solidFill>
                    <a:srgbClr val="000000"/>
                  </a:solidFill>
                </a:rPr>
                <a:t>X+3s</a:t>
              </a:r>
              <a:endParaRPr lang="en-US" sz="1600" i="1">
                <a:latin typeface="Times New Roman" pitchFamily="18" charset="0"/>
              </a:endParaRPr>
            </a:p>
          </p:txBody>
        </p:sp>
        <p:sp>
          <p:nvSpPr>
            <p:cNvPr id="557121" name="Line 65"/>
            <p:cNvSpPr>
              <a:spLocks noChangeShapeType="1"/>
            </p:cNvSpPr>
            <p:nvPr/>
          </p:nvSpPr>
          <p:spPr bwMode="auto">
            <a:xfrm>
              <a:off x="4418" y="3333"/>
              <a:ext cx="6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57122" name="Group 66"/>
          <p:cNvGrpSpPr>
            <a:grpSpLocks/>
          </p:cNvGrpSpPr>
          <p:nvPr/>
        </p:nvGrpSpPr>
        <p:grpSpPr bwMode="auto">
          <a:xfrm>
            <a:off x="4471988" y="4329113"/>
            <a:ext cx="393700" cy="266700"/>
            <a:chOff x="2795" y="3319"/>
            <a:chExt cx="248" cy="168"/>
          </a:xfrm>
        </p:grpSpPr>
        <p:sp>
          <p:nvSpPr>
            <p:cNvPr id="557123" name="Rectangle 67"/>
            <p:cNvSpPr>
              <a:spLocks noChangeArrowheads="1"/>
            </p:cNvSpPr>
            <p:nvPr/>
          </p:nvSpPr>
          <p:spPr bwMode="auto">
            <a:xfrm>
              <a:off x="2795" y="3319"/>
              <a:ext cx="217" cy="154"/>
            </a:xfrm>
            <a:prstGeom prst="rect">
              <a:avLst/>
            </a:prstGeom>
            <a:solidFill>
              <a:srgbClr val="FFFFFF"/>
            </a:solidFill>
            <a:ln w="666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7124" name="Rectangle 68"/>
            <p:cNvSpPr>
              <a:spLocks noChangeArrowheads="1"/>
            </p:cNvSpPr>
            <p:nvPr/>
          </p:nvSpPr>
          <p:spPr bwMode="auto">
            <a:xfrm>
              <a:off x="2816" y="3333"/>
              <a:ext cx="22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600" b="1">
                  <a:solidFill>
                    <a:srgbClr val="000000"/>
                  </a:solidFill>
                </a:rPr>
                <a:t>X–s</a:t>
              </a:r>
              <a:endParaRPr lang="en-US" sz="1600" i="1">
                <a:latin typeface="Times New Roman" pitchFamily="18" charset="0"/>
              </a:endParaRPr>
            </a:p>
          </p:txBody>
        </p:sp>
        <p:sp>
          <p:nvSpPr>
            <p:cNvPr id="557125" name="Line 69"/>
            <p:cNvSpPr>
              <a:spLocks noChangeShapeType="1"/>
            </p:cNvSpPr>
            <p:nvPr/>
          </p:nvSpPr>
          <p:spPr bwMode="auto">
            <a:xfrm>
              <a:off x="2816" y="3333"/>
              <a:ext cx="6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57126" name="Group 70"/>
          <p:cNvGrpSpPr>
            <a:grpSpLocks/>
          </p:cNvGrpSpPr>
          <p:nvPr/>
        </p:nvGrpSpPr>
        <p:grpSpPr bwMode="auto">
          <a:xfrm>
            <a:off x="3762375" y="4343400"/>
            <a:ext cx="506413" cy="266700"/>
            <a:chOff x="2347" y="3319"/>
            <a:chExt cx="320" cy="168"/>
          </a:xfrm>
        </p:grpSpPr>
        <p:sp>
          <p:nvSpPr>
            <p:cNvPr id="557127" name="Rectangle 71"/>
            <p:cNvSpPr>
              <a:spLocks noChangeArrowheads="1"/>
            </p:cNvSpPr>
            <p:nvPr/>
          </p:nvSpPr>
          <p:spPr bwMode="auto">
            <a:xfrm>
              <a:off x="2347" y="3319"/>
              <a:ext cx="266" cy="154"/>
            </a:xfrm>
            <a:prstGeom prst="rect">
              <a:avLst/>
            </a:prstGeom>
            <a:solidFill>
              <a:srgbClr val="FFFFFF"/>
            </a:solidFill>
            <a:ln w="666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7128" name="Rectangle 72"/>
            <p:cNvSpPr>
              <a:spLocks noChangeArrowheads="1"/>
            </p:cNvSpPr>
            <p:nvPr/>
          </p:nvSpPr>
          <p:spPr bwMode="auto">
            <a:xfrm>
              <a:off x="2368" y="3333"/>
              <a:ext cx="29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600" b="1">
                  <a:solidFill>
                    <a:srgbClr val="000000"/>
                  </a:solidFill>
                </a:rPr>
                <a:t>X–2s</a:t>
              </a:r>
              <a:endParaRPr lang="en-US" sz="1600" i="1">
                <a:latin typeface="Times New Roman" pitchFamily="18" charset="0"/>
              </a:endParaRPr>
            </a:p>
          </p:txBody>
        </p:sp>
        <p:sp>
          <p:nvSpPr>
            <p:cNvPr id="557129" name="Line 73"/>
            <p:cNvSpPr>
              <a:spLocks noChangeShapeType="1"/>
            </p:cNvSpPr>
            <p:nvPr/>
          </p:nvSpPr>
          <p:spPr bwMode="auto">
            <a:xfrm>
              <a:off x="2368" y="3333"/>
              <a:ext cx="6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57130" name="Group 74"/>
          <p:cNvGrpSpPr>
            <a:grpSpLocks/>
          </p:cNvGrpSpPr>
          <p:nvPr/>
        </p:nvGrpSpPr>
        <p:grpSpPr bwMode="auto">
          <a:xfrm>
            <a:off x="3106738" y="4329113"/>
            <a:ext cx="506412" cy="266700"/>
            <a:chOff x="1935" y="3319"/>
            <a:chExt cx="319" cy="168"/>
          </a:xfrm>
        </p:grpSpPr>
        <p:sp>
          <p:nvSpPr>
            <p:cNvPr id="557131" name="Rectangle 75"/>
            <p:cNvSpPr>
              <a:spLocks noChangeArrowheads="1"/>
            </p:cNvSpPr>
            <p:nvPr/>
          </p:nvSpPr>
          <p:spPr bwMode="auto">
            <a:xfrm>
              <a:off x="1935" y="3319"/>
              <a:ext cx="265" cy="154"/>
            </a:xfrm>
            <a:prstGeom prst="rect">
              <a:avLst/>
            </a:prstGeom>
            <a:solidFill>
              <a:srgbClr val="FFFFFF"/>
            </a:solidFill>
            <a:ln w="666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7132" name="Rectangle 76"/>
            <p:cNvSpPr>
              <a:spLocks noChangeArrowheads="1"/>
            </p:cNvSpPr>
            <p:nvPr/>
          </p:nvSpPr>
          <p:spPr bwMode="auto">
            <a:xfrm>
              <a:off x="1956" y="3333"/>
              <a:ext cx="2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600" b="1">
                  <a:solidFill>
                    <a:srgbClr val="000000"/>
                  </a:solidFill>
                </a:rPr>
                <a:t>X–3s</a:t>
              </a:r>
              <a:endParaRPr lang="en-US" sz="1600" i="1">
                <a:latin typeface="Times New Roman" pitchFamily="18" charset="0"/>
              </a:endParaRPr>
            </a:p>
          </p:txBody>
        </p:sp>
        <p:sp>
          <p:nvSpPr>
            <p:cNvPr id="557133" name="Line 77"/>
            <p:cNvSpPr>
              <a:spLocks noChangeShapeType="1"/>
            </p:cNvSpPr>
            <p:nvPr/>
          </p:nvSpPr>
          <p:spPr bwMode="auto">
            <a:xfrm>
              <a:off x="1956" y="3333"/>
              <a:ext cx="6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57134" name="Rectangle 78"/>
          <p:cNvSpPr>
            <a:spLocks noChangeArrowheads="1"/>
          </p:cNvSpPr>
          <p:nvPr/>
        </p:nvSpPr>
        <p:spPr bwMode="auto">
          <a:xfrm>
            <a:off x="1584325" y="4311650"/>
            <a:ext cx="9334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Helvetica" pitchFamily="34" charset="0"/>
              </a:rPr>
              <a:t>Mean = X </a:t>
            </a:r>
            <a:endParaRPr lang="en-US" sz="1600" i="1">
              <a:latin typeface="Times New Roman" pitchFamily="18" charset="0"/>
            </a:endParaRPr>
          </a:p>
        </p:txBody>
      </p:sp>
      <p:sp>
        <p:nvSpPr>
          <p:cNvPr id="557135" name="Rectangle 79"/>
          <p:cNvSpPr>
            <a:spLocks noChangeArrowheads="1"/>
          </p:cNvSpPr>
          <p:nvPr/>
        </p:nvSpPr>
        <p:spPr bwMode="auto">
          <a:xfrm>
            <a:off x="1584325" y="4556125"/>
            <a:ext cx="3222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Helvetica" pitchFamily="34" charset="0"/>
              </a:rPr>
              <a:t>s=s</a:t>
            </a:r>
            <a:endParaRPr lang="en-US" sz="1600" i="1">
              <a:latin typeface="Times New Roman" pitchFamily="18" charset="0"/>
            </a:endParaRPr>
          </a:p>
        </p:txBody>
      </p:sp>
      <p:sp>
        <p:nvSpPr>
          <p:cNvPr id="557136" name="Line 80"/>
          <p:cNvSpPr>
            <a:spLocks noChangeShapeType="1"/>
          </p:cNvSpPr>
          <p:nvPr/>
        </p:nvSpPr>
        <p:spPr bwMode="auto">
          <a:xfrm>
            <a:off x="2314575" y="4308475"/>
            <a:ext cx="123825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37" name="Line 81"/>
          <p:cNvSpPr>
            <a:spLocks noChangeShapeType="1"/>
          </p:cNvSpPr>
          <p:nvPr/>
        </p:nvSpPr>
        <p:spPr bwMode="auto">
          <a:xfrm>
            <a:off x="2627313" y="3268663"/>
            <a:ext cx="4975225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38" name="Line 82"/>
          <p:cNvSpPr>
            <a:spLocks noChangeShapeType="1"/>
          </p:cNvSpPr>
          <p:nvPr/>
        </p:nvSpPr>
        <p:spPr bwMode="auto">
          <a:xfrm>
            <a:off x="5226050" y="1292225"/>
            <a:ext cx="1588" cy="21653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39" name="Line 83"/>
          <p:cNvSpPr>
            <a:spLocks noChangeShapeType="1"/>
          </p:cNvSpPr>
          <p:nvPr/>
        </p:nvSpPr>
        <p:spPr bwMode="auto">
          <a:xfrm flipV="1">
            <a:off x="4603750" y="2014538"/>
            <a:ext cx="1588" cy="14319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40" name="Line 84"/>
          <p:cNvSpPr>
            <a:spLocks noChangeShapeType="1"/>
          </p:cNvSpPr>
          <p:nvPr/>
        </p:nvSpPr>
        <p:spPr bwMode="auto">
          <a:xfrm flipV="1">
            <a:off x="5892800" y="2003425"/>
            <a:ext cx="1588" cy="144303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41" name="Line 85"/>
          <p:cNvSpPr>
            <a:spLocks noChangeShapeType="1"/>
          </p:cNvSpPr>
          <p:nvPr/>
        </p:nvSpPr>
        <p:spPr bwMode="auto">
          <a:xfrm>
            <a:off x="6546850" y="2957513"/>
            <a:ext cx="1588" cy="5000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42" name="Line 86"/>
          <p:cNvSpPr>
            <a:spLocks noChangeShapeType="1"/>
          </p:cNvSpPr>
          <p:nvPr/>
        </p:nvSpPr>
        <p:spPr bwMode="auto">
          <a:xfrm flipV="1">
            <a:off x="3925888" y="2957513"/>
            <a:ext cx="1587" cy="5000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43" name="Line 87"/>
          <p:cNvSpPr>
            <a:spLocks noChangeShapeType="1"/>
          </p:cNvSpPr>
          <p:nvPr/>
        </p:nvSpPr>
        <p:spPr bwMode="auto">
          <a:xfrm flipH="1" flipV="1">
            <a:off x="7446963" y="3224213"/>
            <a:ext cx="11112" cy="1111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44" name="Line 88"/>
          <p:cNvSpPr>
            <a:spLocks noChangeShapeType="1"/>
          </p:cNvSpPr>
          <p:nvPr/>
        </p:nvSpPr>
        <p:spPr bwMode="auto">
          <a:xfrm flipV="1">
            <a:off x="3271838" y="3201988"/>
            <a:ext cx="1587" cy="255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45" name="Line 89"/>
          <p:cNvSpPr>
            <a:spLocks noChangeShapeType="1"/>
          </p:cNvSpPr>
          <p:nvPr/>
        </p:nvSpPr>
        <p:spPr bwMode="auto">
          <a:xfrm flipV="1">
            <a:off x="7191375" y="3201988"/>
            <a:ext cx="1588" cy="255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46" name="Rectangle 90"/>
          <p:cNvSpPr>
            <a:spLocks noChangeArrowheads="1"/>
          </p:cNvSpPr>
          <p:nvPr/>
        </p:nvSpPr>
        <p:spPr bwMode="auto">
          <a:xfrm>
            <a:off x="3238500" y="3559175"/>
            <a:ext cx="87313" cy="1666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47" name="Rectangle 91"/>
          <p:cNvSpPr>
            <a:spLocks noChangeArrowheads="1"/>
          </p:cNvSpPr>
          <p:nvPr/>
        </p:nvSpPr>
        <p:spPr bwMode="auto">
          <a:xfrm>
            <a:off x="3238500" y="3548063"/>
            <a:ext cx="127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  <a:latin typeface="Geneva" pitchFamily="34" charset="0"/>
              </a:rPr>
              <a:t>8</a:t>
            </a:r>
            <a:endParaRPr lang="en-US" sz="1800" b="1" i="1">
              <a:latin typeface="Times New Roman" pitchFamily="18" charset="0"/>
            </a:endParaRPr>
          </a:p>
        </p:txBody>
      </p:sp>
      <p:sp>
        <p:nvSpPr>
          <p:cNvPr id="557148" name="Rectangle 92"/>
          <p:cNvSpPr>
            <a:spLocks noChangeArrowheads="1"/>
          </p:cNvSpPr>
          <p:nvPr/>
        </p:nvSpPr>
        <p:spPr bwMode="auto">
          <a:xfrm>
            <a:off x="5148263" y="3548063"/>
            <a:ext cx="177800" cy="1666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49" name="Rectangle 93"/>
          <p:cNvSpPr>
            <a:spLocks noChangeArrowheads="1"/>
          </p:cNvSpPr>
          <p:nvPr/>
        </p:nvSpPr>
        <p:spPr bwMode="auto">
          <a:xfrm>
            <a:off x="5148263" y="3536950"/>
            <a:ext cx="254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  <a:latin typeface="Geneva" pitchFamily="34" charset="0"/>
              </a:rPr>
              <a:t>17</a:t>
            </a:r>
            <a:endParaRPr lang="en-US" sz="1800" b="1" i="1">
              <a:latin typeface="Times New Roman" pitchFamily="18" charset="0"/>
            </a:endParaRPr>
          </a:p>
        </p:txBody>
      </p:sp>
      <p:sp>
        <p:nvSpPr>
          <p:cNvPr id="557150" name="Rectangle 94"/>
          <p:cNvSpPr>
            <a:spLocks noChangeArrowheads="1"/>
          </p:cNvSpPr>
          <p:nvPr/>
        </p:nvSpPr>
        <p:spPr bwMode="auto">
          <a:xfrm>
            <a:off x="7113588" y="3548063"/>
            <a:ext cx="166687" cy="1666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51" name="Rectangle 95"/>
          <p:cNvSpPr>
            <a:spLocks noChangeArrowheads="1"/>
          </p:cNvSpPr>
          <p:nvPr/>
        </p:nvSpPr>
        <p:spPr bwMode="auto">
          <a:xfrm>
            <a:off x="7113588" y="3536950"/>
            <a:ext cx="254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  <a:latin typeface="Geneva" pitchFamily="34" charset="0"/>
              </a:rPr>
              <a:t>26</a:t>
            </a:r>
            <a:endParaRPr lang="en-US" sz="1800" b="1" i="1">
              <a:latin typeface="Times New Roman" pitchFamily="18" charset="0"/>
            </a:endParaRPr>
          </a:p>
        </p:txBody>
      </p:sp>
      <p:sp>
        <p:nvSpPr>
          <p:cNvPr id="557152" name="Rectangle 96"/>
          <p:cNvSpPr>
            <a:spLocks noChangeArrowheads="1"/>
          </p:cNvSpPr>
          <p:nvPr/>
        </p:nvSpPr>
        <p:spPr bwMode="auto">
          <a:xfrm>
            <a:off x="6480175" y="3548063"/>
            <a:ext cx="166688" cy="1666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53" name="Rectangle 97"/>
          <p:cNvSpPr>
            <a:spLocks noChangeArrowheads="1"/>
          </p:cNvSpPr>
          <p:nvPr/>
        </p:nvSpPr>
        <p:spPr bwMode="auto">
          <a:xfrm>
            <a:off x="6480175" y="3536950"/>
            <a:ext cx="254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  <a:latin typeface="Geneva" pitchFamily="34" charset="0"/>
              </a:rPr>
              <a:t>23</a:t>
            </a:r>
            <a:endParaRPr lang="en-US" sz="1800" b="1" i="1">
              <a:latin typeface="Times New Roman" pitchFamily="18" charset="0"/>
            </a:endParaRPr>
          </a:p>
        </p:txBody>
      </p:sp>
      <p:sp>
        <p:nvSpPr>
          <p:cNvPr id="557154" name="Rectangle 98"/>
          <p:cNvSpPr>
            <a:spLocks noChangeArrowheads="1"/>
          </p:cNvSpPr>
          <p:nvPr/>
        </p:nvSpPr>
        <p:spPr bwMode="auto">
          <a:xfrm>
            <a:off x="5826125" y="3548063"/>
            <a:ext cx="166688" cy="1666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55" name="Rectangle 99"/>
          <p:cNvSpPr>
            <a:spLocks noChangeArrowheads="1"/>
          </p:cNvSpPr>
          <p:nvPr/>
        </p:nvSpPr>
        <p:spPr bwMode="auto">
          <a:xfrm>
            <a:off x="5826125" y="3536950"/>
            <a:ext cx="254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  <a:latin typeface="Geneva" pitchFamily="34" charset="0"/>
              </a:rPr>
              <a:t>20</a:t>
            </a:r>
            <a:endParaRPr lang="en-US" sz="1800" b="1" i="1">
              <a:latin typeface="Times New Roman" pitchFamily="18" charset="0"/>
            </a:endParaRPr>
          </a:p>
        </p:txBody>
      </p:sp>
      <p:sp>
        <p:nvSpPr>
          <p:cNvPr id="557156" name="Rectangle 100"/>
          <p:cNvSpPr>
            <a:spLocks noChangeArrowheads="1"/>
          </p:cNvSpPr>
          <p:nvPr/>
        </p:nvSpPr>
        <p:spPr bwMode="auto">
          <a:xfrm>
            <a:off x="3859213" y="3570288"/>
            <a:ext cx="166687" cy="1666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57" name="Rectangle 101"/>
          <p:cNvSpPr>
            <a:spLocks noChangeArrowheads="1"/>
          </p:cNvSpPr>
          <p:nvPr/>
        </p:nvSpPr>
        <p:spPr bwMode="auto">
          <a:xfrm>
            <a:off x="3859213" y="3559175"/>
            <a:ext cx="254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  <a:latin typeface="Geneva" pitchFamily="34" charset="0"/>
              </a:rPr>
              <a:t>11</a:t>
            </a:r>
            <a:endParaRPr lang="en-US" sz="1800" b="1" i="1">
              <a:latin typeface="Times New Roman" pitchFamily="18" charset="0"/>
            </a:endParaRPr>
          </a:p>
        </p:txBody>
      </p:sp>
      <p:sp>
        <p:nvSpPr>
          <p:cNvPr id="557158" name="Rectangle 102"/>
          <p:cNvSpPr>
            <a:spLocks noChangeArrowheads="1"/>
          </p:cNvSpPr>
          <p:nvPr/>
        </p:nvSpPr>
        <p:spPr bwMode="auto">
          <a:xfrm>
            <a:off x="4525963" y="3548063"/>
            <a:ext cx="177800" cy="1666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59" name="Rectangle 103"/>
          <p:cNvSpPr>
            <a:spLocks noChangeArrowheads="1"/>
          </p:cNvSpPr>
          <p:nvPr/>
        </p:nvSpPr>
        <p:spPr bwMode="auto">
          <a:xfrm>
            <a:off x="4525963" y="3536950"/>
            <a:ext cx="254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  <a:latin typeface="Geneva" pitchFamily="34" charset="0"/>
              </a:rPr>
              <a:t>14</a:t>
            </a:r>
            <a:endParaRPr lang="en-US" sz="1800" b="1" i="1">
              <a:latin typeface="Times New Roman" pitchFamily="18" charset="0"/>
            </a:endParaRPr>
          </a:p>
        </p:txBody>
      </p:sp>
      <p:sp>
        <p:nvSpPr>
          <p:cNvPr id="557160" name="Line 104"/>
          <p:cNvSpPr>
            <a:spLocks noChangeShapeType="1"/>
          </p:cNvSpPr>
          <p:nvPr/>
        </p:nvSpPr>
        <p:spPr bwMode="auto">
          <a:xfrm flipH="1">
            <a:off x="6961188" y="1844675"/>
            <a:ext cx="20637" cy="40227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7161" name="Text Box 105"/>
          <p:cNvSpPr txBox="1">
            <a:spLocks noChangeArrowheads="1"/>
          </p:cNvSpPr>
          <p:nvPr/>
        </p:nvSpPr>
        <p:spPr bwMode="auto">
          <a:xfrm>
            <a:off x="5859463" y="1323975"/>
            <a:ext cx="31654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>
                <a:solidFill>
                  <a:srgbClr val="CC0000"/>
                </a:solidFill>
              </a:rPr>
              <a:t>UPPER SPECIFICATION </a:t>
            </a:r>
            <a:br>
              <a:rPr lang="en-US" sz="2000" b="1">
                <a:solidFill>
                  <a:srgbClr val="CC0000"/>
                </a:solidFill>
              </a:rPr>
            </a:br>
            <a:r>
              <a:rPr lang="en-US" sz="2000" b="1">
                <a:solidFill>
                  <a:srgbClr val="CC0000"/>
                </a:solidFill>
              </a:rPr>
              <a:t>LIMIT</a:t>
            </a:r>
          </a:p>
        </p:txBody>
      </p:sp>
      <p:sp>
        <p:nvSpPr>
          <p:cNvPr id="557162" name="Rectangle 106"/>
          <p:cNvSpPr>
            <a:spLocks noChangeArrowheads="1"/>
          </p:cNvSpPr>
          <p:nvPr/>
        </p:nvSpPr>
        <p:spPr bwMode="auto">
          <a:xfrm>
            <a:off x="228600" y="1447800"/>
            <a:ext cx="3429000" cy="1336675"/>
          </a:xfrm>
          <a:prstGeom prst="rect">
            <a:avLst/>
          </a:prstGeom>
          <a:solidFill>
            <a:srgbClr val="FFFFCC"/>
          </a:solidFill>
          <a:ln w="254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30000"/>
              </a:spcBef>
              <a:spcAft>
                <a:spcPts val="600"/>
              </a:spcAft>
              <a:buFont typeface="Monotype Sorts" pitchFamily="2" charset="2"/>
              <a:buNone/>
            </a:pPr>
            <a:r>
              <a:rPr lang="en-US" sz="1100" b="1"/>
              <a:t> </a:t>
            </a:r>
            <a:r>
              <a:rPr lang="en-US" sz="2000" b="1"/>
              <a:t>What proportion of process output will fall below the upper specification limit of 25 ?</a:t>
            </a:r>
          </a:p>
        </p:txBody>
      </p:sp>
      <p:sp>
        <p:nvSpPr>
          <p:cNvPr id="557163" name="Rectangle 107"/>
          <p:cNvSpPr>
            <a:spLocks noChangeArrowheads="1"/>
          </p:cNvSpPr>
          <p:nvPr/>
        </p:nvSpPr>
        <p:spPr bwMode="auto">
          <a:xfrm>
            <a:off x="6546850" y="4986338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64" name="Rectangle 108"/>
          <p:cNvSpPr>
            <a:spLocks noChangeArrowheads="1"/>
          </p:cNvSpPr>
          <p:nvPr/>
        </p:nvSpPr>
        <p:spPr bwMode="auto">
          <a:xfrm>
            <a:off x="6546850" y="5164138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65" name="Rectangle 109"/>
          <p:cNvSpPr>
            <a:spLocks noChangeArrowheads="1"/>
          </p:cNvSpPr>
          <p:nvPr/>
        </p:nvSpPr>
        <p:spPr bwMode="auto">
          <a:xfrm>
            <a:off x="6546850" y="5341938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66" name="Rectangle 110"/>
          <p:cNvSpPr>
            <a:spLocks noChangeArrowheads="1"/>
          </p:cNvSpPr>
          <p:nvPr/>
        </p:nvSpPr>
        <p:spPr bwMode="auto">
          <a:xfrm>
            <a:off x="6546850" y="5519738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67" name="Rectangle 111"/>
          <p:cNvSpPr>
            <a:spLocks noChangeArrowheads="1"/>
          </p:cNvSpPr>
          <p:nvPr/>
        </p:nvSpPr>
        <p:spPr bwMode="auto">
          <a:xfrm>
            <a:off x="6546850" y="5697538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68" name="Rectangle 112"/>
          <p:cNvSpPr>
            <a:spLocks noChangeArrowheads="1"/>
          </p:cNvSpPr>
          <p:nvPr/>
        </p:nvSpPr>
        <p:spPr bwMode="auto">
          <a:xfrm>
            <a:off x="3925888" y="4951413"/>
            <a:ext cx="11112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69" name="Rectangle 113"/>
          <p:cNvSpPr>
            <a:spLocks noChangeArrowheads="1"/>
          </p:cNvSpPr>
          <p:nvPr/>
        </p:nvSpPr>
        <p:spPr bwMode="auto">
          <a:xfrm>
            <a:off x="3925888" y="5129213"/>
            <a:ext cx="11112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70" name="Rectangle 114"/>
          <p:cNvSpPr>
            <a:spLocks noChangeArrowheads="1"/>
          </p:cNvSpPr>
          <p:nvPr/>
        </p:nvSpPr>
        <p:spPr bwMode="auto">
          <a:xfrm>
            <a:off x="3925888" y="5307013"/>
            <a:ext cx="11112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71" name="Rectangle 115"/>
          <p:cNvSpPr>
            <a:spLocks noChangeArrowheads="1"/>
          </p:cNvSpPr>
          <p:nvPr/>
        </p:nvSpPr>
        <p:spPr bwMode="auto">
          <a:xfrm>
            <a:off x="3925888" y="5484813"/>
            <a:ext cx="11112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72" name="Rectangle 116"/>
          <p:cNvSpPr>
            <a:spLocks noChangeArrowheads="1"/>
          </p:cNvSpPr>
          <p:nvPr/>
        </p:nvSpPr>
        <p:spPr bwMode="auto">
          <a:xfrm>
            <a:off x="3925888" y="5662613"/>
            <a:ext cx="11112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73" name="Rectangle 117"/>
          <p:cNvSpPr>
            <a:spLocks noChangeArrowheads="1"/>
          </p:cNvSpPr>
          <p:nvPr/>
        </p:nvSpPr>
        <p:spPr bwMode="auto">
          <a:xfrm>
            <a:off x="4603750" y="5322888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74" name="Rectangle 118"/>
          <p:cNvSpPr>
            <a:spLocks noChangeArrowheads="1"/>
          </p:cNvSpPr>
          <p:nvPr/>
        </p:nvSpPr>
        <p:spPr bwMode="auto">
          <a:xfrm>
            <a:off x="4603750" y="5500688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75" name="Rectangle 119"/>
          <p:cNvSpPr>
            <a:spLocks noChangeArrowheads="1"/>
          </p:cNvSpPr>
          <p:nvPr/>
        </p:nvSpPr>
        <p:spPr bwMode="auto">
          <a:xfrm>
            <a:off x="4603750" y="5678488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76" name="Rectangle 120"/>
          <p:cNvSpPr>
            <a:spLocks noChangeArrowheads="1"/>
          </p:cNvSpPr>
          <p:nvPr/>
        </p:nvSpPr>
        <p:spPr bwMode="auto">
          <a:xfrm>
            <a:off x="5226050" y="49514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77" name="Rectangle 121"/>
          <p:cNvSpPr>
            <a:spLocks noChangeArrowheads="1"/>
          </p:cNvSpPr>
          <p:nvPr/>
        </p:nvSpPr>
        <p:spPr bwMode="auto">
          <a:xfrm>
            <a:off x="5226050" y="51292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78" name="Rectangle 122"/>
          <p:cNvSpPr>
            <a:spLocks noChangeArrowheads="1"/>
          </p:cNvSpPr>
          <p:nvPr/>
        </p:nvSpPr>
        <p:spPr bwMode="auto">
          <a:xfrm>
            <a:off x="5226050" y="53070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79" name="Rectangle 123"/>
          <p:cNvSpPr>
            <a:spLocks noChangeArrowheads="1"/>
          </p:cNvSpPr>
          <p:nvPr/>
        </p:nvSpPr>
        <p:spPr bwMode="auto">
          <a:xfrm>
            <a:off x="5226050" y="54848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80" name="Rectangle 124"/>
          <p:cNvSpPr>
            <a:spLocks noChangeArrowheads="1"/>
          </p:cNvSpPr>
          <p:nvPr/>
        </p:nvSpPr>
        <p:spPr bwMode="auto">
          <a:xfrm>
            <a:off x="5226050" y="56626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81" name="Rectangle 125"/>
          <p:cNvSpPr>
            <a:spLocks noChangeArrowheads="1"/>
          </p:cNvSpPr>
          <p:nvPr/>
        </p:nvSpPr>
        <p:spPr bwMode="auto">
          <a:xfrm>
            <a:off x="5892800" y="49514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82" name="Rectangle 126"/>
          <p:cNvSpPr>
            <a:spLocks noChangeArrowheads="1"/>
          </p:cNvSpPr>
          <p:nvPr/>
        </p:nvSpPr>
        <p:spPr bwMode="auto">
          <a:xfrm>
            <a:off x="5892800" y="51292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83" name="Rectangle 127"/>
          <p:cNvSpPr>
            <a:spLocks noChangeArrowheads="1"/>
          </p:cNvSpPr>
          <p:nvPr/>
        </p:nvSpPr>
        <p:spPr bwMode="auto">
          <a:xfrm>
            <a:off x="5892800" y="53070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84" name="Rectangle 128"/>
          <p:cNvSpPr>
            <a:spLocks noChangeArrowheads="1"/>
          </p:cNvSpPr>
          <p:nvPr/>
        </p:nvSpPr>
        <p:spPr bwMode="auto">
          <a:xfrm>
            <a:off x="5892800" y="54848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85" name="Rectangle 129"/>
          <p:cNvSpPr>
            <a:spLocks noChangeArrowheads="1"/>
          </p:cNvSpPr>
          <p:nvPr/>
        </p:nvSpPr>
        <p:spPr bwMode="auto">
          <a:xfrm>
            <a:off x="5892800" y="56626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86" name="Rectangle 130"/>
          <p:cNvSpPr>
            <a:spLocks noChangeArrowheads="1"/>
          </p:cNvSpPr>
          <p:nvPr/>
        </p:nvSpPr>
        <p:spPr bwMode="auto">
          <a:xfrm>
            <a:off x="7191375" y="49514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87" name="Rectangle 131"/>
          <p:cNvSpPr>
            <a:spLocks noChangeArrowheads="1"/>
          </p:cNvSpPr>
          <p:nvPr/>
        </p:nvSpPr>
        <p:spPr bwMode="auto">
          <a:xfrm>
            <a:off x="7191375" y="51292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88" name="Rectangle 132"/>
          <p:cNvSpPr>
            <a:spLocks noChangeArrowheads="1"/>
          </p:cNvSpPr>
          <p:nvPr/>
        </p:nvSpPr>
        <p:spPr bwMode="auto">
          <a:xfrm>
            <a:off x="7191375" y="53070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89" name="Rectangle 133"/>
          <p:cNvSpPr>
            <a:spLocks noChangeArrowheads="1"/>
          </p:cNvSpPr>
          <p:nvPr/>
        </p:nvSpPr>
        <p:spPr bwMode="auto">
          <a:xfrm>
            <a:off x="7191375" y="54848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90" name="Rectangle 134"/>
          <p:cNvSpPr>
            <a:spLocks noChangeArrowheads="1"/>
          </p:cNvSpPr>
          <p:nvPr/>
        </p:nvSpPr>
        <p:spPr bwMode="auto">
          <a:xfrm>
            <a:off x="7191375" y="5662613"/>
            <a:ext cx="11113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91" name="Rectangle 135"/>
          <p:cNvSpPr>
            <a:spLocks noChangeArrowheads="1"/>
          </p:cNvSpPr>
          <p:nvPr/>
        </p:nvSpPr>
        <p:spPr bwMode="auto">
          <a:xfrm>
            <a:off x="3271838" y="5322888"/>
            <a:ext cx="11112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92" name="Rectangle 136"/>
          <p:cNvSpPr>
            <a:spLocks noChangeArrowheads="1"/>
          </p:cNvSpPr>
          <p:nvPr/>
        </p:nvSpPr>
        <p:spPr bwMode="auto">
          <a:xfrm>
            <a:off x="3271838" y="5500688"/>
            <a:ext cx="11112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93" name="Rectangle 137"/>
          <p:cNvSpPr>
            <a:spLocks noChangeArrowheads="1"/>
          </p:cNvSpPr>
          <p:nvPr/>
        </p:nvSpPr>
        <p:spPr bwMode="auto">
          <a:xfrm>
            <a:off x="3271838" y="5678488"/>
            <a:ext cx="11112" cy="12223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94" name="Rectangle 138"/>
          <p:cNvSpPr>
            <a:spLocks noChangeArrowheads="1"/>
          </p:cNvSpPr>
          <p:nvPr/>
        </p:nvSpPr>
        <p:spPr bwMode="auto">
          <a:xfrm>
            <a:off x="1558925" y="4927600"/>
            <a:ext cx="163671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 b="1">
                <a:solidFill>
                  <a:srgbClr val="000000"/>
                </a:solidFill>
                <a:latin typeface="Helvetica" pitchFamily="34" charset="0"/>
              </a:rPr>
              <a:t>Standard Normal</a:t>
            </a:r>
            <a:br>
              <a:rPr lang="en-US" sz="1600" b="1">
                <a:solidFill>
                  <a:srgbClr val="000000"/>
                </a:solidFill>
                <a:latin typeface="Helvetica" pitchFamily="34" charset="0"/>
              </a:rPr>
            </a:br>
            <a:r>
              <a:rPr lang="en-US" sz="1600" b="1">
                <a:solidFill>
                  <a:srgbClr val="000000"/>
                </a:solidFill>
                <a:latin typeface="Helvetica" pitchFamily="34" charset="0"/>
              </a:rPr>
              <a:t>or “Z-value “</a:t>
            </a:r>
            <a:endParaRPr lang="en-US" sz="1600" i="1">
              <a:latin typeface="Times New Roman" pitchFamily="18" charset="0"/>
            </a:endParaRPr>
          </a:p>
        </p:txBody>
      </p:sp>
      <p:sp>
        <p:nvSpPr>
          <p:cNvPr id="557195" name="Rectangle 139"/>
          <p:cNvSpPr>
            <a:spLocks noChangeArrowheads="1"/>
          </p:cNvSpPr>
          <p:nvPr/>
        </p:nvSpPr>
        <p:spPr bwMode="auto">
          <a:xfrm>
            <a:off x="1582738" y="5470525"/>
            <a:ext cx="9112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Helvetica" pitchFamily="34" charset="0"/>
              </a:rPr>
              <a:t>Mean = 0 </a:t>
            </a:r>
            <a:endParaRPr lang="en-US" sz="1600" i="1">
              <a:latin typeface="Times New Roman" pitchFamily="18" charset="0"/>
            </a:endParaRPr>
          </a:p>
        </p:txBody>
      </p:sp>
      <p:sp>
        <p:nvSpPr>
          <p:cNvPr id="557196" name="Rectangle 140"/>
          <p:cNvSpPr>
            <a:spLocks noChangeArrowheads="1"/>
          </p:cNvSpPr>
          <p:nvPr/>
        </p:nvSpPr>
        <p:spPr bwMode="auto">
          <a:xfrm>
            <a:off x="1609725" y="5699125"/>
            <a:ext cx="447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Helvetica" pitchFamily="34" charset="0"/>
              </a:rPr>
              <a:t>s = 1</a:t>
            </a:r>
            <a:endParaRPr lang="en-US" sz="1600" i="1">
              <a:latin typeface="Times New Roman" pitchFamily="18" charset="0"/>
            </a:endParaRPr>
          </a:p>
        </p:txBody>
      </p:sp>
      <p:sp>
        <p:nvSpPr>
          <p:cNvPr id="557197" name="Rectangle 141"/>
          <p:cNvSpPr>
            <a:spLocks noChangeArrowheads="1"/>
          </p:cNvSpPr>
          <p:nvPr/>
        </p:nvSpPr>
        <p:spPr bwMode="auto">
          <a:xfrm>
            <a:off x="3216275" y="5262563"/>
            <a:ext cx="131763" cy="17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198" name="Rectangle 142"/>
          <p:cNvSpPr>
            <a:spLocks noChangeArrowheads="1"/>
          </p:cNvSpPr>
          <p:nvPr/>
        </p:nvSpPr>
        <p:spPr bwMode="auto">
          <a:xfrm>
            <a:off x="3216275" y="5264150"/>
            <a:ext cx="1809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Geneva" pitchFamily="34" charset="0"/>
              </a:rPr>
              <a:t>-3</a:t>
            </a:r>
            <a:endParaRPr lang="en-US" sz="1600" i="1">
              <a:latin typeface="Times New Roman" pitchFamily="18" charset="0"/>
            </a:endParaRPr>
          </a:p>
        </p:txBody>
      </p:sp>
      <p:sp>
        <p:nvSpPr>
          <p:cNvPr id="557199" name="Rectangle 143"/>
          <p:cNvSpPr>
            <a:spLocks noChangeArrowheads="1"/>
          </p:cNvSpPr>
          <p:nvPr/>
        </p:nvSpPr>
        <p:spPr bwMode="auto">
          <a:xfrm>
            <a:off x="5192713" y="5251450"/>
            <a:ext cx="100012" cy="17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200" name="Rectangle 144"/>
          <p:cNvSpPr>
            <a:spLocks noChangeArrowheads="1"/>
          </p:cNvSpPr>
          <p:nvPr/>
        </p:nvSpPr>
        <p:spPr bwMode="auto">
          <a:xfrm>
            <a:off x="5192713" y="5240338"/>
            <a:ext cx="1127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Geneva" pitchFamily="34" charset="0"/>
              </a:rPr>
              <a:t>0</a:t>
            </a:r>
            <a:endParaRPr lang="en-US" sz="1600" i="1">
              <a:latin typeface="Times New Roman" pitchFamily="18" charset="0"/>
            </a:endParaRPr>
          </a:p>
        </p:txBody>
      </p:sp>
      <p:sp>
        <p:nvSpPr>
          <p:cNvPr id="557201" name="Rectangle 145"/>
          <p:cNvSpPr>
            <a:spLocks noChangeArrowheads="1"/>
          </p:cNvSpPr>
          <p:nvPr/>
        </p:nvSpPr>
        <p:spPr bwMode="auto">
          <a:xfrm>
            <a:off x="7113588" y="5251450"/>
            <a:ext cx="166687" cy="17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202" name="Rectangle 146"/>
          <p:cNvSpPr>
            <a:spLocks noChangeArrowheads="1"/>
          </p:cNvSpPr>
          <p:nvPr/>
        </p:nvSpPr>
        <p:spPr bwMode="auto">
          <a:xfrm>
            <a:off x="7113588" y="5240338"/>
            <a:ext cx="2317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Geneva" pitchFamily="34" charset="0"/>
              </a:rPr>
              <a:t>+3</a:t>
            </a:r>
            <a:endParaRPr lang="en-US" sz="1600" i="1">
              <a:latin typeface="Times New Roman" pitchFamily="18" charset="0"/>
            </a:endParaRPr>
          </a:p>
        </p:txBody>
      </p:sp>
      <p:sp>
        <p:nvSpPr>
          <p:cNvPr id="557203" name="Rectangle 147"/>
          <p:cNvSpPr>
            <a:spLocks noChangeArrowheads="1"/>
          </p:cNvSpPr>
          <p:nvPr/>
        </p:nvSpPr>
        <p:spPr bwMode="auto">
          <a:xfrm>
            <a:off x="6469063" y="5251450"/>
            <a:ext cx="177800" cy="17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204" name="Rectangle 148"/>
          <p:cNvSpPr>
            <a:spLocks noChangeArrowheads="1"/>
          </p:cNvSpPr>
          <p:nvPr/>
        </p:nvSpPr>
        <p:spPr bwMode="auto">
          <a:xfrm>
            <a:off x="6469063" y="5240338"/>
            <a:ext cx="2317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Geneva" pitchFamily="34" charset="0"/>
              </a:rPr>
              <a:t>+2</a:t>
            </a:r>
            <a:endParaRPr lang="en-US" sz="1600" i="1">
              <a:latin typeface="Times New Roman" pitchFamily="18" charset="0"/>
            </a:endParaRPr>
          </a:p>
        </p:txBody>
      </p:sp>
      <p:sp>
        <p:nvSpPr>
          <p:cNvPr id="557205" name="Rectangle 149"/>
          <p:cNvSpPr>
            <a:spLocks noChangeArrowheads="1"/>
          </p:cNvSpPr>
          <p:nvPr/>
        </p:nvSpPr>
        <p:spPr bwMode="auto">
          <a:xfrm>
            <a:off x="5826125" y="5251450"/>
            <a:ext cx="166688" cy="17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206" name="Rectangle 150"/>
          <p:cNvSpPr>
            <a:spLocks noChangeArrowheads="1"/>
          </p:cNvSpPr>
          <p:nvPr/>
        </p:nvSpPr>
        <p:spPr bwMode="auto">
          <a:xfrm>
            <a:off x="5826125" y="5240338"/>
            <a:ext cx="2317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Geneva" pitchFamily="34" charset="0"/>
              </a:rPr>
              <a:t>+1</a:t>
            </a:r>
            <a:endParaRPr lang="en-US" sz="1600" i="1">
              <a:latin typeface="Times New Roman" pitchFamily="18" charset="0"/>
            </a:endParaRPr>
          </a:p>
        </p:txBody>
      </p:sp>
      <p:sp>
        <p:nvSpPr>
          <p:cNvPr id="557207" name="Rectangle 151"/>
          <p:cNvSpPr>
            <a:spLocks noChangeArrowheads="1"/>
          </p:cNvSpPr>
          <p:nvPr/>
        </p:nvSpPr>
        <p:spPr bwMode="auto">
          <a:xfrm>
            <a:off x="3870325" y="5273675"/>
            <a:ext cx="144463" cy="17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208" name="Rectangle 152"/>
          <p:cNvSpPr>
            <a:spLocks noChangeArrowheads="1"/>
          </p:cNvSpPr>
          <p:nvPr/>
        </p:nvSpPr>
        <p:spPr bwMode="auto">
          <a:xfrm>
            <a:off x="3870325" y="5262563"/>
            <a:ext cx="2254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Geneva" pitchFamily="34" charset="0"/>
              </a:rPr>
              <a:t>–2</a:t>
            </a:r>
          </a:p>
        </p:txBody>
      </p:sp>
      <p:sp>
        <p:nvSpPr>
          <p:cNvPr id="557209" name="Rectangle 153"/>
          <p:cNvSpPr>
            <a:spLocks noChangeArrowheads="1"/>
          </p:cNvSpPr>
          <p:nvPr/>
        </p:nvSpPr>
        <p:spPr bwMode="auto">
          <a:xfrm>
            <a:off x="4548188" y="5251450"/>
            <a:ext cx="133350" cy="17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7210" name="Rectangle 154"/>
          <p:cNvSpPr>
            <a:spLocks noChangeArrowheads="1"/>
          </p:cNvSpPr>
          <p:nvPr/>
        </p:nvSpPr>
        <p:spPr bwMode="auto">
          <a:xfrm>
            <a:off x="4548188" y="5240338"/>
            <a:ext cx="2254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Geneva" pitchFamily="34" charset="0"/>
              </a:rPr>
              <a:t>–1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Rectangle 2"/>
          <p:cNvSpPr>
            <a:spLocks noChangeArrowheads="1"/>
          </p:cNvSpPr>
          <p:nvPr/>
        </p:nvSpPr>
        <p:spPr bwMode="auto">
          <a:xfrm>
            <a:off x="2667000" y="1828800"/>
            <a:ext cx="3886200" cy="1524000"/>
          </a:xfrm>
          <a:prstGeom prst="rect">
            <a:avLst/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91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Z-statistics</a:t>
            </a:r>
          </a:p>
        </p:txBody>
      </p:sp>
      <p:sp>
        <p:nvSpPr>
          <p:cNvPr id="55910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pPr>
              <a:buFont typeface="Symbol" pitchFamily="18" charset="2"/>
              <a:buNone/>
            </a:pPr>
            <a:r>
              <a:rPr lang="en-US"/>
              <a:t>  </a:t>
            </a:r>
          </a:p>
        </p:txBody>
      </p:sp>
      <p:sp>
        <p:nvSpPr>
          <p:cNvPr id="559109" name="Text Box 5"/>
          <p:cNvSpPr txBox="1">
            <a:spLocks noChangeArrowheads="1"/>
          </p:cNvSpPr>
          <p:nvPr/>
        </p:nvSpPr>
        <p:spPr bwMode="auto">
          <a:xfrm>
            <a:off x="3048000" y="1828800"/>
            <a:ext cx="322738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5400">
                <a:solidFill>
                  <a:schemeClr val="bg1"/>
                </a:solidFill>
              </a:rPr>
              <a:t>Z =   X - </a:t>
            </a:r>
            <a:r>
              <a:rPr lang="en-US" sz="5400">
                <a:solidFill>
                  <a:schemeClr val="bg1"/>
                </a:solidFill>
                <a:latin typeface="Symbol" pitchFamily="18" charset="2"/>
              </a:rPr>
              <a:t>m</a:t>
            </a:r>
            <a:endParaRPr lang="en-US" sz="5400">
              <a:solidFill>
                <a:schemeClr val="bg1"/>
              </a:solidFill>
            </a:endParaRPr>
          </a:p>
        </p:txBody>
      </p:sp>
      <p:sp>
        <p:nvSpPr>
          <p:cNvPr id="559110" name="Text Box 6"/>
          <p:cNvSpPr txBox="1">
            <a:spLocks noChangeArrowheads="1"/>
          </p:cNvSpPr>
          <p:nvPr/>
        </p:nvSpPr>
        <p:spPr bwMode="auto">
          <a:xfrm>
            <a:off x="5148263" y="2422525"/>
            <a:ext cx="64293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6000">
                <a:solidFill>
                  <a:schemeClr val="bg1"/>
                </a:solidFill>
                <a:latin typeface="Symbol" pitchFamily="18" charset="2"/>
              </a:rPr>
              <a:t>s</a:t>
            </a:r>
            <a:endParaRPr lang="en-US" sz="5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59111" name="Line 7"/>
          <p:cNvSpPr>
            <a:spLocks noChangeShapeType="1"/>
          </p:cNvSpPr>
          <p:nvPr/>
        </p:nvSpPr>
        <p:spPr bwMode="auto">
          <a:xfrm flipV="1">
            <a:off x="4419600" y="2667000"/>
            <a:ext cx="19812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9112" name="Text Box 8"/>
          <p:cNvSpPr txBox="1">
            <a:spLocks noChangeArrowheads="1"/>
          </p:cNvSpPr>
          <p:nvPr/>
        </p:nvSpPr>
        <p:spPr bwMode="auto">
          <a:xfrm>
            <a:off x="736600" y="3460750"/>
            <a:ext cx="79502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Z : the number of “sigma’s” (</a:t>
            </a:r>
            <a:r>
              <a:rPr lang="en-US" sz="2000">
                <a:sym typeface="Symbol" pitchFamily="18" charset="2"/>
              </a:rPr>
              <a:t>’s</a:t>
            </a:r>
            <a:r>
              <a:rPr lang="en-US" sz="2000" b="1"/>
              <a:t> )</a:t>
            </a:r>
            <a:r>
              <a:rPr lang="en-US" sz="2400"/>
              <a:t> between a given X and µ</a:t>
            </a:r>
            <a:endParaRPr lang="en-US" sz="1400"/>
          </a:p>
          <a:p>
            <a:pPr eaLnBrk="0" hangingPunct="0"/>
            <a:r>
              <a:rPr lang="en-US" sz="2400"/>
              <a:t>µ : the mean (often estimated by “X-bar”)</a:t>
            </a:r>
          </a:p>
          <a:p>
            <a:pPr eaLnBrk="0" hangingPunct="0"/>
            <a:r>
              <a:rPr lang="en-US" sz="2400">
                <a:sym typeface="Symbol" pitchFamily="18" charset="2"/>
              </a:rPr>
              <a:t></a:t>
            </a:r>
            <a:r>
              <a:rPr lang="en-US" sz="2400"/>
              <a:t> : the standard deviation (often estimated by s)</a:t>
            </a:r>
          </a:p>
        </p:txBody>
      </p:sp>
      <p:sp>
        <p:nvSpPr>
          <p:cNvPr id="559113" name="Text Box 9"/>
          <p:cNvSpPr txBox="1">
            <a:spLocks noChangeArrowheads="1"/>
          </p:cNvSpPr>
          <p:nvPr/>
        </p:nvSpPr>
        <p:spPr bwMode="auto">
          <a:xfrm>
            <a:off x="381000" y="1143000"/>
            <a:ext cx="8077200" cy="482600"/>
          </a:xfrm>
          <a:prstGeom prst="rect">
            <a:avLst/>
          </a:prstGeom>
          <a:noFill/>
          <a:ln w="254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nl-BE" sz="2400" b="1" i="1">
                <a:latin typeface="Times New Roman" pitchFamily="18" charset="0"/>
              </a:rPr>
              <a:t>Z statistics Can be used to calculate % in spec or % defects:</a:t>
            </a:r>
            <a:endParaRPr lang="en-AU" sz="2400" b="1" i="1">
              <a:latin typeface="Times New Roman" pitchFamily="18" charset="0"/>
            </a:endParaRPr>
          </a:p>
        </p:txBody>
      </p:sp>
      <p:sp>
        <p:nvSpPr>
          <p:cNvPr id="559114" name="Rectangle 10"/>
          <p:cNvSpPr>
            <a:spLocks noChangeArrowheads="1"/>
          </p:cNvSpPr>
          <p:nvPr/>
        </p:nvSpPr>
        <p:spPr bwMode="auto">
          <a:xfrm>
            <a:off x="152400" y="5486400"/>
            <a:ext cx="2971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sz="2000" b="1" i="1">
                <a:solidFill>
                  <a:srgbClr val="000000"/>
                </a:solidFill>
                <a:latin typeface="Helvetica" pitchFamily="34" charset="0"/>
              </a:rPr>
              <a:t>Calculate the “Z-Value” for USL of 25  -  </a:t>
            </a:r>
            <a:endParaRPr lang="en-US" sz="2000" b="1" i="1">
              <a:latin typeface="Times New Roman" pitchFamily="18" charset="0"/>
            </a:endParaRPr>
          </a:p>
        </p:txBody>
      </p:sp>
      <p:sp>
        <p:nvSpPr>
          <p:cNvPr id="559115" name="Rectangle 11"/>
          <p:cNvSpPr>
            <a:spLocks noChangeArrowheads="1"/>
          </p:cNvSpPr>
          <p:nvPr/>
        </p:nvSpPr>
        <p:spPr bwMode="auto">
          <a:xfrm>
            <a:off x="5699125" y="5730875"/>
            <a:ext cx="179388" cy="179388"/>
          </a:xfrm>
          <a:prstGeom prst="rect">
            <a:avLst/>
          </a:prstGeom>
          <a:solidFill>
            <a:srgbClr val="FFFFFF"/>
          </a:solidFill>
          <a:ln w="11113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559116" name="Object 12"/>
          <p:cNvGraphicFramePr>
            <a:graphicFrameLocks noChangeAspect="1"/>
          </p:cNvGraphicFramePr>
          <p:nvPr/>
        </p:nvGraphicFramePr>
        <p:xfrm>
          <a:off x="3048000" y="5181600"/>
          <a:ext cx="5740400" cy="123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79560" imgH="406080" progId="Equation.3">
                  <p:embed/>
                </p:oleObj>
              </mc:Choice>
              <mc:Fallback>
                <p:oleObj name="Equation" r:id="rId3" imgW="1879560" imgH="406080" progId="Equation.3">
                  <p:embed/>
                  <p:pic>
                    <p:nvPicPr>
                      <p:cNvPr id="559116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5181600"/>
                        <a:ext cx="5740400" cy="123983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409" name="Rectangle 25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Z table to calculate probability</a:t>
            </a:r>
            <a:endParaRPr lang="en-AU"/>
          </a:p>
        </p:txBody>
      </p:sp>
      <p:sp>
        <p:nvSpPr>
          <p:cNvPr id="561155" name="Rectangle 3"/>
          <p:cNvSpPr>
            <a:spLocks noChangeArrowheads="1"/>
          </p:cNvSpPr>
          <p:nvPr/>
        </p:nvSpPr>
        <p:spPr bwMode="auto">
          <a:xfrm>
            <a:off x="381000" y="914400"/>
            <a:ext cx="79248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spcAft>
                <a:spcPts val="600"/>
              </a:spcAft>
            </a:pPr>
            <a:endParaRPr lang="en-US" sz="2000">
              <a:latin typeface="Times New Roman" pitchFamily="18" charset="0"/>
            </a:endParaRPr>
          </a:p>
          <a:p>
            <a:pPr marL="342900" indent="-342900" eaLnBrk="0" hangingPunct="0">
              <a:spcBef>
                <a:spcPct val="20000"/>
              </a:spcBef>
              <a:spcAft>
                <a:spcPts val="600"/>
              </a:spcAft>
            </a:pPr>
            <a:endParaRPr lang="en-US" sz="2000">
              <a:latin typeface="Times New Roman" pitchFamily="18" charset="0"/>
            </a:endParaRPr>
          </a:p>
        </p:txBody>
      </p:sp>
      <p:sp>
        <p:nvSpPr>
          <p:cNvPr id="561156" name="Rectangle 4"/>
          <p:cNvSpPr>
            <a:spLocks noChangeArrowheads="1"/>
          </p:cNvSpPr>
          <p:nvPr/>
        </p:nvSpPr>
        <p:spPr bwMode="auto">
          <a:xfrm rot="16200000">
            <a:off x="77788" y="4389438"/>
            <a:ext cx="136048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b="1">
                <a:solidFill>
                  <a:srgbClr val="000000"/>
                </a:solidFill>
              </a:rPr>
              <a:t>Z  Whole Number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57" name="Rectangle 5"/>
          <p:cNvSpPr>
            <a:spLocks noChangeArrowheads="1"/>
          </p:cNvSpPr>
          <p:nvPr/>
        </p:nvSpPr>
        <p:spPr bwMode="auto">
          <a:xfrm>
            <a:off x="1387475" y="31591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58" name="Rectangle 6"/>
          <p:cNvSpPr>
            <a:spLocks noChangeArrowheads="1"/>
          </p:cNvSpPr>
          <p:nvPr/>
        </p:nvSpPr>
        <p:spPr bwMode="auto">
          <a:xfrm>
            <a:off x="1430338" y="3159125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0.000032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59" name="Rectangle 7"/>
          <p:cNvSpPr>
            <a:spLocks noChangeArrowheads="1"/>
          </p:cNvSpPr>
          <p:nvPr/>
        </p:nvSpPr>
        <p:spPr bwMode="auto">
          <a:xfrm>
            <a:off x="2087563" y="31591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60" name="Rectangle 8"/>
          <p:cNvSpPr>
            <a:spLocks noChangeArrowheads="1"/>
          </p:cNvSpPr>
          <p:nvPr/>
        </p:nvSpPr>
        <p:spPr bwMode="auto">
          <a:xfrm>
            <a:off x="2128838" y="3159125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0.000021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61" name="Rectangle 9"/>
          <p:cNvSpPr>
            <a:spLocks noChangeArrowheads="1"/>
          </p:cNvSpPr>
          <p:nvPr/>
        </p:nvSpPr>
        <p:spPr bwMode="auto">
          <a:xfrm>
            <a:off x="2759075" y="31591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62" name="Rectangle 10"/>
          <p:cNvSpPr>
            <a:spLocks noChangeArrowheads="1"/>
          </p:cNvSpPr>
          <p:nvPr/>
        </p:nvSpPr>
        <p:spPr bwMode="auto">
          <a:xfrm>
            <a:off x="2800350" y="3159125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0.000013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63" name="Rectangle 11"/>
          <p:cNvSpPr>
            <a:spLocks noChangeArrowheads="1"/>
          </p:cNvSpPr>
          <p:nvPr/>
        </p:nvSpPr>
        <p:spPr bwMode="auto">
          <a:xfrm>
            <a:off x="3457575" y="31591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64" name="Rectangle 12"/>
          <p:cNvSpPr>
            <a:spLocks noChangeArrowheads="1"/>
          </p:cNvSpPr>
          <p:nvPr/>
        </p:nvSpPr>
        <p:spPr bwMode="auto">
          <a:xfrm>
            <a:off x="3500438" y="3159125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0.000009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65" name="Rectangle 13"/>
          <p:cNvSpPr>
            <a:spLocks noChangeArrowheads="1"/>
          </p:cNvSpPr>
          <p:nvPr/>
        </p:nvSpPr>
        <p:spPr bwMode="auto">
          <a:xfrm>
            <a:off x="4157663" y="31591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66" name="Rectangle 14"/>
          <p:cNvSpPr>
            <a:spLocks noChangeArrowheads="1"/>
          </p:cNvSpPr>
          <p:nvPr/>
        </p:nvSpPr>
        <p:spPr bwMode="auto">
          <a:xfrm>
            <a:off x="4198938" y="3159125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0.000005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67" name="Rectangle 15"/>
          <p:cNvSpPr>
            <a:spLocks noChangeArrowheads="1"/>
          </p:cNvSpPr>
          <p:nvPr/>
        </p:nvSpPr>
        <p:spPr bwMode="auto">
          <a:xfrm>
            <a:off x="4841875" y="31591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68" name="Rectangle 16"/>
          <p:cNvSpPr>
            <a:spLocks noChangeArrowheads="1"/>
          </p:cNvSpPr>
          <p:nvPr/>
        </p:nvSpPr>
        <p:spPr bwMode="auto">
          <a:xfrm>
            <a:off x="4884738" y="3159125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0.000003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69" name="Rectangle 17"/>
          <p:cNvSpPr>
            <a:spLocks noChangeArrowheads="1"/>
          </p:cNvSpPr>
          <p:nvPr/>
        </p:nvSpPr>
        <p:spPr bwMode="auto">
          <a:xfrm>
            <a:off x="5527675" y="31591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70" name="Rectangle 18"/>
          <p:cNvSpPr>
            <a:spLocks noChangeArrowheads="1"/>
          </p:cNvSpPr>
          <p:nvPr/>
        </p:nvSpPr>
        <p:spPr bwMode="auto">
          <a:xfrm>
            <a:off x="5568950" y="3159125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0.000002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71" name="Rectangle 19"/>
          <p:cNvSpPr>
            <a:spLocks noChangeArrowheads="1"/>
          </p:cNvSpPr>
          <p:nvPr/>
        </p:nvSpPr>
        <p:spPr bwMode="auto">
          <a:xfrm>
            <a:off x="6240463" y="31591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72" name="Rectangle 20"/>
          <p:cNvSpPr>
            <a:spLocks noChangeArrowheads="1"/>
          </p:cNvSpPr>
          <p:nvPr/>
        </p:nvSpPr>
        <p:spPr bwMode="auto">
          <a:xfrm>
            <a:off x="6283325" y="3159125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0.000001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73" name="Rectangle 21"/>
          <p:cNvSpPr>
            <a:spLocks noChangeArrowheads="1"/>
          </p:cNvSpPr>
          <p:nvPr/>
        </p:nvSpPr>
        <p:spPr bwMode="auto">
          <a:xfrm>
            <a:off x="6926263" y="31591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74" name="Rectangle 22"/>
          <p:cNvSpPr>
            <a:spLocks noChangeArrowheads="1"/>
          </p:cNvSpPr>
          <p:nvPr/>
        </p:nvSpPr>
        <p:spPr bwMode="auto">
          <a:xfrm>
            <a:off x="6967538" y="3159125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0.000001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75" name="Rectangle 23"/>
          <p:cNvSpPr>
            <a:spLocks noChangeArrowheads="1"/>
          </p:cNvSpPr>
          <p:nvPr/>
        </p:nvSpPr>
        <p:spPr bwMode="auto">
          <a:xfrm>
            <a:off x="7612063" y="31591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76" name="Rectangle 24"/>
          <p:cNvSpPr>
            <a:spLocks noChangeArrowheads="1"/>
          </p:cNvSpPr>
          <p:nvPr/>
        </p:nvSpPr>
        <p:spPr bwMode="auto">
          <a:xfrm>
            <a:off x="7653338" y="3159125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0.000000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77" name="Rectangle 25"/>
          <p:cNvSpPr>
            <a:spLocks noChangeArrowheads="1"/>
          </p:cNvSpPr>
          <p:nvPr/>
        </p:nvSpPr>
        <p:spPr bwMode="auto">
          <a:xfrm>
            <a:off x="1387475" y="34099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78" name="Rectangle 26"/>
          <p:cNvSpPr>
            <a:spLocks noChangeArrowheads="1"/>
          </p:cNvSpPr>
          <p:nvPr/>
        </p:nvSpPr>
        <p:spPr bwMode="auto">
          <a:xfrm>
            <a:off x="1430338" y="34099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0.001350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79" name="Rectangle 27"/>
          <p:cNvSpPr>
            <a:spLocks noChangeArrowheads="1"/>
          </p:cNvSpPr>
          <p:nvPr/>
        </p:nvSpPr>
        <p:spPr bwMode="auto">
          <a:xfrm>
            <a:off x="2087563" y="34099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80" name="Rectangle 28"/>
          <p:cNvSpPr>
            <a:spLocks noChangeArrowheads="1"/>
          </p:cNvSpPr>
          <p:nvPr/>
        </p:nvSpPr>
        <p:spPr bwMode="auto">
          <a:xfrm>
            <a:off x="2128838" y="34099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0.000968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81" name="Rectangle 29"/>
          <p:cNvSpPr>
            <a:spLocks noChangeArrowheads="1"/>
          </p:cNvSpPr>
          <p:nvPr/>
        </p:nvSpPr>
        <p:spPr bwMode="auto">
          <a:xfrm>
            <a:off x="2759075" y="34099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82" name="Rectangle 30"/>
          <p:cNvSpPr>
            <a:spLocks noChangeArrowheads="1"/>
          </p:cNvSpPr>
          <p:nvPr/>
        </p:nvSpPr>
        <p:spPr bwMode="auto">
          <a:xfrm>
            <a:off x="2800350" y="34099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0.000687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83" name="Rectangle 31"/>
          <p:cNvSpPr>
            <a:spLocks noChangeArrowheads="1"/>
          </p:cNvSpPr>
          <p:nvPr/>
        </p:nvSpPr>
        <p:spPr bwMode="auto">
          <a:xfrm>
            <a:off x="3457575" y="34099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84" name="Rectangle 32"/>
          <p:cNvSpPr>
            <a:spLocks noChangeArrowheads="1"/>
          </p:cNvSpPr>
          <p:nvPr/>
        </p:nvSpPr>
        <p:spPr bwMode="auto">
          <a:xfrm>
            <a:off x="3500438" y="34099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0.000483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85" name="Rectangle 33"/>
          <p:cNvSpPr>
            <a:spLocks noChangeArrowheads="1"/>
          </p:cNvSpPr>
          <p:nvPr/>
        </p:nvSpPr>
        <p:spPr bwMode="auto">
          <a:xfrm>
            <a:off x="4157663" y="34099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86" name="Rectangle 34"/>
          <p:cNvSpPr>
            <a:spLocks noChangeArrowheads="1"/>
          </p:cNvSpPr>
          <p:nvPr/>
        </p:nvSpPr>
        <p:spPr bwMode="auto">
          <a:xfrm>
            <a:off x="4198938" y="34099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0.000337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87" name="Rectangle 35"/>
          <p:cNvSpPr>
            <a:spLocks noChangeArrowheads="1"/>
          </p:cNvSpPr>
          <p:nvPr/>
        </p:nvSpPr>
        <p:spPr bwMode="auto">
          <a:xfrm>
            <a:off x="4841875" y="34099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88" name="Rectangle 36"/>
          <p:cNvSpPr>
            <a:spLocks noChangeArrowheads="1"/>
          </p:cNvSpPr>
          <p:nvPr/>
        </p:nvSpPr>
        <p:spPr bwMode="auto">
          <a:xfrm>
            <a:off x="4884738" y="3409950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0.000233.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89" name="Rectangle 37"/>
          <p:cNvSpPr>
            <a:spLocks noChangeArrowheads="1"/>
          </p:cNvSpPr>
          <p:nvPr/>
        </p:nvSpPr>
        <p:spPr bwMode="auto">
          <a:xfrm>
            <a:off x="5527675" y="34099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90" name="Rectangle 38"/>
          <p:cNvSpPr>
            <a:spLocks noChangeArrowheads="1"/>
          </p:cNvSpPr>
          <p:nvPr/>
        </p:nvSpPr>
        <p:spPr bwMode="auto">
          <a:xfrm>
            <a:off x="5568950" y="34099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0.000159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91" name="Rectangle 39"/>
          <p:cNvSpPr>
            <a:spLocks noChangeArrowheads="1"/>
          </p:cNvSpPr>
          <p:nvPr/>
        </p:nvSpPr>
        <p:spPr bwMode="auto">
          <a:xfrm>
            <a:off x="6240463" y="34099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92" name="Rectangle 40"/>
          <p:cNvSpPr>
            <a:spLocks noChangeArrowheads="1"/>
          </p:cNvSpPr>
          <p:nvPr/>
        </p:nvSpPr>
        <p:spPr bwMode="auto">
          <a:xfrm>
            <a:off x="6283325" y="34099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0.000108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93" name="Rectangle 41"/>
          <p:cNvSpPr>
            <a:spLocks noChangeArrowheads="1"/>
          </p:cNvSpPr>
          <p:nvPr/>
        </p:nvSpPr>
        <p:spPr bwMode="auto">
          <a:xfrm>
            <a:off x="6926263" y="34099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94" name="Rectangle 42"/>
          <p:cNvSpPr>
            <a:spLocks noChangeArrowheads="1"/>
          </p:cNvSpPr>
          <p:nvPr/>
        </p:nvSpPr>
        <p:spPr bwMode="auto">
          <a:xfrm>
            <a:off x="6967538" y="34099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0.000072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95" name="Rectangle 43"/>
          <p:cNvSpPr>
            <a:spLocks noChangeArrowheads="1"/>
          </p:cNvSpPr>
          <p:nvPr/>
        </p:nvSpPr>
        <p:spPr bwMode="auto">
          <a:xfrm>
            <a:off x="7612063" y="34099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96" name="Rectangle 44"/>
          <p:cNvSpPr>
            <a:spLocks noChangeArrowheads="1"/>
          </p:cNvSpPr>
          <p:nvPr/>
        </p:nvSpPr>
        <p:spPr bwMode="auto">
          <a:xfrm>
            <a:off x="7653338" y="3409950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0.000048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97" name="Rectangle 45"/>
          <p:cNvSpPr>
            <a:spLocks noChangeArrowheads="1"/>
          </p:cNvSpPr>
          <p:nvPr/>
        </p:nvSpPr>
        <p:spPr bwMode="auto">
          <a:xfrm>
            <a:off x="1387475" y="36623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98" name="Rectangle 46"/>
          <p:cNvSpPr>
            <a:spLocks noChangeArrowheads="1"/>
          </p:cNvSpPr>
          <p:nvPr/>
        </p:nvSpPr>
        <p:spPr bwMode="auto">
          <a:xfrm>
            <a:off x="1430338" y="36623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0.022750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199" name="Rectangle 47"/>
          <p:cNvSpPr>
            <a:spLocks noChangeArrowheads="1"/>
          </p:cNvSpPr>
          <p:nvPr/>
        </p:nvSpPr>
        <p:spPr bwMode="auto">
          <a:xfrm>
            <a:off x="2087563" y="36623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00" name="Rectangle 48"/>
          <p:cNvSpPr>
            <a:spLocks noChangeArrowheads="1"/>
          </p:cNvSpPr>
          <p:nvPr/>
        </p:nvSpPr>
        <p:spPr bwMode="auto">
          <a:xfrm>
            <a:off x="2128838" y="36623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0.017864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01" name="Rectangle 49"/>
          <p:cNvSpPr>
            <a:spLocks noChangeArrowheads="1"/>
          </p:cNvSpPr>
          <p:nvPr/>
        </p:nvSpPr>
        <p:spPr bwMode="auto">
          <a:xfrm>
            <a:off x="2759075" y="36623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02" name="Rectangle 50"/>
          <p:cNvSpPr>
            <a:spLocks noChangeArrowheads="1"/>
          </p:cNvSpPr>
          <p:nvPr/>
        </p:nvSpPr>
        <p:spPr bwMode="auto">
          <a:xfrm>
            <a:off x="2800350" y="36623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0.013903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03" name="Rectangle 51"/>
          <p:cNvSpPr>
            <a:spLocks noChangeArrowheads="1"/>
          </p:cNvSpPr>
          <p:nvPr/>
        </p:nvSpPr>
        <p:spPr bwMode="auto">
          <a:xfrm>
            <a:off x="3457575" y="36623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04" name="Rectangle 52"/>
          <p:cNvSpPr>
            <a:spLocks noChangeArrowheads="1"/>
          </p:cNvSpPr>
          <p:nvPr/>
        </p:nvSpPr>
        <p:spPr bwMode="auto">
          <a:xfrm>
            <a:off x="3500438" y="36623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0.010724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05" name="Rectangle 53"/>
          <p:cNvSpPr>
            <a:spLocks noChangeArrowheads="1"/>
          </p:cNvSpPr>
          <p:nvPr/>
        </p:nvSpPr>
        <p:spPr bwMode="auto">
          <a:xfrm>
            <a:off x="4157663" y="36623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06" name="Rectangle 54"/>
          <p:cNvSpPr>
            <a:spLocks noChangeArrowheads="1"/>
          </p:cNvSpPr>
          <p:nvPr/>
        </p:nvSpPr>
        <p:spPr bwMode="auto">
          <a:xfrm>
            <a:off x="4198938" y="36623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0.008198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07" name="Rectangle 55"/>
          <p:cNvSpPr>
            <a:spLocks noChangeArrowheads="1"/>
          </p:cNvSpPr>
          <p:nvPr/>
        </p:nvSpPr>
        <p:spPr bwMode="auto">
          <a:xfrm>
            <a:off x="4841875" y="36623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08" name="Rectangle 56"/>
          <p:cNvSpPr>
            <a:spLocks noChangeArrowheads="1"/>
          </p:cNvSpPr>
          <p:nvPr/>
        </p:nvSpPr>
        <p:spPr bwMode="auto">
          <a:xfrm>
            <a:off x="4884738" y="36623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0.006210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09" name="Rectangle 57"/>
          <p:cNvSpPr>
            <a:spLocks noChangeArrowheads="1"/>
          </p:cNvSpPr>
          <p:nvPr/>
        </p:nvSpPr>
        <p:spPr bwMode="auto">
          <a:xfrm>
            <a:off x="5527675" y="36623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10" name="Rectangle 58"/>
          <p:cNvSpPr>
            <a:spLocks noChangeArrowheads="1"/>
          </p:cNvSpPr>
          <p:nvPr/>
        </p:nvSpPr>
        <p:spPr bwMode="auto">
          <a:xfrm>
            <a:off x="5568950" y="36623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0.004661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11" name="Rectangle 59"/>
          <p:cNvSpPr>
            <a:spLocks noChangeArrowheads="1"/>
          </p:cNvSpPr>
          <p:nvPr/>
        </p:nvSpPr>
        <p:spPr bwMode="auto">
          <a:xfrm>
            <a:off x="6240463" y="36623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12" name="Rectangle 60"/>
          <p:cNvSpPr>
            <a:spLocks noChangeArrowheads="1"/>
          </p:cNvSpPr>
          <p:nvPr/>
        </p:nvSpPr>
        <p:spPr bwMode="auto">
          <a:xfrm>
            <a:off x="6283325" y="36623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0.003467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13" name="Rectangle 61"/>
          <p:cNvSpPr>
            <a:spLocks noChangeArrowheads="1"/>
          </p:cNvSpPr>
          <p:nvPr/>
        </p:nvSpPr>
        <p:spPr bwMode="auto">
          <a:xfrm>
            <a:off x="6926263" y="36623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14" name="Rectangle 62"/>
          <p:cNvSpPr>
            <a:spLocks noChangeArrowheads="1"/>
          </p:cNvSpPr>
          <p:nvPr/>
        </p:nvSpPr>
        <p:spPr bwMode="auto">
          <a:xfrm>
            <a:off x="6967538" y="36623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0.002555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15" name="Rectangle 63"/>
          <p:cNvSpPr>
            <a:spLocks noChangeArrowheads="1"/>
          </p:cNvSpPr>
          <p:nvPr/>
        </p:nvSpPr>
        <p:spPr bwMode="auto">
          <a:xfrm>
            <a:off x="7612063" y="36623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16" name="Rectangle 64"/>
          <p:cNvSpPr>
            <a:spLocks noChangeArrowheads="1"/>
          </p:cNvSpPr>
          <p:nvPr/>
        </p:nvSpPr>
        <p:spPr bwMode="auto">
          <a:xfrm>
            <a:off x="7653338" y="3662363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0.001866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17" name="Rectangle 65"/>
          <p:cNvSpPr>
            <a:spLocks noChangeArrowheads="1"/>
          </p:cNvSpPr>
          <p:nvPr/>
        </p:nvSpPr>
        <p:spPr bwMode="auto">
          <a:xfrm>
            <a:off x="1387475" y="39131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18" name="Rectangle 66"/>
          <p:cNvSpPr>
            <a:spLocks noChangeArrowheads="1"/>
          </p:cNvSpPr>
          <p:nvPr/>
        </p:nvSpPr>
        <p:spPr bwMode="auto">
          <a:xfrm>
            <a:off x="1430338" y="39131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0.158655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19" name="Rectangle 67"/>
          <p:cNvSpPr>
            <a:spLocks noChangeArrowheads="1"/>
          </p:cNvSpPr>
          <p:nvPr/>
        </p:nvSpPr>
        <p:spPr bwMode="auto">
          <a:xfrm>
            <a:off x="2087563" y="39131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20" name="Rectangle 68"/>
          <p:cNvSpPr>
            <a:spLocks noChangeArrowheads="1"/>
          </p:cNvSpPr>
          <p:nvPr/>
        </p:nvSpPr>
        <p:spPr bwMode="auto">
          <a:xfrm>
            <a:off x="2128838" y="39131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0.135666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21" name="Rectangle 69"/>
          <p:cNvSpPr>
            <a:spLocks noChangeArrowheads="1"/>
          </p:cNvSpPr>
          <p:nvPr/>
        </p:nvSpPr>
        <p:spPr bwMode="auto">
          <a:xfrm>
            <a:off x="2759075" y="39131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22" name="Rectangle 70"/>
          <p:cNvSpPr>
            <a:spLocks noChangeArrowheads="1"/>
          </p:cNvSpPr>
          <p:nvPr/>
        </p:nvSpPr>
        <p:spPr bwMode="auto">
          <a:xfrm>
            <a:off x="2800350" y="39131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0.115070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23" name="Rectangle 71"/>
          <p:cNvSpPr>
            <a:spLocks noChangeArrowheads="1"/>
          </p:cNvSpPr>
          <p:nvPr/>
        </p:nvSpPr>
        <p:spPr bwMode="auto">
          <a:xfrm>
            <a:off x="3457575" y="39131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24" name="Rectangle 72"/>
          <p:cNvSpPr>
            <a:spLocks noChangeArrowheads="1"/>
          </p:cNvSpPr>
          <p:nvPr/>
        </p:nvSpPr>
        <p:spPr bwMode="auto">
          <a:xfrm>
            <a:off x="3500438" y="39131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0.096801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25" name="Rectangle 73"/>
          <p:cNvSpPr>
            <a:spLocks noChangeArrowheads="1"/>
          </p:cNvSpPr>
          <p:nvPr/>
        </p:nvSpPr>
        <p:spPr bwMode="auto">
          <a:xfrm>
            <a:off x="4157663" y="39131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26" name="Rectangle 74"/>
          <p:cNvSpPr>
            <a:spLocks noChangeArrowheads="1"/>
          </p:cNvSpPr>
          <p:nvPr/>
        </p:nvSpPr>
        <p:spPr bwMode="auto">
          <a:xfrm>
            <a:off x="4198938" y="39131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0.080757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27" name="Rectangle 75"/>
          <p:cNvSpPr>
            <a:spLocks noChangeArrowheads="1"/>
          </p:cNvSpPr>
          <p:nvPr/>
        </p:nvSpPr>
        <p:spPr bwMode="auto">
          <a:xfrm>
            <a:off x="4841875" y="39131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28" name="Rectangle 76"/>
          <p:cNvSpPr>
            <a:spLocks noChangeArrowheads="1"/>
          </p:cNvSpPr>
          <p:nvPr/>
        </p:nvSpPr>
        <p:spPr bwMode="auto">
          <a:xfrm>
            <a:off x="4884738" y="39131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0.066807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29" name="Rectangle 77"/>
          <p:cNvSpPr>
            <a:spLocks noChangeArrowheads="1"/>
          </p:cNvSpPr>
          <p:nvPr/>
        </p:nvSpPr>
        <p:spPr bwMode="auto">
          <a:xfrm>
            <a:off x="5527675" y="39131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30" name="Rectangle 78"/>
          <p:cNvSpPr>
            <a:spLocks noChangeArrowheads="1"/>
          </p:cNvSpPr>
          <p:nvPr/>
        </p:nvSpPr>
        <p:spPr bwMode="auto">
          <a:xfrm>
            <a:off x="5568950" y="39131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0.054799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31" name="Rectangle 79"/>
          <p:cNvSpPr>
            <a:spLocks noChangeArrowheads="1"/>
          </p:cNvSpPr>
          <p:nvPr/>
        </p:nvSpPr>
        <p:spPr bwMode="auto">
          <a:xfrm>
            <a:off x="6240463" y="39131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32" name="Rectangle 80"/>
          <p:cNvSpPr>
            <a:spLocks noChangeArrowheads="1"/>
          </p:cNvSpPr>
          <p:nvPr/>
        </p:nvSpPr>
        <p:spPr bwMode="auto">
          <a:xfrm>
            <a:off x="6283325" y="39131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0.044565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33" name="Rectangle 81"/>
          <p:cNvSpPr>
            <a:spLocks noChangeArrowheads="1"/>
          </p:cNvSpPr>
          <p:nvPr/>
        </p:nvSpPr>
        <p:spPr bwMode="auto">
          <a:xfrm>
            <a:off x="6926263" y="39131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34" name="Rectangle 82"/>
          <p:cNvSpPr>
            <a:spLocks noChangeArrowheads="1"/>
          </p:cNvSpPr>
          <p:nvPr/>
        </p:nvSpPr>
        <p:spPr bwMode="auto">
          <a:xfrm>
            <a:off x="6967538" y="39131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0.035930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35" name="Rectangle 83"/>
          <p:cNvSpPr>
            <a:spLocks noChangeArrowheads="1"/>
          </p:cNvSpPr>
          <p:nvPr/>
        </p:nvSpPr>
        <p:spPr bwMode="auto">
          <a:xfrm>
            <a:off x="7612063" y="39131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36" name="Rectangle 84"/>
          <p:cNvSpPr>
            <a:spLocks noChangeArrowheads="1"/>
          </p:cNvSpPr>
          <p:nvPr/>
        </p:nvSpPr>
        <p:spPr bwMode="auto">
          <a:xfrm>
            <a:off x="7653338" y="3913188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0.028716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37" name="Rectangle 85"/>
          <p:cNvSpPr>
            <a:spLocks noChangeArrowheads="1"/>
          </p:cNvSpPr>
          <p:nvPr/>
        </p:nvSpPr>
        <p:spPr bwMode="auto">
          <a:xfrm>
            <a:off x="1387475" y="416560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38" name="Rectangle 86"/>
          <p:cNvSpPr>
            <a:spLocks noChangeArrowheads="1"/>
          </p:cNvSpPr>
          <p:nvPr/>
        </p:nvSpPr>
        <p:spPr bwMode="auto">
          <a:xfrm>
            <a:off x="1430338" y="416560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0.500000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39" name="Rectangle 87"/>
          <p:cNvSpPr>
            <a:spLocks noChangeArrowheads="1"/>
          </p:cNvSpPr>
          <p:nvPr/>
        </p:nvSpPr>
        <p:spPr bwMode="auto">
          <a:xfrm>
            <a:off x="2087563" y="416560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40" name="Rectangle 88"/>
          <p:cNvSpPr>
            <a:spLocks noChangeArrowheads="1"/>
          </p:cNvSpPr>
          <p:nvPr/>
        </p:nvSpPr>
        <p:spPr bwMode="auto">
          <a:xfrm>
            <a:off x="2128838" y="416560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0.460172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41" name="Rectangle 89"/>
          <p:cNvSpPr>
            <a:spLocks noChangeArrowheads="1"/>
          </p:cNvSpPr>
          <p:nvPr/>
        </p:nvSpPr>
        <p:spPr bwMode="auto">
          <a:xfrm>
            <a:off x="2759075" y="416560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42" name="Rectangle 90"/>
          <p:cNvSpPr>
            <a:spLocks noChangeArrowheads="1"/>
          </p:cNvSpPr>
          <p:nvPr/>
        </p:nvSpPr>
        <p:spPr bwMode="auto">
          <a:xfrm>
            <a:off x="2800350" y="416560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0.420740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43" name="Rectangle 91"/>
          <p:cNvSpPr>
            <a:spLocks noChangeArrowheads="1"/>
          </p:cNvSpPr>
          <p:nvPr/>
        </p:nvSpPr>
        <p:spPr bwMode="auto">
          <a:xfrm>
            <a:off x="3457575" y="416560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44" name="Rectangle 92"/>
          <p:cNvSpPr>
            <a:spLocks noChangeArrowheads="1"/>
          </p:cNvSpPr>
          <p:nvPr/>
        </p:nvSpPr>
        <p:spPr bwMode="auto">
          <a:xfrm>
            <a:off x="3500438" y="416560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0.382019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45" name="Rectangle 93"/>
          <p:cNvSpPr>
            <a:spLocks noChangeArrowheads="1"/>
          </p:cNvSpPr>
          <p:nvPr/>
        </p:nvSpPr>
        <p:spPr bwMode="auto">
          <a:xfrm>
            <a:off x="4157663" y="416560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46" name="Rectangle 94"/>
          <p:cNvSpPr>
            <a:spLocks noChangeArrowheads="1"/>
          </p:cNvSpPr>
          <p:nvPr/>
        </p:nvSpPr>
        <p:spPr bwMode="auto">
          <a:xfrm>
            <a:off x="4198938" y="416560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0.344578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47" name="Rectangle 95"/>
          <p:cNvSpPr>
            <a:spLocks noChangeArrowheads="1"/>
          </p:cNvSpPr>
          <p:nvPr/>
        </p:nvSpPr>
        <p:spPr bwMode="auto">
          <a:xfrm>
            <a:off x="4841875" y="416560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48" name="Rectangle 96"/>
          <p:cNvSpPr>
            <a:spLocks noChangeArrowheads="1"/>
          </p:cNvSpPr>
          <p:nvPr/>
        </p:nvSpPr>
        <p:spPr bwMode="auto">
          <a:xfrm>
            <a:off x="4884738" y="416560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0.308538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49" name="Rectangle 97"/>
          <p:cNvSpPr>
            <a:spLocks noChangeArrowheads="1"/>
          </p:cNvSpPr>
          <p:nvPr/>
        </p:nvSpPr>
        <p:spPr bwMode="auto">
          <a:xfrm>
            <a:off x="5527675" y="416560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50" name="Rectangle 98"/>
          <p:cNvSpPr>
            <a:spLocks noChangeArrowheads="1"/>
          </p:cNvSpPr>
          <p:nvPr/>
        </p:nvSpPr>
        <p:spPr bwMode="auto">
          <a:xfrm>
            <a:off x="5568950" y="416560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0.274253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51" name="Rectangle 99"/>
          <p:cNvSpPr>
            <a:spLocks noChangeArrowheads="1"/>
          </p:cNvSpPr>
          <p:nvPr/>
        </p:nvSpPr>
        <p:spPr bwMode="auto">
          <a:xfrm>
            <a:off x="6240463" y="416560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52" name="Rectangle 100"/>
          <p:cNvSpPr>
            <a:spLocks noChangeArrowheads="1"/>
          </p:cNvSpPr>
          <p:nvPr/>
        </p:nvSpPr>
        <p:spPr bwMode="auto">
          <a:xfrm>
            <a:off x="6283325" y="416560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0.241964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53" name="Rectangle 101"/>
          <p:cNvSpPr>
            <a:spLocks noChangeArrowheads="1"/>
          </p:cNvSpPr>
          <p:nvPr/>
        </p:nvSpPr>
        <p:spPr bwMode="auto">
          <a:xfrm>
            <a:off x="6926263" y="416560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54" name="Rectangle 102"/>
          <p:cNvSpPr>
            <a:spLocks noChangeArrowheads="1"/>
          </p:cNvSpPr>
          <p:nvPr/>
        </p:nvSpPr>
        <p:spPr bwMode="auto">
          <a:xfrm>
            <a:off x="6967538" y="416560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0.211855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55" name="Rectangle 103"/>
          <p:cNvSpPr>
            <a:spLocks noChangeArrowheads="1"/>
          </p:cNvSpPr>
          <p:nvPr/>
        </p:nvSpPr>
        <p:spPr bwMode="auto">
          <a:xfrm>
            <a:off x="7612063" y="416560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56" name="Rectangle 104"/>
          <p:cNvSpPr>
            <a:spLocks noChangeArrowheads="1"/>
          </p:cNvSpPr>
          <p:nvPr/>
        </p:nvSpPr>
        <p:spPr bwMode="auto">
          <a:xfrm>
            <a:off x="7653338" y="416560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0.184060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57" name="Rectangle 105"/>
          <p:cNvSpPr>
            <a:spLocks noChangeArrowheads="1"/>
          </p:cNvSpPr>
          <p:nvPr/>
        </p:nvSpPr>
        <p:spPr bwMode="auto">
          <a:xfrm>
            <a:off x="1387475" y="4418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58" name="Rectangle 106"/>
          <p:cNvSpPr>
            <a:spLocks noChangeArrowheads="1"/>
          </p:cNvSpPr>
          <p:nvPr/>
        </p:nvSpPr>
        <p:spPr bwMode="auto">
          <a:xfrm>
            <a:off x="1430338" y="441801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0.500000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59" name="Rectangle 107"/>
          <p:cNvSpPr>
            <a:spLocks noChangeArrowheads="1"/>
          </p:cNvSpPr>
          <p:nvPr/>
        </p:nvSpPr>
        <p:spPr bwMode="auto">
          <a:xfrm>
            <a:off x="2087563" y="4418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60" name="Rectangle 108"/>
          <p:cNvSpPr>
            <a:spLocks noChangeArrowheads="1"/>
          </p:cNvSpPr>
          <p:nvPr/>
        </p:nvSpPr>
        <p:spPr bwMode="auto">
          <a:xfrm>
            <a:off x="2128838" y="441801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0.539828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61" name="Rectangle 109"/>
          <p:cNvSpPr>
            <a:spLocks noChangeArrowheads="1"/>
          </p:cNvSpPr>
          <p:nvPr/>
        </p:nvSpPr>
        <p:spPr bwMode="auto">
          <a:xfrm>
            <a:off x="2759075" y="4418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62" name="Rectangle 110"/>
          <p:cNvSpPr>
            <a:spLocks noChangeArrowheads="1"/>
          </p:cNvSpPr>
          <p:nvPr/>
        </p:nvSpPr>
        <p:spPr bwMode="auto">
          <a:xfrm>
            <a:off x="2800350" y="441801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0.579260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63" name="Rectangle 111"/>
          <p:cNvSpPr>
            <a:spLocks noChangeArrowheads="1"/>
          </p:cNvSpPr>
          <p:nvPr/>
        </p:nvSpPr>
        <p:spPr bwMode="auto">
          <a:xfrm>
            <a:off x="3457575" y="4418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64" name="Rectangle 112"/>
          <p:cNvSpPr>
            <a:spLocks noChangeArrowheads="1"/>
          </p:cNvSpPr>
          <p:nvPr/>
        </p:nvSpPr>
        <p:spPr bwMode="auto">
          <a:xfrm>
            <a:off x="3500438" y="441801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0.617911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65" name="Rectangle 113"/>
          <p:cNvSpPr>
            <a:spLocks noChangeArrowheads="1"/>
          </p:cNvSpPr>
          <p:nvPr/>
        </p:nvSpPr>
        <p:spPr bwMode="auto">
          <a:xfrm>
            <a:off x="4157663" y="4418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66" name="Rectangle 114"/>
          <p:cNvSpPr>
            <a:spLocks noChangeArrowheads="1"/>
          </p:cNvSpPr>
          <p:nvPr/>
        </p:nvSpPr>
        <p:spPr bwMode="auto">
          <a:xfrm>
            <a:off x="4198938" y="441801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0.655422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67" name="Rectangle 115"/>
          <p:cNvSpPr>
            <a:spLocks noChangeArrowheads="1"/>
          </p:cNvSpPr>
          <p:nvPr/>
        </p:nvSpPr>
        <p:spPr bwMode="auto">
          <a:xfrm>
            <a:off x="4841875" y="4418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68" name="Rectangle 116"/>
          <p:cNvSpPr>
            <a:spLocks noChangeArrowheads="1"/>
          </p:cNvSpPr>
          <p:nvPr/>
        </p:nvSpPr>
        <p:spPr bwMode="auto">
          <a:xfrm>
            <a:off x="4884738" y="441801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0.691462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69" name="Rectangle 117"/>
          <p:cNvSpPr>
            <a:spLocks noChangeArrowheads="1"/>
          </p:cNvSpPr>
          <p:nvPr/>
        </p:nvSpPr>
        <p:spPr bwMode="auto">
          <a:xfrm>
            <a:off x="5527675" y="4418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70" name="Rectangle 118"/>
          <p:cNvSpPr>
            <a:spLocks noChangeArrowheads="1"/>
          </p:cNvSpPr>
          <p:nvPr/>
        </p:nvSpPr>
        <p:spPr bwMode="auto">
          <a:xfrm>
            <a:off x="5568950" y="441801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0.725747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71" name="Rectangle 119"/>
          <p:cNvSpPr>
            <a:spLocks noChangeArrowheads="1"/>
          </p:cNvSpPr>
          <p:nvPr/>
        </p:nvSpPr>
        <p:spPr bwMode="auto">
          <a:xfrm>
            <a:off x="6240463" y="4418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72" name="Rectangle 120"/>
          <p:cNvSpPr>
            <a:spLocks noChangeArrowheads="1"/>
          </p:cNvSpPr>
          <p:nvPr/>
        </p:nvSpPr>
        <p:spPr bwMode="auto">
          <a:xfrm>
            <a:off x="6283325" y="441801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0.758036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73" name="Rectangle 121"/>
          <p:cNvSpPr>
            <a:spLocks noChangeArrowheads="1"/>
          </p:cNvSpPr>
          <p:nvPr/>
        </p:nvSpPr>
        <p:spPr bwMode="auto">
          <a:xfrm>
            <a:off x="6926263" y="4418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74" name="Rectangle 122"/>
          <p:cNvSpPr>
            <a:spLocks noChangeArrowheads="1"/>
          </p:cNvSpPr>
          <p:nvPr/>
        </p:nvSpPr>
        <p:spPr bwMode="auto">
          <a:xfrm>
            <a:off x="6967538" y="441801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0.788145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75" name="Rectangle 123"/>
          <p:cNvSpPr>
            <a:spLocks noChangeArrowheads="1"/>
          </p:cNvSpPr>
          <p:nvPr/>
        </p:nvSpPr>
        <p:spPr bwMode="auto">
          <a:xfrm>
            <a:off x="7612063" y="4418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76" name="Rectangle 124"/>
          <p:cNvSpPr>
            <a:spLocks noChangeArrowheads="1"/>
          </p:cNvSpPr>
          <p:nvPr/>
        </p:nvSpPr>
        <p:spPr bwMode="auto">
          <a:xfrm>
            <a:off x="7653338" y="4418013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0.815940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77" name="Rectangle 125"/>
          <p:cNvSpPr>
            <a:spLocks noChangeArrowheads="1"/>
          </p:cNvSpPr>
          <p:nvPr/>
        </p:nvSpPr>
        <p:spPr bwMode="auto">
          <a:xfrm>
            <a:off x="1387475" y="46688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78" name="Rectangle 126"/>
          <p:cNvSpPr>
            <a:spLocks noChangeArrowheads="1"/>
          </p:cNvSpPr>
          <p:nvPr/>
        </p:nvSpPr>
        <p:spPr bwMode="auto">
          <a:xfrm>
            <a:off x="1430338" y="466883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0.841345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79" name="Rectangle 127"/>
          <p:cNvSpPr>
            <a:spLocks noChangeArrowheads="1"/>
          </p:cNvSpPr>
          <p:nvPr/>
        </p:nvSpPr>
        <p:spPr bwMode="auto">
          <a:xfrm>
            <a:off x="2087563" y="46688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80" name="Rectangle 128"/>
          <p:cNvSpPr>
            <a:spLocks noChangeArrowheads="1"/>
          </p:cNvSpPr>
          <p:nvPr/>
        </p:nvSpPr>
        <p:spPr bwMode="auto">
          <a:xfrm>
            <a:off x="2128838" y="466883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0.864334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81" name="Rectangle 129"/>
          <p:cNvSpPr>
            <a:spLocks noChangeArrowheads="1"/>
          </p:cNvSpPr>
          <p:nvPr/>
        </p:nvSpPr>
        <p:spPr bwMode="auto">
          <a:xfrm>
            <a:off x="2759075" y="46688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82" name="Rectangle 130"/>
          <p:cNvSpPr>
            <a:spLocks noChangeArrowheads="1"/>
          </p:cNvSpPr>
          <p:nvPr/>
        </p:nvSpPr>
        <p:spPr bwMode="auto">
          <a:xfrm>
            <a:off x="2800350" y="466883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0.884930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83" name="Rectangle 131"/>
          <p:cNvSpPr>
            <a:spLocks noChangeArrowheads="1"/>
          </p:cNvSpPr>
          <p:nvPr/>
        </p:nvSpPr>
        <p:spPr bwMode="auto">
          <a:xfrm>
            <a:off x="3457575" y="46688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84" name="Rectangle 132"/>
          <p:cNvSpPr>
            <a:spLocks noChangeArrowheads="1"/>
          </p:cNvSpPr>
          <p:nvPr/>
        </p:nvSpPr>
        <p:spPr bwMode="auto">
          <a:xfrm>
            <a:off x="3500438" y="466883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0.903199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85" name="Rectangle 133"/>
          <p:cNvSpPr>
            <a:spLocks noChangeArrowheads="1"/>
          </p:cNvSpPr>
          <p:nvPr/>
        </p:nvSpPr>
        <p:spPr bwMode="auto">
          <a:xfrm>
            <a:off x="4157663" y="46688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86" name="Rectangle 134"/>
          <p:cNvSpPr>
            <a:spLocks noChangeArrowheads="1"/>
          </p:cNvSpPr>
          <p:nvPr/>
        </p:nvSpPr>
        <p:spPr bwMode="auto">
          <a:xfrm>
            <a:off x="4198938" y="466883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0.919243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87" name="Rectangle 135"/>
          <p:cNvSpPr>
            <a:spLocks noChangeArrowheads="1"/>
          </p:cNvSpPr>
          <p:nvPr/>
        </p:nvSpPr>
        <p:spPr bwMode="auto">
          <a:xfrm>
            <a:off x="4841875" y="46688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88" name="Rectangle 136"/>
          <p:cNvSpPr>
            <a:spLocks noChangeArrowheads="1"/>
          </p:cNvSpPr>
          <p:nvPr/>
        </p:nvSpPr>
        <p:spPr bwMode="auto">
          <a:xfrm>
            <a:off x="4884738" y="466883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0.933193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89" name="Rectangle 137"/>
          <p:cNvSpPr>
            <a:spLocks noChangeArrowheads="1"/>
          </p:cNvSpPr>
          <p:nvPr/>
        </p:nvSpPr>
        <p:spPr bwMode="auto">
          <a:xfrm>
            <a:off x="5527675" y="46688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90" name="Rectangle 138"/>
          <p:cNvSpPr>
            <a:spLocks noChangeArrowheads="1"/>
          </p:cNvSpPr>
          <p:nvPr/>
        </p:nvSpPr>
        <p:spPr bwMode="auto">
          <a:xfrm>
            <a:off x="5568950" y="466883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0.945201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91" name="Rectangle 139"/>
          <p:cNvSpPr>
            <a:spLocks noChangeArrowheads="1"/>
          </p:cNvSpPr>
          <p:nvPr/>
        </p:nvSpPr>
        <p:spPr bwMode="auto">
          <a:xfrm>
            <a:off x="6240463" y="46688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92" name="Rectangle 140"/>
          <p:cNvSpPr>
            <a:spLocks noChangeArrowheads="1"/>
          </p:cNvSpPr>
          <p:nvPr/>
        </p:nvSpPr>
        <p:spPr bwMode="auto">
          <a:xfrm>
            <a:off x="6283325" y="466883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0.955435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93" name="Rectangle 141"/>
          <p:cNvSpPr>
            <a:spLocks noChangeArrowheads="1"/>
          </p:cNvSpPr>
          <p:nvPr/>
        </p:nvSpPr>
        <p:spPr bwMode="auto">
          <a:xfrm>
            <a:off x="6926263" y="46688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94" name="Rectangle 142"/>
          <p:cNvSpPr>
            <a:spLocks noChangeArrowheads="1"/>
          </p:cNvSpPr>
          <p:nvPr/>
        </p:nvSpPr>
        <p:spPr bwMode="auto">
          <a:xfrm>
            <a:off x="6967538" y="466883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0.964070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95" name="Rectangle 143"/>
          <p:cNvSpPr>
            <a:spLocks noChangeArrowheads="1"/>
          </p:cNvSpPr>
          <p:nvPr/>
        </p:nvSpPr>
        <p:spPr bwMode="auto">
          <a:xfrm>
            <a:off x="7612063" y="46688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96" name="Rectangle 144"/>
          <p:cNvSpPr>
            <a:spLocks noChangeArrowheads="1"/>
          </p:cNvSpPr>
          <p:nvPr/>
        </p:nvSpPr>
        <p:spPr bwMode="auto">
          <a:xfrm>
            <a:off x="7653338" y="4668838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0.971284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97" name="Rectangle 145"/>
          <p:cNvSpPr>
            <a:spLocks noChangeArrowheads="1"/>
          </p:cNvSpPr>
          <p:nvPr/>
        </p:nvSpPr>
        <p:spPr bwMode="auto">
          <a:xfrm>
            <a:off x="1387475" y="49212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98" name="Rectangle 146"/>
          <p:cNvSpPr>
            <a:spLocks noChangeArrowheads="1"/>
          </p:cNvSpPr>
          <p:nvPr/>
        </p:nvSpPr>
        <p:spPr bwMode="auto">
          <a:xfrm>
            <a:off x="1430338" y="49212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0.977250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299" name="Rectangle 147"/>
          <p:cNvSpPr>
            <a:spLocks noChangeArrowheads="1"/>
          </p:cNvSpPr>
          <p:nvPr/>
        </p:nvSpPr>
        <p:spPr bwMode="auto">
          <a:xfrm>
            <a:off x="2087563" y="49212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00" name="Rectangle 148"/>
          <p:cNvSpPr>
            <a:spLocks noChangeArrowheads="1"/>
          </p:cNvSpPr>
          <p:nvPr/>
        </p:nvSpPr>
        <p:spPr bwMode="auto">
          <a:xfrm>
            <a:off x="2128838" y="49212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0.982136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01" name="Rectangle 149"/>
          <p:cNvSpPr>
            <a:spLocks noChangeArrowheads="1"/>
          </p:cNvSpPr>
          <p:nvPr/>
        </p:nvSpPr>
        <p:spPr bwMode="auto">
          <a:xfrm>
            <a:off x="2759075" y="49212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02" name="Rectangle 150"/>
          <p:cNvSpPr>
            <a:spLocks noChangeArrowheads="1"/>
          </p:cNvSpPr>
          <p:nvPr/>
        </p:nvSpPr>
        <p:spPr bwMode="auto">
          <a:xfrm>
            <a:off x="2800350" y="49212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0.986097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03" name="Rectangle 151"/>
          <p:cNvSpPr>
            <a:spLocks noChangeArrowheads="1"/>
          </p:cNvSpPr>
          <p:nvPr/>
        </p:nvSpPr>
        <p:spPr bwMode="auto">
          <a:xfrm>
            <a:off x="3457575" y="49212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04" name="Rectangle 152"/>
          <p:cNvSpPr>
            <a:spLocks noChangeArrowheads="1"/>
          </p:cNvSpPr>
          <p:nvPr/>
        </p:nvSpPr>
        <p:spPr bwMode="auto">
          <a:xfrm>
            <a:off x="3500438" y="49212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0.989276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05" name="Rectangle 153"/>
          <p:cNvSpPr>
            <a:spLocks noChangeArrowheads="1"/>
          </p:cNvSpPr>
          <p:nvPr/>
        </p:nvSpPr>
        <p:spPr bwMode="auto">
          <a:xfrm>
            <a:off x="4157663" y="49212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06" name="Rectangle 154"/>
          <p:cNvSpPr>
            <a:spLocks noChangeArrowheads="1"/>
          </p:cNvSpPr>
          <p:nvPr/>
        </p:nvSpPr>
        <p:spPr bwMode="auto">
          <a:xfrm>
            <a:off x="4198938" y="49212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0.991802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07" name="Rectangle 155"/>
          <p:cNvSpPr>
            <a:spLocks noChangeArrowheads="1"/>
          </p:cNvSpPr>
          <p:nvPr/>
        </p:nvSpPr>
        <p:spPr bwMode="auto">
          <a:xfrm>
            <a:off x="4841875" y="49212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08" name="Rectangle 156"/>
          <p:cNvSpPr>
            <a:spLocks noChangeArrowheads="1"/>
          </p:cNvSpPr>
          <p:nvPr/>
        </p:nvSpPr>
        <p:spPr bwMode="auto">
          <a:xfrm>
            <a:off x="4884738" y="49212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0.993790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09" name="Rectangle 157"/>
          <p:cNvSpPr>
            <a:spLocks noChangeArrowheads="1"/>
          </p:cNvSpPr>
          <p:nvPr/>
        </p:nvSpPr>
        <p:spPr bwMode="auto">
          <a:xfrm>
            <a:off x="5527675" y="49212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10" name="Rectangle 158"/>
          <p:cNvSpPr>
            <a:spLocks noChangeArrowheads="1"/>
          </p:cNvSpPr>
          <p:nvPr/>
        </p:nvSpPr>
        <p:spPr bwMode="auto">
          <a:xfrm>
            <a:off x="5568950" y="49212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0.995339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11" name="Rectangle 159"/>
          <p:cNvSpPr>
            <a:spLocks noChangeArrowheads="1"/>
          </p:cNvSpPr>
          <p:nvPr/>
        </p:nvSpPr>
        <p:spPr bwMode="auto">
          <a:xfrm>
            <a:off x="6240463" y="49212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13" name="Rectangle 161"/>
          <p:cNvSpPr>
            <a:spLocks noChangeArrowheads="1"/>
          </p:cNvSpPr>
          <p:nvPr/>
        </p:nvSpPr>
        <p:spPr bwMode="auto">
          <a:xfrm>
            <a:off x="6926263" y="49212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14" name="Rectangle 162"/>
          <p:cNvSpPr>
            <a:spLocks noChangeArrowheads="1"/>
          </p:cNvSpPr>
          <p:nvPr/>
        </p:nvSpPr>
        <p:spPr bwMode="auto">
          <a:xfrm>
            <a:off x="6967538" y="4921250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0.997445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15" name="Rectangle 163"/>
          <p:cNvSpPr>
            <a:spLocks noChangeArrowheads="1"/>
          </p:cNvSpPr>
          <p:nvPr/>
        </p:nvSpPr>
        <p:spPr bwMode="auto">
          <a:xfrm>
            <a:off x="7612063" y="49212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16" name="Rectangle 164"/>
          <p:cNvSpPr>
            <a:spLocks noChangeArrowheads="1"/>
          </p:cNvSpPr>
          <p:nvPr/>
        </p:nvSpPr>
        <p:spPr bwMode="auto">
          <a:xfrm>
            <a:off x="7653338" y="4921250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0.998134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17" name="Rectangle 165"/>
          <p:cNvSpPr>
            <a:spLocks noChangeArrowheads="1"/>
          </p:cNvSpPr>
          <p:nvPr/>
        </p:nvSpPr>
        <p:spPr bwMode="auto">
          <a:xfrm>
            <a:off x="1387475" y="51736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18" name="Rectangle 166"/>
          <p:cNvSpPr>
            <a:spLocks noChangeArrowheads="1"/>
          </p:cNvSpPr>
          <p:nvPr/>
        </p:nvSpPr>
        <p:spPr bwMode="auto">
          <a:xfrm>
            <a:off x="1430338" y="51736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0.998650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19" name="Rectangle 167"/>
          <p:cNvSpPr>
            <a:spLocks noChangeArrowheads="1"/>
          </p:cNvSpPr>
          <p:nvPr/>
        </p:nvSpPr>
        <p:spPr bwMode="auto">
          <a:xfrm>
            <a:off x="2087563" y="51736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20" name="Rectangle 168"/>
          <p:cNvSpPr>
            <a:spLocks noChangeArrowheads="1"/>
          </p:cNvSpPr>
          <p:nvPr/>
        </p:nvSpPr>
        <p:spPr bwMode="auto">
          <a:xfrm>
            <a:off x="2128838" y="51736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0.999032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21" name="Rectangle 169"/>
          <p:cNvSpPr>
            <a:spLocks noChangeArrowheads="1"/>
          </p:cNvSpPr>
          <p:nvPr/>
        </p:nvSpPr>
        <p:spPr bwMode="auto">
          <a:xfrm>
            <a:off x="2759075" y="51736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22" name="Rectangle 170"/>
          <p:cNvSpPr>
            <a:spLocks noChangeArrowheads="1"/>
          </p:cNvSpPr>
          <p:nvPr/>
        </p:nvSpPr>
        <p:spPr bwMode="auto">
          <a:xfrm>
            <a:off x="2800350" y="51736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0.999313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23" name="Rectangle 171"/>
          <p:cNvSpPr>
            <a:spLocks noChangeArrowheads="1"/>
          </p:cNvSpPr>
          <p:nvPr/>
        </p:nvSpPr>
        <p:spPr bwMode="auto">
          <a:xfrm>
            <a:off x="3457575" y="51736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24" name="Rectangle 172"/>
          <p:cNvSpPr>
            <a:spLocks noChangeArrowheads="1"/>
          </p:cNvSpPr>
          <p:nvPr/>
        </p:nvSpPr>
        <p:spPr bwMode="auto">
          <a:xfrm>
            <a:off x="3500438" y="51736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0.999517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25" name="Rectangle 173"/>
          <p:cNvSpPr>
            <a:spLocks noChangeArrowheads="1"/>
          </p:cNvSpPr>
          <p:nvPr/>
        </p:nvSpPr>
        <p:spPr bwMode="auto">
          <a:xfrm>
            <a:off x="4157663" y="51736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26" name="Rectangle 174"/>
          <p:cNvSpPr>
            <a:spLocks noChangeArrowheads="1"/>
          </p:cNvSpPr>
          <p:nvPr/>
        </p:nvSpPr>
        <p:spPr bwMode="auto">
          <a:xfrm>
            <a:off x="4198938" y="51736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0.999663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27" name="Rectangle 175"/>
          <p:cNvSpPr>
            <a:spLocks noChangeArrowheads="1"/>
          </p:cNvSpPr>
          <p:nvPr/>
        </p:nvSpPr>
        <p:spPr bwMode="auto">
          <a:xfrm>
            <a:off x="4841875" y="51736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28" name="Rectangle 176"/>
          <p:cNvSpPr>
            <a:spLocks noChangeArrowheads="1"/>
          </p:cNvSpPr>
          <p:nvPr/>
        </p:nvSpPr>
        <p:spPr bwMode="auto">
          <a:xfrm>
            <a:off x="4884738" y="51736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0.999767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29" name="Rectangle 177"/>
          <p:cNvSpPr>
            <a:spLocks noChangeArrowheads="1"/>
          </p:cNvSpPr>
          <p:nvPr/>
        </p:nvSpPr>
        <p:spPr bwMode="auto">
          <a:xfrm>
            <a:off x="5527675" y="51736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30" name="Rectangle 178"/>
          <p:cNvSpPr>
            <a:spLocks noChangeArrowheads="1"/>
          </p:cNvSpPr>
          <p:nvPr/>
        </p:nvSpPr>
        <p:spPr bwMode="auto">
          <a:xfrm>
            <a:off x="5568950" y="51736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0.999841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31" name="Rectangle 179"/>
          <p:cNvSpPr>
            <a:spLocks noChangeArrowheads="1"/>
          </p:cNvSpPr>
          <p:nvPr/>
        </p:nvSpPr>
        <p:spPr bwMode="auto">
          <a:xfrm>
            <a:off x="6240463" y="51736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32" name="Rectangle 180"/>
          <p:cNvSpPr>
            <a:spLocks noChangeArrowheads="1"/>
          </p:cNvSpPr>
          <p:nvPr/>
        </p:nvSpPr>
        <p:spPr bwMode="auto">
          <a:xfrm>
            <a:off x="6283325" y="51736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0.999892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33" name="Rectangle 181"/>
          <p:cNvSpPr>
            <a:spLocks noChangeArrowheads="1"/>
          </p:cNvSpPr>
          <p:nvPr/>
        </p:nvSpPr>
        <p:spPr bwMode="auto">
          <a:xfrm>
            <a:off x="6926263" y="51736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34" name="Rectangle 182"/>
          <p:cNvSpPr>
            <a:spLocks noChangeArrowheads="1"/>
          </p:cNvSpPr>
          <p:nvPr/>
        </p:nvSpPr>
        <p:spPr bwMode="auto">
          <a:xfrm>
            <a:off x="6967538" y="5173663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0.999928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35" name="Rectangle 183"/>
          <p:cNvSpPr>
            <a:spLocks noChangeArrowheads="1"/>
          </p:cNvSpPr>
          <p:nvPr/>
        </p:nvSpPr>
        <p:spPr bwMode="auto">
          <a:xfrm>
            <a:off x="7612063" y="51736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36" name="Rectangle 184"/>
          <p:cNvSpPr>
            <a:spLocks noChangeArrowheads="1"/>
          </p:cNvSpPr>
          <p:nvPr/>
        </p:nvSpPr>
        <p:spPr bwMode="auto">
          <a:xfrm>
            <a:off x="7653338" y="5173663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0.999952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37" name="Rectangle 185"/>
          <p:cNvSpPr>
            <a:spLocks noChangeArrowheads="1"/>
          </p:cNvSpPr>
          <p:nvPr/>
        </p:nvSpPr>
        <p:spPr bwMode="auto">
          <a:xfrm>
            <a:off x="1387475" y="54244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38" name="Rectangle 186"/>
          <p:cNvSpPr>
            <a:spLocks noChangeArrowheads="1"/>
          </p:cNvSpPr>
          <p:nvPr/>
        </p:nvSpPr>
        <p:spPr bwMode="auto">
          <a:xfrm>
            <a:off x="1430338" y="54244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0.999968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39" name="Rectangle 187"/>
          <p:cNvSpPr>
            <a:spLocks noChangeArrowheads="1"/>
          </p:cNvSpPr>
          <p:nvPr/>
        </p:nvSpPr>
        <p:spPr bwMode="auto">
          <a:xfrm>
            <a:off x="2087563" y="54244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40" name="Rectangle 188"/>
          <p:cNvSpPr>
            <a:spLocks noChangeArrowheads="1"/>
          </p:cNvSpPr>
          <p:nvPr/>
        </p:nvSpPr>
        <p:spPr bwMode="auto">
          <a:xfrm>
            <a:off x="2128838" y="54244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0.999979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41" name="Rectangle 189"/>
          <p:cNvSpPr>
            <a:spLocks noChangeArrowheads="1"/>
          </p:cNvSpPr>
          <p:nvPr/>
        </p:nvSpPr>
        <p:spPr bwMode="auto">
          <a:xfrm>
            <a:off x="2759075" y="54244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42" name="Rectangle 190"/>
          <p:cNvSpPr>
            <a:spLocks noChangeArrowheads="1"/>
          </p:cNvSpPr>
          <p:nvPr/>
        </p:nvSpPr>
        <p:spPr bwMode="auto">
          <a:xfrm>
            <a:off x="2800350" y="54244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0.999987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43" name="Rectangle 191"/>
          <p:cNvSpPr>
            <a:spLocks noChangeArrowheads="1"/>
          </p:cNvSpPr>
          <p:nvPr/>
        </p:nvSpPr>
        <p:spPr bwMode="auto">
          <a:xfrm>
            <a:off x="3457575" y="54244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44" name="Rectangle 192"/>
          <p:cNvSpPr>
            <a:spLocks noChangeArrowheads="1"/>
          </p:cNvSpPr>
          <p:nvPr/>
        </p:nvSpPr>
        <p:spPr bwMode="auto">
          <a:xfrm>
            <a:off x="3500438" y="54244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0.999991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45" name="Rectangle 193"/>
          <p:cNvSpPr>
            <a:spLocks noChangeArrowheads="1"/>
          </p:cNvSpPr>
          <p:nvPr/>
        </p:nvSpPr>
        <p:spPr bwMode="auto">
          <a:xfrm>
            <a:off x="4157663" y="54244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46" name="Rectangle 194"/>
          <p:cNvSpPr>
            <a:spLocks noChangeArrowheads="1"/>
          </p:cNvSpPr>
          <p:nvPr/>
        </p:nvSpPr>
        <p:spPr bwMode="auto">
          <a:xfrm>
            <a:off x="4198938" y="54244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0.999995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47" name="Rectangle 195"/>
          <p:cNvSpPr>
            <a:spLocks noChangeArrowheads="1"/>
          </p:cNvSpPr>
          <p:nvPr/>
        </p:nvSpPr>
        <p:spPr bwMode="auto">
          <a:xfrm>
            <a:off x="4841875" y="54244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48" name="Rectangle 196"/>
          <p:cNvSpPr>
            <a:spLocks noChangeArrowheads="1"/>
          </p:cNvSpPr>
          <p:nvPr/>
        </p:nvSpPr>
        <p:spPr bwMode="auto">
          <a:xfrm>
            <a:off x="4884738" y="54244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0.999997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49" name="Rectangle 197"/>
          <p:cNvSpPr>
            <a:spLocks noChangeArrowheads="1"/>
          </p:cNvSpPr>
          <p:nvPr/>
        </p:nvSpPr>
        <p:spPr bwMode="auto">
          <a:xfrm>
            <a:off x="5527675" y="54244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50" name="Rectangle 198"/>
          <p:cNvSpPr>
            <a:spLocks noChangeArrowheads="1"/>
          </p:cNvSpPr>
          <p:nvPr/>
        </p:nvSpPr>
        <p:spPr bwMode="auto">
          <a:xfrm>
            <a:off x="5568950" y="54244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0.999998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51" name="Rectangle 199"/>
          <p:cNvSpPr>
            <a:spLocks noChangeArrowheads="1"/>
          </p:cNvSpPr>
          <p:nvPr/>
        </p:nvSpPr>
        <p:spPr bwMode="auto">
          <a:xfrm>
            <a:off x="6240463" y="54244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52" name="Rectangle 200"/>
          <p:cNvSpPr>
            <a:spLocks noChangeArrowheads="1"/>
          </p:cNvSpPr>
          <p:nvPr/>
        </p:nvSpPr>
        <p:spPr bwMode="auto">
          <a:xfrm>
            <a:off x="6283325" y="54244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0.999999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53" name="Rectangle 201"/>
          <p:cNvSpPr>
            <a:spLocks noChangeArrowheads="1"/>
          </p:cNvSpPr>
          <p:nvPr/>
        </p:nvSpPr>
        <p:spPr bwMode="auto">
          <a:xfrm>
            <a:off x="6926263" y="54244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54" name="Rectangle 202"/>
          <p:cNvSpPr>
            <a:spLocks noChangeArrowheads="1"/>
          </p:cNvSpPr>
          <p:nvPr/>
        </p:nvSpPr>
        <p:spPr bwMode="auto">
          <a:xfrm>
            <a:off x="6967538" y="54244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0.999999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55" name="Rectangle 203"/>
          <p:cNvSpPr>
            <a:spLocks noChangeArrowheads="1"/>
          </p:cNvSpPr>
          <p:nvPr/>
        </p:nvSpPr>
        <p:spPr bwMode="auto">
          <a:xfrm>
            <a:off x="7612063" y="54244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56" name="Rectangle 204"/>
          <p:cNvSpPr>
            <a:spLocks noChangeArrowheads="1"/>
          </p:cNvSpPr>
          <p:nvPr/>
        </p:nvSpPr>
        <p:spPr bwMode="auto">
          <a:xfrm>
            <a:off x="7653338" y="5424488"/>
            <a:ext cx="523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1.000000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57" name="Rectangle 205"/>
          <p:cNvSpPr>
            <a:spLocks noChangeArrowheads="1"/>
          </p:cNvSpPr>
          <p:nvPr/>
        </p:nvSpPr>
        <p:spPr bwMode="auto">
          <a:xfrm>
            <a:off x="1184275" y="3108325"/>
            <a:ext cx="7078663" cy="2519363"/>
          </a:xfrm>
          <a:prstGeom prst="rect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58" name="Line 206"/>
          <p:cNvSpPr>
            <a:spLocks noChangeShapeType="1"/>
          </p:cNvSpPr>
          <p:nvPr/>
        </p:nvSpPr>
        <p:spPr bwMode="auto">
          <a:xfrm>
            <a:off x="1192213" y="3605213"/>
            <a:ext cx="7062787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59" name="Line 207"/>
          <p:cNvSpPr>
            <a:spLocks noChangeShapeType="1"/>
          </p:cNvSpPr>
          <p:nvPr/>
        </p:nvSpPr>
        <p:spPr bwMode="auto">
          <a:xfrm>
            <a:off x="1192213" y="4108450"/>
            <a:ext cx="7062787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60" name="Line 208"/>
          <p:cNvSpPr>
            <a:spLocks noChangeShapeType="1"/>
          </p:cNvSpPr>
          <p:nvPr/>
        </p:nvSpPr>
        <p:spPr bwMode="auto">
          <a:xfrm>
            <a:off x="1192213" y="4613275"/>
            <a:ext cx="7062787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61" name="Line 209"/>
          <p:cNvSpPr>
            <a:spLocks noChangeShapeType="1"/>
          </p:cNvSpPr>
          <p:nvPr/>
        </p:nvSpPr>
        <p:spPr bwMode="auto">
          <a:xfrm>
            <a:off x="1192213" y="5116513"/>
            <a:ext cx="7062787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62" name="Line 210"/>
          <p:cNvSpPr>
            <a:spLocks noChangeShapeType="1"/>
          </p:cNvSpPr>
          <p:nvPr/>
        </p:nvSpPr>
        <p:spPr bwMode="auto">
          <a:xfrm>
            <a:off x="1206500" y="3367088"/>
            <a:ext cx="7062788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63" name="Line 211"/>
          <p:cNvSpPr>
            <a:spLocks noChangeShapeType="1"/>
          </p:cNvSpPr>
          <p:nvPr/>
        </p:nvSpPr>
        <p:spPr bwMode="auto">
          <a:xfrm>
            <a:off x="1206500" y="3871913"/>
            <a:ext cx="7062788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64" name="Line 212"/>
          <p:cNvSpPr>
            <a:spLocks noChangeShapeType="1"/>
          </p:cNvSpPr>
          <p:nvPr/>
        </p:nvSpPr>
        <p:spPr bwMode="auto">
          <a:xfrm>
            <a:off x="1206500" y="4375150"/>
            <a:ext cx="7062788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65" name="Line 213"/>
          <p:cNvSpPr>
            <a:spLocks noChangeShapeType="1"/>
          </p:cNvSpPr>
          <p:nvPr/>
        </p:nvSpPr>
        <p:spPr bwMode="auto">
          <a:xfrm>
            <a:off x="1206500" y="4878388"/>
            <a:ext cx="7062788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66" name="Line 214"/>
          <p:cNvSpPr>
            <a:spLocks noChangeShapeType="1"/>
          </p:cNvSpPr>
          <p:nvPr/>
        </p:nvSpPr>
        <p:spPr bwMode="auto">
          <a:xfrm>
            <a:off x="1206500" y="5381625"/>
            <a:ext cx="7062788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67" name="Line 215"/>
          <p:cNvSpPr>
            <a:spLocks noChangeShapeType="1"/>
          </p:cNvSpPr>
          <p:nvPr/>
        </p:nvSpPr>
        <p:spPr bwMode="auto">
          <a:xfrm flipV="1">
            <a:off x="2003425" y="3116263"/>
            <a:ext cx="1588" cy="25034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68" name="Line 216"/>
          <p:cNvSpPr>
            <a:spLocks noChangeShapeType="1"/>
          </p:cNvSpPr>
          <p:nvPr/>
        </p:nvSpPr>
        <p:spPr bwMode="auto">
          <a:xfrm flipV="1">
            <a:off x="2674938" y="3101975"/>
            <a:ext cx="1587" cy="25034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69" name="Line 217"/>
          <p:cNvSpPr>
            <a:spLocks noChangeShapeType="1"/>
          </p:cNvSpPr>
          <p:nvPr/>
        </p:nvSpPr>
        <p:spPr bwMode="auto">
          <a:xfrm flipV="1">
            <a:off x="3387725" y="3116263"/>
            <a:ext cx="1588" cy="25034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70" name="Line 218"/>
          <p:cNvSpPr>
            <a:spLocks noChangeShapeType="1"/>
          </p:cNvSpPr>
          <p:nvPr/>
        </p:nvSpPr>
        <p:spPr bwMode="auto">
          <a:xfrm flipV="1">
            <a:off x="4059238" y="3101975"/>
            <a:ext cx="1587" cy="25034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71" name="Line 219"/>
          <p:cNvSpPr>
            <a:spLocks noChangeShapeType="1"/>
          </p:cNvSpPr>
          <p:nvPr/>
        </p:nvSpPr>
        <p:spPr bwMode="auto">
          <a:xfrm flipV="1">
            <a:off x="4757738" y="3116263"/>
            <a:ext cx="1587" cy="25034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72" name="Line 220"/>
          <p:cNvSpPr>
            <a:spLocks noChangeShapeType="1"/>
          </p:cNvSpPr>
          <p:nvPr/>
        </p:nvSpPr>
        <p:spPr bwMode="auto">
          <a:xfrm flipV="1">
            <a:off x="5429250" y="3101975"/>
            <a:ext cx="1588" cy="25034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73" name="Line 221"/>
          <p:cNvSpPr>
            <a:spLocks noChangeShapeType="1"/>
          </p:cNvSpPr>
          <p:nvPr/>
        </p:nvSpPr>
        <p:spPr bwMode="auto">
          <a:xfrm flipV="1">
            <a:off x="6143625" y="3116263"/>
            <a:ext cx="1588" cy="25034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74" name="Line 222"/>
          <p:cNvSpPr>
            <a:spLocks noChangeShapeType="1"/>
          </p:cNvSpPr>
          <p:nvPr/>
        </p:nvSpPr>
        <p:spPr bwMode="auto">
          <a:xfrm flipV="1">
            <a:off x="6813550" y="3101975"/>
            <a:ext cx="1588" cy="25034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75" name="Line 223"/>
          <p:cNvSpPr>
            <a:spLocks noChangeShapeType="1"/>
          </p:cNvSpPr>
          <p:nvPr/>
        </p:nvSpPr>
        <p:spPr bwMode="auto">
          <a:xfrm flipV="1">
            <a:off x="7513638" y="3116263"/>
            <a:ext cx="1587" cy="25034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76" name="Rectangle 224"/>
          <p:cNvSpPr>
            <a:spLocks noChangeArrowheads="1"/>
          </p:cNvSpPr>
          <p:nvPr/>
        </p:nvSpPr>
        <p:spPr bwMode="auto">
          <a:xfrm>
            <a:off x="930275" y="3116263"/>
            <a:ext cx="1841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eaLnBrk="0" hangingPunct="0"/>
            <a:r>
              <a:rPr lang="en-US">
                <a:solidFill>
                  <a:srgbClr val="000000"/>
                </a:solidFill>
              </a:rPr>
              <a:t>–4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77" name="Rectangle 225"/>
          <p:cNvSpPr>
            <a:spLocks noChangeArrowheads="1"/>
          </p:cNvSpPr>
          <p:nvPr/>
        </p:nvSpPr>
        <p:spPr bwMode="auto">
          <a:xfrm>
            <a:off x="930275" y="3381375"/>
            <a:ext cx="1841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eaLnBrk="0" hangingPunct="0"/>
            <a:r>
              <a:rPr lang="en-US">
                <a:solidFill>
                  <a:srgbClr val="000000"/>
                </a:solidFill>
              </a:rPr>
              <a:t>–3</a:t>
            </a:r>
          </a:p>
        </p:txBody>
      </p:sp>
      <p:sp>
        <p:nvSpPr>
          <p:cNvPr id="561378" name="Rectangle 226"/>
          <p:cNvSpPr>
            <a:spLocks noChangeArrowheads="1"/>
          </p:cNvSpPr>
          <p:nvPr/>
        </p:nvSpPr>
        <p:spPr bwMode="auto">
          <a:xfrm>
            <a:off x="930275" y="3646488"/>
            <a:ext cx="1841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eaLnBrk="0" hangingPunct="0"/>
            <a:r>
              <a:rPr lang="en-US">
                <a:solidFill>
                  <a:srgbClr val="000000"/>
                </a:solidFill>
              </a:rPr>
              <a:t>–2</a:t>
            </a:r>
          </a:p>
        </p:txBody>
      </p:sp>
      <p:sp>
        <p:nvSpPr>
          <p:cNvPr id="561379" name="Rectangle 227"/>
          <p:cNvSpPr>
            <a:spLocks noChangeArrowheads="1"/>
          </p:cNvSpPr>
          <p:nvPr/>
        </p:nvSpPr>
        <p:spPr bwMode="auto">
          <a:xfrm>
            <a:off x="930275" y="3913188"/>
            <a:ext cx="1841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eaLnBrk="0" hangingPunct="0"/>
            <a:r>
              <a:rPr lang="en-US">
                <a:solidFill>
                  <a:srgbClr val="000000"/>
                </a:solidFill>
              </a:rPr>
              <a:t>–1</a:t>
            </a:r>
          </a:p>
        </p:txBody>
      </p:sp>
      <p:sp>
        <p:nvSpPr>
          <p:cNvPr id="561380" name="Rectangle 228"/>
          <p:cNvSpPr>
            <a:spLocks noChangeArrowheads="1"/>
          </p:cNvSpPr>
          <p:nvPr/>
        </p:nvSpPr>
        <p:spPr bwMode="auto">
          <a:xfrm>
            <a:off x="930275" y="4178300"/>
            <a:ext cx="1841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eaLnBrk="0" hangingPunct="0"/>
            <a:r>
              <a:rPr lang="en-US">
                <a:solidFill>
                  <a:srgbClr val="000000"/>
                </a:solidFill>
              </a:rPr>
              <a:t>–0</a:t>
            </a:r>
          </a:p>
        </p:txBody>
      </p:sp>
      <p:sp>
        <p:nvSpPr>
          <p:cNvPr id="561381" name="Rectangle 229"/>
          <p:cNvSpPr>
            <a:spLocks noChangeArrowheads="1"/>
          </p:cNvSpPr>
          <p:nvPr/>
        </p:nvSpPr>
        <p:spPr bwMode="auto">
          <a:xfrm>
            <a:off x="1022350" y="4445000"/>
            <a:ext cx="9207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eaLnBrk="0" hangingPunct="0"/>
            <a:r>
              <a:rPr lang="en-US">
                <a:solidFill>
                  <a:srgbClr val="000000"/>
                </a:solidFill>
              </a:rPr>
              <a:t>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82" name="Rectangle 230"/>
          <p:cNvSpPr>
            <a:spLocks noChangeArrowheads="1"/>
          </p:cNvSpPr>
          <p:nvPr/>
        </p:nvSpPr>
        <p:spPr bwMode="auto">
          <a:xfrm>
            <a:off x="1022350" y="4710113"/>
            <a:ext cx="920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eaLnBrk="0" hangingPunct="0"/>
            <a:r>
              <a:rPr lang="en-US">
                <a:solidFill>
                  <a:srgbClr val="000000"/>
                </a:solidFill>
              </a:rPr>
              <a:t>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83" name="Rectangle 231"/>
          <p:cNvSpPr>
            <a:spLocks noChangeArrowheads="1"/>
          </p:cNvSpPr>
          <p:nvPr/>
        </p:nvSpPr>
        <p:spPr bwMode="auto">
          <a:xfrm>
            <a:off x="1022350" y="4948238"/>
            <a:ext cx="920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eaLnBrk="0" hangingPunct="0"/>
            <a:r>
              <a:rPr lang="en-US">
                <a:solidFill>
                  <a:srgbClr val="000000"/>
                </a:solidFill>
              </a:rPr>
              <a:t>2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84" name="Rectangle 232"/>
          <p:cNvSpPr>
            <a:spLocks noChangeArrowheads="1"/>
          </p:cNvSpPr>
          <p:nvPr/>
        </p:nvSpPr>
        <p:spPr bwMode="auto">
          <a:xfrm>
            <a:off x="1022350" y="5186363"/>
            <a:ext cx="920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eaLnBrk="0" hangingPunct="0"/>
            <a:r>
              <a:rPr lang="en-US">
                <a:solidFill>
                  <a:srgbClr val="000000"/>
                </a:solidFill>
              </a:rPr>
              <a:t>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85" name="Rectangle 233"/>
          <p:cNvSpPr>
            <a:spLocks noChangeArrowheads="1"/>
          </p:cNvSpPr>
          <p:nvPr/>
        </p:nvSpPr>
        <p:spPr bwMode="auto">
          <a:xfrm>
            <a:off x="1022350" y="5424488"/>
            <a:ext cx="920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eaLnBrk="0" hangingPunct="0"/>
            <a:r>
              <a:rPr lang="en-US">
                <a:solidFill>
                  <a:srgbClr val="000000"/>
                </a:solidFill>
              </a:rPr>
              <a:t>4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86" name="Rectangle 234"/>
          <p:cNvSpPr>
            <a:spLocks noChangeArrowheads="1"/>
          </p:cNvSpPr>
          <p:nvPr/>
        </p:nvSpPr>
        <p:spPr bwMode="auto">
          <a:xfrm>
            <a:off x="1709738" y="2892425"/>
            <a:ext cx="23018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>
                <a:solidFill>
                  <a:srgbClr val="000000"/>
                </a:solidFill>
              </a:rPr>
              <a:t>0.0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87" name="Rectangle 235"/>
          <p:cNvSpPr>
            <a:spLocks noChangeArrowheads="1"/>
          </p:cNvSpPr>
          <p:nvPr/>
        </p:nvSpPr>
        <p:spPr bwMode="auto">
          <a:xfrm>
            <a:off x="2395538" y="2892425"/>
            <a:ext cx="23018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>
                <a:solidFill>
                  <a:srgbClr val="000000"/>
                </a:solidFill>
              </a:rPr>
              <a:t>0.1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88" name="Rectangle 236"/>
          <p:cNvSpPr>
            <a:spLocks noChangeArrowheads="1"/>
          </p:cNvSpPr>
          <p:nvPr/>
        </p:nvSpPr>
        <p:spPr bwMode="auto">
          <a:xfrm>
            <a:off x="3079750" y="2892425"/>
            <a:ext cx="23018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>
                <a:solidFill>
                  <a:srgbClr val="000000"/>
                </a:solidFill>
              </a:rPr>
              <a:t>0.2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89" name="Rectangle 237"/>
          <p:cNvSpPr>
            <a:spLocks noChangeArrowheads="1"/>
          </p:cNvSpPr>
          <p:nvPr/>
        </p:nvSpPr>
        <p:spPr bwMode="auto">
          <a:xfrm>
            <a:off x="3765550" y="2892425"/>
            <a:ext cx="23018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>
                <a:solidFill>
                  <a:srgbClr val="000000"/>
                </a:solidFill>
              </a:rPr>
              <a:t>0.3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90" name="Rectangle 238"/>
          <p:cNvSpPr>
            <a:spLocks noChangeArrowheads="1"/>
          </p:cNvSpPr>
          <p:nvPr/>
        </p:nvSpPr>
        <p:spPr bwMode="auto">
          <a:xfrm>
            <a:off x="4451350" y="2892425"/>
            <a:ext cx="23018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>
                <a:solidFill>
                  <a:srgbClr val="000000"/>
                </a:solidFill>
              </a:rPr>
              <a:t>0.4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91" name="Rectangle 239"/>
          <p:cNvSpPr>
            <a:spLocks noChangeArrowheads="1"/>
          </p:cNvSpPr>
          <p:nvPr/>
        </p:nvSpPr>
        <p:spPr bwMode="auto">
          <a:xfrm>
            <a:off x="5135563" y="2892425"/>
            <a:ext cx="23018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>
                <a:solidFill>
                  <a:srgbClr val="000000"/>
                </a:solidFill>
              </a:rPr>
              <a:t>0.5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92" name="Rectangle 240"/>
          <p:cNvSpPr>
            <a:spLocks noChangeArrowheads="1"/>
          </p:cNvSpPr>
          <p:nvPr/>
        </p:nvSpPr>
        <p:spPr bwMode="auto">
          <a:xfrm>
            <a:off x="5821363" y="2892425"/>
            <a:ext cx="23018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>
                <a:solidFill>
                  <a:srgbClr val="000000"/>
                </a:solidFill>
              </a:rPr>
              <a:t>0.6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93" name="Rectangle 241"/>
          <p:cNvSpPr>
            <a:spLocks noChangeArrowheads="1"/>
          </p:cNvSpPr>
          <p:nvPr/>
        </p:nvSpPr>
        <p:spPr bwMode="auto">
          <a:xfrm>
            <a:off x="6507163" y="2892425"/>
            <a:ext cx="23018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>
                <a:solidFill>
                  <a:srgbClr val="000000"/>
                </a:solidFill>
              </a:rPr>
              <a:t>0.7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94" name="Rectangle 242"/>
          <p:cNvSpPr>
            <a:spLocks noChangeArrowheads="1"/>
          </p:cNvSpPr>
          <p:nvPr/>
        </p:nvSpPr>
        <p:spPr bwMode="auto">
          <a:xfrm>
            <a:off x="7191375" y="2892425"/>
            <a:ext cx="23018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>
                <a:solidFill>
                  <a:srgbClr val="000000"/>
                </a:solidFill>
              </a:rPr>
              <a:t>0.8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95" name="Rectangle 243"/>
          <p:cNvSpPr>
            <a:spLocks noChangeArrowheads="1"/>
          </p:cNvSpPr>
          <p:nvPr/>
        </p:nvSpPr>
        <p:spPr bwMode="auto">
          <a:xfrm>
            <a:off x="7877175" y="2892425"/>
            <a:ext cx="23018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>
                <a:solidFill>
                  <a:srgbClr val="000000"/>
                </a:solidFill>
              </a:rPr>
              <a:t>0.9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96" name="Rectangle 244"/>
          <p:cNvSpPr>
            <a:spLocks noChangeArrowheads="1"/>
          </p:cNvSpPr>
          <p:nvPr/>
        </p:nvSpPr>
        <p:spPr bwMode="auto">
          <a:xfrm>
            <a:off x="4198938" y="2590800"/>
            <a:ext cx="7810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b="1">
                <a:solidFill>
                  <a:srgbClr val="000000"/>
                </a:solidFill>
              </a:rPr>
              <a:t>Z Decimal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397" name="Freeform 245"/>
          <p:cNvSpPr>
            <a:spLocks/>
          </p:cNvSpPr>
          <p:nvPr/>
        </p:nvSpPr>
        <p:spPr bwMode="auto">
          <a:xfrm>
            <a:off x="6226175" y="1509713"/>
            <a:ext cx="1147763" cy="908050"/>
          </a:xfrm>
          <a:custGeom>
            <a:avLst/>
            <a:gdLst>
              <a:gd name="T0" fmla="*/ 714 w 723"/>
              <a:gd name="T1" fmla="*/ 387 h 572"/>
              <a:gd name="T2" fmla="*/ 714 w 723"/>
              <a:gd name="T3" fmla="*/ 572 h 572"/>
              <a:gd name="T4" fmla="*/ 0 w 723"/>
              <a:gd name="T5" fmla="*/ 572 h 572"/>
              <a:gd name="T6" fmla="*/ 36 w 723"/>
              <a:gd name="T7" fmla="*/ 564 h 572"/>
              <a:gd name="T8" fmla="*/ 80 w 723"/>
              <a:gd name="T9" fmla="*/ 546 h 572"/>
              <a:gd name="T10" fmla="*/ 115 w 723"/>
              <a:gd name="T11" fmla="*/ 528 h 572"/>
              <a:gd name="T12" fmla="*/ 159 w 723"/>
              <a:gd name="T13" fmla="*/ 493 h 572"/>
              <a:gd name="T14" fmla="*/ 185 w 723"/>
              <a:gd name="T15" fmla="*/ 475 h 572"/>
              <a:gd name="T16" fmla="*/ 203 w 723"/>
              <a:gd name="T17" fmla="*/ 440 h 572"/>
              <a:gd name="T18" fmla="*/ 229 w 723"/>
              <a:gd name="T19" fmla="*/ 396 h 572"/>
              <a:gd name="T20" fmla="*/ 265 w 723"/>
              <a:gd name="T21" fmla="*/ 343 h 572"/>
              <a:gd name="T22" fmla="*/ 282 w 723"/>
              <a:gd name="T23" fmla="*/ 299 h 572"/>
              <a:gd name="T24" fmla="*/ 318 w 723"/>
              <a:gd name="T25" fmla="*/ 237 h 572"/>
              <a:gd name="T26" fmla="*/ 344 w 723"/>
              <a:gd name="T27" fmla="*/ 185 h 572"/>
              <a:gd name="T28" fmla="*/ 370 w 723"/>
              <a:gd name="T29" fmla="*/ 123 h 572"/>
              <a:gd name="T30" fmla="*/ 397 w 723"/>
              <a:gd name="T31" fmla="*/ 79 h 572"/>
              <a:gd name="T32" fmla="*/ 406 w 723"/>
              <a:gd name="T33" fmla="*/ 52 h 572"/>
              <a:gd name="T34" fmla="*/ 432 w 723"/>
              <a:gd name="T35" fmla="*/ 35 h 572"/>
              <a:gd name="T36" fmla="*/ 459 w 723"/>
              <a:gd name="T37" fmla="*/ 8 h 572"/>
              <a:gd name="T38" fmla="*/ 485 w 723"/>
              <a:gd name="T39" fmla="*/ 0 h 572"/>
              <a:gd name="T40" fmla="*/ 529 w 723"/>
              <a:gd name="T41" fmla="*/ 26 h 572"/>
              <a:gd name="T42" fmla="*/ 547 w 723"/>
              <a:gd name="T43" fmla="*/ 61 h 572"/>
              <a:gd name="T44" fmla="*/ 573 w 723"/>
              <a:gd name="T45" fmla="*/ 96 h 572"/>
              <a:gd name="T46" fmla="*/ 608 w 723"/>
              <a:gd name="T47" fmla="*/ 158 h 572"/>
              <a:gd name="T48" fmla="*/ 635 w 723"/>
              <a:gd name="T49" fmla="*/ 220 h 572"/>
              <a:gd name="T50" fmla="*/ 661 w 723"/>
              <a:gd name="T51" fmla="*/ 273 h 572"/>
              <a:gd name="T52" fmla="*/ 679 w 723"/>
              <a:gd name="T53" fmla="*/ 317 h 572"/>
              <a:gd name="T54" fmla="*/ 723 w 723"/>
              <a:gd name="T55" fmla="*/ 405 h 572"/>
              <a:gd name="T56" fmla="*/ 714 w 723"/>
              <a:gd name="T57" fmla="*/ 387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23" h="572">
                <a:moveTo>
                  <a:pt x="714" y="387"/>
                </a:moveTo>
                <a:lnTo>
                  <a:pt x="714" y="572"/>
                </a:lnTo>
                <a:lnTo>
                  <a:pt x="0" y="572"/>
                </a:lnTo>
                <a:lnTo>
                  <a:pt x="36" y="564"/>
                </a:lnTo>
                <a:lnTo>
                  <a:pt x="80" y="546"/>
                </a:lnTo>
                <a:lnTo>
                  <a:pt x="115" y="528"/>
                </a:lnTo>
                <a:lnTo>
                  <a:pt x="159" y="493"/>
                </a:lnTo>
                <a:lnTo>
                  <a:pt x="185" y="475"/>
                </a:lnTo>
                <a:lnTo>
                  <a:pt x="203" y="440"/>
                </a:lnTo>
                <a:lnTo>
                  <a:pt x="229" y="396"/>
                </a:lnTo>
                <a:lnTo>
                  <a:pt x="265" y="343"/>
                </a:lnTo>
                <a:lnTo>
                  <a:pt x="282" y="299"/>
                </a:lnTo>
                <a:lnTo>
                  <a:pt x="318" y="237"/>
                </a:lnTo>
                <a:lnTo>
                  <a:pt x="344" y="185"/>
                </a:lnTo>
                <a:lnTo>
                  <a:pt x="370" y="123"/>
                </a:lnTo>
                <a:lnTo>
                  <a:pt x="397" y="79"/>
                </a:lnTo>
                <a:lnTo>
                  <a:pt x="406" y="52"/>
                </a:lnTo>
                <a:lnTo>
                  <a:pt x="432" y="35"/>
                </a:lnTo>
                <a:lnTo>
                  <a:pt x="459" y="8"/>
                </a:lnTo>
                <a:lnTo>
                  <a:pt x="485" y="0"/>
                </a:lnTo>
                <a:lnTo>
                  <a:pt x="529" y="26"/>
                </a:lnTo>
                <a:lnTo>
                  <a:pt x="547" y="61"/>
                </a:lnTo>
                <a:lnTo>
                  <a:pt x="573" y="96"/>
                </a:lnTo>
                <a:lnTo>
                  <a:pt x="608" y="158"/>
                </a:lnTo>
                <a:lnTo>
                  <a:pt x="635" y="220"/>
                </a:lnTo>
                <a:lnTo>
                  <a:pt x="661" y="273"/>
                </a:lnTo>
                <a:lnTo>
                  <a:pt x="679" y="317"/>
                </a:lnTo>
                <a:lnTo>
                  <a:pt x="723" y="405"/>
                </a:lnTo>
                <a:lnTo>
                  <a:pt x="714" y="387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98" name="Freeform 246"/>
          <p:cNvSpPr>
            <a:spLocks/>
          </p:cNvSpPr>
          <p:nvPr/>
        </p:nvSpPr>
        <p:spPr bwMode="auto">
          <a:xfrm>
            <a:off x="6226175" y="1509713"/>
            <a:ext cx="1147763" cy="908050"/>
          </a:xfrm>
          <a:custGeom>
            <a:avLst/>
            <a:gdLst>
              <a:gd name="T0" fmla="*/ 714 w 723"/>
              <a:gd name="T1" fmla="*/ 387 h 572"/>
              <a:gd name="T2" fmla="*/ 714 w 723"/>
              <a:gd name="T3" fmla="*/ 572 h 572"/>
              <a:gd name="T4" fmla="*/ 0 w 723"/>
              <a:gd name="T5" fmla="*/ 572 h 572"/>
              <a:gd name="T6" fmla="*/ 36 w 723"/>
              <a:gd name="T7" fmla="*/ 564 h 572"/>
              <a:gd name="T8" fmla="*/ 80 w 723"/>
              <a:gd name="T9" fmla="*/ 546 h 572"/>
              <a:gd name="T10" fmla="*/ 115 w 723"/>
              <a:gd name="T11" fmla="*/ 528 h 572"/>
              <a:gd name="T12" fmla="*/ 159 w 723"/>
              <a:gd name="T13" fmla="*/ 493 h 572"/>
              <a:gd name="T14" fmla="*/ 185 w 723"/>
              <a:gd name="T15" fmla="*/ 475 h 572"/>
              <a:gd name="T16" fmla="*/ 203 w 723"/>
              <a:gd name="T17" fmla="*/ 440 h 572"/>
              <a:gd name="T18" fmla="*/ 229 w 723"/>
              <a:gd name="T19" fmla="*/ 396 h 572"/>
              <a:gd name="T20" fmla="*/ 265 w 723"/>
              <a:gd name="T21" fmla="*/ 343 h 572"/>
              <a:gd name="T22" fmla="*/ 282 w 723"/>
              <a:gd name="T23" fmla="*/ 299 h 572"/>
              <a:gd name="T24" fmla="*/ 318 w 723"/>
              <a:gd name="T25" fmla="*/ 237 h 572"/>
              <a:gd name="T26" fmla="*/ 344 w 723"/>
              <a:gd name="T27" fmla="*/ 185 h 572"/>
              <a:gd name="T28" fmla="*/ 370 w 723"/>
              <a:gd name="T29" fmla="*/ 123 h 572"/>
              <a:gd name="T30" fmla="*/ 397 w 723"/>
              <a:gd name="T31" fmla="*/ 79 h 572"/>
              <a:gd name="T32" fmla="*/ 406 w 723"/>
              <a:gd name="T33" fmla="*/ 52 h 572"/>
              <a:gd name="T34" fmla="*/ 432 w 723"/>
              <a:gd name="T35" fmla="*/ 35 h 572"/>
              <a:gd name="T36" fmla="*/ 459 w 723"/>
              <a:gd name="T37" fmla="*/ 8 h 572"/>
              <a:gd name="T38" fmla="*/ 485 w 723"/>
              <a:gd name="T39" fmla="*/ 0 h 572"/>
              <a:gd name="T40" fmla="*/ 529 w 723"/>
              <a:gd name="T41" fmla="*/ 26 h 572"/>
              <a:gd name="T42" fmla="*/ 547 w 723"/>
              <a:gd name="T43" fmla="*/ 61 h 572"/>
              <a:gd name="T44" fmla="*/ 573 w 723"/>
              <a:gd name="T45" fmla="*/ 96 h 572"/>
              <a:gd name="T46" fmla="*/ 608 w 723"/>
              <a:gd name="T47" fmla="*/ 158 h 572"/>
              <a:gd name="T48" fmla="*/ 635 w 723"/>
              <a:gd name="T49" fmla="*/ 220 h 572"/>
              <a:gd name="T50" fmla="*/ 661 w 723"/>
              <a:gd name="T51" fmla="*/ 273 h 572"/>
              <a:gd name="T52" fmla="*/ 679 w 723"/>
              <a:gd name="T53" fmla="*/ 317 h 572"/>
              <a:gd name="T54" fmla="*/ 723 w 723"/>
              <a:gd name="T55" fmla="*/ 405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23" h="572">
                <a:moveTo>
                  <a:pt x="714" y="387"/>
                </a:moveTo>
                <a:lnTo>
                  <a:pt x="714" y="572"/>
                </a:lnTo>
                <a:lnTo>
                  <a:pt x="0" y="572"/>
                </a:lnTo>
                <a:lnTo>
                  <a:pt x="36" y="564"/>
                </a:lnTo>
                <a:lnTo>
                  <a:pt x="80" y="546"/>
                </a:lnTo>
                <a:lnTo>
                  <a:pt x="115" y="528"/>
                </a:lnTo>
                <a:lnTo>
                  <a:pt x="159" y="493"/>
                </a:lnTo>
                <a:lnTo>
                  <a:pt x="185" y="475"/>
                </a:lnTo>
                <a:lnTo>
                  <a:pt x="203" y="440"/>
                </a:lnTo>
                <a:lnTo>
                  <a:pt x="229" y="396"/>
                </a:lnTo>
                <a:lnTo>
                  <a:pt x="265" y="343"/>
                </a:lnTo>
                <a:lnTo>
                  <a:pt x="282" y="299"/>
                </a:lnTo>
                <a:lnTo>
                  <a:pt x="318" y="237"/>
                </a:lnTo>
                <a:lnTo>
                  <a:pt x="344" y="185"/>
                </a:lnTo>
                <a:lnTo>
                  <a:pt x="370" y="123"/>
                </a:lnTo>
                <a:lnTo>
                  <a:pt x="397" y="79"/>
                </a:lnTo>
                <a:lnTo>
                  <a:pt x="406" y="52"/>
                </a:lnTo>
                <a:lnTo>
                  <a:pt x="432" y="35"/>
                </a:lnTo>
                <a:lnTo>
                  <a:pt x="459" y="8"/>
                </a:lnTo>
                <a:lnTo>
                  <a:pt x="485" y="0"/>
                </a:lnTo>
                <a:lnTo>
                  <a:pt x="529" y="26"/>
                </a:lnTo>
                <a:lnTo>
                  <a:pt x="547" y="61"/>
                </a:lnTo>
                <a:lnTo>
                  <a:pt x="573" y="96"/>
                </a:lnTo>
                <a:lnTo>
                  <a:pt x="608" y="158"/>
                </a:lnTo>
                <a:lnTo>
                  <a:pt x="635" y="220"/>
                </a:lnTo>
                <a:lnTo>
                  <a:pt x="661" y="273"/>
                </a:lnTo>
                <a:lnTo>
                  <a:pt x="679" y="317"/>
                </a:lnTo>
                <a:lnTo>
                  <a:pt x="723" y="405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399" name="Freeform 247"/>
          <p:cNvSpPr>
            <a:spLocks/>
          </p:cNvSpPr>
          <p:nvPr/>
        </p:nvSpPr>
        <p:spPr bwMode="auto">
          <a:xfrm>
            <a:off x="6226175" y="1509713"/>
            <a:ext cx="1133475" cy="908050"/>
          </a:xfrm>
          <a:custGeom>
            <a:avLst/>
            <a:gdLst>
              <a:gd name="T0" fmla="*/ 714 w 714"/>
              <a:gd name="T1" fmla="*/ 387 h 572"/>
              <a:gd name="T2" fmla="*/ 714 w 714"/>
              <a:gd name="T3" fmla="*/ 572 h 572"/>
              <a:gd name="T4" fmla="*/ 0 w 714"/>
              <a:gd name="T5" fmla="*/ 572 h 572"/>
              <a:gd name="T6" fmla="*/ 36 w 714"/>
              <a:gd name="T7" fmla="*/ 564 h 572"/>
              <a:gd name="T8" fmla="*/ 71 w 714"/>
              <a:gd name="T9" fmla="*/ 546 h 572"/>
              <a:gd name="T10" fmla="*/ 106 w 714"/>
              <a:gd name="T11" fmla="*/ 528 h 572"/>
              <a:gd name="T12" fmla="*/ 159 w 714"/>
              <a:gd name="T13" fmla="*/ 493 h 572"/>
              <a:gd name="T14" fmla="*/ 185 w 714"/>
              <a:gd name="T15" fmla="*/ 475 h 572"/>
              <a:gd name="T16" fmla="*/ 203 w 714"/>
              <a:gd name="T17" fmla="*/ 440 h 572"/>
              <a:gd name="T18" fmla="*/ 229 w 714"/>
              <a:gd name="T19" fmla="*/ 396 h 572"/>
              <a:gd name="T20" fmla="*/ 265 w 714"/>
              <a:gd name="T21" fmla="*/ 343 h 572"/>
              <a:gd name="T22" fmla="*/ 282 w 714"/>
              <a:gd name="T23" fmla="*/ 299 h 572"/>
              <a:gd name="T24" fmla="*/ 318 w 714"/>
              <a:gd name="T25" fmla="*/ 237 h 572"/>
              <a:gd name="T26" fmla="*/ 344 w 714"/>
              <a:gd name="T27" fmla="*/ 185 h 572"/>
              <a:gd name="T28" fmla="*/ 370 w 714"/>
              <a:gd name="T29" fmla="*/ 123 h 572"/>
              <a:gd name="T30" fmla="*/ 388 w 714"/>
              <a:gd name="T31" fmla="*/ 79 h 572"/>
              <a:gd name="T32" fmla="*/ 406 w 714"/>
              <a:gd name="T33" fmla="*/ 52 h 572"/>
              <a:gd name="T34" fmla="*/ 432 w 714"/>
              <a:gd name="T35" fmla="*/ 35 h 572"/>
              <a:gd name="T36" fmla="*/ 459 w 714"/>
              <a:gd name="T37" fmla="*/ 8 h 572"/>
              <a:gd name="T38" fmla="*/ 485 w 714"/>
              <a:gd name="T39" fmla="*/ 0 h 572"/>
              <a:gd name="T40" fmla="*/ 520 w 714"/>
              <a:gd name="T41" fmla="*/ 26 h 572"/>
              <a:gd name="T42" fmla="*/ 547 w 714"/>
              <a:gd name="T43" fmla="*/ 61 h 572"/>
              <a:gd name="T44" fmla="*/ 573 w 714"/>
              <a:gd name="T45" fmla="*/ 96 h 572"/>
              <a:gd name="T46" fmla="*/ 608 w 714"/>
              <a:gd name="T47" fmla="*/ 158 h 572"/>
              <a:gd name="T48" fmla="*/ 635 w 714"/>
              <a:gd name="T49" fmla="*/ 220 h 572"/>
              <a:gd name="T50" fmla="*/ 661 w 714"/>
              <a:gd name="T51" fmla="*/ 273 h 572"/>
              <a:gd name="T52" fmla="*/ 679 w 714"/>
              <a:gd name="T53" fmla="*/ 317 h 572"/>
              <a:gd name="T54" fmla="*/ 714 w 714"/>
              <a:gd name="T55" fmla="*/ 405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14" h="572">
                <a:moveTo>
                  <a:pt x="714" y="387"/>
                </a:moveTo>
                <a:lnTo>
                  <a:pt x="714" y="572"/>
                </a:lnTo>
                <a:lnTo>
                  <a:pt x="0" y="572"/>
                </a:lnTo>
                <a:lnTo>
                  <a:pt x="36" y="564"/>
                </a:lnTo>
                <a:lnTo>
                  <a:pt x="71" y="546"/>
                </a:lnTo>
                <a:lnTo>
                  <a:pt x="106" y="528"/>
                </a:lnTo>
                <a:lnTo>
                  <a:pt x="159" y="493"/>
                </a:lnTo>
                <a:lnTo>
                  <a:pt x="185" y="475"/>
                </a:lnTo>
                <a:lnTo>
                  <a:pt x="203" y="440"/>
                </a:lnTo>
                <a:lnTo>
                  <a:pt x="229" y="396"/>
                </a:lnTo>
                <a:lnTo>
                  <a:pt x="265" y="343"/>
                </a:lnTo>
                <a:lnTo>
                  <a:pt x="282" y="299"/>
                </a:lnTo>
                <a:lnTo>
                  <a:pt x="318" y="237"/>
                </a:lnTo>
                <a:lnTo>
                  <a:pt x="344" y="185"/>
                </a:lnTo>
                <a:lnTo>
                  <a:pt x="370" y="123"/>
                </a:lnTo>
                <a:lnTo>
                  <a:pt x="388" y="79"/>
                </a:lnTo>
                <a:lnTo>
                  <a:pt x="406" y="52"/>
                </a:lnTo>
                <a:lnTo>
                  <a:pt x="432" y="35"/>
                </a:lnTo>
                <a:lnTo>
                  <a:pt x="459" y="8"/>
                </a:lnTo>
                <a:lnTo>
                  <a:pt x="485" y="0"/>
                </a:lnTo>
                <a:lnTo>
                  <a:pt x="520" y="26"/>
                </a:lnTo>
                <a:lnTo>
                  <a:pt x="547" y="61"/>
                </a:lnTo>
                <a:lnTo>
                  <a:pt x="573" y="96"/>
                </a:lnTo>
                <a:lnTo>
                  <a:pt x="608" y="158"/>
                </a:lnTo>
                <a:lnTo>
                  <a:pt x="635" y="220"/>
                </a:lnTo>
                <a:lnTo>
                  <a:pt x="661" y="273"/>
                </a:lnTo>
                <a:lnTo>
                  <a:pt x="679" y="317"/>
                </a:lnTo>
                <a:lnTo>
                  <a:pt x="714" y="405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400" name="Freeform 248"/>
          <p:cNvSpPr>
            <a:spLocks/>
          </p:cNvSpPr>
          <p:nvPr/>
        </p:nvSpPr>
        <p:spPr bwMode="auto">
          <a:xfrm>
            <a:off x="6226175" y="1509713"/>
            <a:ext cx="1525588" cy="895350"/>
          </a:xfrm>
          <a:custGeom>
            <a:avLst/>
            <a:gdLst>
              <a:gd name="T0" fmla="*/ 0 w 961"/>
              <a:gd name="T1" fmla="*/ 564 h 564"/>
              <a:gd name="T2" fmla="*/ 106 w 961"/>
              <a:gd name="T3" fmla="*/ 528 h 564"/>
              <a:gd name="T4" fmla="*/ 177 w 961"/>
              <a:gd name="T5" fmla="*/ 475 h 564"/>
              <a:gd name="T6" fmla="*/ 229 w 961"/>
              <a:gd name="T7" fmla="*/ 387 h 564"/>
              <a:gd name="T8" fmla="*/ 282 w 961"/>
              <a:gd name="T9" fmla="*/ 290 h 564"/>
              <a:gd name="T10" fmla="*/ 335 w 961"/>
              <a:gd name="T11" fmla="*/ 185 h 564"/>
              <a:gd name="T12" fmla="*/ 370 w 961"/>
              <a:gd name="T13" fmla="*/ 114 h 564"/>
              <a:gd name="T14" fmla="*/ 406 w 961"/>
              <a:gd name="T15" fmla="*/ 52 h 564"/>
              <a:gd name="T16" fmla="*/ 441 w 961"/>
              <a:gd name="T17" fmla="*/ 17 h 564"/>
              <a:gd name="T18" fmla="*/ 459 w 961"/>
              <a:gd name="T19" fmla="*/ 0 h 564"/>
              <a:gd name="T20" fmla="*/ 476 w 961"/>
              <a:gd name="T21" fmla="*/ 0 h 564"/>
              <a:gd name="T22" fmla="*/ 520 w 961"/>
              <a:gd name="T23" fmla="*/ 26 h 564"/>
              <a:gd name="T24" fmla="*/ 573 w 961"/>
              <a:gd name="T25" fmla="*/ 96 h 564"/>
              <a:gd name="T26" fmla="*/ 644 w 961"/>
              <a:gd name="T27" fmla="*/ 237 h 564"/>
              <a:gd name="T28" fmla="*/ 714 w 961"/>
              <a:gd name="T29" fmla="*/ 387 h 564"/>
              <a:gd name="T30" fmla="*/ 758 w 961"/>
              <a:gd name="T31" fmla="*/ 467 h 564"/>
              <a:gd name="T32" fmla="*/ 837 w 961"/>
              <a:gd name="T33" fmla="*/ 537 h 564"/>
              <a:gd name="T34" fmla="*/ 917 w 961"/>
              <a:gd name="T35" fmla="*/ 564 h 564"/>
              <a:gd name="T36" fmla="*/ 961 w 961"/>
              <a:gd name="T37" fmla="*/ 56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61" h="564">
                <a:moveTo>
                  <a:pt x="0" y="564"/>
                </a:moveTo>
                <a:lnTo>
                  <a:pt x="106" y="528"/>
                </a:lnTo>
                <a:lnTo>
                  <a:pt x="177" y="475"/>
                </a:lnTo>
                <a:lnTo>
                  <a:pt x="229" y="387"/>
                </a:lnTo>
                <a:lnTo>
                  <a:pt x="282" y="290"/>
                </a:lnTo>
                <a:lnTo>
                  <a:pt x="335" y="185"/>
                </a:lnTo>
                <a:lnTo>
                  <a:pt x="370" y="114"/>
                </a:lnTo>
                <a:lnTo>
                  <a:pt x="406" y="52"/>
                </a:lnTo>
                <a:lnTo>
                  <a:pt x="441" y="17"/>
                </a:lnTo>
                <a:lnTo>
                  <a:pt x="459" y="0"/>
                </a:lnTo>
                <a:lnTo>
                  <a:pt x="476" y="0"/>
                </a:lnTo>
                <a:lnTo>
                  <a:pt x="520" y="26"/>
                </a:lnTo>
                <a:lnTo>
                  <a:pt x="573" y="96"/>
                </a:lnTo>
                <a:lnTo>
                  <a:pt x="644" y="237"/>
                </a:lnTo>
                <a:lnTo>
                  <a:pt x="714" y="387"/>
                </a:lnTo>
                <a:lnTo>
                  <a:pt x="758" y="467"/>
                </a:lnTo>
                <a:lnTo>
                  <a:pt x="837" y="537"/>
                </a:lnTo>
                <a:lnTo>
                  <a:pt x="917" y="564"/>
                </a:lnTo>
                <a:lnTo>
                  <a:pt x="961" y="564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401" name="Line 249"/>
          <p:cNvSpPr>
            <a:spLocks noChangeShapeType="1"/>
          </p:cNvSpPr>
          <p:nvPr/>
        </p:nvSpPr>
        <p:spPr bwMode="auto">
          <a:xfrm flipV="1">
            <a:off x="7751763" y="2405063"/>
            <a:ext cx="1587" cy="1270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402" name="Line 250"/>
          <p:cNvSpPr>
            <a:spLocks noChangeShapeType="1"/>
          </p:cNvSpPr>
          <p:nvPr/>
        </p:nvSpPr>
        <p:spPr bwMode="auto">
          <a:xfrm>
            <a:off x="6073775" y="2432050"/>
            <a:ext cx="184467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403" name="Rectangle 251"/>
          <p:cNvSpPr>
            <a:spLocks noChangeArrowheads="1"/>
          </p:cNvSpPr>
          <p:nvPr/>
        </p:nvSpPr>
        <p:spPr bwMode="auto">
          <a:xfrm>
            <a:off x="7261225" y="1173163"/>
            <a:ext cx="11588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500" b="1">
                <a:solidFill>
                  <a:srgbClr val="000000"/>
                </a:solidFill>
              </a:rPr>
              <a:t>Z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404" name="Rectangle 252"/>
          <p:cNvSpPr>
            <a:spLocks noChangeArrowheads="1"/>
          </p:cNvSpPr>
          <p:nvPr/>
        </p:nvSpPr>
        <p:spPr bwMode="auto">
          <a:xfrm>
            <a:off x="3543300" y="914400"/>
            <a:ext cx="32194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>
                <a:solidFill>
                  <a:srgbClr val="000000"/>
                </a:solidFill>
              </a:rPr>
              <a:t>Tabled Area</a:t>
            </a:r>
            <a:br>
              <a:rPr lang="en-US">
                <a:solidFill>
                  <a:srgbClr val="000000"/>
                </a:solidFill>
              </a:rPr>
            </a:br>
            <a:r>
              <a:rPr lang="en-US">
                <a:solidFill>
                  <a:srgbClr val="000000"/>
                </a:solidFill>
              </a:rPr>
              <a:t>Probability that you get a value lower than Z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561405" name="Freeform 253"/>
          <p:cNvSpPr>
            <a:spLocks/>
          </p:cNvSpPr>
          <p:nvPr/>
        </p:nvSpPr>
        <p:spPr bwMode="auto">
          <a:xfrm>
            <a:off x="6577013" y="1858963"/>
            <a:ext cx="223837" cy="180975"/>
          </a:xfrm>
          <a:custGeom>
            <a:avLst/>
            <a:gdLst>
              <a:gd name="T0" fmla="*/ 141 w 141"/>
              <a:gd name="T1" fmla="*/ 114 h 114"/>
              <a:gd name="T2" fmla="*/ 0 w 141"/>
              <a:gd name="T3" fmla="*/ 88 h 114"/>
              <a:gd name="T4" fmla="*/ 26 w 141"/>
              <a:gd name="T5" fmla="*/ 44 h 114"/>
              <a:gd name="T6" fmla="*/ 61 w 141"/>
              <a:gd name="T7" fmla="*/ 0 h 114"/>
              <a:gd name="T8" fmla="*/ 141 w 141"/>
              <a:gd name="T9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14">
                <a:moveTo>
                  <a:pt x="141" y="114"/>
                </a:moveTo>
                <a:lnTo>
                  <a:pt x="0" y="88"/>
                </a:lnTo>
                <a:lnTo>
                  <a:pt x="26" y="44"/>
                </a:lnTo>
                <a:lnTo>
                  <a:pt x="61" y="0"/>
                </a:lnTo>
                <a:lnTo>
                  <a:pt x="141" y="114"/>
                </a:lnTo>
                <a:close/>
              </a:path>
            </a:pathLst>
          </a:custGeom>
          <a:solidFill>
            <a:srgbClr val="000000"/>
          </a:solidFill>
          <a:ln w="142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1406" name="Line 254"/>
          <p:cNvSpPr>
            <a:spLocks noChangeShapeType="1"/>
          </p:cNvSpPr>
          <p:nvPr/>
        </p:nvSpPr>
        <p:spPr bwMode="auto">
          <a:xfrm>
            <a:off x="6016625" y="1536700"/>
            <a:ext cx="601663" cy="39211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407" name="Line 255"/>
          <p:cNvSpPr>
            <a:spLocks noChangeShapeType="1"/>
          </p:cNvSpPr>
          <p:nvPr/>
        </p:nvSpPr>
        <p:spPr bwMode="auto">
          <a:xfrm flipV="1">
            <a:off x="7359650" y="1550988"/>
            <a:ext cx="1588" cy="1008062"/>
          </a:xfrm>
          <a:prstGeom prst="line">
            <a:avLst/>
          </a:prstGeom>
          <a:noFill/>
          <a:ln w="412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408" name="Rectangle 256"/>
          <p:cNvSpPr>
            <a:spLocks noChangeArrowheads="1"/>
          </p:cNvSpPr>
          <p:nvPr/>
        </p:nvSpPr>
        <p:spPr bwMode="auto">
          <a:xfrm>
            <a:off x="1981200" y="5867400"/>
            <a:ext cx="4686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  <a:latin typeface="Helvetica" pitchFamily="34" charset="0"/>
              </a:rPr>
              <a:t>Example: Z = 2.67 (~2.7)     Area = .996533</a:t>
            </a:r>
            <a:endParaRPr lang="en-AU" sz="1800" b="1">
              <a:solidFill>
                <a:srgbClr val="000000"/>
              </a:solidFill>
              <a:latin typeface="Helvetica" pitchFamily="34" charset="0"/>
            </a:endParaRPr>
          </a:p>
        </p:txBody>
      </p:sp>
      <p:sp>
        <p:nvSpPr>
          <p:cNvPr id="561410" name="AutoShape 258"/>
          <p:cNvSpPr>
            <a:spLocks noChangeArrowheads="1"/>
          </p:cNvSpPr>
          <p:nvPr/>
        </p:nvSpPr>
        <p:spPr bwMode="auto">
          <a:xfrm rot="881138" flipH="1">
            <a:off x="6781800" y="5029200"/>
            <a:ext cx="762000" cy="1143000"/>
          </a:xfrm>
          <a:prstGeom prst="curvedRightArrow">
            <a:avLst>
              <a:gd name="adj1" fmla="val 30000"/>
              <a:gd name="adj2" fmla="val 60000"/>
              <a:gd name="adj3" fmla="val 33333"/>
            </a:avLst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1312" name="Rectangle 160"/>
          <p:cNvSpPr>
            <a:spLocks noChangeArrowheads="1"/>
          </p:cNvSpPr>
          <p:nvPr/>
        </p:nvSpPr>
        <p:spPr bwMode="auto">
          <a:xfrm>
            <a:off x="6283325" y="4921250"/>
            <a:ext cx="523875" cy="1524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 b="1">
                <a:solidFill>
                  <a:srgbClr val="000000"/>
                </a:solidFill>
              </a:rPr>
              <a:t>0.996533</a:t>
            </a:r>
            <a:endParaRPr lang="en-US" sz="2400" b="1" i="1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3" name="Rectangle 43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6442075" cy="601663"/>
          </a:xfrm>
        </p:spPr>
        <p:txBody>
          <a:bodyPr/>
          <a:lstStyle/>
          <a:p>
            <a:r>
              <a:rPr lang="en-US"/>
              <a:t>For Two Sided Limits : </a:t>
            </a:r>
            <a:br>
              <a:rPr lang="en-US"/>
            </a:br>
            <a:r>
              <a:rPr lang="en-US"/>
              <a:t>Probability of Out of Spec</a:t>
            </a:r>
          </a:p>
        </p:txBody>
      </p:sp>
      <p:grpSp>
        <p:nvGrpSpPr>
          <p:cNvPr id="563203" name="Group 3"/>
          <p:cNvGrpSpPr>
            <a:grpSpLocks/>
          </p:cNvGrpSpPr>
          <p:nvPr/>
        </p:nvGrpSpPr>
        <p:grpSpPr bwMode="auto">
          <a:xfrm>
            <a:off x="1058863" y="1527175"/>
            <a:ext cx="5286375" cy="2590800"/>
            <a:chOff x="696" y="960"/>
            <a:chExt cx="4429" cy="348"/>
          </a:xfrm>
        </p:grpSpPr>
        <p:sp>
          <p:nvSpPr>
            <p:cNvPr id="563204" name="Freeform 4"/>
            <p:cNvSpPr>
              <a:spLocks/>
            </p:cNvSpPr>
            <p:nvPr/>
          </p:nvSpPr>
          <p:spPr bwMode="auto">
            <a:xfrm>
              <a:off x="696" y="1262"/>
              <a:ext cx="1120" cy="46"/>
            </a:xfrm>
            <a:custGeom>
              <a:avLst/>
              <a:gdLst>
                <a:gd name="T0" fmla="*/ 20 w 1120"/>
                <a:gd name="T1" fmla="*/ 45 h 46"/>
                <a:gd name="T2" fmla="*/ 59 w 1120"/>
                <a:gd name="T3" fmla="*/ 45 h 46"/>
                <a:gd name="T4" fmla="*/ 96 w 1120"/>
                <a:gd name="T5" fmla="*/ 45 h 46"/>
                <a:gd name="T6" fmla="*/ 135 w 1120"/>
                <a:gd name="T7" fmla="*/ 45 h 46"/>
                <a:gd name="T8" fmla="*/ 174 w 1120"/>
                <a:gd name="T9" fmla="*/ 45 h 46"/>
                <a:gd name="T10" fmla="*/ 212 w 1120"/>
                <a:gd name="T11" fmla="*/ 45 h 46"/>
                <a:gd name="T12" fmla="*/ 251 w 1120"/>
                <a:gd name="T13" fmla="*/ 45 h 46"/>
                <a:gd name="T14" fmla="*/ 270 w 1120"/>
                <a:gd name="T15" fmla="*/ 43 h 46"/>
                <a:gd name="T16" fmla="*/ 310 w 1120"/>
                <a:gd name="T17" fmla="*/ 43 h 46"/>
                <a:gd name="T18" fmla="*/ 347 w 1120"/>
                <a:gd name="T19" fmla="*/ 43 h 46"/>
                <a:gd name="T20" fmla="*/ 386 w 1120"/>
                <a:gd name="T21" fmla="*/ 43 h 46"/>
                <a:gd name="T22" fmla="*/ 425 w 1120"/>
                <a:gd name="T23" fmla="*/ 43 h 46"/>
                <a:gd name="T24" fmla="*/ 463 w 1120"/>
                <a:gd name="T25" fmla="*/ 43 h 46"/>
                <a:gd name="T26" fmla="*/ 502 w 1120"/>
                <a:gd name="T27" fmla="*/ 43 h 46"/>
                <a:gd name="T28" fmla="*/ 541 w 1120"/>
                <a:gd name="T29" fmla="*/ 41 h 46"/>
                <a:gd name="T30" fmla="*/ 578 w 1120"/>
                <a:gd name="T31" fmla="*/ 41 h 46"/>
                <a:gd name="T32" fmla="*/ 617 w 1120"/>
                <a:gd name="T33" fmla="*/ 41 h 46"/>
                <a:gd name="T34" fmla="*/ 637 w 1120"/>
                <a:gd name="T35" fmla="*/ 39 h 46"/>
                <a:gd name="T36" fmla="*/ 676 w 1120"/>
                <a:gd name="T37" fmla="*/ 39 h 46"/>
                <a:gd name="T38" fmla="*/ 694 w 1120"/>
                <a:gd name="T39" fmla="*/ 37 h 46"/>
                <a:gd name="T40" fmla="*/ 733 w 1120"/>
                <a:gd name="T41" fmla="*/ 37 h 46"/>
                <a:gd name="T42" fmla="*/ 772 w 1120"/>
                <a:gd name="T43" fmla="*/ 34 h 46"/>
                <a:gd name="T44" fmla="*/ 792 w 1120"/>
                <a:gd name="T45" fmla="*/ 32 h 46"/>
                <a:gd name="T46" fmla="*/ 829 w 1120"/>
                <a:gd name="T47" fmla="*/ 32 h 46"/>
                <a:gd name="T48" fmla="*/ 849 w 1120"/>
                <a:gd name="T49" fmla="*/ 30 h 46"/>
                <a:gd name="T50" fmla="*/ 888 w 1120"/>
                <a:gd name="T51" fmla="*/ 28 h 46"/>
                <a:gd name="T52" fmla="*/ 907 w 1120"/>
                <a:gd name="T53" fmla="*/ 26 h 46"/>
                <a:gd name="T54" fmla="*/ 925 w 1120"/>
                <a:gd name="T55" fmla="*/ 24 h 46"/>
                <a:gd name="T56" fmla="*/ 945 w 1120"/>
                <a:gd name="T57" fmla="*/ 22 h 46"/>
                <a:gd name="T58" fmla="*/ 964 w 1120"/>
                <a:gd name="T59" fmla="*/ 19 h 46"/>
                <a:gd name="T60" fmla="*/ 984 w 1120"/>
                <a:gd name="T61" fmla="*/ 17 h 46"/>
                <a:gd name="T62" fmla="*/ 1003 w 1120"/>
                <a:gd name="T63" fmla="*/ 15 h 46"/>
                <a:gd name="T64" fmla="*/ 1023 w 1120"/>
                <a:gd name="T65" fmla="*/ 13 h 46"/>
                <a:gd name="T66" fmla="*/ 1043 w 1120"/>
                <a:gd name="T67" fmla="*/ 11 h 46"/>
                <a:gd name="T68" fmla="*/ 1080 w 1120"/>
                <a:gd name="T69" fmla="*/ 7 h 46"/>
                <a:gd name="T70" fmla="*/ 1099 w 1120"/>
                <a:gd name="T71" fmla="*/ 4 h 46"/>
                <a:gd name="T72" fmla="*/ 1119 w 1120"/>
                <a:gd name="T7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20" h="46">
                  <a:moveTo>
                    <a:pt x="0" y="45"/>
                  </a:moveTo>
                  <a:lnTo>
                    <a:pt x="20" y="45"/>
                  </a:lnTo>
                  <a:lnTo>
                    <a:pt x="39" y="45"/>
                  </a:lnTo>
                  <a:lnTo>
                    <a:pt x="59" y="45"/>
                  </a:lnTo>
                  <a:lnTo>
                    <a:pt x="76" y="45"/>
                  </a:lnTo>
                  <a:lnTo>
                    <a:pt x="96" y="45"/>
                  </a:lnTo>
                  <a:lnTo>
                    <a:pt x="116" y="45"/>
                  </a:lnTo>
                  <a:lnTo>
                    <a:pt x="135" y="45"/>
                  </a:lnTo>
                  <a:lnTo>
                    <a:pt x="155" y="45"/>
                  </a:lnTo>
                  <a:lnTo>
                    <a:pt x="174" y="45"/>
                  </a:lnTo>
                  <a:lnTo>
                    <a:pt x="192" y="45"/>
                  </a:lnTo>
                  <a:lnTo>
                    <a:pt x="212" y="45"/>
                  </a:lnTo>
                  <a:lnTo>
                    <a:pt x="231" y="45"/>
                  </a:lnTo>
                  <a:lnTo>
                    <a:pt x="251" y="45"/>
                  </a:lnTo>
                  <a:lnTo>
                    <a:pt x="270" y="45"/>
                  </a:lnTo>
                  <a:lnTo>
                    <a:pt x="270" y="43"/>
                  </a:lnTo>
                  <a:lnTo>
                    <a:pt x="290" y="43"/>
                  </a:lnTo>
                  <a:lnTo>
                    <a:pt x="310" y="43"/>
                  </a:lnTo>
                  <a:lnTo>
                    <a:pt x="327" y="43"/>
                  </a:lnTo>
                  <a:lnTo>
                    <a:pt x="347" y="43"/>
                  </a:lnTo>
                  <a:lnTo>
                    <a:pt x="366" y="43"/>
                  </a:lnTo>
                  <a:lnTo>
                    <a:pt x="386" y="43"/>
                  </a:lnTo>
                  <a:lnTo>
                    <a:pt x="406" y="43"/>
                  </a:lnTo>
                  <a:lnTo>
                    <a:pt x="425" y="43"/>
                  </a:lnTo>
                  <a:lnTo>
                    <a:pt x="443" y="43"/>
                  </a:lnTo>
                  <a:lnTo>
                    <a:pt x="463" y="43"/>
                  </a:lnTo>
                  <a:lnTo>
                    <a:pt x="482" y="43"/>
                  </a:lnTo>
                  <a:lnTo>
                    <a:pt x="502" y="43"/>
                  </a:lnTo>
                  <a:lnTo>
                    <a:pt x="521" y="41"/>
                  </a:lnTo>
                  <a:lnTo>
                    <a:pt x="541" y="41"/>
                  </a:lnTo>
                  <a:lnTo>
                    <a:pt x="559" y="41"/>
                  </a:lnTo>
                  <a:lnTo>
                    <a:pt x="578" y="41"/>
                  </a:lnTo>
                  <a:lnTo>
                    <a:pt x="598" y="41"/>
                  </a:lnTo>
                  <a:lnTo>
                    <a:pt x="617" y="41"/>
                  </a:lnTo>
                  <a:lnTo>
                    <a:pt x="617" y="39"/>
                  </a:lnTo>
                  <a:lnTo>
                    <a:pt x="637" y="39"/>
                  </a:lnTo>
                  <a:lnTo>
                    <a:pt x="656" y="39"/>
                  </a:lnTo>
                  <a:lnTo>
                    <a:pt x="676" y="39"/>
                  </a:lnTo>
                  <a:lnTo>
                    <a:pt x="694" y="39"/>
                  </a:lnTo>
                  <a:lnTo>
                    <a:pt x="694" y="37"/>
                  </a:lnTo>
                  <a:lnTo>
                    <a:pt x="713" y="37"/>
                  </a:lnTo>
                  <a:lnTo>
                    <a:pt x="733" y="37"/>
                  </a:lnTo>
                  <a:lnTo>
                    <a:pt x="753" y="34"/>
                  </a:lnTo>
                  <a:lnTo>
                    <a:pt x="772" y="34"/>
                  </a:lnTo>
                  <a:lnTo>
                    <a:pt x="792" y="34"/>
                  </a:lnTo>
                  <a:lnTo>
                    <a:pt x="792" y="32"/>
                  </a:lnTo>
                  <a:lnTo>
                    <a:pt x="809" y="32"/>
                  </a:lnTo>
                  <a:lnTo>
                    <a:pt x="829" y="32"/>
                  </a:lnTo>
                  <a:lnTo>
                    <a:pt x="829" y="30"/>
                  </a:lnTo>
                  <a:lnTo>
                    <a:pt x="849" y="30"/>
                  </a:lnTo>
                  <a:lnTo>
                    <a:pt x="868" y="28"/>
                  </a:lnTo>
                  <a:lnTo>
                    <a:pt x="888" y="28"/>
                  </a:lnTo>
                  <a:lnTo>
                    <a:pt x="888" y="26"/>
                  </a:lnTo>
                  <a:lnTo>
                    <a:pt x="907" y="26"/>
                  </a:lnTo>
                  <a:lnTo>
                    <a:pt x="907" y="24"/>
                  </a:lnTo>
                  <a:lnTo>
                    <a:pt x="925" y="24"/>
                  </a:lnTo>
                  <a:lnTo>
                    <a:pt x="945" y="24"/>
                  </a:lnTo>
                  <a:lnTo>
                    <a:pt x="945" y="22"/>
                  </a:lnTo>
                  <a:lnTo>
                    <a:pt x="964" y="22"/>
                  </a:lnTo>
                  <a:lnTo>
                    <a:pt x="964" y="19"/>
                  </a:lnTo>
                  <a:lnTo>
                    <a:pt x="984" y="19"/>
                  </a:lnTo>
                  <a:lnTo>
                    <a:pt x="984" y="17"/>
                  </a:lnTo>
                  <a:lnTo>
                    <a:pt x="1003" y="17"/>
                  </a:lnTo>
                  <a:lnTo>
                    <a:pt x="1003" y="15"/>
                  </a:lnTo>
                  <a:lnTo>
                    <a:pt x="1023" y="15"/>
                  </a:lnTo>
                  <a:lnTo>
                    <a:pt x="1023" y="13"/>
                  </a:lnTo>
                  <a:lnTo>
                    <a:pt x="1043" y="13"/>
                  </a:lnTo>
                  <a:lnTo>
                    <a:pt x="1043" y="11"/>
                  </a:lnTo>
                  <a:lnTo>
                    <a:pt x="1060" y="9"/>
                  </a:lnTo>
                  <a:lnTo>
                    <a:pt x="1080" y="7"/>
                  </a:lnTo>
                  <a:lnTo>
                    <a:pt x="1080" y="4"/>
                  </a:lnTo>
                  <a:lnTo>
                    <a:pt x="1099" y="4"/>
                  </a:lnTo>
                  <a:lnTo>
                    <a:pt x="1099" y="2"/>
                  </a:lnTo>
                  <a:lnTo>
                    <a:pt x="1119" y="2"/>
                  </a:lnTo>
                  <a:lnTo>
                    <a:pt x="1119" y="0"/>
                  </a:lnTo>
                </a:path>
              </a:pathLst>
            </a:custGeom>
            <a:noFill/>
            <a:ln w="28575" cap="rnd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3205" name="Freeform 5"/>
            <p:cNvSpPr>
              <a:spLocks/>
            </p:cNvSpPr>
            <p:nvPr/>
          </p:nvSpPr>
          <p:spPr bwMode="auto">
            <a:xfrm>
              <a:off x="1815" y="960"/>
              <a:ext cx="1108" cy="303"/>
            </a:xfrm>
            <a:custGeom>
              <a:avLst/>
              <a:gdLst>
                <a:gd name="T0" fmla="*/ 19 w 1108"/>
                <a:gd name="T1" fmla="*/ 300 h 303"/>
                <a:gd name="T2" fmla="*/ 39 w 1108"/>
                <a:gd name="T3" fmla="*/ 295 h 303"/>
                <a:gd name="T4" fmla="*/ 76 w 1108"/>
                <a:gd name="T5" fmla="*/ 289 h 303"/>
                <a:gd name="T6" fmla="*/ 95 w 1108"/>
                <a:gd name="T7" fmla="*/ 284 h 303"/>
                <a:gd name="T8" fmla="*/ 114 w 1108"/>
                <a:gd name="T9" fmla="*/ 280 h 303"/>
                <a:gd name="T10" fmla="*/ 134 w 1108"/>
                <a:gd name="T11" fmla="*/ 276 h 303"/>
                <a:gd name="T12" fmla="*/ 153 w 1108"/>
                <a:gd name="T13" fmla="*/ 271 h 303"/>
                <a:gd name="T14" fmla="*/ 171 w 1108"/>
                <a:gd name="T15" fmla="*/ 267 h 303"/>
                <a:gd name="T16" fmla="*/ 190 w 1108"/>
                <a:gd name="T17" fmla="*/ 261 h 303"/>
                <a:gd name="T18" fmla="*/ 229 w 1108"/>
                <a:gd name="T19" fmla="*/ 254 h 303"/>
                <a:gd name="T20" fmla="*/ 248 w 1108"/>
                <a:gd name="T21" fmla="*/ 247 h 303"/>
                <a:gd name="T22" fmla="*/ 268 w 1108"/>
                <a:gd name="T23" fmla="*/ 241 h 303"/>
                <a:gd name="T24" fmla="*/ 287 w 1108"/>
                <a:gd name="T25" fmla="*/ 234 h 303"/>
                <a:gd name="T26" fmla="*/ 304 w 1108"/>
                <a:gd name="T27" fmla="*/ 228 h 303"/>
                <a:gd name="T28" fmla="*/ 324 w 1108"/>
                <a:gd name="T29" fmla="*/ 223 h 303"/>
                <a:gd name="T30" fmla="*/ 343 w 1108"/>
                <a:gd name="T31" fmla="*/ 217 h 303"/>
                <a:gd name="T32" fmla="*/ 363 w 1108"/>
                <a:gd name="T33" fmla="*/ 210 h 303"/>
                <a:gd name="T34" fmla="*/ 382 w 1108"/>
                <a:gd name="T35" fmla="*/ 204 h 303"/>
                <a:gd name="T36" fmla="*/ 401 w 1108"/>
                <a:gd name="T37" fmla="*/ 197 h 303"/>
                <a:gd name="T38" fmla="*/ 419 w 1108"/>
                <a:gd name="T39" fmla="*/ 190 h 303"/>
                <a:gd name="T40" fmla="*/ 438 w 1108"/>
                <a:gd name="T41" fmla="*/ 184 h 303"/>
                <a:gd name="T42" fmla="*/ 458 w 1108"/>
                <a:gd name="T43" fmla="*/ 177 h 303"/>
                <a:gd name="T44" fmla="*/ 477 w 1108"/>
                <a:gd name="T45" fmla="*/ 171 h 303"/>
                <a:gd name="T46" fmla="*/ 496 w 1108"/>
                <a:gd name="T47" fmla="*/ 164 h 303"/>
                <a:gd name="T48" fmla="*/ 516 w 1108"/>
                <a:gd name="T49" fmla="*/ 157 h 303"/>
                <a:gd name="T50" fmla="*/ 516 w 1108"/>
                <a:gd name="T51" fmla="*/ 151 h 303"/>
                <a:gd name="T52" fmla="*/ 533 w 1108"/>
                <a:gd name="T53" fmla="*/ 144 h 303"/>
                <a:gd name="T54" fmla="*/ 553 w 1108"/>
                <a:gd name="T55" fmla="*/ 140 h 303"/>
                <a:gd name="T56" fmla="*/ 572 w 1108"/>
                <a:gd name="T57" fmla="*/ 133 h 303"/>
                <a:gd name="T58" fmla="*/ 591 w 1108"/>
                <a:gd name="T59" fmla="*/ 127 h 303"/>
                <a:gd name="T60" fmla="*/ 611 w 1108"/>
                <a:gd name="T61" fmla="*/ 120 h 303"/>
                <a:gd name="T62" fmla="*/ 630 w 1108"/>
                <a:gd name="T63" fmla="*/ 114 h 303"/>
                <a:gd name="T64" fmla="*/ 649 w 1108"/>
                <a:gd name="T65" fmla="*/ 107 h 303"/>
                <a:gd name="T66" fmla="*/ 649 w 1108"/>
                <a:gd name="T67" fmla="*/ 101 h 303"/>
                <a:gd name="T68" fmla="*/ 667 w 1108"/>
                <a:gd name="T69" fmla="*/ 96 h 303"/>
                <a:gd name="T70" fmla="*/ 686 w 1108"/>
                <a:gd name="T71" fmla="*/ 90 h 303"/>
                <a:gd name="T72" fmla="*/ 706 w 1108"/>
                <a:gd name="T73" fmla="*/ 83 h 303"/>
                <a:gd name="T74" fmla="*/ 725 w 1108"/>
                <a:gd name="T75" fmla="*/ 77 h 303"/>
                <a:gd name="T76" fmla="*/ 744 w 1108"/>
                <a:gd name="T77" fmla="*/ 70 h 303"/>
                <a:gd name="T78" fmla="*/ 764 w 1108"/>
                <a:gd name="T79" fmla="*/ 63 h 303"/>
                <a:gd name="T80" fmla="*/ 781 w 1108"/>
                <a:gd name="T81" fmla="*/ 57 h 303"/>
                <a:gd name="T82" fmla="*/ 801 w 1108"/>
                <a:gd name="T83" fmla="*/ 50 h 303"/>
                <a:gd name="T84" fmla="*/ 820 w 1108"/>
                <a:gd name="T85" fmla="*/ 46 h 303"/>
                <a:gd name="T86" fmla="*/ 839 w 1108"/>
                <a:gd name="T87" fmla="*/ 41 h 303"/>
                <a:gd name="T88" fmla="*/ 859 w 1108"/>
                <a:gd name="T89" fmla="*/ 37 h 303"/>
                <a:gd name="T90" fmla="*/ 878 w 1108"/>
                <a:gd name="T91" fmla="*/ 31 h 303"/>
                <a:gd name="T92" fmla="*/ 896 w 1108"/>
                <a:gd name="T93" fmla="*/ 24 h 303"/>
                <a:gd name="T94" fmla="*/ 935 w 1108"/>
                <a:gd name="T95" fmla="*/ 20 h 303"/>
                <a:gd name="T96" fmla="*/ 954 w 1108"/>
                <a:gd name="T97" fmla="*/ 15 h 303"/>
                <a:gd name="T98" fmla="*/ 973 w 1108"/>
                <a:gd name="T99" fmla="*/ 11 h 303"/>
                <a:gd name="T100" fmla="*/ 1012 w 1108"/>
                <a:gd name="T101" fmla="*/ 6 h 303"/>
                <a:gd name="T102" fmla="*/ 1049 w 1108"/>
                <a:gd name="T103" fmla="*/ 4 h 303"/>
                <a:gd name="T104" fmla="*/ 1088 w 1108"/>
                <a:gd name="T105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8" h="303">
                  <a:moveTo>
                    <a:pt x="0" y="302"/>
                  </a:moveTo>
                  <a:lnTo>
                    <a:pt x="0" y="300"/>
                  </a:lnTo>
                  <a:lnTo>
                    <a:pt x="19" y="300"/>
                  </a:lnTo>
                  <a:lnTo>
                    <a:pt x="19" y="298"/>
                  </a:lnTo>
                  <a:lnTo>
                    <a:pt x="39" y="298"/>
                  </a:lnTo>
                  <a:lnTo>
                    <a:pt x="39" y="295"/>
                  </a:lnTo>
                  <a:lnTo>
                    <a:pt x="56" y="293"/>
                  </a:lnTo>
                  <a:lnTo>
                    <a:pt x="56" y="291"/>
                  </a:lnTo>
                  <a:lnTo>
                    <a:pt x="76" y="289"/>
                  </a:lnTo>
                  <a:lnTo>
                    <a:pt x="76" y="287"/>
                  </a:lnTo>
                  <a:lnTo>
                    <a:pt x="95" y="287"/>
                  </a:lnTo>
                  <a:lnTo>
                    <a:pt x="95" y="284"/>
                  </a:lnTo>
                  <a:lnTo>
                    <a:pt x="95" y="282"/>
                  </a:lnTo>
                  <a:lnTo>
                    <a:pt x="114" y="282"/>
                  </a:lnTo>
                  <a:lnTo>
                    <a:pt x="114" y="280"/>
                  </a:lnTo>
                  <a:lnTo>
                    <a:pt x="114" y="278"/>
                  </a:lnTo>
                  <a:lnTo>
                    <a:pt x="134" y="278"/>
                  </a:lnTo>
                  <a:lnTo>
                    <a:pt x="134" y="276"/>
                  </a:lnTo>
                  <a:lnTo>
                    <a:pt x="134" y="274"/>
                  </a:lnTo>
                  <a:lnTo>
                    <a:pt x="153" y="274"/>
                  </a:lnTo>
                  <a:lnTo>
                    <a:pt x="153" y="271"/>
                  </a:lnTo>
                  <a:lnTo>
                    <a:pt x="153" y="269"/>
                  </a:lnTo>
                  <a:lnTo>
                    <a:pt x="171" y="269"/>
                  </a:lnTo>
                  <a:lnTo>
                    <a:pt x="171" y="267"/>
                  </a:lnTo>
                  <a:lnTo>
                    <a:pt x="171" y="265"/>
                  </a:lnTo>
                  <a:lnTo>
                    <a:pt x="190" y="263"/>
                  </a:lnTo>
                  <a:lnTo>
                    <a:pt x="190" y="261"/>
                  </a:lnTo>
                  <a:lnTo>
                    <a:pt x="209" y="258"/>
                  </a:lnTo>
                  <a:lnTo>
                    <a:pt x="209" y="256"/>
                  </a:lnTo>
                  <a:lnTo>
                    <a:pt x="229" y="254"/>
                  </a:lnTo>
                  <a:lnTo>
                    <a:pt x="229" y="252"/>
                  </a:lnTo>
                  <a:lnTo>
                    <a:pt x="229" y="249"/>
                  </a:lnTo>
                  <a:lnTo>
                    <a:pt x="248" y="247"/>
                  </a:lnTo>
                  <a:lnTo>
                    <a:pt x="248" y="245"/>
                  </a:lnTo>
                  <a:lnTo>
                    <a:pt x="268" y="243"/>
                  </a:lnTo>
                  <a:lnTo>
                    <a:pt x="268" y="241"/>
                  </a:lnTo>
                  <a:lnTo>
                    <a:pt x="268" y="239"/>
                  </a:lnTo>
                  <a:lnTo>
                    <a:pt x="287" y="236"/>
                  </a:lnTo>
                  <a:lnTo>
                    <a:pt x="287" y="234"/>
                  </a:lnTo>
                  <a:lnTo>
                    <a:pt x="304" y="232"/>
                  </a:lnTo>
                  <a:lnTo>
                    <a:pt x="304" y="230"/>
                  </a:lnTo>
                  <a:lnTo>
                    <a:pt x="304" y="228"/>
                  </a:lnTo>
                  <a:lnTo>
                    <a:pt x="304" y="225"/>
                  </a:lnTo>
                  <a:lnTo>
                    <a:pt x="324" y="225"/>
                  </a:lnTo>
                  <a:lnTo>
                    <a:pt x="324" y="223"/>
                  </a:lnTo>
                  <a:lnTo>
                    <a:pt x="324" y="221"/>
                  </a:lnTo>
                  <a:lnTo>
                    <a:pt x="343" y="219"/>
                  </a:lnTo>
                  <a:lnTo>
                    <a:pt x="343" y="217"/>
                  </a:lnTo>
                  <a:lnTo>
                    <a:pt x="343" y="214"/>
                  </a:lnTo>
                  <a:lnTo>
                    <a:pt x="363" y="212"/>
                  </a:lnTo>
                  <a:lnTo>
                    <a:pt x="363" y="210"/>
                  </a:lnTo>
                  <a:lnTo>
                    <a:pt x="363" y="208"/>
                  </a:lnTo>
                  <a:lnTo>
                    <a:pt x="382" y="206"/>
                  </a:lnTo>
                  <a:lnTo>
                    <a:pt x="382" y="204"/>
                  </a:lnTo>
                  <a:lnTo>
                    <a:pt x="382" y="201"/>
                  </a:lnTo>
                  <a:lnTo>
                    <a:pt x="401" y="199"/>
                  </a:lnTo>
                  <a:lnTo>
                    <a:pt x="401" y="197"/>
                  </a:lnTo>
                  <a:lnTo>
                    <a:pt x="401" y="195"/>
                  </a:lnTo>
                  <a:lnTo>
                    <a:pt x="419" y="192"/>
                  </a:lnTo>
                  <a:lnTo>
                    <a:pt x="419" y="190"/>
                  </a:lnTo>
                  <a:lnTo>
                    <a:pt x="419" y="188"/>
                  </a:lnTo>
                  <a:lnTo>
                    <a:pt x="438" y="186"/>
                  </a:lnTo>
                  <a:lnTo>
                    <a:pt x="438" y="184"/>
                  </a:lnTo>
                  <a:lnTo>
                    <a:pt x="438" y="182"/>
                  </a:lnTo>
                  <a:lnTo>
                    <a:pt x="458" y="179"/>
                  </a:lnTo>
                  <a:lnTo>
                    <a:pt x="458" y="177"/>
                  </a:lnTo>
                  <a:lnTo>
                    <a:pt x="458" y="175"/>
                  </a:lnTo>
                  <a:lnTo>
                    <a:pt x="477" y="173"/>
                  </a:lnTo>
                  <a:lnTo>
                    <a:pt x="477" y="171"/>
                  </a:lnTo>
                  <a:lnTo>
                    <a:pt x="477" y="169"/>
                  </a:lnTo>
                  <a:lnTo>
                    <a:pt x="477" y="166"/>
                  </a:lnTo>
                  <a:lnTo>
                    <a:pt x="496" y="164"/>
                  </a:lnTo>
                  <a:lnTo>
                    <a:pt x="496" y="162"/>
                  </a:lnTo>
                  <a:lnTo>
                    <a:pt x="496" y="160"/>
                  </a:lnTo>
                  <a:lnTo>
                    <a:pt x="516" y="157"/>
                  </a:lnTo>
                  <a:lnTo>
                    <a:pt x="516" y="155"/>
                  </a:lnTo>
                  <a:lnTo>
                    <a:pt x="516" y="153"/>
                  </a:lnTo>
                  <a:lnTo>
                    <a:pt x="516" y="151"/>
                  </a:lnTo>
                  <a:lnTo>
                    <a:pt x="533" y="149"/>
                  </a:lnTo>
                  <a:lnTo>
                    <a:pt x="533" y="147"/>
                  </a:lnTo>
                  <a:lnTo>
                    <a:pt x="533" y="144"/>
                  </a:lnTo>
                  <a:lnTo>
                    <a:pt x="553" y="144"/>
                  </a:lnTo>
                  <a:lnTo>
                    <a:pt x="553" y="142"/>
                  </a:lnTo>
                  <a:lnTo>
                    <a:pt x="553" y="140"/>
                  </a:lnTo>
                  <a:lnTo>
                    <a:pt x="553" y="138"/>
                  </a:lnTo>
                  <a:lnTo>
                    <a:pt x="572" y="136"/>
                  </a:lnTo>
                  <a:lnTo>
                    <a:pt x="572" y="133"/>
                  </a:lnTo>
                  <a:lnTo>
                    <a:pt x="572" y="131"/>
                  </a:lnTo>
                  <a:lnTo>
                    <a:pt x="591" y="129"/>
                  </a:lnTo>
                  <a:lnTo>
                    <a:pt x="591" y="127"/>
                  </a:lnTo>
                  <a:lnTo>
                    <a:pt x="591" y="125"/>
                  </a:lnTo>
                  <a:lnTo>
                    <a:pt x="611" y="122"/>
                  </a:lnTo>
                  <a:lnTo>
                    <a:pt x="611" y="120"/>
                  </a:lnTo>
                  <a:lnTo>
                    <a:pt x="611" y="118"/>
                  </a:lnTo>
                  <a:lnTo>
                    <a:pt x="611" y="116"/>
                  </a:lnTo>
                  <a:lnTo>
                    <a:pt x="630" y="114"/>
                  </a:lnTo>
                  <a:lnTo>
                    <a:pt x="630" y="112"/>
                  </a:lnTo>
                  <a:lnTo>
                    <a:pt x="630" y="109"/>
                  </a:lnTo>
                  <a:lnTo>
                    <a:pt x="649" y="107"/>
                  </a:lnTo>
                  <a:lnTo>
                    <a:pt x="649" y="105"/>
                  </a:lnTo>
                  <a:lnTo>
                    <a:pt x="649" y="103"/>
                  </a:lnTo>
                  <a:lnTo>
                    <a:pt x="649" y="101"/>
                  </a:lnTo>
                  <a:lnTo>
                    <a:pt x="667" y="101"/>
                  </a:lnTo>
                  <a:lnTo>
                    <a:pt x="667" y="98"/>
                  </a:lnTo>
                  <a:lnTo>
                    <a:pt x="667" y="96"/>
                  </a:lnTo>
                  <a:lnTo>
                    <a:pt x="686" y="94"/>
                  </a:lnTo>
                  <a:lnTo>
                    <a:pt x="686" y="92"/>
                  </a:lnTo>
                  <a:lnTo>
                    <a:pt x="686" y="90"/>
                  </a:lnTo>
                  <a:lnTo>
                    <a:pt x="686" y="87"/>
                  </a:lnTo>
                  <a:lnTo>
                    <a:pt x="706" y="85"/>
                  </a:lnTo>
                  <a:lnTo>
                    <a:pt x="706" y="83"/>
                  </a:lnTo>
                  <a:lnTo>
                    <a:pt x="706" y="81"/>
                  </a:lnTo>
                  <a:lnTo>
                    <a:pt x="725" y="79"/>
                  </a:lnTo>
                  <a:lnTo>
                    <a:pt x="725" y="77"/>
                  </a:lnTo>
                  <a:lnTo>
                    <a:pt x="725" y="74"/>
                  </a:lnTo>
                  <a:lnTo>
                    <a:pt x="744" y="72"/>
                  </a:lnTo>
                  <a:lnTo>
                    <a:pt x="744" y="70"/>
                  </a:lnTo>
                  <a:lnTo>
                    <a:pt x="744" y="68"/>
                  </a:lnTo>
                  <a:lnTo>
                    <a:pt x="764" y="66"/>
                  </a:lnTo>
                  <a:lnTo>
                    <a:pt x="764" y="63"/>
                  </a:lnTo>
                  <a:lnTo>
                    <a:pt x="781" y="61"/>
                  </a:lnTo>
                  <a:lnTo>
                    <a:pt x="781" y="59"/>
                  </a:lnTo>
                  <a:lnTo>
                    <a:pt x="781" y="57"/>
                  </a:lnTo>
                  <a:lnTo>
                    <a:pt x="801" y="55"/>
                  </a:lnTo>
                  <a:lnTo>
                    <a:pt x="801" y="53"/>
                  </a:lnTo>
                  <a:lnTo>
                    <a:pt x="801" y="50"/>
                  </a:lnTo>
                  <a:lnTo>
                    <a:pt x="820" y="50"/>
                  </a:lnTo>
                  <a:lnTo>
                    <a:pt x="820" y="48"/>
                  </a:lnTo>
                  <a:lnTo>
                    <a:pt x="820" y="46"/>
                  </a:lnTo>
                  <a:lnTo>
                    <a:pt x="820" y="44"/>
                  </a:lnTo>
                  <a:lnTo>
                    <a:pt x="839" y="44"/>
                  </a:lnTo>
                  <a:lnTo>
                    <a:pt x="839" y="41"/>
                  </a:lnTo>
                  <a:lnTo>
                    <a:pt x="839" y="39"/>
                  </a:lnTo>
                  <a:lnTo>
                    <a:pt x="859" y="39"/>
                  </a:lnTo>
                  <a:lnTo>
                    <a:pt x="859" y="37"/>
                  </a:lnTo>
                  <a:lnTo>
                    <a:pt x="859" y="35"/>
                  </a:lnTo>
                  <a:lnTo>
                    <a:pt x="878" y="33"/>
                  </a:lnTo>
                  <a:lnTo>
                    <a:pt x="878" y="31"/>
                  </a:lnTo>
                  <a:lnTo>
                    <a:pt x="896" y="28"/>
                  </a:lnTo>
                  <a:lnTo>
                    <a:pt x="896" y="26"/>
                  </a:lnTo>
                  <a:lnTo>
                    <a:pt x="896" y="24"/>
                  </a:lnTo>
                  <a:lnTo>
                    <a:pt x="915" y="24"/>
                  </a:lnTo>
                  <a:lnTo>
                    <a:pt x="915" y="22"/>
                  </a:lnTo>
                  <a:lnTo>
                    <a:pt x="935" y="20"/>
                  </a:lnTo>
                  <a:lnTo>
                    <a:pt x="935" y="18"/>
                  </a:lnTo>
                  <a:lnTo>
                    <a:pt x="954" y="18"/>
                  </a:lnTo>
                  <a:lnTo>
                    <a:pt x="954" y="15"/>
                  </a:lnTo>
                  <a:lnTo>
                    <a:pt x="954" y="13"/>
                  </a:lnTo>
                  <a:lnTo>
                    <a:pt x="973" y="13"/>
                  </a:lnTo>
                  <a:lnTo>
                    <a:pt x="973" y="11"/>
                  </a:lnTo>
                  <a:lnTo>
                    <a:pt x="993" y="11"/>
                  </a:lnTo>
                  <a:lnTo>
                    <a:pt x="993" y="9"/>
                  </a:lnTo>
                  <a:lnTo>
                    <a:pt x="1012" y="6"/>
                  </a:lnTo>
                  <a:lnTo>
                    <a:pt x="1030" y="6"/>
                  </a:lnTo>
                  <a:lnTo>
                    <a:pt x="1030" y="4"/>
                  </a:lnTo>
                  <a:lnTo>
                    <a:pt x="1049" y="4"/>
                  </a:lnTo>
                  <a:lnTo>
                    <a:pt x="1049" y="2"/>
                  </a:lnTo>
                  <a:lnTo>
                    <a:pt x="1068" y="2"/>
                  </a:lnTo>
                  <a:lnTo>
                    <a:pt x="1088" y="2"/>
                  </a:lnTo>
                  <a:lnTo>
                    <a:pt x="1088" y="0"/>
                  </a:lnTo>
                  <a:lnTo>
                    <a:pt x="1107" y="0"/>
                  </a:lnTo>
                </a:path>
              </a:pathLst>
            </a:custGeom>
            <a:noFill/>
            <a:ln w="28575" cap="rnd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3206" name="Freeform 6"/>
            <p:cNvSpPr>
              <a:spLocks/>
            </p:cNvSpPr>
            <p:nvPr/>
          </p:nvSpPr>
          <p:spPr bwMode="auto">
            <a:xfrm>
              <a:off x="2922" y="960"/>
              <a:ext cx="1108" cy="298"/>
            </a:xfrm>
            <a:custGeom>
              <a:avLst/>
              <a:gdLst>
                <a:gd name="T0" fmla="*/ 19 w 1108"/>
                <a:gd name="T1" fmla="*/ 0 h 298"/>
                <a:gd name="T2" fmla="*/ 56 w 1108"/>
                <a:gd name="T3" fmla="*/ 2 h 298"/>
                <a:gd name="T4" fmla="*/ 95 w 1108"/>
                <a:gd name="T5" fmla="*/ 4 h 298"/>
                <a:gd name="T6" fmla="*/ 134 w 1108"/>
                <a:gd name="T7" fmla="*/ 9 h 298"/>
                <a:gd name="T8" fmla="*/ 151 w 1108"/>
                <a:gd name="T9" fmla="*/ 13 h 298"/>
                <a:gd name="T10" fmla="*/ 171 w 1108"/>
                <a:gd name="T11" fmla="*/ 17 h 298"/>
                <a:gd name="T12" fmla="*/ 209 w 1108"/>
                <a:gd name="T13" fmla="*/ 22 h 298"/>
                <a:gd name="T14" fmla="*/ 229 w 1108"/>
                <a:gd name="T15" fmla="*/ 26 h 298"/>
                <a:gd name="T16" fmla="*/ 248 w 1108"/>
                <a:gd name="T17" fmla="*/ 33 h 298"/>
                <a:gd name="T18" fmla="*/ 268 w 1108"/>
                <a:gd name="T19" fmla="*/ 39 h 298"/>
                <a:gd name="T20" fmla="*/ 285 w 1108"/>
                <a:gd name="T21" fmla="*/ 44 h 298"/>
                <a:gd name="T22" fmla="*/ 304 w 1108"/>
                <a:gd name="T23" fmla="*/ 48 h 298"/>
                <a:gd name="T24" fmla="*/ 324 w 1108"/>
                <a:gd name="T25" fmla="*/ 52 h 298"/>
                <a:gd name="T26" fmla="*/ 343 w 1108"/>
                <a:gd name="T27" fmla="*/ 59 h 298"/>
                <a:gd name="T28" fmla="*/ 363 w 1108"/>
                <a:gd name="T29" fmla="*/ 66 h 298"/>
                <a:gd name="T30" fmla="*/ 382 w 1108"/>
                <a:gd name="T31" fmla="*/ 72 h 298"/>
                <a:gd name="T32" fmla="*/ 400 w 1108"/>
                <a:gd name="T33" fmla="*/ 79 h 298"/>
                <a:gd name="T34" fmla="*/ 419 w 1108"/>
                <a:gd name="T35" fmla="*/ 85 h 298"/>
                <a:gd name="T36" fmla="*/ 438 w 1108"/>
                <a:gd name="T37" fmla="*/ 92 h 298"/>
                <a:gd name="T38" fmla="*/ 458 w 1108"/>
                <a:gd name="T39" fmla="*/ 98 h 298"/>
                <a:gd name="T40" fmla="*/ 477 w 1108"/>
                <a:gd name="T41" fmla="*/ 103 h 298"/>
                <a:gd name="T42" fmla="*/ 496 w 1108"/>
                <a:gd name="T43" fmla="*/ 109 h 298"/>
                <a:gd name="T44" fmla="*/ 514 w 1108"/>
                <a:gd name="T45" fmla="*/ 116 h 298"/>
                <a:gd name="T46" fmla="*/ 514 w 1108"/>
                <a:gd name="T47" fmla="*/ 122 h 298"/>
                <a:gd name="T48" fmla="*/ 533 w 1108"/>
                <a:gd name="T49" fmla="*/ 129 h 298"/>
                <a:gd name="T50" fmla="*/ 553 w 1108"/>
                <a:gd name="T51" fmla="*/ 135 h 298"/>
                <a:gd name="T52" fmla="*/ 572 w 1108"/>
                <a:gd name="T53" fmla="*/ 142 h 298"/>
                <a:gd name="T54" fmla="*/ 591 w 1108"/>
                <a:gd name="T55" fmla="*/ 146 h 298"/>
                <a:gd name="T56" fmla="*/ 611 w 1108"/>
                <a:gd name="T57" fmla="*/ 153 h 298"/>
                <a:gd name="T58" fmla="*/ 630 w 1108"/>
                <a:gd name="T59" fmla="*/ 159 h 298"/>
                <a:gd name="T60" fmla="*/ 648 w 1108"/>
                <a:gd name="T61" fmla="*/ 166 h 298"/>
                <a:gd name="T62" fmla="*/ 648 w 1108"/>
                <a:gd name="T63" fmla="*/ 173 h 298"/>
                <a:gd name="T64" fmla="*/ 667 w 1108"/>
                <a:gd name="T65" fmla="*/ 179 h 298"/>
                <a:gd name="T66" fmla="*/ 686 w 1108"/>
                <a:gd name="T67" fmla="*/ 186 h 298"/>
                <a:gd name="T68" fmla="*/ 706 w 1108"/>
                <a:gd name="T69" fmla="*/ 192 h 298"/>
                <a:gd name="T70" fmla="*/ 725 w 1108"/>
                <a:gd name="T71" fmla="*/ 199 h 298"/>
                <a:gd name="T72" fmla="*/ 744 w 1108"/>
                <a:gd name="T73" fmla="*/ 205 h 298"/>
                <a:gd name="T74" fmla="*/ 762 w 1108"/>
                <a:gd name="T75" fmla="*/ 212 h 298"/>
                <a:gd name="T76" fmla="*/ 781 w 1108"/>
                <a:gd name="T77" fmla="*/ 218 h 298"/>
                <a:gd name="T78" fmla="*/ 801 w 1108"/>
                <a:gd name="T79" fmla="*/ 225 h 298"/>
                <a:gd name="T80" fmla="*/ 820 w 1108"/>
                <a:gd name="T81" fmla="*/ 229 h 298"/>
                <a:gd name="T82" fmla="*/ 839 w 1108"/>
                <a:gd name="T83" fmla="*/ 236 h 298"/>
                <a:gd name="T84" fmla="*/ 859 w 1108"/>
                <a:gd name="T85" fmla="*/ 243 h 298"/>
                <a:gd name="T86" fmla="*/ 896 w 1108"/>
                <a:gd name="T87" fmla="*/ 249 h 298"/>
                <a:gd name="T88" fmla="*/ 915 w 1108"/>
                <a:gd name="T89" fmla="*/ 256 h 298"/>
                <a:gd name="T90" fmla="*/ 935 w 1108"/>
                <a:gd name="T91" fmla="*/ 262 h 298"/>
                <a:gd name="T92" fmla="*/ 954 w 1108"/>
                <a:gd name="T93" fmla="*/ 269 h 298"/>
                <a:gd name="T94" fmla="*/ 973 w 1108"/>
                <a:gd name="T95" fmla="*/ 273 h 298"/>
                <a:gd name="T96" fmla="*/ 993 w 1108"/>
                <a:gd name="T97" fmla="*/ 278 h 298"/>
                <a:gd name="T98" fmla="*/ 1010 w 1108"/>
                <a:gd name="T99" fmla="*/ 282 h 298"/>
                <a:gd name="T100" fmla="*/ 1030 w 1108"/>
                <a:gd name="T101" fmla="*/ 286 h 298"/>
                <a:gd name="T102" fmla="*/ 1068 w 1108"/>
                <a:gd name="T103" fmla="*/ 291 h 298"/>
                <a:gd name="T104" fmla="*/ 1088 w 1108"/>
                <a:gd name="T105" fmla="*/ 29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8" h="298">
                  <a:moveTo>
                    <a:pt x="0" y="0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37" y="0"/>
                  </a:lnTo>
                  <a:lnTo>
                    <a:pt x="37" y="2"/>
                  </a:lnTo>
                  <a:lnTo>
                    <a:pt x="56" y="2"/>
                  </a:lnTo>
                  <a:lnTo>
                    <a:pt x="76" y="2"/>
                  </a:lnTo>
                  <a:lnTo>
                    <a:pt x="76" y="4"/>
                  </a:lnTo>
                  <a:lnTo>
                    <a:pt x="95" y="4"/>
                  </a:lnTo>
                  <a:lnTo>
                    <a:pt x="95" y="6"/>
                  </a:lnTo>
                  <a:lnTo>
                    <a:pt x="114" y="6"/>
                  </a:lnTo>
                  <a:lnTo>
                    <a:pt x="134" y="9"/>
                  </a:lnTo>
                  <a:lnTo>
                    <a:pt x="134" y="11"/>
                  </a:lnTo>
                  <a:lnTo>
                    <a:pt x="151" y="11"/>
                  </a:lnTo>
                  <a:lnTo>
                    <a:pt x="151" y="13"/>
                  </a:lnTo>
                  <a:lnTo>
                    <a:pt x="171" y="13"/>
                  </a:lnTo>
                  <a:lnTo>
                    <a:pt x="171" y="15"/>
                  </a:lnTo>
                  <a:lnTo>
                    <a:pt x="171" y="17"/>
                  </a:lnTo>
                  <a:lnTo>
                    <a:pt x="190" y="17"/>
                  </a:lnTo>
                  <a:lnTo>
                    <a:pt x="190" y="19"/>
                  </a:lnTo>
                  <a:lnTo>
                    <a:pt x="209" y="22"/>
                  </a:lnTo>
                  <a:lnTo>
                    <a:pt x="209" y="24"/>
                  </a:lnTo>
                  <a:lnTo>
                    <a:pt x="229" y="24"/>
                  </a:lnTo>
                  <a:lnTo>
                    <a:pt x="229" y="26"/>
                  </a:lnTo>
                  <a:lnTo>
                    <a:pt x="229" y="28"/>
                  </a:lnTo>
                  <a:lnTo>
                    <a:pt x="248" y="31"/>
                  </a:lnTo>
                  <a:lnTo>
                    <a:pt x="248" y="33"/>
                  </a:lnTo>
                  <a:lnTo>
                    <a:pt x="268" y="35"/>
                  </a:lnTo>
                  <a:lnTo>
                    <a:pt x="268" y="37"/>
                  </a:lnTo>
                  <a:lnTo>
                    <a:pt x="268" y="39"/>
                  </a:lnTo>
                  <a:lnTo>
                    <a:pt x="285" y="39"/>
                  </a:lnTo>
                  <a:lnTo>
                    <a:pt x="285" y="41"/>
                  </a:lnTo>
                  <a:lnTo>
                    <a:pt x="285" y="44"/>
                  </a:lnTo>
                  <a:lnTo>
                    <a:pt x="304" y="44"/>
                  </a:lnTo>
                  <a:lnTo>
                    <a:pt x="304" y="46"/>
                  </a:lnTo>
                  <a:lnTo>
                    <a:pt x="304" y="48"/>
                  </a:lnTo>
                  <a:lnTo>
                    <a:pt x="304" y="50"/>
                  </a:lnTo>
                  <a:lnTo>
                    <a:pt x="324" y="50"/>
                  </a:lnTo>
                  <a:lnTo>
                    <a:pt x="324" y="52"/>
                  </a:lnTo>
                  <a:lnTo>
                    <a:pt x="324" y="54"/>
                  </a:lnTo>
                  <a:lnTo>
                    <a:pt x="343" y="57"/>
                  </a:lnTo>
                  <a:lnTo>
                    <a:pt x="343" y="59"/>
                  </a:lnTo>
                  <a:lnTo>
                    <a:pt x="343" y="61"/>
                  </a:lnTo>
                  <a:lnTo>
                    <a:pt x="363" y="63"/>
                  </a:lnTo>
                  <a:lnTo>
                    <a:pt x="363" y="66"/>
                  </a:lnTo>
                  <a:lnTo>
                    <a:pt x="382" y="68"/>
                  </a:lnTo>
                  <a:lnTo>
                    <a:pt x="382" y="70"/>
                  </a:lnTo>
                  <a:lnTo>
                    <a:pt x="382" y="72"/>
                  </a:lnTo>
                  <a:lnTo>
                    <a:pt x="400" y="74"/>
                  </a:lnTo>
                  <a:lnTo>
                    <a:pt x="400" y="76"/>
                  </a:lnTo>
                  <a:lnTo>
                    <a:pt x="400" y="79"/>
                  </a:lnTo>
                  <a:lnTo>
                    <a:pt x="419" y="81"/>
                  </a:lnTo>
                  <a:lnTo>
                    <a:pt x="419" y="83"/>
                  </a:lnTo>
                  <a:lnTo>
                    <a:pt x="419" y="85"/>
                  </a:lnTo>
                  <a:lnTo>
                    <a:pt x="438" y="87"/>
                  </a:lnTo>
                  <a:lnTo>
                    <a:pt x="438" y="89"/>
                  </a:lnTo>
                  <a:lnTo>
                    <a:pt x="438" y="92"/>
                  </a:lnTo>
                  <a:lnTo>
                    <a:pt x="438" y="94"/>
                  </a:lnTo>
                  <a:lnTo>
                    <a:pt x="458" y="96"/>
                  </a:lnTo>
                  <a:lnTo>
                    <a:pt x="458" y="98"/>
                  </a:lnTo>
                  <a:lnTo>
                    <a:pt x="458" y="100"/>
                  </a:lnTo>
                  <a:lnTo>
                    <a:pt x="477" y="100"/>
                  </a:lnTo>
                  <a:lnTo>
                    <a:pt x="477" y="103"/>
                  </a:lnTo>
                  <a:lnTo>
                    <a:pt x="477" y="105"/>
                  </a:lnTo>
                  <a:lnTo>
                    <a:pt x="477" y="107"/>
                  </a:lnTo>
                  <a:lnTo>
                    <a:pt x="496" y="109"/>
                  </a:lnTo>
                  <a:lnTo>
                    <a:pt x="496" y="111"/>
                  </a:lnTo>
                  <a:lnTo>
                    <a:pt x="496" y="114"/>
                  </a:lnTo>
                  <a:lnTo>
                    <a:pt x="514" y="116"/>
                  </a:lnTo>
                  <a:lnTo>
                    <a:pt x="514" y="118"/>
                  </a:lnTo>
                  <a:lnTo>
                    <a:pt x="514" y="120"/>
                  </a:lnTo>
                  <a:lnTo>
                    <a:pt x="514" y="122"/>
                  </a:lnTo>
                  <a:lnTo>
                    <a:pt x="533" y="124"/>
                  </a:lnTo>
                  <a:lnTo>
                    <a:pt x="533" y="127"/>
                  </a:lnTo>
                  <a:lnTo>
                    <a:pt x="533" y="129"/>
                  </a:lnTo>
                  <a:lnTo>
                    <a:pt x="553" y="131"/>
                  </a:lnTo>
                  <a:lnTo>
                    <a:pt x="553" y="133"/>
                  </a:lnTo>
                  <a:lnTo>
                    <a:pt x="553" y="135"/>
                  </a:lnTo>
                  <a:lnTo>
                    <a:pt x="572" y="138"/>
                  </a:lnTo>
                  <a:lnTo>
                    <a:pt x="572" y="140"/>
                  </a:lnTo>
                  <a:lnTo>
                    <a:pt x="572" y="142"/>
                  </a:lnTo>
                  <a:lnTo>
                    <a:pt x="572" y="144"/>
                  </a:lnTo>
                  <a:lnTo>
                    <a:pt x="591" y="144"/>
                  </a:lnTo>
                  <a:lnTo>
                    <a:pt x="591" y="146"/>
                  </a:lnTo>
                  <a:lnTo>
                    <a:pt x="591" y="149"/>
                  </a:lnTo>
                  <a:lnTo>
                    <a:pt x="611" y="151"/>
                  </a:lnTo>
                  <a:lnTo>
                    <a:pt x="611" y="153"/>
                  </a:lnTo>
                  <a:lnTo>
                    <a:pt x="611" y="155"/>
                  </a:lnTo>
                  <a:lnTo>
                    <a:pt x="611" y="157"/>
                  </a:lnTo>
                  <a:lnTo>
                    <a:pt x="630" y="159"/>
                  </a:lnTo>
                  <a:lnTo>
                    <a:pt x="630" y="162"/>
                  </a:lnTo>
                  <a:lnTo>
                    <a:pt x="630" y="164"/>
                  </a:lnTo>
                  <a:lnTo>
                    <a:pt x="648" y="166"/>
                  </a:lnTo>
                  <a:lnTo>
                    <a:pt x="648" y="168"/>
                  </a:lnTo>
                  <a:lnTo>
                    <a:pt x="648" y="170"/>
                  </a:lnTo>
                  <a:lnTo>
                    <a:pt x="648" y="173"/>
                  </a:lnTo>
                  <a:lnTo>
                    <a:pt x="667" y="175"/>
                  </a:lnTo>
                  <a:lnTo>
                    <a:pt x="667" y="177"/>
                  </a:lnTo>
                  <a:lnTo>
                    <a:pt x="667" y="179"/>
                  </a:lnTo>
                  <a:lnTo>
                    <a:pt x="686" y="181"/>
                  </a:lnTo>
                  <a:lnTo>
                    <a:pt x="686" y="183"/>
                  </a:lnTo>
                  <a:lnTo>
                    <a:pt x="686" y="186"/>
                  </a:lnTo>
                  <a:lnTo>
                    <a:pt x="706" y="188"/>
                  </a:lnTo>
                  <a:lnTo>
                    <a:pt x="706" y="190"/>
                  </a:lnTo>
                  <a:lnTo>
                    <a:pt x="706" y="192"/>
                  </a:lnTo>
                  <a:lnTo>
                    <a:pt x="725" y="194"/>
                  </a:lnTo>
                  <a:lnTo>
                    <a:pt x="725" y="197"/>
                  </a:lnTo>
                  <a:lnTo>
                    <a:pt x="725" y="199"/>
                  </a:lnTo>
                  <a:lnTo>
                    <a:pt x="744" y="201"/>
                  </a:lnTo>
                  <a:lnTo>
                    <a:pt x="744" y="203"/>
                  </a:lnTo>
                  <a:lnTo>
                    <a:pt x="744" y="205"/>
                  </a:lnTo>
                  <a:lnTo>
                    <a:pt x="762" y="208"/>
                  </a:lnTo>
                  <a:lnTo>
                    <a:pt x="762" y="210"/>
                  </a:lnTo>
                  <a:lnTo>
                    <a:pt x="762" y="212"/>
                  </a:lnTo>
                  <a:lnTo>
                    <a:pt x="781" y="214"/>
                  </a:lnTo>
                  <a:lnTo>
                    <a:pt x="781" y="216"/>
                  </a:lnTo>
                  <a:lnTo>
                    <a:pt x="781" y="218"/>
                  </a:lnTo>
                  <a:lnTo>
                    <a:pt x="801" y="221"/>
                  </a:lnTo>
                  <a:lnTo>
                    <a:pt x="801" y="223"/>
                  </a:lnTo>
                  <a:lnTo>
                    <a:pt x="801" y="225"/>
                  </a:lnTo>
                  <a:lnTo>
                    <a:pt x="820" y="225"/>
                  </a:lnTo>
                  <a:lnTo>
                    <a:pt x="820" y="227"/>
                  </a:lnTo>
                  <a:lnTo>
                    <a:pt x="820" y="229"/>
                  </a:lnTo>
                  <a:lnTo>
                    <a:pt x="820" y="231"/>
                  </a:lnTo>
                  <a:lnTo>
                    <a:pt x="839" y="234"/>
                  </a:lnTo>
                  <a:lnTo>
                    <a:pt x="839" y="236"/>
                  </a:lnTo>
                  <a:lnTo>
                    <a:pt x="859" y="238"/>
                  </a:lnTo>
                  <a:lnTo>
                    <a:pt x="859" y="240"/>
                  </a:lnTo>
                  <a:lnTo>
                    <a:pt x="859" y="243"/>
                  </a:lnTo>
                  <a:lnTo>
                    <a:pt x="876" y="245"/>
                  </a:lnTo>
                  <a:lnTo>
                    <a:pt x="876" y="247"/>
                  </a:lnTo>
                  <a:lnTo>
                    <a:pt x="896" y="249"/>
                  </a:lnTo>
                  <a:lnTo>
                    <a:pt x="896" y="251"/>
                  </a:lnTo>
                  <a:lnTo>
                    <a:pt x="896" y="253"/>
                  </a:lnTo>
                  <a:lnTo>
                    <a:pt x="915" y="256"/>
                  </a:lnTo>
                  <a:lnTo>
                    <a:pt x="915" y="258"/>
                  </a:lnTo>
                  <a:lnTo>
                    <a:pt x="935" y="260"/>
                  </a:lnTo>
                  <a:lnTo>
                    <a:pt x="935" y="262"/>
                  </a:lnTo>
                  <a:lnTo>
                    <a:pt x="954" y="264"/>
                  </a:lnTo>
                  <a:lnTo>
                    <a:pt x="954" y="266"/>
                  </a:lnTo>
                  <a:lnTo>
                    <a:pt x="954" y="269"/>
                  </a:lnTo>
                  <a:lnTo>
                    <a:pt x="973" y="269"/>
                  </a:lnTo>
                  <a:lnTo>
                    <a:pt x="973" y="271"/>
                  </a:lnTo>
                  <a:lnTo>
                    <a:pt x="973" y="273"/>
                  </a:lnTo>
                  <a:lnTo>
                    <a:pt x="993" y="273"/>
                  </a:lnTo>
                  <a:lnTo>
                    <a:pt x="993" y="275"/>
                  </a:lnTo>
                  <a:lnTo>
                    <a:pt x="993" y="278"/>
                  </a:lnTo>
                  <a:lnTo>
                    <a:pt x="1010" y="278"/>
                  </a:lnTo>
                  <a:lnTo>
                    <a:pt x="1010" y="280"/>
                  </a:lnTo>
                  <a:lnTo>
                    <a:pt x="1010" y="282"/>
                  </a:lnTo>
                  <a:lnTo>
                    <a:pt x="1030" y="282"/>
                  </a:lnTo>
                  <a:lnTo>
                    <a:pt x="1030" y="284"/>
                  </a:lnTo>
                  <a:lnTo>
                    <a:pt x="1030" y="286"/>
                  </a:lnTo>
                  <a:lnTo>
                    <a:pt x="1049" y="286"/>
                  </a:lnTo>
                  <a:lnTo>
                    <a:pt x="1049" y="288"/>
                  </a:lnTo>
                  <a:lnTo>
                    <a:pt x="1068" y="291"/>
                  </a:lnTo>
                  <a:lnTo>
                    <a:pt x="1068" y="293"/>
                  </a:lnTo>
                  <a:lnTo>
                    <a:pt x="1088" y="295"/>
                  </a:lnTo>
                  <a:lnTo>
                    <a:pt x="1088" y="297"/>
                  </a:lnTo>
                  <a:lnTo>
                    <a:pt x="1107" y="297"/>
                  </a:lnTo>
                </a:path>
              </a:pathLst>
            </a:custGeom>
            <a:noFill/>
            <a:ln w="28575" cap="rnd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3207" name="Freeform 7"/>
            <p:cNvSpPr>
              <a:spLocks/>
            </p:cNvSpPr>
            <p:nvPr/>
          </p:nvSpPr>
          <p:spPr bwMode="auto">
            <a:xfrm>
              <a:off x="4029" y="1257"/>
              <a:ext cx="1096" cy="51"/>
            </a:xfrm>
            <a:custGeom>
              <a:avLst/>
              <a:gdLst>
                <a:gd name="T0" fmla="*/ 0 w 1096"/>
                <a:gd name="T1" fmla="*/ 0 h 51"/>
                <a:gd name="T2" fmla="*/ 18 w 1096"/>
                <a:gd name="T3" fmla="*/ 2 h 51"/>
                <a:gd name="T4" fmla="*/ 18 w 1096"/>
                <a:gd name="T5" fmla="*/ 7 h 51"/>
                <a:gd name="T6" fmla="*/ 37 w 1096"/>
                <a:gd name="T7" fmla="*/ 9 h 51"/>
                <a:gd name="T8" fmla="*/ 57 w 1096"/>
                <a:gd name="T9" fmla="*/ 11 h 51"/>
                <a:gd name="T10" fmla="*/ 96 w 1096"/>
                <a:gd name="T11" fmla="*/ 15 h 51"/>
                <a:gd name="T12" fmla="*/ 115 w 1096"/>
                <a:gd name="T13" fmla="*/ 17 h 51"/>
                <a:gd name="T14" fmla="*/ 133 w 1096"/>
                <a:gd name="T15" fmla="*/ 20 h 51"/>
                <a:gd name="T16" fmla="*/ 152 w 1096"/>
                <a:gd name="T17" fmla="*/ 22 h 51"/>
                <a:gd name="T18" fmla="*/ 172 w 1096"/>
                <a:gd name="T19" fmla="*/ 24 h 51"/>
                <a:gd name="T20" fmla="*/ 191 w 1096"/>
                <a:gd name="T21" fmla="*/ 26 h 51"/>
                <a:gd name="T22" fmla="*/ 211 w 1096"/>
                <a:gd name="T23" fmla="*/ 28 h 51"/>
                <a:gd name="T24" fmla="*/ 230 w 1096"/>
                <a:gd name="T25" fmla="*/ 31 h 51"/>
                <a:gd name="T26" fmla="*/ 250 w 1096"/>
                <a:gd name="T27" fmla="*/ 33 h 51"/>
                <a:gd name="T28" fmla="*/ 287 w 1096"/>
                <a:gd name="T29" fmla="*/ 35 h 51"/>
                <a:gd name="T30" fmla="*/ 307 w 1096"/>
                <a:gd name="T31" fmla="*/ 37 h 51"/>
                <a:gd name="T32" fmla="*/ 346 w 1096"/>
                <a:gd name="T33" fmla="*/ 37 h 51"/>
                <a:gd name="T34" fmla="*/ 365 w 1096"/>
                <a:gd name="T35" fmla="*/ 39 h 51"/>
                <a:gd name="T36" fmla="*/ 402 w 1096"/>
                <a:gd name="T37" fmla="*/ 41 h 51"/>
                <a:gd name="T38" fmla="*/ 441 w 1096"/>
                <a:gd name="T39" fmla="*/ 41 h 51"/>
                <a:gd name="T40" fmla="*/ 461 w 1096"/>
                <a:gd name="T41" fmla="*/ 44 h 51"/>
                <a:gd name="T42" fmla="*/ 498 w 1096"/>
                <a:gd name="T43" fmla="*/ 44 h 51"/>
                <a:gd name="T44" fmla="*/ 517 w 1096"/>
                <a:gd name="T45" fmla="*/ 46 h 51"/>
                <a:gd name="T46" fmla="*/ 556 w 1096"/>
                <a:gd name="T47" fmla="*/ 46 h 51"/>
                <a:gd name="T48" fmla="*/ 595 w 1096"/>
                <a:gd name="T49" fmla="*/ 46 h 51"/>
                <a:gd name="T50" fmla="*/ 633 w 1096"/>
                <a:gd name="T51" fmla="*/ 48 h 51"/>
                <a:gd name="T52" fmla="*/ 672 w 1096"/>
                <a:gd name="T53" fmla="*/ 48 h 51"/>
                <a:gd name="T54" fmla="*/ 711 w 1096"/>
                <a:gd name="T55" fmla="*/ 48 h 51"/>
                <a:gd name="T56" fmla="*/ 748 w 1096"/>
                <a:gd name="T57" fmla="*/ 48 h 51"/>
                <a:gd name="T58" fmla="*/ 787 w 1096"/>
                <a:gd name="T59" fmla="*/ 48 h 51"/>
                <a:gd name="T60" fmla="*/ 826 w 1096"/>
                <a:gd name="T61" fmla="*/ 48 h 51"/>
                <a:gd name="T62" fmla="*/ 863 w 1096"/>
                <a:gd name="T63" fmla="*/ 48 h 51"/>
                <a:gd name="T64" fmla="*/ 882 w 1096"/>
                <a:gd name="T65" fmla="*/ 50 h 51"/>
                <a:gd name="T66" fmla="*/ 921 w 1096"/>
                <a:gd name="T67" fmla="*/ 50 h 51"/>
                <a:gd name="T68" fmla="*/ 960 w 1096"/>
                <a:gd name="T69" fmla="*/ 50 h 51"/>
                <a:gd name="T70" fmla="*/ 998 w 1096"/>
                <a:gd name="T71" fmla="*/ 50 h 51"/>
                <a:gd name="T72" fmla="*/ 1037 w 1096"/>
                <a:gd name="T73" fmla="*/ 50 h 51"/>
                <a:gd name="T74" fmla="*/ 1076 w 1096"/>
                <a:gd name="T75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6" h="51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37" y="7"/>
                  </a:lnTo>
                  <a:lnTo>
                    <a:pt x="37" y="9"/>
                  </a:lnTo>
                  <a:lnTo>
                    <a:pt x="57" y="9"/>
                  </a:lnTo>
                  <a:lnTo>
                    <a:pt x="57" y="11"/>
                  </a:lnTo>
                  <a:lnTo>
                    <a:pt x="76" y="13"/>
                  </a:lnTo>
                  <a:lnTo>
                    <a:pt x="96" y="15"/>
                  </a:lnTo>
                  <a:lnTo>
                    <a:pt x="96" y="17"/>
                  </a:lnTo>
                  <a:lnTo>
                    <a:pt x="115" y="17"/>
                  </a:lnTo>
                  <a:lnTo>
                    <a:pt x="115" y="20"/>
                  </a:lnTo>
                  <a:lnTo>
                    <a:pt x="133" y="20"/>
                  </a:lnTo>
                  <a:lnTo>
                    <a:pt x="133" y="22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72" y="24"/>
                  </a:lnTo>
                  <a:lnTo>
                    <a:pt x="172" y="26"/>
                  </a:lnTo>
                  <a:lnTo>
                    <a:pt x="191" y="26"/>
                  </a:lnTo>
                  <a:lnTo>
                    <a:pt x="191" y="28"/>
                  </a:lnTo>
                  <a:lnTo>
                    <a:pt x="211" y="28"/>
                  </a:lnTo>
                  <a:lnTo>
                    <a:pt x="230" y="28"/>
                  </a:lnTo>
                  <a:lnTo>
                    <a:pt x="230" y="31"/>
                  </a:lnTo>
                  <a:lnTo>
                    <a:pt x="250" y="31"/>
                  </a:lnTo>
                  <a:lnTo>
                    <a:pt x="250" y="33"/>
                  </a:lnTo>
                  <a:lnTo>
                    <a:pt x="268" y="33"/>
                  </a:lnTo>
                  <a:lnTo>
                    <a:pt x="287" y="35"/>
                  </a:lnTo>
                  <a:lnTo>
                    <a:pt x="307" y="35"/>
                  </a:lnTo>
                  <a:lnTo>
                    <a:pt x="307" y="37"/>
                  </a:lnTo>
                  <a:lnTo>
                    <a:pt x="326" y="37"/>
                  </a:lnTo>
                  <a:lnTo>
                    <a:pt x="346" y="37"/>
                  </a:lnTo>
                  <a:lnTo>
                    <a:pt x="346" y="39"/>
                  </a:lnTo>
                  <a:lnTo>
                    <a:pt x="365" y="39"/>
                  </a:lnTo>
                  <a:lnTo>
                    <a:pt x="383" y="39"/>
                  </a:lnTo>
                  <a:lnTo>
                    <a:pt x="402" y="41"/>
                  </a:lnTo>
                  <a:lnTo>
                    <a:pt x="422" y="41"/>
                  </a:lnTo>
                  <a:lnTo>
                    <a:pt x="441" y="41"/>
                  </a:lnTo>
                  <a:lnTo>
                    <a:pt x="441" y="44"/>
                  </a:lnTo>
                  <a:lnTo>
                    <a:pt x="461" y="44"/>
                  </a:lnTo>
                  <a:lnTo>
                    <a:pt x="480" y="44"/>
                  </a:lnTo>
                  <a:lnTo>
                    <a:pt x="498" y="44"/>
                  </a:lnTo>
                  <a:lnTo>
                    <a:pt x="517" y="44"/>
                  </a:lnTo>
                  <a:lnTo>
                    <a:pt x="517" y="46"/>
                  </a:lnTo>
                  <a:lnTo>
                    <a:pt x="537" y="46"/>
                  </a:lnTo>
                  <a:lnTo>
                    <a:pt x="556" y="46"/>
                  </a:lnTo>
                  <a:lnTo>
                    <a:pt x="576" y="46"/>
                  </a:lnTo>
                  <a:lnTo>
                    <a:pt x="595" y="46"/>
                  </a:lnTo>
                  <a:lnTo>
                    <a:pt x="615" y="46"/>
                  </a:lnTo>
                  <a:lnTo>
                    <a:pt x="633" y="48"/>
                  </a:lnTo>
                  <a:lnTo>
                    <a:pt x="652" y="48"/>
                  </a:lnTo>
                  <a:lnTo>
                    <a:pt x="672" y="48"/>
                  </a:lnTo>
                  <a:lnTo>
                    <a:pt x="691" y="48"/>
                  </a:lnTo>
                  <a:lnTo>
                    <a:pt x="711" y="48"/>
                  </a:lnTo>
                  <a:lnTo>
                    <a:pt x="730" y="48"/>
                  </a:lnTo>
                  <a:lnTo>
                    <a:pt x="748" y="48"/>
                  </a:lnTo>
                  <a:lnTo>
                    <a:pt x="767" y="48"/>
                  </a:lnTo>
                  <a:lnTo>
                    <a:pt x="787" y="48"/>
                  </a:lnTo>
                  <a:lnTo>
                    <a:pt x="806" y="48"/>
                  </a:lnTo>
                  <a:lnTo>
                    <a:pt x="826" y="48"/>
                  </a:lnTo>
                  <a:lnTo>
                    <a:pt x="845" y="48"/>
                  </a:lnTo>
                  <a:lnTo>
                    <a:pt x="863" y="48"/>
                  </a:lnTo>
                  <a:lnTo>
                    <a:pt x="863" y="50"/>
                  </a:lnTo>
                  <a:lnTo>
                    <a:pt x="882" y="50"/>
                  </a:lnTo>
                  <a:lnTo>
                    <a:pt x="902" y="50"/>
                  </a:lnTo>
                  <a:lnTo>
                    <a:pt x="921" y="50"/>
                  </a:lnTo>
                  <a:lnTo>
                    <a:pt x="941" y="50"/>
                  </a:lnTo>
                  <a:lnTo>
                    <a:pt x="960" y="50"/>
                  </a:lnTo>
                  <a:lnTo>
                    <a:pt x="980" y="50"/>
                  </a:lnTo>
                  <a:lnTo>
                    <a:pt x="998" y="50"/>
                  </a:lnTo>
                  <a:lnTo>
                    <a:pt x="1017" y="50"/>
                  </a:lnTo>
                  <a:lnTo>
                    <a:pt x="1037" y="50"/>
                  </a:lnTo>
                  <a:lnTo>
                    <a:pt x="1056" y="50"/>
                  </a:lnTo>
                  <a:lnTo>
                    <a:pt x="1076" y="50"/>
                  </a:lnTo>
                  <a:lnTo>
                    <a:pt x="1095" y="50"/>
                  </a:lnTo>
                </a:path>
              </a:pathLst>
            </a:custGeom>
            <a:noFill/>
            <a:ln w="28575" cap="rnd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3208" name="Line 8"/>
          <p:cNvSpPr>
            <a:spLocks noChangeShapeType="1"/>
          </p:cNvSpPr>
          <p:nvPr/>
        </p:nvSpPr>
        <p:spPr bwMode="auto">
          <a:xfrm>
            <a:off x="1106488" y="4095750"/>
            <a:ext cx="5448300" cy="285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09" name="Line 9"/>
          <p:cNvSpPr>
            <a:spLocks noChangeShapeType="1"/>
          </p:cNvSpPr>
          <p:nvPr/>
        </p:nvSpPr>
        <p:spPr bwMode="auto">
          <a:xfrm>
            <a:off x="4262438" y="1657350"/>
            <a:ext cx="0" cy="2871788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10" name="Line 10"/>
          <p:cNvSpPr>
            <a:spLocks noChangeShapeType="1"/>
          </p:cNvSpPr>
          <p:nvPr/>
        </p:nvSpPr>
        <p:spPr bwMode="auto">
          <a:xfrm>
            <a:off x="2643188" y="1622425"/>
            <a:ext cx="0" cy="2886075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11" name="Line 11"/>
          <p:cNvSpPr>
            <a:spLocks noChangeShapeType="1"/>
          </p:cNvSpPr>
          <p:nvPr/>
        </p:nvSpPr>
        <p:spPr bwMode="auto">
          <a:xfrm>
            <a:off x="2490788" y="3619500"/>
            <a:ext cx="120650" cy="17303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12" name="Line 12"/>
          <p:cNvSpPr>
            <a:spLocks noChangeShapeType="1"/>
          </p:cNvSpPr>
          <p:nvPr/>
        </p:nvSpPr>
        <p:spPr bwMode="auto">
          <a:xfrm>
            <a:off x="2384425" y="3763963"/>
            <a:ext cx="187325" cy="2317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13" name="Line 13"/>
          <p:cNvSpPr>
            <a:spLocks noChangeShapeType="1"/>
          </p:cNvSpPr>
          <p:nvPr/>
        </p:nvSpPr>
        <p:spPr bwMode="auto">
          <a:xfrm>
            <a:off x="2317750" y="3851275"/>
            <a:ext cx="200025" cy="2587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14" name="Line 14"/>
          <p:cNvSpPr>
            <a:spLocks noChangeShapeType="1"/>
          </p:cNvSpPr>
          <p:nvPr/>
        </p:nvSpPr>
        <p:spPr bwMode="auto">
          <a:xfrm>
            <a:off x="2184400" y="3908425"/>
            <a:ext cx="160338" cy="1873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15" name="Line 15"/>
          <p:cNvSpPr>
            <a:spLocks noChangeShapeType="1"/>
          </p:cNvSpPr>
          <p:nvPr/>
        </p:nvSpPr>
        <p:spPr bwMode="auto">
          <a:xfrm>
            <a:off x="2090738" y="3965575"/>
            <a:ext cx="93662" cy="1158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16" name="Line 16"/>
          <p:cNvSpPr>
            <a:spLocks noChangeShapeType="1"/>
          </p:cNvSpPr>
          <p:nvPr/>
        </p:nvSpPr>
        <p:spPr bwMode="auto">
          <a:xfrm>
            <a:off x="2011363" y="3995738"/>
            <a:ext cx="66675" cy="857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17" name="Line 17"/>
          <p:cNvSpPr>
            <a:spLocks noChangeShapeType="1"/>
          </p:cNvSpPr>
          <p:nvPr/>
        </p:nvSpPr>
        <p:spPr bwMode="auto">
          <a:xfrm flipH="1">
            <a:off x="4291013" y="2638425"/>
            <a:ext cx="146050" cy="288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18" name="Line 18"/>
          <p:cNvSpPr>
            <a:spLocks noChangeShapeType="1"/>
          </p:cNvSpPr>
          <p:nvPr/>
        </p:nvSpPr>
        <p:spPr bwMode="auto">
          <a:xfrm flipH="1">
            <a:off x="4276725" y="2797175"/>
            <a:ext cx="212725" cy="4619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19" name="Line 19"/>
          <p:cNvSpPr>
            <a:spLocks noChangeShapeType="1"/>
          </p:cNvSpPr>
          <p:nvPr/>
        </p:nvSpPr>
        <p:spPr bwMode="auto">
          <a:xfrm flipH="1">
            <a:off x="4262438" y="3000375"/>
            <a:ext cx="347662" cy="635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20" name="Line 20"/>
          <p:cNvSpPr>
            <a:spLocks noChangeShapeType="1"/>
          </p:cNvSpPr>
          <p:nvPr/>
        </p:nvSpPr>
        <p:spPr bwMode="auto">
          <a:xfrm flipH="1">
            <a:off x="4291013" y="3259138"/>
            <a:ext cx="411162" cy="6635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21" name="Line 21"/>
          <p:cNvSpPr>
            <a:spLocks noChangeShapeType="1"/>
          </p:cNvSpPr>
          <p:nvPr/>
        </p:nvSpPr>
        <p:spPr bwMode="auto">
          <a:xfrm flipH="1">
            <a:off x="4383088" y="3460750"/>
            <a:ext cx="427037" cy="6492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22" name="Line 22"/>
          <p:cNvSpPr>
            <a:spLocks noChangeShapeType="1"/>
          </p:cNvSpPr>
          <p:nvPr/>
        </p:nvSpPr>
        <p:spPr bwMode="auto">
          <a:xfrm flipH="1">
            <a:off x="4702175" y="3663950"/>
            <a:ext cx="293688" cy="4460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23" name="Line 23"/>
          <p:cNvSpPr>
            <a:spLocks noChangeShapeType="1"/>
          </p:cNvSpPr>
          <p:nvPr/>
        </p:nvSpPr>
        <p:spPr bwMode="auto">
          <a:xfrm flipH="1">
            <a:off x="5010150" y="3851275"/>
            <a:ext cx="131763" cy="2444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24" name="Line 24"/>
          <p:cNvSpPr>
            <a:spLocks noChangeShapeType="1"/>
          </p:cNvSpPr>
          <p:nvPr/>
        </p:nvSpPr>
        <p:spPr bwMode="auto">
          <a:xfrm flipH="1">
            <a:off x="5316538" y="3981450"/>
            <a:ext cx="52387" cy="1285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25" name="Text Box 25"/>
          <p:cNvSpPr txBox="1">
            <a:spLocks noChangeArrowheads="1"/>
          </p:cNvSpPr>
          <p:nvPr/>
        </p:nvSpPr>
        <p:spPr bwMode="auto">
          <a:xfrm>
            <a:off x="2233613" y="1192213"/>
            <a:ext cx="587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000"/>
              <a:t>LSL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563226" name="Text Box 26"/>
          <p:cNvSpPr txBox="1">
            <a:spLocks noChangeArrowheads="1"/>
          </p:cNvSpPr>
          <p:nvPr/>
        </p:nvSpPr>
        <p:spPr bwMode="auto">
          <a:xfrm>
            <a:off x="4132263" y="1143000"/>
            <a:ext cx="6270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000"/>
              <a:t>USL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563227" name="Text Box 27"/>
          <p:cNvSpPr txBox="1">
            <a:spLocks noChangeArrowheads="1"/>
          </p:cNvSpPr>
          <p:nvPr/>
        </p:nvSpPr>
        <p:spPr bwMode="auto">
          <a:xfrm>
            <a:off x="1514475" y="4467225"/>
            <a:ext cx="2003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Z</a:t>
            </a:r>
            <a:r>
              <a:rPr lang="en-US" sz="2400" b="1" baseline="-25000"/>
              <a:t>LSL</a:t>
            </a:r>
            <a:r>
              <a:rPr lang="en-US" sz="2400"/>
              <a:t>=   LSL - µ</a:t>
            </a:r>
          </a:p>
        </p:txBody>
      </p:sp>
      <p:sp>
        <p:nvSpPr>
          <p:cNvPr id="563228" name="Text Box 28"/>
          <p:cNvSpPr txBox="1">
            <a:spLocks noChangeArrowheads="1"/>
          </p:cNvSpPr>
          <p:nvPr/>
        </p:nvSpPr>
        <p:spPr bwMode="auto">
          <a:xfrm>
            <a:off x="2967038" y="4787900"/>
            <a:ext cx="368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Symbol" pitchFamily="18" charset="2"/>
              </a:rPr>
              <a:t>s</a:t>
            </a:r>
            <a:endParaRPr lang="en-US" sz="2800">
              <a:latin typeface="Times New Roman" pitchFamily="18" charset="0"/>
            </a:endParaRPr>
          </a:p>
        </p:txBody>
      </p:sp>
      <p:sp>
        <p:nvSpPr>
          <p:cNvPr id="563229" name="Line 29"/>
          <p:cNvSpPr>
            <a:spLocks noChangeShapeType="1"/>
          </p:cNvSpPr>
          <p:nvPr/>
        </p:nvSpPr>
        <p:spPr bwMode="auto">
          <a:xfrm>
            <a:off x="2630488" y="4922838"/>
            <a:ext cx="102711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30" name="Text Box 30"/>
          <p:cNvSpPr txBox="1">
            <a:spLocks noChangeArrowheads="1"/>
          </p:cNvSpPr>
          <p:nvPr/>
        </p:nvSpPr>
        <p:spPr bwMode="auto">
          <a:xfrm>
            <a:off x="4054475" y="4491038"/>
            <a:ext cx="2071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Z</a:t>
            </a:r>
            <a:r>
              <a:rPr lang="en-US" sz="2400" b="1" baseline="-25000"/>
              <a:t>USL</a:t>
            </a:r>
            <a:r>
              <a:rPr lang="en-US" sz="2400"/>
              <a:t>=   USL - µ</a:t>
            </a:r>
          </a:p>
        </p:txBody>
      </p:sp>
      <p:sp>
        <p:nvSpPr>
          <p:cNvPr id="563231" name="Text Box 31"/>
          <p:cNvSpPr txBox="1">
            <a:spLocks noChangeArrowheads="1"/>
          </p:cNvSpPr>
          <p:nvPr/>
        </p:nvSpPr>
        <p:spPr bwMode="auto">
          <a:xfrm>
            <a:off x="5508625" y="4811713"/>
            <a:ext cx="368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Symbol" pitchFamily="18" charset="2"/>
              </a:rPr>
              <a:t>s</a:t>
            </a:r>
            <a:endParaRPr lang="en-US" sz="2800">
              <a:latin typeface="Times New Roman" pitchFamily="18" charset="0"/>
            </a:endParaRPr>
          </a:p>
        </p:txBody>
      </p:sp>
      <p:sp>
        <p:nvSpPr>
          <p:cNvPr id="563232" name="Line 32"/>
          <p:cNvSpPr>
            <a:spLocks noChangeShapeType="1"/>
          </p:cNvSpPr>
          <p:nvPr/>
        </p:nvSpPr>
        <p:spPr bwMode="auto">
          <a:xfrm>
            <a:off x="5222875" y="4946650"/>
            <a:ext cx="10255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33" name="Text Box 33"/>
          <p:cNvSpPr txBox="1">
            <a:spLocks noChangeArrowheads="1"/>
          </p:cNvSpPr>
          <p:nvPr/>
        </p:nvSpPr>
        <p:spPr bwMode="auto">
          <a:xfrm>
            <a:off x="685800" y="5535613"/>
            <a:ext cx="2490788" cy="941387"/>
          </a:xfrm>
          <a:prstGeom prst="rect">
            <a:avLst/>
          </a:prstGeom>
          <a:solidFill>
            <a:srgbClr val="FFFF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sz="1800" b="1"/>
              <a:t>PROBABILITY FOR</a:t>
            </a:r>
            <a:br>
              <a:rPr lang="en-US" sz="1800" b="1"/>
            </a:br>
            <a:r>
              <a:rPr lang="en-US" sz="1800" b="1"/>
              <a:t>DEFECTS AT </a:t>
            </a:r>
            <a:br>
              <a:rPr lang="en-US" sz="1800" b="1"/>
            </a:br>
            <a:r>
              <a:rPr lang="en-US" sz="1800" b="1"/>
              <a:t>LOWER TAIL (PPM)</a:t>
            </a:r>
          </a:p>
        </p:txBody>
      </p:sp>
      <p:sp>
        <p:nvSpPr>
          <p:cNvPr id="563234" name="Text Box 34"/>
          <p:cNvSpPr txBox="1">
            <a:spLocks noChangeArrowheads="1"/>
          </p:cNvSpPr>
          <p:nvPr/>
        </p:nvSpPr>
        <p:spPr bwMode="auto">
          <a:xfrm>
            <a:off x="3733800" y="5535613"/>
            <a:ext cx="2438400" cy="941387"/>
          </a:xfrm>
          <a:prstGeom prst="rect">
            <a:avLst/>
          </a:prstGeom>
          <a:solidFill>
            <a:srgbClr val="FFFF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sz="1800" b="1"/>
              <a:t>PROBABILITY FOR</a:t>
            </a:r>
            <a:br>
              <a:rPr lang="en-US" sz="1800" b="1"/>
            </a:br>
            <a:r>
              <a:rPr lang="en-US" sz="1800" b="1"/>
              <a:t>DEFECTS AT </a:t>
            </a:r>
            <a:br>
              <a:rPr lang="en-US" sz="1800" b="1"/>
            </a:br>
            <a:r>
              <a:rPr lang="en-US" sz="1800" b="1"/>
              <a:t>UPPER TAIL (PPM)</a:t>
            </a:r>
          </a:p>
        </p:txBody>
      </p:sp>
      <p:sp>
        <p:nvSpPr>
          <p:cNvPr id="563235" name="Text Box 35"/>
          <p:cNvSpPr txBox="1">
            <a:spLocks noChangeArrowheads="1"/>
          </p:cNvSpPr>
          <p:nvPr/>
        </p:nvSpPr>
        <p:spPr bwMode="auto">
          <a:xfrm>
            <a:off x="3200400" y="5711825"/>
            <a:ext cx="422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/>
              <a:t>+</a:t>
            </a:r>
            <a:endParaRPr lang="en-US" sz="1400"/>
          </a:p>
        </p:txBody>
      </p:sp>
      <p:sp>
        <p:nvSpPr>
          <p:cNvPr id="563236" name="Text Box 36"/>
          <p:cNvSpPr txBox="1">
            <a:spLocks noChangeArrowheads="1"/>
          </p:cNvSpPr>
          <p:nvPr/>
        </p:nvSpPr>
        <p:spPr bwMode="auto">
          <a:xfrm>
            <a:off x="6607175" y="5535613"/>
            <a:ext cx="2155825" cy="941387"/>
          </a:xfrm>
          <a:prstGeom prst="rect">
            <a:avLst/>
          </a:prstGeom>
          <a:solidFill>
            <a:srgbClr val="FFFF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sz="1800" b="1"/>
              <a:t>Probability of</a:t>
            </a:r>
            <a:br>
              <a:rPr lang="en-US" sz="1800" b="1"/>
            </a:br>
            <a:r>
              <a:rPr lang="en-US" sz="1800" b="1"/>
              <a:t>Out of Specs or</a:t>
            </a:r>
            <a:br>
              <a:rPr lang="en-US" sz="1800" b="1"/>
            </a:br>
            <a:r>
              <a:rPr lang="en-US" sz="1800" b="1"/>
              <a:t>Total defects</a:t>
            </a:r>
          </a:p>
        </p:txBody>
      </p:sp>
      <p:sp>
        <p:nvSpPr>
          <p:cNvPr id="563237" name="Line 37"/>
          <p:cNvSpPr>
            <a:spLocks noChangeShapeType="1"/>
          </p:cNvSpPr>
          <p:nvPr/>
        </p:nvSpPr>
        <p:spPr bwMode="auto">
          <a:xfrm>
            <a:off x="1981200" y="5081588"/>
            <a:ext cx="0" cy="4048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38" name="Line 38"/>
          <p:cNvSpPr>
            <a:spLocks noChangeShapeType="1"/>
          </p:cNvSpPr>
          <p:nvPr/>
        </p:nvSpPr>
        <p:spPr bwMode="auto">
          <a:xfrm>
            <a:off x="4457700" y="5030788"/>
            <a:ext cx="0" cy="4048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39" name="Line 39"/>
          <p:cNvSpPr>
            <a:spLocks noChangeShapeType="1"/>
          </p:cNvSpPr>
          <p:nvPr/>
        </p:nvSpPr>
        <p:spPr bwMode="auto">
          <a:xfrm flipV="1">
            <a:off x="4371975" y="1919288"/>
            <a:ext cx="1423988" cy="1587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40" name="Text Box 40"/>
          <p:cNvSpPr txBox="1">
            <a:spLocks noChangeArrowheads="1"/>
          </p:cNvSpPr>
          <p:nvPr/>
        </p:nvSpPr>
        <p:spPr bwMode="auto">
          <a:xfrm>
            <a:off x="5856288" y="1411288"/>
            <a:ext cx="30178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000"/>
              <a:t>Normal Distribution </a:t>
            </a:r>
            <a:br>
              <a:rPr lang="en-US" sz="2000"/>
            </a:br>
            <a:r>
              <a:rPr lang="en-US" sz="2000"/>
              <a:t>characterized by</a:t>
            </a:r>
          </a:p>
          <a:p>
            <a:pPr eaLnBrk="0" hangingPunct="0"/>
            <a:r>
              <a:rPr lang="en-US" sz="2000"/>
              <a:t>µ : the mean</a:t>
            </a:r>
          </a:p>
          <a:p>
            <a:pPr eaLnBrk="0" hangingPunct="0"/>
            <a:r>
              <a:rPr lang="en-US" sz="2000"/>
              <a:t>s : the standard deviation</a:t>
            </a:r>
          </a:p>
        </p:txBody>
      </p:sp>
      <p:sp>
        <p:nvSpPr>
          <p:cNvPr id="563241" name="Text Box 41"/>
          <p:cNvSpPr txBox="1">
            <a:spLocks noChangeArrowheads="1"/>
          </p:cNvSpPr>
          <p:nvPr/>
        </p:nvSpPr>
        <p:spPr bwMode="auto">
          <a:xfrm>
            <a:off x="6142038" y="5711825"/>
            <a:ext cx="422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/>
              <a:t>=</a:t>
            </a:r>
            <a:endParaRPr lang="en-US" sz="1400"/>
          </a:p>
        </p:txBody>
      </p:sp>
      <p:sp>
        <p:nvSpPr>
          <p:cNvPr id="563242" name="Text Box 42"/>
          <p:cNvSpPr txBox="1">
            <a:spLocks noChangeArrowheads="1"/>
          </p:cNvSpPr>
          <p:nvPr/>
        </p:nvSpPr>
        <p:spPr bwMode="auto">
          <a:xfrm>
            <a:off x="228600" y="5105400"/>
            <a:ext cx="1660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nl-BE" sz="1400"/>
              <a:t>Table or Computer</a:t>
            </a:r>
            <a:endParaRPr lang="en-AU" sz="1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1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Six Sigma Essence (Process Capability):</a:t>
            </a:r>
          </a:p>
        </p:txBody>
      </p:sp>
      <p:sp>
        <p:nvSpPr>
          <p:cNvPr id="441362" name="Rectangle 1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itchFamily="18" charset="2"/>
              <a:buNone/>
            </a:pPr>
            <a:r>
              <a:rPr lang="en-US" sz="3600" b="1" i="1"/>
              <a:t>“How well does our process' output (product or service) meet the valid requirements of the customer?”</a:t>
            </a:r>
          </a:p>
        </p:txBody>
      </p:sp>
      <p:pic>
        <p:nvPicPr>
          <p:cNvPr id="441364" name="Picture 20" descr="MCj0279660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276600"/>
            <a:ext cx="35052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Calculating Sigma – Measurement Data</a:t>
            </a:r>
          </a:p>
        </p:txBody>
      </p:sp>
      <p:sp>
        <p:nvSpPr>
          <p:cNvPr id="531462" name="Rectangle 6"/>
          <p:cNvSpPr>
            <a:spLocks noChangeArrowheads="1"/>
          </p:cNvSpPr>
          <p:nvPr/>
        </p:nvSpPr>
        <p:spPr bwMode="auto">
          <a:xfrm>
            <a:off x="0" y="27670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1461" name="Object 5"/>
          <p:cNvGraphicFramePr>
            <a:graphicFrameLocks noChangeAspect="1"/>
          </p:cNvGraphicFramePr>
          <p:nvPr/>
        </p:nvGraphicFramePr>
        <p:xfrm>
          <a:off x="2362200" y="4267200"/>
          <a:ext cx="3581400" cy="218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71700" imgH="1320800" progId="Equation.3">
                  <p:embed/>
                </p:oleObj>
              </mc:Choice>
              <mc:Fallback>
                <p:oleObj name="Equation" r:id="rId2" imgW="2171700" imgH="1320800" progId="Equation.3">
                  <p:embed/>
                  <p:pic>
                    <p:nvPicPr>
                      <p:cNvPr id="53146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267200"/>
                        <a:ext cx="3581400" cy="218281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31463" name="Group 7"/>
          <p:cNvGrpSpPr>
            <a:grpSpLocks/>
          </p:cNvGrpSpPr>
          <p:nvPr/>
        </p:nvGrpSpPr>
        <p:grpSpPr bwMode="auto">
          <a:xfrm>
            <a:off x="1143000" y="990600"/>
            <a:ext cx="6172200" cy="3105150"/>
            <a:chOff x="3143" y="12081"/>
            <a:chExt cx="4205" cy="2115"/>
          </a:xfrm>
        </p:grpSpPr>
        <p:sp>
          <p:nvSpPr>
            <p:cNvPr id="531464" name="Rectangle 8"/>
            <p:cNvSpPr>
              <a:spLocks noChangeArrowheads="1"/>
            </p:cNvSpPr>
            <p:nvPr/>
          </p:nvSpPr>
          <p:spPr bwMode="auto">
            <a:xfrm>
              <a:off x="3143" y="12237"/>
              <a:ext cx="1155" cy="6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820738"/>
              <a:r>
                <a:rPr lang="en-US" altLang="ko-KR" sz="1800">
                  <a:ea typeface="Batang" pitchFamily="18" charset="-127"/>
                </a:rPr>
                <a:t>Lower</a:t>
              </a:r>
            </a:p>
            <a:p>
              <a:pPr algn="ctr" defTabSz="820738"/>
              <a:r>
                <a:rPr lang="en-US" altLang="ko-KR" sz="1800">
                  <a:ea typeface="Batang" pitchFamily="18" charset="-127"/>
                </a:rPr>
                <a:t>Specification</a:t>
              </a:r>
            </a:p>
            <a:p>
              <a:pPr algn="ctr" defTabSz="820738"/>
              <a:r>
                <a:rPr lang="en-US" altLang="ko-KR" sz="1800">
                  <a:ea typeface="Batang" pitchFamily="18" charset="-127"/>
                </a:rPr>
                <a:t>Limit</a:t>
              </a:r>
              <a:endParaRPr lang="en-US" sz="2900"/>
            </a:p>
          </p:txBody>
        </p:sp>
        <p:sp>
          <p:nvSpPr>
            <p:cNvPr id="531465" name="Rectangle 9"/>
            <p:cNvSpPr>
              <a:spLocks noChangeArrowheads="1"/>
            </p:cNvSpPr>
            <p:nvPr/>
          </p:nvSpPr>
          <p:spPr bwMode="auto">
            <a:xfrm>
              <a:off x="6013" y="12237"/>
              <a:ext cx="1335" cy="7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820738"/>
              <a:r>
                <a:rPr lang="en-US" altLang="ko-KR" sz="1800">
                  <a:ea typeface="Batang" pitchFamily="18" charset="-127"/>
                </a:rPr>
                <a:t>Upper</a:t>
              </a:r>
            </a:p>
            <a:p>
              <a:pPr algn="ctr" defTabSz="820738"/>
              <a:r>
                <a:rPr lang="en-US" altLang="ko-KR" sz="1800">
                  <a:ea typeface="Batang" pitchFamily="18" charset="-127"/>
                </a:rPr>
                <a:t>Specification </a:t>
              </a:r>
            </a:p>
            <a:p>
              <a:pPr algn="ctr" defTabSz="820738"/>
              <a:r>
                <a:rPr lang="en-US" altLang="ko-KR" sz="1800">
                  <a:ea typeface="Batang" pitchFamily="18" charset="-127"/>
                </a:rPr>
                <a:t>Limit</a:t>
              </a:r>
              <a:endParaRPr lang="en-US" sz="2900"/>
            </a:p>
          </p:txBody>
        </p:sp>
        <p:sp>
          <p:nvSpPr>
            <p:cNvPr id="531466" name="Rectangle 10"/>
            <p:cNvSpPr>
              <a:spLocks noChangeArrowheads="1"/>
            </p:cNvSpPr>
            <p:nvPr/>
          </p:nvSpPr>
          <p:spPr bwMode="auto">
            <a:xfrm>
              <a:off x="5216" y="12081"/>
              <a:ext cx="855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820738"/>
              <a:r>
                <a:rPr lang="en-US" altLang="ko-KR" sz="1800">
                  <a:ea typeface="Batang" pitchFamily="18" charset="-127"/>
                </a:rPr>
                <a:t>Mean</a:t>
              </a:r>
              <a:endParaRPr lang="en-US" sz="2900"/>
            </a:p>
          </p:txBody>
        </p:sp>
        <p:sp>
          <p:nvSpPr>
            <p:cNvPr id="531467" name="Rectangle 11"/>
            <p:cNvSpPr>
              <a:spLocks noChangeArrowheads="1"/>
            </p:cNvSpPr>
            <p:nvPr/>
          </p:nvSpPr>
          <p:spPr bwMode="auto">
            <a:xfrm>
              <a:off x="6219" y="13871"/>
              <a:ext cx="884" cy="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820738"/>
              <a:r>
                <a:rPr lang="en-US" altLang="ko-KR" sz="1800" b="1">
                  <a:ea typeface="Batang" pitchFamily="18" charset="-127"/>
                </a:rPr>
                <a:t>Measure</a:t>
              </a:r>
              <a:endParaRPr lang="en-US" sz="2900"/>
            </a:p>
          </p:txBody>
        </p:sp>
        <p:sp>
          <p:nvSpPr>
            <p:cNvPr id="531468" name="Text Box 12"/>
            <p:cNvSpPr txBox="1">
              <a:spLocks noChangeArrowheads="1"/>
            </p:cNvSpPr>
            <p:nvPr/>
          </p:nvSpPr>
          <p:spPr bwMode="auto">
            <a:xfrm>
              <a:off x="6262" y="12903"/>
              <a:ext cx="878" cy="40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ko-KR" sz="2800">
                  <a:latin typeface="Arial" pitchFamily="34" charset="0"/>
                  <a:ea typeface="Batang" pitchFamily="18" charset="-127"/>
                </a:rPr>
                <a:t>Area 1</a:t>
              </a:r>
              <a:endParaRPr lang="en-US" sz="2900">
                <a:latin typeface="Arial" pitchFamily="34" charset="0"/>
              </a:endParaRPr>
            </a:p>
          </p:txBody>
        </p:sp>
        <p:sp>
          <p:nvSpPr>
            <p:cNvPr id="531469" name="Text Box 13"/>
            <p:cNvSpPr txBox="1">
              <a:spLocks noChangeArrowheads="1"/>
            </p:cNvSpPr>
            <p:nvPr/>
          </p:nvSpPr>
          <p:spPr bwMode="auto">
            <a:xfrm>
              <a:off x="3192" y="12882"/>
              <a:ext cx="878" cy="40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ko-KR" sz="2800">
                  <a:latin typeface="Arial" pitchFamily="34" charset="0"/>
                  <a:ea typeface="Batang" pitchFamily="18" charset="-127"/>
                </a:rPr>
                <a:t>Area 2</a:t>
              </a:r>
              <a:endParaRPr lang="en-US" sz="2900">
                <a:latin typeface="Arial" pitchFamily="34" charset="0"/>
              </a:endParaRPr>
            </a:p>
          </p:txBody>
        </p:sp>
        <p:grpSp>
          <p:nvGrpSpPr>
            <p:cNvPr id="531470" name="Group 14"/>
            <p:cNvGrpSpPr>
              <a:grpSpLocks/>
            </p:cNvGrpSpPr>
            <p:nvPr/>
          </p:nvGrpSpPr>
          <p:grpSpPr bwMode="auto">
            <a:xfrm>
              <a:off x="3231" y="12244"/>
              <a:ext cx="3857" cy="1582"/>
              <a:chOff x="3231" y="11359"/>
              <a:chExt cx="5297" cy="2467"/>
            </a:xfrm>
          </p:grpSpPr>
          <p:sp>
            <p:nvSpPr>
              <p:cNvPr id="531471" name="Line 15"/>
              <p:cNvSpPr>
                <a:spLocks noChangeShapeType="1"/>
              </p:cNvSpPr>
              <p:nvPr/>
            </p:nvSpPr>
            <p:spPr bwMode="auto">
              <a:xfrm>
                <a:off x="3231" y="13767"/>
                <a:ext cx="5295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2" name="Line 16"/>
              <p:cNvSpPr>
                <a:spLocks noChangeShapeType="1"/>
              </p:cNvSpPr>
              <p:nvPr/>
            </p:nvSpPr>
            <p:spPr bwMode="auto">
              <a:xfrm flipH="1">
                <a:off x="3231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3" name="Line 17"/>
              <p:cNvSpPr>
                <a:spLocks noChangeShapeType="1"/>
              </p:cNvSpPr>
              <p:nvPr/>
            </p:nvSpPr>
            <p:spPr bwMode="auto">
              <a:xfrm flipH="1">
                <a:off x="3671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4" name="Line 18"/>
              <p:cNvSpPr>
                <a:spLocks noChangeShapeType="1"/>
              </p:cNvSpPr>
              <p:nvPr/>
            </p:nvSpPr>
            <p:spPr bwMode="auto">
              <a:xfrm flipH="1">
                <a:off x="4112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5" name="Line 19"/>
              <p:cNvSpPr>
                <a:spLocks noChangeShapeType="1"/>
              </p:cNvSpPr>
              <p:nvPr/>
            </p:nvSpPr>
            <p:spPr bwMode="auto">
              <a:xfrm flipH="1">
                <a:off x="4554" y="13757"/>
                <a:ext cx="3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6" name="Line 20"/>
              <p:cNvSpPr>
                <a:spLocks noChangeShapeType="1"/>
              </p:cNvSpPr>
              <p:nvPr/>
            </p:nvSpPr>
            <p:spPr bwMode="auto">
              <a:xfrm flipH="1">
                <a:off x="4995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7" name="Line 21"/>
              <p:cNvSpPr>
                <a:spLocks noChangeShapeType="1"/>
              </p:cNvSpPr>
              <p:nvPr/>
            </p:nvSpPr>
            <p:spPr bwMode="auto">
              <a:xfrm flipH="1">
                <a:off x="5438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8" name="Line 22"/>
              <p:cNvSpPr>
                <a:spLocks noChangeShapeType="1"/>
              </p:cNvSpPr>
              <p:nvPr/>
            </p:nvSpPr>
            <p:spPr bwMode="auto">
              <a:xfrm flipH="1">
                <a:off x="5878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9" name="Line 23"/>
              <p:cNvSpPr>
                <a:spLocks noChangeShapeType="1"/>
              </p:cNvSpPr>
              <p:nvPr/>
            </p:nvSpPr>
            <p:spPr bwMode="auto">
              <a:xfrm flipH="1">
                <a:off x="6319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0" name="Line 24"/>
              <p:cNvSpPr>
                <a:spLocks noChangeShapeType="1"/>
              </p:cNvSpPr>
              <p:nvPr/>
            </p:nvSpPr>
            <p:spPr bwMode="auto">
              <a:xfrm flipH="1">
                <a:off x="6761" y="13757"/>
                <a:ext cx="3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1" name="Line 25"/>
              <p:cNvSpPr>
                <a:spLocks noChangeShapeType="1"/>
              </p:cNvSpPr>
              <p:nvPr/>
            </p:nvSpPr>
            <p:spPr bwMode="auto">
              <a:xfrm flipH="1">
                <a:off x="7202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2" name="Line 26"/>
              <p:cNvSpPr>
                <a:spLocks noChangeShapeType="1"/>
              </p:cNvSpPr>
              <p:nvPr/>
            </p:nvSpPr>
            <p:spPr bwMode="auto">
              <a:xfrm flipH="1">
                <a:off x="7645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3" name="Line 27"/>
              <p:cNvSpPr>
                <a:spLocks noChangeShapeType="1"/>
              </p:cNvSpPr>
              <p:nvPr/>
            </p:nvSpPr>
            <p:spPr bwMode="auto">
              <a:xfrm flipH="1">
                <a:off x="8085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4" name="Line 28"/>
              <p:cNvSpPr>
                <a:spLocks noChangeShapeType="1"/>
              </p:cNvSpPr>
              <p:nvPr/>
            </p:nvSpPr>
            <p:spPr bwMode="auto">
              <a:xfrm flipH="1">
                <a:off x="8526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5" name="Line 29"/>
              <p:cNvSpPr>
                <a:spLocks noChangeShapeType="1"/>
              </p:cNvSpPr>
              <p:nvPr/>
            </p:nvSpPr>
            <p:spPr bwMode="auto">
              <a:xfrm>
                <a:off x="3231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6" name="Line 30"/>
              <p:cNvSpPr>
                <a:spLocks noChangeShapeType="1"/>
              </p:cNvSpPr>
              <p:nvPr/>
            </p:nvSpPr>
            <p:spPr bwMode="auto">
              <a:xfrm>
                <a:off x="3280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7" name="Freeform 31"/>
              <p:cNvSpPr>
                <a:spLocks/>
              </p:cNvSpPr>
              <p:nvPr/>
            </p:nvSpPr>
            <p:spPr bwMode="auto">
              <a:xfrm>
                <a:off x="3316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8" name="Line 32"/>
              <p:cNvSpPr>
                <a:spLocks noChangeShapeType="1"/>
              </p:cNvSpPr>
              <p:nvPr/>
            </p:nvSpPr>
            <p:spPr bwMode="auto">
              <a:xfrm>
                <a:off x="3365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9" name="Line 33"/>
              <p:cNvSpPr>
                <a:spLocks noChangeShapeType="1"/>
              </p:cNvSpPr>
              <p:nvPr/>
            </p:nvSpPr>
            <p:spPr bwMode="auto">
              <a:xfrm>
                <a:off x="3401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0" name="Line 34"/>
              <p:cNvSpPr>
                <a:spLocks noChangeShapeType="1"/>
              </p:cNvSpPr>
              <p:nvPr/>
            </p:nvSpPr>
            <p:spPr bwMode="auto">
              <a:xfrm>
                <a:off x="3450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1" name="Line 35"/>
              <p:cNvSpPr>
                <a:spLocks noChangeShapeType="1"/>
              </p:cNvSpPr>
              <p:nvPr/>
            </p:nvSpPr>
            <p:spPr bwMode="auto">
              <a:xfrm>
                <a:off x="3499" y="13757"/>
                <a:ext cx="38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2" name="Freeform 36"/>
              <p:cNvSpPr>
                <a:spLocks/>
              </p:cNvSpPr>
              <p:nvPr/>
            </p:nvSpPr>
            <p:spPr bwMode="auto">
              <a:xfrm>
                <a:off x="3537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3" name="Line 37"/>
              <p:cNvSpPr>
                <a:spLocks noChangeShapeType="1"/>
              </p:cNvSpPr>
              <p:nvPr/>
            </p:nvSpPr>
            <p:spPr bwMode="auto">
              <a:xfrm>
                <a:off x="3586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4" name="Line 38"/>
              <p:cNvSpPr>
                <a:spLocks noChangeShapeType="1"/>
              </p:cNvSpPr>
              <p:nvPr/>
            </p:nvSpPr>
            <p:spPr bwMode="auto">
              <a:xfrm>
                <a:off x="3622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5" name="Line 39"/>
              <p:cNvSpPr>
                <a:spLocks noChangeShapeType="1"/>
              </p:cNvSpPr>
              <p:nvPr/>
            </p:nvSpPr>
            <p:spPr bwMode="auto">
              <a:xfrm>
                <a:off x="3671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6" name="Line 40"/>
              <p:cNvSpPr>
                <a:spLocks noChangeShapeType="1"/>
              </p:cNvSpPr>
              <p:nvPr/>
            </p:nvSpPr>
            <p:spPr bwMode="auto">
              <a:xfrm>
                <a:off x="3720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7" name="Freeform 41"/>
              <p:cNvSpPr>
                <a:spLocks/>
              </p:cNvSpPr>
              <p:nvPr/>
            </p:nvSpPr>
            <p:spPr bwMode="auto">
              <a:xfrm>
                <a:off x="3756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8" name="Line 42"/>
              <p:cNvSpPr>
                <a:spLocks noChangeShapeType="1"/>
              </p:cNvSpPr>
              <p:nvPr/>
            </p:nvSpPr>
            <p:spPr bwMode="auto">
              <a:xfrm>
                <a:off x="3805" y="13757"/>
                <a:ext cx="3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9" name="Line 43"/>
              <p:cNvSpPr>
                <a:spLocks noChangeShapeType="1"/>
              </p:cNvSpPr>
              <p:nvPr/>
            </p:nvSpPr>
            <p:spPr bwMode="auto">
              <a:xfrm>
                <a:off x="3844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0" name="Line 44"/>
              <p:cNvSpPr>
                <a:spLocks noChangeShapeType="1"/>
              </p:cNvSpPr>
              <p:nvPr/>
            </p:nvSpPr>
            <p:spPr bwMode="auto">
              <a:xfrm>
                <a:off x="3893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1" name="Line 45"/>
              <p:cNvSpPr>
                <a:spLocks noChangeShapeType="1"/>
              </p:cNvSpPr>
              <p:nvPr/>
            </p:nvSpPr>
            <p:spPr bwMode="auto">
              <a:xfrm>
                <a:off x="3942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2" name="Freeform 46"/>
              <p:cNvSpPr>
                <a:spLocks/>
              </p:cNvSpPr>
              <p:nvPr/>
            </p:nvSpPr>
            <p:spPr bwMode="auto">
              <a:xfrm>
                <a:off x="3978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3" name="Line 47"/>
              <p:cNvSpPr>
                <a:spLocks noChangeShapeType="1"/>
              </p:cNvSpPr>
              <p:nvPr/>
            </p:nvSpPr>
            <p:spPr bwMode="auto">
              <a:xfrm>
                <a:off x="4027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4" name="Line 48"/>
              <p:cNvSpPr>
                <a:spLocks noChangeShapeType="1"/>
              </p:cNvSpPr>
              <p:nvPr/>
            </p:nvSpPr>
            <p:spPr bwMode="auto">
              <a:xfrm>
                <a:off x="4063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5" name="Line 49"/>
              <p:cNvSpPr>
                <a:spLocks noChangeShapeType="1"/>
              </p:cNvSpPr>
              <p:nvPr/>
            </p:nvSpPr>
            <p:spPr bwMode="auto">
              <a:xfrm>
                <a:off x="4112" y="13757"/>
                <a:ext cx="51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6" name="Line 50"/>
              <p:cNvSpPr>
                <a:spLocks noChangeShapeType="1"/>
              </p:cNvSpPr>
              <p:nvPr/>
            </p:nvSpPr>
            <p:spPr bwMode="auto">
              <a:xfrm>
                <a:off x="4163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7" name="Freeform 51"/>
              <p:cNvSpPr>
                <a:spLocks/>
              </p:cNvSpPr>
              <p:nvPr/>
            </p:nvSpPr>
            <p:spPr bwMode="auto">
              <a:xfrm>
                <a:off x="4199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8" name="Line 52"/>
              <p:cNvSpPr>
                <a:spLocks noChangeShapeType="1"/>
              </p:cNvSpPr>
              <p:nvPr/>
            </p:nvSpPr>
            <p:spPr bwMode="auto">
              <a:xfrm>
                <a:off x="4248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9" name="Line 53"/>
              <p:cNvSpPr>
                <a:spLocks noChangeShapeType="1"/>
              </p:cNvSpPr>
              <p:nvPr/>
            </p:nvSpPr>
            <p:spPr bwMode="auto">
              <a:xfrm>
                <a:off x="4284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0" name="Freeform 54"/>
              <p:cNvSpPr>
                <a:spLocks/>
              </p:cNvSpPr>
              <p:nvPr/>
            </p:nvSpPr>
            <p:spPr bwMode="auto">
              <a:xfrm>
                <a:off x="4333" y="13746"/>
                <a:ext cx="49" cy="11"/>
              </a:xfrm>
              <a:custGeom>
                <a:avLst/>
                <a:gdLst>
                  <a:gd name="T0" fmla="*/ 0 w 20000"/>
                  <a:gd name="T1" fmla="*/ 20000 h 20000"/>
                  <a:gd name="T2" fmla="*/ 10612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10612" y="0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1" name="Line 55"/>
              <p:cNvSpPr>
                <a:spLocks noChangeShapeType="1"/>
              </p:cNvSpPr>
              <p:nvPr/>
            </p:nvSpPr>
            <p:spPr bwMode="auto">
              <a:xfrm>
                <a:off x="4382" y="13746"/>
                <a:ext cx="38" cy="1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2" name="Freeform 56"/>
              <p:cNvSpPr>
                <a:spLocks/>
              </p:cNvSpPr>
              <p:nvPr/>
            </p:nvSpPr>
            <p:spPr bwMode="auto">
              <a:xfrm>
                <a:off x="4420" y="13746"/>
                <a:ext cx="49" cy="1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3" name="Freeform 57"/>
              <p:cNvSpPr>
                <a:spLocks/>
              </p:cNvSpPr>
              <p:nvPr/>
            </p:nvSpPr>
            <p:spPr bwMode="auto">
              <a:xfrm>
                <a:off x="4469" y="13734"/>
                <a:ext cx="37" cy="12"/>
              </a:xfrm>
              <a:custGeom>
                <a:avLst/>
                <a:gdLst>
                  <a:gd name="T0" fmla="*/ 0 w 20000"/>
                  <a:gd name="T1" fmla="*/ 20000 h 20000"/>
                  <a:gd name="T2" fmla="*/ 5946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5946" y="0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4" name="Line 58"/>
              <p:cNvSpPr>
                <a:spLocks noChangeShapeType="1"/>
              </p:cNvSpPr>
              <p:nvPr/>
            </p:nvSpPr>
            <p:spPr bwMode="auto">
              <a:xfrm>
                <a:off x="4506" y="13734"/>
                <a:ext cx="48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5" name="Line 59"/>
              <p:cNvSpPr>
                <a:spLocks noChangeShapeType="1"/>
              </p:cNvSpPr>
              <p:nvPr/>
            </p:nvSpPr>
            <p:spPr bwMode="auto">
              <a:xfrm flipH="1">
                <a:off x="4554" y="13723"/>
                <a:ext cx="49" cy="11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6" name="Line 60"/>
              <p:cNvSpPr>
                <a:spLocks noChangeShapeType="1"/>
              </p:cNvSpPr>
              <p:nvPr/>
            </p:nvSpPr>
            <p:spPr bwMode="auto">
              <a:xfrm flipH="1">
                <a:off x="4603" y="13714"/>
                <a:ext cx="37" cy="9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7" name="Freeform 61"/>
              <p:cNvSpPr>
                <a:spLocks/>
              </p:cNvSpPr>
              <p:nvPr/>
            </p:nvSpPr>
            <p:spPr bwMode="auto">
              <a:xfrm>
                <a:off x="4640" y="13703"/>
                <a:ext cx="49" cy="11"/>
              </a:xfrm>
              <a:custGeom>
                <a:avLst/>
                <a:gdLst>
                  <a:gd name="T0" fmla="*/ 0 w 20000"/>
                  <a:gd name="T1" fmla="*/ 20000 h 20000"/>
                  <a:gd name="T2" fmla="*/ 10612 w 20000"/>
                  <a:gd name="T3" fmla="*/ 20000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10612" y="20000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8" name="Line 62"/>
              <p:cNvSpPr>
                <a:spLocks noChangeShapeType="1"/>
              </p:cNvSpPr>
              <p:nvPr/>
            </p:nvSpPr>
            <p:spPr bwMode="auto">
              <a:xfrm flipH="1">
                <a:off x="4689" y="13680"/>
                <a:ext cx="38" cy="23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9" name="Line 63"/>
              <p:cNvSpPr>
                <a:spLocks noChangeShapeType="1"/>
              </p:cNvSpPr>
              <p:nvPr/>
            </p:nvSpPr>
            <p:spPr bwMode="auto">
              <a:xfrm flipH="1">
                <a:off x="4727" y="13660"/>
                <a:ext cx="49" cy="20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0" name="Line 64"/>
              <p:cNvSpPr>
                <a:spLocks noChangeShapeType="1"/>
              </p:cNvSpPr>
              <p:nvPr/>
            </p:nvSpPr>
            <p:spPr bwMode="auto">
              <a:xfrm flipH="1">
                <a:off x="4776" y="13637"/>
                <a:ext cx="49" cy="23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1" name="Line 65"/>
              <p:cNvSpPr>
                <a:spLocks noChangeShapeType="1"/>
              </p:cNvSpPr>
              <p:nvPr/>
            </p:nvSpPr>
            <p:spPr bwMode="auto">
              <a:xfrm flipH="1">
                <a:off x="4825" y="13606"/>
                <a:ext cx="36" cy="31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2" name="Freeform 66"/>
              <p:cNvSpPr>
                <a:spLocks/>
              </p:cNvSpPr>
              <p:nvPr/>
            </p:nvSpPr>
            <p:spPr bwMode="auto">
              <a:xfrm>
                <a:off x="4861" y="13563"/>
                <a:ext cx="49" cy="43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9767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9767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3" name="Freeform 67"/>
              <p:cNvSpPr>
                <a:spLocks/>
              </p:cNvSpPr>
              <p:nvPr/>
            </p:nvSpPr>
            <p:spPr bwMode="auto">
              <a:xfrm>
                <a:off x="4910" y="13520"/>
                <a:ext cx="36" cy="43"/>
              </a:xfrm>
              <a:custGeom>
                <a:avLst/>
                <a:gdLst>
                  <a:gd name="T0" fmla="*/ 0 w 20000"/>
                  <a:gd name="T1" fmla="*/ 20000 h 20000"/>
                  <a:gd name="T2" fmla="*/ 7222 w 20000"/>
                  <a:gd name="T3" fmla="*/ 9767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7222" y="9767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4" name="Freeform 68"/>
              <p:cNvSpPr>
                <a:spLocks/>
              </p:cNvSpPr>
              <p:nvPr/>
            </p:nvSpPr>
            <p:spPr bwMode="auto">
              <a:xfrm>
                <a:off x="4946" y="13455"/>
                <a:ext cx="49" cy="65"/>
              </a:xfrm>
              <a:custGeom>
                <a:avLst/>
                <a:gdLst>
                  <a:gd name="T0" fmla="*/ 0 w 20000"/>
                  <a:gd name="T1" fmla="*/ 20000 h 20000"/>
                  <a:gd name="T2" fmla="*/ 10612 w 20000"/>
                  <a:gd name="T3" fmla="*/ 9846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10612" y="9846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5" name="Line 69"/>
              <p:cNvSpPr>
                <a:spLocks noChangeShapeType="1"/>
              </p:cNvSpPr>
              <p:nvPr/>
            </p:nvSpPr>
            <p:spPr bwMode="auto">
              <a:xfrm flipH="1">
                <a:off x="4995" y="13390"/>
                <a:ext cx="49" cy="65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6" name="Freeform 70"/>
              <p:cNvSpPr>
                <a:spLocks/>
              </p:cNvSpPr>
              <p:nvPr/>
            </p:nvSpPr>
            <p:spPr bwMode="auto">
              <a:xfrm>
                <a:off x="5044" y="13326"/>
                <a:ext cx="38" cy="64"/>
              </a:xfrm>
              <a:custGeom>
                <a:avLst/>
                <a:gdLst>
                  <a:gd name="T0" fmla="*/ 0 w 20000"/>
                  <a:gd name="T1" fmla="*/ 20000 h 20000"/>
                  <a:gd name="T2" fmla="*/ 6842 w 20000"/>
                  <a:gd name="T3" fmla="*/ 10000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6842" y="10000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7" name="Freeform 71"/>
              <p:cNvSpPr>
                <a:spLocks/>
              </p:cNvSpPr>
              <p:nvPr/>
            </p:nvSpPr>
            <p:spPr bwMode="auto">
              <a:xfrm>
                <a:off x="5082" y="13241"/>
                <a:ext cx="49" cy="85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10118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10118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8" name="Line 72"/>
              <p:cNvSpPr>
                <a:spLocks noChangeShapeType="1"/>
              </p:cNvSpPr>
              <p:nvPr/>
            </p:nvSpPr>
            <p:spPr bwMode="auto">
              <a:xfrm flipH="1">
                <a:off x="5131" y="13144"/>
                <a:ext cx="36" cy="97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9" name="Freeform 73"/>
              <p:cNvSpPr>
                <a:spLocks/>
              </p:cNvSpPr>
              <p:nvPr/>
            </p:nvSpPr>
            <p:spPr bwMode="auto">
              <a:xfrm>
                <a:off x="5167" y="13047"/>
                <a:ext cx="49" cy="97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11134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11134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0" name="Freeform 74"/>
              <p:cNvSpPr>
                <a:spLocks/>
              </p:cNvSpPr>
              <p:nvPr/>
            </p:nvSpPr>
            <p:spPr bwMode="auto">
              <a:xfrm>
                <a:off x="5216" y="12928"/>
                <a:ext cx="49" cy="119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10924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10924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1" name="Line 75"/>
              <p:cNvSpPr>
                <a:spLocks noChangeShapeType="1"/>
              </p:cNvSpPr>
              <p:nvPr/>
            </p:nvSpPr>
            <p:spPr bwMode="auto">
              <a:xfrm flipH="1">
                <a:off x="5265" y="12810"/>
                <a:ext cx="37" cy="118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2" name="Freeform 76"/>
              <p:cNvSpPr>
                <a:spLocks/>
              </p:cNvSpPr>
              <p:nvPr/>
            </p:nvSpPr>
            <p:spPr bwMode="auto">
              <a:xfrm>
                <a:off x="5302" y="12691"/>
                <a:ext cx="48" cy="119"/>
              </a:xfrm>
              <a:custGeom>
                <a:avLst/>
                <a:gdLst>
                  <a:gd name="T0" fmla="*/ 0 w 20000"/>
                  <a:gd name="T1" fmla="*/ 20000 h 20000"/>
                  <a:gd name="T2" fmla="*/ 10417 w 20000"/>
                  <a:gd name="T3" fmla="*/ 10924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10417" y="10924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3" name="Line 77"/>
              <p:cNvSpPr>
                <a:spLocks noChangeShapeType="1"/>
              </p:cNvSpPr>
              <p:nvPr/>
            </p:nvSpPr>
            <p:spPr bwMode="auto">
              <a:xfrm flipH="1">
                <a:off x="5350" y="12563"/>
                <a:ext cx="39" cy="128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4" name="Freeform 78"/>
              <p:cNvSpPr>
                <a:spLocks/>
              </p:cNvSpPr>
              <p:nvPr/>
            </p:nvSpPr>
            <p:spPr bwMode="auto">
              <a:xfrm>
                <a:off x="5389" y="12423"/>
                <a:ext cx="49" cy="140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9286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9286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5" name="Line 79"/>
              <p:cNvSpPr>
                <a:spLocks noChangeShapeType="1"/>
              </p:cNvSpPr>
              <p:nvPr/>
            </p:nvSpPr>
            <p:spPr bwMode="auto">
              <a:xfrm flipH="1">
                <a:off x="5438" y="12294"/>
                <a:ext cx="49" cy="129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6" name="Line 80"/>
              <p:cNvSpPr>
                <a:spLocks noChangeShapeType="1"/>
              </p:cNvSpPr>
              <p:nvPr/>
            </p:nvSpPr>
            <p:spPr bwMode="auto">
              <a:xfrm flipH="1">
                <a:off x="5487" y="12166"/>
                <a:ext cx="36" cy="128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7" name="Freeform 81"/>
              <p:cNvSpPr>
                <a:spLocks/>
              </p:cNvSpPr>
              <p:nvPr/>
            </p:nvSpPr>
            <p:spPr bwMode="auto">
              <a:xfrm>
                <a:off x="5523" y="12035"/>
                <a:ext cx="49" cy="131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10076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10076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8" name="Freeform 82"/>
              <p:cNvSpPr>
                <a:spLocks/>
              </p:cNvSpPr>
              <p:nvPr/>
            </p:nvSpPr>
            <p:spPr bwMode="auto">
              <a:xfrm>
                <a:off x="5572" y="11929"/>
                <a:ext cx="36" cy="106"/>
              </a:xfrm>
              <a:custGeom>
                <a:avLst/>
                <a:gdLst>
                  <a:gd name="T0" fmla="*/ 0 w 20000"/>
                  <a:gd name="T1" fmla="*/ 20000 h 20000"/>
                  <a:gd name="T2" fmla="*/ 7222 w 20000"/>
                  <a:gd name="T3" fmla="*/ 10189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7222" y="10189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9" name="Freeform 83"/>
              <p:cNvSpPr>
                <a:spLocks/>
              </p:cNvSpPr>
              <p:nvPr/>
            </p:nvSpPr>
            <p:spPr bwMode="auto">
              <a:xfrm>
                <a:off x="5608" y="11821"/>
                <a:ext cx="49" cy="108"/>
              </a:xfrm>
              <a:custGeom>
                <a:avLst/>
                <a:gdLst>
                  <a:gd name="T0" fmla="*/ 0 w 20000"/>
                  <a:gd name="T1" fmla="*/ 20000 h 20000"/>
                  <a:gd name="T2" fmla="*/ 10612 w 20000"/>
                  <a:gd name="T3" fmla="*/ 10000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10612" y="10000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0" name="Line 84"/>
              <p:cNvSpPr>
                <a:spLocks noChangeShapeType="1"/>
              </p:cNvSpPr>
              <p:nvPr/>
            </p:nvSpPr>
            <p:spPr bwMode="auto">
              <a:xfrm flipH="1">
                <a:off x="5657" y="11735"/>
                <a:ext cx="49" cy="86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1" name="Line 85"/>
              <p:cNvSpPr>
                <a:spLocks noChangeShapeType="1"/>
              </p:cNvSpPr>
              <p:nvPr/>
            </p:nvSpPr>
            <p:spPr bwMode="auto">
              <a:xfrm flipH="1">
                <a:off x="5706" y="11659"/>
                <a:ext cx="38" cy="76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2" name="Freeform 86"/>
              <p:cNvSpPr>
                <a:spLocks/>
              </p:cNvSpPr>
              <p:nvPr/>
            </p:nvSpPr>
            <p:spPr bwMode="auto">
              <a:xfrm>
                <a:off x="5744" y="11607"/>
                <a:ext cx="49" cy="52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7692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7692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3" name="Line 87"/>
              <p:cNvSpPr>
                <a:spLocks noChangeShapeType="1"/>
              </p:cNvSpPr>
              <p:nvPr/>
            </p:nvSpPr>
            <p:spPr bwMode="auto">
              <a:xfrm flipH="1">
                <a:off x="5793" y="11573"/>
                <a:ext cx="36" cy="34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4" name="Line 88"/>
              <p:cNvSpPr>
                <a:spLocks noChangeShapeType="1"/>
              </p:cNvSpPr>
              <p:nvPr/>
            </p:nvSpPr>
            <p:spPr bwMode="auto">
              <a:xfrm flipH="1">
                <a:off x="5829" y="11564"/>
                <a:ext cx="49" cy="9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5" name="Line 89"/>
              <p:cNvSpPr>
                <a:spLocks noChangeShapeType="1"/>
              </p:cNvSpPr>
              <p:nvPr/>
            </p:nvSpPr>
            <p:spPr bwMode="auto">
              <a:xfrm>
                <a:off x="5878" y="11564"/>
                <a:ext cx="49" cy="9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6" name="Line 90"/>
              <p:cNvSpPr>
                <a:spLocks noChangeShapeType="1"/>
              </p:cNvSpPr>
              <p:nvPr/>
            </p:nvSpPr>
            <p:spPr bwMode="auto">
              <a:xfrm>
                <a:off x="5927" y="11573"/>
                <a:ext cx="36" cy="34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7" name="Freeform 91"/>
              <p:cNvSpPr>
                <a:spLocks/>
              </p:cNvSpPr>
              <p:nvPr/>
            </p:nvSpPr>
            <p:spPr bwMode="auto">
              <a:xfrm>
                <a:off x="5963" y="11607"/>
                <a:ext cx="49" cy="52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7692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7692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8" name="Line 92"/>
              <p:cNvSpPr>
                <a:spLocks noChangeShapeType="1"/>
              </p:cNvSpPr>
              <p:nvPr/>
            </p:nvSpPr>
            <p:spPr bwMode="auto">
              <a:xfrm>
                <a:off x="6012" y="11659"/>
                <a:ext cx="39" cy="76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9" name="Line 93"/>
              <p:cNvSpPr>
                <a:spLocks noChangeShapeType="1"/>
              </p:cNvSpPr>
              <p:nvPr/>
            </p:nvSpPr>
            <p:spPr bwMode="auto">
              <a:xfrm>
                <a:off x="6051" y="11735"/>
                <a:ext cx="49" cy="86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0" name="Freeform 94"/>
              <p:cNvSpPr>
                <a:spLocks/>
              </p:cNvSpPr>
              <p:nvPr/>
            </p:nvSpPr>
            <p:spPr bwMode="auto">
              <a:xfrm>
                <a:off x="6100" y="11821"/>
                <a:ext cx="49" cy="108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10000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10000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1" name="Freeform 95"/>
              <p:cNvSpPr>
                <a:spLocks/>
              </p:cNvSpPr>
              <p:nvPr/>
            </p:nvSpPr>
            <p:spPr bwMode="auto">
              <a:xfrm>
                <a:off x="6149" y="11929"/>
                <a:ext cx="36" cy="106"/>
              </a:xfrm>
              <a:custGeom>
                <a:avLst/>
                <a:gdLst>
                  <a:gd name="T0" fmla="*/ 0 w 20000"/>
                  <a:gd name="T1" fmla="*/ 0 h 20000"/>
                  <a:gd name="T2" fmla="*/ 6111 w 20000"/>
                  <a:gd name="T3" fmla="*/ 10189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6111" y="10189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2" name="Freeform 96"/>
              <p:cNvSpPr>
                <a:spLocks/>
              </p:cNvSpPr>
              <p:nvPr/>
            </p:nvSpPr>
            <p:spPr bwMode="auto">
              <a:xfrm>
                <a:off x="6185" y="12035"/>
                <a:ext cx="49" cy="131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10076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10076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3" name="Line 97"/>
              <p:cNvSpPr>
                <a:spLocks noChangeShapeType="1"/>
              </p:cNvSpPr>
              <p:nvPr/>
            </p:nvSpPr>
            <p:spPr bwMode="auto">
              <a:xfrm>
                <a:off x="6234" y="12166"/>
                <a:ext cx="36" cy="128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4" name="Line 98"/>
              <p:cNvSpPr>
                <a:spLocks noChangeShapeType="1"/>
              </p:cNvSpPr>
              <p:nvPr/>
            </p:nvSpPr>
            <p:spPr bwMode="auto">
              <a:xfrm>
                <a:off x="6270" y="12294"/>
                <a:ext cx="49" cy="129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5" name="Freeform 99"/>
              <p:cNvSpPr>
                <a:spLocks/>
              </p:cNvSpPr>
              <p:nvPr/>
            </p:nvSpPr>
            <p:spPr bwMode="auto">
              <a:xfrm>
                <a:off x="6319" y="12423"/>
                <a:ext cx="49" cy="140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9286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9286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6" name="Line 100"/>
              <p:cNvSpPr>
                <a:spLocks noChangeShapeType="1"/>
              </p:cNvSpPr>
              <p:nvPr/>
            </p:nvSpPr>
            <p:spPr bwMode="auto">
              <a:xfrm>
                <a:off x="6368" y="12563"/>
                <a:ext cx="38" cy="128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7" name="Freeform 101"/>
              <p:cNvSpPr>
                <a:spLocks/>
              </p:cNvSpPr>
              <p:nvPr/>
            </p:nvSpPr>
            <p:spPr bwMode="auto">
              <a:xfrm>
                <a:off x="6406" y="12691"/>
                <a:ext cx="49" cy="119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10924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10924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8" name="Line 102"/>
              <p:cNvSpPr>
                <a:spLocks noChangeShapeType="1"/>
              </p:cNvSpPr>
              <p:nvPr/>
            </p:nvSpPr>
            <p:spPr bwMode="auto">
              <a:xfrm>
                <a:off x="6455" y="12810"/>
                <a:ext cx="36" cy="118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9" name="Freeform 103"/>
              <p:cNvSpPr>
                <a:spLocks/>
              </p:cNvSpPr>
              <p:nvPr/>
            </p:nvSpPr>
            <p:spPr bwMode="auto">
              <a:xfrm>
                <a:off x="6491" y="12928"/>
                <a:ext cx="49" cy="119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10924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10924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0" name="Freeform 104"/>
              <p:cNvSpPr>
                <a:spLocks/>
              </p:cNvSpPr>
              <p:nvPr/>
            </p:nvSpPr>
            <p:spPr bwMode="auto">
              <a:xfrm>
                <a:off x="6540" y="13047"/>
                <a:ext cx="49" cy="97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11134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11134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1" name="Line 105"/>
              <p:cNvSpPr>
                <a:spLocks noChangeShapeType="1"/>
              </p:cNvSpPr>
              <p:nvPr/>
            </p:nvSpPr>
            <p:spPr bwMode="auto">
              <a:xfrm>
                <a:off x="6589" y="13144"/>
                <a:ext cx="36" cy="97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2" name="Freeform 106"/>
              <p:cNvSpPr>
                <a:spLocks/>
              </p:cNvSpPr>
              <p:nvPr/>
            </p:nvSpPr>
            <p:spPr bwMode="auto">
              <a:xfrm>
                <a:off x="6625" y="13241"/>
                <a:ext cx="49" cy="85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10118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10118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3" name="Freeform 107"/>
              <p:cNvSpPr>
                <a:spLocks/>
              </p:cNvSpPr>
              <p:nvPr/>
            </p:nvSpPr>
            <p:spPr bwMode="auto">
              <a:xfrm>
                <a:off x="6674" y="13326"/>
                <a:ext cx="39" cy="64"/>
              </a:xfrm>
              <a:custGeom>
                <a:avLst/>
                <a:gdLst>
                  <a:gd name="T0" fmla="*/ 0 w 20000"/>
                  <a:gd name="T1" fmla="*/ 0 h 20000"/>
                  <a:gd name="T2" fmla="*/ 6667 w 20000"/>
                  <a:gd name="T3" fmla="*/ 10000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6667" y="10000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4" name="Line 108"/>
              <p:cNvSpPr>
                <a:spLocks noChangeShapeType="1"/>
              </p:cNvSpPr>
              <p:nvPr/>
            </p:nvSpPr>
            <p:spPr bwMode="auto">
              <a:xfrm>
                <a:off x="6713" y="13390"/>
                <a:ext cx="48" cy="65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5" name="Freeform 109"/>
              <p:cNvSpPr>
                <a:spLocks/>
              </p:cNvSpPr>
              <p:nvPr/>
            </p:nvSpPr>
            <p:spPr bwMode="auto">
              <a:xfrm>
                <a:off x="6761" y="13455"/>
                <a:ext cx="49" cy="65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9846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9846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6" name="Freeform 110"/>
              <p:cNvSpPr>
                <a:spLocks/>
              </p:cNvSpPr>
              <p:nvPr/>
            </p:nvSpPr>
            <p:spPr bwMode="auto">
              <a:xfrm>
                <a:off x="6810" y="13520"/>
                <a:ext cx="37" cy="43"/>
              </a:xfrm>
              <a:custGeom>
                <a:avLst/>
                <a:gdLst>
                  <a:gd name="T0" fmla="*/ 0 w 20000"/>
                  <a:gd name="T1" fmla="*/ 0 h 20000"/>
                  <a:gd name="T2" fmla="*/ 7027 w 20000"/>
                  <a:gd name="T3" fmla="*/ 9767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7027" y="9767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7" name="Freeform 111"/>
              <p:cNvSpPr>
                <a:spLocks/>
              </p:cNvSpPr>
              <p:nvPr/>
            </p:nvSpPr>
            <p:spPr bwMode="auto">
              <a:xfrm>
                <a:off x="6847" y="13563"/>
                <a:ext cx="49" cy="43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9767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9767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8" name="Line 112"/>
              <p:cNvSpPr>
                <a:spLocks noChangeShapeType="1"/>
              </p:cNvSpPr>
              <p:nvPr/>
            </p:nvSpPr>
            <p:spPr bwMode="auto">
              <a:xfrm>
                <a:off x="6896" y="13606"/>
                <a:ext cx="36" cy="31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9" name="Line 113"/>
              <p:cNvSpPr>
                <a:spLocks noChangeShapeType="1"/>
              </p:cNvSpPr>
              <p:nvPr/>
            </p:nvSpPr>
            <p:spPr bwMode="auto">
              <a:xfrm>
                <a:off x="6932" y="13637"/>
                <a:ext cx="49" cy="23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0" name="Line 114"/>
              <p:cNvSpPr>
                <a:spLocks noChangeShapeType="1"/>
              </p:cNvSpPr>
              <p:nvPr/>
            </p:nvSpPr>
            <p:spPr bwMode="auto">
              <a:xfrm>
                <a:off x="6981" y="13660"/>
                <a:ext cx="49" cy="20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1" name="Line 115"/>
              <p:cNvSpPr>
                <a:spLocks noChangeShapeType="1"/>
              </p:cNvSpPr>
              <p:nvPr/>
            </p:nvSpPr>
            <p:spPr bwMode="auto">
              <a:xfrm>
                <a:off x="7030" y="13680"/>
                <a:ext cx="38" cy="23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2" name="Freeform 116"/>
              <p:cNvSpPr>
                <a:spLocks/>
              </p:cNvSpPr>
              <p:nvPr/>
            </p:nvSpPr>
            <p:spPr bwMode="auto">
              <a:xfrm>
                <a:off x="7068" y="13703"/>
                <a:ext cx="49" cy="11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20000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20000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3" name="Line 117"/>
              <p:cNvSpPr>
                <a:spLocks noChangeShapeType="1"/>
              </p:cNvSpPr>
              <p:nvPr/>
            </p:nvSpPr>
            <p:spPr bwMode="auto">
              <a:xfrm>
                <a:off x="7117" y="13714"/>
                <a:ext cx="36" cy="9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4" name="Line 118"/>
              <p:cNvSpPr>
                <a:spLocks noChangeShapeType="1"/>
              </p:cNvSpPr>
              <p:nvPr/>
            </p:nvSpPr>
            <p:spPr bwMode="auto">
              <a:xfrm>
                <a:off x="7153" y="13723"/>
                <a:ext cx="49" cy="11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5" name="Line 119"/>
              <p:cNvSpPr>
                <a:spLocks noChangeShapeType="1"/>
              </p:cNvSpPr>
              <p:nvPr/>
            </p:nvSpPr>
            <p:spPr bwMode="auto">
              <a:xfrm>
                <a:off x="7202" y="13734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6" name="Freeform 120"/>
              <p:cNvSpPr>
                <a:spLocks/>
              </p:cNvSpPr>
              <p:nvPr/>
            </p:nvSpPr>
            <p:spPr bwMode="auto">
              <a:xfrm>
                <a:off x="7251" y="13734"/>
                <a:ext cx="36" cy="12"/>
              </a:xfrm>
              <a:custGeom>
                <a:avLst/>
                <a:gdLst>
                  <a:gd name="T0" fmla="*/ 0 w 20000"/>
                  <a:gd name="T1" fmla="*/ 0 h 20000"/>
                  <a:gd name="T2" fmla="*/ 7222 w 20000"/>
                  <a:gd name="T3" fmla="*/ 0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7222" y="0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7" name="Freeform 121"/>
              <p:cNvSpPr>
                <a:spLocks/>
              </p:cNvSpPr>
              <p:nvPr/>
            </p:nvSpPr>
            <p:spPr bwMode="auto">
              <a:xfrm>
                <a:off x="7287" y="13746"/>
                <a:ext cx="51" cy="1"/>
              </a:xfrm>
              <a:custGeom>
                <a:avLst/>
                <a:gdLst>
                  <a:gd name="T0" fmla="*/ 0 w 20000"/>
                  <a:gd name="T1" fmla="*/ 0 h 20000"/>
                  <a:gd name="T2" fmla="*/ 10196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196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8" name="Line 122"/>
              <p:cNvSpPr>
                <a:spLocks noChangeShapeType="1"/>
              </p:cNvSpPr>
              <p:nvPr/>
            </p:nvSpPr>
            <p:spPr bwMode="auto">
              <a:xfrm>
                <a:off x="7338" y="13746"/>
                <a:ext cx="36" cy="1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9" name="Freeform 123"/>
              <p:cNvSpPr>
                <a:spLocks/>
              </p:cNvSpPr>
              <p:nvPr/>
            </p:nvSpPr>
            <p:spPr bwMode="auto">
              <a:xfrm>
                <a:off x="7374" y="13746"/>
                <a:ext cx="49" cy="11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0" name="Line 124"/>
              <p:cNvSpPr>
                <a:spLocks noChangeShapeType="1"/>
              </p:cNvSpPr>
              <p:nvPr/>
            </p:nvSpPr>
            <p:spPr bwMode="auto">
              <a:xfrm>
                <a:off x="7423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1" name="Line 125"/>
              <p:cNvSpPr>
                <a:spLocks noChangeShapeType="1"/>
              </p:cNvSpPr>
              <p:nvPr/>
            </p:nvSpPr>
            <p:spPr bwMode="auto">
              <a:xfrm>
                <a:off x="7472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2" name="Freeform 126"/>
              <p:cNvSpPr>
                <a:spLocks/>
              </p:cNvSpPr>
              <p:nvPr/>
            </p:nvSpPr>
            <p:spPr bwMode="auto">
              <a:xfrm>
                <a:off x="7508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3" name="Line 127"/>
              <p:cNvSpPr>
                <a:spLocks noChangeShapeType="1"/>
              </p:cNvSpPr>
              <p:nvPr/>
            </p:nvSpPr>
            <p:spPr bwMode="auto">
              <a:xfrm>
                <a:off x="7557" y="13757"/>
                <a:ext cx="37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4" name="Line 128"/>
              <p:cNvSpPr>
                <a:spLocks noChangeShapeType="1"/>
              </p:cNvSpPr>
              <p:nvPr/>
            </p:nvSpPr>
            <p:spPr bwMode="auto">
              <a:xfrm>
                <a:off x="7594" y="13757"/>
                <a:ext cx="51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5" name="Line 129"/>
              <p:cNvSpPr>
                <a:spLocks noChangeShapeType="1"/>
              </p:cNvSpPr>
              <p:nvPr/>
            </p:nvSpPr>
            <p:spPr bwMode="auto">
              <a:xfrm>
                <a:off x="7645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6" name="Line 130"/>
              <p:cNvSpPr>
                <a:spLocks noChangeShapeType="1"/>
              </p:cNvSpPr>
              <p:nvPr/>
            </p:nvSpPr>
            <p:spPr bwMode="auto">
              <a:xfrm>
                <a:off x="7694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7" name="Freeform 131"/>
              <p:cNvSpPr>
                <a:spLocks/>
              </p:cNvSpPr>
              <p:nvPr/>
            </p:nvSpPr>
            <p:spPr bwMode="auto">
              <a:xfrm>
                <a:off x="7730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8" name="Line 132"/>
              <p:cNvSpPr>
                <a:spLocks noChangeShapeType="1"/>
              </p:cNvSpPr>
              <p:nvPr/>
            </p:nvSpPr>
            <p:spPr bwMode="auto">
              <a:xfrm>
                <a:off x="7779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9" name="Line 133"/>
              <p:cNvSpPr>
                <a:spLocks noChangeShapeType="1"/>
              </p:cNvSpPr>
              <p:nvPr/>
            </p:nvSpPr>
            <p:spPr bwMode="auto">
              <a:xfrm>
                <a:off x="7815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0" name="Line 134"/>
              <p:cNvSpPr>
                <a:spLocks noChangeShapeType="1"/>
              </p:cNvSpPr>
              <p:nvPr/>
            </p:nvSpPr>
            <p:spPr bwMode="auto">
              <a:xfrm>
                <a:off x="7864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1" name="Line 135"/>
              <p:cNvSpPr>
                <a:spLocks noChangeShapeType="1"/>
              </p:cNvSpPr>
              <p:nvPr/>
            </p:nvSpPr>
            <p:spPr bwMode="auto">
              <a:xfrm>
                <a:off x="7913" y="13757"/>
                <a:ext cx="38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2" name="Freeform 136"/>
              <p:cNvSpPr>
                <a:spLocks/>
              </p:cNvSpPr>
              <p:nvPr/>
            </p:nvSpPr>
            <p:spPr bwMode="auto">
              <a:xfrm>
                <a:off x="7951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3" name="Line 137"/>
              <p:cNvSpPr>
                <a:spLocks noChangeShapeType="1"/>
              </p:cNvSpPr>
              <p:nvPr/>
            </p:nvSpPr>
            <p:spPr bwMode="auto">
              <a:xfrm>
                <a:off x="8000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4" name="Line 138"/>
              <p:cNvSpPr>
                <a:spLocks noChangeShapeType="1"/>
              </p:cNvSpPr>
              <p:nvPr/>
            </p:nvSpPr>
            <p:spPr bwMode="auto">
              <a:xfrm>
                <a:off x="8036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5" name="Line 139"/>
              <p:cNvSpPr>
                <a:spLocks noChangeShapeType="1"/>
              </p:cNvSpPr>
              <p:nvPr/>
            </p:nvSpPr>
            <p:spPr bwMode="auto">
              <a:xfrm>
                <a:off x="8085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6" name="Line 140"/>
              <p:cNvSpPr>
                <a:spLocks noChangeShapeType="1"/>
              </p:cNvSpPr>
              <p:nvPr/>
            </p:nvSpPr>
            <p:spPr bwMode="auto">
              <a:xfrm>
                <a:off x="8134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7" name="Freeform 141"/>
              <p:cNvSpPr>
                <a:spLocks/>
              </p:cNvSpPr>
              <p:nvPr/>
            </p:nvSpPr>
            <p:spPr bwMode="auto">
              <a:xfrm>
                <a:off x="8170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8" name="Line 142"/>
              <p:cNvSpPr>
                <a:spLocks noChangeShapeType="1"/>
              </p:cNvSpPr>
              <p:nvPr/>
            </p:nvSpPr>
            <p:spPr bwMode="auto">
              <a:xfrm>
                <a:off x="8219" y="13757"/>
                <a:ext cx="3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9" name="Line 143"/>
              <p:cNvSpPr>
                <a:spLocks noChangeShapeType="1"/>
              </p:cNvSpPr>
              <p:nvPr/>
            </p:nvSpPr>
            <p:spPr bwMode="auto">
              <a:xfrm>
                <a:off x="8258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0" name="Line 144"/>
              <p:cNvSpPr>
                <a:spLocks noChangeShapeType="1"/>
              </p:cNvSpPr>
              <p:nvPr/>
            </p:nvSpPr>
            <p:spPr bwMode="auto">
              <a:xfrm>
                <a:off x="8307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1" name="Line 145"/>
              <p:cNvSpPr>
                <a:spLocks noChangeShapeType="1"/>
              </p:cNvSpPr>
              <p:nvPr/>
            </p:nvSpPr>
            <p:spPr bwMode="auto">
              <a:xfrm>
                <a:off x="8356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2" name="Freeform 146"/>
              <p:cNvSpPr>
                <a:spLocks/>
              </p:cNvSpPr>
              <p:nvPr/>
            </p:nvSpPr>
            <p:spPr bwMode="auto">
              <a:xfrm>
                <a:off x="8392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3" name="Line 147"/>
              <p:cNvSpPr>
                <a:spLocks noChangeShapeType="1"/>
              </p:cNvSpPr>
              <p:nvPr/>
            </p:nvSpPr>
            <p:spPr bwMode="auto">
              <a:xfrm>
                <a:off x="8441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4" name="Line 148"/>
              <p:cNvSpPr>
                <a:spLocks noChangeShapeType="1"/>
              </p:cNvSpPr>
              <p:nvPr/>
            </p:nvSpPr>
            <p:spPr bwMode="auto">
              <a:xfrm>
                <a:off x="8477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5" name="Line 149"/>
              <p:cNvSpPr>
                <a:spLocks noChangeShapeType="1"/>
              </p:cNvSpPr>
              <p:nvPr/>
            </p:nvSpPr>
            <p:spPr bwMode="auto">
              <a:xfrm>
                <a:off x="5885" y="11359"/>
                <a:ext cx="0" cy="24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6" name="Line 150"/>
              <p:cNvSpPr>
                <a:spLocks noChangeShapeType="1"/>
              </p:cNvSpPr>
              <p:nvPr/>
            </p:nvSpPr>
            <p:spPr bwMode="auto">
              <a:xfrm>
                <a:off x="7220" y="11711"/>
                <a:ext cx="0" cy="211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7" name="Line 151"/>
              <p:cNvSpPr>
                <a:spLocks noChangeShapeType="1"/>
              </p:cNvSpPr>
              <p:nvPr/>
            </p:nvSpPr>
            <p:spPr bwMode="auto">
              <a:xfrm>
                <a:off x="4552" y="11696"/>
                <a:ext cx="0" cy="213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8" name="Line 152"/>
              <p:cNvSpPr>
                <a:spLocks noChangeShapeType="1"/>
              </p:cNvSpPr>
              <p:nvPr/>
            </p:nvSpPr>
            <p:spPr bwMode="auto">
              <a:xfrm>
                <a:off x="3389" y="13007"/>
                <a:ext cx="843" cy="7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9" name="Line 153"/>
              <p:cNvSpPr>
                <a:spLocks noChangeShapeType="1"/>
              </p:cNvSpPr>
              <p:nvPr/>
            </p:nvSpPr>
            <p:spPr bwMode="auto">
              <a:xfrm flipH="1">
                <a:off x="7569" y="13007"/>
                <a:ext cx="825" cy="6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Charts for Discrete Data</a:t>
            </a:r>
          </a:p>
        </p:txBody>
      </p:sp>
      <p:sp>
        <p:nvSpPr>
          <p:cNvPr id="540675" name="Line 3"/>
          <p:cNvSpPr>
            <a:spLocks noChangeShapeType="1"/>
          </p:cNvSpPr>
          <p:nvPr/>
        </p:nvSpPr>
        <p:spPr bwMode="auto">
          <a:xfrm flipV="1">
            <a:off x="1728788" y="1938338"/>
            <a:ext cx="1587" cy="24685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76" name="Line 4"/>
          <p:cNvSpPr>
            <a:spLocks noChangeShapeType="1"/>
          </p:cNvSpPr>
          <p:nvPr/>
        </p:nvSpPr>
        <p:spPr bwMode="auto">
          <a:xfrm>
            <a:off x="1430338" y="4230688"/>
            <a:ext cx="461010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77" name="Line 5"/>
          <p:cNvSpPr>
            <a:spLocks noChangeShapeType="1"/>
          </p:cNvSpPr>
          <p:nvPr/>
        </p:nvSpPr>
        <p:spPr bwMode="auto">
          <a:xfrm>
            <a:off x="2127250" y="4230688"/>
            <a:ext cx="1588" cy="1254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78" name="Line 6"/>
          <p:cNvSpPr>
            <a:spLocks noChangeShapeType="1"/>
          </p:cNvSpPr>
          <p:nvPr/>
        </p:nvSpPr>
        <p:spPr bwMode="auto">
          <a:xfrm>
            <a:off x="2544763" y="4230688"/>
            <a:ext cx="1587" cy="1254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79" name="Line 7"/>
          <p:cNvSpPr>
            <a:spLocks noChangeShapeType="1"/>
          </p:cNvSpPr>
          <p:nvPr/>
        </p:nvSpPr>
        <p:spPr bwMode="auto">
          <a:xfrm>
            <a:off x="2962275" y="4230688"/>
            <a:ext cx="1588" cy="1254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80" name="Line 8"/>
          <p:cNvSpPr>
            <a:spLocks noChangeShapeType="1"/>
          </p:cNvSpPr>
          <p:nvPr/>
        </p:nvSpPr>
        <p:spPr bwMode="auto">
          <a:xfrm>
            <a:off x="3379788" y="4230688"/>
            <a:ext cx="1587" cy="1254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81" name="Line 9"/>
          <p:cNvSpPr>
            <a:spLocks noChangeShapeType="1"/>
          </p:cNvSpPr>
          <p:nvPr/>
        </p:nvSpPr>
        <p:spPr bwMode="auto">
          <a:xfrm>
            <a:off x="3797300" y="4230688"/>
            <a:ext cx="1588" cy="1254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82" name="Line 10"/>
          <p:cNvSpPr>
            <a:spLocks noChangeShapeType="1"/>
          </p:cNvSpPr>
          <p:nvPr/>
        </p:nvSpPr>
        <p:spPr bwMode="auto">
          <a:xfrm>
            <a:off x="4214813" y="4230688"/>
            <a:ext cx="1587" cy="1254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83" name="Line 11"/>
          <p:cNvSpPr>
            <a:spLocks noChangeShapeType="1"/>
          </p:cNvSpPr>
          <p:nvPr/>
        </p:nvSpPr>
        <p:spPr bwMode="auto">
          <a:xfrm>
            <a:off x="4632325" y="4230688"/>
            <a:ext cx="1588" cy="1254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84" name="Line 12"/>
          <p:cNvSpPr>
            <a:spLocks noChangeShapeType="1"/>
          </p:cNvSpPr>
          <p:nvPr/>
        </p:nvSpPr>
        <p:spPr bwMode="auto">
          <a:xfrm>
            <a:off x="5049838" y="4230688"/>
            <a:ext cx="0" cy="1254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85" name="Line 13"/>
          <p:cNvSpPr>
            <a:spLocks noChangeShapeType="1"/>
          </p:cNvSpPr>
          <p:nvPr/>
        </p:nvSpPr>
        <p:spPr bwMode="auto">
          <a:xfrm>
            <a:off x="5467350" y="4230688"/>
            <a:ext cx="0" cy="1254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86" name="Rectangle 14"/>
          <p:cNvSpPr>
            <a:spLocks noChangeArrowheads="1"/>
          </p:cNvSpPr>
          <p:nvPr/>
        </p:nvSpPr>
        <p:spPr bwMode="auto">
          <a:xfrm>
            <a:off x="533400" y="1565275"/>
            <a:ext cx="1770063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820738"/>
            <a:r>
              <a:rPr lang="en-US" altLang="ko-KR" sz="2400">
                <a:ea typeface="Batang" pitchFamily="18" charset="-127"/>
              </a:rPr>
              <a:t>Frequency</a:t>
            </a:r>
            <a:endParaRPr lang="en-US" sz="2500"/>
          </a:p>
        </p:txBody>
      </p:sp>
      <p:sp>
        <p:nvSpPr>
          <p:cNvPr id="540687" name="Rectangle 15"/>
          <p:cNvSpPr>
            <a:spLocks noChangeArrowheads="1"/>
          </p:cNvSpPr>
          <p:nvPr/>
        </p:nvSpPr>
        <p:spPr bwMode="auto">
          <a:xfrm>
            <a:off x="6164263" y="4305300"/>
            <a:ext cx="2293937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820738"/>
            <a:r>
              <a:rPr lang="en-US" altLang="ko-KR" sz="2400">
                <a:ea typeface="Batang" pitchFamily="18" charset="-127"/>
              </a:rPr>
              <a:t>Number of Shipping Errors (each Day)</a:t>
            </a:r>
            <a:endParaRPr lang="en-US" sz="2500"/>
          </a:p>
        </p:txBody>
      </p:sp>
      <p:sp>
        <p:nvSpPr>
          <p:cNvPr id="540688" name="Rectangle 16"/>
          <p:cNvSpPr>
            <a:spLocks noChangeArrowheads="1"/>
          </p:cNvSpPr>
          <p:nvPr/>
        </p:nvSpPr>
        <p:spPr bwMode="auto">
          <a:xfrm>
            <a:off x="1752600" y="4405313"/>
            <a:ext cx="4298950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2800">
                <a:ea typeface="Batang" pitchFamily="18" charset="-127"/>
              </a:rPr>
              <a:t>   </a:t>
            </a:r>
            <a:r>
              <a:rPr lang="en-US" altLang="ko-KR" sz="1800">
                <a:ea typeface="Batang" pitchFamily="18" charset="-127"/>
              </a:rPr>
              <a:t>1     2    3     4     5     6     7    8     9</a:t>
            </a:r>
            <a:endParaRPr lang="en-US" sz="1900"/>
          </a:p>
        </p:txBody>
      </p:sp>
      <p:grpSp>
        <p:nvGrpSpPr>
          <p:cNvPr id="540689" name="Group 17"/>
          <p:cNvGrpSpPr>
            <a:grpSpLocks/>
          </p:cNvGrpSpPr>
          <p:nvPr/>
        </p:nvGrpSpPr>
        <p:grpSpPr bwMode="auto">
          <a:xfrm>
            <a:off x="1628775" y="2138363"/>
            <a:ext cx="150813" cy="1671637"/>
            <a:chOff x="0" y="0"/>
            <a:chExt cx="20000" cy="19302"/>
          </a:xfrm>
        </p:grpSpPr>
        <p:sp>
          <p:nvSpPr>
            <p:cNvPr id="540690" name="Line 18"/>
            <p:cNvSpPr>
              <a:spLocks noChangeShapeType="1"/>
            </p:cNvSpPr>
            <p:nvPr/>
          </p:nvSpPr>
          <p:spPr bwMode="auto">
            <a:xfrm>
              <a:off x="0" y="0"/>
              <a:ext cx="20000" cy="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1" name="Line 19"/>
            <p:cNvSpPr>
              <a:spLocks noChangeShapeType="1"/>
            </p:cNvSpPr>
            <p:nvPr/>
          </p:nvSpPr>
          <p:spPr bwMode="auto">
            <a:xfrm>
              <a:off x="0" y="4822"/>
              <a:ext cx="2000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2" name="Line 20"/>
            <p:cNvSpPr>
              <a:spLocks noChangeShapeType="1"/>
            </p:cNvSpPr>
            <p:nvPr/>
          </p:nvSpPr>
          <p:spPr bwMode="auto">
            <a:xfrm>
              <a:off x="0" y="9644"/>
              <a:ext cx="2000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3" name="Line 21"/>
            <p:cNvSpPr>
              <a:spLocks noChangeShapeType="1"/>
            </p:cNvSpPr>
            <p:nvPr/>
          </p:nvSpPr>
          <p:spPr bwMode="auto">
            <a:xfrm>
              <a:off x="0" y="14468"/>
              <a:ext cx="20000" cy="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4" name="Line 22"/>
            <p:cNvSpPr>
              <a:spLocks noChangeShapeType="1"/>
            </p:cNvSpPr>
            <p:nvPr/>
          </p:nvSpPr>
          <p:spPr bwMode="auto">
            <a:xfrm>
              <a:off x="0" y="19290"/>
              <a:ext cx="20000" cy="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0695" name="Rectangle 23"/>
          <p:cNvSpPr>
            <a:spLocks noChangeArrowheads="1"/>
          </p:cNvSpPr>
          <p:nvPr/>
        </p:nvSpPr>
        <p:spPr bwMode="auto">
          <a:xfrm>
            <a:off x="1055688" y="2012950"/>
            <a:ext cx="450850" cy="207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820738">
              <a:spcAft>
                <a:spcPct val="10000"/>
              </a:spcAft>
            </a:pPr>
            <a:r>
              <a:rPr lang="en-US" altLang="ko-KR" sz="2400">
                <a:ea typeface="Batang" pitchFamily="18" charset="-127"/>
              </a:rPr>
              <a:t>25</a:t>
            </a:r>
          </a:p>
          <a:p>
            <a:pPr algn="r" defTabSz="820738">
              <a:spcAft>
                <a:spcPct val="10000"/>
              </a:spcAft>
            </a:pPr>
            <a:r>
              <a:rPr lang="en-US" altLang="ko-KR" sz="2400">
                <a:ea typeface="Batang" pitchFamily="18" charset="-127"/>
              </a:rPr>
              <a:t>20</a:t>
            </a:r>
          </a:p>
          <a:p>
            <a:pPr algn="r" defTabSz="820738">
              <a:spcAft>
                <a:spcPct val="10000"/>
              </a:spcAft>
            </a:pPr>
            <a:r>
              <a:rPr lang="en-US" altLang="ko-KR" sz="2400">
                <a:ea typeface="Batang" pitchFamily="18" charset="-127"/>
              </a:rPr>
              <a:t>15</a:t>
            </a:r>
          </a:p>
          <a:p>
            <a:pPr algn="r" defTabSz="820738">
              <a:spcAft>
                <a:spcPct val="10000"/>
              </a:spcAft>
            </a:pPr>
            <a:r>
              <a:rPr lang="en-US" altLang="ko-KR" sz="2400">
                <a:ea typeface="Batang" pitchFamily="18" charset="-127"/>
              </a:rPr>
              <a:t>10</a:t>
            </a:r>
          </a:p>
          <a:p>
            <a:pPr algn="r" defTabSz="820738">
              <a:spcAft>
                <a:spcPct val="10000"/>
              </a:spcAft>
            </a:pPr>
            <a:r>
              <a:rPr lang="en-US" altLang="ko-KR" sz="2400">
                <a:ea typeface="Batang" pitchFamily="18" charset="-127"/>
              </a:rPr>
              <a:t>5</a:t>
            </a:r>
            <a:endParaRPr lang="en-US" sz="2500"/>
          </a:p>
        </p:txBody>
      </p:sp>
      <p:sp>
        <p:nvSpPr>
          <p:cNvPr id="540696" name="Line 24"/>
          <p:cNvSpPr>
            <a:spLocks noChangeShapeType="1"/>
          </p:cNvSpPr>
          <p:nvPr/>
        </p:nvSpPr>
        <p:spPr bwMode="auto">
          <a:xfrm flipV="1">
            <a:off x="2127250" y="3157538"/>
            <a:ext cx="1588" cy="1079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97" name="Line 25"/>
          <p:cNvSpPr>
            <a:spLocks noChangeShapeType="1"/>
          </p:cNvSpPr>
          <p:nvPr/>
        </p:nvSpPr>
        <p:spPr bwMode="auto">
          <a:xfrm flipV="1">
            <a:off x="2544763" y="2441575"/>
            <a:ext cx="1587" cy="17938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98" name="Line 26"/>
          <p:cNvSpPr>
            <a:spLocks noChangeShapeType="1"/>
          </p:cNvSpPr>
          <p:nvPr/>
        </p:nvSpPr>
        <p:spPr bwMode="auto">
          <a:xfrm flipV="1">
            <a:off x="2962275" y="2181225"/>
            <a:ext cx="1588" cy="20542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699" name="Line 27"/>
          <p:cNvSpPr>
            <a:spLocks noChangeShapeType="1"/>
          </p:cNvSpPr>
          <p:nvPr/>
        </p:nvSpPr>
        <p:spPr bwMode="auto">
          <a:xfrm flipV="1">
            <a:off x="3379788" y="2790825"/>
            <a:ext cx="1587" cy="14446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00" name="Line 28"/>
          <p:cNvSpPr>
            <a:spLocks noChangeShapeType="1"/>
          </p:cNvSpPr>
          <p:nvPr/>
        </p:nvSpPr>
        <p:spPr bwMode="auto">
          <a:xfrm flipV="1">
            <a:off x="3797300" y="3522663"/>
            <a:ext cx="1588" cy="714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01" name="Line 29"/>
          <p:cNvSpPr>
            <a:spLocks noChangeShapeType="1"/>
          </p:cNvSpPr>
          <p:nvPr/>
        </p:nvSpPr>
        <p:spPr bwMode="auto">
          <a:xfrm flipV="1">
            <a:off x="4214813" y="3990975"/>
            <a:ext cx="1587" cy="2444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02" name="Line 30"/>
          <p:cNvSpPr>
            <a:spLocks noChangeShapeType="1"/>
          </p:cNvSpPr>
          <p:nvPr/>
        </p:nvSpPr>
        <p:spPr bwMode="auto">
          <a:xfrm flipV="1">
            <a:off x="4632325" y="4113213"/>
            <a:ext cx="1588" cy="1222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03" name="Line 31"/>
          <p:cNvSpPr>
            <a:spLocks noChangeShapeType="1"/>
          </p:cNvSpPr>
          <p:nvPr/>
        </p:nvSpPr>
        <p:spPr bwMode="auto">
          <a:xfrm flipV="1">
            <a:off x="5049838" y="4148138"/>
            <a:ext cx="0" cy="873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04" name="Oval 32"/>
          <p:cNvSpPr>
            <a:spLocks noChangeArrowheads="1"/>
          </p:cNvSpPr>
          <p:nvPr/>
        </p:nvSpPr>
        <p:spPr bwMode="auto">
          <a:xfrm>
            <a:off x="2084388" y="3114675"/>
            <a:ext cx="88900" cy="87313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05" name="Oval 33"/>
          <p:cNvSpPr>
            <a:spLocks noChangeArrowheads="1"/>
          </p:cNvSpPr>
          <p:nvPr/>
        </p:nvSpPr>
        <p:spPr bwMode="auto">
          <a:xfrm>
            <a:off x="2501900" y="2390775"/>
            <a:ext cx="88900" cy="88900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06" name="Oval 34"/>
          <p:cNvSpPr>
            <a:spLocks noChangeArrowheads="1"/>
          </p:cNvSpPr>
          <p:nvPr/>
        </p:nvSpPr>
        <p:spPr bwMode="auto">
          <a:xfrm>
            <a:off x="2919413" y="2130425"/>
            <a:ext cx="88900" cy="87313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07" name="Oval 35"/>
          <p:cNvSpPr>
            <a:spLocks noChangeArrowheads="1"/>
          </p:cNvSpPr>
          <p:nvPr/>
        </p:nvSpPr>
        <p:spPr bwMode="auto">
          <a:xfrm>
            <a:off x="3336925" y="2738438"/>
            <a:ext cx="88900" cy="87312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08" name="Oval 36"/>
          <p:cNvSpPr>
            <a:spLocks noChangeArrowheads="1"/>
          </p:cNvSpPr>
          <p:nvPr/>
        </p:nvSpPr>
        <p:spPr bwMode="auto">
          <a:xfrm>
            <a:off x="3754438" y="3470275"/>
            <a:ext cx="87312" cy="87313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09" name="Oval 37"/>
          <p:cNvSpPr>
            <a:spLocks noChangeArrowheads="1"/>
          </p:cNvSpPr>
          <p:nvPr/>
        </p:nvSpPr>
        <p:spPr bwMode="auto">
          <a:xfrm>
            <a:off x="4171950" y="3932238"/>
            <a:ext cx="87313" cy="87312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10" name="Oval 38"/>
          <p:cNvSpPr>
            <a:spLocks noChangeArrowheads="1"/>
          </p:cNvSpPr>
          <p:nvPr/>
        </p:nvSpPr>
        <p:spPr bwMode="auto">
          <a:xfrm>
            <a:off x="4589463" y="4062413"/>
            <a:ext cx="87312" cy="87312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11" name="Oval 39"/>
          <p:cNvSpPr>
            <a:spLocks noChangeArrowheads="1"/>
          </p:cNvSpPr>
          <p:nvPr/>
        </p:nvSpPr>
        <p:spPr bwMode="auto">
          <a:xfrm>
            <a:off x="5006975" y="4095750"/>
            <a:ext cx="87313" cy="88900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12" name="Rectangle 40"/>
          <p:cNvSpPr>
            <a:spLocks noChangeArrowheads="1"/>
          </p:cNvSpPr>
          <p:nvPr/>
        </p:nvSpPr>
        <p:spPr bwMode="auto">
          <a:xfrm>
            <a:off x="5616575" y="2909888"/>
            <a:ext cx="1196975" cy="5969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1600">
                <a:ea typeface="Batang" pitchFamily="18" charset="-127"/>
              </a:rPr>
              <a:t>Date: 1/2/96</a:t>
            </a:r>
          </a:p>
          <a:p>
            <a:pPr defTabSz="820738"/>
            <a:r>
              <a:rPr lang="en-US" altLang="ko-KR" sz="1600">
                <a:ea typeface="Batang" pitchFamily="18" charset="-127"/>
              </a:rPr>
              <a:t>Prep’d: NPO</a:t>
            </a:r>
            <a:endParaRPr lang="en-US" sz="2100"/>
          </a:p>
        </p:txBody>
      </p:sp>
      <p:sp>
        <p:nvSpPr>
          <p:cNvPr id="540713" name="Line 41"/>
          <p:cNvSpPr>
            <a:spLocks noChangeShapeType="1"/>
          </p:cNvSpPr>
          <p:nvPr/>
        </p:nvSpPr>
        <p:spPr bwMode="auto">
          <a:xfrm flipV="1">
            <a:off x="3049588" y="1838325"/>
            <a:ext cx="1587" cy="2468563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714" name="Rectangle 42"/>
          <p:cNvSpPr>
            <a:spLocks noChangeArrowheads="1"/>
          </p:cNvSpPr>
          <p:nvPr/>
        </p:nvSpPr>
        <p:spPr bwMode="auto">
          <a:xfrm>
            <a:off x="3124200" y="1712913"/>
            <a:ext cx="28162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20738"/>
            <a:r>
              <a:rPr lang="en-US" altLang="ko-KR" sz="2000">
                <a:ea typeface="Batang" pitchFamily="18" charset="-127"/>
              </a:rPr>
              <a:t>Average = 3.2 errors/day</a:t>
            </a:r>
            <a:endParaRPr lang="en-US" sz="2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Calculating Sigma – Discrete Data</a:t>
            </a:r>
          </a:p>
        </p:txBody>
      </p:sp>
      <p:sp>
        <p:nvSpPr>
          <p:cNvPr id="532486" name="Rectangle 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2485" name="Object 5"/>
          <p:cNvGraphicFramePr>
            <a:graphicFrameLocks noChangeAspect="1"/>
          </p:cNvGraphicFramePr>
          <p:nvPr/>
        </p:nvGraphicFramePr>
        <p:xfrm>
          <a:off x="1828800" y="2209800"/>
          <a:ext cx="533400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82700" imgH="393700" progId="Equation.3">
                  <p:embed/>
                </p:oleObj>
              </mc:Choice>
              <mc:Fallback>
                <p:oleObj name="Equation" r:id="rId2" imgW="1282700" imgH="393700" progId="Equation.3">
                  <p:embed/>
                  <p:pic>
                    <p:nvPicPr>
                      <p:cNvPr id="53248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209800"/>
                        <a:ext cx="5334000" cy="161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Calculating Process Sigma - Discrete</a:t>
            </a:r>
          </a:p>
        </p:txBody>
      </p:sp>
      <p:sp>
        <p:nvSpPr>
          <p:cNvPr id="547843" name="Rectangle 3"/>
          <p:cNvSpPr>
            <a:spLocks noChangeArrowheads="1"/>
          </p:cNvSpPr>
          <p:nvPr/>
        </p:nvSpPr>
        <p:spPr bwMode="auto">
          <a:xfrm>
            <a:off x="873125" y="1374775"/>
            <a:ext cx="7642225" cy="4746625"/>
          </a:xfrm>
          <a:prstGeom prst="rect">
            <a:avLst/>
          </a:prstGeom>
          <a:solidFill>
            <a:schemeClr val="bg1"/>
          </a:solidFill>
          <a:ln w="17463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47844" name="Rectangle 4"/>
          <p:cNvSpPr>
            <a:spLocks noChangeArrowheads="1"/>
          </p:cNvSpPr>
          <p:nvPr/>
        </p:nvSpPr>
        <p:spPr bwMode="auto">
          <a:xfrm>
            <a:off x="1065213" y="1508125"/>
            <a:ext cx="47228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285750" indent="-285750" eaLnBrk="0" hangingPunct="0"/>
            <a:r>
              <a:rPr lang="en-US" sz="1900">
                <a:solidFill>
                  <a:srgbClr val="000000"/>
                </a:solidFill>
              </a:rPr>
              <a:t>1. Determine number of defect opportunities</a:t>
            </a:r>
            <a:br>
              <a:rPr lang="en-US" sz="1900">
                <a:solidFill>
                  <a:srgbClr val="000000"/>
                </a:solidFill>
              </a:rPr>
            </a:br>
            <a:r>
              <a:rPr lang="en-US" sz="1900">
                <a:solidFill>
                  <a:srgbClr val="000000"/>
                </a:solidFill>
              </a:rPr>
              <a:t>per unit</a:t>
            </a:r>
            <a:endParaRPr lang="en-US" sz="2400" i="1"/>
          </a:p>
        </p:txBody>
      </p:sp>
      <p:grpSp>
        <p:nvGrpSpPr>
          <p:cNvPr id="547845" name="Group 5"/>
          <p:cNvGrpSpPr>
            <a:grpSpLocks/>
          </p:cNvGrpSpPr>
          <p:nvPr/>
        </p:nvGrpSpPr>
        <p:grpSpPr bwMode="auto">
          <a:xfrm>
            <a:off x="6832600" y="1508125"/>
            <a:ext cx="392113" cy="288925"/>
            <a:chOff x="4304" y="992"/>
            <a:chExt cx="247" cy="182"/>
          </a:xfrm>
        </p:grpSpPr>
        <p:sp>
          <p:nvSpPr>
            <p:cNvPr id="547846" name="Rectangle 6"/>
            <p:cNvSpPr>
              <a:spLocks noChangeArrowheads="1"/>
            </p:cNvSpPr>
            <p:nvPr/>
          </p:nvSpPr>
          <p:spPr bwMode="auto">
            <a:xfrm>
              <a:off x="4304" y="992"/>
              <a:ext cx="118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O</a:t>
              </a:r>
              <a:endParaRPr lang="en-US" sz="2400" i="1"/>
            </a:p>
          </p:txBody>
        </p:sp>
        <p:sp>
          <p:nvSpPr>
            <p:cNvPr id="547847" name="Rectangle 7"/>
            <p:cNvSpPr>
              <a:spLocks noChangeArrowheads="1"/>
            </p:cNvSpPr>
            <p:nvPr/>
          </p:nvSpPr>
          <p:spPr bwMode="auto">
            <a:xfrm>
              <a:off x="4420" y="992"/>
              <a:ext cx="131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>
                  <a:solidFill>
                    <a:srgbClr val="000000"/>
                  </a:solidFill>
                </a:rPr>
                <a:t> =</a:t>
              </a:r>
              <a:endParaRPr lang="en-US" sz="2400" i="1"/>
            </a:p>
          </p:txBody>
        </p:sp>
      </p:grpSp>
      <p:sp>
        <p:nvSpPr>
          <p:cNvPr id="547848" name="Rectangle 8"/>
          <p:cNvSpPr>
            <a:spLocks noChangeArrowheads="1"/>
          </p:cNvSpPr>
          <p:nvPr/>
        </p:nvSpPr>
        <p:spPr bwMode="auto">
          <a:xfrm>
            <a:off x="1065213" y="2368550"/>
            <a:ext cx="43053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900">
                <a:solidFill>
                  <a:srgbClr val="000000"/>
                </a:solidFill>
              </a:rPr>
              <a:t>2. Determine number of units processed</a:t>
            </a:r>
            <a:endParaRPr lang="en-US" sz="2400" i="1"/>
          </a:p>
        </p:txBody>
      </p:sp>
      <p:grpSp>
        <p:nvGrpSpPr>
          <p:cNvPr id="547849" name="Group 9"/>
          <p:cNvGrpSpPr>
            <a:grpSpLocks/>
          </p:cNvGrpSpPr>
          <p:nvPr/>
        </p:nvGrpSpPr>
        <p:grpSpPr bwMode="auto">
          <a:xfrm>
            <a:off x="6851650" y="2368550"/>
            <a:ext cx="374650" cy="288925"/>
            <a:chOff x="4316" y="1582"/>
            <a:chExt cx="236" cy="182"/>
          </a:xfrm>
        </p:grpSpPr>
        <p:sp>
          <p:nvSpPr>
            <p:cNvPr id="547850" name="Rectangle 10"/>
            <p:cNvSpPr>
              <a:spLocks noChangeArrowheads="1"/>
            </p:cNvSpPr>
            <p:nvPr/>
          </p:nvSpPr>
          <p:spPr bwMode="auto">
            <a:xfrm>
              <a:off x="4316" y="1582"/>
              <a:ext cx="110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N</a:t>
              </a:r>
              <a:endParaRPr lang="en-US" sz="2400" i="1"/>
            </a:p>
          </p:txBody>
        </p:sp>
        <p:sp>
          <p:nvSpPr>
            <p:cNvPr id="547851" name="Rectangle 11"/>
            <p:cNvSpPr>
              <a:spLocks noChangeArrowheads="1"/>
            </p:cNvSpPr>
            <p:nvPr/>
          </p:nvSpPr>
          <p:spPr bwMode="auto">
            <a:xfrm>
              <a:off x="4421" y="1582"/>
              <a:ext cx="131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>
                  <a:solidFill>
                    <a:srgbClr val="000000"/>
                  </a:solidFill>
                </a:rPr>
                <a:t> =</a:t>
              </a:r>
              <a:endParaRPr lang="en-US" sz="2400" i="1"/>
            </a:p>
          </p:txBody>
        </p:sp>
      </p:grpSp>
      <p:grpSp>
        <p:nvGrpSpPr>
          <p:cNvPr id="547852" name="Group 12"/>
          <p:cNvGrpSpPr>
            <a:grpSpLocks/>
          </p:cNvGrpSpPr>
          <p:nvPr/>
        </p:nvGrpSpPr>
        <p:grpSpPr bwMode="auto">
          <a:xfrm>
            <a:off x="1065213" y="2932113"/>
            <a:ext cx="6161087" cy="577850"/>
            <a:chOff x="671" y="1991"/>
            <a:chExt cx="3881" cy="364"/>
          </a:xfrm>
        </p:grpSpPr>
        <p:sp>
          <p:nvSpPr>
            <p:cNvPr id="547853" name="Rectangle 13"/>
            <p:cNvSpPr>
              <a:spLocks noChangeArrowheads="1"/>
            </p:cNvSpPr>
            <p:nvPr/>
          </p:nvSpPr>
          <p:spPr bwMode="auto">
            <a:xfrm>
              <a:off x="671" y="1991"/>
              <a:ext cx="3189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285750" indent="-285750" eaLnBrk="0" hangingPunct="0"/>
              <a:r>
                <a:rPr lang="en-US" sz="1900">
                  <a:solidFill>
                    <a:srgbClr val="000000"/>
                  </a:solidFill>
                </a:rPr>
                <a:t>3. Determine total number of defects</a:t>
              </a:r>
              <a:br>
                <a:rPr lang="en-US" sz="1900">
                  <a:solidFill>
                    <a:srgbClr val="000000"/>
                  </a:solidFill>
                </a:rPr>
              </a:br>
              <a:r>
                <a:rPr lang="en-US" sz="1900">
                  <a:solidFill>
                    <a:srgbClr val="000000"/>
                  </a:solidFill>
                </a:rPr>
                <a:t>made (include defects made and later fixed) </a:t>
              </a:r>
            </a:p>
          </p:txBody>
        </p:sp>
        <p:sp>
          <p:nvSpPr>
            <p:cNvPr id="547854" name="Rectangle 14"/>
            <p:cNvSpPr>
              <a:spLocks noChangeArrowheads="1"/>
            </p:cNvSpPr>
            <p:nvPr/>
          </p:nvSpPr>
          <p:spPr bwMode="auto">
            <a:xfrm>
              <a:off x="4316" y="2003"/>
              <a:ext cx="110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D</a:t>
              </a:r>
              <a:endParaRPr lang="en-US" sz="2400" i="1"/>
            </a:p>
          </p:txBody>
        </p:sp>
        <p:sp>
          <p:nvSpPr>
            <p:cNvPr id="547855" name="Rectangle 15"/>
            <p:cNvSpPr>
              <a:spLocks noChangeArrowheads="1"/>
            </p:cNvSpPr>
            <p:nvPr/>
          </p:nvSpPr>
          <p:spPr bwMode="auto">
            <a:xfrm>
              <a:off x="4421" y="2003"/>
              <a:ext cx="131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>
                  <a:solidFill>
                    <a:srgbClr val="000000"/>
                  </a:solidFill>
                </a:rPr>
                <a:t> =</a:t>
              </a:r>
              <a:endParaRPr lang="en-US" sz="2400" i="1"/>
            </a:p>
          </p:txBody>
        </p:sp>
      </p:grpSp>
      <p:sp>
        <p:nvSpPr>
          <p:cNvPr id="547856" name="Rectangle 16"/>
          <p:cNvSpPr>
            <a:spLocks noChangeArrowheads="1"/>
          </p:cNvSpPr>
          <p:nvPr/>
        </p:nvSpPr>
        <p:spPr bwMode="auto">
          <a:xfrm>
            <a:off x="1065213" y="3981450"/>
            <a:ext cx="39243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900">
                <a:solidFill>
                  <a:srgbClr val="000000"/>
                </a:solidFill>
              </a:rPr>
              <a:t>4. Calculate Defects Per Opportunity</a:t>
            </a:r>
            <a:endParaRPr lang="en-US" sz="2400" i="1"/>
          </a:p>
        </p:txBody>
      </p:sp>
      <p:grpSp>
        <p:nvGrpSpPr>
          <p:cNvPr id="547857" name="Group 17"/>
          <p:cNvGrpSpPr>
            <a:grpSpLocks/>
          </p:cNvGrpSpPr>
          <p:nvPr/>
        </p:nvGrpSpPr>
        <p:grpSpPr bwMode="auto">
          <a:xfrm>
            <a:off x="1065213" y="4719638"/>
            <a:ext cx="6146800" cy="288925"/>
            <a:chOff x="671" y="3093"/>
            <a:chExt cx="3872" cy="182"/>
          </a:xfrm>
        </p:grpSpPr>
        <p:sp>
          <p:nvSpPr>
            <p:cNvPr id="547858" name="Rectangle 18"/>
            <p:cNvSpPr>
              <a:spLocks noChangeArrowheads="1"/>
            </p:cNvSpPr>
            <p:nvPr/>
          </p:nvSpPr>
          <p:spPr bwMode="auto">
            <a:xfrm>
              <a:off x="671" y="3093"/>
              <a:ext cx="1186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>
                  <a:solidFill>
                    <a:srgbClr val="000000"/>
                  </a:solidFill>
                </a:rPr>
                <a:t>5. Calculate Yield</a:t>
              </a:r>
              <a:endParaRPr lang="en-US" sz="2400" i="1"/>
            </a:p>
          </p:txBody>
        </p:sp>
        <p:sp>
          <p:nvSpPr>
            <p:cNvPr id="547859" name="Rectangle 19"/>
            <p:cNvSpPr>
              <a:spLocks noChangeArrowheads="1"/>
            </p:cNvSpPr>
            <p:nvPr/>
          </p:nvSpPr>
          <p:spPr bwMode="auto">
            <a:xfrm>
              <a:off x="2909" y="3093"/>
              <a:ext cx="363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Yield</a:t>
              </a:r>
              <a:endParaRPr lang="en-US" sz="2400" i="1"/>
            </a:p>
          </p:txBody>
        </p:sp>
        <p:sp>
          <p:nvSpPr>
            <p:cNvPr id="547860" name="Rectangle 20"/>
            <p:cNvSpPr>
              <a:spLocks noChangeArrowheads="1"/>
            </p:cNvSpPr>
            <p:nvPr/>
          </p:nvSpPr>
          <p:spPr bwMode="auto">
            <a:xfrm>
              <a:off x="3299" y="3093"/>
              <a:ext cx="12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>
                  <a:solidFill>
                    <a:srgbClr val="000000"/>
                  </a:solidFill>
                </a:rPr>
                <a:t>= (1-DPO) x 100 =</a:t>
              </a:r>
              <a:endParaRPr lang="en-US" sz="2400" i="1"/>
            </a:p>
          </p:txBody>
        </p:sp>
      </p:grpSp>
      <p:sp>
        <p:nvSpPr>
          <p:cNvPr id="547861" name="Rectangle 21"/>
          <p:cNvSpPr>
            <a:spLocks noChangeArrowheads="1"/>
          </p:cNvSpPr>
          <p:nvPr/>
        </p:nvSpPr>
        <p:spPr bwMode="auto">
          <a:xfrm>
            <a:off x="1065213" y="5292725"/>
            <a:ext cx="497363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900">
                <a:solidFill>
                  <a:srgbClr val="000000"/>
                </a:solidFill>
              </a:rPr>
              <a:t>6. Look up Sigma in the Process Sigma Table </a:t>
            </a:r>
            <a:endParaRPr lang="en-US" sz="2400" i="1"/>
          </a:p>
        </p:txBody>
      </p:sp>
      <p:grpSp>
        <p:nvGrpSpPr>
          <p:cNvPr id="547862" name="Group 22"/>
          <p:cNvGrpSpPr>
            <a:grpSpLocks/>
          </p:cNvGrpSpPr>
          <p:nvPr/>
        </p:nvGrpSpPr>
        <p:grpSpPr bwMode="auto">
          <a:xfrm>
            <a:off x="5337175" y="5646738"/>
            <a:ext cx="1879600" cy="288925"/>
            <a:chOff x="3320" y="3605"/>
            <a:chExt cx="1184" cy="182"/>
          </a:xfrm>
        </p:grpSpPr>
        <p:sp>
          <p:nvSpPr>
            <p:cNvPr id="547863" name="Rectangle 23"/>
            <p:cNvSpPr>
              <a:spLocks noChangeArrowheads="1"/>
            </p:cNvSpPr>
            <p:nvPr/>
          </p:nvSpPr>
          <p:spPr bwMode="auto">
            <a:xfrm>
              <a:off x="3320" y="3605"/>
              <a:ext cx="1091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Process Sigma</a:t>
              </a:r>
              <a:endParaRPr lang="en-US" sz="2400" i="1"/>
            </a:p>
          </p:txBody>
        </p:sp>
        <p:sp>
          <p:nvSpPr>
            <p:cNvPr id="547864" name="Rectangle 24"/>
            <p:cNvSpPr>
              <a:spLocks noChangeArrowheads="1"/>
            </p:cNvSpPr>
            <p:nvPr/>
          </p:nvSpPr>
          <p:spPr bwMode="auto">
            <a:xfrm>
              <a:off x="4373" y="3605"/>
              <a:ext cx="131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>
                  <a:solidFill>
                    <a:srgbClr val="000000"/>
                  </a:solidFill>
                </a:rPr>
                <a:t> =</a:t>
              </a:r>
              <a:endParaRPr lang="en-US" sz="2400" i="1"/>
            </a:p>
          </p:txBody>
        </p:sp>
      </p:grpSp>
      <p:grpSp>
        <p:nvGrpSpPr>
          <p:cNvPr id="547865" name="Group 25"/>
          <p:cNvGrpSpPr>
            <a:grpSpLocks/>
          </p:cNvGrpSpPr>
          <p:nvPr/>
        </p:nvGrpSpPr>
        <p:grpSpPr bwMode="auto">
          <a:xfrm>
            <a:off x="5349875" y="3781425"/>
            <a:ext cx="2165350" cy="657225"/>
            <a:chOff x="3394" y="2467"/>
            <a:chExt cx="1364" cy="414"/>
          </a:xfrm>
        </p:grpSpPr>
        <p:sp>
          <p:nvSpPr>
            <p:cNvPr id="547866" name="Rectangle 26"/>
            <p:cNvSpPr>
              <a:spLocks noChangeArrowheads="1"/>
            </p:cNvSpPr>
            <p:nvPr/>
          </p:nvSpPr>
          <p:spPr bwMode="auto">
            <a:xfrm>
              <a:off x="3441" y="2593"/>
              <a:ext cx="42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>
                  <a:solidFill>
                    <a:srgbClr val="000000"/>
                  </a:solidFill>
                </a:rPr>
                <a:t> </a:t>
              </a:r>
              <a:endParaRPr lang="en-US" sz="2400" i="1"/>
            </a:p>
          </p:txBody>
        </p:sp>
        <p:sp>
          <p:nvSpPr>
            <p:cNvPr id="547867" name="Rectangle 27"/>
            <p:cNvSpPr>
              <a:spLocks noChangeArrowheads="1"/>
            </p:cNvSpPr>
            <p:nvPr/>
          </p:nvSpPr>
          <p:spPr bwMode="auto">
            <a:xfrm>
              <a:off x="3394" y="2593"/>
              <a:ext cx="329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DPO</a:t>
              </a:r>
              <a:endParaRPr lang="en-US" sz="2400" i="1"/>
            </a:p>
          </p:txBody>
        </p:sp>
        <p:sp>
          <p:nvSpPr>
            <p:cNvPr id="547868" name="Rectangle 28"/>
            <p:cNvSpPr>
              <a:spLocks noChangeArrowheads="1"/>
            </p:cNvSpPr>
            <p:nvPr/>
          </p:nvSpPr>
          <p:spPr bwMode="auto">
            <a:xfrm>
              <a:off x="3800" y="2593"/>
              <a:ext cx="766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>
                  <a:solidFill>
                    <a:srgbClr val="000000"/>
                  </a:solidFill>
                </a:rPr>
                <a:t>=              =</a:t>
              </a:r>
              <a:endParaRPr lang="en-US" sz="2400" i="1"/>
            </a:p>
          </p:txBody>
        </p:sp>
        <p:sp>
          <p:nvSpPr>
            <p:cNvPr id="547869" name="Rectangle 29"/>
            <p:cNvSpPr>
              <a:spLocks noChangeArrowheads="1"/>
            </p:cNvSpPr>
            <p:nvPr/>
          </p:nvSpPr>
          <p:spPr bwMode="auto">
            <a:xfrm>
              <a:off x="4674" y="2593"/>
              <a:ext cx="42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>
                  <a:solidFill>
                    <a:srgbClr val="000000"/>
                  </a:solidFill>
                </a:rPr>
                <a:t> </a:t>
              </a:r>
              <a:endParaRPr lang="en-US" sz="2400" i="1"/>
            </a:p>
          </p:txBody>
        </p:sp>
        <p:sp>
          <p:nvSpPr>
            <p:cNvPr id="547870" name="Rectangle 30"/>
            <p:cNvSpPr>
              <a:spLocks noChangeArrowheads="1"/>
            </p:cNvSpPr>
            <p:nvPr/>
          </p:nvSpPr>
          <p:spPr bwMode="auto">
            <a:xfrm>
              <a:off x="4716" y="2593"/>
              <a:ext cx="42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>
                  <a:solidFill>
                    <a:srgbClr val="000000"/>
                  </a:solidFill>
                </a:rPr>
                <a:t> </a:t>
              </a:r>
              <a:endParaRPr lang="en-US" sz="2400" i="1"/>
            </a:p>
          </p:txBody>
        </p:sp>
        <p:grpSp>
          <p:nvGrpSpPr>
            <p:cNvPr id="547871" name="Group 31"/>
            <p:cNvGrpSpPr>
              <a:grpSpLocks/>
            </p:cNvGrpSpPr>
            <p:nvPr/>
          </p:nvGrpSpPr>
          <p:grpSpPr bwMode="auto">
            <a:xfrm>
              <a:off x="3968" y="2467"/>
              <a:ext cx="388" cy="414"/>
              <a:chOff x="3980" y="2467"/>
              <a:chExt cx="388" cy="414"/>
            </a:xfrm>
          </p:grpSpPr>
          <p:sp>
            <p:nvSpPr>
              <p:cNvPr id="547872" name="Rectangle 32"/>
              <p:cNvSpPr>
                <a:spLocks noChangeArrowheads="1"/>
              </p:cNvSpPr>
              <p:nvPr/>
            </p:nvSpPr>
            <p:spPr bwMode="auto">
              <a:xfrm>
                <a:off x="4107" y="2467"/>
                <a:ext cx="110" cy="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en-US" sz="1900">
                    <a:solidFill>
                      <a:srgbClr val="000000"/>
                    </a:solidFill>
                  </a:rPr>
                  <a:t>D</a:t>
                </a:r>
                <a:endParaRPr lang="en-US" sz="2400" i="1"/>
              </a:p>
            </p:txBody>
          </p:sp>
          <p:sp>
            <p:nvSpPr>
              <p:cNvPr id="547873" name="Rectangle 33"/>
              <p:cNvSpPr>
                <a:spLocks noChangeArrowheads="1"/>
              </p:cNvSpPr>
              <p:nvPr/>
            </p:nvSpPr>
            <p:spPr bwMode="auto">
              <a:xfrm>
                <a:off x="3980" y="2699"/>
                <a:ext cx="388" cy="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en-US" sz="1900">
                    <a:solidFill>
                      <a:srgbClr val="000000"/>
                    </a:solidFill>
                  </a:rPr>
                  <a:t>N x O</a:t>
                </a:r>
                <a:endParaRPr lang="en-US" sz="2400" i="1"/>
              </a:p>
            </p:txBody>
          </p:sp>
          <p:sp>
            <p:nvSpPr>
              <p:cNvPr id="547874" name="Line 34"/>
              <p:cNvSpPr>
                <a:spLocks noChangeShapeType="1"/>
              </p:cNvSpPr>
              <p:nvPr/>
            </p:nvSpPr>
            <p:spPr bwMode="auto">
              <a:xfrm>
                <a:off x="3980" y="2656"/>
                <a:ext cx="348" cy="1"/>
              </a:xfrm>
              <a:prstGeom prst="line">
                <a:avLst/>
              </a:prstGeom>
              <a:noFill/>
              <a:ln w="174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547875" name="Line 35"/>
          <p:cNvSpPr>
            <a:spLocks noChangeShapeType="1"/>
          </p:cNvSpPr>
          <p:nvPr/>
        </p:nvSpPr>
        <p:spPr bwMode="auto">
          <a:xfrm>
            <a:off x="865188" y="2230438"/>
            <a:ext cx="76422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7876" name="Line 36"/>
          <p:cNvSpPr>
            <a:spLocks noChangeShapeType="1"/>
          </p:cNvSpPr>
          <p:nvPr/>
        </p:nvSpPr>
        <p:spPr bwMode="auto">
          <a:xfrm>
            <a:off x="865188" y="2795588"/>
            <a:ext cx="76422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7877" name="Line 37"/>
          <p:cNvSpPr>
            <a:spLocks noChangeShapeType="1"/>
          </p:cNvSpPr>
          <p:nvPr/>
        </p:nvSpPr>
        <p:spPr bwMode="auto">
          <a:xfrm>
            <a:off x="865188" y="3652838"/>
            <a:ext cx="76422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7878" name="Line 38"/>
          <p:cNvSpPr>
            <a:spLocks noChangeShapeType="1"/>
          </p:cNvSpPr>
          <p:nvPr/>
        </p:nvSpPr>
        <p:spPr bwMode="auto">
          <a:xfrm>
            <a:off x="865188" y="4579938"/>
            <a:ext cx="76422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7879" name="Line 39"/>
          <p:cNvSpPr>
            <a:spLocks noChangeShapeType="1"/>
          </p:cNvSpPr>
          <p:nvPr/>
        </p:nvSpPr>
        <p:spPr bwMode="auto">
          <a:xfrm>
            <a:off x="865188" y="5151438"/>
            <a:ext cx="76422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7880" name="Line 40"/>
          <p:cNvSpPr>
            <a:spLocks noChangeShapeType="1"/>
          </p:cNvSpPr>
          <p:nvPr/>
        </p:nvSpPr>
        <p:spPr bwMode="auto">
          <a:xfrm flipV="1">
            <a:off x="7302500" y="1376363"/>
            <a:ext cx="1588" cy="4735512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Calculating Process Sigma: Discrete</a:t>
            </a:r>
          </a:p>
        </p:txBody>
      </p:sp>
      <p:sp>
        <p:nvSpPr>
          <p:cNvPr id="549891" name="Rectangle 3"/>
          <p:cNvSpPr>
            <a:spLocks noChangeArrowheads="1"/>
          </p:cNvSpPr>
          <p:nvPr/>
        </p:nvSpPr>
        <p:spPr bwMode="auto">
          <a:xfrm>
            <a:off x="862013" y="1028700"/>
            <a:ext cx="7354887" cy="4860925"/>
          </a:xfrm>
          <a:prstGeom prst="rect">
            <a:avLst/>
          </a:prstGeom>
          <a:solidFill>
            <a:schemeClr val="bg1"/>
          </a:solidFill>
          <a:ln w="1587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49892" name="Rectangle 4"/>
          <p:cNvSpPr>
            <a:spLocks noChangeArrowheads="1"/>
          </p:cNvSpPr>
          <p:nvPr/>
        </p:nvSpPr>
        <p:spPr bwMode="auto">
          <a:xfrm>
            <a:off x="1047750" y="1358900"/>
            <a:ext cx="44577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1. Determine number of defect opportunities</a:t>
            </a:r>
            <a:endParaRPr lang="en-US" sz="2400" i="1"/>
          </a:p>
        </p:txBody>
      </p:sp>
      <p:sp>
        <p:nvSpPr>
          <p:cNvPr id="549893" name="Rectangle 5"/>
          <p:cNvSpPr>
            <a:spLocks noChangeArrowheads="1"/>
          </p:cNvSpPr>
          <p:nvPr/>
        </p:nvSpPr>
        <p:spPr bwMode="auto">
          <a:xfrm>
            <a:off x="6551613" y="1358900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</a:t>
            </a:r>
            <a:endParaRPr lang="en-US" sz="2400" i="1"/>
          </a:p>
        </p:txBody>
      </p:sp>
      <p:sp>
        <p:nvSpPr>
          <p:cNvPr id="549894" name="Rectangle 6"/>
          <p:cNvSpPr>
            <a:spLocks noChangeArrowheads="1"/>
          </p:cNvSpPr>
          <p:nvPr/>
        </p:nvSpPr>
        <p:spPr bwMode="auto">
          <a:xfrm>
            <a:off x="6615113" y="1358900"/>
            <a:ext cx="177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</a:rPr>
              <a:t>O</a:t>
            </a:r>
            <a:endParaRPr lang="en-US" sz="2400" i="1"/>
          </a:p>
        </p:txBody>
      </p:sp>
      <p:sp>
        <p:nvSpPr>
          <p:cNvPr id="549895" name="Rectangle 7"/>
          <p:cNvSpPr>
            <a:spLocks noChangeArrowheads="1"/>
          </p:cNvSpPr>
          <p:nvPr/>
        </p:nvSpPr>
        <p:spPr bwMode="auto">
          <a:xfrm>
            <a:off x="6792913" y="135890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=</a:t>
            </a:r>
            <a:endParaRPr lang="en-US" sz="2400" i="1"/>
          </a:p>
        </p:txBody>
      </p:sp>
      <p:sp>
        <p:nvSpPr>
          <p:cNvPr id="549896" name="Rectangle 8"/>
          <p:cNvSpPr>
            <a:spLocks noChangeArrowheads="1"/>
          </p:cNvSpPr>
          <p:nvPr/>
        </p:nvSpPr>
        <p:spPr bwMode="auto">
          <a:xfrm>
            <a:off x="7162800" y="1358900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</a:t>
            </a:r>
            <a:endParaRPr lang="en-US" sz="2400" i="1"/>
          </a:p>
        </p:txBody>
      </p:sp>
      <p:sp>
        <p:nvSpPr>
          <p:cNvPr id="549897" name="Rectangle 9"/>
          <p:cNvSpPr>
            <a:spLocks noChangeArrowheads="1"/>
          </p:cNvSpPr>
          <p:nvPr/>
        </p:nvSpPr>
        <p:spPr bwMode="auto">
          <a:xfrm>
            <a:off x="7226300" y="1358900"/>
            <a:ext cx="825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______ </a:t>
            </a:r>
            <a:endParaRPr lang="en-US" sz="2400" i="1"/>
          </a:p>
        </p:txBody>
      </p:sp>
      <p:sp>
        <p:nvSpPr>
          <p:cNvPr id="549898" name="Rectangle 10"/>
          <p:cNvSpPr>
            <a:spLocks noChangeArrowheads="1"/>
          </p:cNvSpPr>
          <p:nvPr/>
        </p:nvSpPr>
        <p:spPr bwMode="auto">
          <a:xfrm>
            <a:off x="1320800" y="1616075"/>
            <a:ext cx="825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per unit </a:t>
            </a:r>
            <a:endParaRPr lang="en-US" sz="2400" i="1"/>
          </a:p>
        </p:txBody>
      </p:sp>
      <p:sp>
        <p:nvSpPr>
          <p:cNvPr id="549899" name="Rectangle 11"/>
          <p:cNvSpPr>
            <a:spLocks noChangeArrowheads="1"/>
          </p:cNvSpPr>
          <p:nvPr/>
        </p:nvSpPr>
        <p:spPr bwMode="auto">
          <a:xfrm>
            <a:off x="1047750" y="2259013"/>
            <a:ext cx="406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2. Determine number of units processed</a:t>
            </a:r>
            <a:endParaRPr lang="en-US" sz="2400" i="1"/>
          </a:p>
        </p:txBody>
      </p:sp>
      <p:sp>
        <p:nvSpPr>
          <p:cNvPr id="549900" name="Rectangle 12"/>
          <p:cNvSpPr>
            <a:spLocks noChangeArrowheads="1"/>
          </p:cNvSpPr>
          <p:nvPr/>
        </p:nvSpPr>
        <p:spPr bwMode="auto">
          <a:xfrm>
            <a:off x="6551613" y="2259013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</a:t>
            </a:r>
            <a:endParaRPr lang="en-US" sz="2400" i="1"/>
          </a:p>
        </p:txBody>
      </p:sp>
      <p:sp>
        <p:nvSpPr>
          <p:cNvPr id="549901" name="Rectangle 13"/>
          <p:cNvSpPr>
            <a:spLocks noChangeArrowheads="1"/>
          </p:cNvSpPr>
          <p:nvPr/>
        </p:nvSpPr>
        <p:spPr bwMode="auto">
          <a:xfrm>
            <a:off x="6615113" y="2259013"/>
            <a:ext cx="1651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</a:rPr>
              <a:t>N</a:t>
            </a:r>
            <a:endParaRPr lang="en-US" sz="2400" i="1"/>
          </a:p>
        </p:txBody>
      </p:sp>
      <p:sp>
        <p:nvSpPr>
          <p:cNvPr id="549902" name="Rectangle 14"/>
          <p:cNvSpPr>
            <a:spLocks noChangeArrowheads="1"/>
          </p:cNvSpPr>
          <p:nvPr/>
        </p:nvSpPr>
        <p:spPr bwMode="auto">
          <a:xfrm>
            <a:off x="6775450" y="2259013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=</a:t>
            </a:r>
            <a:endParaRPr lang="en-US" sz="2400" i="1"/>
          </a:p>
        </p:txBody>
      </p:sp>
      <p:sp>
        <p:nvSpPr>
          <p:cNvPr id="549903" name="Rectangle 15"/>
          <p:cNvSpPr>
            <a:spLocks noChangeArrowheads="1"/>
          </p:cNvSpPr>
          <p:nvPr/>
        </p:nvSpPr>
        <p:spPr bwMode="auto">
          <a:xfrm>
            <a:off x="7162800" y="2259013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</a:t>
            </a:r>
            <a:endParaRPr lang="en-US" sz="2400" i="1"/>
          </a:p>
        </p:txBody>
      </p:sp>
      <p:sp>
        <p:nvSpPr>
          <p:cNvPr id="549904" name="Rectangle 16"/>
          <p:cNvSpPr>
            <a:spLocks noChangeArrowheads="1"/>
          </p:cNvSpPr>
          <p:nvPr/>
        </p:nvSpPr>
        <p:spPr bwMode="auto">
          <a:xfrm>
            <a:off x="7226300" y="2259013"/>
            <a:ext cx="825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______ </a:t>
            </a:r>
            <a:endParaRPr lang="en-US" sz="2400" i="1"/>
          </a:p>
        </p:txBody>
      </p:sp>
      <p:sp>
        <p:nvSpPr>
          <p:cNvPr id="549905" name="Rectangle 17"/>
          <p:cNvSpPr>
            <a:spLocks noChangeArrowheads="1"/>
          </p:cNvSpPr>
          <p:nvPr/>
        </p:nvSpPr>
        <p:spPr bwMode="auto">
          <a:xfrm>
            <a:off x="1047750" y="2903538"/>
            <a:ext cx="3759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3. Determine total number of defects </a:t>
            </a:r>
            <a:endParaRPr lang="en-US" sz="2400" i="1"/>
          </a:p>
        </p:txBody>
      </p:sp>
      <p:sp>
        <p:nvSpPr>
          <p:cNvPr id="549906" name="Rectangle 18"/>
          <p:cNvSpPr>
            <a:spLocks noChangeArrowheads="1"/>
          </p:cNvSpPr>
          <p:nvPr/>
        </p:nvSpPr>
        <p:spPr bwMode="auto">
          <a:xfrm>
            <a:off x="6551613" y="2903538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</a:t>
            </a:r>
            <a:endParaRPr lang="en-US" sz="2400" i="1"/>
          </a:p>
        </p:txBody>
      </p:sp>
      <p:sp>
        <p:nvSpPr>
          <p:cNvPr id="549907" name="Rectangle 19"/>
          <p:cNvSpPr>
            <a:spLocks noChangeArrowheads="1"/>
          </p:cNvSpPr>
          <p:nvPr/>
        </p:nvSpPr>
        <p:spPr bwMode="auto">
          <a:xfrm>
            <a:off x="6615113" y="2903538"/>
            <a:ext cx="1651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</a:rPr>
              <a:t>D</a:t>
            </a:r>
            <a:endParaRPr lang="en-US" sz="2400" i="1"/>
          </a:p>
        </p:txBody>
      </p:sp>
      <p:sp>
        <p:nvSpPr>
          <p:cNvPr id="549908" name="Rectangle 20"/>
          <p:cNvSpPr>
            <a:spLocks noChangeArrowheads="1"/>
          </p:cNvSpPr>
          <p:nvPr/>
        </p:nvSpPr>
        <p:spPr bwMode="auto">
          <a:xfrm>
            <a:off x="6775450" y="29035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=</a:t>
            </a:r>
            <a:endParaRPr lang="en-US" sz="2400" i="1"/>
          </a:p>
        </p:txBody>
      </p:sp>
      <p:sp>
        <p:nvSpPr>
          <p:cNvPr id="549909" name="Rectangle 21"/>
          <p:cNvSpPr>
            <a:spLocks noChangeArrowheads="1"/>
          </p:cNvSpPr>
          <p:nvPr/>
        </p:nvSpPr>
        <p:spPr bwMode="auto">
          <a:xfrm>
            <a:off x="7162800" y="2903538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</a:t>
            </a:r>
            <a:endParaRPr lang="en-US" sz="2400" i="1"/>
          </a:p>
        </p:txBody>
      </p:sp>
      <p:sp>
        <p:nvSpPr>
          <p:cNvPr id="549910" name="Rectangle 22"/>
          <p:cNvSpPr>
            <a:spLocks noChangeArrowheads="1"/>
          </p:cNvSpPr>
          <p:nvPr/>
        </p:nvSpPr>
        <p:spPr bwMode="auto">
          <a:xfrm>
            <a:off x="7226300" y="2903538"/>
            <a:ext cx="825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______ </a:t>
            </a:r>
            <a:endParaRPr lang="en-US" sz="2400" i="1"/>
          </a:p>
        </p:txBody>
      </p:sp>
      <p:sp>
        <p:nvSpPr>
          <p:cNvPr id="549911" name="Rectangle 23"/>
          <p:cNvSpPr>
            <a:spLocks noChangeArrowheads="1"/>
          </p:cNvSpPr>
          <p:nvPr/>
        </p:nvSpPr>
        <p:spPr bwMode="auto">
          <a:xfrm>
            <a:off x="1320800" y="3160713"/>
            <a:ext cx="4508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made (include defects made and later fixed) </a:t>
            </a:r>
            <a:endParaRPr lang="en-US" sz="2400" i="1"/>
          </a:p>
        </p:txBody>
      </p:sp>
      <p:sp>
        <p:nvSpPr>
          <p:cNvPr id="549912" name="Rectangle 24"/>
          <p:cNvSpPr>
            <a:spLocks noChangeArrowheads="1"/>
          </p:cNvSpPr>
          <p:nvPr/>
        </p:nvSpPr>
        <p:spPr bwMode="auto">
          <a:xfrm>
            <a:off x="1047750" y="3805238"/>
            <a:ext cx="3708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4. Calculate Defects Per Opportunity</a:t>
            </a:r>
            <a:endParaRPr lang="en-US" sz="2400" i="1"/>
          </a:p>
        </p:txBody>
      </p:sp>
      <p:sp>
        <p:nvSpPr>
          <p:cNvPr id="549913" name="Rectangle 25"/>
          <p:cNvSpPr>
            <a:spLocks noChangeArrowheads="1"/>
          </p:cNvSpPr>
          <p:nvPr/>
        </p:nvSpPr>
        <p:spPr bwMode="auto">
          <a:xfrm>
            <a:off x="5280025" y="3805238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</a:t>
            </a:r>
            <a:endParaRPr lang="en-US" sz="2400" i="1"/>
          </a:p>
        </p:txBody>
      </p:sp>
      <p:sp>
        <p:nvSpPr>
          <p:cNvPr id="549914" name="Rectangle 26"/>
          <p:cNvSpPr>
            <a:spLocks noChangeArrowheads="1"/>
          </p:cNvSpPr>
          <p:nvPr/>
        </p:nvSpPr>
        <p:spPr bwMode="auto">
          <a:xfrm>
            <a:off x="5343525" y="3805238"/>
            <a:ext cx="495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</a:rPr>
              <a:t>DPO</a:t>
            </a:r>
            <a:endParaRPr lang="en-US" sz="2400" i="1"/>
          </a:p>
        </p:txBody>
      </p:sp>
      <p:sp>
        <p:nvSpPr>
          <p:cNvPr id="549915" name="Rectangle 27"/>
          <p:cNvSpPr>
            <a:spLocks noChangeArrowheads="1"/>
          </p:cNvSpPr>
          <p:nvPr/>
        </p:nvSpPr>
        <p:spPr bwMode="auto">
          <a:xfrm>
            <a:off x="5826125" y="3805238"/>
            <a:ext cx="11557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=              =</a:t>
            </a:r>
            <a:endParaRPr lang="en-US" sz="2400" i="1"/>
          </a:p>
        </p:txBody>
      </p:sp>
      <p:sp>
        <p:nvSpPr>
          <p:cNvPr id="549916" name="Rectangle 28"/>
          <p:cNvSpPr>
            <a:spLocks noChangeArrowheads="1"/>
          </p:cNvSpPr>
          <p:nvPr/>
        </p:nvSpPr>
        <p:spPr bwMode="auto">
          <a:xfrm>
            <a:off x="7162800" y="3805238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</a:t>
            </a:r>
            <a:endParaRPr lang="en-US" sz="2400" i="1"/>
          </a:p>
        </p:txBody>
      </p:sp>
      <p:sp>
        <p:nvSpPr>
          <p:cNvPr id="549917" name="Rectangle 29"/>
          <p:cNvSpPr>
            <a:spLocks noChangeArrowheads="1"/>
          </p:cNvSpPr>
          <p:nvPr/>
        </p:nvSpPr>
        <p:spPr bwMode="auto">
          <a:xfrm>
            <a:off x="7226300" y="3805238"/>
            <a:ext cx="825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______ </a:t>
            </a:r>
            <a:endParaRPr lang="en-US" sz="2400" i="1"/>
          </a:p>
        </p:txBody>
      </p:sp>
      <p:sp>
        <p:nvSpPr>
          <p:cNvPr id="549918" name="Rectangle 30"/>
          <p:cNvSpPr>
            <a:spLocks noChangeArrowheads="1"/>
          </p:cNvSpPr>
          <p:nvPr/>
        </p:nvSpPr>
        <p:spPr bwMode="auto">
          <a:xfrm>
            <a:off x="1047750" y="4448175"/>
            <a:ext cx="1778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5. Calculate Yield</a:t>
            </a:r>
            <a:endParaRPr lang="en-US" sz="2400" i="1"/>
          </a:p>
        </p:txBody>
      </p:sp>
      <p:sp>
        <p:nvSpPr>
          <p:cNvPr id="549919" name="Rectangle 31"/>
          <p:cNvSpPr>
            <a:spLocks noChangeArrowheads="1"/>
          </p:cNvSpPr>
          <p:nvPr/>
        </p:nvSpPr>
        <p:spPr bwMode="auto">
          <a:xfrm>
            <a:off x="4475163" y="4448175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</a:t>
            </a:r>
            <a:endParaRPr lang="en-US" sz="2400" i="1"/>
          </a:p>
        </p:txBody>
      </p:sp>
      <p:sp>
        <p:nvSpPr>
          <p:cNvPr id="549920" name="Rectangle 32"/>
          <p:cNvSpPr>
            <a:spLocks noChangeArrowheads="1"/>
          </p:cNvSpPr>
          <p:nvPr/>
        </p:nvSpPr>
        <p:spPr bwMode="auto">
          <a:xfrm>
            <a:off x="4538663" y="4448175"/>
            <a:ext cx="5461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</a:rPr>
              <a:t>Yield</a:t>
            </a:r>
            <a:endParaRPr lang="en-US" sz="2400" i="1"/>
          </a:p>
        </p:txBody>
      </p:sp>
      <p:sp>
        <p:nvSpPr>
          <p:cNvPr id="549921" name="Rectangle 33"/>
          <p:cNvSpPr>
            <a:spLocks noChangeArrowheads="1"/>
          </p:cNvSpPr>
          <p:nvPr/>
        </p:nvSpPr>
        <p:spPr bwMode="auto">
          <a:xfrm>
            <a:off x="5070475" y="4448175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</a:rPr>
              <a:t> </a:t>
            </a:r>
            <a:endParaRPr lang="en-US" sz="2400" i="1"/>
          </a:p>
        </p:txBody>
      </p:sp>
      <p:sp>
        <p:nvSpPr>
          <p:cNvPr id="549922" name="Rectangle 34"/>
          <p:cNvSpPr>
            <a:spLocks noChangeArrowheads="1"/>
          </p:cNvSpPr>
          <p:nvPr/>
        </p:nvSpPr>
        <p:spPr bwMode="auto">
          <a:xfrm>
            <a:off x="5133975" y="4448175"/>
            <a:ext cx="18669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= (1-DPO) x 100 =</a:t>
            </a:r>
            <a:endParaRPr lang="en-US" sz="2400" i="1"/>
          </a:p>
        </p:txBody>
      </p:sp>
      <p:sp>
        <p:nvSpPr>
          <p:cNvPr id="549923" name="Rectangle 35"/>
          <p:cNvSpPr>
            <a:spLocks noChangeArrowheads="1"/>
          </p:cNvSpPr>
          <p:nvPr/>
        </p:nvSpPr>
        <p:spPr bwMode="auto">
          <a:xfrm>
            <a:off x="7162800" y="4448175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</a:t>
            </a:r>
            <a:endParaRPr lang="en-US" sz="2400" i="1"/>
          </a:p>
        </p:txBody>
      </p:sp>
      <p:sp>
        <p:nvSpPr>
          <p:cNvPr id="549924" name="Rectangle 36"/>
          <p:cNvSpPr>
            <a:spLocks noChangeArrowheads="1"/>
          </p:cNvSpPr>
          <p:nvPr/>
        </p:nvSpPr>
        <p:spPr bwMode="auto">
          <a:xfrm>
            <a:off x="7226300" y="4448175"/>
            <a:ext cx="825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______ </a:t>
            </a:r>
            <a:endParaRPr lang="en-US" sz="2400" i="1"/>
          </a:p>
        </p:txBody>
      </p:sp>
      <p:sp>
        <p:nvSpPr>
          <p:cNvPr id="549925" name="Rectangle 37"/>
          <p:cNvSpPr>
            <a:spLocks noChangeArrowheads="1"/>
          </p:cNvSpPr>
          <p:nvPr/>
        </p:nvSpPr>
        <p:spPr bwMode="auto">
          <a:xfrm>
            <a:off x="1047750" y="5092700"/>
            <a:ext cx="55499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6. Look up Process sigma in the Process Sigma Table </a:t>
            </a:r>
            <a:endParaRPr lang="en-US" sz="2400" i="1"/>
          </a:p>
        </p:txBody>
      </p:sp>
      <p:sp>
        <p:nvSpPr>
          <p:cNvPr id="549926" name="Rectangle 38"/>
          <p:cNvSpPr>
            <a:spLocks noChangeArrowheads="1"/>
          </p:cNvSpPr>
          <p:nvPr/>
        </p:nvSpPr>
        <p:spPr bwMode="auto">
          <a:xfrm>
            <a:off x="5102225" y="5349875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</a:t>
            </a:r>
            <a:endParaRPr lang="en-US" sz="2400" i="1"/>
          </a:p>
        </p:txBody>
      </p:sp>
      <p:sp>
        <p:nvSpPr>
          <p:cNvPr id="549927" name="Rectangle 39"/>
          <p:cNvSpPr>
            <a:spLocks noChangeArrowheads="1"/>
          </p:cNvSpPr>
          <p:nvPr/>
        </p:nvSpPr>
        <p:spPr bwMode="auto">
          <a:xfrm>
            <a:off x="5167313" y="5349875"/>
            <a:ext cx="16383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</a:rPr>
              <a:t>Process Sigma</a:t>
            </a:r>
            <a:endParaRPr lang="en-US" sz="2400" i="1"/>
          </a:p>
        </p:txBody>
      </p:sp>
      <p:sp>
        <p:nvSpPr>
          <p:cNvPr id="549928" name="Rectangle 40"/>
          <p:cNvSpPr>
            <a:spLocks noChangeArrowheads="1"/>
          </p:cNvSpPr>
          <p:nvPr/>
        </p:nvSpPr>
        <p:spPr bwMode="auto">
          <a:xfrm>
            <a:off x="6775450" y="5349875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=</a:t>
            </a:r>
            <a:endParaRPr lang="en-US" sz="2400" i="1"/>
          </a:p>
        </p:txBody>
      </p:sp>
      <p:sp>
        <p:nvSpPr>
          <p:cNvPr id="549929" name="Rectangle 41"/>
          <p:cNvSpPr>
            <a:spLocks noChangeArrowheads="1"/>
          </p:cNvSpPr>
          <p:nvPr/>
        </p:nvSpPr>
        <p:spPr bwMode="auto">
          <a:xfrm>
            <a:off x="7162800" y="5349875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 </a:t>
            </a:r>
            <a:endParaRPr lang="en-US" sz="2400" i="1"/>
          </a:p>
        </p:txBody>
      </p:sp>
      <p:sp>
        <p:nvSpPr>
          <p:cNvPr id="549930" name="Rectangle 42"/>
          <p:cNvSpPr>
            <a:spLocks noChangeArrowheads="1"/>
          </p:cNvSpPr>
          <p:nvPr/>
        </p:nvSpPr>
        <p:spPr bwMode="auto">
          <a:xfrm>
            <a:off x="7226300" y="5349875"/>
            <a:ext cx="762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>
                <a:solidFill>
                  <a:srgbClr val="000000"/>
                </a:solidFill>
              </a:rPr>
              <a:t>______</a:t>
            </a:r>
            <a:endParaRPr lang="en-US" sz="2400" i="1"/>
          </a:p>
        </p:txBody>
      </p:sp>
      <p:grpSp>
        <p:nvGrpSpPr>
          <p:cNvPr id="549931" name="Group 43"/>
          <p:cNvGrpSpPr>
            <a:grpSpLocks/>
          </p:cNvGrpSpPr>
          <p:nvPr/>
        </p:nvGrpSpPr>
        <p:grpSpPr bwMode="auto">
          <a:xfrm>
            <a:off x="6084888" y="3611563"/>
            <a:ext cx="584200" cy="628650"/>
            <a:chOff x="3833" y="2437"/>
            <a:chExt cx="368" cy="396"/>
          </a:xfrm>
        </p:grpSpPr>
        <p:sp>
          <p:nvSpPr>
            <p:cNvPr id="549932" name="Rectangle 44"/>
            <p:cNvSpPr>
              <a:spLocks noChangeArrowheads="1"/>
            </p:cNvSpPr>
            <p:nvPr/>
          </p:nvSpPr>
          <p:spPr bwMode="auto">
            <a:xfrm>
              <a:off x="3954" y="2437"/>
              <a:ext cx="10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800">
                  <a:solidFill>
                    <a:srgbClr val="000000"/>
                  </a:solidFill>
                </a:rPr>
                <a:t>D</a:t>
              </a:r>
              <a:endParaRPr lang="en-US" sz="2400" i="1"/>
            </a:p>
          </p:txBody>
        </p:sp>
        <p:sp>
          <p:nvSpPr>
            <p:cNvPr id="549933" name="Rectangle 45"/>
            <p:cNvSpPr>
              <a:spLocks noChangeArrowheads="1"/>
            </p:cNvSpPr>
            <p:nvPr/>
          </p:nvSpPr>
          <p:spPr bwMode="auto">
            <a:xfrm>
              <a:off x="3833" y="2660"/>
              <a:ext cx="36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800">
                  <a:solidFill>
                    <a:srgbClr val="000000"/>
                  </a:solidFill>
                </a:rPr>
                <a:t>N x O</a:t>
              </a:r>
              <a:endParaRPr lang="en-US" sz="2400" i="1"/>
            </a:p>
          </p:txBody>
        </p:sp>
        <p:sp>
          <p:nvSpPr>
            <p:cNvPr id="549934" name="Line 46"/>
            <p:cNvSpPr>
              <a:spLocks noChangeShapeType="1"/>
            </p:cNvSpPr>
            <p:nvPr/>
          </p:nvSpPr>
          <p:spPr bwMode="auto">
            <a:xfrm>
              <a:off x="3833" y="2620"/>
              <a:ext cx="334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9935" name="Rectangle 47"/>
          <p:cNvSpPr>
            <a:spLocks noChangeArrowheads="1"/>
          </p:cNvSpPr>
          <p:nvPr/>
        </p:nvSpPr>
        <p:spPr bwMode="auto">
          <a:xfrm>
            <a:off x="7404100" y="1166813"/>
            <a:ext cx="161925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300" i="1">
                <a:solidFill>
                  <a:srgbClr val="000000"/>
                </a:solidFill>
              </a:rPr>
              <a:t>5</a:t>
            </a:r>
            <a:endParaRPr lang="en-US" sz="2400" i="1"/>
          </a:p>
        </p:txBody>
      </p:sp>
      <p:sp>
        <p:nvSpPr>
          <p:cNvPr id="549936" name="Rectangle 48"/>
          <p:cNvSpPr>
            <a:spLocks noChangeArrowheads="1"/>
          </p:cNvSpPr>
          <p:nvPr/>
        </p:nvSpPr>
        <p:spPr bwMode="auto">
          <a:xfrm>
            <a:off x="7242175" y="2100263"/>
            <a:ext cx="485775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300" i="1">
                <a:solidFill>
                  <a:srgbClr val="000000"/>
                </a:solidFill>
              </a:rPr>
              <a:t>100</a:t>
            </a:r>
            <a:endParaRPr lang="en-US" sz="2400" i="1"/>
          </a:p>
        </p:txBody>
      </p:sp>
      <p:sp>
        <p:nvSpPr>
          <p:cNvPr id="549937" name="Rectangle 49"/>
          <p:cNvSpPr>
            <a:spLocks noChangeArrowheads="1"/>
          </p:cNvSpPr>
          <p:nvPr/>
        </p:nvSpPr>
        <p:spPr bwMode="auto">
          <a:xfrm>
            <a:off x="7404100" y="2774950"/>
            <a:ext cx="161925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300" i="1">
                <a:solidFill>
                  <a:srgbClr val="000000"/>
                </a:solidFill>
              </a:rPr>
              <a:t>7</a:t>
            </a:r>
            <a:endParaRPr lang="en-US" sz="2400" i="1"/>
          </a:p>
        </p:txBody>
      </p:sp>
      <p:sp>
        <p:nvSpPr>
          <p:cNvPr id="549938" name="Rectangle 50"/>
          <p:cNvSpPr>
            <a:spLocks noChangeArrowheads="1"/>
          </p:cNvSpPr>
          <p:nvPr/>
        </p:nvSpPr>
        <p:spPr bwMode="auto">
          <a:xfrm>
            <a:off x="7194550" y="3644900"/>
            <a:ext cx="566738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300" i="1">
                <a:solidFill>
                  <a:srgbClr val="000000"/>
                </a:solidFill>
              </a:rPr>
              <a:t>.014</a:t>
            </a:r>
            <a:endParaRPr lang="en-US" sz="2400" i="1"/>
          </a:p>
        </p:txBody>
      </p:sp>
      <p:sp>
        <p:nvSpPr>
          <p:cNvPr id="549939" name="Rectangle 51"/>
          <p:cNvSpPr>
            <a:spLocks noChangeArrowheads="1"/>
          </p:cNvSpPr>
          <p:nvPr/>
        </p:nvSpPr>
        <p:spPr bwMode="auto">
          <a:xfrm>
            <a:off x="7194550" y="4321175"/>
            <a:ext cx="566738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300" i="1">
                <a:solidFill>
                  <a:srgbClr val="000000"/>
                </a:solidFill>
              </a:rPr>
              <a:t>98.6</a:t>
            </a:r>
            <a:endParaRPr lang="en-US" sz="2400" i="1"/>
          </a:p>
        </p:txBody>
      </p:sp>
      <p:sp>
        <p:nvSpPr>
          <p:cNvPr id="549940" name="Rectangle 52"/>
          <p:cNvSpPr>
            <a:spLocks noChangeArrowheads="1"/>
          </p:cNvSpPr>
          <p:nvPr/>
        </p:nvSpPr>
        <p:spPr bwMode="auto">
          <a:xfrm>
            <a:off x="7275513" y="5157788"/>
            <a:ext cx="404812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300" i="1">
                <a:solidFill>
                  <a:srgbClr val="000000"/>
                </a:solidFill>
              </a:rPr>
              <a:t>3.7</a:t>
            </a:r>
            <a:endParaRPr lang="en-US" sz="2400" i="1"/>
          </a:p>
        </p:txBody>
      </p:sp>
      <p:sp>
        <p:nvSpPr>
          <p:cNvPr id="549941" name="Line 53"/>
          <p:cNvSpPr>
            <a:spLocks noChangeShapeType="1"/>
          </p:cNvSpPr>
          <p:nvPr/>
        </p:nvSpPr>
        <p:spPr bwMode="auto">
          <a:xfrm>
            <a:off x="854075" y="1890713"/>
            <a:ext cx="7354888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9942" name="Line 54"/>
          <p:cNvSpPr>
            <a:spLocks noChangeShapeType="1"/>
          </p:cNvSpPr>
          <p:nvPr/>
        </p:nvSpPr>
        <p:spPr bwMode="auto">
          <a:xfrm>
            <a:off x="854075" y="2662238"/>
            <a:ext cx="7354888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9943" name="Line 55"/>
          <p:cNvSpPr>
            <a:spLocks noChangeShapeType="1"/>
          </p:cNvSpPr>
          <p:nvPr/>
        </p:nvSpPr>
        <p:spPr bwMode="auto">
          <a:xfrm>
            <a:off x="854075" y="3451225"/>
            <a:ext cx="7354888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9944" name="Line 56"/>
          <p:cNvSpPr>
            <a:spLocks noChangeShapeType="1"/>
          </p:cNvSpPr>
          <p:nvPr/>
        </p:nvSpPr>
        <p:spPr bwMode="auto">
          <a:xfrm>
            <a:off x="854075" y="4222750"/>
            <a:ext cx="7354888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9945" name="Line 57"/>
          <p:cNvSpPr>
            <a:spLocks noChangeShapeType="1"/>
          </p:cNvSpPr>
          <p:nvPr/>
        </p:nvSpPr>
        <p:spPr bwMode="auto">
          <a:xfrm>
            <a:off x="854075" y="5011738"/>
            <a:ext cx="7354888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9946" name="Line 58"/>
          <p:cNvSpPr>
            <a:spLocks noChangeShapeType="1"/>
          </p:cNvSpPr>
          <p:nvPr/>
        </p:nvSpPr>
        <p:spPr bwMode="auto">
          <a:xfrm flipV="1">
            <a:off x="7050088" y="1020763"/>
            <a:ext cx="1587" cy="4860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9947" name="Text Box 59"/>
          <p:cNvSpPr txBox="1">
            <a:spLocks noChangeArrowheads="1"/>
          </p:cNvSpPr>
          <p:nvPr/>
        </p:nvSpPr>
        <p:spPr bwMode="auto">
          <a:xfrm>
            <a:off x="766763" y="6049963"/>
            <a:ext cx="701794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00" b="1" dirty="0">
                <a:latin typeface="Times New Roman" pitchFamily="18" charset="0"/>
              </a:rPr>
              <a:t>Use </a:t>
            </a:r>
            <a:r>
              <a:rPr lang="en-US" sz="1800" b="1" dirty="0" err="1">
                <a:solidFill>
                  <a:srgbClr val="0000CC"/>
                </a:solidFill>
                <a:latin typeface="Times New Roman" pitchFamily="18" charset="0"/>
              </a:rPr>
              <a:t>PrCapCal</a:t>
            </a:r>
            <a:r>
              <a:rPr lang="en-US" sz="1800" b="1" dirty="0">
                <a:latin typeface="Times New Roman" pitchFamily="18" charset="0"/>
              </a:rPr>
              <a:t> File to automate these calculations!!</a:t>
            </a:r>
          </a:p>
          <a:p>
            <a:pPr algn="ctr" eaLnBrk="0" hangingPunct="0"/>
            <a:r>
              <a:rPr lang="en-US" sz="1800" b="1" dirty="0">
                <a:latin typeface="Times New Roman" pitchFamily="18" charset="0"/>
              </a:rPr>
              <a:t>See Participant Package&gt;Exercise &amp; Calc Files&gt;Process Performance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First, Final, Normalized, Rolled-TP Yield</a:t>
            </a:r>
          </a:p>
        </p:txBody>
      </p:sp>
      <p:sp>
        <p:nvSpPr>
          <p:cNvPr id="535556" name="Rectangle 4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5555" name="Object 3"/>
          <p:cNvGraphicFramePr>
            <a:graphicFrameLocks noChangeAspect="1"/>
          </p:cNvGraphicFramePr>
          <p:nvPr/>
        </p:nvGraphicFramePr>
        <p:xfrm>
          <a:off x="304800" y="971550"/>
          <a:ext cx="2133600" cy="88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40208" imgH="393871" progId="Equation.3">
                  <p:embed/>
                </p:oleObj>
              </mc:Choice>
              <mc:Fallback>
                <p:oleObj name="Equation" r:id="rId2" imgW="940208" imgH="393871" progId="Equation.3">
                  <p:embed/>
                  <p:pic>
                    <p:nvPicPr>
                      <p:cNvPr id="53555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971550"/>
                        <a:ext cx="2133600" cy="8842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2700000" algn="ctr" rotWithShape="0">
                          <a:srgbClr val="808080">
                            <a:alpha val="50000"/>
                          </a:srgbClr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5558" name="Rectangle 6"/>
          <p:cNvSpPr>
            <a:spLocks noChangeArrowheads="1"/>
          </p:cNvSpPr>
          <p:nvPr/>
        </p:nvSpPr>
        <p:spPr bwMode="auto">
          <a:xfrm>
            <a:off x="0" y="30051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5557" name="Object 5"/>
          <p:cNvGraphicFramePr>
            <a:graphicFrameLocks noChangeAspect="1"/>
          </p:cNvGraphicFramePr>
          <p:nvPr/>
        </p:nvGraphicFramePr>
        <p:xfrm>
          <a:off x="1752600" y="2057400"/>
          <a:ext cx="5029200" cy="159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7000" imgH="850900" progId="Equation.3">
                  <p:embed/>
                </p:oleObj>
              </mc:Choice>
              <mc:Fallback>
                <p:oleObj name="Equation" r:id="rId4" imgW="2667000" imgH="850900" progId="Equation.3">
                  <p:embed/>
                  <p:pic>
                    <p:nvPicPr>
                      <p:cNvPr id="53555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057400"/>
                        <a:ext cx="5029200" cy="15986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2700000" algn="ctr" rotWithShape="0">
                          <a:srgbClr val="808080">
                            <a:alpha val="50000"/>
                          </a:srgbClr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5560" name="Rectangle 8"/>
          <p:cNvSpPr>
            <a:spLocks noChangeArrowheads="1"/>
          </p:cNvSpPr>
          <p:nvPr/>
        </p:nvSpPr>
        <p:spPr bwMode="auto">
          <a:xfrm>
            <a:off x="0" y="2986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5559" name="Object 7"/>
          <p:cNvGraphicFramePr>
            <a:graphicFrameLocks noChangeAspect="1"/>
          </p:cNvGraphicFramePr>
          <p:nvPr/>
        </p:nvGraphicFramePr>
        <p:xfrm>
          <a:off x="3962400" y="3886200"/>
          <a:ext cx="3657600" cy="152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20900" imgH="889000" progId="Equation.3">
                  <p:embed/>
                </p:oleObj>
              </mc:Choice>
              <mc:Fallback>
                <p:oleObj name="Equation" r:id="rId6" imgW="2120900" imgH="889000" progId="Equation.3">
                  <p:embed/>
                  <p:pic>
                    <p:nvPicPr>
                      <p:cNvPr id="53555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3886200"/>
                        <a:ext cx="3657600" cy="15255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2700000" algn="ctr" rotWithShape="0">
                          <a:srgbClr val="808080">
                            <a:alpha val="50000"/>
                          </a:srgbClr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5562" name="Rectangle 10"/>
          <p:cNvSpPr>
            <a:spLocks noChangeArrowheads="1"/>
          </p:cNvSpPr>
          <p:nvPr/>
        </p:nvSpPr>
        <p:spPr bwMode="auto">
          <a:xfrm>
            <a:off x="0" y="3257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5561" name="Object 9"/>
          <p:cNvGraphicFramePr>
            <a:graphicFrameLocks noChangeAspect="1"/>
          </p:cNvGraphicFramePr>
          <p:nvPr/>
        </p:nvGraphicFramePr>
        <p:xfrm>
          <a:off x="6553200" y="5562600"/>
          <a:ext cx="2438400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6000" imgH="342900" progId="Equation.3">
                  <p:embed/>
                </p:oleObj>
              </mc:Choice>
              <mc:Fallback>
                <p:oleObj name="Equation" r:id="rId8" imgW="1016000" imgH="342900" progId="Equation.3">
                  <p:embed/>
                  <p:pic>
                    <p:nvPicPr>
                      <p:cNvPr id="53556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562600"/>
                        <a:ext cx="2438400" cy="8207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2700000" algn="ctr" rotWithShape="0">
                          <a:srgbClr val="808080">
                            <a:alpha val="50000"/>
                          </a:srgbClr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Assessing Process Sigma Level - Steps</a:t>
            </a:r>
          </a:p>
        </p:txBody>
      </p:sp>
      <p:sp>
        <p:nvSpPr>
          <p:cNvPr id="527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451850" cy="5513388"/>
          </a:xfrm>
        </p:spPr>
        <p:txBody>
          <a:bodyPr/>
          <a:lstStyle/>
          <a:p>
            <a:pPr marL="381000" indent="-381000">
              <a:buFont typeface="Symbol" pitchFamily="18" charset="2"/>
              <a:buAutoNum type="arabicPeriod"/>
            </a:pPr>
            <a:r>
              <a:rPr lang="en-US"/>
              <a:t>Accumulate data in subgroups of consecutive units taken periodically from the process.  If the same process produces a variety of units with different target dimensions, each different unit should be treated as a separate process unless we have evidence that the variation about the targeted value is not affected by the normal value.  </a:t>
            </a:r>
            <a:endParaRPr lang="en-US" b="1"/>
          </a:p>
          <a:p>
            <a:pPr marL="381000" indent="-381000">
              <a:buFont typeface="Symbol" pitchFamily="18" charset="2"/>
              <a:buAutoNum type="arabicPeriod"/>
            </a:pPr>
            <a:r>
              <a:rPr lang="en-US"/>
              <a:t>Data should be accumulated over a long enough period of time that all sources of variation have an opportunity to be exhibited (25 subgroups of 4 taken over a “long” period of time is a guide).  Check for process stability.  </a:t>
            </a:r>
          </a:p>
          <a:p>
            <a:pPr marL="381000" indent="-381000">
              <a:buFont typeface="Symbol" pitchFamily="18" charset="2"/>
              <a:buAutoNum type="arabicPeriod"/>
            </a:pPr>
            <a:r>
              <a:rPr lang="en-US"/>
              <a:t>Test the data for shape of distribution.</a:t>
            </a:r>
          </a:p>
          <a:p>
            <a:pPr marL="381000" indent="-381000">
              <a:buFont typeface="Symbol" pitchFamily="18" charset="2"/>
              <a:buAutoNum type="arabicPeriod"/>
            </a:pPr>
            <a:r>
              <a:rPr lang="en-US"/>
              <a:t>If the distribution is normal, compute the standard deviation based on individuals.  If the data is not normal, either transform the data or perform a capability analysis using the Weibull distribution. </a:t>
            </a:r>
          </a:p>
          <a:p>
            <a:pPr marL="381000" indent="-381000">
              <a:buFont typeface="Symbol" pitchFamily="18" charset="2"/>
              <a:buAutoNum type="arabicPeriod"/>
            </a:pPr>
            <a:r>
              <a:rPr lang="en-US"/>
              <a:t>Calculate Sigma level – use appropriate method for discrete or continuous data.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85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Sigma Assessment - Example</a:t>
            </a:r>
          </a:p>
        </p:txBody>
      </p:sp>
      <p:grpSp>
        <p:nvGrpSpPr>
          <p:cNvPr id="536587" name="Group 11"/>
          <p:cNvGrpSpPr>
            <a:grpSpLocks/>
          </p:cNvGrpSpPr>
          <p:nvPr/>
        </p:nvGrpSpPr>
        <p:grpSpPr bwMode="auto">
          <a:xfrm>
            <a:off x="1447800" y="1066800"/>
            <a:ext cx="6496050" cy="750888"/>
            <a:chOff x="1428" y="767"/>
            <a:chExt cx="2614" cy="302"/>
          </a:xfrm>
        </p:grpSpPr>
        <p:sp>
          <p:nvSpPr>
            <p:cNvPr id="536579" name="Rectangle 3"/>
            <p:cNvSpPr>
              <a:spLocks noChangeArrowheads="1"/>
            </p:cNvSpPr>
            <p:nvPr/>
          </p:nvSpPr>
          <p:spPr bwMode="auto">
            <a:xfrm>
              <a:off x="1428" y="767"/>
              <a:ext cx="559" cy="302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/>
            <a:p>
              <a:pPr algn="ctr" defTabSz="820738"/>
              <a:r>
                <a:rPr lang="en-US" altLang="ko-KR" sz="2000" b="1">
                  <a:ea typeface="Batang" pitchFamily="18" charset="-127"/>
                </a:rPr>
                <a:t>Market Product</a:t>
              </a:r>
              <a:endParaRPr lang="en-US" sz="2100"/>
            </a:p>
          </p:txBody>
        </p:sp>
        <p:sp>
          <p:nvSpPr>
            <p:cNvPr id="536580" name="Rectangle 4"/>
            <p:cNvSpPr>
              <a:spLocks noChangeArrowheads="1"/>
            </p:cNvSpPr>
            <p:nvPr/>
          </p:nvSpPr>
          <p:spPr bwMode="auto">
            <a:xfrm>
              <a:off x="2304" y="768"/>
              <a:ext cx="684" cy="3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/>
            <a:p>
              <a:pPr algn="ctr" defTabSz="820738"/>
              <a:r>
                <a:rPr lang="en-US" altLang="ko-KR" sz="2000" b="1">
                  <a:ea typeface="Batang" pitchFamily="18" charset="-127"/>
                </a:rPr>
                <a:t>Execute Transaction</a:t>
              </a:r>
              <a:endParaRPr lang="en-US" sz="2100"/>
            </a:p>
          </p:txBody>
        </p:sp>
        <p:sp>
          <p:nvSpPr>
            <p:cNvPr id="536581" name="Rectangle 5"/>
            <p:cNvSpPr>
              <a:spLocks noChangeArrowheads="1"/>
            </p:cNvSpPr>
            <p:nvPr/>
          </p:nvSpPr>
          <p:spPr bwMode="auto">
            <a:xfrm>
              <a:off x="3268" y="768"/>
              <a:ext cx="774" cy="3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/>
            <a:p>
              <a:pPr algn="ctr" defTabSz="820738"/>
              <a:r>
                <a:rPr lang="en-US" altLang="ko-KR" sz="2000" b="1">
                  <a:ea typeface="Batang" pitchFamily="18" charset="-127"/>
                </a:rPr>
                <a:t>Complete Transaction</a:t>
              </a:r>
              <a:endParaRPr lang="en-US" sz="2100"/>
            </a:p>
          </p:txBody>
        </p:sp>
        <p:sp>
          <p:nvSpPr>
            <p:cNvPr id="536582" name="Line 6"/>
            <p:cNvSpPr>
              <a:spLocks noChangeShapeType="1"/>
            </p:cNvSpPr>
            <p:nvPr/>
          </p:nvSpPr>
          <p:spPr bwMode="auto">
            <a:xfrm>
              <a:off x="2012" y="918"/>
              <a:ext cx="28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6583" name="Line 7"/>
            <p:cNvSpPr>
              <a:spLocks noChangeShapeType="1"/>
            </p:cNvSpPr>
            <p:nvPr/>
          </p:nvSpPr>
          <p:spPr bwMode="auto">
            <a:xfrm>
              <a:off x="2982" y="918"/>
              <a:ext cx="28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536584" name="Object 8"/>
          <p:cNvGraphicFramePr>
            <a:graphicFrameLocks noGrp="1" noChangeAspect="1"/>
          </p:cNvGraphicFramePr>
          <p:nvPr>
            <p:ph idx="1"/>
          </p:nvPr>
        </p:nvGraphicFramePr>
        <p:xfrm>
          <a:off x="0" y="2590800"/>
          <a:ext cx="9144000" cy="223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331381" imgH="2031404" progId="Word.Document.8">
                  <p:embed/>
                </p:oleObj>
              </mc:Choice>
              <mc:Fallback>
                <p:oleObj name="Document" r:id="rId2" imgW="8331381" imgH="2031404" progId="Word.Document.8">
                  <p:embed/>
                  <p:pic>
                    <p:nvPicPr>
                      <p:cNvPr id="53658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590800"/>
                        <a:ext cx="9144000" cy="2230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Sigma Scorecard</a:t>
            </a:r>
          </a:p>
        </p:txBody>
      </p:sp>
      <p:graphicFrame>
        <p:nvGraphicFramePr>
          <p:cNvPr id="53862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1371600"/>
          <a:ext cx="8451850" cy="497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794135" imgH="5177897" progId="Word.Document.8">
                  <p:embed/>
                </p:oleObj>
              </mc:Choice>
              <mc:Fallback>
                <p:oleObj name="Document" r:id="rId2" imgW="8794135" imgH="5177897" progId="Word.Document.8">
                  <p:embed/>
                  <p:pic>
                    <p:nvPicPr>
                      <p:cNvPr id="53862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371600"/>
                        <a:ext cx="8451850" cy="4976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8630" name="AutoShape 6"/>
          <p:cNvSpPr>
            <a:spLocks noChangeArrowheads="1"/>
          </p:cNvSpPr>
          <p:nvPr/>
        </p:nvSpPr>
        <p:spPr bwMode="auto">
          <a:xfrm>
            <a:off x="5715000" y="838200"/>
            <a:ext cx="1985963" cy="431800"/>
          </a:xfrm>
          <a:prstGeom prst="wedgeRoundRectCallout">
            <a:avLst>
              <a:gd name="adj1" fmla="val 60231"/>
              <a:gd name="adj2" fmla="val 139338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defTabSz="820738"/>
            <a:r>
              <a:rPr lang="en-US" sz="1000">
                <a:latin typeface="Times New Roman" pitchFamily="18" charset="0"/>
                <a:ea typeface="Batang" pitchFamily="18" charset="-127"/>
              </a:rPr>
              <a:t>Calculated Using Basic Sigma Method for Discrete Data</a:t>
            </a:r>
            <a:endParaRPr lang="en-US"/>
          </a:p>
        </p:txBody>
      </p:sp>
      <p:sp>
        <p:nvSpPr>
          <p:cNvPr id="538631" name="AutoShape 7"/>
          <p:cNvSpPr>
            <a:spLocks noChangeArrowheads="1"/>
          </p:cNvSpPr>
          <p:nvPr/>
        </p:nvSpPr>
        <p:spPr bwMode="auto">
          <a:xfrm>
            <a:off x="5791200" y="6334125"/>
            <a:ext cx="3190875" cy="498475"/>
          </a:xfrm>
          <a:prstGeom prst="wedgeRoundRectCallout">
            <a:avLst>
              <a:gd name="adj1" fmla="val 22736"/>
              <a:gd name="adj2" fmla="val -93310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defTabSz="820738"/>
            <a:r>
              <a:rPr lang="en-US" altLang="ko-KR" sz="1200">
                <a:latin typeface="Times New Roman" pitchFamily="18" charset="0"/>
                <a:ea typeface="Batang" pitchFamily="18" charset="-127"/>
              </a:rPr>
              <a:t>Calculated Using Normalized Yield Formula and Short Term Sigma</a:t>
            </a:r>
            <a:endParaRPr lang="en-US"/>
          </a:p>
        </p:txBody>
      </p:sp>
      <p:sp>
        <p:nvSpPr>
          <p:cNvPr id="538632" name="AutoShape 8"/>
          <p:cNvSpPr>
            <a:spLocks noChangeArrowheads="1"/>
          </p:cNvSpPr>
          <p:nvPr/>
        </p:nvSpPr>
        <p:spPr bwMode="auto">
          <a:xfrm>
            <a:off x="4191000" y="6172200"/>
            <a:ext cx="1371600" cy="574675"/>
          </a:xfrm>
          <a:prstGeom prst="wedgeRoundRectCallout">
            <a:avLst>
              <a:gd name="adj1" fmla="val 69444"/>
              <a:gd name="adj2" fmla="val -109667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defTabSz="820738"/>
            <a:r>
              <a:rPr lang="en-US" sz="1000">
                <a:latin typeface="Times New Roman" pitchFamily="18" charset="0"/>
                <a:ea typeface="Batang" pitchFamily="18" charset="-127"/>
              </a:rPr>
              <a:t>The Product of Sub-Process Yields (and Failed Trade Yield)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818" name="AutoShape 2"/>
          <p:cNvSpPr>
            <a:spLocks noChangeArrowheads="1"/>
          </p:cNvSpPr>
          <p:nvPr/>
        </p:nvSpPr>
        <p:spPr bwMode="auto">
          <a:xfrm flipH="1" flipV="1">
            <a:off x="6424613" y="2284413"/>
            <a:ext cx="2011362" cy="4124325"/>
          </a:xfrm>
          <a:prstGeom prst="rtTriangle">
            <a:avLst/>
          </a:prstGeom>
          <a:solidFill>
            <a:srgbClr val="33CC33"/>
          </a:solidFill>
          <a:ln w="12700">
            <a:solidFill>
              <a:srgbClr val="33CC33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6819" name="AutoShape 3"/>
          <p:cNvSpPr>
            <a:spLocks noChangeArrowheads="1"/>
          </p:cNvSpPr>
          <p:nvPr/>
        </p:nvSpPr>
        <p:spPr bwMode="auto">
          <a:xfrm flipV="1">
            <a:off x="401638" y="2295525"/>
            <a:ext cx="2011362" cy="4124325"/>
          </a:xfrm>
          <a:prstGeom prst="rtTriangle">
            <a:avLst/>
          </a:prstGeom>
          <a:solidFill>
            <a:srgbClr val="33CC33"/>
          </a:solidFill>
          <a:ln w="12700">
            <a:solidFill>
              <a:srgbClr val="33CC33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68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Daily Newspaper &amp; Variation</a:t>
            </a:r>
          </a:p>
        </p:txBody>
      </p:sp>
      <p:sp>
        <p:nvSpPr>
          <p:cNvPr id="546821" name="AutoShape 5"/>
          <p:cNvSpPr>
            <a:spLocks noChangeArrowheads="1"/>
          </p:cNvSpPr>
          <p:nvPr/>
        </p:nvSpPr>
        <p:spPr bwMode="auto">
          <a:xfrm flipV="1">
            <a:off x="400050" y="2284413"/>
            <a:ext cx="8040688" cy="412115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folHlink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b"/>
          <a:lstStyle/>
          <a:p>
            <a:pPr algn="ctr"/>
            <a:r>
              <a:rPr lang="en-US" sz="3600">
                <a:latin typeface="Forte" pitchFamily="66" charset="0"/>
              </a:rPr>
              <a:t>Driveway</a:t>
            </a:r>
          </a:p>
        </p:txBody>
      </p:sp>
      <p:pic>
        <p:nvPicPr>
          <p:cNvPr id="546822" name="Picture 6" descr="MCj037106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988" y="1968500"/>
            <a:ext cx="1284287" cy="112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6823" name="AutoShape 7"/>
          <p:cNvSpPr>
            <a:spLocks noChangeAspect="1" noChangeArrowheads="1" noTextEdit="1"/>
          </p:cNvSpPr>
          <p:nvPr/>
        </p:nvSpPr>
        <p:spPr bwMode="auto">
          <a:xfrm>
            <a:off x="6827838" y="2176463"/>
            <a:ext cx="1582737" cy="181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46824" name="Picture 8" descr="MCj037106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038" y="1981200"/>
            <a:ext cx="1284287" cy="112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6825" name="Picture 9" descr="MCj037106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1876425"/>
            <a:ext cx="1284288" cy="112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6826" name="Picture 10" descr="MCj037106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2251075"/>
            <a:ext cx="1284287" cy="112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6827" name="Freeform 11"/>
          <p:cNvSpPr>
            <a:spLocks noChangeAspect="1"/>
          </p:cNvSpPr>
          <p:nvPr/>
        </p:nvSpPr>
        <p:spPr bwMode="auto">
          <a:xfrm>
            <a:off x="747713" y="1709738"/>
            <a:ext cx="7451725" cy="2276475"/>
          </a:xfrm>
          <a:custGeom>
            <a:avLst/>
            <a:gdLst>
              <a:gd name="T0" fmla="*/ 0 w 2486"/>
              <a:gd name="T1" fmla="*/ 1735 h 1744"/>
              <a:gd name="T2" fmla="*/ 46 w 2486"/>
              <a:gd name="T3" fmla="*/ 1722 h 1744"/>
              <a:gd name="T4" fmla="*/ 110 w 2486"/>
              <a:gd name="T5" fmla="*/ 1672 h 1744"/>
              <a:gd name="T6" fmla="*/ 243 w 2486"/>
              <a:gd name="T7" fmla="*/ 1506 h 1744"/>
              <a:gd name="T8" fmla="*/ 457 w 2486"/>
              <a:gd name="T9" fmla="*/ 1160 h 1744"/>
              <a:gd name="T10" fmla="*/ 1019 w 2486"/>
              <a:gd name="T11" fmla="*/ 167 h 1744"/>
              <a:gd name="T12" fmla="*/ 1338 w 2486"/>
              <a:gd name="T13" fmla="*/ 158 h 1744"/>
              <a:gd name="T14" fmla="*/ 1891 w 2486"/>
              <a:gd name="T15" fmla="*/ 1031 h 1744"/>
              <a:gd name="T16" fmla="*/ 2256 w 2486"/>
              <a:gd name="T17" fmla="*/ 1527 h 1744"/>
              <a:gd name="T18" fmla="*/ 2384 w 2486"/>
              <a:gd name="T19" fmla="*/ 1667 h 1744"/>
              <a:gd name="T20" fmla="*/ 2486 w 2486"/>
              <a:gd name="T21" fmla="*/ 1744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86" h="1744">
                <a:moveTo>
                  <a:pt x="0" y="1735"/>
                </a:moveTo>
                <a:cubicBezTo>
                  <a:pt x="7" y="1733"/>
                  <a:pt x="28" y="1733"/>
                  <a:pt x="46" y="1722"/>
                </a:cubicBezTo>
                <a:cubicBezTo>
                  <a:pt x="65" y="1712"/>
                  <a:pt x="77" y="1708"/>
                  <a:pt x="110" y="1672"/>
                </a:cubicBezTo>
                <a:cubicBezTo>
                  <a:pt x="143" y="1636"/>
                  <a:pt x="186" y="1591"/>
                  <a:pt x="243" y="1506"/>
                </a:cubicBezTo>
                <a:cubicBezTo>
                  <a:pt x="301" y="1421"/>
                  <a:pt x="328" y="1383"/>
                  <a:pt x="457" y="1160"/>
                </a:cubicBezTo>
                <a:cubicBezTo>
                  <a:pt x="587" y="937"/>
                  <a:pt x="872" y="334"/>
                  <a:pt x="1019" y="167"/>
                </a:cubicBezTo>
                <a:cubicBezTo>
                  <a:pt x="1166" y="0"/>
                  <a:pt x="1193" y="14"/>
                  <a:pt x="1338" y="158"/>
                </a:cubicBezTo>
                <a:cubicBezTo>
                  <a:pt x="1483" y="302"/>
                  <a:pt x="1738" y="803"/>
                  <a:pt x="1891" y="1031"/>
                </a:cubicBezTo>
                <a:cubicBezTo>
                  <a:pt x="2044" y="1259"/>
                  <a:pt x="2174" y="1421"/>
                  <a:pt x="2256" y="1527"/>
                </a:cubicBezTo>
                <a:cubicBezTo>
                  <a:pt x="2338" y="1633"/>
                  <a:pt x="2346" y="1631"/>
                  <a:pt x="2384" y="1667"/>
                </a:cubicBezTo>
                <a:cubicBezTo>
                  <a:pt x="2422" y="1703"/>
                  <a:pt x="2465" y="1728"/>
                  <a:pt x="2486" y="1744"/>
                </a:cubicBezTo>
              </a:path>
            </a:pathLst>
          </a:custGeom>
          <a:solidFill>
            <a:srgbClr val="99FFCC">
              <a:alpha val="50000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7753" tIns="23876" rIns="47753" bIns="23876">
            <a:spAutoFit/>
          </a:bodyPr>
          <a:lstStyle/>
          <a:p>
            <a:endParaRPr lang="en-US"/>
          </a:p>
        </p:txBody>
      </p:sp>
      <p:grpSp>
        <p:nvGrpSpPr>
          <p:cNvPr id="546828" name="Group 12"/>
          <p:cNvGrpSpPr>
            <a:grpSpLocks/>
          </p:cNvGrpSpPr>
          <p:nvPr/>
        </p:nvGrpSpPr>
        <p:grpSpPr bwMode="auto">
          <a:xfrm>
            <a:off x="738188" y="1201738"/>
            <a:ext cx="7354887" cy="1046162"/>
            <a:chOff x="465" y="757"/>
            <a:chExt cx="4633" cy="659"/>
          </a:xfrm>
        </p:grpSpPr>
        <p:sp>
          <p:nvSpPr>
            <p:cNvPr id="546829" name="Line 13"/>
            <p:cNvSpPr>
              <a:spLocks noChangeShapeType="1"/>
            </p:cNvSpPr>
            <p:nvPr/>
          </p:nvSpPr>
          <p:spPr bwMode="auto">
            <a:xfrm flipV="1">
              <a:off x="1502" y="832"/>
              <a:ext cx="0" cy="584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6830" name="Line 14"/>
            <p:cNvSpPr>
              <a:spLocks noChangeShapeType="1"/>
            </p:cNvSpPr>
            <p:nvPr/>
          </p:nvSpPr>
          <p:spPr bwMode="auto">
            <a:xfrm flipV="1">
              <a:off x="4050" y="832"/>
              <a:ext cx="0" cy="584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6831" name="Text Box 15"/>
            <p:cNvSpPr txBox="1">
              <a:spLocks noChangeArrowheads="1"/>
            </p:cNvSpPr>
            <p:nvPr/>
          </p:nvSpPr>
          <p:spPr bwMode="auto">
            <a:xfrm>
              <a:off x="4137" y="757"/>
              <a:ext cx="96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Forte" pitchFamily="66" charset="0"/>
                </a:rPr>
                <a:t>Limit or Spec</a:t>
              </a:r>
            </a:p>
          </p:txBody>
        </p:sp>
        <p:sp>
          <p:nvSpPr>
            <p:cNvPr id="546832" name="Text Box 16"/>
            <p:cNvSpPr txBox="1">
              <a:spLocks noChangeArrowheads="1"/>
            </p:cNvSpPr>
            <p:nvPr/>
          </p:nvSpPr>
          <p:spPr bwMode="auto">
            <a:xfrm>
              <a:off x="465" y="757"/>
              <a:ext cx="96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Forte" pitchFamily="66" charset="0"/>
                </a:rPr>
                <a:t>Limit or Spec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46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546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68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196138" y="6324600"/>
            <a:ext cx="1871662" cy="457200"/>
          </a:xfrm>
          <a:prstGeom prst="rect">
            <a:avLst/>
          </a:prstGeo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fld id="{695192C2-0E3F-47D9-B69C-DACF22B17089}" type="slidenum">
              <a:rPr lang="en-US" sz="1400" smtClean="0">
                <a:latin typeface="Times New Roman" pitchFamily="18" charset="0"/>
              </a:rPr>
              <a:pPr/>
              <a:t>4</a:t>
            </a:fld>
            <a:endParaRPr lang="en-US" sz="1400">
              <a:latin typeface="Times New Roman" pitchFamily="18" charset="0"/>
            </a:endParaRPr>
          </a:p>
        </p:txBody>
      </p:sp>
      <p:sp>
        <p:nvSpPr>
          <p:cNvPr id="134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Sigma Terminology - Example</a:t>
            </a:r>
          </a:p>
        </p:txBody>
      </p:sp>
      <p:pic>
        <p:nvPicPr>
          <p:cNvPr id="134148" name="Picture 3" descr="FD00471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00200"/>
            <a:ext cx="4413250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49" name="Rectangle 4"/>
          <p:cNvSpPr>
            <a:spLocks noChangeArrowheads="1"/>
          </p:cNvSpPr>
          <p:nvPr/>
        </p:nvSpPr>
        <p:spPr bwMode="auto">
          <a:xfrm>
            <a:off x="533400" y="1143000"/>
            <a:ext cx="2325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2400">
                <a:latin typeface="Times New Roman" pitchFamily="18" charset="0"/>
              </a:rPr>
              <a:t>Unit: </a:t>
            </a:r>
            <a:r>
              <a:rPr lang="en-US" sz="2400" b="0">
                <a:latin typeface="Times New Roman" pitchFamily="18" charset="0"/>
              </a:rPr>
              <a:t>Hamburger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34150" name="Rectangle 5"/>
          <p:cNvSpPr>
            <a:spLocks noChangeArrowheads="1"/>
          </p:cNvSpPr>
          <p:nvPr/>
        </p:nvSpPr>
        <p:spPr bwMode="auto">
          <a:xfrm>
            <a:off x="381000" y="3962400"/>
            <a:ext cx="41402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2400">
                <a:latin typeface="Times New Roman" pitchFamily="18" charset="0"/>
              </a:rPr>
              <a:t>Defect:</a:t>
            </a:r>
          </a:p>
          <a:p>
            <a:pPr algn="l">
              <a:spcBef>
                <a:spcPct val="20000"/>
              </a:spcBef>
              <a:buFontTx/>
              <a:buChar char="•"/>
            </a:pPr>
            <a:r>
              <a:rPr lang="en-US" sz="2400" b="0">
                <a:latin typeface="Times New Roman" pitchFamily="18" charset="0"/>
              </a:rPr>
              <a:t>Mayonnaise instead of Mustard</a:t>
            </a:r>
          </a:p>
        </p:txBody>
      </p:sp>
      <p:sp>
        <p:nvSpPr>
          <p:cNvPr id="134151" name="Rectangle 6"/>
          <p:cNvSpPr>
            <a:spLocks noChangeArrowheads="1"/>
          </p:cNvSpPr>
          <p:nvPr/>
        </p:nvSpPr>
        <p:spPr bwMode="auto">
          <a:xfrm>
            <a:off x="381000" y="5486400"/>
            <a:ext cx="3741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Defective: </a:t>
            </a:r>
          </a:p>
          <a:p>
            <a:pPr algn="l">
              <a:buFontTx/>
              <a:buChar char="•"/>
            </a:pPr>
            <a:r>
              <a:rPr lang="en-US" sz="2400" b="0">
                <a:latin typeface="Times New Roman" pitchFamily="18" charset="0"/>
              </a:rPr>
              <a:t>At Least One Defect Occurs</a:t>
            </a:r>
          </a:p>
        </p:txBody>
      </p:sp>
      <p:sp>
        <p:nvSpPr>
          <p:cNvPr id="134152" name="Rectangle 7"/>
          <p:cNvSpPr>
            <a:spLocks noChangeArrowheads="1"/>
          </p:cNvSpPr>
          <p:nvPr/>
        </p:nvSpPr>
        <p:spPr bwMode="auto">
          <a:xfrm>
            <a:off x="4876800" y="2971800"/>
            <a:ext cx="320992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Defect Opportunities:</a:t>
            </a:r>
          </a:p>
          <a:p>
            <a:pPr algn="l"/>
            <a:r>
              <a:rPr lang="en-US" sz="2400" b="0">
                <a:latin typeface="Times New Roman" pitchFamily="18" charset="0"/>
              </a:rPr>
              <a:t>Temperature too hot - </a:t>
            </a:r>
            <a:r>
              <a:rPr lang="en-US" sz="2400">
                <a:latin typeface="Times New Roman" pitchFamily="18" charset="0"/>
              </a:rPr>
              <a:t>1</a:t>
            </a:r>
            <a:endParaRPr lang="en-US" sz="2400" b="0">
              <a:latin typeface="Times New Roman" pitchFamily="18" charset="0"/>
            </a:endParaRPr>
          </a:p>
          <a:p>
            <a:pPr algn="l"/>
            <a:r>
              <a:rPr lang="en-US" sz="2400" b="0">
                <a:latin typeface="Times New Roman" pitchFamily="18" charset="0"/>
              </a:rPr>
              <a:t>Temperature too cold - </a:t>
            </a:r>
            <a:r>
              <a:rPr lang="en-US" sz="2400">
                <a:latin typeface="Times New Roman" pitchFamily="18" charset="0"/>
              </a:rPr>
              <a:t>1</a:t>
            </a:r>
            <a:endParaRPr lang="en-US" sz="2400" b="0">
              <a:latin typeface="Times New Roman" pitchFamily="18" charset="0"/>
            </a:endParaRPr>
          </a:p>
          <a:p>
            <a:pPr algn="l"/>
            <a:r>
              <a:rPr lang="en-US" sz="2400" b="0">
                <a:latin typeface="Times New Roman" pitchFamily="18" charset="0"/>
              </a:rPr>
              <a:t>Bun Not Toasted - </a:t>
            </a:r>
            <a:r>
              <a:rPr lang="en-US" sz="2400">
                <a:latin typeface="Times New Roman" pitchFamily="18" charset="0"/>
              </a:rPr>
              <a:t>1</a:t>
            </a:r>
            <a:endParaRPr lang="en-US" sz="2400" b="0">
              <a:latin typeface="Times New Roman" pitchFamily="18" charset="0"/>
            </a:endParaRPr>
          </a:p>
          <a:p>
            <a:pPr algn="l"/>
            <a:r>
              <a:rPr lang="en-US" sz="2400" b="0">
                <a:latin typeface="Times New Roman" pitchFamily="18" charset="0"/>
              </a:rPr>
              <a:t>Bun Burnt - </a:t>
            </a:r>
            <a:r>
              <a:rPr lang="en-US" sz="2400">
                <a:latin typeface="Times New Roman" pitchFamily="18" charset="0"/>
              </a:rPr>
              <a:t>1</a:t>
            </a:r>
            <a:endParaRPr lang="en-US" sz="2400" b="0">
              <a:latin typeface="Times New Roman" pitchFamily="18" charset="0"/>
            </a:endParaRPr>
          </a:p>
          <a:p>
            <a:pPr algn="l"/>
            <a:r>
              <a:rPr lang="en-US" sz="2400" b="0">
                <a:latin typeface="Times New Roman" pitchFamily="18" charset="0"/>
              </a:rPr>
              <a:t>Toppings (~ </a:t>
            </a:r>
            <a:r>
              <a:rPr lang="en-US" sz="2400">
                <a:latin typeface="Times New Roman" pitchFamily="18" charset="0"/>
              </a:rPr>
              <a:t>4</a:t>
            </a:r>
            <a:r>
              <a:rPr lang="en-US" sz="2400" b="0">
                <a:latin typeface="Times New Roman" pitchFamily="18" charset="0"/>
              </a:rPr>
              <a:t>/burger)</a:t>
            </a:r>
          </a:p>
          <a:p>
            <a:pPr algn="l"/>
            <a:r>
              <a:rPr lang="en-US" sz="2400">
                <a:latin typeface="Times New Roman" pitchFamily="18" charset="0"/>
              </a:rPr>
              <a:t>Total: 8 Opps/Unit</a:t>
            </a:r>
          </a:p>
        </p:txBody>
      </p:sp>
      <p:sp>
        <p:nvSpPr>
          <p:cNvPr id="134153" name="Rectangle 8"/>
          <p:cNvSpPr>
            <a:spLocks noChangeArrowheads="1"/>
          </p:cNvSpPr>
          <p:nvPr/>
        </p:nvSpPr>
        <p:spPr bwMode="auto">
          <a:xfrm>
            <a:off x="4876800" y="1066800"/>
            <a:ext cx="308292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2400">
                <a:latin typeface="Times New Roman" pitchFamily="18" charset="0"/>
              </a:rPr>
              <a:t>CTQs:</a:t>
            </a:r>
          </a:p>
          <a:p>
            <a:pPr algn="l">
              <a:spcBef>
                <a:spcPct val="20000"/>
              </a:spcBef>
              <a:buFontTx/>
              <a:buChar char="•"/>
            </a:pPr>
            <a:r>
              <a:rPr lang="en-US" sz="2400" b="0">
                <a:latin typeface="Times New Roman" pitchFamily="18" charset="0"/>
              </a:rPr>
              <a:t>Meat Temperature</a:t>
            </a:r>
          </a:p>
          <a:p>
            <a:pPr algn="l">
              <a:spcBef>
                <a:spcPct val="20000"/>
              </a:spcBef>
              <a:buFontTx/>
              <a:buChar char="•"/>
            </a:pPr>
            <a:r>
              <a:rPr lang="en-US" sz="2400" b="0">
                <a:latin typeface="Times New Roman" pitchFamily="18" charset="0"/>
              </a:rPr>
              <a:t>Toppings Match Order</a:t>
            </a:r>
          </a:p>
          <a:p>
            <a:pPr algn="l">
              <a:spcBef>
                <a:spcPct val="20000"/>
              </a:spcBef>
              <a:buFontTx/>
              <a:buChar char="•"/>
            </a:pPr>
            <a:r>
              <a:rPr lang="en-US" sz="2400" b="0">
                <a:latin typeface="Times New Roman" pitchFamily="18" charset="0"/>
              </a:rPr>
              <a:t>Toasted Bun</a:t>
            </a:r>
          </a:p>
        </p:txBody>
      </p:sp>
      <p:sp>
        <p:nvSpPr>
          <p:cNvPr id="134154" name="Rectangle 9"/>
          <p:cNvSpPr>
            <a:spLocks noChangeArrowheads="1"/>
          </p:cNvSpPr>
          <p:nvPr/>
        </p:nvSpPr>
        <p:spPr bwMode="auto">
          <a:xfrm>
            <a:off x="5029200" y="5943600"/>
            <a:ext cx="3532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Process Sigma: </a:t>
            </a:r>
            <a:r>
              <a:rPr lang="en-US" sz="2400" b="0">
                <a:latin typeface="Times New Roman" pitchFamily="18" charset="0"/>
              </a:rPr>
              <a:t>Calculated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34155" name="Line 10"/>
          <p:cNvSpPr>
            <a:spLocks noChangeShapeType="1"/>
          </p:cNvSpPr>
          <p:nvPr/>
        </p:nvSpPr>
        <p:spPr bwMode="auto">
          <a:xfrm>
            <a:off x="1295400" y="1524000"/>
            <a:ext cx="5334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4156" name="AutoShape 11"/>
          <p:cNvSpPr>
            <a:spLocks noChangeArrowheads="1"/>
          </p:cNvSpPr>
          <p:nvPr/>
        </p:nvSpPr>
        <p:spPr bwMode="auto">
          <a:xfrm>
            <a:off x="8077200" y="2133600"/>
            <a:ext cx="609600" cy="1447800"/>
          </a:xfrm>
          <a:prstGeom prst="curvedLeftArrow">
            <a:avLst>
              <a:gd name="adj1" fmla="val 47500"/>
              <a:gd name="adj2" fmla="val 95000"/>
              <a:gd name="adj3" fmla="val 33333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4157" name="AutoShape 12"/>
          <p:cNvSpPr>
            <a:spLocks noChangeArrowheads="1"/>
          </p:cNvSpPr>
          <p:nvPr/>
        </p:nvSpPr>
        <p:spPr bwMode="auto">
          <a:xfrm rot="-1728049">
            <a:off x="4038600" y="3886200"/>
            <a:ext cx="838200" cy="457200"/>
          </a:xfrm>
          <a:prstGeom prst="leftArrow">
            <a:avLst>
              <a:gd name="adj1" fmla="val 50000"/>
              <a:gd name="adj2" fmla="val 45833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4158" name="AutoShape 13"/>
          <p:cNvSpPr>
            <a:spLocks noChangeArrowheads="1"/>
          </p:cNvSpPr>
          <p:nvPr/>
        </p:nvSpPr>
        <p:spPr bwMode="auto">
          <a:xfrm rot="1719089">
            <a:off x="1752600" y="4876800"/>
            <a:ext cx="533400" cy="685800"/>
          </a:xfrm>
          <a:prstGeom prst="downArrow">
            <a:avLst>
              <a:gd name="adj1" fmla="val 50000"/>
              <a:gd name="adj2" fmla="val 32143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4159" name="AutoShape 14"/>
          <p:cNvSpPr>
            <a:spLocks noChangeArrowheads="1"/>
          </p:cNvSpPr>
          <p:nvPr/>
        </p:nvSpPr>
        <p:spPr bwMode="auto">
          <a:xfrm rot="476277">
            <a:off x="4191000" y="5867400"/>
            <a:ext cx="762000" cy="533400"/>
          </a:xfrm>
          <a:prstGeom prst="rightArrow">
            <a:avLst>
              <a:gd name="adj1" fmla="val 50000"/>
              <a:gd name="adj2" fmla="val 35714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256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Histograms for Measurement Data</a:t>
            </a:r>
          </a:p>
        </p:txBody>
      </p:sp>
      <p:sp>
        <p:nvSpPr>
          <p:cNvPr id="541699" name="Rectangle 3"/>
          <p:cNvSpPr>
            <a:spLocks noChangeArrowheads="1"/>
          </p:cNvSpPr>
          <p:nvPr/>
        </p:nvSpPr>
        <p:spPr bwMode="auto">
          <a:xfrm>
            <a:off x="838200" y="1033463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70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541700" name="Line 4"/>
          <p:cNvSpPr>
            <a:spLocks noChangeShapeType="1"/>
          </p:cNvSpPr>
          <p:nvPr/>
        </p:nvSpPr>
        <p:spPr bwMode="auto">
          <a:xfrm flipH="1">
            <a:off x="1081088" y="5335588"/>
            <a:ext cx="60325" cy="31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01" name="Line 5"/>
          <p:cNvSpPr>
            <a:spLocks noChangeShapeType="1"/>
          </p:cNvSpPr>
          <p:nvPr/>
        </p:nvSpPr>
        <p:spPr bwMode="auto">
          <a:xfrm flipH="1">
            <a:off x="1081088" y="4660900"/>
            <a:ext cx="60325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02" name="Line 6"/>
          <p:cNvSpPr>
            <a:spLocks noChangeShapeType="1"/>
          </p:cNvSpPr>
          <p:nvPr/>
        </p:nvSpPr>
        <p:spPr bwMode="auto">
          <a:xfrm flipH="1">
            <a:off x="1081088" y="3973513"/>
            <a:ext cx="60325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03" name="Line 7"/>
          <p:cNvSpPr>
            <a:spLocks noChangeShapeType="1"/>
          </p:cNvSpPr>
          <p:nvPr/>
        </p:nvSpPr>
        <p:spPr bwMode="auto">
          <a:xfrm flipH="1">
            <a:off x="1081088" y="3297238"/>
            <a:ext cx="60325" cy="31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04" name="Line 8"/>
          <p:cNvSpPr>
            <a:spLocks noChangeShapeType="1"/>
          </p:cNvSpPr>
          <p:nvPr/>
        </p:nvSpPr>
        <p:spPr bwMode="auto">
          <a:xfrm flipH="1">
            <a:off x="1081088" y="2611438"/>
            <a:ext cx="60325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05" name="Line 9"/>
          <p:cNvSpPr>
            <a:spLocks noChangeShapeType="1"/>
          </p:cNvSpPr>
          <p:nvPr/>
        </p:nvSpPr>
        <p:spPr bwMode="auto">
          <a:xfrm flipH="1">
            <a:off x="1081088" y="1924050"/>
            <a:ext cx="60325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06" name="Rectangle 10"/>
          <p:cNvSpPr>
            <a:spLocks noChangeArrowheads="1"/>
          </p:cNvSpPr>
          <p:nvPr/>
        </p:nvSpPr>
        <p:spPr bwMode="auto">
          <a:xfrm>
            <a:off x="828675" y="5276850"/>
            <a:ext cx="1920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07" name="Rectangle 11"/>
          <p:cNvSpPr>
            <a:spLocks noChangeArrowheads="1"/>
          </p:cNvSpPr>
          <p:nvPr/>
        </p:nvSpPr>
        <p:spPr bwMode="auto">
          <a:xfrm>
            <a:off x="593725" y="5241925"/>
            <a:ext cx="2825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600" b="1">
                <a:solidFill>
                  <a:srgbClr val="000000"/>
                </a:solidFill>
              </a:rPr>
              <a:t>0.0</a:t>
            </a:r>
            <a:endParaRPr lang="en-US" sz="2100"/>
          </a:p>
        </p:txBody>
      </p:sp>
      <p:sp>
        <p:nvSpPr>
          <p:cNvPr id="541708" name="Rectangle 12"/>
          <p:cNvSpPr>
            <a:spLocks noChangeArrowheads="1"/>
          </p:cNvSpPr>
          <p:nvPr/>
        </p:nvSpPr>
        <p:spPr bwMode="auto">
          <a:xfrm>
            <a:off x="1081088" y="5297488"/>
            <a:ext cx="57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600" b="1">
                <a:solidFill>
                  <a:srgbClr val="000000"/>
                </a:solidFill>
              </a:rPr>
              <a:t> </a:t>
            </a:r>
            <a:endParaRPr lang="en-US" sz="2100"/>
          </a:p>
        </p:txBody>
      </p:sp>
      <p:sp>
        <p:nvSpPr>
          <p:cNvPr id="541709" name="Rectangle 13"/>
          <p:cNvSpPr>
            <a:spLocks noChangeArrowheads="1"/>
          </p:cNvSpPr>
          <p:nvPr/>
        </p:nvSpPr>
        <p:spPr bwMode="auto">
          <a:xfrm>
            <a:off x="828675" y="4600575"/>
            <a:ext cx="192088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10" name="Rectangle 14"/>
          <p:cNvSpPr>
            <a:spLocks noChangeArrowheads="1"/>
          </p:cNvSpPr>
          <p:nvPr/>
        </p:nvSpPr>
        <p:spPr bwMode="auto">
          <a:xfrm>
            <a:off x="593725" y="4567238"/>
            <a:ext cx="2825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600" b="1">
                <a:solidFill>
                  <a:srgbClr val="000000"/>
                </a:solidFill>
              </a:rPr>
              <a:t>6.0</a:t>
            </a:r>
            <a:endParaRPr lang="en-US" sz="2100"/>
          </a:p>
        </p:txBody>
      </p:sp>
      <p:sp>
        <p:nvSpPr>
          <p:cNvPr id="541711" name="Rectangle 15"/>
          <p:cNvSpPr>
            <a:spLocks noChangeArrowheads="1"/>
          </p:cNvSpPr>
          <p:nvPr/>
        </p:nvSpPr>
        <p:spPr bwMode="auto">
          <a:xfrm>
            <a:off x="1081088" y="4622800"/>
            <a:ext cx="428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12" name="Rectangle 16"/>
          <p:cNvSpPr>
            <a:spLocks noChangeArrowheads="1"/>
          </p:cNvSpPr>
          <p:nvPr/>
        </p:nvSpPr>
        <p:spPr bwMode="auto">
          <a:xfrm>
            <a:off x="790575" y="3914775"/>
            <a:ext cx="230188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13" name="Rectangle 17"/>
          <p:cNvSpPr>
            <a:spLocks noChangeArrowheads="1"/>
          </p:cNvSpPr>
          <p:nvPr/>
        </p:nvSpPr>
        <p:spPr bwMode="auto">
          <a:xfrm>
            <a:off x="533400" y="3881438"/>
            <a:ext cx="3952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600" b="1">
                <a:solidFill>
                  <a:srgbClr val="000000"/>
                </a:solidFill>
              </a:rPr>
              <a:t>12.0</a:t>
            </a:r>
            <a:endParaRPr lang="en-US" sz="2100"/>
          </a:p>
        </p:txBody>
      </p:sp>
      <p:sp>
        <p:nvSpPr>
          <p:cNvPr id="541714" name="Rectangle 18"/>
          <p:cNvSpPr>
            <a:spLocks noChangeArrowheads="1"/>
          </p:cNvSpPr>
          <p:nvPr/>
        </p:nvSpPr>
        <p:spPr bwMode="auto">
          <a:xfrm>
            <a:off x="1081088" y="3937000"/>
            <a:ext cx="428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15" name="Rectangle 19"/>
          <p:cNvSpPr>
            <a:spLocks noChangeArrowheads="1"/>
          </p:cNvSpPr>
          <p:nvPr/>
        </p:nvSpPr>
        <p:spPr bwMode="auto">
          <a:xfrm>
            <a:off x="790575" y="3236913"/>
            <a:ext cx="230188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16" name="Rectangle 20"/>
          <p:cNvSpPr>
            <a:spLocks noChangeArrowheads="1"/>
          </p:cNvSpPr>
          <p:nvPr/>
        </p:nvSpPr>
        <p:spPr bwMode="auto">
          <a:xfrm>
            <a:off x="533400" y="3203575"/>
            <a:ext cx="3952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600" b="1">
                <a:solidFill>
                  <a:srgbClr val="000000"/>
                </a:solidFill>
              </a:rPr>
              <a:t>18.0</a:t>
            </a:r>
            <a:endParaRPr lang="en-US" sz="2100"/>
          </a:p>
        </p:txBody>
      </p:sp>
      <p:sp>
        <p:nvSpPr>
          <p:cNvPr id="541717" name="Rectangle 21"/>
          <p:cNvSpPr>
            <a:spLocks noChangeArrowheads="1"/>
          </p:cNvSpPr>
          <p:nvPr/>
        </p:nvSpPr>
        <p:spPr bwMode="auto">
          <a:xfrm>
            <a:off x="1081088" y="3259138"/>
            <a:ext cx="4286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18" name="Rectangle 22"/>
          <p:cNvSpPr>
            <a:spLocks noChangeArrowheads="1"/>
          </p:cNvSpPr>
          <p:nvPr/>
        </p:nvSpPr>
        <p:spPr bwMode="auto">
          <a:xfrm>
            <a:off x="762000" y="2549525"/>
            <a:ext cx="258763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19" name="Rectangle 23"/>
          <p:cNvSpPr>
            <a:spLocks noChangeArrowheads="1"/>
          </p:cNvSpPr>
          <p:nvPr/>
        </p:nvSpPr>
        <p:spPr bwMode="auto">
          <a:xfrm>
            <a:off x="533400" y="2516188"/>
            <a:ext cx="3952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600" b="1">
                <a:solidFill>
                  <a:srgbClr val="000000"/>
                </a:solidFill>
              </a:rPr>
              <a:t>24.0</a:t>
            </a:r>
            <a:endParaRPr lang="en-US" sz="2100"/>
          </a:p>
        </p:txBody>
      </p:sp>
      <p:sp>
        <p:nvSpPr>
          <p:cNvPr id="541720" name="Rectangle 24"/>
          <p:cNvSpPr>
            <a:spLocks noChangeArrowheads="1"/>
          </p:cNvSpPr>
          <p:nvPr/>
        </p:nvSpPr>
        <p:spPr bwMode="auto">
          <a:xfrm>
            <a:off x="1081088" y="2571750"/>
            <a:ext cx="428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21" name="Rectangle 25"/>
          <p:cNvSpPr>
            <a:spLocks noChangeArrowheads="1"/>
          </p:cNvSpPr>
          <p:nvPr/>
        </p:nvSpPr>
        <p:spPr bwMode="auto">
          <a:xfrm>
            <a:off x="762000" y="1863725"/>
            <a:ext cx="258763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22" name="Rectangle 26"/>
          <p:cNvSpPr>
            <a:spLocks noChangeArrowheads="1"/>
          </p:cNvSpPr>
          <p:nvPr/>
        </p:nvSpPr>
        <p:spPr bwMode="auto">
          <a:xfrm>
            <a:off x="533400" y="1828800"/>
            <a:ext cx="3952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600" b="1">
                <a:solidFill>
                  <a:srgbClr val="000000"/>
                </a:solidFill>
              </a:rPr>
              <a:t>30.0</a:t>
            </a:r>
            <a:endParaRPr lang="en-US" sz="2100"/>
          </a:p>
        </p:txBody>
      </p:sp>
      <p:sp>
        <p:nvSpPr>
          <p:cNvPr id="541723" name="Rectangle 27"/>
          <p:cNvSpPr>
            <a:spLocks noChangeArrowheads="1"/>
          </p:cNvSpPr>
          <p:nvPr/>
        </p:nvSpPr>
        <p:spPr bwMode="auto">
          <a:xfrm>
            <a:off x="1081088" y="1884363"/>
            <a:ext cx="4286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24" name="Rectangle 28"/>
          <p:cNvSpPr>
            <a:spLocks noChangeArrowheads="1"/>
          </p:cNvSpPr>
          <p:nvPr/>
        </p:nvSpPr>
        <p:spPr bwMode="auto">
          <a:xfrm>
            <a:off x="3205163" y="5716588"/>
            <a:ext cx="1709737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25" name="Rectangle 29"/>
          <p:cNvSpPr>
            <a:spLocks noChangeArrowheads="1"/>
          </p:cNvSpPr>
          <p:nvPr/>
        </p:nvSpPr>
        <p:spPr bwMode="auto">
          <a:xfrm>
            <a:off x="3527425" y="5745163"/>
            <a:ext cx="12620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700" b="1">
                <a:solidFill>
                  <a:srgbClr val="000000"/>
                </a:solidFill>
              </a:rPr>
              <a:t>Days to Hire</a:t>
            </a:r>
            <a:endParaRPr lang="en-US" sz="1900" b="1"/>
          </a:p>
        </p:txBody>
      </p:sp>
      <p:sp>
        <p:nvSpPr>
          <p:cNvPr id="541726" name="Rectangle 30"/>
          <p:cNvSpPr>
            <a:spLocks noChangeArrowheads="1"/>
          </p:cNvSpPr>
          <p:nvPr/>
        </p:nvSpPr>
        <p:spPr bwMode="auto">
          <a:xfrm>
            <a:off x="4587875" y="5745163"/>
            <a:ext cx="381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100" b="1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541727" name="Rectangle 31"/>
          <p:cNvSpPr>
            <a:spLocks noChangeArrowheads="1"/>
          </p:cNvSpPr>
          <p:nvPr/>
        </p:nvSpPr>
        <p:spPr bwMode="auto">
          <a:xfrm>
            <a:off x="1543050" y="5386388"/>
            <a:ext cx="28733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28" name="Rectangle 32"/>
          <p:cNvSpPr>
            <a:spLocks noChangeArrowheads="1"/>
          </p:cNvSpPr>
          <p:nvPr/>
        </p:nvSpPr>
        <p:spPr bwMode="auto">
          <a:xfrm>
            <a:off x="1609725" y="5407025"/>
            <a:ext cx="2111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5.5</a:t>
            </a:r>
            <a:endParaRPr lang="en-US" sz="1700"/>
          </a:p>
        </p:txBody>
      </p:sp>
      <p:sp>
        <p:nvSpPr>
          <p:cNvPr id="541729" name="Rectangle 33"/>
          <p:cNvSpPr>
            <a:spLocks noChangeArrowheads="1"/>
          </p:cNvSpPr>
          <p:nvPr/>
        </p:nvSpPr>
        <p:spPr bwMode="auto">
          <a:xfrm>
            <a:off x="1760538" y="5407025"/>
            <a:ext cx="428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30" name="Rectangle 34"/>
          <p:cNvSpPr>
            <a:spLocks noChangeArrowheads="1"/>
          </p:cNvSpPr>
          <p:nvPr/>
        </p:nvSpPr>
        <p:spPr bwMode="auto">
          <a:xfrm>
            <a:off x="2066925" y="5505450"/>
            <a:ext cx="32702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31" name="Rectangle 35"/>
          <p:cNvSpPr>
            <a:spLocks noChangeArrowheads="1"/>
          </p:cNvSpPr>
          <p:nvPr/>
        </p:nvSpPr>
        <p:spPr bwMode="auto">
          <a:xfrm>
            <a:off x="2152650" y="5527675"/>
            <a:ext cx="2111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6.0</a:t>
            </a:r>
            <a:endParaRPr lang="en-US" sz="1700"/>
          </a:p>
        </p:txBody>
      </p:sp>
      <p:sp>
        <p:nvSpPr>
          <p:cNvPr id="541732" name="Rectangle 36"/>
          <p:cNvSpPr>
            <a:spLocks noChangeArrowheads="1"/>
          </p:cNvSpPr>
          <p:nvPr/>
        </p:nvSpPr>
        <p:spPr bwMode="auto">
          <a:xfrm>
            <a:off x="2303463" y="5527675"/>
            <a:ext cx="428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33" name="Rectangle 37"/>
          <p:cNvSpPr>
            <a:spLocks noChangeArrowheads="1"/>
          </p:cNvSpPr>
          <p:nvPr/>
        </p:nvSpPr>
        <p:spPr bwMode="auto">
          <a:xfrm>
            <a:off x="2617788" y="5386388"/>
            <a:ext cx="3111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34" name="Rectangle 38"/>
          <p:cNvSpPr>
            <a:spLocks noChangeArrowheads="1"/>
          </p:cNvSpPr>
          <p:nvPr/>
        </p:nvSpPr>
        <p:spPr bwMode="auto">
          <a:xfrm>
            <a:off x="2697163" y="5407025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6.5</a:t>
            </a:r>
            <a:endParaRPr lang="en-US" sz="1700"/>
          </a:p>
        </p:txBody>
      </p:sp>
      <p:sp>
        <p:nvSpPr>
          <p:cNvPr id="541735" name="Rectangle 39"/>
          <p:cNvSpPr>
            <a:spLocks noChangeArrowheads="1"/>
          </p:cNvSpPr>
          <p:nvPr/>
        </p:nvSpPr>
        <p:spPr bwMode="auto">
          <a:xfrm>
            <a:off x="2847975" y="5407025"/>
            <a:ext cx="428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36" name="Rectangle 40"/>
          <p:cNvSpPr>
            <a:spLocks noChangeArrowheads="1"/>
          </p:cNvSpPr>
          <p:nvPr/>
        </p:nvSpPr>
        <p:spPr bwMode="auto">
          <a:xfrm>
            <a:off x="3152775" y="5505450"/>
            <a:ext cx="32702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37" name="Rectangle 41"/>
          <p:cNvSpPr>
            <a:spLocks noChangeArrowheads="1"/>
          </p:cNvSpPr>
          <p:nvPr/>
        </p:nvSpPr>
        <p:spPr bwMode="auto">
          <a:xfrm>
            <a:off x="3238500" y="5527675"/>
            <a:ext cx="2111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7.0</a:t>
            </a:r>
            <a:endParaRPr lang="en-US" sz="1700"/>
          </a:p>
        </p:txBody>
      </p:sp>
      <p:sp>
        <p:nvSpPr>
          <p:cNvPr id="541738" name="Rectangle 42"/>
          <p:cNvSpPr>
            <a:spLocks noChangeArrowheads="1"/>
          </p:cNvSpPr>
          <p:nvPr/>
        </p:nvSpPr>
        <p:spPr bwMode="auto">
          <a:xfrm>
            <a:off x="3389313" y="5527675"/>
            <a:ext cx="428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39" name="Rectangle 43"/>
          <p:cNvSpPr>
            <a:spLocks noChangeArrowheads="1"/>
          </p:cNvSpPr>
          <p:nvPr/>
        </p:nvSpPr>
        <p:spPr bwMode="auto">
          <a:xfrm>
            <a:off x="3709988" y="5386388"/>
            <a:ext cx="2984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40" name="Rectangle 44"/>
          <p:cNvSpPr>
            <a:spLocks noChangeArrowheads="1"/>
          </p:cNvSpPr>
          <p:nvPr/>
        </p:nvSpPr>
        <p:spPr bwMode="auto">
          <a:xfrm>
            <a:off x="3783013" y="5407025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7.5</a:t>
            </a:r>
            <a:endParaRPr lang="en-US" sz="1700"/>
          </a:p>
        </p:txBody>
      </p:sp>
      <p:sp>
        <p:nvSpPr>
          <p:cNvPr id="541741" name="Rectangle 45"/>
          <p:cNvSpPr>
            <a:spLocks noChangeArrowheads="1"/>
          </p:cNvSpPr>
          <p:nvPr/>
        </p:nvSpPr>
        <p:spPr bwMode="auto">
          <a:xfrm>
            <a:off x="3933825" y="5407025"/>
            <a:ext cx="428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42" name="Rectangle 46"/>
          <p:cNvSpPr>
            <a:spLocks noChangeArrowheads="1"/>
          </p:cNvSpPr>
          <p:nvPr/>
        </p:nvSpPr>
        <p:spPr bwMode="auto">
          <a:xfrm>
            <a:off x="4241800" y="5505450"/>
            <a:ext cx="323850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43" name="Rectangle 47"/>
          <p:cNvSpPr>
            <a:spLocks noChangeArrowheads="1"/>
          </p:cNvSpPr>
          <p:nvPr/>
        </p:nvSpPr>
        <p:spPr bwMode="auto">
          <a:xfrm>
            <a:off x="4327525" y="5527675"/>
            <a:ext cx="2111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8.0</a:t>
            </a:r>
            <a:endParaRPr lang="en-US" sz="1700"/>
          </a:p>
        </p:txBody>
      </p:sp>
      <p:sp>
        <p:nvSpPr>
          <p:cNvPr id="541744" name="Rectangle 48"/>
          <p:cNvSpPr>
            <a:spLocks noChangeArrowheads="1"/>
          </p:cNvSpPr>
          <p:nvPr/>
        </p:nvSpPr>
        <p:spPr bwMode="auto">
          <a:xfrm>
            <a:off x="4478338" y="5527675"/>
            <a:ext cx="428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45" name="Rectangle 49"/>
          <p:cNvSpPr>
            <a:spLocks noChangeArrowheads="1"/>
          </p:cNvSpPr>
          <p:nvPr/>
        </p:nvSpPr>
        <p:spPr bwMode="auto">
          <a:xfrm>
            <a:off x="4770438" y="5386388"/>
            <a:ext cx="352425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46" name="Rectangle 50"/>
          <p:cNvSpPr>
            <a:spLocks noChangeArrowheads="1"/>
          </p:cNvSpPr>
          <p:nvPr/>
        </p:nvSpPr>
        <p:spPr bwMode="auto">
          <a:xfrm>
            <a:off x="4868863" y="5407025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8.5</a:t>
            </a:r>
            <a:endParaRPr lang="en-US" sz="1700"/>
          </a:p>
        </p:txBody>
      </p:sp>
      <p:sp>
        <p:nvSpPr>
          <p:cNvPr id="541747" name="Rectangle 51"/>
          <p:cNvSpPr>
            <a:spLocks noChangeArrowheads="1"/>
          </p:cNvSpPr>
          <p:nvPr/>
        </p:nvSpPr>
        <p:spPr bwMode="auto">
          <a:xfrm>
            <a:off x="5019675" y="5407025"/>
            <a:ext cx="428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48" name="Rectangle 52"/>
          <p:cNvSpPr>
            <a:spLocks noChangeArrowheads="1"/>
          </p:cNvSpPr>
          <p:nvPr/>
        </p:nvSpPr>
        <p:spPr bwMode="auto">
          <a:xfrm>
            <a:off x="5308600" y="5505450"/>
            <a:ext cx="36512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49" name="Rectangle 53"/>
          <p:cNvSpPr>
            <a:spLocks noChangeArrowheads="1"/>
          </p:cNvSpPr>
          <p:nvPr/>
        </p:nvSpPr>
        <p:spPr bwMode="auto">
          <a:xfrm>
            <a:off x="5411788" y="5527675"/>
            <a:ext cx="211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9.0</a:t>
            </a:r>
            <a:endParaRPr lang="en-US" sz="1700"/>
          </a:p>
        </p:txBody>
      </p:sp>
      <p:sp>
        <p:nvSpPr>
          <p:cNvPr id="541750" name="Rectangle 54"/>
          <p:cNvSpPr>
            <a:spLocks noChangeArrowheads="1"/>
          </p:cNvSpPr>
          <p:nvPr/>
        </p:nvSpPr>
        <p:spPr bwMode="auto">
          <a:xfrm>
            <a:off x="5562600" y="5527675"/>
            <a:ext cx="428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51" name="Rectangle 55"/>
          <p:cNvSpPr>
            <a:spLocks noChangeArrowheads="1"/>
          </p:cNvSpPr>
          <p:nvPr/>
        </p:nvSpPr>
        <p:spPr bwMode="auto">
          <a:xfrm>
            <a:off x="5856288" y="5386388"/>
            <a:ext cx="354012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52" name="Rectangle 56"/>
          <p:cNvSpPr>
            <a:spLocks noChangeArrowheads="1"/>
          </p:cNvSpPr>
          <p:nvPr/>
        </p:nvSpPr>
        <p:spPr bwMode="auto">
          <a:xfrm>
            <a:off x="5956300" y="5407025"/>
            <a:ext cx="2111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9.5</a:t>
            </a:r>
            <a:endParaRPr lang="en-US" sz="1700"/>
          </a:p>
        </p:txBody>
      </p:sp>
      <p:sp>
        <p:nvSpPr>
          <p:cNvPr id="541753" name="Rectangle 57"/>
          <p:cNvSpPr>
            <a:spLocks noChangeArrowheads="1"/>
          </p:cNvSpPr>
          <p:nvPr/>
        </p:nvSpPr>
        <p:spPr bwMode="auto">
          <a:xfrm>
            <a:off x="6107113" y="5407025"/>
            <a:ext cx="428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54" name="Rectangle 58"/>
          <p:cNvSpPr>
            <a:spLocks noChangeArrowheads="1"/>
          </p:cNvSpPr>
          <p:nvPr/>
        </p:nvSpPr>
        <p:spPr bwMode="auto">
          <a:xfrm>
            <a:off x="6399213" y="5505450"/>
            <a:ext cx="35242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55" name="Rectangle 59"/>
          <p:cNvSpPr>
            <a:spLocks noChangeArrowheads="1"/>
          </p:cNvSpPr>
          <p:nvPr/>
        </p:nvSpPr>
        <p:spPr bwMode="auto">
          <a:xfrm>
            <a:off x="6467475" y="5527675"/>
            <a:ext cx="295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10.0</a:t>
            </a:r>
            <a:endParaRPr lang="en-US" sz="1700"/>
          </a:p>
        </p:txBody>
      </p:sp>
      <p:sp>
        <p:nvSpPr>
          <p:cNvPr id="541756" name="Rectangle 60"/>
          <p:cNvSpPr>
            <a:spLocks noChangeArrowheads="1"/>
          </p:cNvSpPr>
          <p:nvPr/>
        </p:nvSpPr>
        <p:spPr bwMode="auto">
          <a:xfrm>
            <a:off x="6678613" y="5527675"/>
            <a:ext cx="428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57" name="Rectangle 61"/>
          <p:cNvSpPr>
            <a:spLocks noChangeArrowheads="1"/>
          </p:cNvSpPr>
          <p:nvPr/>
        </p:nvSpPr>
        <p:spPr bwMode="auto">
          <a:xfrm>
            <a:off x="6943725" y="5386388"/>
            <a:ext cx="352425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58" name="Rectangle 62"/>
          <p:cNvSpPr>
            <a:spLocks noChangeArrowheads="1"/>
          </p:cNvSpPr>
          <p:nvPr/>
        </p:nvSpPr>
        <p:spPr bwMode="auto">
          <a:xfrm>
            <a:off x="7011988" y="5407025"/>
            <a:ext cx="295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10.5</a:t>
            </a:r>
            <a:endParaRPr lang="en-US" sz="1700"/>
          </a:p>
        </p:txBody>
      </p:sp>
      <p:sp>
        <p:nvSpPr>
          <p:cNvPr id="541759" name="Rectangle 63"/>
          <p:cNvSpPr>
            <a:spLocks noChangeArrowheads="1"/>
          </p:cNvSpPr>
          <p:nvPr/>
        </p:nvSpPr>
        <p:spPr bwMode="auto">
          <a:xfrm>
            <a:off x="7223125" y="5407025"/>
            <a:ext cx="428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200" b="1">
                <a:solidFill>
                  <a:srgbClr val="000000"/>
                </a:solidFill>
              </a:rPr>
              <a:t> </a:t>
            </a:r>
            <a:endParaRPr lang="en-US" sz="1700"/>
          </a:p>
        </p:txBody>
      </p:sp>
      <p:sp>
        <p:nvSpPr>
          <p:cNvPr id="541760" name="Line 64"/>
          <p:cNvSpPr>
            <a:spLocks noChangeShapeType="1"/>
          </p:cNvSpPr>
          <p:nvPr/>
        </p:nvSpPr>
        <p:spPr bwMode="auto">
          <a:xfrm>
            <a:off x="1141413" y="5335588"/>
            <a:ext cx="1587" cy="396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61" name="Line 65"/>
          <p:cNvSpPr>
            <a:spLocks noChangeShapeType="1"/>
          </p:cNvSpPr>
          <p:nvPr/>
        </p:nvSpPr>
        <p:spPr bwMode="auto">
          <a:xfrm>
            <a:off x="1685925" y="5335588"/>
            <a:ext cx="1588" cy="396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62" name="Line 66"/>
          <p:cNvSpPr>
            <a:spLocks noChangeShapeType="1"/>
          </p:cNvSpPr>
          <p:nvPr/>
        </p:nvSpPr>
        <p:spPr bwMode="auto">
          <a:xfrm>
            <a:off x="2227263" y="5335588"/>
            <a:ext cx="3175" cy="396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63" name="Line 67"/>
          <p:cNvSpPr>
            <a:spLocks noChangeShapeType="1"/>
          </p:cNvSpPr>
          <p:nvPr/>
        </p:nvSpPr>
        <p:spPr bwMode="auto">
          <a:xfrm>
            <a:off x="2771775" y="5335588"/>
            <a:ext cx="1588" cy="396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64" name="Line 68"/>
          <p:cNvSpPr>
            <a:spLocks noChangeShapeType="1"/>
          </p:cNvSpPr>
          <p:nvPr/>
        </p:nvSpPr>
        <p:spPr bwMode="auto">
          <a:xfrm>
            <a:off x="3314700" y="5335588"/>
            <a:ext cx="1588" cy="396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65" name="Line 69"/>
          <p:cNvSpPr>
            <a:spLocks noChangeShapeType="1"/>
          </p:cNvSpPr>
          <p:nvPr/>
        </p:nvSpPr>
        <p:spPr bwMode="auto">
          <a:xfrm>
            <a:off x="3859213" y="5335588"/>
            <a:ext cx="1587" cy="396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66" name="Line 70"/>
          <p:cNvSpPr>
            <a:spLocks noChangeShapeType="1"/>
          </p:cNvSpPr>
          <p:nvPr/>
        </p:nvSpPr>
        <p:spPr bwMode="auto">
          <a:xfrm>
            <a:off x="4402138" y="5335588"/>
            <a:ext cx="1587" cy="396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67" name="Line 71"/>
          <p:cNvSpPr>
            <a:spLocks noChangeShapeType="1"/>
          </p:cNvSpPr>
          <p:nvPr/>
        </p:nvSpPr>
        <p:spPr bwMode="auto">
          <a:xfrm>
            <a:off x="4945063" y="5335588"/>
            <a:ext cx="1587" cy="396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68" name="Line 72"/>
          <p:cNvSpPr>
            <a:spLocks noChangeShapeType="1"/>
          </p:cNvSpPr>
          <p:nvPr/>
        </p:nvSpPr>
        <p:spPr bwMode="auto">
          <a:xfrm>
            <a:off x="5489575" y="5335588"/>
            <a:ext cx="1588" cy="396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69" name="Line 73"/>
          <p:cNvSpPr>
            <a:spLocks noChangeShapeType="1"/>
          </p:cNvSpPr>
          <p:nvPr/>
        </p:nvSpPr>
        <p:spPr bwMode="auto">
          <a:xfrm>
            <a:off x="6030913" y="5335588"/>
            <a:ext cx="3175" cy="396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70" name="Line 74"/>
          <p:cNvSpPr>
            <a:spLocks noChangeShapeType="1"/>
          </p:cNvSpPr>
          <p:nvPr/>
        </p:nvSpPr>
        <p:spPr bwMode="auto">
          <a:xfrm>
            <a:off x="6575425" y="5335588"/>
            <a:ext cx="1588" cy="396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71" name="Rectangle 75"/>
          <p:cNvSpPr>
            <a:spLocks noChangeArrowheads="1"/>
          </p:cNvSpPr>
          <p:nvPr/>
        </p:nvSpPr>
        <p:spPr bwMode="auto">
          <a:xfrm>
            <a:off x="1685925" y="5103813"/>
            <a:ext cx="546100" cy="236537"/>
          </a:xfrm>
          <a:prstGeom prst="rect">
            <a:avLst/>
          </a:prstGeom>
          <a:solidFill>
            <a:srgbClr val="FFFF99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772" name="Rectangle 76"/>
          <p:cNvSpPr>
            <a:spLocks noChangeArrowheads="1"/>
          </p:cNvSpPr>
          <p:nvPr/>
        </p:nvSpPr>
        <p:spPr bwMode="auto">
          <a:xfrm>
            <a:off x="2227263" y="4422775"/>
            <a:ext cx="547687" cy="917575"/>
          </a:xfrm>
          <a:prstGeom prst="rect">
            <a:avLst/>
          </a:prstGeom>
          <a:solidFill>
            <a:srgbClr val="FFFF99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773" name="Rectangle 77"/>
          <p:cNvSpPr>
            <a:spLocks noChangeArrowheads="1"/>
          </p:cNvSpPr>
          <p:nvPr/>
        </p:nvSpPr>
        <p:spPr bwMode="auto">
          <a:xfrm>
            <a:off x="2771775" y="3517900"/>
            <a:ext cx="546100" cy="1822450"/>
          </a:xfrm>
          <a:prstGeom prst="rect">
            <a:avLst/>
          </a:prstGeom>
          <a:solidFill>
            <a:srgbClr val="FFFF99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774" name="Rectangle 78"/>
          <p:cNvSpPr>
            <a:spLocks noChangeArrowheads="1"/>
          </p:cNvSpPr>
          <p:nvPr/>
        </p:nvSpPr>
        <p:spPr bwMode="auto">
          <a:xfrm>
            <a:off x="3314700" y="2263775"/>
            <a:ext cx="546100" cy="3076575"/>
          </a:xfrm>
          <a:prstGeom prst="rect">
            <a:avLst/>
          </a:prstGeom>
          <a:solidFill>
            <a:srgbClr val="FFFF99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775" name="Rectangle 79"/>
          <p:cNvSpPr>
            <a:spLocks noChangeArrowheads="1"/>
          </p:cNvSpPr>
          <p:nvPr/>
        </p:nvSpPr>
        <p:spPr bwMode="auto">
          <a:xfrm>
            <a:off x="3859213" y="2495550"/>
            <a:ext cx="546100" cy="2844800"/>
          </a:xfrm>
          <a:prstGeom prst="rect">
            <a:avLst/>
          </a:prstGeom>
          <a:solidFill>
            <a:srgbClr val="FFFF99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776" name="Rectangle 80"/>
          <p:cNvSpPr>
            <a:spLocks noChangeArrowheads="1"/>
          </p:cNvSpPr>
          <p:nvPr/>
        </p:nvSpPr>
        <p:spPr bwMode="auto">
          <a:xfrm>
            <a:off x="4402138" y="3294063"/>
            <a:ext cx="547687" cy="2046287"/>
          </a:xfrm>
          <a:prstGeom prst="rect">
            <a:avLst/>
          </a:prstGeom>
          <a:solidFill>
            <a:srgbClr val="FFFF99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777" name="Rectangle 81"/>
          <p:cNvSpPr>
            <a:spLocks noChangeArrowheads="1"/>
          </p:cNvSpPr>
          <p:nvPr/>
        </p:nvSpPr>
        <p:spPr bwMode="auto">
          <a:xfrm>
            <a:off x="4945063" y="4206875"/>
            <a:ext cx="546100" cy="1133475"/>
          </a:xfrm>
          <a:prstGeom prst="rect">
            <a:avLst/>
          </a:prstGeom>
          <a:solidFill>
            <a:srgbClr val="FFFF99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778" name="Rectangle 82"/>
          <p:cNvSpPr>
            <a:spLocks noChangeArrowheads="1"/>
          </p:cNvSpPr>
          <p:nvPr/>
        </p:nvSpPr>
        <p:spPr bwMode="auto">
          <a:xfrm>
            <a:off x="5489575" y="4654550"/>
            <a:ext cx="546100" cy="685800"/>
          </a:xfrm>
          <a:prstGeom prst="rect">
            <a:avLst/>
          </a:prstGeom>
          <a:solidFill>
            <a:srgbClr val="FFFF99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779" name="Rectangle 83"/>
          <p:cNvSpPr>
            <a:spLocks noChangeArrowheads="1"/>
          </p:cNvSpPr>
          <p:nvPr/>
        </p:nvSpPr>
        <p:spPr bwMode="auto">
          <a:xfrm>
            <a:off x="6030913" y="5119688"/>
            <a:ext cx="546100" cy="220662"/>
          </a:xfrm>
          <a:prstGeom prst="rect">
            <a:avLst/>
          </a:prstGeom>
          <a:solidFill>
            <a:srgbClr val="FFFF99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780" name="Rectangle 84"/>
          <p:cNvSpPr>
            <a:spLocks noChangeArrowheads="1"/>
          </p:cNvSpPr>
          <p:nvPr/>
        </p:nvSpPr>
        <p:spPr bwMode="auto">
          <a:xfrm>
            <a:off x="6575425" y="5229225"/>
            <a:ext cx="546100" cy="111125"/>
          </a:xfrm>
          <a:prstGeom prst="rect">
            <a:avLst/>
          </a:prstGeom>
          <a:solidFill>
            <a:srgbClr val="FFFF99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781" name="Rectangle 85"/>
          <p:cNvSpPr>
            <a:spLocks noChangeArrowheads="1"/>
          </p:cNvSpPr>
          <p:nvPr/>
        </p:nvSpPr>
        <p:spPr bwMode="auto">
          <a:xfrm>
            <a:off x="1430338" y="990600"/>
            <a:ext cx="5643562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82" name="Rectangle 86"/>
          <p:cNvSpPr>
            <a:spLocks noChangeArrowheads="1"/>
          </p:cNvSpPr>
          <p:nvPr/>
        </p:nvSpPr>
        <p:spPr bwMode="auto">
          <a:xfrm>
            <a:off x="1638300" y="1033463"/>
            <a:ext cx="5546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900" b="1" i="1">
                <a:solidFill>
                  <a:srgbClr val="000000"/>
                </a:solidFill>
              </a:rPr>
              <a:t>Histogram – Cycle time to Hire Warehouse Staff </a:t>
            </a:r>
            <a:endParaRPr lang="en-US" sz="1500" b="1" i="1"/>
          </a:p>
        </p:txBody>
      </p:sp>
      <p:grpSp>
        <p:nvGrpSpPr>
          <p:cNvPr id="541788" name="Group 92"/>
          <p:cNvGrpSpPr>
            <a:grpSpLocks/>
          </p:cNvGrpSpPr>
          <p:nvPr/>
        </p:nvGrpSpPr>
        <p:grpSpPr bwMode="auto">
          <a:xfrm>
            <a:off x="1120775" y="5268913"/>
            <a:ext cx="6537325" cy="127000"/>
            <a:chOff x="706" y="3319"/>
            <a:chExt cx="4118" cy="80"/>
          </a:xfrm>
        </p:grpSpPr>
        <p:sp>
          <p:nvSpPr>
            <p:cNvPr id="541789" name="Rectangle 93"/>
            <p:cNvSpPr>
              <a:spLocks noChangeArrowheads="1"/>
            </p:cNvSpPr>
            <p:nvPr/>
          </p:nvSpPr>
          <p:spPr bwMode="auto">
            <a:xfrm>
              <a:off x="706" y="3348"/>
              <a:ext cx="3996" cy="2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1790" name="Freeform 94"/>
            <p:cNvSpPr>
              <a:spLocks/>
            </p:cNvSpPr>
            <p:nvPr/>
          </p:nvSpPr>
          <p:spPr bwMode="auto">
            <a:xfrm>
              <a:off x="4699" y="3319"/>
              <a:ext cx="125" cy="80"/>
            </a:xfrm>
            <a:custGeom>
              <a:avLst/>
              <a:gdLst>
                <a:gd name="T0" fmla="*/ 0 w 125"/>
                <a:gd name="T1" fmla="*/ 80 h 80"/>
                <a:gd name="T2" fmla="*/ 125 w 125"/>
                <a:gd name="T3" fmla="*/ 41 h 80"/>
                <a:gd name="T4" fmla="*/ 0 w 125"/>
                <a:gd name="T5" fmla="*/ 0 h 80"/>
                <a:gd name="T6" fmla="*/ 0 w 125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80">
                  <a:moveTo>
                    <a:pt x="0" y="80"/>
                  </a:moveTo>
                  <a:lnTo>
                    <a:pt x="125" y="41"/>
                  </a:lnTo>
                  <a:lnTo>
                    <a:pt x="0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41791" name="Group 95"/>
          <p:cNvGrpSpPr>
            <a:grpSpLocks/>
          </p:cNvGrpSpPr>
          <p:nvPr/>
        </p:nvGrpSpPr>
        <p:grpSpPr bwMode="auto">
          <a:xfrm>
            <a:off x="1085850" y="1609725"/>
            <a:ext cx="127000" cy="3803650"/>
            <a:chOff x="684" y="1014"/>
            <a:chExt cx="80" cy="2396"/>
          </a:xfrm>
        </p:grpSpPr>
        <p:sp>
          <p:nvSpPr>
            <p:cNvPr id="541792" name="Freeform 96"/>
            <p:cNvSpPr>
              <a:spLocks/>
            </p:cNvSpPr>
            <p:nvPr/>
          </p:nvSpPr>
          <p:spPr bwMode="auto">
            <a:xfrm>
              <a:off x="711" y="1133"/>
              <a:ext cx="24" cy="2277"/>
            </a:xfrm>
            <a:custGeom>
              <a:avLst/>
              <a:gdLst>
                <a:gd name="T0" fmla="*/ 0 w 24"/>
                <a:gd name="T1" fmla="*/ 2277 h 2277"/>
                <a:gd name="T2" fmla="*/ 23 w 24"/>
                <a:gd name="T3" fmla="*/ 2277 h 2277"/>
                <a:gd name="T4" fmla="*/ 24 w 24"/>
                <a:gd name="T5" fmla="*/ 0 h 2277"/>
                <a:gd name="T6" fmla="*/ 1 w 24"/>
                <a:gd name="T7" fmla="*/ 0 h 2277"/>
                <a:gd name="T8" fmla="*/ 0 w 24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277">
                  <a:moveTo>
                    <a:pt x="0" y="2277"/>
                  </a:moveTo>
                  <a:lnTo>
                    <a:pt x="23" y="2277"/>
                  </a:lnTo>
                  <a:lnTo>
                    <a:pt x="24" y="0"/>
                  </a:lnTo>
                  <a:lnTo>
                    <a:pt x="1" y="0"/>
                  </a:lnTo>
                  <a:lnTo>
                    <a:pt x="0" y="22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1793" name="Freeform 97"/>
            <p:cNvSpPr>
              <a:spLocks/>
            </p:cNvSpPr>
            <p:nvPr/>
          </p:nvSpPr>
          <p:spPr bwMode="auto">
            <a:xfrm>
              <a:off x="684" y="1014"/>
              <a:ext cx="80" cy="123"/>
            </a:xfrm>
            <a:custGeom>
              <a:avLst/>
              <a:gdLst>
                <a:gd name="T0" fmla="*/ 80 w 80"/>
                <a:gd name="T1" fmla="*/ 123 h 123"/>
                <a:gd name="T2" fmla="*/ 39 w 80"/>
                <a:gd name="T3" fmla="*/ 0 h 123"/>
                <a:gd name="T4" fmla="*/ 0 w 80"/>
                <a:gd name="T5" fmla="*/ 123 h 123"/>
                <a:gd name="T6" fmla="*/ 80 w 80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23">
                  <a:moveTo>
                    <a:pt x="80" y="123"/>
                  </a:moveTo>
                  <a:lnTo>
                    <a:pt x="39" y="0"/>
                  </a:lnTo>
                  <a:lnTo>
                    <a:pt x="0" y="123"/>
                  </a:lnTo>
                  <a:lnTo>
                    <a:pt x="80" y="1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1794" name="Rectangle 98"/>
          <p:cNvSpPr>
            <a:spLocks noChangeArrowheads="1"/>
          </p:cNvSpPr>
          <p:nvPr/>
        </p:nvSpPr>
        <p:spPr bwMode="auto">
          <a:xfrm>
            <a:off x="1254125" y="1609725"/>
            <a:ext cx="836613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1795" name="Rectangle 99"/>
          <p:cNvSpPr>
            <a:spLocks noChangeArrowheads="1"/>
          </p:cNvSpPr>
          <p:nvPr/>
        </p:nvSpPr>
        <p:spPr bwMode="auto">
          <a:xfrm>
            <a:off x="1254125" y="1646238"/>
            <a:ext cx="11557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800" b="1">
                <a:solidFill>
                  <a:srgbClr val="000000"/>
                </a:solidFill>
              </a:rPr>
              <a:t>Frequency</a:t>
            </a:r>
            <a:endParaRPr lang="en-US" sz="1700" b="1"/>
          </a:p>
        </p:txBody>
      </p:sp>
      <p:sp>
        <p:nvSpPr>
          <p:cNvPr id="541796" name="Rectangle 100"/>
          <p:cNvSpPr>
            <a:spLocks noChangeArrowheads="1"/>
          </p:cNvSpPr>
          <p:nvPr/>
        </p:nvSpPr>
        <p:spPr bwMode="auto">
          <a:xfrm>
            <a:off x="2012950" y="1646238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400">
                <a:solidFill>
                  <a:srgbClr val="000000"/>
                </a:solidFill>
              </a:rPr>
              <a:t> </a:t>
            </a:r>
            <a:endParaRPr lang="en-US"/>
          </a:p>
        </p:txBody>
      </p:sp>
      <p:grpSp>
        <p:nvGrpSpPr>
          <p:cNvPr id="541797" name="Group 101"/>
          <p:cNvGrpSpPr>
            <a:grpSpLocks/>
          </p:cNvGrpSpPr>
          <p:nvPr/>
        </p:nvGrpSpPr>
        <p:grpSpPr bwMode="auto">
          <a:xfrm>
            <a:off x="3965575" y="1971675"/>
            <a:ext cx="9525" cy="3430588"/>
            <a:chOff x="2498" y="1242"/>
            <a:chExt cx="6" cy="2161"/>
          </a:xfrm>
        </p:grpSpPr>
        <p:sp>
          <p:nvSpPr>
            <p:cNvPr id="541798" name="Freeform 102"/>
            <p:cNvSpPr>
              <a:spLocks/>
            </p:cNvSpPr>
            <p:nvPr/>
          </p:nvSpPr>
          <p:spPr bwMode="auto">
            <a:xfrm>
              <a:off x="2498" y="339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799" name="Freeform 103"/>
            <p:cNvSpPr>
              <a:spLocks/>
            </p:cNvSpPr>
            <p:nvPr/>
          </p:nvSpPr>
          <p:spPr bwMode="auto">
            <a:xfrm>
              <a:off x="2498" y="3387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00" name="Freeform 104"/>
            <p:cNvSpPr>
              <a:spLocks/>
            </p:cNvSpPr>
            <p:nvPr/>
          </p:nvSpPr>
          <p:spPr bwMode="auto">
            <a:xfrm>
              <a:off x="2498" y="3376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01" name="Freeform 105"/>
            <p:cNvSpPr>
              <a:spLocks/>
            </p:cNvSpPr>
            <p:nvPr/>
          </p:nvSpPr>
          <p:spPr bwMode="auto">
            <a:xfrm>
              <a:off x="2498" y="3366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02" name="Freeform 106"/>
            <p:cNvSpPr>
              <a:spLocks/>
            </p:cNvSpPr>
            <p:nvPr/>
          </p:nvSpPr>
          <p:spPr bwMode="auto">
            <a:xfrm>
              <a:off x="2498" y="3355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03" name="Freeform 107"/>
            <p:cNvSpPr>
              <a:spLocks/>
            </p:cNvSpPr>
            <p:nvPr/>
          </p:nvSpPr>
          <p:spPr bwMode="auto">
            <a:xfrm>
              <a:off x="2498" y="3344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04" name="Freeform 108"/>
            <p:cNvSpPr>
              <a:spLocks/>
            </p:cNvSpPr>
            <p:nvPr/>
          </p:nvSpPr>
          <p:spPr bwMode="auto">
            <a:xfrm>
              <a:off x="2498" y="333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05" name="Freeform 109"/>
            <p:cNvSpPr>
              <a:spLocks/>
            </p:cNvSpPr>
            <p:nvPr/>
          </p:nvSpPr>
          <p:spPr bwMode="auto">
            <a:xfrm>
              <a:off x="2498" y="3322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06" name="Freeform 110"/>
            <p:cNvSpPr>
              <a:spLocks/>
            </p:cNvSpPr>
            <p:nvPr/>
          </p:nvSpPr>
          <p:spPr bwMode="auto">
            <a:xfrm>
              <a:off x="2498" y="3311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07" name="Freeform 111"/>
            <p:cNvSpPr>
              <a:spLocks/>
            </p:cNvSpPr>
            <p:nvPr/>
          </p:nvSpPr>
          <p:spPr bwMode="auto">
            <a:xfrm>
              <a:off x="2498" y="3301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08" name="Freeform 112"/>
            <p:cNvSpPr>
              <a:spLocks/>
            </p:cNvSpPr>
            <p:nvPr/>
          </p:nvSpPr>
          <p:spPr bwMode="auto">
            <a:xfrm>
              <a:off x="2498" y="3290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09" name="Freeform 113"/>
            <p:cNvSpPr>
              <a:spLocks/>
            </p:cNvSpPr>
            <p:nvPr/>
          </p:nvSpPr>
          <p:spPr bwMode="auto">
            <a:xfrm>
              <a:off x="2498" y="3279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10" name="Freeform 114"/>
            <p:cNvSpPr>
              <a:spLocks/>
            </p:cNvSpPr>
            <p:nvPr/>
          </p:nvSpPr>
          <p:spPr bwMode="auto">
            <a:xfrm>
              <a:off x="2498" y="326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11" name="Freeform 115"/>
            <p:cNvSpPr>
              <a:spLocks/>
            </p:cNvSpPr>
            <p:nvPr/>
          </p:nvSpPr>
          <p:spPr bwMode="auto">
            <a:xfrm>
              <a:off x="2498" y="3257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12" name="Freeform 116"/>
            <p:cNvSpPr>
              <a:spLocks/>
            </p:cNvSpPr>
            <p:nvPr/>
          </p:nvSpPr>
          <p:spPr bwMode="auto">
            <a:xfrm>
              <a:off x="2498" y="3246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13" name="Freeform 117"/>
            <p:cNvSpPr>
              <a:spLocks/>
            </p:cNvSpPr>
            <p:nvPr/>
          </p:nvSpPr>
          <p:spPr bwMode="auto">
            <a:xfrm>
              <a:off x="2498" y="3236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14" name="Freeform 118"/>
            <p:cNvSpPr>
              <a:spLocks/>
            </p:cNvSpPr>
            <p:nvPr/>
          </p:nvSpPr>
          <p:spPr bwMode="auto">
            <a:xfrm>
              <a:off x="2498" y="3225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15" name="Freeform 119"/>
            <p:cNvSpPr>
              <a:spLocks/>
            </p:cNvSpPr>
            <p:nvPr/>
          </p:nvSpPr>
          <p:spPr bwMode="auto">
            <a:xfrm>
              <a:off x="2498" y="3214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16" name="Freeform 120"/>
            <p:cNvSpPr>
              <a:spLocks/>
            </p:cNvSpPr>
            <p:nvPr/>
          </p:nvSpPr>
          <p:spPr bwMode="auto">
            <a:xfrm>
              <a:off x="2498" y="320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17" name="Freeform 121"/>
            <p:cNvSpPr>
              <a:spLocks/>
            </p:cNvSpPr>
            <p:nvPr/>
          </p:nvSpPr>
          <p:spPr bwMode="auto">
            <a:xfrm>
              <a:off x="2498" y="3192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18" name="Freeform 122"/>
            <p:cNvSpPr>
              <a:spLocks/>
            </p:cNvSpPr>
            <p:nvPr/>
          </p:nvSpPr>
          <p:spPr bwMode="auto">
            <a:xfrm>
              <a:off x="2498" y="3181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19" name="Freeform 123"/>
            <p:cNvSpPr>
              <a:spLocks/>
            </p:cNvSpPr>
            <p:nvPr/>
          </p:nvSpPr>
          <p:spPr bwMode="auto">
            <a:xfrm>
              <a:off x="2498" y="3171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20" name="Freeform 124"/>
            <p:cNvSpPr>
              <a:spLocks/>
            </p:cNvSpPr>
            <p:nvPr/>
          </p:nvSpPr>
          <p:spPr bwMode="auto">
            <a:xfrm>
              <a:off x="2498" y="3160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21" name="Freeform 125"/>
            <p:cNvSpPr>
              <a:spLocks/>
            </p:cNvSpPr>
            <p:nvPr/>
          </p:nvSpPr>
          <p:spPr bwMode="auto">
            <a:xfrm>
              <a:off x="2498" y="3149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22" name="Freeform 126"/>
            <p:cNvSpPr>
              <a:spLocks/>
            </p:cNvSpPr>
            <p:nvPr/>
          </p:nvSpPr>
          <p:spPr bwMode="auto">
            <a:xfrm>
              <a:off x="2498" y="313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23" name="Freeform 127"/>
            <p:cNvSpPr>
              <a:spLocks/>
            </p:cNvSpPr>
            <p:nvPr/>
          </p:nvSpPr>
          <p:spPr bwMode="auto">
            <a:xfrm>
              <a:off x="2498" y="3127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24" name="Freeform 128"/>
            <p:cNvSpPr>
              <a:spLocks/>
            </p:cNvSpPr>
            <p:nvPr/>
          </p:nvSpPr>
          <p:spPr bwMode="auto">
            <a:xfrm>
              <a:off x="2498" y="3116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25" name="Freeform 129"/>
            <p:cNvSpPr>
              <a:spLocks/>
            </p:cNvSpPr>
            <p:nvPr/>
          </p:nvSpPr>
          <p:spPr bwMode="auto">
            <a:xfrm>
              <a:off x="2498" y="3105"/>
              <a:ext cx="6" cy="6"/>
            </a:xfrm>
            <a:custGeom>
              <a:avLst/>
              <a:gdLst>
                <a:gd name="T0" fmla="*/ 0 w 6"/>
                <a:gd name="T1" fmla="*/ 5 h 6"/>
                <a:gd name="T2" fmla="*/ 2 w 6"/>
                <a:gd name="T3" fmla="*/ 5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5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26" name="Freeform 130"/>
            <p:cNvSpPr>
              <a:spLocks/>
            </p:cNvSpPr>
            <p:nvPr/>
          </p:nvSpPr>
          <p:spPr bwMode="auto">
            <a:xfrm>
              <a:off x="2498" y="3095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27" name="Freeform 131"/>
            <p:cNvSpPr>
              <a:spLocks/>
            </p:cNvSpPr>
            <p:nvPr/>
          </p:nvSpPr>
          <p:spPr bwMode="auto">
            <a:xfrm>
              <a:off x="2498" y="3084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28" name="Freeform 132"/>
            <p:cNvSpPr>
              <a:spLocks/>
            </p:cNvSpPr>
            <p:nvPr/>
          </p:nvSpPr>
          <p:spPr bwMode="auto">
            <a:xfrm>
              <a:off x="2498" y="307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29" name="Freeform 133"/>
            <p:cNvSpPr>
              <a:spLocks/>
            </p:cNvSpPr>
            <p:nvPr/>
          </p:nvSpPr>
          <p:spPr bwMode="auto">
            <a:xfrm>
              <a:off x="2498" y="3062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1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1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30" name="Freeform 134"/>
            <p:cNvSpPr>
              <a:spLocks/>
            </p:cNvSpPr>
            <p:nvPr/>
          </p:nvSpPr>
          <p:spPr bwMode="auto">
            <a:xfrm>
              <a:off x="2498" y="3051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31" name="Freeform 135"/>
            <p:cNvSpPr>
              <a:spLocks/>
            </p:cNvSpPr>
            <p:nvPr/>
          </p:nvSpPr>
          <p:spPr bwMode="auto">
            <a:xfrm>
              <a:off x="2498" y="3040"/>
              <a:ext cx="6" cy="6"/>
            </a:xfrm>
            <a:custGeom>
              <a:avLst/>
              <a:gdLst>
                <a:gd name="T0" fmla="*/ 0 w 6"/>
                <a:gd name="T1" fmla="*/ 5 h 6"/>
                <a:gd name="T2" fmla="*/ 2 w 6"/>
                <a:gd name="T3" fmla="*/ 5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5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32" name="Freeform 136"/>
            <p:cNvSpPr>
              <a:spLocks/>
            </p:cNvSpPr>
            <p:nvPr/>
          </p:nvSpPr>
          <p:spPr bwMode="auto">
            <a:xfrm>
              <a:off x="2498" y="3030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33" name="Freeform 137"/>
            <p:cNvSpPr>
              <a:spLocks/>
            </p:cNvSpPr>
            <p:nvPr/>
          </p:nvSpPr>
          <p:spPr bwMode="auto">
            <a:xfrm>
              <a:off x="2498" y="3019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34" name="Freeform 138"/>
            <p:cNvSpPr>
              <a:spLocks/>
            </p:cNvSpPr>
            <p:nvPr/>
          </p:nvSpPr>
          <p:spPr bwMode="auto">
            <a:xfrm>
              <a:off x="2498" y="300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35" name="Freeform 139"/>
            <p:cNvSpPr>
              <a:spLocks/>
            </p:cNvSpPr>
            <p:nvPr/>
          </p:nvSpPr>
          <p:spPr bwMode="auto">
            <a:xfrm>
              <a:off x="2498" y="2997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1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1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36" name="Freeform 140"/>
            <p:cNvSpPr>
              <a:spLocks/>
            </p:cNvSpPr>
            <p:nvPr/>
          </p:nvSpPr>
          <p:spPr bwMode="auto">
            <a:xfrm>
              <a:off x="2498" y="2986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37" name="Freeform 141"/>
            <p:cNvSpPr>
              <a:spLocks/>
            </p:cNvSpPr>
            <p:nvPr/>
          </p:nvSpPr>
          <p:spPr bwMode="auto">
            <a:xfrm>
              <a:off x="2498" y="2975"/>
              <a:ext cx="6" cy="6"/>
            </a:xfrm>
            <a:custGeom>
              <a:avLst/>
              <a:gdLst>
                <a:gd name="T0" fmla="*/ 0 w 6"/>
                <a:gd name="T1" fmla="*/ 5 h 6"/>
                <a:gd name="T2" fmla="*/ 2 w 6"/>
                <a:gd name="T3" fmla="*/ 5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5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38" name="Freeform 142"/>
            <p:cNvSpPr>
              <a:spLocks/>
            </p:cNvSpPr>
            <p:nvPr/>
          </p:nvSpPr>
          <p:spPr bwMode="auto">
            <a:xfrm>
              <a:off x="2498" y="2965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39" name="Freeform 143"/>
            <p:cNvSpPr>
              <a:spLocks/>
            </p:cNvSpPr>
            <p:nvPr/>
          </p:nvSpPr>
          <p:spPr bwMode="auto">
            <a:xfrm>
              <a:off x="2498" y="2954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40" name="Freeform 144"/>
            <p:cNvSpPr>
              <a:spLocks/>
            </p:cNvSpPr>
            <p:nvPr/>
          </p:nvSpPr>
          <p:spPr bwMode="auto">
            <a:xfrm>
              <a:off x="2498" y="294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41" name="Freeform 145"/>
            <p:cNvSpPr>
              <a:spLocks/>
            </p:cNvSpPr>
            <p:nvPr/>
          </p:nvSpPr>
          <p:spPr bwMode="auto">
            <a:xfrm>
              <a:off x="2498" y="2932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1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1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42" name="Freeform 146"/>
            <p:cNvSpPr>
              <a:spLocks/>
            </p:cNvSpPr>
            <p:nvPr/>
          </p:nvSpPr>
          <p:spPr bwMode="auto">
            <a:xfrm>
              <a:off x="2498" y="2921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43" name="Freeform 147"/>
            <p:cNvSpPr>
              <a:spLocks/>
            </p:cNvSpPr>
            <p:nvPr/>
          </p:nvSpPr>
          <p:spPr bwMode="auto">
            <a:xfrm>
              <a:off x="2498" y="2910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44" name="Freeform 148"/>
            <p:cNvSpPr>
              <a:spLocks/>
            </p:cNvSpPr>
            <p:nvPr/>
          </p:nvSpPr>
          <p:spPr bwMode="auto">
            <a:xfrm>
              <a:off x="2498" y="2900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45" name="Freeform 149"/>
            <p:cNvSpPr>
              <a:spLocks/>
            </p:cNvSpPr>
            <p:nvPr/>
          </p:nvSpPr>
          <p:spPr bwMode="auto">
            <a:xfrm>
              <a:off x="2498" y="2889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46" name="Freeform 150"/>
            <p:cNvSpPr>
              <a:spLocks/>
            </p:cNvSpPr>
            <p:nvPr/>
          </p:nvSpPr>
          <p:spPr bwMode="auto">
            <a:xfrm>
              <a:off x="2498" y="287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47" name="Freeform 151"/>
            <p:cNvSpPr>
              <a:spLocks/>
            </p:cNvSpPr>
            <p:nvPr/>
          </p:nvSpPr>
          <p:spPr bwMode="auto">
            <a:xfrm>
              <a:off x="2498" y="2867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1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1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48" name="Freeform 152"/>
            <p:cNvSpPr>
              <a:spLocks/>
            </p:cNvSpPr>
            <p:nvPr/>
          </p:nvSpPr>
          <p:spPr bwMode="auto">
            <a:xfrm>
              <a:off x="2498" y="2856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49" name="Freeform 153"/>
            <p:cNvSpPr>
              <a:spLocks/>
            </p:cNvSpPr>
            <p:nvPr/>
          </p:nvSpPr>
          <p:spPr bwMode="auto">
            <a:xfrm>
              <a:off x="2498" y="2845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50" name="Freeform 154"/>
            <p:cNvSpPr>
              <a:spLocks/>
            </p:cNvSpPr>
            <p:nvPr/>
          </p:nvSpPr>
          <p:spPr bwMode="auto">
            <a:xfrm>
              <a:off x="2498" y="2835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51" name="Freeform 155"/>
            <p:cNvSpPr>
              <a:spLocks/>
            </p:cNvSpPr>
            <p:nvPr/>
          </p:nvSpPr>
          <p:spPr bwMode="auto">
            <a:xfrm>
              <a:off x="2498" y="2824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52" name="Freeform 156"/>
            <p:cNvSpPr>
              <a:spLocks/>
            </p:cNvSpPr>
            <p:nvPr/>
          </p:nvSpPr>
          <p:spPr bwMode="auto">
            <a:xfrm>
              <a:off x="2498" y="281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53" name="Freeform 157"/>
            <p:cNvSpPr>
              <a:spLocks/>
            </p:cNvSpPr>
            <p:nvPr/>
          </p:nvSpPr>
          <p:spPr bwMode="auto">
            <a:xfrm>
              <a:off x="2498" y="2802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54" name="Freeform 158"/>
            <p:cNvSpPr>
              <a:spLocks/>
            </p:cNvSpPr>
            <p:nvPr/>
          </p:nvSpPr>
          <p:spPr bwMode="auto">
            <a:xfrm>
              <a:off x="2498" y="2791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55" name="Freeform 159"/>
            <p:cNvSpPr>
              <a:spLocks/>
            </p:cNvSpPr>
            <p:nvPr/>
          </p:nvSpPr>
          <p:spPr bwMode="auto">
            <a:xfrm>
              <a:off x="2498" y="2780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56" name="Freeform 160"/>
            <p:cNvSpPr>
              <a:spLocks/>
            </p:cNvSpPr>
            <p:nvPr/>
          </p:nvSpPr>
          <p:spPr bwMode="auto">
            <a:xfrm>
              <a:off x="2498" y="2770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57" name="Freeform 161"/>
            <p:cNvSpPr>
              <a:spLocks/>
            </p:cNvSpPr>
            <p:nvPr/>
          </p:nvSpPr>
          <p:spPr bwMode="auto">
            <a:xfrm>
              <a:off x="2498" y="2759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58" name="Freeform 162"/>
            <p:cNvSpPr>
              <a:spLocks/>
            </p:cNvSpPr>
            <p:nvPr/>
          </p:nvSpPr>
          <p:spPr bwMode="auto">
            <a:xfrm>
              <a:off x="2498" y="274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59" name="Freeform 163"/>
            <p:cNvSpPr>
              <a:spLocks/>
            </p:cNvSpPr>
            <p:nvPr/>
          </p:nvSpPr>
          <p:spPr bwMode="auto">
            <a:xfrm>
              <a:off x="2498" y="2737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60" name="Freeform 164"/>
            <p:cNvSpPr>
              <a:spLocks/>
            </p:cNvSpPr>
            <p:nvPr/>
          </p:nvSpPr>
          <p:spPr bwMode="auto">
            <a:xfrm>
              <a:off x="2498" y="2726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61" name="Freeform 165"/>
            <p:cNvSpPr>
              <a:spLocks/>
            </p:cNvSpPr>
            <p:nvPr/>
          </p:nvSpPr>
          <p:spPr bwMode="auto">
            <a:xfrm>
              <a:off x="2498" y="2715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62" name="Freeform 166"/>
            <p:cNvSpPr>
              <a:spLocks/>
            </p:cNvSpPr>
            <p:nvPr/>
          </p:nvSpPr>
          <p:spPr bwMode="auto">
            <a:xfrm>
              <a:off x="2498" y="2705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63" name="Freeform 167"/>
            <p:cNvSpPr>
              <a:spLocks/>
            </p:cNvSpPr>
            <p:nvPr/>
          </p:nvSpPr>
          <p:spPr bwMode="auto">
            <a:xfrm>
              <a:off x="2498" y="2694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64" name="Freeform 168"/>
            <p:cNvSpPr>
              <a:spLocks/>
            </p:cNvSpPr>
            <p:nvPr/>
          </p:nvSpPr>
          <p:spPr bwMode="auto">
            <a:xfrm>
              <a:off x="2498" y="268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65" name="Freeform 169"/>
            <p:cNvSpPr>
              <a:spLocks/>
            </p:cNvSpPr>
            <p:nvPr/>
          </p:nvSpPr>
          <p:spPr bwMode="auto">
            <a:xfrm>
              <a:off x="2498" y="2672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66" name="Freeform 170"/>
            <p:cNvSpPr>
              <a:spLocks/>
            </p:cNvSpPr>
            <p:nvPr/>
          </p:nvSpPr>
          <p:spPr bwMode="auto">
            <a:xfrm>
              <a:off x="2498" y="2661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67" name="Freeform 171"/>
            <p:cNvSpPr>
              <a:spLocks/>
            </p:cNvSpPr>
            <p:nvPr/>
          </p:nvSpPr>
          <p:spPr bwMode="auto">
            <a:xfrm>
              <a:off x="2498" y="2650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68" name="Freeform 172"/>
            <p:cNvSpPr>
              <a:spLocks/>
            </p:cNvSpPr>
            <p:nvPr/>
          </p:nvSpPr>
          <p:spPr bwMode="auto">
            <a:xfrm>
              <a:off x="2498" y="2640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69" name="Freeform 173"/>
            <p:cNvSpPr>
              <a:spLocks/>
            </p:cNvSpPr>
            <p:nvPr/>
          </p:nvSpPr>
          <p:spPr bwMode="auto">
            <a:xfrm>
              <a:off x="2498" y="2629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70" name="Freeform 174"/>
            <p:cNvSpPr>
              <a:spLocks/>
            </p:cNvSpPr>
            <p:nvPr/>
          </p:nvSpPr>
          <p:spPr bwMode="auto">
            <a:xfrm>
              <a:off x="2498" y="261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71" name="Freeform 175"/>
            <p:cNvSpPr>
              <a:spLocks/>
            </p:cNvSpPr>
            <p:nvPr/>
          </p:nvSpPr>
          <p:spPr bwMode="auto">
            <a:xfrm>
              <a:off x="2498" y="2607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72" name="Freeform 176"/>
            <p:cNvSpPr>
              <a:spLocks/>
            </p:cNvSpPr>
            <p:nvPr/>
          </p:nvSpPr>
          <p:spPr bwMode="auto">
            <a:xfrm>
              <a:off x="2498" y="2596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73" name="Freeform 177"/>
            <p:cNvSpPr>
              <a:spLocks/>
            </p:cNvSpPr>
            <p:nvPr/>
          </p:nvSpPr>
          <p:spPr bwMode="auto">
            <a:xfrm>
              <a:off x="2498" y="2585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74" name="Freeform 178"/>
            <p:cNvSpPr>
              <a:spLocks/>
            </p:cNvSpPr>
            <p:nvPr/>
          </p:nvSpPr>
          <p:spPr bwMode="auto">
            <a:xfrm>
              <a:off x="2498" y="2575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75" name="Freeform 179"/>
            <p:cNvSpPr>
              <a:spLocks/>
            </p:cNvSpPr>
            <p:nvPr/>
          </p:nvSpPr>
          <p:spPr bwMode="auto">
            <a:xfrm>
              <a:off x="2498" y="2564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76" name="Freeform 180"/>
            <p:cNvSpPr>
              <a:spLocks/>
            </p:cNvSpPr>
            <p:nvPr/>
          </p:nvSpPr>
          <p:spPr bwMode="auto">
            <a:xfrm>
              <a:off x="2498" y="255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77" name="Freeform 181"/>
            <p:cNvSpPr>
              <a:spLocks/>
            </p:cNvSpPr>
            <p:nvPr/>
          </p:nvSpPr>
          <p:spPr bwMode="auto">
            <a:xfrm>
              <a:off x="2498" y="2542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78" name="Freeform 182"/>
            <p:cNvSpPr>
              <a:spLocks/>
            </p:cNvSpPr>
            <p:nvPr/>
          </p:nvSpPr>
          <p:spPr bwMode="auto">
            <a:xfrm>
              <a:off x="2498" y="2531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79" name="Freeform 183"/>
            <p:cNvSpPr>
              <a:spLocks/>
            </p:cNvSpPr>
            <p:nvPr/>
          </p:nvSpPr>
          <p:spPr bwMode="auto">
            <a:xfrm>
              <a:off x="2498" y="2520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80" name="Freeform 184"/>
            <p:cNvSpPr>
              <a:spLocks/>
            </p:cNvSpPr>
            <p:nvPr/>
          </p:nvSpPr>
          <p:spPr bwMode="auto">
            <a:xfrm>
              <a:off x="2498" y="2509"/>
              <a:ext cx="6" cy="6"/>
            </a:xfrm>
            <a:custGeom>
              <a:avLst/>
              <a:gdLst>
                <a:gd name="T0" fmla="*/ 0 w 6"/>
                <a:gd name="T1" fmla="*/ 5 h 6"/>
                <a:gd name="T2" fmla="*/ 2 w 6"/>
                <a:gd name="T3" fmla="*/ 5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5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81" name="Freeform 185"/>
            <p:cNvSpPr>
              <a:spLocks/>
            </p:cNvSpPr>
            <p:nvPr/>
          </p:nvSpPr>
          <p:spPr bwMode="auto">
            <a:xfrm>
              <a:off x="2498" y="2499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82" name="Freeform 186"/>
            <p:cNvSpPr>
              <a:spLocks/>
            </p:cNvSpPr>
            <p:nvPr/>
          </p:nvSpPr>
          <p:spPr bwMode="auto">
            <a:xfrm>
              <a:off x="2498" y="248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83" name="Freeform 187"/>
            <p:cNvSpPr>
              <a:spLocks/>
            </p:cNvSpPr>
            <p:nvPr/>
          </p:nvSpPr>
          <p:spPr bwMode="auto">
            <a:xfrm>
              <a:off x="2498" y="2477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84" name="Freeform 188"/>
            <p:cNvSpPr>
              <a:spLocks/>
            </p:cNvSpPr>
            <p:nvPr/>
          </p:nvSpPr>
          <p:spPr bwMode="auto">
            <a:xfrm>
              <a:off x="2498" y="2466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85" name="Freeform 189"/>
            <p:cNvSpPr>
              <a:spLocks/>
            </p:cNvSpPr>
            <p:nvPr/>
          </p:nvSpPr>
          <p:spPr bwMode="auto">
            <a:xfrm>
              <a:off x="2498" y="2455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86" name="Freeform 190"/>
            <p:cNvSpPr>
              <a:spLocks/>
            </p:cNvSpPr>
            <p:nvPr/>
          </p:nvSpPr>
          <p:spPr bwMode="auto">
            <a:xfrm>
              <a:off x="2498" y="2444"/>
              <a:ext cx="6" cy="6"/>
            </a:xfrm>
            <a:custGeom>
              <a:avLst/>
              <a:gdLst>
                <a:gd name="T0" fmla="*/ 0 w 6"/>
                <a:gd name="T1" fmla="*/ 5 h 6"/>
                <a:gd name="T2" fmla="*/ 2 w 6"/>
                <a:gd name="T3" fmla="*/ 5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5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87" name="Freeform 191"/>
            <p:cNvSpPr>
              <a:spLocks/>
            </p:cNvSpPr>
            <p:nvPr/>
          </p:nvSpPr>
          <p:spPr bwMode="auto">
            <a:xfrm>
              <a:off x="2498" y="2434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88" name="Freeform 192"/>
            <p:cNvSpPr>
              <a:spLocks/>
            </p:cNvSpPr>
            <p:nvPr/>
          </p:nvSpPr>
          <p:spPr bwMode="auto">
            <a:xfrm>
              <a:off x="2498" y="242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89" name="Freeform 193"/>
            <p:cNvSpPr>
              <a:spLocks/>
            </p:cNvSpPr>
            <p:nvPr/>
          </p:nvSpPr>
          <p:spPr bwMode="auto">
            <a:xfrm>
              <a:off x="2498" y="2412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90" name="Freeform 194"/>
            <p:cNvSpPr>
              <a:spLocks/>
            </p:cNvSpPr>
            <p:nvPr/>
          </p:nvSpPr>
          <p:spPr bwMode="auto">
            <a:xfrm>
              <a:off x="2498" y="2401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1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1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91" name="Freeform 195"/>
            <p:cNvSpPr>
              <a:spLocks/>
            </p:cNvSpPr>
            <p:nvPr/>
          </p:nvSpPr>
          <p:spPr bwMode="auto">
            <a:xfrm>
              <a:off x="2498" y="2390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92" name="Freeform 196"/>
            <p:cNvSpPr>
              <a:spLocks/>
            </p:cNvSpPr>
            <p:nvPr/>
          </p:nvSpPr>
          <p:spPr bwMode="auto">
            <a:xfrm>
              <a:off x="2498" y="2379"/>
              <a:ext cx="6" cy="6"/>
            </a:xfrm>
            <a:custGeom>
              <a:avLst/>
              <a:gdLst>
                <a:gd name="T0" fmla="*/ 0 w 6"/>
                <a:gd name="T1" fmla="*/ 5 h 6"/>
                <a:gd name="T2" fmla="*/ 2 w 6"/>
                <a:gd name="T3" fmla="*/ 5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5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93" name="Freeform 197"/>
            <p:cNvSpPr>
              <a:spLocks/>
            </p:cNvSpPr>
            <p:nvPr/>
          </p:nvSpPr>
          <p:spPr bwMode="auto">
            <a:xfrm>
              <a:off x="2498" y="2369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94" name="Freeform 198"/>
            <p:cNvSpPr>
              <a:spLocks/>
            </p:cNvSpPr>
            <p:nvPr/>
          </p:nvSpPr>
          <p:spPr bwMode="auto">
            <a:xfrm>
              <a:off x="2498" y="235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95" name="Freeform 199"/>
            <p:cNvSpPr>
              <a:spLocks/>
            </p:cNvSpPr>
            <p:nvPr/>
          </p:nvSpPr>
          <p:spPr bwMode="auto">
            <a:xfrm>
              <a:off x="2498" y="2347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96" name="Freeform 200"/>
            <p:cNvSpPr>
              <a:spLocks/>
            </p:cNvSpPr>
            <p:nvPr/>
          </p:nvSpPr>
          <p:spPr bwMode="auto">
            <a:xfrm>
              <a:off x="2498" y="2336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1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1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97" name="Freeform 201"/>
            <p:cNvSpPr>
              <a:spLocks/>
            </p:cNvSpPr>
            <p:nvPr/>
          </p:nvSpPr>
          <p:spPr bwMode="auto">
            <a:xfrm>
              <a:off x="2498" y="2325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98" name="Freeform 202"/>
            <p:cNvSpPr>
              <a:spLocks/>
            </p:cNvSpPr>
            <p:nvPr/>
          </p:nvSpPr>
          <p:spPr bwMode="auto">
            <a:xfrm>
              <a:off x="2498" y="2314"/>
              <a:ext cx="6" cy="6"/>
            </a:xfrm>
            <a:custGeom>
              <a:avLst/>
              <a:gdLst>
                <a:gd name="T0" fmla="*/ 0 w 6"/>
                <a:gd name="T1" fmla="*/ 5 h 6"/>
                <a:gd name="T2" fmla="*/ 2 w 6"/>
                <a:gd name="T3" fmla="*/ 5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5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899" name="Freeform 203"/>
            <p:cNvSpPr>
              <a:spLocks/>
            </p:cNvSpPr>
            <p:nvPr/>
          </p:nvSpPr>
          <p:spPr bwMode="auto">
            <a:xfrm>
              <a:off x="2498" y="2304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00" name="Freeform 204"/>
            <p:cNvSpPr>
              <a:spLocks/>
            </p:cNvSpPr>
            <p:nvPr/>
          </p:nvSpPr>
          <p:spPr bwMode="auto">
            <a:xfrm>
              <a:off x="2498" y="229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01" name="Freeform 205"/>
            <p:cNvSpPr>
              <a:spLocks/>
            </p:cNvSpPr>
            <p:nvPr/>
          </p:nvSpPr>
          <p:spPr bwMode="auto">
            <a:xfrm>
              <a:off x="2498" y="2282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02" name="Freeform 206"/>
            <p:cNvSpPr>
              <a:spLocks/>
            </p:cNvSpPr>
            <p:nvPr/>
          </p:nvSpPr>
          <p:spPr bwMode="auto">
            <a:xfrm>
              <a:off x="2498" y="2271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1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1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03" name="Freeform 207"/>
            <p:cNvSpPr>
              <a:spLocks/>
            </p:cNvSpPr>
            <p:nvPr/>
          </p:nvSpPr>
          <p:spPr bwMode="auto">
            <a:xfrm>
              <a:off x="2498" y="2260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04" name="Freeform 208"/>
            <p:cNvSpPr>
              <a:spLocks/>
            </p:cNvSpPr>
            <p:nvPr/>
          </p:nvSpPr>
          <p:spPr bwMode="auto">
            <a:xfrm>
              <a:off x="2498" y="2249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05" name="Freeform 209"/>
            <p:cNvSpPr>
              <a:spLocks/>
            </p:cNvSpPr>
            <p:nvPr/>
          </p:nvSpPr>
          <p:spPr bwMode="auto">
            <a:xfrm>
              <a:off x="2498" y="2239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06" name="Freeform 210"/>
            <p:cNvSpPr>
              <a:spLocks/>
            </p:cNvSpPr>
            <p:nvPr/>
          </p:nvSpPr>
          <p:spPr bwMode="auto">
            <a:xfrm>
              <a:off x="2498" y="222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07" name="Freeform 211"/>
            <p:cNvSpPr>
              <a:spLocks/>
            </p:cNvSpPr>
            <p:nvPr/>
          </p:nvSpPr>
          <p:spPr bwMode="auto">
            <a:xfrm>
              <a:off x="2498" y="2217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08" name="Freeform 212"/>
            <p:cNvSpPr>
              <a:spLocks/>
            </p:cNvSpPr>
            <p:nvPr/>
          </p:nvSpPr>
          <p:spPr bwMode="auto">
            <a:xfrm>
              <a:off x="2498" y="2206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1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1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09" name="Freeform 213"/>
            <p:cNvSpPr>
              <a:spLocks/>
            </p:cNvSpPr>
            <p:nvPr/>
          </p:nvSpPr>
          <p:spPr bwMode="auto">
            <a:xfrm>
              <a:off x="2498" y="2195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10" name="Freeform 214"/>
            <p:cNvSpPr>
              <a:spLocks/>
            </p:cNvSpPr>
            <p:nvPr/>
          </p:nvSpPr>
          <p:spPr bwMode="auto">
            <a:xfrm>
              <a:off x="2498" y="2184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11" name="Freeform 215"/>
            <p:cNvSpPr>
              <a:spLocks/>
            </p:cNvSpPr>
            <p:nvPr/>
          </p:nvSpPr>
          <p:spPr bwMode="auto">
            <a:xfrm>
              <a:off x="2498" y="2174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12" name="Freeform 216"/>
            <p:cNvSpPr>
              <a:spLocks/>
            </p:cNvSpPr>
            <p:nvPr/>
          </p:nvSpPr>
          <p:spPr bwMode="auto">
            <a:xfrm>
              <a:off x="2498" y="216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13" name="Freeform 217"/>
            <p:cNvSpPr>
              <a:spLocks/>
            </p:cNvSpPr>
            <p:nvPr/>
          </p:nvSpPr>
          <p:spPr bwMode="auto">
            <a:xfrm>
              <a:off x="2498" y="2152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14" name="Freeform 218"/>
            <p:cNvSpPr>
              <a:spLocks/>
            </p:cNvSpPr>
            <p:nvPr/>
          </p:nvSpPr>
          <p:spPr bwMode="auto">
            <a:xfrm>
              <a:off x="2498" y="2141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15" name="Freeform 219"/>
            <p:cNvSpPr>
              <a:spLocks/>
            </p:cNvSpPr>
            <p:nvPr/>
          </p:nvSpPr>
          <p:spPr bwMode="auto">
            <a:xfrm>
              <a:off x="2498" y="2130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16" name="Freeform 220"/>
            <p:cNvSpPr>
              <a:spLocks/>
            </p:cNvSpPr>
            <p:nvPr/>
          </p:nvSpPr>
          <p:spPr bwMode="auto">
            <a:xfrm>
              <a:off x="2498" y="2119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17" name="Freeform 221"/>
            <p:cNvSpPr>
              <a:spLocks/>
            </p:cNvSpPr>
            <p:nvPr/>
          </p:nvSpPr>
          <p:spPr bwMode="auto">
            <a:xfrm>
              <a:off x="2498" y="2109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18" name="Freeform 222"/>
            <p:cNvSpPr>
              <a:spLocks/>
            </p:cNvSpPr>
            <p:nvPr/>
          </p:nvSpPr>
          <p:spPr bwMode="auto">
            <a:xfrm>
              <a:off x="2498" y="209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19" name="Freeform 223"/>
            <p:cNvSpPr>
              <a:spLocks/>
            </p:cNvSpPr>
            <p:nvPr/>
          </p:nvSpPr>
          <p:spPr bwMode="auto">
            <a:xfrm>
              <a:off x="2498" y="2087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0" name="Freeform 224"/>
            <p:cNvSpPr>
              <a:spLocks/>
            </p:cNvSpPr>
            <p:nvPr/>
          </p:nvSpPr>
          <p:spPr bwMode="auto">
            <a:xfrm>
              <a:off x="2498" y="2076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1" name="Freeform 225"/>
            <p:cNvSpPr>
              <a:spLocks/>
            </p:cNvSpPr>
            <p:nvPr/>
          </p:nvSpPr>
          <p:spPr bwMode="auto">
            <a:xfrm>
              <a:off x="2498" y="2065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2" name="Freeform 226"/>
            <p:cNvSpPr>
              <a:spLocks/>
            </p:cNvSpPr>
            <p:nvPr/>
          </p:nvSpPr>
          <p:spPr bwMode="auto">
            <a:xfrm>
              <a:off x="2498" y="2054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3" name="Freeform 227"/>
            <p:cNvSpPr>
              <a:spLocks/>
            </p:cNvSpPr>
            <p:nvPr/>
          </p:nvSpPr>
          <p:spPr bwMode="auto">
            <a:xfrm>
              <a:off x="2498" y="2044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4" name="Freeform 228"/>
            <p:cNvSpPr>
              <a:spLocks/>
            </p:cNvSpPr>
            <p:nvPr/>
          </p:nvSpPr>
          <p:spPr bwMode="auto">
            <a:xfrm>
              <a:off x="2498" y="203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5" name="Freeform 229"/>
            <p:cNvSpPr>
              <a:spLocks/>
            </p:cNvSpPr>
            <p:nvPr/>
          </p:nvSpPr>
          <p:spPr bwMode="auto">
            <a:xfrm>
              <a:off x="2498" y="2022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6" name="Freeform 230"/>
            <p:cNvSpPr>
              <a:spLocks/>
            </p:cNvSpPr>
            <p:nvPr/>
          </p:nvSpPr>
          <p:spPr bwMode="auto">
            <a:xfrm>
              <a:off x="2498" y="2011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7" name="Freeform 231"/>
            <p:cNvSpPr>
              <a:spLocks/>
            </p:cNvSpPr>
            <p:nvPr/>
          </p:nvSpPr>
          <p:spPr bwMode="auto">
            <a:xfrm>
              <a:off x="2498" y="2000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8" name="Freeform 232"/>
            <p:cNvSpPr>
              <a:spLocks/>
            </p:cNvSpPr>
            <p:nvPr/>
          </p:nvSpPr>
          <p:spPr bwMode="auto">
            <a:xfrm>
              <a:off x="2498" y="1989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9" name="Freeform 233"/>
            <p:cNvSpPr>
              <a:spLocks/>
            </p:cNvSpPr>
            <p:nvPr/>
          </p:nvSpPr>
          <p:spPr bwMode="auto">
            <a:xfrm>
              <a:off x="2498" y="1979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0" name="Freeform 234"/>
            <p:cNvSpPr>
              <a:spLocks/>
            </p:cNvSpPr>
            <p:nvPr/>
          </p:nvSpPr>
          <p:spPr bwMode="auto">
            <a:xfrm>
              <a:off x="2498" y="196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1" name="Freeform 235"/>
            <p:cNvSpPr>
              <a:spLocks/>
            </p:cNvSpPr>
            <p:nvPr/>
          </p:nvSpPr>
          <p:spPr bwMode="auto">
            <a:xfrm>
              <a:off x="2498" y="1957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2" name="Freeform 236"/>
            <p:cNvSpPr>
              <a:spLocks/>
            </p:cNvSpPr>
            <p:nvPr/>
          </p:nvSpPr>
          <p:spPr bwMode="auto">
            <a:xfrm>
              <a:off x="2498" y="1946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3" name="Freeform 237"/>
            <p:cNvSpPr>
              <a:spLocks/>
            </p:cNvSpPr>
            <p:nvPr/>
          </p:nvSpPr>
          <p:spPr bwMode="auto">
            <a:xfrm>
              <a:off x="2498" y="1935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4" name="Freeform 238"/>
            <p:cNvSpPr>
              <a:spLocks/>
            </p:cNvSpPr>
            <p:nvPr/>
          </p:nvSpPr>
          <p:spPr bwMode="auto">
            <a:xfrm>
              <a:off x="2498" y="1924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5" name="Freeform 239"/>
            <p:cNvSpPr>
              <a:spLocks/>
            </p:cNvSpPr>
            <p:nvPr/>
          </p:nvSpPr>
          <p:spPr bwMode="auto">
            <a:xfrm>
              <a:off x="2498" y="1914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6" name="Freeform 240"/>
            <p:cNvSpPr>
              <a:spLocks/>
            </p:cNvSpPr>
            <p:nvPr/>
          </p:nvSpPr>
          <p:spPr bwMode="auto">
            <a:xfrm>
              <a:off x="2498" y="190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7" name="Freeform 241"/>
            <p:cNvSpPr>
              <a:spLocks/>
            </p:cNvSpPr>
            <p:nvPr/>
          </p:nvSpPr>
          <p:spPr bwMode="auto">
            <a:xfrm>
              <a:off x="2498" y="1892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8" name="Freeform 242"/>
            <p:cNvSpPr>
              <a:spLocks/>
            </p:cNvSpPr>
            <p:nvPr/>
          </p:nvSpPr>
          <p:spPr bwMode="auto">
            <a:xfrm>
              <a:off x="2498" y="1881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9" name="Freeform 243"/>
            <p:cNvSpPr>
              <a:spLocks/>
            </p:cNvSpPr>
            <p:nvPr/>
          </p:nvSpPr>
          <p:spPr bwMode="auto">
            <a:xfrm>
              <a:off x="2498" y="1870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0" name="Freeform 244"/>
            <p:cNvSpPr>
              <a:spLocks/>
            </p:cNvSpPr>
            <p:nvPr/>
          </p:nvSpPr>
          <p:spPr bwMode="auto">
            <a:xfrm>
              <a:off x="2498" y="1859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1" name="Freeform 245"/>
            <p:cNvSpPr>
              <a:spLocks/>
            </p:cNvSpPr>
            <p:nvPr/>
          </p:nvSpPr>
          <p:spPr bwMode="auto">
            <a:xfrm>
              <a:off x="2498" y="1848"/>
              <a:ext cx="6" cy="6"/>
            </a:xfrm>
            <a:custGeom>
              <a:avLst/>
              <a:gdLst>
                <a:gd name="T0" fmla="*/ 0 w 6"/>
                <a:gd name="T1" fmla="*/ 5 h 6"/>
                <a:gd name="T2" fmla="*/ 2 w 6"/>
                <a:gd name="T3" fmla="*/ 5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5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2" name="Freeform 246"/>
            <p:cNvSpPr>
              <a:spLocks/>
            </p:cNvSpPr>
            <p:nvPr/>
          </p:nvSpPr>
          <p:spPr bwMode="auto">
            <a:xfrm>
              <a:off x="2498" y="183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3" name="Freeform 247"/>
            <p:cNvSpPr>
              <a:spLocks/>
            </p:cNvSpPr>
            <p:nvPr/>
          </p:nvSpPr>
          <p:spPr bwMode="auto">
            <a:xfrm>
              <a:off x="2498" y="1827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4" name="Freeform 248"/>
            <p:cNvSpPr>
              <a:spLocks/>
            </p:cNvSpPr>
            <p:nvPr/>
          </p:nvSpPr>
          <p:spPr bwMode="auto">
            <a:xfrm>
              <a:off x="2498" y="1816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5" name="Freeform 249"/>
            <p:cNvSpPr>
              <a:spLocks/>
            </p:cNvSpPr>
            <p:nvPr/>
          </p:nvSpPr>
          <p:spPr bwMode="auto">
            <a:xfrm>
              <a:off x="2498" y="1805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1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1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6" name="Freeform 250"/>
            <p:cNvSpPr>
              <a:spLocks/>
            </p:cNvSpPr>
            <p:nvPr/>
          </p:nvSpPr>
          <p:spPr bwMode="auto">
            <a:xfrm>
              <a:off x="2498" y="1794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7" name="Freeform 251"/>
            <p:cNvSpPr>
              <a:spLocks/>
            </p:cNvSpPr>
            <p:nvPr/>
          </p:nvSpPr>
          <p:spPr bwMode="auto">
            <a:xfrm>
              <a:off x="2498" y="1783"/>
              <a:ext cx="6" cy="6"/>
            </a:xfrm>
            <a:custGeom>
              <a:avLst/>
              <a:gdLst>
                <a:gd name="T0" fmla="*/ 0 w 6"/>
                <a:gd name="T1" fmla="*/ 5 h 6"/>
                <a:gd name="T2" fmla="*/ 2 w 6"/>
                <a:gd name="T3" fmla="*/ 5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5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8" name="Freeform 252"/>
            <p:cNvSpPr>
              <a:spLocks/>
            </p:cNvSpPr>
            <p:nvPr/>
          </p:nvSpPr>
          <p:spPr bwMode="auto">
            <a:xfrm>
              <a:off x="2498" y="177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9" name="Freeform 253"/>
            <p:cNvSpPr>
              <a:spLocks/>
            </p:cNvSpPr>
            <p:nvPr/>
          </p:nvSpPr>
          <p:spPr bwMode="auto">
            <a:xfrm>
              <a:off x="2498" y="1762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50" name="Freeform 254"/>
            <p:cNvSpPr>
              <a:spLocks/>
            </p:cNvSpPr>
            <p:nvPr/>
          </p:nvSpPr>
          <p:spPr bwMode="auto">
            <a:xfrm>
              <a:off x="2498" y="1751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51" name="Freeform 255"/>
            <p:cNvSpPr>
              <a:spLocks/>
            </p:cNvSpPr>
            <p:nvPr/>
          </p:nvSpPr>
          <p:spPr bwMode="auto">
            <a:xfrm>
              <a:off x="2498" y="1740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1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1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52" name="Freeform 256"/>
            <p:cNvSpPr>
              <a:spLocks/>
            </p:cNvSpPr>
            <p:nvPr/>
          </p:nvSpPr>
          <p:spPr bwMode="auto">
            <a:xfrm>
              <a:off x="2498" y="1729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53" name="Freeform 257"/>
            <p:cNvSpPr>
              <a:spLocks/>
            </p:cNvSpPr>
            <p:nvPr/>
          </p:nvSpPr>
          <p:spPr bwMode="auto">
            <a:xfrm>
              <a:off x="2498" y="1718"/>
              <a:ext cx="6" cy="6"/>
            </a:xfrm>
            <a:custGeom>
              <a:avLst/>
              <a:gdLst>
                <a:gd name="T0" fmla="*/ 0 w 6"/>
                <a:gd name="T1" fmla="*/ 5 h 6"/>
                <a:gd name="T2" fmla="*/ 2 w 6"/>
                <a:gd name="T3" fmla="*/ 5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5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54" name="Freeform 258"/>
            <p:cNvSpPr>
              <a:spLocks/>
            </p:cNvSpPr>
            <p:nvPr/>
          </p:nvSpPr>
          <p:spPr bwMode="auto">
            <a:xfrm>
              <a:off x="2498" y="170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55" name="Freeform 259"/>
            <p:cNvSpPr>
              <a:spLocks/>
            </p:cNvSpPr>
            <p:nvPr/>
          </p:nvSpPr>
          <p:spPr bwMode="auto">
            <a:xfrm>
              <a:off x="2498" y="1697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56" name="Freeform 260"/>
            <p:cNvSpPr>
              <a:spLocks/>
            </p:cNvSpPr>
            <p:nvPr/>
          </p:nvSpPr>
          <p:spPr bwMode="auto">
            <a:xfrm>
              <a:off x="2498" y="1686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57" name="Freeform 261"/>
            <p:cNvSpPr>
              <a:spLocks/>
            </p:cNvSpPr>
            <p:nvPr/>
          </p:nvSpPr>
          <p:spPr bwMode="auto">
            <a:xfrm>
              <a:off x="2498" y="1675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1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1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58" name="Freeform 262"/>
            <p:cNvSpPr>
              <a:spLocks/>
            </p:cNvSpPr>
            <p:nvPr/>
          </p:nvSpPr>
          <p:spPr bwMode="auto">
            <a:xfrm>
              <a:off x="2498" y="1664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59" name="Freeform 263"/>
            <p:cNvSpPr>
              <a:spLocks/>
            </p:cNvSpPr>
            <p:nvPr/>
          </p:nvSpPr>
          <p:spPr bwMode="auto">
            <a:xfrm>
              <a:off x="2498" y="1653"/>
              <a:ext cx="6" cy="6"/>
            </a:xfrm>
            <a:custGeom>
              <a:avLst/>
              <a:gdLst>
                <a:gd name="T0" fmla="*/ 0 w 6"/>
                <a:gd name="T1" fmla="*/ 5 h 6"/>
                <a:gd name="T2" fmla="*/ 2 w 6"/>
                <a:gd name="T3" fmla="*/ 5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5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60" name="Freeform 264"/>
            <p:cNvSpPr>
              <a:spLocks/>
            </p:cNvSpPr>
            <p:nvPr/>
          </p:nvSpPr>
          <p:spPr bwMode="auto">
            <a:xfrm>
              <a:off x="2498" y="164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61" name="Freeform 265"/>
            <p:cNvSpPr>
              <a:spLocks/>
            </p:cNvSpPr>
            <p:nvPr/>
          </p:nvSpPr>
          <p:spPr bwMode="auto">
            <a:xfrm>
              <a:off x="2498" y="1632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62" name="Freeform 266"/>
            <p:cNvSpPr>
              <a:spLocks/>
            </p:cNvSpPr>
            <p:nvPr/>
          </p:nvSpPr>
          <p:spPr bwMode="auto">
            <a:xfrm>
              <a:off x="2498" y="1621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63" name="Freeform 267"/>
            <p:cNvSpPr>
              <a:spLocks/>
            </p:cNvSpPr>
            <p:nvPr/>
          </p:nvSpPr>
          <p:spPr bwMode="auto">
            <a:xfrm>
              <a:off x="2498" y="1610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1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1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64" name="Freeform 268"/>
            <p:cNvSpPr>
              <a:spLocks/>
            </p:cNvSpPr>
            <p:nvPr/>
          </p:nvSpPr>
          <p:spPr bwMode="auto">
            <a:xfrm>
              <a:off x="2498" y="1599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65" name="Freeform 269"/>
            <p:cNvSpPr>
              <a:spLocks/>
            </p:cNvSpPr>
            <p:nvPr/>
          </p:nvSpPr>
          <p:spPr bwMode="auto">
            <a:xfrm>
              <a:off x="2498" y="1588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66" name="Freeform 270"/>
            <p:cNvSpPr>
              <a:spLocks/>
            </p:cNvSpPr>
            <p:nvPr/>
          </p:nvSpPr>
          <p:spPr bwMode="auto">
            <a:xfrm>
              <a:off x="2498" y="157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67" name="Freeform 271"/>
            <p:cNvSpPr>
              <a:spLocks/>
            </p:cNvSpPr>
            <p:nvPr/>
          </p:nvSpPr>
          <p:spPr bwMode="auto">
            <a:xfrm>
              <a:off x="2498" y="1567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68" name="Freeform 272"/>
            <p:cNvSpPr>
              <a:spLocks/>
            </p:cNvSpPr>
            <p:nvPr/>
          </p:nvSpPr>
          <p:spPr bwMode="auto">
            <a:xfrm>
              <a:off x="2498" y="1556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69" name="Freeform 273"/>
            <p:cNvSpPr>
              <a:spLocks/>
            </p:cNvSpPr>
            <p:nvPr/>
          </p:nvSpPr>
          <p:spPr bwMode="auto">
            <a:xfrm>
              <a:off x="2498" y="1545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70" name="Freeform 274"/>
            <p:cNvSpPr>
              <a:spLocks/>
            </p:cNvSpPr>
            <p:nvPr/>
          </p:nvSpPr>
          <p:spPr bwMode="auto">
            <a:xfrm>
              <a:off x="2498" y="1534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71" name="Freeform 275"/>
            <p:cNvSpPr>
              <a:spLocks/>
            </p:cNvSpPr>
            <p:nvPr/>
          </p:nvSpPr>
          <p:spPr bwMode="auto">
            <a:xfrm>
              <a:off x="2498" y="1523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72" name="Freeform 276"/>
            <p:cNvSpPr>
              <a:spLocks/>
            </p:cNvSpPr>
            <p:nvPr/>
          </p:nvSpPr>
          <p:spPr bwMode="auto">
            <a:xfrm>
              <a:off x="2498" y="151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73" name="Freeform 277"/>
            <p:cNvSpPr>
              <a:spLocks/>
            </p:cNvSpPr>
            <p:nvPr/>
          </p:nvSpPr>
          <p:spPr bwMode="auto">
            <a:xfrm>
              <a:off x="2498" y="1502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74" name="Freeform 278"/>
            <p:cNvSpPr>
              <a:spLocks/>
            </p:cNvSpPr>
            <p:nvPr/>
          </p:nvSpPr>
          <p:spPr bwMode="auto">
            <a:xfrm>
              <a:off x="2498" y="1491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75" name="Freeform 279"/>
            <p:cNvSpPr>
              <a:spLocks/>
            </p:cNvSpPr>
            <p:nvPr/>
          </p:nvSpPr>
          <p:spPr bwMode="auto">
            <a:xfrm>
              <a:off x="2498" y="1480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76" name="Freeform 280"/>
            <p:cNvSpPr>
              <a:spLocks/>
            </p:cNvSpPr>
            <p:nvPr/>
          </p:nvSpPr>
          <p:spPr bwMode="auto">
            <a:xfrm>
              <a:off x="2498" y="1469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77" name="Freeform 281"/>
            <p:cNvSpPr>
              <a:spLocks/>
            </p:cNvSpPr>
            <p:nvPr/>
          </p:nvSpPr>
          <p:spPr bwMode="auto">
            <a:xfrm>
              <a:off x="2498" y="1458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78" name="Freeform 282"/>
            <p:cNvSpPr>
              <a:spLocks/>
            </p:cNvSpPr>
            <p:nvPr/>
          </p:nvSpPr>
          <p:spPr bwMode="auto">
            <a:xfrm>
              <a:off x="2498" y="144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79" name="Freeform 283"/>
            <p:cNvSpPr>
              <a:spLocks/>
            </p:cNvSpPr>
            <p:nvPr/>
          </p:nvSpPr>
          <p:spPr bwMode="auto">
            <a:xfrm>
              <a:off x="2498" y="1437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80" name="Freeform 284"/>
            <p:cNvSpPr>
              <a:spLocks/>
            </p:cNvSpPr>
            <p:nvPr/>
          </p:nvSpPr>
          <p:spPr bwMode="auto">
            <a:xfrm>
              <a:off x="2498" y="1426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81" name="Freeform 285"/>
            <p:cNvSpPr>
              <a:spLocks/>
            </p:cNvSpPr>
            <p:nvPr/>
          </p:nvSpPr>
          <p:spPr bwMode="auto">
            <a:xfrm>
              <a:off x="2498" y="1415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82" name="Freeform 286"/>
            <p:cNvSpPr>
              <a:spLocks/>
            </p:cNvSpPr>
            <p:nvPr/>
          </p:nvSpPr>
          <p:spPr bwMode="auto">
            <a:xfrm>
              <a:off x="2498" y="1404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83" name="Freeform 287"/>
            <p:cNvSpPr>
              <a:spLocks/>
            </p:cNvSpPr>
            <p:nvPr/>
          </p:nvSpPr>
          <p:spPr bwMode="auto">
            <a:xfrm>
              <a:off x="2498" y="1393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84" name="Freeform 288"/>
            <p:cNvSpPr>
              <a:spLocks/>
            </p:cNvSpPr>
            <p:nvPr/>
          </p:nvSpPr>
          <p:spPr bwMode="auto">
            <a:xfrm>
              <a:off x="2498" y="1383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85" name="Freeform 289"/>
            <p:cNvSpPr>
              <a:spLocks/>
            </p:cNvSpPr>
            <p:nvPr/>
          </p:nvSpPr>
          <p:spPr bwMode="auto">
            <a:xfrm>
              <a:off x="2498" y="1372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86" name="Freeform 290"/>
            <p:cNvSpPr>
              <a:spLocks/>
            </p:cNvSpPr>
            <p:nvPr/>
          </p:nvSpPr>
          <p:spPr bwMode="auto">
            <a:xfrm>
              <a:off x="2498" y="1361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87" name="Freeform 291"/>
            <p:cNvSpPr>
              <a:spLocks/>
            </p:cNvSpPr>
            <p:nvPr/>
          </p:nvSpPr>
          <p:spPr bwMode="auto">
            <a:xfrm>
              <a:off x="2498" y="1350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88" name="Freeform 292"/>
            <p:cNvSpPr>
              <a:spLocks/>
            </p:cNvSpPr>
            <p:nvPr/>
          </p:nvSpPr>
          <p:spPr bwMode="auto">
            <a:xfrm>
              <a:off x="2498" y="1339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89" name="Freeform 293"/>
            <p:cNvSpPr>
              <a:spLocks/>
            </p:cNvSpPr>
            <p:nvPr/>
          </p:nvSpPr>
          <p:spPr bwMode="auto">
            <a:xfrm>
              <a:off x="2498" y="1328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90" name="Freeform 294"/>
            <p:cNvSpPr>
              <a:spLocks/>
            </p:cNvSpPr>
            <p:nvPr/>
          </p:nvSpPr>
          <p:spPr bwMode="auto">
            <a:xfrm>
              <a:off x="2498" y="1318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91" name="Freeform 295"/>
            <p:cNvSpPr>
              <a:spLocks/>
            </p:cNvSpPr>
            <p:nvPr/>
          </p:nvSpPr>
          <p:spPr bwMode="auto">
            <a:xfrm>
              <a:off x="2498" y="1307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92" name="Freeform 296"/>
            <p:cNvSpPr>
              <a:spLocks/>
            </p:cNvSpPr>
            <p:nvPr/>
          </p:nvSpPr>
          <p:spPr bwMode="auto">
            <a:xfrm>
              <a:off x="2498" y="1296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93" name="Freeform 297"/>
            <p:cNvSpPr>
              <a:spLocks/>
            </p:cNvSpPr>
            <p:nvPr/>
          </p:nvSpPr>
          <p:spPr bwMode="auto">
            <a:xfrm>
              <a:off x="2498" y="1285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3 h 5"/>
                <a:gd name="T12" fmla="*/ 6 w 6"/>
                <a:gd name="T13" fmla="*/ 3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3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94" name="Freeform 298"/>
            <p:cNvSpPr>
              <a:spLocks/>
            </p:cNvSpPr>
            <p:nvPr/>
          </p:nvSpPr>
          <p:spPr bwMode="auto">
            <a:xfrm>
              <a:off x="2498" y="1274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95" name="Freeform 299"/>
            <p:cNvSpPr>
              <a:spLocks/>
            </p:cNvSpPr>
            <p:nvPr/>
          </p:nvSpPr>
          <p:spPr bwMode="auto">
            <a:xfrm>
              <a:off x="2498" y="1263"/>
              <a:ext cx="6" cy="6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4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4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96" name="Freeform 300"/>
            <p:cNvSpPr>
              <a:spLocks/>
            </p:cNvSpPr>
            <p:nvPr/>
          </p:nvSpPr>
          <p:spPr bwMode="auto">
            <a:xfrm>
              <a:off x="2498" y="1252"/>
              <a:ext cx="6" cy="6"/>
            </a:xfrm>
            <a:custGeom>
              <a:avLst/>
              <a:gdLst>
                <a:gd name="T0" fmla="*/ 0 w 6"/>
                <a:gd name="T1" fmla="*/ 5 h 6"/>
                <a:gd name="T2" fmla="*/ 2 w 6"/>
                <a:gd name="T3" fmla="*/ 5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5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2 h 6"/>
                <a:gd name="T16" fmla="*/ 6 w 6"/>
                <a:gd name="T17" fmla="*/ 0 h 6"/>
                <a:gd name="T18" fmla="*/ 4 w 6"/>
                <a:gd name="T19" fmla="*/ 0 h 6"/>
                <a:gd name="T20" fmla="*/ 3 w 6"/>
                <a:gd name="T21" fmla="*/ 0 h 6"/>
                <a:gd name="T22" fmla="*/ 2 w 6"/>
                <a:gd name="T23" fmla="*/ 0 h 6"/>
                <a:gd name="T24" fmla="*/ 0 w 6"/>
                <a:gd name="T25" fmla="*/ 2 h 6"/>
                <a:gd name="T26" fmla="*/ 0 w 6"/>
                <a:gd name="T27" fmla="*/ 3 h 6"/>
                <a:gd name="T28" fmla="*/ 0 w 6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97" name="Freeform 301"/>
            <p:cNvSpPr>
              <a:spLocks/>
            </p:cNvSpPr>
            <p:nvPr/>
          </p:nvSpPr>
          <p:spPr bwMode="auto">
            <a:xfrm>
              <a:off x="2498" y="1242"/>
              <a:ext cx="6" cy="5"/>
            </a:xfrm>
            <a:custGeom>
              <a:avLst/>
              <a:gdLst>
                <a:gd name="T0" fmla="*/ 0 w 6"/>
                <a:gd name="T1" fmla="*/ 4 h 5"/>
                <a:gd name="T2" fmla="*/ 2 w 6"/>
                <a:gd name="T3" fmla="*/ 4 h 5"/>
                <a:gd name="T4" fmla="*/ 3 w 6"/>
                <a:gd name="T5" fmla="*/ 5 h 5"/>
                <a:gd name="T6" fmla="*/ 3 w 6"/>
                <a:gd name="T7" fmla="*/ 5 h 5"/>
                <a:gd name="T8" fmla="*/ 4 w 6"/>
                <a:gd name="T9" fmla="*/ 4 h 5"/>
                <a:gd name="T10" fmla="*/ 6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6 w 6"/>
                <a:gd name="T17" fmla="*/ 0 h 5"/>
                <a:gd name="T18" fmla="*/ 4 w 6"/>
                <a:gd name="T19" fmla="*/ 0 h 5"/>
                <a:gd name="T20" fmla="*/ 3 w 6"/>
                <a:gd name="T21" fmla="*/ 0 h 5"/>
                <a:gd name="T22" fmla="*/ 2 w 6"/>
                <a:gd name="T23" fmla="*/ 0 h 5"/>
                <a:gd name="T24" fmla="*/ 0 w 6"/>
                <a:gd name="T25" fmla="*/ 1 h 5"/>
                <a:gd name="T26" fmla="*/ 0 w 6"/>
                <a:gd name="T27" fmla="*/ 2 h 5"/>
                <a:gd name="T28" fmla="*/ 0 w 6"/>
                <a:gd name="T2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1998" name="Freeform 302"/>
          <p:cNvSpPr>
            <a:spLocks/>
          </p:cNvSpPr>
          <p:nvPr/>
        </p:nvSpPr>
        <p:spPr bwMode="auto">
          <a:xfrm>
            <a:off x="3965575" y="1954213"/>
            <a:ext cx="9525" cy="7937"/>
          </a:xfrm>
          <a:custGeom>
            <a:avLst/>
            <a:gdLst>
              <a:gd name="T0" fmla="*/ 0 w 6"/>
              <a:gd name="T1" fmla="*/ 4 h 5"/>
              <a:gd name="T2" fmla="*/ 2 w 6"/>
              <a:gd name="T3" fmla="*/ 4 h 5"/>
              <a:gd name="T4" fmla="*/ 3 w 6"/>
              <a:gd name="T5" fmla="*/ 5 h 5"/>
              <a:gd name="T6" fmla="*/ 3 w 6"/>
              <a:gd name="T7" fmla="*/ 5 h 5"/>
              <a:gd name="T8" fmla="*/ 4 w 6"/>
              <a:gd name="T9" fmla="*/ 4 h 5"/>
              <a:gd name="T10" fmla="*/ 6 w 6"/>
              <a:gd name="T11" fmla="*/ 3 h 5"/>
              <a:gd name="T12" fmla="*/ 6 w 6"/>
              <a:gd name="T13" fmla="*/ 3 h 5"/>
              <a:gd name="T14" fmla="*/ 6 w 6"/>
              <a:gd name="T15" fmla="*/ 1 h 5"/>
              <a:gd name="T16" fmla="*/ 6 w 6"/>
              <a:gd name="T17" fmla="*/ 0 h 5"/>
              <a:gd name="T18" fmla="*/ 4 w 6"/>
              <a:gd name="T19" fmla="*/ 0 h 5"/>
              <a:gd name="T20" fmla="*/ 3 w 6"/>
              <a:gd name="T21" fmla="*/ 0 h 5"/>
              <a:gd name="T22" fmla="*/ 2 w 6"/>
              <a:gd name="T23" fmla="*/ 0 h 5"/>
              <a:gd name="T24" fmla="*/ 0 w 6"/>
              <a:gd name="T25" fmla="*/ 1 h 5"/>
              <a:gd name="T26" fmla="*/ 0 w 6"/>
              <a:gd name="T27" fmla="*/ 3 h 5"/>
              <a:gd name="T28" fmla="*/ 0 w 6"/>
              <a:gd name="T29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" h="5">
                <a:moveTo>
                  <a:pt x="0" y="4"/>
                </a:moveTo>
                <a:lnTo>
                  <a:pt x="2" y="4"/>
                </a:lnTo>
                <a:lnTo>
                  <a:pt x="3" y="5"/>
                </a:lnTo>
                <a:lnTo>
                  <a:pt x="3" y="5"/>
                </a:lnTo>
                <a:lnTo>
                  <a:pt x="4" y="4"/>
                </a:lnTo>
                <a:lnTo>
                  <a:pt x="6" y="3"/>
                </a:lnTo>
                <a:lnTo>
                  <a:pt x="6" y="3"/>
                </a:lnTo>
                <a:lnTo>
                  <a:pt x="6" y="1"/>
                </a:lnTo>
                <a:lnTo>
                  <a:pt x="6" y="0"/>
                </a:lnTo>
                <a:lnTo>
                  <a:pt x="4" y="0"/>
                </a:lnTo>
                <a:lnTo>
                  <a:pt x="3" y="0"/>
                </a:lnTo>
                <a:lnTo>
                  <a:pt x="2" y="0"/>
                </a:lnTo>
                <a:lnTo>
                  <a:pt x="0" y="1"/>
                </a:lnTo>
                <a:lnTo>
                  <a:pt x="0" y="3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 w="9525" cap="flat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999" name="Freeform 303"/>
          <p:cNvSpPr>
            <a:spLocks/>
          </p:cNvSpPr>
          <p:nvPr/>
        </p:nvSpPr>
        <p:spPr bwMode="auto">
          <a:xfrm>
            <a:off x="3965575" y="1936750"/>
            <a:ext cx="9525" cy="7938"/>
          </a:xfrm>
          <a:custGeom>
            <a:avLst/>
            <a:gdLst>
              <a:gd name="T0" fmla="*/ 0 w 6"/>
              <a:gd name="T1" fmla="*/ 4 h 5"/>
              <a:gd name="T2" fmla="*/ 2 w 6"/>
              <a:gd name="T3" fmla="*/ 4 h 5"/>
              <a:gd name="T4" fmla="*/ 3 w 6"/>
              <a:gd name="T5" fmla="*/ 5 h 5"/>
              <a:gd name="T6" fmla="*/ 3 w 6"/>
              <a:gd name="T7" fmla="*/ 5 h 5"/>
              <a:gd name="T8" fmla="*/ 4 w 6"/>
              <a:gd name="T9" fmla="*/ 4 h 5"/>
              <a:gd name="T10" fmla="*/ 6 w 6"/>
              <a:gd name="T11" fmla="*/ 3 h 5"/>
              <a:gd name="T12" fmla="*/ 6 w 6"/>
              <a:gd name="T13" fmla="*/ 3 h 5"/>
              <a:gd name="T14" fmla="*/ 6 w 6"/>
              <a:gd name="T15" fmla="*/ 1 h 5"/>
              <a:gd name="T16" fmla="*/ 6 w 6"/>
              <a:gd name="T17" fmla="*/ 0 h 5"/>
              <a:gd name="T18" fmla="*/ 4 w 6"/>
              <a:gd name="T19" fmla="*/ 0 h 5"/>
              <a:gd name="T20" fmla="*/ 3 w 6"/>
              <a:gd name="T21" fmla="*/ 0 h 5"/>
              <a:gd name="T22" fmla="*/ 2 w 6"/>
              <a:gd name="T23" fmla="*/ 0 h 5"/>
              <a:gd name="T24" fmla="*/ 0 w 6"/>
              <a:gd name="T25" fmla="*/ 1 h 5"/>
              <a:gd name="T26" fmla="*/ 0 w 6"/>
              <a:gd name="T27" fmla="*/ 3 h 5"/>
              <a:gd name="T28" fmla="*/ 0 w 6"/>
              <a:gd name="T29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" h="5">
                <a:moveTo>
                  <a:pt x="0" y="4"/>
                </a:moveTo>
                <a:lnTo>
                  <a:pt x="2" y="4"/>
                </a:lnTo>
                <a:lnTo>
                  <a:pt x="3" y="5"/>
                </a:lnTo>
                <a:lnTo>
                  <a:pt x="3" y="5"/>
                </a:lnTo>
                <a:lnTo>
                  <a:pt x="4" y="4"/>
                </a:lnTo>
                <a:lnTo>
                  <a:pt x="6" y="3"/>
                </a:lnTo>
                <a:lnTo>
                  <a:pt x="6" y="3"/>
                </a:lnTo>
                <a:lnTo>
                  <a:pt x="6" y="1"/>
                </a:lnTo>
                <a:lnTo>
                  <a:pt x="6" y="0"/>
                </a:lnTo>
                <a:lnTo>
                  <a:pt x="4" y="0"/>
                </a:lnTo>
                <a:lnTo>
                  <a:pt x="3" y="0"/>
                </a:lnTo>
                <a:lnTo>
                  <a:pt x="2" y="0"/>
                </a:lnTo>
                <a:lnTo>
                  <a:pt x="0" y="1"/>
                </a:lnTo>
                <a:lnTo>
                  <a:pt x="0" y="3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 w="9525" cap="flat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000" name="Freeform 304"/>
          <p:cNvSpPr>
            <a:spLocks/>
          </p:cNvSpPr>
          <p:nvPr/>
        </p:nvSpPr>
        <p:spPr bwMode="auto">
          <a:xfrm>
            <a:off x="3965575" y="1919288"/>
            <a:ext cx="9525" cy="9525"/>
          </a:xfrm>
          <a:custGeom>
            <a:avLst/>
            <a:gdLst>
              <a:gd name="T0" fmla="*/ 0 w 6"/>
              <a:gd name="T1" fmla="*/ 4 h 6"/>
              <a:gd name="T2" fmla="*/ 2 w 6"/>
              <a:gd name="T3" fmla="*/ 4 h 6"/>
              <a:gd name="T4" fmla="*/ 3 w 6"/>
              <a:gd name="T5" fmla="*/ 6 h 6"/>
              <a:gd name="T6" fmla="*/ 3 w 6"/>
              <a:gd name="T7" fmla="*/ 6 h 6"/>
              <a:gd name="T8" fmla="*/ 4 w 6"/>
              <a:gd name="T9" fmla="*/ 4 h 6"/>
              <a:gd name="T10" fmla="*/ 6 w 6"/>
              <a:gd name="T11" fmla="*/ 3 h 6"/>
              <a:gd name="T12" fmla="*/ 6 w 6"/>
              <a:gd name="T13" fmla="*/ 3 h 6"/>
              <a:gd name="T14" fmla="*/ 6 w 6"/>
              <a:gd name="T15" fmla="*/ 2 h 6"/>
              <a:gd name="T16" fmla="*/ 6 w 6"/>
              <a:gd name="T17" fmla="*/ 0 h 6"/>
              <a:gd name="T18" fmla="*/ 4 w 6"/>
              <a:gd name="T19" fmla="*/ 0 h 6"/>
              <a:gd name="T20" fmla="*/ 3 w 6"/>
              <a:gd name="T21" fmla="*/ 0 h 6"/>
              <a:gd name="T22" fmla="*/ 2 w 6"/>
              <a:gd name="T23" fmla="*/ 0 h 6"/>
              <a:gd name="T24" fmla="*/ 0 w 6"/>
              <a:gd name="T25" fmla="*/ 2 h 6"/>
              <a:gd name="T26" fmla="*/ 0 w 6"/>
              <a:gd name="T27" fmla="*/ 3 h 6"/>
              <a:gd name="T28" fmla="*/ 0 w 6"/>
              <a:gd name="T2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" h="6">
                <a:moveTo>
                  <a:pt x="0" y="4"/>
                </a:moveTo>
                <a:lnTo>
                  <a:pt x="2" y="4"/>
                </a:lnTo>
                <a:lnTo>
                  <a:pt x="3" y="6"/>
                </a:lnTo>
                <a:lnTo>
                  <a:pt x="3" y="6"/>
                </a:lnTo>
                <a:lnTo>
                  <a:pt x="4" y="4"/>
                </a:lnTo>
                <a:lnTo>
                  <a:pt x="6" y="3"/>
                </a:lnTo>
                <a:lnTo>
                  <a:pt x="6" y="3"/>
                </a:lnTo>
                <a:lnTo>
                  <a:pt x="6" y="2"/>
                </a:lnTo>
                <a:lnTo>
                  <a:pt x="6" y="0"/>
                </a:lnTo>
                <a:lnTo>
                  <a:pt x="4" y="0"/>
                </a:lnTo>
                <a:lnTo>
                  <a:pt x="3" y="0"/>
                </a:lnTo>
                <a:lnTo>
                  <a:pt x="2" y="0"/>
                </a:lnTo>
                <a:lnTo>
                  <a:pt x="0" y="2"/>
                </a:lnTo>
                <a:lnTo>
                  <a:pt x="0" y="3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 w="9525" cap="flat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001" name="Freeform 305"/>
          <p:cNvSpPr>
            <a:spLocks/>
          </p:cNvSpPr>
          <p:nvPr/>
        </p:nvSpPr>
        <p:spPr bwMode="auto">
          <a:xfrm>
            <a:off x="3965575" y="1901825"/>
            <a:ext cx="9525" cy="9525"/>
          </a:xfrm>
          <a:custGeom>
            <a:avLst/>
            <a:gdLst>
              <a:gd name="T0" fmla="*/ 0 w 6"/>
              <a:gd name="T1" fmla="*/ 4 h 6"/>
              <a:gd name="T2" fmla="*/ 2 w 6"/>
              <a:gd name="T3" fmla="*/ 4 h 6"/>
              <a:gd name="T4" fmla="*/ 3 w 6"/>
              <a:gd name="T5" fmla="*/ 6 h 6"/>
              <a:gd name="T6" fmla="*/ 3 w 6"/>
              <a:gd name="T7" fmla="*/ 6 h 6"/>
              <a:gd name="T8" fmla="*/ 4 w 6"/>
              <a:gd name="T9" fmla="*/ 4 h 6"/>
              <a:gd name="T10" fmla="*/ 6 w 6"/>
              <a:gd name="T11" fmla="*/ 3 h 6"/>
              <a:gd name="T12" fmla="*/ 6 w 6"/>
              <a:gd name="T13" fmla="*/ 3 h 6"/>
              <a:gd name="T14" fmla="*/ 6 w 6"/>
              <a:gd name="T15" fmla="*/ 2 h 6"/>
              <a:gd name="T16" fmla="*/ 6 w 6"/>
              <a:gd name="T17" fmla="*/ 0 h 6"/>
              <a:gd name="T18" fmla="*/ 4 w 6"/>
              <a:gd name="T19" fmla="*/ 0 h 6"/>
              <a:gd name="T20" fmla="*/ 3 w 6"/>
              <a:gd name="T21" fmla="*/ 0 h 6"/>
              <a:gd name="T22" fmla="*/ 2 w 6"/>
              <a:gd name="T23" fmla="*/ 0 h 6"/>
              <a:gd name="T24" fmla="*/ 0 w 6"/>
              <a:gd name="T25" fmla="*/ 2 h 6"/>
              <a:gd name="T26" fmla="*/ 0 w 6"/>
              <a:gd name="T27" fmla="*/ 3 h 6"/>
              <a:gd name="T28" fmla="*/ 0 w 6"/>
              <a:gd name="T2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" h="6">
                <a:moveTo>
                  <a:pt x="0" y="4"/>
                </a:moveTo>
                <a:lnTo>
                  <a:pt x="2" y="4"/>
                </a:lnTo>
                <a:lnTo>
                  <a:pt x="3" y="6"/>
                </a:lnTo>
                <a:lnTo>
                  <a:pt x="3" y="6"/>
                </a:lnTo>
                <a:lnTo>
                  <a:pt x="4" y="4"/>
                </a:lnTo>
                <a:lnTo>
                  <a:pt x="6" y="3"/>
                </a:lnTo>
                <a:lnTo>
                  <a:pt x="6" y="3"/>
                </a:lnTo>
                <a:lnTo>
                  <a:pt x="6" y="2"/>
                </a:lnTo>
                <a:lnTo>
                  <a:pt x="6" y="0"/>
                </a:lnTo>
                <a:lnTo>
                  <a:pt x="4" y="0"/>
                </a:lnTo>
                <a:lnTo>
                  <a:pt x="3" y="0"/>
                </a:lnTo>
                <a:lnTo>
                  <a:pt x="2" y="0"/>
                </a:lnTo>
                <a:lnTo>
                  <a:pt x="0" y="2"/>
                </a:lnTo>
                <a:lnTo>
                  <a:pt x="0" y="3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 w="9525" cap="flat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002" name="Rectangle 306"/>
          <p:cNvSpPr>
            <a:spLocks noChangeArrowheads="1"/>
          </p:cNvSpPr>
          <p:nvPr/>
        </p:nvSpPr>
        <p:spPr bwMode="auto">
          <a:xfrm>
            <a:off x="4037013" y="1931988"/>
            <a:ext cx="1308100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003" name="Rectangle 307"/>
          <p:cNvSpPr>
            <a:spLocks noChangeArrowheads="1"/>
          </p:cNvSpPr>
          <p:nvPr/>
        </p:nvSpPr>
        <p:spPr bwMode="auto">
          <a:xfrm>
            <a:off x="4037013" y="1968500"/>
            <a:ext cx="7493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400" b="1">
                <a:solidFill>
                  <a:srgbClr val="000000"/>
                </a:solidFill>
              </a:rPr>
              <a:t>Average </a:t>
            </a:r>
            <a:endParaRPr lang="en-US" b="1"/>
          </a:p>
        </p:txBody>
      </p:sp>
      <p:sp>
        <p:nvSpPr>
          <p:cNvPr id="542004" name="Rectangle 308"/>
          <p:cNvSpPr>
            <a:spLocks noChangeArrowheads="1"/>
          </p:cNvSpPr>
          <p:nvPr/>
        </p:nvSpPr>
        <p:spPr bwMode="auto">
          <a:xfrm>
            <a:off x="4691063" y="1968500"/>
            <a:ext cx="587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400">
                <a:solidFill>
                  <a:srgbClr val="000000"/>
                </a:solidFill>
              </a:rPr>
              <a:t>-</a:t>
            </a:r>
            <a:endParaRPr lang="en-US"/>
          </a:p>
        </p:txBody>
      </p:sp>
      <p:sp>
        <p:nvSpPr>
          <p:cNvPr id="542005" name="Rectangle 309"/>
          <p:cNvSpPr>
            <a:spLocks noChangeArrowheads="1"/>
          </p:cNvSpPr>
          <p:nvPr/>
        </p:nvSpPr>
        <p:spPr bwMode="auto">
          <a:xfrm>
            <a:off x="4751388" y="1968500"/>
            <a:ext cx="7683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400" b="1">
                <a:solidFill>
                  <a:srgbClr val="000000"/>
                </a:solidFill>
              </a:rPr>
              <a:t> 7.6 Days</a:t>
            </a:r>
            <a:endParaRPr lang="en-US" b="1"/>
          </a:p>
        </p:txBody>
      </p:sp>
      <p:sp>
        <p:nvSpPr>
          <p:cNvPr id="542006" name="Rectangle 310"/>
          <p:cNvSpPr>
            <a:spLocks noChangeArrowheads="1"/>
          </p:cNvSpPr>
          <p:nvPr/>
        </p:nvSpPr>
        <p:spPr bwMode="auto">
          <a:xfrm>
            <a:off x="5276850" y="1944688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70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542007" name="Rectangle 311"/>
          <p:cNvSpPr>
            <a:spLocks noChangeArrowheads="1"/>
          </p:cNvSpPr>
          <p:nvPr/>
        </p:nvSpPr>
        <p:spPr bwMode="auto">
          <a:xfrm>
            <a:off x="6146800" y="3624263"/>
            <a:ext cx="1428750" cy="485775"/>
          </a:xfrm>
          <a:prstGeom prst="rect">
            <a:avLst/>
          </a:prstGeom>
          <a:noFill/>
          <a:ln w="1746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008" name="Rectangle 312"/>
          <p:cNvSpPr>
            <a:spLocks noChangeArrowheads="1"/>
          </p:cNvSpPr>
          <p:nvPr/>
        </p:nvSpPr>
        <p:spPr bwMode="auto">
          <a:xfrm>
            <a:off x="6156325" y="3670300"/>
            <a:ext cx="8175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400">
                <a:solidFill>
                  <a:srgbClr val="000000"/>
                </a:solidFill>
              </a:rPr>
              <a:t>Date: 6/07</a:t>
            </a:r>
            <a:endParaRPr lang="en-US"/>
          </a:p>
        </p:txBody>
      </p:sp>
      <p:sp>
        <p:nvSpPr>
          <p:cNvPr id="542010" name="Rectangle 314"/>
          <p:cNvSpPr>
            <a:spLocks noChangeArrowheads="1"/>
          </p:cNvSpPr>
          <p:nvPr/>
        </p:nvSpPr>
        <p:spPr bwMode="auto">
          <a:xfrm>
            <a:off x="6156325" y="3884613"/>
            <a:ext cx="13890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400">
                <a:solidFill>
                  <a:srgbClr val="000000"/>
                </a:solidFill>
              </a:rPr>
              <a:t>Prep’d: M. Lippen</a:t>
            </a:r>
            <a:endParaRPr lang="en-US"/>
          </a:p>
        </p:txBody>
      </p:sp>
      <p:sp>
        <p:nvSpPr>
          <p:cNvPr id="542011" name="Rectangle 315"/>
          <p:cNvSpPr>
            <a:spLocks noChangeArrowheads="1"/>
          </p:cNvSpPr>
          <p:nvPr/>
        </p:nvSpPr>
        <p:spPr bwMode="auto">
          <a:xfrm>
            <a:off x="7488238" y="3860800"/>
            <a:ext cx="603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1700">
                <a:solidFill>
                  <a:srgbClr val="000000"/>
                </a:solidFill>
              </a:rPr>
              <a:t> 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Interpretation</a:t>
            </a:r>
          </a:p>
        </p:txBody>
      </p:sp>
      <p:graphicFrame>
        <p:nvGraphicFramePr>
          <p:cNvPr id="54272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28600" y="1295400"/>
          <a:ext cx="8686800" cy="482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31807" imgH="4574356" progId="Word.Document.8">
                  <p:embed/>
                </p:oleObj>
              </mc:Choice>
              <mc:Fallback>
                <p:oleObj name="Document" r:id="rId2" imgW="8431807" imgH="4574356" progId="Word.Document.8">
                  <p:embed/>
                  <p:pic>
                    <p:nvPicPr>
                      <p:cNvPr id="54272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295400"/>
                        <a:ext cx="8686800" cy="482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24" name="Line 4"/>
          <p:cNvSpPr>
            <a:spLocks noChangeShapeType="1"/>
          </p:cNvSpPr>
          <p:nvPr/>
        </p:nvSpPr>
        <p:spPr bwMode="auto">
          <a:xfrm>
            <a:off x="228600" y="1295400"/>
            <a:ext cx="85344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Interpretation (Continued)</a:t>
            </a:r>
          </a:p>
        </p:txBody>
      </p:sp>
      <p:graphicFrame>
        <p:nvGraphicFramePr>
          <p:cNvPr id="543747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228600" y="838200"/>
          <a:ext cx="8382000" cy="298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41199" imgH="3003635" progId="Word.Document.8">
                  <p:embed/>
                </p:oleObj>
              </mc:Choice>
              <mc:Fallback>
                <p:oleObj name="Document" r:id="rId2" imgW="8441199" imgH="3003635" progId="Word.Document.8">
                  <p:embed/>
                  <p:pic>
                    <p:nvPicPr>
                      <p:cNvPr id="54374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838200"/>
                        <a:ext cx="8382000" cy="298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3749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228600" y="3616325"/>
          <a:ext cx="8382000" cy="299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8414467" imgH="3003635" progId="Word.Document.8">
                  <p:embed/>
                </p:oleObj>
              </mc:Choice>
              <mc:Fallback>
                <p:oleObj name="Document" r:id="rId4" imgW="8414467" imgH="3003635" progId="Word.Document.8">
                  <p:embed/>
                  <p:pic>
                    <p:nvPicPr>
                      <p:cNvPr id="5437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616325"/>
                        <a:ext cx="8382000" cy="299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Capability - Picture</a:t>
            </a:r>
          </a:p>
        </p:txBody>
      </p:sp>
      <p:sp>
        <p:nvSpPr>
          <p:cNvPr id="513030" name="Text Box 6"/>
          <p:cNvSpPr txBox="1">
            <a:spLocks noChangeArrowheads="1"/>
          </p:cNvSpPr>
          <p:nvPr/>
        </p:nvSpPr>
        <p:spPr bwMode="auto">
          <a:xfrm>
            <a:off x="1276350" y="1219200"/>
            <a:ext cx="4886325" cy="57785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ko-KR" sz="2800" b="1">
                <a:latin typeface="Arial" pitchFamily="34" charset="0"/>
                <a:ea typeface="Batang" pitchFamily="18" charset="-127"/>
              </a:rPr>
              <a:t>One-Sided Requirement</a:t>
            </a:r>
            <a:endParaRPr lang="en-US" sz="2900">
              <a:latin typeface="Arial" pitchFamily="34" charset="0"/>
            </a:endParaRPr>
          </a:p>
        </p:txBody>
      </p:sp>
      <p:sp>
        <p:nvSpPr>
          <p:cNvPr id="513034" name="Line 10"/>
          <p:cNvSpPr>
            <a:spLocks noChangeShapeType="1"/>
          </p:cNvSpPr>
          <p:nvPr/>
        </p:nvSpPr>
        <p:spPr bwMode="auto">
          <a:xfrm>
            <a:off x="1173163" y="2051050"/>
            <a:ext cx="1587" cy="22050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35" name="Line 11"/>
          <p:cNvSpPr>
            <a:spLocks noChangeShapeType="1"/>
          </p:cNvSpPr>
          <p:nvPr/>
        </p:nvSpPr>
        <p:spPr bwMode="auto">
          <a:xfrm>
            <a:off x="857250" y="4098925"/>
            <a:ext cx="47259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36" name="Rectangle 12"/>
          <p:cNvSpPr>
            <a:spLocks noChangeArrowheads="1"/>
          </p:cNvSpPr>
          <p:nvPr/>
        </p:nvSpPr>
        <p:spPr bwMode="auto">
          <a:xfrm>
            <a:off x="1803400" y="3784600"/>
            <a:ext cx="334963" cy="33496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37" name="Rectangle 13"/>
          <p:cNvSpPr>
            <a:spLocks noChangeArrowheads="1"/>
          </p:cNvSpPr>
          <p:nvPr/>
        </p:nvSpPr>
        <p:spPr bwMode="auto">
          <a:xfrm>
            <a:off x="2117725" y="3468688"/>
            <a:ext cx="334963" cy="65087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38" name="Rectangle 14"/>
          <p:cNvSpPr>
            <a:spLocks noChangeArrowheads="1"/>
          </p:cNvSpPr>
          <p:nvPr/>
        </p:nvSpPr>
        <p:spPr bwMode="auto">
          <a:xfrm>
            <a:off x="2433638" y="2997200"/>
            <a:ext cx="334962" cy="112236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39" name="Rectangle 15"/>
          <p:cNvSpPr>
            <a:spLocks noChangeArrowheads="1"/>
          </p:cNvSpPr>
          <p:nvPr/>
        </p:nvSpPr>
        <p:spPr bwMode="auto">
          <a:xfrm>
            <a:off x="2747963" y="2524125"/>
            <a:ext cx="334962" cy="1595438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40" name="Rectangle 16"/>
          <p:cNvSpPr>
            <a:spLocks noChangeArrowheads="1"/>
          </p:cNvSpPr>
          <p:nvPr/>
        </p:nvSpPr>
        <p:spPr bwMode="auto">
          <a:xfrm>
            <a:off x="3063875" y="2209800"/>
            <a:ext cx="333375" cy="190976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41" name="Rectangle 17"/>
          <p:cNvSpPr>
            <a:spLocks noChangeArrowheads="1"/>
          </p:cNvSpPr>
          <p:nvPr/>
        </p:nvSpPr>
        <p:spPr bwMode="auto">
          <a:xfrm>
            <a:off x="3378200" y="2681288"/>
            <a:ext cx="334963" cy="143827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42" name="Rectangle 18"/>
          <p:cNvSpPr>
            <a:spLocks noChangeArrowheads="1"/>
          </p:cNvSpPr>
          <p:nvPr/>
        </p:nvSpPr>
        <p:spPr bwMode="auto">
          <a:xfrm>
            <a:off x="3692525" y="2997200"/>
            <a:ext cx="334963" cy="112236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43" name="Rectangle 19"/>
          <p:cNvSpPr>
            <a:spLocks noChangeArrowheads="1"/>
          </p:cNvSpPr>
          <p:nvPr/>
        </p:nvSpPr>
        <p:spPr bwMode="auto">
          <a:xfrm>
            <a:off x="4008438" y="3311525"/>
            <a:ext cx="334962" cy="808038"/>
          </a:xfrm>
          <a:prstGeom prst="rect">
            <a:avLst/>
          </a:prstGeom>
          <a:solidFill>
            <a:srgbClr val="C0C0C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44" name="Rectangle 20"/>
          <p:cNvSpPr>
            <a:spLocks noChangeArrowheads="1"/>
          </p:cNvSpPr>
          <p:nvPr/>
        </p:nvSpPr>
        <p:spPr bwMode="auto">
          <a:xfrm>
            <a:off x="4322763" y="3784600"/>
            <a:ext cx="334962" cy="334963"/>
          </a:xfrm>
          <a:prstGeom prst="rect">
            <a:avLst/>
          </a:prstGeom>
          <a:solidFill>
            <a:srgbClr val="C0C0C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45" name="Line 21"/>
          <p:cNvSpPr>
            <a:spLocks noChangeShapeType="1"/>
          </p:cNvSpPr>
          <p:nvPr/>
        </p:nvSpPr>
        <p:spPr bwMode="auto">
          <a:xfrm>
            <a:off x="4008438" y="2209800"/>
            <a:ext cx="1587" cy="2362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46" name="Line 22"/>
          <p:cNvSpPr>
            <a:spLocks noChangeShapeType="1"/>
          </p:cNvSpPr>
          <p:nvPr/>
        </p:nvSpPr>
        <p:spPr bwMode="auto">
          <a:xfrm flipH="1">
            <a:off x="1016000" y="2051050"/>
            <a:ext cx="157163" cy="1587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47" name="Line 23"/>
          <p:cNvSpPr>
            <a:spLocks noChangeShapeType="1"/>
          </p:cNvSpPr>
          <p:nvPr/>
        </p:nvSpPr>
        <p:spPr bwMode="auto">
          <a:xfrm>
            <a:off x="1173163" y="2051050"/>
            <a:ext cx="157162" cy="1587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48" name="Line 24"/>
          <p:cNvSpPr>
            <a:spLocks noChangeShapeType="1"/>
          </p:cNvSpPr>
          <p:nvPr/>
        </p:nvSpPr>
        <p:spPr bwMode="auto">
          <a:xfrm flipH="1" flipV="1">
            <a:off x="5268913" y="3941763"/>
            <a:ext cx="314325" cy="1571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49" name="Line 25"/>
          <p:cNvSpPr>
            <a:spLocks noChangeShapeType="1"/>
          </p:cNvSpPr>
          <p:nvPr/>
        </p:nvSpPr>
        <p:spPr bwMode="auto">
          <a:xfrm flipH="1">
            <a:off x="5268913" y="4098925"/>
            <a:ext cx="314325" cy="1571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50" name="Rectangle 26"/>
          <p:cNvSpPr>
            <a:spLocks noChangeArrowheads="1"/>
          </p:cNvSpPr>
          <p:nvPr/>
        </p:nvSpPr>
        <p:spPr bwMode="auto">
          <a:xfrm>
            <a:off x="5583238" y="4157663"/>
            <a:ext cx="11033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51" name="Rectangle 27"/>
          <p:cNvSpPr>
            <a:spLocks noChangeArrowheads="1"/>
          </p:cNvSpPr>
          <p:nvPr/>
        </p:nvSpPr>
        <p:spPr bwMode="auto">
          <a:xfrm>
            <a:off x="5603875" y="4197350"/>
            <a:ext cx="33877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820738"/>
            <a:r>
              <a:rPr lang="en-US" sz="2500">
                <a:solidFill>
                  <a:srgbClr val="000000"/>
                </a:solidFill>
                <a:latin typeface="News Gothic MT" charset="0"/>
              </a:rPr>
              <a:t>CTQ (Critical to Quality) Characteristic</a:t>
            </a:r>
            <a:endParaRPr lang="en-US"/>
          </a:p>
        </p:txBody>
      </p:sp>
      <p:sp>
        <p:nvSpPr>
          <p:cNvPr id="513052" name="Rectangle 28"/>
          <p:cNvSpPr>
            <a:spLocks noChangeArrowheads="1"/>
          </p:cNvSpPr>
          <p:nvPr/>
        </p:nvSpPr>
        <p:spPr bwMode="auto">
          <a:xfrm>
            <a:off x="6646863" y="4197350"/>
            <a:ext cx="889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250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513053" name="Rectangle 29"/>
          <p:cNvSpPr>
            <a:spLocks noChangeArrowheads="1"/>
          </p:cNvSpPr>
          <p:nvPr/>
        </p:nvSpPr>
        <p:spPr bwMode="auto">
          <a:xfrm>
            <a:off x="5386388" y="4552950"/>
            <a:ext cx="250031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55" name="Rectangle 31"/>
          <p:cNvSpPr>
            <a:spLocks noChangeArrowheads="1"/>
          </p:cNvSpPr>
          <p:nvPr/>
        </p:nvSpPr>
        <p:spPr bwMode="auto">
          <a:xfrm>
            <a:off x="7670800" y="4591050"/>
            <a:ext cx="889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250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513057" name="Rectangle 33"/>
          <p:cNvSpPr>
            <a:spLocks noChangeArrowheads="1"/>
          </p:cNvSpPr>
          <p:nvPr/>
        </p:nvSpPr>
        <p:spPr bwMode="auto">
          <a:xfrm>
            <a:off x="2286000" y="4648200"/>
            <a:ext cx="25749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2500">
                <a:solidFill>
                  <a:srgbClr val="000000"/>
                </a:solidFill>
                <a:latin typeface="News Gothic MT" charset="0"/>
              </a:rPr>
              <a:t>Requirement Limit</a:t>
            </a:r>
            <a:endParaRPr lang="en-US"/>
          </a:p>
        </p:txBody>
      </p:sp>
      <p:sp>
        <p:nvSpPr>
          <p:cNvPr id="513060" name="Rectangle 36"/>
          <p:cNvSpPr>
            <a:spLocks noChangeArrowheads="1"/>
          </p:cNvSpPr>
          <p:nvPr/>
        </p:nvSpPr>
        <p:spPr bwMode="auto">
          <a:xfrm>
            <a:off x="4648200" y="2438400"/>
            <a:ext cx="4356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820738"/>
            <a:r>
              <a:rPr lang="en-US" sz="2400" dirty="0">
                <a:solidFill>
                  <a:srgbClr val="000000"/>
                </a:solidFill>
                <a:latin typeface="News Gothic MT" charset="0"/>
              </a:rPr>
              <a:t>Process Output does not</a:t>
            </a:r>
          </a:p>
          <a:p>
            <a:pPr defTabSz="820738"/>
            <a:r>
              <a:rPr lang="en-US" sz="2400" dirty="0">
                <a:solidFill>
                  <a:srgbClr val="000000"/>
                </a:solidFill>
                <a:latin typeface="News Gothic MT" charset="0"/>
              </a:rPr>
              <a:t>meet Customer Requirements</a:t>
            </a:r>
            <a:endParaRPr lang="en-US" sz="1200" dirty="0"/>
          </a:p>
        </p:txBody>
      </p:sp>
      <p:sp>
        <p:nvSpPr>
          <p:cNvPr id="513062" name="Rectangle 38"/>
          <p:cNvSpPr>
            <a:spLocks noChangeArrowheads="1"/>
          </p:cNvSpPr>
          <p:nvPr/>
        </p:nvSpPr>
        <p:spPr bwMode="auto">
          <a:xfrm>
            <a:off x="4598988" y="2505075"/>
            <a:ext cx="42926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66" name="Line 42"/>
          <p:cNvSpPr>
            <a:spLocks noChangeShapeType="1"/>
          </p:cNvSpPr>
          <p:nvPr/>
        </p:nvSpPr>
        <p:spPr bwMode="auto">
          <a:xfrm flipV="1">
            <a:off x="4481513" y="3311525"/>
            <a:ext cx="628650" cy="3159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Capability - Picture</a:t>
            </a:r>
          </a:p>
        </p:txBody>
      </p:sp>
      <p:sp>
        <p:nvSpPr>
          <p:cNvPr id="514053" name="Text Box 5"/>
          <p:cNvSpPr txBox="1">
            <a:spLocks noChangeArrowheads="1"/>
          </p:cNvSpPr>
          <p:nvPr/>
        </p:nvSpPr>
        <p:spPr bwMode="auto">
          <a:xfrm>
            <a:off x="849313" y="1066800"/>
            <a:ext cx="5273675" cy="623888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ko-KR" sz="3200" b="1">
                <a:latin typeface="Arial" pitchFamily="34" charset="0"/>
                <a:ea typeface="Batang" pitchFamily="18" charset="-127"/>
              </a:rPr>
              <a:t>Two-Sided Requirement</a:t>
            </a:r>
            <a:endParaRPr lang="en-US" sz="3300">
              <a:latin typeface="Arial" pitchFamily="34" charset="0"/>
            </a:endParaRPr>
          </a:p>
        </p:txBody>
      </p:sp>
      <p:sp>
        <p:nvSpPr>
          <p:cNvPr id="514057" name="Line 9"/>
          <p:cNvSpPr>
            <a:spLocks noChangeShapeType="1"/>
          </p:cNvSpPr>
          <p:nvPr/>
        </p:nvSpPr>
        <p:spPr bwMode="auto">
          <a:xfrm>
            <a:off x="819150" y="1982788"/>
            <a:ext cx="1588" cy="238125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58" name="Line 10"/>
          <p:cNvSpPr>
            <a:spLocks noChangeShapeType="1"/>
          </p:cNvSpPr>
          <p:nvPr/>
        </p:nvSpPr>
        <p:spPr bwMode="auto">
          <a:xfrm>
            <a:off x="477838" y="4191000"/>
            <a:ext cx="5111750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59" name="Rectangle 11"/>
          <p:cNvSpPr>
            <a:spLocks noChangeArrowheads="1"/>
          </p:cNvSpPr>
          <p:nvPr/>
        </p:nvSpPr>
        <p:spPr bwMode="auto">
          <a:xfrm>
            <a:off x="1500188" y="3852863"/>
            <a:ext cx="361950" cy="361950"/>
          </a:xfrm>
          <a:prstGeom prst="rect">
            <a:avLst/>
          </a:prstGeom>
          <a:solidFill>
            <a:srgbClr val="C0C0C0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060" name="Rectangle 12"/>
          <p:cNvSpPr>
            <a:spLocks noChangeArrowheads="1"/>
          </p:cNvSpPr>
          <p:nvPr/>
        </p:nvSpPr>
        <p:spPr bwMode="auto">
          <a:xfrm>
            <a:off x="1841500" y="3513138"/>
            <a:ext cx="361950" cy="701675"/>
          </a:xfrm>
          <a:prstGeom prst="rect">
            <a:avLst/>
          </a:prstGeom>
          <a:solidFill>
            <a:srgbClr val="FFFFFF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061" name="Rectangle 13"/>
          <p:cNvSpPr>
            <a:spLocks noChangeArrowheads="1"/>
          </p:cNvSpPr>
          <p:nvPr/>
        </p:nvSpPr>
        <p:spPr bwMode="auto">
          <a:xfrm>
            <a:off x="2182813" y="3003550"/>
            <a:ext cx="361950" cy="1211263"/>
          </a:xfrm>
          <a:prstGeom prst="rect">
            <a:avLst/>
          </a:prstGeom>
          <a:solidFill>
            <a:srgbClr val="FFFFFF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062" name="Rectangle 14"/>
          <p:cNvSpPr>
            <a:spLocks noChangeArrowheads="1"/>
          </p:cNvSpPr>
          <p:nvPr/>
        </p:nvSpPr>
        <p:spPr bwMode="auto">
          <a:xfrm>
            <a:off x="2522538" y="2493963"/>
            <a:ext cx="361950" cy="1720850"/>
          </a:xfrm>
          <a:prstGeom prst="rect">
            <a:avLst/>
          </a:prstGeom>
          <a:solidFill>
            <a:srgbClr val="FFFFFF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063" name="Rectangle 15"/>
          <p:cNvSpPr>
            <a:spLocks noChangeArrowheads="1"/>
          </p:cNvSpPr>
          <p:nvPr/>
        </p:nvSpPr>
        <p:spPr bwMode="auto">
          <a:xfrm>
            <a:off x="2863850" y="2152650"/>
            <a:ext cx="361950" cy="2062163"/>
          </a:xfrm>
          <a:prstGeom prst="rect">
            <a:avLst/>
          </a:prstGeom>
          <a:solidFill>
            <a:srgbClr val="FFFFFF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064" name="Rectangle 16"/>
          <p:cNvSpPr>
            <a:spLocks noChangeArrowheads="1"/>
          </p:cNvSpPr>
          <p:nvPr/>
        </p:nvSpPr>
        <p:spPr bwMode="auto">
          <a:xfrm>
            <a:off x="3205163" y="2663825"/>
            <a:ext cx="361950" cy="1550988"/>
          </a:xfrm>
          <a:prstGeom prst="rect">
            <a:avLst/>
          </a:prstGeom>
          <a:solidFill>
            <a:srgbClr val="FFFFFF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065" name="Rectangle 17"/>
          <p:cNvSpPr>
            <a:spLocks noChangeArrowheads="1"/>
          </p:cNvSpPr>
          <p:nvPr/>
        </p:nvSpPr>
        <p:spPr bwMode="auto">
          <a:xfrm>
            <a:off x="3544888" y="3003550"/>
            <a:ext cx="361950" cy="1211263"/>
          </a:xfrm>
          <a:prstGeom prst="rect">
            <a:avLst/>
          </a:prstGeom>
          <a:solidFill>
            <a:srgbClr val="FFFFFF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066" name="Rectangle 18"/>
          <p:cNvSpPr>
            <a:spLocks noChangeArrowheads="1"/>
          </p:cNvSpPr>
          <p:nvPr/>
        </p:nvSpPr>
        <p:spPr bwMode="auto">
          <a:xfrm>
            <a:off x="3886200" y="3343275"/>
            <a:ext cx="361950" cy="871538"/>
          </a:xfrm>
          <a:prstGeom prst="rect">
            <a:avLst/>
          </a:prstGeom>
          <a:solidFill>
            <a:srgbClr val="FFFFFF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067" name="Rectangle 19"/>
          <p:cNvSpPr>
            <a:spLocks noChangeArrowheads="1"/>
          </p:cNvSpPr>
          <p:nvPr/>
        </p:nvSpPr>
        <p:spPr bwMode="auto">
          <a:xfrm>
            <a:off x="4227513" y="3852863"/>
            <a:ext cx="361950" cy="361950"/>
          </a:xfrm>
          <a:prstGeom prst="rect">
            <a:avLst/>
          </a:prstGeom>
          <a:solidFill>
            <a:srgbClr val="C0C0C0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068" name="Line 20"/>
          <p:cNvSpPr>
            <a:spLocks noChangeShapeType="1"/>
          </p:cNvSpPr>
          <p:nvPr/>
        </p:nvSpPr>
        <p:spPr bwMode="auto">
          <a:xfrm>
            <a:off x="4227513" y="2152650"/>
            <a:ext cx="1587" cy="255111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69" name="Line 21"/>
          <p:cNvSpPr>
            <a:spLocks noChangeShapeType="1"/>
          </p:cNvSpPr>
          <p:nvPr/>
        </p:nvSpPr>
        <p:spPr bwMode="auto">
          <a:xfrm flipH="1">
            <a:off x="649288" y="1982788"/>
            <a:ext cx="169862" cy="169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0" name="Line 22"/>
          <p:cNvSpPr>
            <a:spLocks noChangeShapeType="1"/>
          </p:cNvSpPr>
          <p:nvPr/>
        </p:nvSpPr>
        <p:spPr bwMode="auto">
          <a:xfrm>
            <a:off x="819150" y="1982788"/>
            <a:ext cx="169863" cy="169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1" name="Line 23"/>
          <p:cNvSpPr>
            <a:spLocks noChangeShapeType="1"/>
          </p:cNvSpPr>
          <p:nvPr/>
        </p:nvSpPr>
        <p:spPr bwMode="auto">
          <a:xfrm flipH="1" flipV="1">
            <a:off x="5248275" y="4024313"/>
            <a:ext cx="341313" cy="169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2" name="Line 24"/>
          <p:cNvSpPr>
            <a:spLocks noChangeShapeType="1"/>
          </p:cNvSpPr>
          <p:nvPr/>
        </p:nvSpPr>
        <p:spPr bwMode="auto">
          <a:xfrm flipH="1">
            <a:off x="5248275" y="4194175"/>
            <a:ext cx="341313" cy="1698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3" name="Rectangle 25"/>
          <p:cNvSpPr>
            <a:spLocks noChangeArrowheads="1"/>
          </p:cNvSpPr>
          <p:nvPr/>
        </p:nvSpPr>
        <p:spPr bwMode="auto">
          <a:xfrm>
            <a:off x="5589588" y="4257675"/>
            <a:ext cx="1192212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4" name="Rectangle 26"/>
          <p:cNvSpPr>
            <a:spLocks noChangeArrowheads="1"/>
          </p:cNvSpPr>
          <p:nvPr/>
        </p:nvSpPr>
        <p:spPr bwMode="auto">
          <a:xfrm>
            <a:off x="5611813" y="4298950"/>
            <a:ext cx="29987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820738"/>
            <a:r>
              <a:rPr lang="en-US" sz="2300">
                <a:solidFill>
                  <a:srgbClr val="000000"/>
                </a:solidFill>
                <a:latin typeface="News Gothic MT" charset="0"/>
              </a:rPr>
              <a:t>CTQ (Critical To Quality) Characteristic </a:t>
            </a:r>
            <a:endParaRPr lang="en-US" sz="1100"/>
          </a:p>
        </p:txBody>
      </p:sp>
      <p:sp>
        <p:nvSpPr>
          <p:cNvPr id="514075" name="Rectangle 27"/>
          <p:cNvSpPr>
            <a:spLocks noChangeArrowheads="1"/>
          </p:cNvSpPr>
          <p:nvPr/>
        </p:nvSpPr>
        <p:spPr bwMode="auto">
          <a:xfrm>
            <a:off x="6740525" y="4298950"/>
            <a:ext cx="9525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270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514079" name="Rectangle 31"/>
          <p:cNvSpPr>
            <a:spLocks noChangeArrowheads="1"/>
          </p:cNvSpPr>
          <p:nvPr/>
        </p:nvSpPr>
        <p:spPr bwMode="auto">
          <a:xfrm>
            <a:off x="3544888" y="4767263"/>
            <a:ext cx="198120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80" name="Rectangle 32"/>
          <p:cNvSpPr>
            <a:spLocks noChangeArrowheads="1"/>
          </p:cNvSpPr>
          <p:nvPr/>
        </p:nvSpPr>
        <p:spPr bwMode="auto">
          <a:xfrm>
            <a:off x="3795713" y="4724400"/>
            <a:ext cx="10048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820738"/>
            <a:r>
              <a:rPr lang="en-US" sz="2700">
                <a:solidFill>
                  <a:srgbClr val="000000"/>
                </a:solidFill>
                <a:latin typeface="News Gothic MT" charset="0"/>
              </a:rPr>
              <a:t>Upper Limit</a:t>
            </a:r>
            <a:endParaRPr lang="en-US"/>
          </a:p>
        </p:txBody>
      </p:sp>
      <p:sp>
        <p:nvSpPr>
          <p:cNvPr id="514084" name="Rectangle 36"/>
          <p:cNvSpPr>
            <a:spLocks noChangeArrowheads="1"/>
          </p:cNvSpPr>
          <p:nvPr/>
        </p:nvSpPr>
        <p:spPr bwMode="auto">
          <a:xfrm>
            <a:off x="4716463" y="5149850"/>
            <a:ext cx="9525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270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514085" name="Line 37"/>
          <p:cNvSpPr>
            <a:spLocks noChangeShapeType="1"/>
          </p:cNvSpPr>
          <p:nvPr/>
        </p:nvSpPr>
        <p:spPr bwMode="auto">
          <a:xfrm>
            <a:off x="1841500" y="2152650"/>
            <a:ext cx="1588" cy="255111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86" name="Rectangle 38"/>
          <p:cNvSpPr>
            <a:spLocks noChangeArrowheads="1"/>
          </p:cNvSpPr>
          <p:nvPr/>
        </p:nvSpPr>
        <p:spPr bwMode="auto">
          <a:xfrm>
            <a:off x="1160463" y="4767263"/>
            <a:ext cx="1979612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87" name="Rectangle 39"/>
          <p:cNvSpPr>
            <a:spLocks noChangeArrowheads="1"/>
          </p:cNvSpPr>
          <p:nvPr/>
        </p:nvSpPr>
        <p:spPr bwMode="auto">
          <a:xfrm>
            <a:off x="1066800" y="4724400"/>
            <a:ext cx="14636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820738"/>
            <a:r>
              <a:rPr lang="en-US" sz="2700">
                <a:solidFill>
                  <a:srgbClr val="000000"/>
                </a:solidFill>
                <a:latin typeface="News Gothic MT" charset="0"/>
              </a:rPr>
              <a:t>Lower Limit</a:t>
            </a:r>
            <a:endParaRPr lang="en-US"/>
          </a:p>
        </p:txBody>
      </p:sp>
      <p:sp>
        <p:nvSpPr>
          <p:cNvPr id="514088" name="Rectangle 40"/>
          <p:cNvSpPr>
            <a:spLocks noChangeArrowheads="1"/>
          </p:cNvSpPr>
          <p:nvPr/>
        </p:nvSpPr>
        <p:spPr bwMode="auto">
          <a:xfrm>
            <a:off x="3076575" y="4810125"/>
            <a:ext cx="9525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270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514091" name="Rectangle 43"/>
          <p:cNvSpPr>
            <a:spLocks noChangeArrowheads="1"/>
          </p:cNvSpPr>
          <p:nvPr/>
        </p:nvSpPr>
        <p:spPr bwMode="auto">
          <a:xfrm>
            <a:off x="2332038" y="5149850"/>
            <a:ext cx="9525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820738"/>
            <a:r>
              <a:rPr lang="en-US" sz="270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514092" name="Rectangle 44"/>
          <p:cNvSpPr>
            <a:spLocks noChangeArrowheads="1"/>
          </p:cNvSpPr>
          <p:nvPr/>
        </p:nvSpPr>
        <p:spPr bwMode="auto">
          <a:xfrm>
            <a:off x="4648200" y="2438400"/>
            <a:ext cx="4356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820738"/>
            <a:r>
              <a:rPr lang="en-US" sz="2400" dirty="0">
                <a:solidFill>
                  <a:srgbClr val="000000"/>
                </a:solidFill>
                <a:latin typeface="News Gothic MT" charset="0"/>
              </a:rPr>
              <a:t>Process Output does not</a:t>
            </a:r>
          </a:p>
          <a:p>
            <a:pPr defTabSz="820738"/>
            <a:r>
              <a:rPr lang="en-US" sz="2400" dirty="0">
                <a:solidFill>
                  <a:srgbClr val="000000"/>
                </a:solidFill>
                <a:latin typeface="News Gothic MT" charset="0"/>
              </a:rPr>
              <a:t>meet Customer Requirements</a:t>
            </a:r>
            <a:endParaRPr lang="en-US" sz="1200" dirty="0"/>
          </a:p>
        </p:txBody>
      </p:sp>
      <p:sp>
        <p:nvSpPr>
          <p:cNvPr id="514093" name="Rectangle 45"/>
          <p:cNvSpPr>
            <a:spLocks noChangeArrowheads="1"/>
          </p:cNvSpPr>
          <p:nvPr/>
        </p:nvSpPr>
        <p:spPr bwMode="auto">
          <a:xfrm>
            <a:off x="4598988" y="2505075"/>
            <a:ext cx="42926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94" name="Line 46"/>
          <p:cNvSpPr>
            <a:spLocks noChangeShapeType="1"/>
          </p:cNvSpPr>
          <p:nvPr/>
        </p:nvSpPr>
        <p:spPr bwMode="auto">
          <a:xfrm flipV="1">
            <a:off x="4481513" y="3311525"/>
            <a:ext cx="628650" cy="3159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7589</TotalTime>
  <Words>1748</Words>
  <Application>Microsoft Office PowerPoint</Application>
  <PresentationFormat>On-screen Show (4:3)</PresentationFormat>
  <Paragraphs>615</Paragraphs>
  <Slides>28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Batang</vt:lpstr>
      <vt:lpstr>Arial</vt:lpstr>
      <vt:lpstr>Copperplate Gothic Bold</vt:lpstr>
      <vt:lpstr>Forte</vt:lpstr>
      <vt:lpstr>Geneva</vt:lpstr>
      <vt:lpstr>Helvetica</vt:lpstr>
      <vt:lpstr>Monotype Sorts</vt:lpstr>
      <vt:lpstr>News Gothic MT</vt:lpstr>
      <vt:lpstr>Symbol</vt:lpstr>
      <vt:lpstr>Times New Roman</vt:lpstr>
      <vt:lpstr>JPMorgan</vt:lpstr>
      <vt:lpstr>Document</vt:lpstr>
      <vt:lpstr>Equation</vt:lpstr>
      <vt:lpstr>PowerPoint Presentation</vt:lpstr>
      <vt:lpstr>Six Sigma Essence (Process Capability):</vt:lpstr>
      <vt:lpstr>The Daily Newspaper &amp; Variation</vt:lpstr>
      <vt:lpstr>Sigma Terminology - Example</vt:lpstr>
      <vt:lpstr>Histograms for Measurement Data</vt:lpstr>
      <vt:lpstr>Interpretation</vt:lpstr>
      <vt:lpstr>Interpretation (Continued)</vt:lpstr>
      <vt:lpstr>Capability - Picture</vt:lpstr>
      <vt:lpstr>Capability - Picture</vt:lpstr>
      <vt:lpstr>Inherent Process Capability - Cp</vt:lpstr>
      <vt:lpstr>Cp Values</vt:lpstr>
      <vt:lpstr>Operational Process Capability - Cpk</vt:lpstr>
      <vt:lpstr>Process Capability Studies</vt:lpstr>
      <vt:lpstr>Assessing Process Capability - Steps</vt:lpstr>
      <vt:lpstr>Sigma Level of a Process</vt:lpstr>
      <vt:lpstr>Calculating Proportion In-Spec</vt:lpstr>
      <vt:lpstr>Z-statistics</vt:lpstr>
      <vt:lpstr>Z table to calculate probability</vt:lpstr>
      <vt:lpstr>For Two Sided Limits :  Probability of Out of Spec</vt:lpstr>
      <vt:lpstr>Calculating Sigma – Measurement Data</vt:lpstr>
      <vt:lpstr>Frequency Charts for Discrete Data</vt:lpstr>
      <vt:lpstr>Calculating Sigma – Discrete Data</vt:lpstr>
      <vt:lpstr>Calculating Process Sigma - Discrete</vt:lpstr>
      <vt:lpstr>Calculating Process Sigma: Discrete</vt:lpstr>
      <vt:lpstr>First, Final, Normalized, Rolled-TP Yield</vt:lpstr>
      <vt:lpstr>Assessing Process Sigma Level - Steps</vt:lpstr>
      <vt:lpstr>Sigma Assessment - Example</vt:lpstr>
      <vt:lpstr>Sigma Scorecard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171</cp:revision>
  <cp:lastPrinted>1998-11-12T16:48:12Z</cp:lastPrinted>
  <dcterms:created xsi:type="dcterms:W3CDTF">1998-10-26T20:45:45Z</dcterms:created>
  <dcterms:modified xsi:type="dcterms:W3CDTF">2026-01-21T18:20:50Z</dcterms:modified>
</cp:coreProperties>
</file>