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1BC1BF-DEF6-4215-A0A8-5275A38C8B3B}" v="6" dt="2026-01-21T16:14:44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01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delSld modSld">
      <pc:chgData name="John O'Neill" userId="a4336b72f0c0be49" providerId="LiveId" clId="{4F9F57AC-C24F-46EB-A48B-2E42EDBC85D2}" dt="2026-01-21T17:57:40.801" v="69" actId="47"/>
      <pc:docMkLst>
        <pc:docMk/>
      </pc:docMkLst>
      <pc:sldChg chg="modSp mod">
        <pc:chgData name="John O'Neill" userId="a4336b72f0c0be49" providerId="LiveId" clId="{4F9F57AC-C24F-46EB-A48B-2E42EDBC85D2}" dt="2026-01-21T16:15:45.740" v="43" actId="20577"/>
        <pc:sldMkLst>
          <pc:docMk/>
          <pc:sldMk cId="0" sldId="257"/>
        </pc:sldMkLst>
        <pc:spChg chg="mod">
          <ac:chgData name="John O'Neill" userId="a4336b72f0c0be49" providerId="LiveId" clId="{4F9F57AC-C24F-46EB-A48B-2E42EDBC85D2}" dt="2026-01-21T16:15:45.740" v="43" actId="20577"/>
          <ac:spMkLst>
            <pc:docMk/>
            <pc:sldMk cId="0" sldId="257"/>
            <ac:spMk id="6147" creationId="{E05C9A0D-1F29-CEF8-5D47-55BA5CC367E5}"/>
          </ac:spMkLst>
        </pc:spChg>
      </pc:sldChg>
      <pc:sldChg chg="modSp mod">
        <pc:chgData name="John O'Neill" userId="a4336b72f0c0be49" providerId="LiveId" clId="{4F9F57AC-C24F-46EB-A48B-2E42EDBC85D2}" dt="2026-01-21T16:14:01.270" v="2"/>
        <pc:sldMkLst>
          <pc:docMk/>
          <pc:sldMk cId="0" sldId="259"/>
        </pc:sldMkLst>
        <pc:spChg chg="mod">
          <ac:chgData name="John O'Neill" userId="a4336b72f0c0be49" providerId="LiveId" clId="{4F9F57AC-C24F-46EB-A48B-2E42EDBC85D2}" dt="2026-01-21T16:14:01.270" v="2"/>
          <ac:spMkLst>
            <pc:docMk/>
            <pc:sldMk cId="0" sldId="259"/>
            <ac:spMk id="513030" creationId="{5644127C-9204-1F6C-6995-8985DCB6A6AA}"/>
          </ac:spMkLst>
        </pc:spChg>
      </pc:sldChg>
      <pc:sldChg chg="modSp mod">
        <pc:chgData name="John O'Neill" userId="a4336b72f0c0be49" providerId="LiveId" clId="{4F9F57AC-C24F-46EB-A48B-2E42EDBC85D2}" dt="2026-01-21T16:16:10.240" v="68" actId="20577"/>
        <pc:sldMkLst>
          <pc:docMk/>
          <pc:sldMk cId="0" sldId="260"/>
        </pc:sldMkLst>
        <pc:spChg chg="mod">
          <ac:chgData name="John O'Neill" userId="a4336b72f0c0be49" providerId="LiveId" clId="{4F9F57AC-C24F-46EB-A48B-2E42EDBC85D2}" dt="2026-01-21T16:16:10.240" v="68" actId="20577"/>
          <ac:spMkLst>
            <pc:docMk/>
            <pc:sldMk cId="0" sldId="260"/>
            <ac:spMk id="515076" creationId="{D6ECDD74-3494-82F4-8404-F00545420A20}"/>
          </ac:spMkLst>
        </pc:spChg>
        <pc:spChg chg="mod">
          <ac:chgData name="John O'Neill" userId="a4336b72f0c0be49" providerId="LiveId" clId="{4F9F57AC-C24F-46EB-A48B-2E42EDBC85D2}" dt="2026-01-21T16:14:10.084" v="5" actId="207"/>
          <ac:spMkLst>
            <pc:docMk/>
            <pc:sldMk cId="0" sldId="260"/>
            <ac:spMk id="515078" creationId="{414C60AD-874C-B2A0-981C-4C5F754E09B9}"/>
          </ac:spMkLst>
        </pc:spChg>
      </pc:sldChg>
      <pc:sldChg chg="modSp mod">
        <pc:chgData name="John O'Neill" userId="a4336b72f0c0be49" providerId="LiveId" clId="{4F9F57AC-C24F-46EB-A48B-2E42EDBC85D2}" dt="2026-01-21T16:14:17.492" v="8"/>
        <pc:sldMkLst>
          <pc:docMk/>
          <pc:sldMk cId="0" sldId="261"/>
        </pc:sldMkLst>
        <pc:spChg chg="mod">
          <ac:chgData name="John O'Neill" userId="a4336b72f0c0be49" providerId="LiveId" clId="{4F9F57AC-C24F-46EB-A48B-2E42EDBC85D2}" dt="2026-01-21T16:14:17.492" v="8"/>
          <ac:spMkLst>
            <pc:docMk/>
            <pc:sldMk cId="0" sldId="261"/>
            <ac:spMk id="517126" creationId="{C8A833A0-D985-E11C-11D0-38D6C084DD76}"/>
          </ac:spMkLst>
        </pc:spChg>
      </pc:sldChg>
      <pc:sldChg chg="modSp mod">
        <pc:chgData name="John O'Neill" userId="a4336b72f0c0be49" providerId="LiveId" clId="{4F9F57AC-C24F-46EB-A48B-2E42EDBC85D2}" dt="2026-01-21T16:14:28.272" v="11" actId="207"/>
        <pc:sldMkLst>
          <pc:docMk/>
          <pc:sldMk cId="0" sldId="262"/>
        </pc:sldMkLst>
        <pc:spChg chg="mod">
          <ac:chgData name="John O'Neill" userId="a4336b72f0c0be49" providerId="LiveId" clId="{4F9F57AC-C24F-46EB-A48B-2E42EDBC85D2}" dt="2026-01-21T16:14:28.272" v="11" actId="207"/>
          <ac:spMkLst>
            <pc:docMk/>
            <pc:sldMk cId="0" sldId="262"/>
            <ac:spMk id="519174" creationId="{5D4442DC-2E32-F5CD-C363-3F352F4864D6}"/>
          </ac:spMkLst>
        </pc:spChg>
      </pc:sldChg>
      <pc:sldChg chg="modSp mod">
        <pc:chgData name="John O'Neill" userId="a4336b72f0c0be49" providerId="LiveId" clId="{4F9F57AC-C24F-46EB-A48B-2E42EDBC85D2}" dt="2026-01-21T16:14:36.665" v="14" actId="207"/>
        <pc:sldMkLst>
          <pc:docMk/>
          <pc:sldMk cId="0" sldId="263"/>
        </pc:sldMkLst>
        <pc:spChg chg="mod">
          <ac:chgData name="John O'Neill" userId="a4336b72f0c0be49" providerId="LiveId" clId="{4F9F57AC-C24F-46EB-A48B-2E42EDBC85D2}" dt="2026-01-21T16:14:36.665" v="14" actId="207"/>
          <ac:spMkLst>
            <pc:docMk/>
            <pc:sldMk cId="0" sldId="263"/>
            <ac:spMk id="521223" creationId="{08B5FAC4-81DA-7D8F-500D-54D0C87788FE}"/>
          </ac:spMkLst>
        </pc:spChg>
      </pc:sldChg>
      <pc:sldChg chg="modSp mod">
        <pc:chgData name="John O'Neill" userId="a4336b72f0c0be49" providerId="LiveId" clId="{4F9F57AC-C24F-46EB-A48B-2E42EDBC85D2}" dt="2026-01-21T16:14:44.729" v="17"/>
        <pc:sldMkLst>
          <pc:docMk/>
          <pc:sldMk cId="0" sldId="264"/>
        </pc:sldMkLst>
        <pc:spChg chg="mod">
          <ac:chgData name="John O'Neill" userId="a4336b72f0c0be49" providerId="LiveId" clId="{4F9F57AC-C24F-46EB-A48B-2E42EDBC85D2}" dt="2026-01-21T16:14:44.729" v="17"/>
          <ac:spMkLst>
            <pc:docMk/>
            <pc:sldMk cId="0" sldId="264"/>
            <ac:spMk id="523270" creationId="{33FED8A4-FDEC-D92C-69E0-ACC0F70F4B44}"/>
          </ac:spMkLst>
        </pc:spChg>
      </pc:sldChg>
      <pc:sldChg chg="del">
        <pc:chgData name="John O'Neill" userId="a4336b72f0c0be49" providerId="LiveId" clId="{4F9F57AC-C24F-46EB-A48B-2E42EDBC85D2}" dt="2026-01-21T17:57:40.801" v="69" actId="47"/>
        <pc:sldMkLst>
          <pc:docMk/>
          <pc:sldMk cId="0" sldId="94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7530423-25E1-4B58-1337-875FA6158D8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AD91CF7-A2D3-3B89-1FF0-280544D65A2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C3A60FE1-7B4D-B744-6054-619B0107AC1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6831380-51DC-399E-5A17-EF3085B09F2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047246D-334A-4AB2-8797-A377CA988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F3621E6-342E-782E-7DB6-0CFFE324170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D49AD70-CE1A-A6D2-3D2D-CA69F855B9A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37BF5C22-3371-5288-ACEF-ED04040BC9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B1360FD9-0D68-7284-0E74-DB4791F9C7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A3CE824-62CD-95B0-B782-5E225B89C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DC717719-68E4-4BFF-A7FA-76E51D9262FC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5300025-D407-A422-7637-C989C87877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79B424A-4526-872E-96A8-138ABF01E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06184A93-8DE6-2E55-8608-D1FAEA7AD5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698739EE-6F0D-2D92-27C4-3547C7D6D2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DA2104E-825E-2BE4-1ED2-9CC83B9BFF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B58D386-5C23-FE40-B7CE-3146F2BF38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3C5212C-20DE-1F0E-26FD-04E51C80A6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3863D945-6969-E177-F655-49E44EC1CE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ED674A4-543F-D9D8-E27D-A92D94F0CB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3B8B630E-A2C1-CF52-257D-8B7BDD4EBC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433A716-94A7-2B4A-685D-1F74B3EB4B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A8D7F0C-77FD-9752-BFF0-2C67411F4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E244742-06AC-CAC6-8D84-4FCC013791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156D6DF-7C42-E8DF-C6F9-2873496DB5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2769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781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9189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9186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537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3235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1939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093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92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37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592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A596ABF-AD38-E456-419E-7423A926D2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1AE5333-D6EF-86D2-63CF-199EDD5FFB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EE144942-FE67-8543-B94A-A91B317FA4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324B194F-32A2-423B-5B27-1B2F7D05C6A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079DADB1-B7C6-4F17-B4B1-A30A18425B8F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742D6C58-26C6-30DE-EAE2-9536F5755C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FB0D1524-0ED2-57D9-A5E5-838958D601AA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E6AE4EF1-ECB3-A48F-04EC-2306494C6E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C5001BFB-B4AD-AE99-F9BD-4A2217066F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9450F72B-8880-8F2F-277A-D52D302C9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2B8B8AD3-09CA-9971-15D6-78D942905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664C820C-4962-AF94-623A-2BE4255EFF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E47DBC8D-0E5F-2152-6F2C-748C8D8D8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C699A166-70CA-9826-8D05-C81B70ABD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56104799-D4D9-6EBF-92E5-EDA25C7A6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83A95021-5A30-45A4-5EE1-482BC1641B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B600E825-C70A-D832-6FAB-1B8CBF5504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256ED805-AF77-0A5B-9804-8EA42C0A70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1AE4A160-3442-7B34-7AD5-B4F14D3F41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3C691092-B735-B1EC-12F9-78B50DF44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6267E410-8278-3DB5-A795-C01D72A97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DB8E7A82-B5BB-F52F-EB67-56AE8D23DF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95F2630F-2661-FE6E-5DDD-91E9B51C8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1180E072-CB07-B126-92C0-4A532928DF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5C278C73-416E-C747-B592-36C859EE1A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805B21F6-4174-3E73-2BFF-710857BF1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998D563A-E708-318B-2FF7-5FAB7ADCB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2A1D301A-ABDB-E310-3660-94123E86D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3FB42AE2-F9B6-22F7-71EC-199E74813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6AC36353-CA29-CB1B-7025-BA06F86EB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1888BDC8-C0DE-D729-FACF-980B2DEB1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B2A26450-30A8-ED40-FCA3-680502F98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B356D9E1-F813-8D62-4A74-A5B3D4EED5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702D37D4-418C-C220-E6C3-8E82D8ED67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DAEC2973-0DD1-0647-FB9F-B990A4FCB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0D71A105-D30D-9A2D-4882-94239E4A8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CBD87DCC-103B-E3B7-EFBF-FE715FFFC5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5AA5AD8E-6EDD-6A37-488F-508916A00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94225311-0F6A-CC6D-70A3-99DA439D8D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65E13649-8D78-E51C-8B60-DA4B0ADE45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CE756B74-294B-5E02-BF79-77A5236B2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0CA1AD2B-3DA0-11F6-FA06-8CBD85E17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E4422618-1DB2-49DB-6E6D-8B36AC12F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CBA742C2-828D-2196-DA77-67860189D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CBCD681F-C6A0-B540-798F-312E593535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D99FAA60-B7DD-BCB9-2D38-534644311D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D25A9C3C-FDA6-73D6-11D3-3EE206706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505331C3-526C-3F04-1F03-32B0570FC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DA5E7C35-3893-A89A-70A1-344145406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9CE018B7-0ACE-4FC5-77B0-1503577520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19CC8FA6-4660-D8D6-4FFB-29590DE739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D0BB0DEA-4431-7C46-FCFA-FAFC90BF5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82DA8633-76D3-7F55-CC9D-AC653B7277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4EE784D4-DE08-1D5F-42B6-2546EFBB0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D4E68CC6-42E6-DFCB-6771-00A29A0D5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1E850969-31CA-EB06-2EB0-C6283A3BD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80B0E232-EC27-CB42-729A-AEEB36BE0E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2B203700-9000-07E8-7039-A6F551D33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2DA1A84F-334C-CF22-3892-F6E25F48C4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0F655DE7-74F6-8595-E94E-B6094AD24D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582D41A8-B6C7-C301-EFF8-34603F6C2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D3C1A09C-1AC8-C3C5-348A-987B5FDC2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A3A8EFD4-14A0-44F0-2CB8-775E77741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02E425C2-65CB-63B1-0173-D5FC134B9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57F6D0C4-F281-A2D1-316F-5DE140E5D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F4EAF3E9-2705-9B7B-4A5F-D64A550A9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9D3E2A6C-F13D-B185-7556-11F801001C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FC23E988-5F68-4C72-A954-50B7A9A53E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B8E0AA90-9882-813D-44D6-6D23D3AD79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ADA73136-8DD8-AC7A-6DF9-BF8AD46CD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0294B404-EB55-47BB-8588-24F41BC6D1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A2C81008-AF8F-D372-24E0-866FA23E0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90A3574F-CAF2-A5E8-FA63-AB3F215A4F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34781152-7612-F656-428C-89E1400A00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700CA367-B3BF-5511-9BF7-4EE2CD351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06C4D2A2-08CD-4AA0-2176-BE1D421333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F3CF854C-AD9F-556C-FF0F-4647B8316F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46187E45-99CF-6B54-7ACD-1D6DE779F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7C610BEC-A594-88FC-C53F-56CAAB2D7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E2C942C6-AA62-FDD0-9750-1BF29DD0A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9D793C2A-E07D-A65C-0276-095363C7C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5DD31DEA-F2DF-E2A9-43CE-AB5B070A5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0E95782C-B1C8-69A6-F24E-29BB6CD8DB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78CA7C6B-1BD6-84D7-126E-7803E4A49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6ED197EB-BEA4-5C5B-1564-7F9A619B01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E0A8DE3C-D4B9-4058-ED95-E488098529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A946D7B3-DDBF-5263-201B-A333F848E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336B2936-EAC2-CA5D-6806-66A88014C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82F74A19-02AF-AB6C-C2AC-7007EA6BB5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3948FA82-978D-540E-2C5B-466CAFF69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7BC33477-BE06-85AE-9CBE-B9BD92DA0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7E45F8F2-AC4C-8D90-5862-4DFF24AFC6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7A609DE5-EEE5-8DDE-CAA8-E7A6799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A735D652-94F5-F5CE-8C00-CB05737E4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EAAE0A0D-5D6A-B373-329D-D1F678734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923D2DD1-73FF-58B4-88F7-96BD83C617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4C16F4B4-19FF-25D3-49FD-F94083EC1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179F1AFB-5478-1BD0-1231-63D7FF7748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74A78C47-E13F-7FEA-28EF-C9C712AF4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16620DFC-5DE2-94B9-067B-2B0951B4D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DF47155F-F9F9-A51E-BF1A-299A0BE3B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E0577DA2-514A-B27A-BC71-1C897F5EE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EF3C4BCF-54FD-E9C1-2754-DAC2E0FC6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79A61B82-E504-D2BD-368C-B4ECB640FD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C65D8F33-7CD8-F06C-624F-1ED040599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DCA78176-7001-2096-D941-D66DAA577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14D276DC-363F-9419-9365-253FB4CD8A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7CEF407B-6D1B-6183-B5F0-8C7783A8E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1C6A0546-B284-928C-720D-7611A61AA1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0CD7E3AA-D40D-52E5-D9FF-8BC8E5B2E2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BC72DA23-7773-B71F-1BCF-F63E34DC67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E3D79C44-4095-A4CA-8CD2-9F027DE52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E1CCC452-36CB-16DC-1EDE-BA55EB10E2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F1242AC8-B506-6E65-D22E-1EE4877449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96747631-5FE3-54F6-BD3B-17FAEBD01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DA3DBE46-E4CC-B478-0861-EE889ED880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89E4BC5C-B7FB-6826-5513-B18983B3F5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064B7D8B-406C-49A6-AFFD-8DE1B0D524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0D2FFDEF-BF51-A7E0-EEC2-D175C3741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72B05720-FB2D-B2CB-80E4-D69AF2C208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5EE96AC5-7116-D45C-2CD7-9C0D51564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FBFEC929-4C4C-EDB4-1A3C-CB19C2B69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D626DC37-02D4-73BC-6F8C-2AA7327C4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468D31B5-3B97-BF41-4CE3-2E69E0EBE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3DDEE517-87C2-A637-8759-515706C791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AE12BF82-D11B-B276-8744-5D4737765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814A945F-DC59-12E7-6AC8-EEFCFF4321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D4D64796-CCF6-CED4-2445-D7F66AACB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923BA32C-D071-3909-0B7B-43037EC4E9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32EC3D9A-C659-A77F-CB6D-F0F380998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D303FEC2-8B61-80AA-D1BB-92A606A59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02525869-281E-5260-2502-4BBDA6711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C0BCCEF9-9353-098A-21D3-322FD4D82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B573C6FE-1EE5-23BF-8513-1464CC3EC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0BC055C0-EA0D-9DB2-7CB6-A046A40FF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1D65C935-CBAC-9C4E-A561-EB87516ABF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59836D17-9FD0-810E-6AD6-72E5FABFD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91CEEDF5-CC56-E2BF-0B1B-669009CFC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3CECE87B-E7EE-EC43-D992-3A17ACC9A5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FFB487D0-2884-FE68-D695-C0E5E4831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18B0B8E9-0B1F-DA02-DFB7-22A6E9719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E10E7D1C-EA94-C9BB-1052-1081AEB4EC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1E34E59A-6153-FFB3-9ED5-9193E342E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68BA3F0B-0D30-BBAA-3A03-D6186FF05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F670BA79-D6B5-3CEA-9403-C254AC4B58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183AFD7A-E6C9-5226-C0DF-3E509EBBED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30A46C5C-B01D-F033-135B-342B2B50C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44F501F1-877E-D50B-33F5-414729EBE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62B5BFEC-D269-DC4C-1812-BB69C48DB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7FF0F926-AC02-1585-0A03-7536ECD47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BC6EAA70-8F1C-9957-097E-995B7865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8CCF6543-708F-B95E-16B5-75562C7FE7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6C22FA8C-55A8-B42B-4966-51D65FF7EF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B956391B-AF5F-EDEE-1392-44B28ADEE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6C6F0390-41E7-14C6-5BD3-8AB7254C6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6AB61647-CEB6-8B1E-897F-D95CA950E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2D9A9493-9097-78D9-0C83-73DF7CCF4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FDA2305B-8A2F-9975-A5CB-E116B5D22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47361DA6-E408-78E9-A2A1-D92C0A786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71BFA41D-CC40-A9DF-ACBF-D7959E2CD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4D1DB643-8303-6548-AB63-B058FE99D6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6AAE81AA-79B9-3ED5-ED39-686B8A70D1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B86CA82B-FA14-2DFA-33AB-8A865AEC5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3254C0D7-1ECC-2BB9-D1D7-43AB329A1D6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82296CE2-A5FC-8B98-1CAE-287BA2DB2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716121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Improving Existing Products &amp; Services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C50D9C63-BA37-8CFE-76D6-531F5E7C1249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2" name="Line 187">
              <a:extLst>
                <a:ext uri="{FF2B5EF4-FFF2-40B4-BE49-F238E27FC236}">
                  <a16:creationId xmlns:a16="http://schemas.microsoft.com/office/drawing/2014/main" id="{B93E5BA9-1B6B-2468-CCA8-849029A5B0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8">
              <a:extLst>
                <a:ext uri="{FF2B5EF4-FFF2-40B4-BE49-F238E27FC236}">
                  <a16:creationId xmlns:a16="http://schemas.microsoft.com/office/drawing/2014/main" id="{29A50E56-8D5B-7CA2-95F0-064B34267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9">
              <a:extLst>
                <a:ext uri="{FF2B5EF4-FFF2-40B4-BE49-F238E27FC236}">
                  <a16:creationId xmlns:a16="http://schemas.microsoft.com/office/drawing/2014/main" id="{CC5D17D4-E411-94D5-4E48-F502FCB21B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F749989A-B938-6CDB-D404-5885B9218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>
            <a:extLst>
              <a:ext uri="{FF2B5EF4-FFF2-40B4-BE49-F238E27FC236}">
                <a16:creationId xmlns:a16="http://schemas.microsoft.com/office/drawing/2014/main" id="{260DA943-9987-E75B-3D9B-D3DA307E0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Launch The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Project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	</a:t>
            </a: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Outcomes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Stakeholders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Team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Project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Approach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Project Plan</a:t>
            </a:r>
            <a:endParaRPr lang="en-US" altLang="en-US"/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E05C9A0D-1F29-CEF8-5D47-55BA5CC36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116138"/>
            <a:ext cx="1524000" cy="415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Define The Current Process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Address “Low-Hanging Fruit”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Obtain Customer CTQ’s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Gather Initial Metrics</a:t>
            </a: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Assess Process Stability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Determine Current </a:t>
            </a:r>
          </a:p>
          <a:p>
            <a:pPr eaLnBrk="1" hangingPunct="1"/>
            <a:r>
              <a:rPr lang="en-US" altLang="ko-KR" sz="1200" b="1" dirty="0">
                <a:ea typeface="Batang" panose="02030600000101010101" pitchFamily="18" charset="-127"/>
              </a:rPr>
              <a:t>“Sigma”  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Stratify Data</a:t>
            </a:r>
          </a:p>
          <a:p>
            <a:pPr eaLnBrk="1" hangingPunct="1"/>
            <a:endParaRPr lang="en-US" altLang="ko-KR" sz="1200" b="1" dirty="0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 dirty="0">
                <a:ea typeface="Batang" panose="02030600000101010101" pitchFamily="18" charset="-127"/>
              </a:rPr>
              <a:t>Determine Initial Value Proposition</a:t>
            </a:r>
            <a:endParaRPr lang="en-US" altLang="en-US" dirty="0"/>
          </a:p>
        </p:txBody>
      </p:sp>
      <p:sp>
        <p:nvSpPr>
          <p:cNvPr id="6148" name="Rectangle 6">
            <a:extLst>
              <a:ext uri="{FF2B5EF4-FFF2-40B4-BE49-F238E27FC236}">
                <a16:creationId xmlns:a16="http://schemas.microsoft.com/office/drawing/2014/main" id="{2B6FE567-064C-971E-ABE4-921D387EC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Cause &amp; Effect Hypotheses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Causal Data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&amp; Validate Root Causes (X’s)</a:t>
            </a:r>
            <a:endParaRPr lang="en-US" altLang="en-US"/>
          </a:p>
        </p:txBody>
      </p:sp>
      <p:sp>
        <p:nvSpPr>
          <p:cNvPr id="6149" name="Rectangle 7">
            <a:extLst>
              <a:ext uri="{FF2B5EF4-FFF2-40B4-BE49-F238E27FC236}">
                <a16:creationId xmlns:a16="http://schemas.microsoft.com/office/drawing/2014/main" id="{671AEB9A-9167-5385-7FA8-EE63AED0E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Breakthroughs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Practical Approaches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Design Future State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Predict New “Sigma” 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Perform C/B &amp; Risk Analysis</a:t>
            </a:r>
            <a:endParaRPr lang="en-US" altLang="en-US"/>
          </a:p>
        </p:txBody>
      </p:sp>
      <p:sp>
        <p:nvSpPr>
          <p:cNvPr id="6150" name="Rectangle 8">
            <a:extLst>
              <a:ext uri="{FF2B5EF4-FFF2-40B4-BE49-F238E27FC236}">
                <a16:creationId xmlns:a16="http://schemas.microsoft.com/office/drawing/2014/main" id="{A37A4882-D0AB-3208-AADD-102761328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Control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Methods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Dashboards and Scorecards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Train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Execute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Measure Results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Manage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Change</a:t>
            </a:r>
          </a:p>
          <a:p>
            <a:pPr eaLnBrk="1" hangingPunct="1"/>
            <a:endParaRPr lang="en-US" altLang="en-US"/>
          </a:p>
        </p:txBody>
      </p:sp>
      <p:sp>
        <p:nvSpPr>
          <p:cNvPr id="6151" name="Rectangle 9">
            <a:extLst>
              <a:ext uri="{FF2B5EF4-FFF2-40B4-BE49-F238E27FC236}">
                <a16:creationId xmlns:a16="http://schemas.microsoft.com/office/drawing/2014/main" id="{C06EB6C6-18CC-07DE-414F-B0DED4FF7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Report Dashboard and Scorecard Data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Feedback Loop &amp; Adjust Process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Replication Opportunities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Future Plans</a:t>
            </a:r>
            <a:endParaRPr lang="en-US" altLang="en-US"/>
          </a:p>
        </p:txBody>
      </p:sp>
      <p:sp>
        <p:nvSpPr>
          <p:cNvPr id="6152" name="AutoShape 10">
            <a:extLst>
              <a:ext uri="{FF2B5EF4-FFF2-40B4-BE49-F238E27FC236}">
                <a16:creationId xmlns:a16="http://schemas.microsoft.com/office/drawing/2014/main" id="{832BFA87-5C19-5B75-5613-2982606C5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Define</a:t>
            </a:r>
            <a:endParaRPr lang="en-US" altLang="en-US"/>
          </a:p>
        </p:txBody>
      </p:sp>
      <p:sp>
        <p:nvSpPr>
          <p:cNvPr id="6153" name="AutoShape 11">
            <a:extLst>
              <a:ext uri="{FF2B5EF4-FFF2-40B4-BE49-F238E27FC236}">
                <a16:creationId xmlns:a16="http://schemas.microsoft.com/office/drawing/2014/main" id="{1AD2CBFB-D206-7F93-7BB3-484753C66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Measure</a:t>
            </a:r>
            <a:endParaRPr lang="en-US" altLang="en-US"/>
          </a:p>
        </p:txBody>
      </p:sp>
      <p:sp>
        <p:nvSpPr>
          <p:cNvPr id="6154" name="AutoShape 12">
            <a:extLst>
              <a:ext uri="{FF2B5EF4-FFF2-40B4-BE49-F238E27FC236}">
                <a16:creationId xmlns:a16="http://schemas.microsoft.com/office/drawing/2014/main" id="{A961620A-9E76-49D2-9007-F5D3E30F3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Analyze</a:t>
            </a:r>
            <a:endParaRPr lang="en-US" altLang="en-US"/>
          </a:p>
        </p:txBody>
      </p:sp>
      <p:sp>
        <p:nvSpPr>
          <p:cNvPr id="6155" name="AutoShape 13">
            <a:extLst>
              <a:ext uri="{FF2B5EF4-FFF2-40B4-BE49-F238E27FC236}">
                <a16:creationId xmlns:a16="http://schemas.microsoft.com/office/drawing/2014/main" id="{B9ED599A-10BD-732D-48FB-7A96AB330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  Identify</a:t>
            </a:r>
            <a:endParaRPr lang="en-US" altLang="en-US"/>
          </a:p>
        </p:txBody>
      </p:sp>
      <p:sp>
        <p:nvSpPr>
          <p:cNvPr id="6156" name="AutoShape 14">
            <a:extLst>
              <a:ext uri="{FF2B5EF4-FFF2-40B4-BE49-F238E27FC236}">
                <a16:creationId xmlns:a16="http://schemas.microsoft.com/office/drawing/2014/main" id="{FA4E9A9C-D445-0672-7999-324D6B090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Execute</a:t>
            </a:r>
            <a:endParaRPr lang="en-US" altLang="en-US"/>
          </a:p>
        </p:txBody>
      </p:sp>
      <p:sp>
        <p:nvSpPr>
          <p:cNvPr id="6157" name="AutoShape 15">
            <a:extLst>
              <a:ext uri="{FF2B5EF4-FFF2-40B4-BE49-F238E27FC236}">
                <a16:creationId xmlns:a16="http://schemas.microsoft.com/office/drawing/2014/main" id="{10B2C81F-D285-3FF4-3930-F695D5462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  Control</a:t>
            </a:r>
            <a:endParaRPr lang="en-US" alt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DFBE6352-FCA5-CD7C-90E1-55096A4866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DBBC8F57-F219-EA69-924A-A53109D4AB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7463" y="-11113"/>
            <a:ext cx="8477251" cy="81915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8586E1CA-0F32-9B2E-7152-5F7F1F04C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335088"/>
            <a:ext cx="11160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u="sng">
                <a:solidFill>
                  <a:schemeClr val="tx2"/>
                </a:solidFill>
              </a:rPr>
              <a:t>STEP</a:t>
            </a:r>
            <a:endParaRPr lang="en-US" altLang="en-US" sz="2400" b="1"/>
          </a:p>
          <a:p>
            <a:pPr>
              <a:spcBef>
                <a:spcPct val="50000"/>
              </a:spcBef>
            </a:pPr>
            <a:r>
              <a:rPr lang="en-US" altLang="en-US" sz="2400" b="1"/>
              <a:t>Define</a:t>
            </a:r>
          </a:p>
          <a:p>
            <a:pPr>
              <a:spcBef>
                <a:spcPct val="50000"/>
              </a:spcBef>
            </a:pPr>
            <a:endParaRPr lang="en-US" altLang="en-US" sz="2400" b="1"/>
          </a:p>
          <a:p>
            <a:pPr>
              <a:spcBef>
                <a:spcPct val="50000"/>
              </a:spcBef>
            </a:pPr>
            <a:endParaRPr lang="en-US" altLang="en-US" sz="2400" b="1"/>
          </a:p>
          <a:p>
            <a:pPr>
              <a:spcBef>
                <a:spcPct val="50000"/>
              </a:spcBef>
            </a:pPr>
            <a:endParaRPr lang="en-US" altLang="en-US" sz="2400" b="1"/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325204B3-8FE5-4D64-9DE3-E13E97A6F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600" y="1335088"/>
            <a:ext cx="3244850" cy="204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altLang="en-US" sz="2400" b="1" u="sng">
                <a:solidFill>
                  <a:schemeClr val="tx2"/>
                </a:solidFill>
              </a:rPr>
              <a:t>OBJECTIVE</a:t>
            </a:r>
            <a:endParaRPr lang="en-US" altLang="en-US" sz="2400" b="1"/>
          </a:p>
          <a:p>
            <a:pPr>
              <a:spcAft>
                <a:spcPct val="35000"/>
              </a:spcAft>
            </a:pPr>
            <a:r>
              <a:rPr lang="en-US" altLang="en-US" sz="2400" b="1"/>
              <a:t>Develop clear business case, project sponsorship, team charter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544B35E6-4270-4DD4-AF9C-F07F6CD38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0888" y="1335088"/>
            <a:ext cx="322897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 marL="173038" indent="-1730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altLang="en-US" sz="2400" b="1" u="sng">
                <a:solidFill>
                  <a:schemeClr val="tx2"/>
                </a:solidFill>
              </a:rPr>
              <a:t>TOOLS</a:t>
            </a:r>
            <a:endParaRPr lang="en-US" altLang="en-US" sz="2400" b="1"/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altLang="en-US" sz="2400" b="1"/>
              <a:t>Charter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altLang="en-US" sz="2400" b="1"/>
              <a:t>VOC Analysis,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altLang="en-US" sz="2400" b="1"/>
              <a:t>SIPOC,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altLang="en-US" sz="2400" b="1"/>
              <a:t>Financial Analysis</a:t>
            </a:r>
          </a:p>
        </p:txBody>
      </p:sp>
      <p:sp>
        <p:nvSpPr>
          <p:cNvPr id="513030" name="Text Box 6">
            <a:extLst>
              <a:ext uri="{FF2B5EF4-FFF2-40B4-BE49-F238E27FC236}">
                <a16:creationId xmlns:a16="http://schemas.microsoft.com/office/drawing/2014/main" id="{5644127C-9204-1F6C-6995-8985DCB6A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4916488"/>
            <a:ext cx="8228013" cy="13970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Don’t allow a single project to proceed without a Business Case and a Sponsor who is </a:t>
            </a:r>
            <a:br>
              <a:rPr lang="en-US" altLang="en-US" sz="2400" b="1">
                <a:solidFill>
                  <a:schemeClr val="bg1"/>
                </a:solidFill>
              </a:rPr>
            </a:br>
            <a:r>
              <a:rPr lang="en-US" altLang="en-US" sz="2400" b="1">
                <a:solidFill>
                  <a:schemeClr val="bg1"/>
                </a:solidFill>
              </a:rPr>
              <a:t>willing to commit to the results.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54009BAF-0C1A-06AE-98AC-C346072E82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438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5075" name="Text Box 3">
            <a:extLst>
              <a:ext uri="{FF2B5EF4-FFF2-40B4-BE49-F238E27FC236}">
                <a16:creationId xmlns:a16="http://schemas.microsoft.com/office/drawing/2014/main" id="{05CFF0E0-FB3D-4CE5-10F2-194D2D63E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977900"/>
            <a:ext cx="1384300" cy="9318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Measure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D6ECDD74-3494-82F4-8404-F00545420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977900"/>
            <a:ext cx="2828925" cy="3915401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Define current process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Develop/execute measurement plan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Assess process stability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Stratify problem</a:t>
            </a:r>
          </a:p>
        </p:txBody>
      </p:sp>
      <p:sp>
        <p:nvSpPr>
          <p:cNvPr id="515077" name="Text Box 5">
            <a:extLst>
              <a:ext uri="{FF2B5EF4-FFF2-40B4-BE49-F238E27FC236}">
                <a16:creationId xmlns:a16="http://schemas.microsoft.com/office/drawing/2014/main" id="{33C7A21F-38CD-9307-B6A8-BBEF85916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977900"/>
            <a:ext cx="3898900" cy="387350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Mapping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Measurement planning tools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Data displays (Histograms, Paretos, Control charts, etc.)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capability (Sigma)</a:t>
            </a:r>
          </a:p>
        </p:txBody>
      </p:sp>
      <p:sp>
        <p:nvSpPr>
          <p:cNvPr id="515078" name="Text Box 6">
            <a:extLst>
              <a:ext uri="{FF2B5EF4-FFF2-40B4-BE49-F238E27FC236}">
                <a16:creationId xmlns:a16="http://schemas.microsoft.com/office/drawing/2014/main" id="{414C60AD-874C-B2A0-981C-4C5F754E0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425" y="5456238"/>
            <a:ext cx="6510338" cy="10191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Insist that the performance “gaps” are identified &amp; quantified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00D75BCC-107C-097A-9D3B-D8C0E71A49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88" y="0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7123" name="Text Box 3">
            <a:extLst>
              <a:ext uri="{FF2B5EF4-FFF2-40B4-BE49-F238E27FC236}">
                <a16:creationId xmlns:a16="http://schemas.microsoft.com/office/drawing/2014/main" id="{D366409B-F5AA-8AD0-7F7B-75E3C9C26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173163"/>
            <a:ext cx="1336675" cy="9509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Analyze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F45B7D41-1212-FA0A-B20C-0053B5227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350" y="1173163"/>
            <a:ext cx="2949575" cy="13160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Determine root causes</a:t>
            </a:r>
          </a:p>
        </p:txBody>
      </p:sp>
      <p:sp>
        <p:nvSpPr>
          <p:cNvPr id="517125" name="Text Box 5">
            <a:extLst>
              <a:ext uri="{FF2B5EF4-FFF2-40B4-BE49-F238E27FC236}">
                <a16:creationId xmlns:a16="http://schemas.microsoft.com/office/drawing/2014/main" id="{77DF356F-95B7-E39E-9246-DFF8B5460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1173163"/>
            <a:ext cx="4021138" cy="40211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>
            <a:lvl1pPr marL="228600" indent="-228600"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Cause &amp; Effect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Defect Paretos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Stratification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Value-Added Flow Analysis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 tools (Hypothesis Testing, ANOVA, Regression)</a:t>
            </a:r>
          </a:p>
        </p:txBody>
      </p:sp>
      <p:sp>
        <p:nvSpPr>
          <p:cNvPr id="517126" name="Text Box 6">
            <a:extLst>
              <a:ext uri="{FF2B5EF4-FFF2-40B4-BE49-F238E27FC236}">
                <a16:creationId xmlns:a16="http://schemas.microsoft.com/office/drawing/2014/main" id="{C8A833A0-D985-E11C-11D0-38D6C084D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86400"/>
            <a:ext cx="8382000" cy="10318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bg1"/>
                </a:solidFill>
              </a:rPr>
              <a:t>Leader Role: Build a culture based on facts not anecdotes. In God We Trust, all others must show data!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1678B4E8-58CB-A439-3A7B-DE6C7743A0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9171" name="Text Box 3">
            <a:extLst>
              <a:ext uri="{FF2B5EF4-FFF2-40B4-BE49-F238E27FC236}">
                <a16:creationId xmlns:a16="http://schemas.microsoft.com/office/drawing/2014/main" id="{72149774-EF8A-ED02-43B2-BD2BDA5A9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165225"/>
            <a:ext cx="1331912" cy="14255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Improve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4E0A62F4-6B1D-95C8-525B-8B145898C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1165225"/>
            <a:ext cx="3195637" cy="2413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Choose between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series of incremental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improvements or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process redesign</a:t>
            </a:r>
          </a:p>
        </p:txBody>
      </p:sp>
      <p:sp>
        <p:nvSpPr>
          <p:cNvPr id="519173" name="Text Box 5">
            <a:extLst>
              <a:ext uri="{FF2B5EF4-FFF2-40B4-BE49-F238E27FC236}">
                <a16:creationId xmlns:a16="http://schemas.microsoft.com/office/drawing/2014/main" id="{332E034B-9E8F-98C9-D3E7-8ACEEE6A9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1165225"/>
            <a:ext cx="3441700" cy="314325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Idea generation techniques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Experimentation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Detailed financial analyses</a:t>
            </a:r>
          </a:p>
        </p:txBody>
      </p:sp>
      <p:sp>
        <p:nvSpPr>
          <p:cNvPr id="519174" name="Text Box 6">
            <a:extLst>
              <a:ext uri="{FF2B5EF4-FFF2-40B4-BE49-F238E27FC236}">
                <a16:creationId xmlns:a16="http://schemas.microsoft.com/office/drawing/2014/main" id="{5D4442DC-2E32-F5CD-C363-3F352F486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318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 dirty="0">
                <a:solidFill>
                  <a:schemeClr val="bg1"/>
                </a:solidFill>
              </a:rPr>
              <a:t>Leader Role</a:t>
            </a:r>
            <a:r>
              <a:rPr lang="en-US" altLang="en-US" sz="2400" b="1" dirty="0">
                <a:solidFill>
                  <a:schemeClr val="bg1"/>
                </a:solidFill>
              </a:rPr>
              <a:t>: Push for innovative, breakthrough thinking supported by cost/benefit and risk analyses.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DB08F48C-808A-FD4F-A7FA-770FFC3D35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1220" name="Text Box 4">
            <a:extLst>
              <a:ext uri="{FF2B5EF4-FFF2-40B4-BE49-F238E27FC236}">
                <a16:creationId xmlns:a16="http://schemas.microsoft.com/office/drawing/2014/main" id="{F744B82F-D797-7367-CD6C-5F47C7AA5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165225"/>
            <a:ext cx="1316038" cy="14255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Execute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1221" name="Text Box 5">
            <a:extLst>
              <a:ext uri="{FF2B5EF4-FFF2-40B4-BE49-F238E27FC236}">
                <a16:creationId xmlns:a16="http://schemas.microsoft.com/office/drawing/2014/main" id="{9CFF8C8D-6608-7C03-52F6-09C258EB7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5" y="1165225"/>
            <a:ext cx="3003550" cy="19192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Implement the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Solution – trial first,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then full scale</a:t>
            </a:r>
          </a:p>
        </p:txBody>
      </p:sp>
      <p:sp>
        <p:nvSpPr>
          <p:cNvPr id="521222" name="Text Box 6">
            <a:extLst>
              <a:ext uri="{FF2B5EF4-FFF2-40B4-BE49-F238E27FC236}">
                <a16:creationId xmlns:a16="http://schemas.microsoft.com/office/drawing/2014/main" id="{196FC14C-4F17-1C0B-80C7-BF19211D6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1165225"/>
            <a:ext cx="4070350" cy="2413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Change Management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Implementation Planning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Control</a:t>
            </a:r>
          </a:p>
        </p:txBody>
      </p:sp>
      <p:sp>
        <p:nvSpPr>
          <p:cNvPr id="521223" name="Text Box 7">
            <a:extLst>
              <a:ext uri="{FF2B5EF4-FFF2-40B4-BE49-F238E27FC236}">
                <a16:creationId xmlns:a16="http://schemas.microsoft.com/office/drawing/2014/main" id="{08B5FAC4-81DA-7D8F-500D-54D0C8778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2076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Help the team “pull the trigger” – This is where many teams/organizations fail in Six Sigma.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28D2A34D-5A05-8F3F-B510-C20946835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3267" name="Text Box 3">
            <a:extLst>
              <a:ext uri="{FF2B5EF4-FFF2-40B4-BE49-F238E27FC236}">
                <a16:creationId xmlns:a16="http://schemas.microsoft.com/office/drawing/2014/main" id="{3885EADE-6BDC-B2B5-F063-CDBDB3C4A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128713"/>
            <a:ext cx="1228725" cy="9318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Control</a:t>
            </a:r>
          </a:p>
        </p:txBody>
      </p:sp>
      <p:sp>
        <p:nvSpPr>
          <p:cNvPr id="523268" name="Text Box 4">
            <a:extLst>
              <a:ext uri="{FF2B5EF4-FFF2-40B4-BE49-F238E27FC236}">
                <a16:creationId xmlns:a16="http://schemas.microsoft.com/office/drawing/2014/main" id="{482C50AC-171B-1A93-4FB8-B4DB1CE18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128713"/>
            <a:ext cx="2667000" cy="9318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Sustain the gains</a:t>
            </a:r>
          </a:p>
        </p:txBody>
      </p:sp>
      <p:sp>
        <p:nvSpPr>
          <p:cNvPr id="523269" name="Text Box 5">
            <a:extLst>
              <a:ext uri="{FF2B5EF4-FFF2-40B4-BE49-F238E27FC236}">
                <a16:creationId xmlns:a16="http://schemas.microsoft.com/office/drawing/2014/main" id="{14EE083E-2685-0DCA-3C3C-A125E753E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128713"/>
            <a:ext cx="3886200" cy="2284412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Management Systems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Control charts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Owners</a:t>
            </a:r>
          </a:p>
        </p:txBody>
      </p:sp>
      <p:sp>
        <p:nvSpPr>
          <p:cNvPr id="523270" name="Text Box 6">
            <a:extLst>
              <a:ext uri="{FF2B5EF4-FFF2-40B4-BE49-F238E27FC236}">
                <a16:creationId xmlns:a16="http://schemas.microsoft.com/office/drawing/2014/main" id="{33FED8A4-FDEC-D92C-69E0-ACC0F70F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4719638"/>
            <a:ext cx="8228012" cy="138271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bg1"/>
                </a:solidFill>
              </a:rPr>
              <a:t>Leader Role: Who is going to make sure the gains stick?  Who do you hold accountable six months from now for ongoing defect reduction?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7486</TotalTime>
  <Words>446</Words>
  <Application>Microsoft Office PowerPoint</Application>
  <PresentationFormat>On-screen Show (4:3)</PresentationFormat>
  <Paragraphs>156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Batang</vt:lpstr>
      <vt:lpstr>Arial</vt:lpstr>
      <vt:lpstr>Copperplate Gothic Bold</vt:lpstr>
      <vt:lpstr>Marlett</vt:lpstr>
      <vt:lpstr>Symbol</vt:lpstr>
      <vt:lpstr>Times New Roman</vt:lpstr>
      <vt:lpstr>JPMorgan</vt:lpstr>
      <vt:lpstr>PowerPoint Presentation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2026-01-21T17:57:51Z</dcterms:modified>
</cp:coreProperties>
</file>