
<file path=[Content_Types].xml><?xml version="1.0" encoding="utf-8"?>
<Types xmlns="http://schemas.openxmlformats.org/package/2006/content-types">
  <Default Extension="emf" ContentType="image/x-emf"/>
  <Default Extension="gif" ContentType="image/gif"/>
  <Default Extension="jpeg" ContentType="image/jpeg"/>
  <Default Extension="rels" ContentType="application/vnd.openxmlformats-package.relationships+xml"/>
  <Default Extension="wmf" ContentType="image/x-wmf"/>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notesMasters/notesMaster1.xml" ContentType="application/vnd.openxmlformats-officedocument.presentationml.notesMaster+xml"/>
  <Override PartName="/ppt/handoutMasters/handoutMaster1.xml" ContentType="application/vnd.openxmlformats-officedocument.presentationml.handout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changesInfos/changesInfo1.xml" ContentType="application/vnd.ms-powerpoint.changesinfo+xml"/>
  <Override PartName="/ppt/revisionInfo.xml" ContentType="application/vnd.ms-powerpoint.revisioninfo+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p:sldMasterIdLst>
    <p:sldMasterId id="2147483648" r:id="rId1"/>
  </p:sldMasterIdLst>
  <p:notesMasterIdLst>
    <p:notesMasterId r:id="rId13"/>
  </p:notesMasterIdLst>
  <p:handoutMasterIdLst>
    <p:handoutMasterId r:id="rId14"/>
  </p:handoutMasterIdLst>
  <p:sldIdLst>
    <p:sldId id="256" r:id="rId2"/>
    <p:sldId id="257" r:id="rId3"/>
    <p:sldId id="260" r:id="rId4"/>
    <p:sldId id="272" r:id="rId5"/>
    <p:sldId id="275" r:id="rId6"/>
    <p:sldId id="276" r:id="rId7"/>
    <p:sldId id="277" r:id="rId8"/>
    <p:sldId id="261" r:id="rId9"/>
    <p:sldId id="262" r:id="rId10"/>
    <p:sldId id="265" r:id="rId11"/>
    <p:sldId id="270" r:id="rId12"/>
  </p:sldIdLst>
  <p:sldSz cx="9144000" cy="6858000" type="screen4x3"/>
  <p:notesSz cx="6858000" cy="9236075"/>
  <p:defaultTextStyle>
    <a:defPPr>
      <a:defRPr lang="en-US"/>
    </a:defPPr>
    <a:lvl1pPr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1pPr>
    <a:lvl2pPr marL="4572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2pPr>
    <a:lvl3pPr marL="9144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3pPr>
    <a:lvl4pPr marL="13716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4pPr>
    <a:lvl5pPr marL="1828800" algn="l" rtl="0" eaLnBrk="0" fontAlgn="base" hangingPunct="0">
      <a:spcBef>
        <a:spcPct val="0"/>
      </a:spcBef>
      <a:spcAft>
        <a:spcPct val="0"/>
      </a:spcAft>
      <a:defRPr sz="1300" kern="1200">
        <a:solidFill>
          <a:schemeClr val="tx1"/>
        </a:solidFill>
        <a:latin typeface="Arial" panose="020B0604020202020204" pitchFamily="34" charset="0"/>
        <a:ea typeface="+mn-ea"/>
        <a:cs typeface="+mn-cs"/>
      </a:defRPr>
    </a:lvl5pPr>
    <a:lvl6pPr marL="2286000" algn="l" defTabSz="914400" rtl="0" eaLnBrk="1" latinLnBrk="0" hangingPunct="1">
      <a:defRPr sz="1300" kern="1200">
        <a:solidFill>
          <a:schemeClr val="tx1"/>
        </a:solidFill>
        <a:latin typeface="Arial" panose="020B0604020202020204" pitchFamily="34" charset="0"/>
        <a:ea typeface="+mn-ea"/>
        <a:cs typeface="+mn-cs"/>
      </a:defRPr>
    </a:lvl6pPr>
    <a:lvl7pPr marL="2743200" algn="l" defTabSz="914400" rtl="0" eaLnBrk="1" latinLnBrk="0" hangingPunct="1">
      <a:defRPr sz="1300" kern="1200">
        <a:solidFill>
          <a:schemeClr val="tx1"/>
        </a:solidFill>
        <a:latin typeface="Arial" panose="020B0604020202020204" pitchFamily="34" charset="0"/>
        <a:ea typeface="+mn-ea"/>
        <a:cs typeface="+mn-cs"/>
      </a:defRPr>
    </a:lvl7pPr>
    <a:lvl8pPr marL="3200400" algn="l" defTabSz="914400" rtl="0" eaLnBrk="1" latinLnBrk="0" hangingPunct="1">
      <a:defRPr sz="1300" kern="1200">
        <a:solidFill>
          <a:schemeClr val="tx1"/>
        </a:solidFill>
        <a:latin typeface="Arial" panose="020B0604020202020204" pitchFamily="34" charset="0"/>
        <a:ea typeface="+mn-ea"/>
        <a:cs typeface="+mn-cs"/>
      </a:defRPr>
    </a:lvl8pPr>
    <a:lvl9pPr marL="3657600" algn="l" defTabSz="914400" rtl="0" eaLnBrk="1" latinLnBrk="0" hangingPunct="1">
      <a:defRPr sz="1300" kern="1200">
        <a:solidFill>
          <a:schemeClr val="tx1"/>
        </a:solidFill>
        <a:latin typeface="Arial" panose="020B0604020202020204" pitchFamily="34" charset="0"/>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 uri="{2D200454-40CA-4A62-9FC3-DE9A4176ACB9}">
      <p15:notesGuideLst xmlns:p15="http://schemas.microsoft.com/office/powerpoint/2012/main">
        <p15:guide id="1" orient="horz" pos="2448">
          <p15:clr>
            <a:srgbClr val="A4A3A4"/>
          </p15:clr>
        </p15:guide>
        <p15:guide id="2" pos="3168">
          <p15:clr>
            <a:srgbClr val="A4A3A4"/>
          </p15:clr>
        </p15:guide>
      </p15:notes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66CCFF"/>
    <a:srgbClr val="66FF33"/>
    <a:srgbClr val="FFFF00"/>
    <a:srgbClr val="6699FF"/>
    <a:srgbClr val="FF0000"/>
    <a:srgbClr val="B2B2B2"/>
    <a:srgbClr val="EAEAEA"/>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revisionInfo.xml><?xml version="1.0" encoding="utf-8"?>
<p1510:revInfo xmlns:a="http://schemas.openxmlformats.org/drawingml/2006/main" xmlns:r="http://schemas.openxmlformats.org/officeDocument/2006/relationships" xmlns:p1510="http://schemas.microsoft.com/office/powerpoint/2015/10/main">
  <p1510:revLst>
    <p1510:client id="{8C64B56C-C3C4-4C9E-B5AA-A208E976CAD4}" v="1" dt="2026-01-21T16:26:36.444"/>
  </p1510:revLst>
</p1510:revInfo>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93296810-A885-4BE3-A3E7-6D5BEEA58F35}" styleName="Medium Style 2 - Accent 6">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6">
              <a:tint val="20000"/>
            </a:schemeClr>
          </a:solidFill>
        </a:fill>
      </a:tcStyle>
    </a:wholeTbl>
    <a:band1H>
      <a:tcStyle>
        <a:tcBdr/>
        <a:fill>
          <a:solidFill>
            <a:schemeClr val="accent6">
              <a:tint val="40000"/>
            </a:schemeClr>
          </a:solidFill>
        </a:fill>
      </a:tcStyle>
    </a:band1H>
    <a:band2H>
      <a:tcStyle>
        <a:tcBdr/>
      </a:tcStyle>
    </a:band2H>
    <a:band1V>
      <a:tcStyle>
        <a:tcBdr/>
        <a:fill>
          <a:solidFill>
            <a:schemeClr val="accent6">
              <a:tint val="40000"/>
            </a:schemeClr>
          </a:solidFill>
        </a:fill>
      </a:tcStyle>
    </a:band1V>
    <a:band2V>
      <a:tcStyle>
        <a:tcBdr/>
      </a:tcStyle>
    </a:band2V>
    <a:lastCol>
      <a:tcTxStyle b="on">
        <a:fontRef idx="minor">
          <a:prstClr val="black"/>
        </a:fontRef>
        <a:schemeClr val="lt1"/>
      </a:tcTxStyle>
      <a:tcStyle>
        <a:tcBdr/>
        <a:fill>
          <a:solidFill>
            <a:schemeClr val="accent6"/>
          </a:solidFill>
        </a:fill>
      </a:tcStyle>
    </a:lastCol>
    <a:firstCol>
      <a:tcTxStyle b="on">
        <a:fontRef idx="minor">
          <a:prstClr val="black"/>
        </a:fontRef>
        <a:schemeClr val="lt1"/>
      </a:tcTxStyle>
      <a:tcStyle>
        <a:tcBdr/>
        <a:fill>
          <a:solidFill>
            <a:schemeClr val="accent6"/>
          </a:solidFill>
        </a:fill>
      </a:tcStyle>
    </a:firstCol>
    <a:lastRow>
      <a:tcTxStyle b="on">
        <a:fontRef idx="minor">
          <a:prstClr val="black"/>
        </a:fontRef>
        <a:schemeClr val="lt1"/>
      </a:tcTxStyle>
      <a:tcStyle>
        <a:tcBdr>
          <a:top>
            <a:ln w="38100" cmpd="sng">
              <a:solidFill>
                <a:schemeClr val="lt1"/>
              </a:solidFill>
            </a:ln>
          </a:top>
        </a:tcBdr>
        <a:fill>
          <a:solidFill>
            <a:schemeClr val="accent6"/>
          </a:solidFill>
        </a:fill>
      </a:tcStyle>
    </a:lastRow>
    <a:firstRow>
      <a:tcTxStyle b="on">
        <a:fontRef idx="minor">
          <a:prstClr val="black"/>
        </a:fontRef>
        <a:schemeClr val="lt1"/>
      </a:tcTxStyle>
      <a:tcStyle>
        <a:tcBdr>
          <a:bottom>
            <a:ln w="38100" cmpd="sng">
              <a:solidFill>
                <a:schemeClr val="lt1"/>
              </a:solidFill>
            </a:ln>
          </a:bottom>
        </a:tcBdr>
        <a:fill>
          <a:solidFill>
            <a:schemeClr val="accent6"/>
          </a:solidFill>
        </a:fill>
      </a:tcStyle>
    </a:firstRow>
  </a:tblStyle>
  <a:tblStyle styleId="{72833802-FEF1-4C79-8D5D-14CF1EAF98D9}" styleName="Light Style 2 - Accent 2">
    <a:wholeTbl>
      <a:tcTxStyle>
        <a:fontRef idx="minor">
          <a:scrgbClr r="0" g="0" b="0"/>
        </a:fontRef>
        <a:schemeClr val="tx1"/>
      </a:tcTxStyle>
      <a:tcStyle>
        <a:tcBdr>
          <a:left>
            <a:lnRef idx="1">
              <a:schemeClr val="accent2"/>
            </a:lnRef>
          </a:left>
          <a:right>
            <a:lnRef idx="1">
              <a:schemeClr val="accent2"/>
            </a:lnRef>
          </a:right>
          <a:top>
            <a:lnRef idx="1">
              <a:schemeClr val="accent2"/>
            </a:lnRef>
          </a:top>
          <a:bottom>
            <a:lnRef idx="1">
              <a:schemeClr val="accent2"/>
            </a:lnRef>
          </a:bottom>
          <a:insideH>
            <a:ln>
              <a:noFill/>
            </a:ln>
          </a:insideH>
          <a:insideV>
            <a:ln>
              <a:noFill/>
            </a:ln>
          </a:insideV>
        </a:tcBdr>
        <a:fill>
          <a:noFill/>
        </a:fill>
      </a:tcStyle>
    </a:wholeTbl>
    <a:band1H>
      <a:tcStyle>
        <a:tcBdr>
          <a:top>
            <a:lnRef idx="1">
              <a:schemeClr val="accent2"/>
            </a:lnRef>
          </a:top>
          <a:bottom>
            <a:lnRef idx="1">
              <a:schemeClr val="accent2"/>
            </a:lnRef>
          </a:bottom>
        </a:tcBdr>
      </a:tcStyle>
    </a:band1H>
    <a:band1V>
      <a:tcStyle>
        <a:tcBdr>
          <a:left>
            <a:lnRef idx="1">
              <a:schemeClr val="accent2"/>
            </a:lnRef>
          </a:left>
          <a:right>
            <a:lnRef idx="1">
              <a:schemeClr val="accent2"/>
            </a:lnRef>
          </a:right>
        </a:tcBdr>
      </a:tcStyle>
    </a:band1V>
    <a:band2V>
      <a:tcStyle>
        <a:tcBdr>
          <a:left>
            <a:lnRef idx="1">
              <a:schemeClr val="accent2"/>
            </a:lnRef>
          </a:left>
          <a:right>
            <a:lnRef idx="1">
              <a:schemeClr val="accent2"/>
            </a:lnRef>
          </a:right>
        </a:tcBdr>
      </a:tcStyle>
    </a:band2V>
    <a:lastCol>
      <a:tcTxStyle b="on"/>
      <a:tcStyle>
        <a:tcBdr/>
      </a:tcStyle>
    </a:lastCol>
    <a:firstCol>
      <a:tcTxStyle b="on"/>
      <a:tcStyle>
        <a:tcBdr/>
      </a:tcStyle>
    </a:firstCol>
    <a:lastRow>
      <a:tcTxStyle b="on"/>
      <a:tcStyle>
        <a:tcBdr>
          <a:top>
            <a:ln w="50800" cmpd="dbl">
              <a:solidFill>
                <a:schemeClr val="accent2"/>
              </a:solidFill>
            </a:ln>
          </a:top>
        </a:tcBdr>
      </a:tcStyle>
    </a:lastRow>
    <a:firstRow>
      <a:tcTxStyle b="on">
        <a:fontRef idx="minor">
          <a:scrgbClr r="0" g="0" b="0"/>
        </a:fontRef>
        <a:schemeClr val="bg1"/>
      </a:tcTxStyle>
      <a:tcStyle>
        <a:tcBdr/>
        <a:fillRef idx="1">
          <a:schemeClr val="accent2"/>
        </a:fillRef>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20"/>
    <p:restoredTop sz="94660"/>
  </p:normalViewPr>
  <p:slideViewPr>
    <p:cSldViewPr>
      <p:cViewPr varScale="1">
        <p:scale>
          <a:sx n="99" d="100"/>
          <a:sy n="99" d="100"/>
        </p:scale>
        <p:origin x="1866" y="306"/>
      </p:cViewPr>
      <p:guideLst>
        <p:guide orient="horz" pos="2160"/>
        <p:guide pos="2880"/>
      </p:guideLst>
    </p:cSldViewPr>
  </p:slideViewPr>
  <p:outlineViewPr>
    <p:cViewPr>
      <p:scale>
        <a:sx n="33" d="100"/>
        <a:sy n="33" d="100"/>
      </p:scale>
      <p:origin x="0" y="0"/>
    </p:cViewPr>
    <p:sldLst>
      <p:sld r:id="rId1" collapse="1"/>
      <p:sld r:id="rId2" collapse="1"/>
    </p:sldLst>
  </p:outlineViewPr>
  <p:notesTextViewPr>
    <p:cViewPr>
      <p:scale>
        <a:sx n="100" d="100"/>
        <a:sy n="100" d="100"/>
      </p:scale>
      <p:origin x="0" y="0"/>
    </p:cViewPr>
  </p:notesTextViewPr>
  <p:sorterViewPr>
    <p:cViewPr>
      <p:scale>
        <a:sx n="140" d="100"/>
        <a:sy n="140" d="100"/>
      </p:scale>
      <p:origin x="0" y="0"/>
    </p:cViewPr>
  </p:sorterViewPr>
  <p:notesViewPr>
    <p:cSldViewPr>
      <p:cViewPr varScale="1">
        <p:scale>
          <a:sx n="91" d="100"/>
          <a:sy n="91" d="100"/>
        </p:scale>
        <p:origin x="-2574" y="-96"/>
      </p:cViewPr>
      <p:guideLst>
        <p:guide orient="horz" pos="2448"/>
        <p:guide pos="3168"/>
      </p:guideLst>
    </p:cSldViewPr>
  </p:notes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notesMaster" Target="notesMasters/notesMaster1.xml"/><Relationship Id="rId18"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viewProps" Target="viewProps.xml"/><Relationship Id="rId20" Type="http://schemas.microsoft.com/office/2015/10/relationships/revisionInfo" Target="revisionInfo.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5" Type="http://schemas.openxmlformats.org/officeDocument/2006/relationships/slide" Target="slides/slide4.xml"/><Relationship Id="rId15" Type="http://schemas.openxmlformats.org/officeDocument/2006/relationships/presProps" Target="presProps.xml"/><Relationship Id="rId10" Type="http://schemas.openxmlformats.org/officeDocument/2006/relationships/slide" Target="slides/slide9.xml"/><Relationship Id="rId19" Type="http://schemas.microsoft.com/office/2016/11/relationships/changesInfo" Target="changesInfos/changesInfo1.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handoutMaster" Target="handoutMasters/handoutMaster1.xml"/></Relationships>
</file>

<file path=ppt/_rels/viewProps.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slide" Target="slides/slide1.xml"/></Relationships>
</file>

<file path=ppt/changesInfos/changesInfo1.xml><?xml version="1.0" encoding="utf-8"?>
<pc:chgInfo xmlns:a="http://schemas.openxmlformats.org/drawingml/2006/main" xmlns:r="http://schemas.openxmlformats.org/officeDocument/2006/relationships" xmlns:ac="http://schemas.microsoft.com/office/drawing/2013/main/command" xmlns:pc="http://schemas.microsoft.com/office/powerpoint/2013/main/command">
  <pc:docChgLst>
    <pc:chgData name="John O'Neill" userId="a4336b72f0c0be49" providerId="LiveId" clId="{4F9F57AC-C24F-46EB-A48B-2E42EDBC85D2}"/>
    <pc:docChg chg="undo custSel modSld">
      <pc:chgData name="John O'Neill" userId="a4336b72f0c0be49" providerId="LiveId" clId="{4F9F57AC-C24F-46EB-A48B-2E42EDBC85D2}" dt="2026-01-21T16:26:49.352" v="148" actId="403"/>
      <pc:docMkLst>
        <pc:docMk/>
      </pc:docMkLst>
      <pc:sldChg chg="modSp mod">
        <pc:chgData name="John O'Neill" userId="a4336b72f0c0be49" providerId="LiveId" clId="{4F9F57AC-C24F-46EB-A48B-2E42EDBC85D2}" dt="2026-01-21T16:24:16.897" v="5" actId="20577"/>
        <pc:sldMkLst>
          <pc:docMk/>
          <pc:sldMk cId="0" sldId="260"/>
        </pc:sldMkLst>
        <pc:spChg chg="mod">
          <ac:chgData name="John O'Neill" userId="a4336b72f0c0be49" providerId="LiveId" clId="{4F9F57AC-C24F-46EB-A48B-2E42EDBC85D2}" dt="2026-01-21T16:24:16.897" v="5" actId="20577"/>
          <ac:spMkLst>
            <pc:docMk/>
            <pc:sldMk cId="0" sldId="260"/>
            <ac:spMk id="8196" creationId="{40B1B5AC-D1F1-8F75-AFE7-692055511BD5}"/>
          </ac:spMkLst>
        </pc:spChg>
      </pc:sldChg>
      <pc:sldChg chg="addSp modSp mod">
        <pc:chgData name="John O'Neill" userId="a4336b72f0c0be49" providerId="LiveId" clId="{4F9F57AC-C24F-46EB-A48B-2E42EDBC85D2}" dt="2026-01-21T16:26:49.352" v="148" actId="403"/>
        <pc:sldMkLst>
          <pc:docMk/>
          <pc:sldMk cId="0" sldId="265"/>
        </pc:sldMkLst>
        <pc:spChg chg="add mod">
          <ac:chgData name="John O'Neill" userId="a4336b72f0c0be49" providerId="LiveId" clId="{4F9F57AC-C24F-46EB-A48B-2E42EDBC85D2}" dt="2026-01-21T16:26:49.352" v="148" actId="403"/>
          <ac:spMkLst>
            <pc:docMk/>
            <pc:sldMk cId="0" sldId="265"/>
            <ac:spMk id="2" creationId="{18C1CB05-82E8-EA71-C5B6-B3D88F442764}"/>
          </ac:spMkLst>
        </pc:spChg>
      </pc:sldChg>
      <pc:sldChg chg="modSp mod">
        <pc:chgData name="John O'Neill" userId="a4336b72f0c0be49" providerId="LiveId" clId="{4F9F57AC-C24F-46EB-A48B-2E42EDBC85D2}" dt="2026-01-21T16:25:05.476" v="13" actId="20577"/>
        <pc:sldMkLst>
          <pc:docMk/>
          <pc:sldMk cId="0" sldId="276"/>
        </pc:sldMkLst>
        <pc:spChg chg="mod">
          <ac:chgData name="John O'Neill" userId="a4336b72f0c0be49" providerId="LiveId" clId="{4F9F57AC-C24F-46EB-A48B-2E42EDBC85D2}" dt="2026-01-21T16:25:05.476" v="13" actId="20577"/>
          <ac:spMkLst>
            <pc:docMk/>
            <pc:sldMk cId="0" sldId="276"/>
            <ac:spMk id="12291" creationId="{290FEFA4-7832-B099-60BF-042BAEF476C9}"/>
          </ac:spMkLst>
        </pc:spChg>
      </pc:sldChg>
    </pc:docChg>
  </pc:docChgLst>
</pc:chgInfo>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3074" name="Rectangle 2">
            <a:extLst>
              <a:ext uri="{FF2B5EF4-FFF2-40B4-BE49-F238E27FC236}">
                <a16:creationId xmlns:a16="http://schemas.microsoft.com/office/drawing/2014/main" id="{1AA0CD1A-63C2-E210-8F10-3ABBA7F7DA86}"/>
              </a:ext>
            </a:extLst>
          </p:cNvPr>
          <p:cNvSpPr>
            <a:spLocks noGrp="1" noChangeArrowheads="1"/>
          </p:cNvSpPr>
          <p:nvPr>
            <p:ph type="hdr" sz="quarter"/>
          </p:nvPr>
        </p:nvSpPr>
        <p:spPr bwMode="auto">
          <a:xfrm>
            <a:off x="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5" name="Rectangle 3">
            <a:extLst>
              <a:ext uri="{FF2B5EF4-FFF2-40B4-BE49-F238E27FC236}">
                <a16:creationId xmlns:a16="http://schemas.microsoft.com/office/drawing/2014/main" id="{933497F3-999E-8C80-B4AA-B8EABB8ACCAE}"/>
              </a:ext>
            </a:extLst>
          </p:cNvPr>
          <p:cNvSpPr>
            <a:spLocks noGrp="1" noChangeArrowheads="1"/>
          </p:cNvSpPr>
          <p:nvPr>
            <p:ph type="dt" sz="quarter" idx="1"/>
          </p:nvPr>
        </p:nvSpPr>
        <p:spPr bwMode="auto">
          <a:xfrm>
            <a:off x="3886200" y="0"/>
            <a:ext cx="2971800" cy="461963"/>
          </a:xfrm>
          <a:prstGeom prst="rect">
            <a:avLst/>
          </a:prstGeom>
          <a:noFill/>
          <a:ln>
            <a:noFill/>
          </a:ln>
          <a:effectLst/>
        </p:spPr>
        <p:txBody>
          <a:bodyPr vert="horz" wrap="square" lIns="92075" tIns="46038" rIns="92075" bIns="46038" numCol="1" anchor="t" anchorCtr="0" compatLnSpc="1">
            <a:prstTxWarp prst="textNoShape">
              <a:avLst/>
            </a:prstTxWarp>
          </a:bodyPr>
          <a:lstStyle>
            <a:lvl1pPr algn="r" eaLnBrk="0" hangingPunct="0">
              <a:defRPr sz="1200">
                <a:latin typeface="Times New Roman" panose="02020603050405020304" pitchFamily="18" charset="0"/>
              </a:defRPr>
            </a:lvl1pPr>
          </a:lstStyle>
          <a:p>
            <a:pPr>
              <a:defRPr/>
            </a:pPr>
            <a:endParaRPr lang="en-US" altLang="en-US"/>
          </a:p>
        </p:txBody>
      </p:sp>
      <p:sp>
        <p:nvSpPr>
          <p:cNvPr id="3076" name="Rectangle 4">
            <a:extLst>
              <a:ext uri="{FF2B5EF4-FFF2-40B4-BE49-F238E27FC236}">
                <a16:creationId xmlns:a16="http://schemas.microsoft.com/office/drawing/2014/main" id="{3A0C26F5-B676-1644-D5E4-C83A246EF910}"/>
              </a:ext>
            </a:extLst>
          </p:cNvPr>
          <p:cNvSpPr>
            <a:spLocks noGrp="1" noChangeArrowheads="1"/>
          </p:cNvSpPr>
          <p:nvPr>
            <p:ph type="ftr" sz="quarter" idx="2"/>
          </p:nvPr>
        </p:nvSpPr>
        <p:spPr bwMode="auto">
          <a:xfrm>
            <a:off x="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eaLnBrk="0" hangingPunct="0">
              <a:defRPr sz="1200">
                <a:latin typeface="Times New Roman" panose="02020603050405020304" pitchFamily="18" charset="0"/>
              </a:defRPr>
            </a:lvl1pPr>
          </a:lstStyle>
          <a:p>
            <a:pPr>
              <a:defRPr/>
            </a:pPr>
            <a:endParaRPr lang="en-US" altLang="en-US"/>
          </a:p>
        </p:txBody>
      </p:sp>
      <p:sp>
        <p:nvSpPr>
          <p:cNvPr id="3077" name="Rectangle 5">
            <a:extLst>
              <a:ext uri="{FF2B5EF4-FFF2-40B4-BE49-F238E27FC236}">
                <a16:creationId xmlns:a16="http://schemas.microsoft.com/office/drawing/2014/main" id="{B7505E3C-57AA-2FA6-721F-2E6421346303}"/>
              </a:ext>
            </a:extLst>
          </p:cNvPr>
          <p:cNvSpPr>
            <a:spLocks noGrp="1" noChangeArrowheads="1"/>
          </p:cNvSpPr>
          <p:nvPr>
            <p:ph type="sldNum" sz="quarter" idx="3"/>
          </p:nvPr>
        </p:nvSpPr>
        <p:spPr bwMode="auto">
          <a:xfrm>
            <a:off x="3886200" y="8774113"/>
            <a:ext cx="2971800" cy="461962"/>
          </a:xfrm>
          <a:prstGeom prst="rect">
            <a:avLst/>
          </a:prstGeom>
          <a:noFill/>
          <a:ln>
            <a:noFill/>
          </a:ln>
          <a:effectLst/>
        </p:spPr>
        <p:txBody>
          <a:bodyPr vert="horz" wrap="square" lIns="92075" tIns="46038" rIns="92075" bIns="46038" numCol="1" anchor="b" anchorCtr="0" compatLnSpc="1">
            <a:prstTxWarp prst="textNoShape">
              <a:avLst/>
            </a:prstTxWarp>
          </a:bodyPr>
          <a:lstStyle>
            <a:lvl1pPr algn="r" eaLnBrk="0" hangingPunct="0">
              <a:defRPr sz="1200">
                <a:latin typeface="Times New Roman" panose="02020603050405020304" pitchFamily="18" charset="0"/>
              </a:defRPr>
            </a:lvl1pPr>
          </a:lstStyle>
          <a:p>
            <a:pPr>
              <a:defRPr/>
            </a:pPr>
            <a:fld id="{113FF12A-B8D8-4510-A6AB-BA9791C16D34}" type="slidenum">
              <a:rPr lang="en-US" altLang="en-US"/>
              <a:pPr>
                <a:defRPr/>
              </a:pPr>
              <a:t>‹#›</a:t>
            </a:fld>
            <a:endParaRPr lang="en-US" altLang="en-US"/>
          </a:p>
        </p:txBody>
      </p:sp>
    </p:spTree>
    <p:extLst>
      <p:ext uri="{BB962C8B-B14F-4D97-AF65-F5344CB8AC3E}">
        <p14:creationId xmlns:p14="http://schemas.microsoft.com/office/powerpoint/2010/main" val="1"/>
      </p:ext>
    </p:extLst>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a:extLst>
              <a:ext uri="{FF2B5EF4-FFF2-40B4-BE49-F238E27FC236}">
                <a16:creationId xmlns:a16="http://schemas.microsoft.com/office/drawing/2014/main" id="{7A058752-B509-2054-4403-9139F0272D79}"/>
              </a:ext>
            </a:extLst>
          </p:cNvPr>
          <p:cNvSpPr>
            <a:spLocks noGrp="1" noRot="1" noChangeAspect="1" noChangeArrowheads="1" noTextEdit="1"/>
          </p:cNvSpPr>
          <p:nvPr>
            <p:ph type="sldImg" idx="2"/>
          </p:nvPr>
        </p:nvSpPr>
        <p:spPr bwMode="auto">
          <a:xfrm>
            <a:off x="506413" y="309563"/>
            <a:ext cx="6154737" cy="461645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 uri="{53640926-AAD7-44D8-BBD7-CCE9431645EC}">
              <a14:shadowObscured xmlns:a14="http://schemas.microsoft.com/office/drawing/2010/main" val="1"/>
            </a:ext>
          </a:extLst>
        </p:spPr>
      </p:sp>
      <p:sp>
        <p:nvSpPr>
          <p:cNvPr id="2051" name="Rectangle 3">
            <a:extLst>
              <a:ext uri="{FF2B5EF4-FFF2-40B4-BE49-F238E27FC236}">
                <a16:creationId xmlns:a16="http://schemas.microsoft.com/office/drawing/2014/main" id="{D8DC1233-C8AD-1D60-D3E3-9E693EF1D950}"/>
              </a:ext>
            </a:extLst>
          </p:cNvPr>
          <p:cNvSpPr>
            <a:spLocks noGrp="1" noChangeArrowheads="1"/>
          </p:cNvSpPr>
          <p:nvPr>
            <p:ph type="body" sz="quarter" idx="3"/>
          </p:nvPr>
        </p:nvSpPr>
        <p:spPr bwMode="auto">
          <a:xfrm>
            <a:off x="533400" y="5254625"/>
            <a:ext cx="2906713" cy="3443288"/>
          </a:xfrm>
          <a:prstGeom prst="rect">
            <a:avLst/>
          </a:prstGeom>
          <a:noFill/>
          <a:ln>
            <a:noFill/>
          </a:ln>
          <a:effectLst/>
        </p:spPr>
        <p:txBody>
          <a:bodyPr vert="horz" wrap="square" lIns="9525" tIns="228600" rIns="9525" bIns="228600" numCol="1" anchor="t" anchorCtr="0" compatLnSpc="1">
            <a:prstTxWarp prst="textNoShape">
              <a:avLst/>
            </a:prstTxWarp>
          </a:bodyPr>
          <a:lstStyle/>
          <a:p>
            <a:pPr lvl="0"/>
            <a:r>
              <a:rPr lang="en-US" altLang="en-US" noProof="0"/>
              <a:t>This type is Arial, 10 Pt.</a:t>
            </a:r>
          </a:p>
          <a:p>
            <a:pPr lvl="0"/>
            <a:r>
              <a:rPr lang="en-US" altLang="en-US" noProof="0"/>
              <a:t>Use sentence structure.</a:t>
            </a:r>
          </a:p>
          <a:p>
            <a:pPr lvl="0"/>
            <a:r>
              <a:rPr lang="en-US" altLang="en-US" noProof="0"/>
              <a:t>Bullets are Wingdings square (n) size is 75% of the text.</a:t>
            </a:r>
          </a:p>
          <a:p>
            <a:pPr lvl="1"/>
            <a:r>
              <a:rPr lang="en-US" altLang="en-US" noProof="0"/>
              <a:t>Dashes are option dashes and are 100% of the text size.</a:t>
            </a:r>
          </a:p>
          <a:p>
            <a:pPr lvl="1"/>
            <a:r>
              <a:rPr lang="en-US" altLang="en-US" noProof="0"/>
              <a:t>Dashes Should have a tighter line spacing than the bullets.</a:t>
            </a:r>
          </a:p>
          <a:p>
            <a:pPr lvl="0"/>
            <a:r>
              <a:rPr lang="en-US" altLang="en-US" noProof="0"/>
              <a:t>Line spacing is .9 on .5 after.</a:t>
            </a:r>
          </a:p>
          <a:p>
            <a:pPr lvl="0"/>
            <a:r>
              <a:rPr lang="en-US" altLang="en-US" noProof="0"/>
              <a:t>Use periods on note pages.</a:t>
            </a:r>
          </a:p>
          <a:p>
            <a:pPr lvl="0"/>
            <a:r>
              <a:rPr lang="en-US" altLang="en-US" noProof="0"/>
              <a:t>Print file without pure black and white.</a:t>
            </a:r>
          </a:p>
        </p:txBody>
      </p:sp>
      <p:sp>
        <p:nvSpPr>
          <p:cNvPr id="2052" name="Line 4">
            <a:extLst>
              <a:ext uri="{FF2B5EF4-FFF2-40B4-BE49-F238E27FC236}">
                <a16:creationId xmlns:a16="http://schemas.microsoft.com/office/drawing/2014/main" id="{8E2C4BCE-1D16-7C41-311F-EE015F45A416}"/>
              </a:ext>
            </a:extLst>
          </p:cNvPr>
          <p:cNvSpPr>
            <a:spLocks noChangeShapeType="1"/>
          </p:cNvSpPr>
          <p:nvPr/>
        </p:nvSpPr>
        <p:spPr bwMode="auto">
          <a:xfrm>
            <a:off x="563563" y="5097463"/>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3" name="Line 5">
            <a:extLst>
              <a:ext uri="{FF2B5EF4-FFF2-40B4-BE49-F238E27FC236}">
                <a16:creationId xmlns:a16="http://schemas.microsoft.com/office/drawing/2014/main" id="{3BD58AD4-C4AE-69C6-124D-676D5AF833DC}"/>
              </a:ext>
            </a:extLst>
          </p:cNvPr>
          <p:cNvSpPr>
            <a:spLocks noChangeShapeType="1"/>
          </p:cNvSpPr>
          <p:nvPr/>
        </p:nvSpPr>
        <p:spPr bwMode="auto">
          <a:xfrm>
            <a:off x="576263" y="8891588"/>
            <a:ext cx="6135687"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2054" name="Rectangle 6">
            <a:extLst>
              <a:ext uri="{FF2B5EF4-FFF2-40B4-BE49-F238E27FC236}">
                <a16:creationId xmlns:a16="http://schemas.microsoft.com/office/drawing/2014/main" id="{A34D6203-AA84-95CF-B4E0-7BA55502567F}"/>
              </a:ext>
            </a:extLst>
          </p:cNvPr>
          <p:cNvSpPr>
            <a:spLocks noChangeArrowheads="1"/>
          </p:cNvSpPr>
          <p:nvPr/>
        </p:nvSpPr>
        <p:spPr bwMode="auto">
          <a:xfrm>
            <a:off x="3486150" y="9020175"/>
            <a:ext cx="304800" cy="201613"/>
          </a:xfrm>
          <a:prstGeom prst="rect">
            <a:avLst/>
          </a:prstGeom>
          <a:noFill/>
          <a:ln>
            <a:noFill/>
          </a:ln>
          <a:effectLst/>
        </p:spPr>
        <p:txBody>
          <a:bodyPr lIns="9525" tIns="9525" rIns="9525" bIns="9525" anchor="ctr" anchorCtr="1">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pPr algn="ctr">
              <a:defRPr/>
            </a:pPr>
            <a:fld id="{4BFECC3D-8146-4977-B77D-E3CB81F48FCA}" type="slidenum">
              <a:rPr lang="en-US" altLang="en-US" sz="1200" b="1" smtClean="0"/>
              <a:pPr algn="ctr">
                <a:defRPr/>
              </a:pPr>
              <a:t>‹#›</a:t>
            </a:fld>
            <a:endParaRPr lang="en-US" altLang="en-US" sz="1200" b="1"/>
          </a:p>
        </p:txBody>
      </p:sp>
    </p:spTree>
  </p:cSld>
  <p:clrMap bg1="lt1" tx1="dk1" bg2="lt2" tx2="dk2" accent1="accent1" accent2="accent2" accent3="accent3" accent4="accent4" accent5="accent5" accent6="accent6" hlink="hlink" folHlink="folHlink"/>
  <p:notesStyle>
    <a:lvl1pPr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1pPr>
    <a:lvl2pPr marL="457200" algn="l" rtl="0" eaLnBrk="0" fontAlgn="base" hangingPunct="0">
      <a:spcBef>
        <a:spcPct val="30000"/>
      </a:spcBef>
      <a:spcAft>
        <a:spcPct val="0"/>
      </a:spcAft>
      <a:defRPr sz="1200" kern="1200">
        <a:solidFill>
          <a:schemeClr val="tx1"/>
        </a:solidFill>
        <a:latin typeface="Arial" panose="020B0604020202020204" pitchFamily="34" charset="0"/>
        <a:ea typeface="+mn-ea"/>
        <a:cs typeface="+mn-cs"/>
      </a:defRPr>
    </a:lvl2pPr>
    <a:lvl3pPr marL="11430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3pPr>
    <a:lvl4pPr marL="16002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4pPr>
    <a:lvl5pPr marL="2057400" indent="-228600" algn="l" rtl="0" eaLnBrk="0" fontAlgn="base" hangingPunct="0">
      <a:spcBef>
        <a:spcPct val="30000"/>
      </a:spcBef>
      <a:spcAft>
        <a:spcPct val="0"/>
      </a:spcAft>
      <a:defRPr sz="1200" kern="1200">
        <a:solidFill>
          <a:schemeClr val="tx1"/>
        </a:solidFill>
        <a:latin typeface="Times New Roman" panose="02020603050405020304" pitchFamily="18"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2.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5.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6.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22" name="Rectangle 2">
            <a:extLst>
              <a:ext uri="{FF2B5EF4-FFF2-40B4-BE49-F238E27FC236}">
                <a16:creationId xmlns:a16="http://schemas.microsoft.com/office/drawing/2014/main" id="{8DE98578-2944-F748-5E4D-0F29FD33FB89}"/>
              </a:ext>
            </a:extLst>
          </p:cNvPr>
          <p:cNvSpPr>
            <a:spLocks noGrp="1" noRot="1" noChangeAspect="1" noChangeArrowheads="1" noTextEdit="1"/>
          </p:cNvSpPr>
          <p:nvPr>
            <p:ph type="sldImg"/>
          </p:nvPr>
        </p:nvSpPr>
        <p:spPr/>
      </p:sp>
      <p:sp>
        <p:nvSpPr>
          <p:cNvPr id="5123" name="Rectangle 3">
            <a:extLst>
              <a:ext uri="{FF2B5EF4-FFF2-40B4-BE49-F238E27FC236}">
                <a16:creationId xmlns:a16="http://schemas.microsoft.com/office/drawing/2014/main" id="{C3DAC7EC-D6B2-EC53-F33E-80B8EA2EC4EE}"/>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7170" name="Rectangle 4">
            <a:extLst>
              <a:ext uri="{FF2B5EF4-FFF2-40B4-BE49-F238E27FC236}">
                <a16:creationId xmlns:a16="http://schemas.microsoft.com/office/drawing/2014/main" id="{A8B5F4BC-D766-A06F-AC5F-E0C82EB33B40}"/>
              </a:ext>
            </a:extLst>
          </p:cNvPr>
          <p:cNvSpPr>
            <a:spLocks noGrp="1" noRot="1" noChangeAspect="1" noChangeArrowheads="1" noTextEdit="1"/>
          </p:cNvSpPr>
          <p:nvPr>
            <p:ph type="sldImg"/>
          </p:nvPr>
        </p:nvSpPr>
        <p:spPr/>
      </p:sp>
      <p:sp>
        <p:nvSpPr>
          <p:cNvPr id="7171" name="Rectangle 5">
            <a:extLst>
              <a:ext uri="{FF2B5EF4-FFF2-40B4-BE49-F238E27FC236}">
                <a16:creationId xmlns:a16="http://schemas.microsoft.com/office/drawing/2014/main" id="{EBFC1CE6-55FC-977B-5821-D1A1CEE6D25A}"/>
              </a:ext>
            </a:extLst>
          </p:cNvPr>
          <p:cNvSpPr>
            <a:spLocks noGrp="1" noChangeArrowheads="1"/>
          </p:cNvSpPr>
          <p:nvPr>
            <p:ph type="body" idx="1"/>
          </p:nvPr>
        </p:nvSpPr>
        <p:spPr>
          <a:noFill/>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pPr eaLnBrk="1" hangingPunct="1"/>
            <a:endParaRPr lang="en-US" altLang="en-US"/>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1266" name="Rectangle 7">
            <a:extLst>
              <a:ext uri="{FF2B5EF4-FFF2-40B4-BE49-F238E27FC236}">
                <a16:creationId xmlns:a16="http://schemas.microsoft.com/office/drawing/2014/main" id="{59C29F6F-752F-FB83-6E0B-3C9D8EF8A72A}"/>
              </a:ext>
            </a:extLst>
          </p:cNvPr>
          <p:cNvSpPr>
            <a:spLocks noGrp="1" noChangeArrowheads="1"/>
          </p:cNvSpPr>
          <p:nvPr>
            <p:ph type="sldNum" sz="quarter" idx="4294967295"/>
          </p:nvPr>
        </p:nvSpPr>
        <p:spPr bwMode="auto">
          <a:xfrm>
            <a:off x="3884613" y="8772525"/>
            <a:ext cx="2971800" cy="461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3AAACA70-DAB0-4CA8-85D9-5040D76006EC}" type="slidenum">
              <a:rPr lang="en-AU" altLang="en-US">
                <a:latin typeface="Times New Roman" panose="02020603050405020304" pitchFamily="18" charset="0"/>
              </a:rPr>
              <a:pPr>
                <a:spcBef>
                  <a:spcPct val="0"/>
                </a:spcBef>
              </a:pPr>
              <a:t>5</a:t>
            </a:fld>
            <a:endParaRPr lang="en-AU" altLang="en-US">
              <a:latin typeface="Times New Roman" panose="02020603050405020304" pitchFamily="18" charset="0"/>
            </a:endParaRPr>
          </a:p>
        </p:txBody>
      </p:sp>
      <p:sp>
        <p:nvSpPr>
          <p:cNvPr id="11267" name="Rectangle 2">
            <a:extLst>
              <a:ext uri="{FF2B5EF4-FFF2-40B4-BE49-F238E27FC236}">
                <a16:creationId xmlns:a16="http://schemas.microsoft.com/office/drawing/2014/main" id="{05362C78-28FB-2260-7A42-78E72BE5CF1C}"/>
              </a:ext>
            </a:extLst>
          </p:cNvPr>
          <p:cNvSpPr>
            <a:spLocks noGrp="1" noRot="1" noChangeAspect="1" noChangeArrowheads="1" noTextEdit="1"/>
          </p:cNvSpPr>
          <p:nvPr>
            <p:ph type="sldImg"/>
          </p:nvPr>
        </p:nvSpPr>
        <p:spPr>
          <a:xfrm>
            <a:off x="889000" y="346075"/>
            <a:ext cx="5080000" cy="3810000"/>
          </a:xfrm>
        </p:spPr>
      </p:sp>
      <p:sp>
        <p:nvSpPr>
          <p:cNvPr id="11268" name="Rectangle 3">
            <a:extLst>
              <a:ext uri="{FF2B5EF4-FFF2-40B4-BE49-F238E27FC236}">
                <a16:creationId xmlns:a16="http://schemas.microsoft.com/office/drawing/2014/main" id="{109FD6EA-EA10-6626-39CE-34257B4354DC}"/>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314" name="Rectangle 7">
            <a:extLst>
              <a:ext uri="{FF2B5EF4-FFF2-40B4-BE49-F238E27FC236}">
                <a16:creationId xmlns:a16="http://schemas.microsoft.com/office/drawing/2014/main" id="{83F5F0C2-8BDA-069C-D73C-911258F01215}"/>
              </a:ext>
            </a:extLst>
          </p:cNvPr>
          <p:cNvSpPr>
            <a:spLocks noGrp="1" noChangeArrowheads="1"/>
          </p:cNvSpPr>
          <p:nvPr>
            <p:ph type="sldNum" sz="quarter" idx="4294967295"/>
          </p:nvPr>
        </p:nvSpPr>
        <p:spPr bwMode="auto">
          <a:xfrm>
            <a:off x="3884613" y="8772525"/>
            <a:ext cx="2971800" cy="461963"/>
          </a:xfrm>
          <a:prstGeom prst="rect">
            <a:avLst/>
          </a:prstGeom>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spcBef>
                <a:spcPct val="30000"/>
              </a:spcBef>
              <a:defRPr sz="1200">
                <a:solidFill>
                  <a:schemeClr val="tx1"/>
                </a:solidFill>
                <a:latin typeface="Arial" panose="020B0604020202020204" pitchFamily="34" charset="0"/>
              </a:defRPr>
            </a:lvl1pPr>
            <a:lvl2pPr marL="742950" indent="-285750">
              <a:spcBef>
                <a:spcPct val="30000"/>
              </a:spcBef>
              <a:defRPr sz="1200">
                <a:solidFill>
                  <a:schemeClr val="tx1"/>
                </a:solidFill>
                <a:latin typeface="Arial" panose="020B0604020202020204" pitchFamily="34" charset="0"/>
              </a:defRPr>
            </a:lvl2pPr>
            <a:lvl3pPr marL="1143000" indent="-228600">
              <a:spcBef>
                <a:spcPct val="30000"/>
              </a:spcBef>
              <a:defRPr sz="1200">
                <a:solidFill>
                  <a:schemeClr val="tx1"/>
                </a:solidFill>
                <a:latin typeface="Times New Roman" panose="02020603050405020304" pitchFamily="18" charset="0"/>
              </a:defRPr>
            </a:lvl3pPr>
            <a:lvl4pPr marL="1600200" indent="-228600">
              <a:spcBef>
                <a:spcPct val="30000"/>
              </a:spcBef>
              <a:defRPr sz="1200">
                <a:solidFill>
                  <a:schemeClr val="tx1"/>
                </a:solidFill>
                <a:latin typeface="Times New Roman" panose="02020603050405020304" pitchFamily="18" charset="0"/>
              </a:defRPr>
            </a:lvl4pPr>
            <a:lvl5pPr marL="2057400" indent="-228600">
              <a:spcBef>
                <a:spcPct val="30000"/>
              </a:spcBef>
              <a:defRPr sz="1200">
                <a:solidFill>
                  <a:schemeClr val="tx1"/>
                </a:solidFill>
                <a:latin typeface="Times New Roman" panose="02020603050405020304" pitchFamily="18" charset="0"/>
              </a:defRPr>
            </a:lvl5pPr>
            <a:lvl6pPr marL="2514600" indent="-228600" eaLnBrk="0" fontAlgn="base" hangingPunct="0">
              <a:spcBef>
                <a:spcPct val="30000"/>
              </a:spcBef>
              <a:spcAft>
                <a:spcPct val="0"/>
              </a:spcAft>
              <a:defRPr sz="1200">
                <a:solidFill>
                  <a:schemeClr val="tx1"/>
                </a:solidFill>
                <a:latin typeface="Times New Roman" panose="02020603050405020304" pitchFamily="18" charset="0"/>
              </a:defRPr>
            </a:lvl6pPr>
            <a:lvl7pPr marL="2971800" indent="-228600" eaLnBrk="0" fontAlgn="base" hangingPunct="0">
              <a:spcBef>
                <a:spcPct val="30000"/>
              </a:spcBef>
              <a:spcAft>
                <a:spcPct val="0"/>
              </a:spcAft>
              <a:defRPr sz="1200">
                <a:solidFill>
                  <a:schemeClr val="tx1"/>
                </a:solidFill>
                <a:latin typeface="Times New Roman" panose="02020603050405020304" pitchFamily="18" charset="0"/>
              </a:defRPr>
            </a:lvl7pPr>
            <a:lvl8pPr marL="3429000" indent="-228600" eaLnBrk="0" fontAlgn="base" hangingPunct="0">
              <a:spcBef>
                <a:spcPct val="30000"/>
              </a:spcBef>
              <a:spcAft>
                <a:spcPct val="0"/>
              </a:spcAft>
              <a:defRPr sz="1200">
                <a:solidFill>
                  <a:schemeClr val="tx1"/>
                </a:solidFill>
                <a:latin typeface="Times New Roman" panose="02020603050405020304" pitchFamily="18" charset="0"/>
              </a:defRPr>
            </a:lvl8pPr>
            <a:lvl9pPr marL="3886200" indent="-228600" eaLnBrk="0" fontAlgn="base" hangingPunct="0">
              <a:spcBef>
                <a:spcPct val="30000"/>
              </a:spcBef>
              <a:spcAft>
                <a:spcPct val="0"/>
              </a:spcAft>
              <a:defRPr sz="1200">
                <a:solidFill>
                  <a:schemeClr val="tx1"/>
                </a:solidFill>
                <a:latin typeface="Times New Roman" panose="02020603050405020304" pitchFamily="18" charset="0"/>
              </a:defRPr>
            </a:lvl9pPr>
          </a:lstStyle>
          <a:p>
            <a:pPr>
              <a:spcBef>
                <a:spcPct val="0"/>
              </a:spcBef>
            </a:pPr>
            <a:fld id="{000CEF6B-8612-4572-8976-7B6E69E2C748}" type="slidenum">
              <a:rPr lang="en-AU" altLang="en-US">
                <a:latin typeface="Times New Roman" panose="02020603050405020304" pitchFamily="18" charset="0"/>
              </a:rPr>
              <a:pPr>
                <a:spcBef>
                  <a:spcPct val="0"/>
                </a:spcBef>
              </a:pPr>
              <a:t>6</a:t>
            </a:fld>
            <a:endParaRPr lang="en-AU" altLang="en-US">
              <a:latin typeface="Times New Roman" panose="02020603050405020304" pitchFamily="18" charset="0"/>
            </a:endParaRPr>
          </a:p>
        </p:txBody>
      </p:sp>
      <p:sp>
        <p:nvSpPr>
          <p:cNvPr id="13315" name="Rectangle 2">
            <a:extLst>
              <a:ext uri="{FF2B5EF4-FFF2-40B4-BE49-F238E27FC236}">
                <a16:creationId xmlns:a16="http://schemas.microsoft.com/office/drawing/2014/main" id="{FD969CD8-E2E8-B5A5-CCC4-3E4C125FBF30}"/>
              </a:ext>
            </a:extLst>
          </p:cNvPr>
          <p:cNvSpPr>
            <a:spLocks noGrp="1" noRot="1" noChangeAspect="1" noChangeArrowheads="1" noTextEdit="1"/>
          </p:cNvSpPr>
          <p:nvPr>
            <p:ph type="sldImg"/>
          </p:nvPr>
        </p:nvSpPr>
        <p:spPr>
          <a:xfrm>
            <a:off x="889000" y="346075"/>
            <a:ext cx="5080000" cy="3810000"/>
          </a:xfrm>
        </p:spPr>
      </p:sp>
      <p:sp>
        <p:nvSpPr>
          <p:cNvPr id="13316" name="Rectangle 3">
            <a:extLst>
              <a:ext uri="{FF2B5EF4-FFF2-40B4-BE49-F238E27FC236}">
                <a16:creationId xmlns:a16="http://schemas.microsoft.com/office/drawing/2014/main" id="{F3701CE1-3F71-4412-90CD-DD5DE5A77331}"/>
              </a:ext>
            </a:extLst>
          </p:cNvPr>
          <p:cNvSpPr>
            <a:spLocks noGrp="1" noChangeArrowheads="1"/>
          </p:cNvSpPr>
          <p:nvPr>
            <p:ph type="body" idx="1"/>
          </p:nvPr>
        </p:nvSpPr>
        <p:spPr>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143000" y="1122363"/>
            <a:ext cx="6858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143000" y="3602038"/>
            <a:ext cx="6858000" cy="1655762"/>
          </a:xfrm>
        </p:spPr>
        <p:txBody>
          <a:bodyPr/>
          <a:lstStyle>
            <a:lvl1pPr marL="0" indent="0" algn="ctr">
              <a:buNone/>
              <a:defRPr sz="2400"/>
            </a:lvl1pPr>
            <a:lvl2pPr marL="457200" indent="0" algn="ctr">
              <a:buNone/>
              <a:defRPr sz="2000"/>
            </a:lvl2pPr>
            <a:lvl3pPr marL="914400" indent="0" algn="ctr">
              <a:buNone/>
              <a:defRPr sz="1800"/>
            </a:lvl3pPr>
            <a:lvl4pPr marL="1371600" indent="0" algn="ctr">
              <a:buNone/>
              <a:defRPr sz="1600"/>
            </a:lvl4pPr>
            <a:lvl5pPr marL="1828800" indent="0" algn="ctr">
              <a:buNone/>
              <a:defRPr sz="1600"/>
            </a:lvl5pPr>
            <a:lvl6pPr marL="2286000" indent="0" algn="ctr">
              <a:buNone/>
              <a:defRPr sz="1600"/>
            </a:lvl6pPr>
            <a:lvl7pPr marL="2743200" indent="0" algn="ctr">
              <a:buNone/>
              <a:defRPr sz="1600"/>
            </a:lvl7pPr>
            <a:lvl8pPr marL="3200400" indent="0" algn="ctr">
              <a:buNone/>
              <a:defRPr sz="1600"/>
            </a:lvl8pPr>
            <a:lvl9pPr marL="3657600" indent="0" algn="ctr">
              <a:buNone/>
              <a:defRPr sz="1600"/>
            </a:lvl9pPr>
          </a:lstStyle>
          <a:p>
            <a:r>
              <a:rPr lang="en-US"/>
              <a:t>Click to edit Master subtitle style</a:t>
            </a:r>
          </a:p>
        </p:txBody>
      </p:sp>
    </p:spTree>
    <p:extLst>
      <p:ext uri="{BB962C8B-B14F-4D97-AF65-F5344CB8AC3E}">
        <p14:creationId xmlns:p14="http://schemas.microsoft.com/office/powerpoint/2010/main" val="132676504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27279951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684963" y="201613"/>
            <a:ext cx="2112962" cy="6388100"/>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346075" y="201613"/>
            <a:ext cx="6186488" cy="638810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1498905211"/>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46075" y="201613"/>
            <a:ext cx="6442075" cy="601662"/>
          </a:xfrm>
        </p:spPr>
        <p:txBody>
          <a:bodyPr/>
          <a:lstStyle/>
          <a:p>
            <a:r>
              <a:rPr lang="en-US"/>
              <a:t>Click to edit Master title style</a:t>
            </a:r>
          </a:p>
        </p:txBody>
      </p:sp>
      <p:sp>
        <p:nvSpPr>
          <p:cNvPr id="3" name="Text Placeholder 2"/>
          <p:cNvSpPr>
            <a:spLocks noGrp="1"/>
          </p:cNvSpPr>
          <p:nvPr>
            <p:ph type="body"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366746472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1319008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23888" y="1709738"/>
            <a:ext cx="78867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623888" y="4589463"/>
            <a:ext cx="7886700" cy="1500187"/>
          </a:xfrm>
        </p:spPr>
        <p:txBody>
          <a:bodyPr/>
          <a:lstStyle>
            <a:lvl1pPr marL="0" indent="0">
              <a:buNone/>
              <a:defRPr sz="2400"/>
            </a:lvl1pPr>
            <a:lvl2pPr marL="457200" indent="0">
              <a:buNone/>
              <a:defRPr sz="2000"/>
            </a:lvl2pPr>
            <a:lvl3pPr marL="914400" indent="0">
              <a:buNone/>
              <a:defRPr sz="18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pPr lvl="0"/>
            <a:r>
              <a:rPr lang="en-US"/>
              <a:t>Click to edit Master text styles</a:t>
            </a:r>
          </a:p>
        </p:txBody>
      </p:sp>
    </p:spTree>
    <p:extLst>
      <p:ext uri="{BB962C8B-B14F-4D97-AF65-F5344CB8AC3E}">
        <p14:creationId xmlns:p14="http://schemas.microsoft.com/office/powerpoint/2010/main" val="1612478850"/>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346075"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4648200" y="1076325"/>
            <a:ext cx="4149725" cy="55133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4273556021"/>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630238" y="365125"/>
            <a:ext cx="7886700" cy="1325563"/>
          </a:xfrm>
        </p:spPr>
        <p:txBody>
          <a:bodyPr/>
          <a:lstStyle/>
          <a:p>
            <a:r>
              <a:rPr lang="en-US"/>
              <a:t>Click to edit Master title style</a:t>
            </a:r>
          </a:p>
        </p:txBody>
      </p:sp>
      <p:sp>
        <p:nvSpPr>
          <p:cNvPr id="3" name="Text Placeholder 2"/>
          <p:cNvSpPr>
            <a:spLocks noGrp="1"/>
          </p:cNvSpPr>
          <p:nvPr>
            <p:ph type="body" idx="1"/>
          </p:nvPr>
        </p:nvSpPr>
        <p:spPr>
          <a:xfrm>
            <a:off x="630238" y="1681163"/>
            <a:ext cx="3868737"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30238" y="2505075"/>
            <a:ext cx="386873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4629150" y="1681163"/>
            <a:ext cx="3887788" cy="82391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4629150" y="2505075"/>
            <a:ext cx="38877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Tree>
    <p:extLst>
      <p:ext uri="{BB962C8B-B14F-4D97-AF65-F5344CB8AC3E}">
        <p14:creationId xmlns:p14="http://schemas.microsoft.com/office/powerpoint/2010/main" val="2955573635"/>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Tree>
    <p:extLst>
      <p:ext uri="{BB962C8B-B14F-4D97-AF65-F5344CB8AC3E}">
        <p14:creationId xmlns:p14="http://schemas.microsoft.com/office/powerpoint/2010/main" val="295447426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extLst>
      <p:ext uri="{BB962C8B-B14F-4D97-AF65-F5344CB8AC3E}">
        <p14:creationId xmlns:p14="http://schemas.microsoft.com/office/powerpoint/2010/main" val="324281225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3887788" y="987425"/>
            <a:ext cx="462915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29014136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30238" y="457200"/>
            <a:ext cx="2949575"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3887788" y="987425"/>
            <a:ext cx="4629150" cy="4873625"/>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US" noProof="0"/>
          </a:p>
        </p:txBody>
      </p:sp>
      <p:sp>
        <p:nvSpPr>
          <p:cNvPr id="4" name="Text Placeholder 3"/>
          <p:cNvSpPr>
            <a:spLocks noGrp="1"/>
          </p:cNvSpPr>
          <p:nvPr>
            <p:ph type="body" sz="half" idx="2"/>
          </p:nvPr>
        </p:nvSpPr>
        <p:spPr>
          <a:xfrm>
            <a:off x="630238" y="2057400"/>
            <a:ext cx="2949575" cy="3811588"/>
          </a:xfrm>
        </p:spPr>
        <p:txBody>
          <a:bodyPr/>
          <a:lstStyle>
            <a:lvl1pPr marL="0" indent="0">
              <a:buNone/>
              <a:defRPr sz="1600"/>
            </a:lvl1pPr>
            <a:lvl2pPr marL="457200" indent="0">
              <a:buNone/>
              <a:defRPr sz="1400"/>
            </a:lvl2pPr>
            <a:lvl3pPr marL="914400" indent="0">
              <a:buNone/>
              <a:defRPr sz="1200"/>
            </a:lvl3pPr>
            <a:lvl4pPr marL="1371600" indent="0">
              <a:buNone/>
              <a:defRPr sz="1000"/>
            </a:lvl4pPr>
            <a:lvl5pPr marL="1828800" indent="0">
              <a:buNone/>
              <a:defRPr sz="1000"/>
            </a:lvl5pPr>
            <a:lvl6pPr marL="2286000" indent="0">
              <a:buNone/>
              <a:defRPr sz="1000"/>
            </a:lvl6pPr>
            <a:lvl7pPr marL="2743200" indent="0">
              <a:buNone/>
              <a:defRPr sz="1000"/>
            </a:lvl7pPr>
            <a:lvl8pPr marL="3200400" indent="0">
              <a:buNone/>
              <a:defRPr sz="1000"/>
            </a:lvl8pPr>
            <a:lvl9pPr marL="3657600" indent="0">
              <a:buNone/>
              <a:defRPr sz="1000"/>
            </a:lvl9pPr>
          </a:lstStyle>
          <a:p>
            <a:pPr lvl="0"/>
            <a:r>
              <a:rPr lang="en-US"/>
              <a:t>Click to edit Master text styles</a:t>
            </a:r>
          </a:p>
        </p:txBody>
      </p:sp>
    </p:spTree>
    <p:extLst>
      <p:ext uri="{BB962C8B-B14F-4D97-AF65-F5344CB8AC3E}">
        <p14:creationId xmlns:p14="http://schemas.microsoft.com/office/powerpoint/2010/main" val="4070913970"/>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a:extLst>
              <a:ext uri="{FF2B5EF4-FFF2-40B4-BE49-F238E27FC236}">
                <a16:creationId xmlns:a16="http://schemas.microsoft.com/office/drawing/2014/main" id="{59C380C8-2042-9FE2-D824-06EF91027ACF}"/>
              </a:ext>
            </a:extLst>
          </p:cNvPr>
          <p:cNvSpPr>
            <a:spLocks noGrp="1" noChangeArrowheads="1"/>
          </p:cNvSpPr>
          <p:nvPr>
            <p:ph type="title"/>
          </p:nvPr>
        </p:nvSpPr>
        <p:spPr bwMode="auto">
          <a:xfrm>
            <a:off x="346075" y="201613"/>
            <a:ext cx="6442075" cy="601662"/>
          </a:xfrm>
          <a:prstGeom prst="rect">
            <a:avLst/>
          </a:prstGeom>
          <a:noFill/>
          <a:ln>
            <a:noFill/>
          </a:ln>
          <a:effectLst/>
        </p:spPr>
        <p:txBody>
          <a:bodyPr vert="horz" wrap="square" lIns="91176" tIns="45588" rIns="91176" bIns="45588" numCol="1" anchor="ctr" anchorCtr="0" compatLnSpc="1">
            <a:prstTxWarp prst="textNoShape">
              <a:avLst/>
            </a:prstTxWarp>
          </a:bodyPr>
          <a:lstStyle/>
          <a:p>
            <a:pPr lvl="0"/>
            <a:r>
              <a:rPr lang="en-US" altLang="en-US"/>
              <a:t>Click to edit Master title style</a:t>
            </a:r>
          </a:p>
        </p:txBody>
      </p:sp>
      <p:sp>
        <p:nvSpPr>
          <p:cNvPr id="1027" name="Rectangle 3">
            <a:extLst>
              <a:ext uri="{FF2B5EF4-FFF2-40B4-BE49-F238E27FC236}">
                <a16:creationId xmlns:a16="http://schemas.microsoft.com/office/drawing/2014/main" id="{BD902C41-9BFF-7E54-F5E6-48EAAF9E57D8}"/>
              </a:ext>
            </a:extLst>
          </p:cNvPr>
          <p:cNvSpPr>
            <a:spLocks noGrp="1" noChangeArrowheads="1"/>
          </p:cNvSpPr>
          <p:nvPr>
            <p:ph type="body" idx="1"/>
          </p:nvPr>
        </p:nvSpPr>
        <p:spPr bwMode="auto">
          <a:xfrm>
            <a:off x="346075" y="1076325"/>
            <a:ext cx="8451850" cy="551338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176" tIns="45588" rIns="91176" bIns="45588" numCol="1" anchor="t" anchorCtr="0" compatLnSpc="1">
            <a:prstTxWarp prst="textNoShape">
              <a:avLst/>
            </a:prstTxWarp>
          </a:bodyPr>
          <a:lstStyle/>
          <a:p>
            <a:pPr lvl="0"/>
            <a:r>
              <a:rPr lang="en-US" altLang="en-US"/>
              <a:t>Click to 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1028" name="Line 4">
            <a:extLst>
              <a:ext uri="{FF2B5EF4-FFF2-40B4-BE49-F238E27FC236}">
                <a16:creationId xmlns:a16="http://schemas.microsoft.com/office/drawing/2014/main" id="{8F6E9083-B2FC-6BE4-DAFB-CC428591AF4F}"/>
              </a:ext>
            </a:extLst>
          </p:cNvPr>
          <p:cNvSpPr>
            <a:spLocks noChangeShapeType="1"/>
          </p:cNvSpPr>
          <p:nvPr/>
        </p:nvSpPr>
        <p:spPr bwMode="auto">
          <a:xfrm>
            <a:off x="9525" y="739775"/>
            <a:ext cx="9134475" cy="0"/>
          </a:xfrm>
          <a:prstGeom prst="line">
            <a:avLst/>
          </a:prstGeom>
          <a:noFill/>
          <a:ln w="50800">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1030" name="Text Box 6">
            <a:extLst>
              <a:ext uri="{FF2B5EF4-FFF2-40B4-BE49-F238E27FC236}">
                <a16:creationId xmlns:a16="http://schemas.microsoft.com/office/drawing/2014/main" id="{1A81BE53-DC42-32B4-BD49-7A5473980071}"/>
              </a:ext>
            </a:extLst>
          </p:cNvPr>
          <p:cNvSpPr txBox="1">
            <a:spLocks noChangeArrowheads="1"/>
          </p:cNvSpPr>
          <p:nvPr userDrawn="1"/>
        </p:nvSpPr>
        <p:spPr bwMode="auto">
          <a:xfrm>
            <a:off x="8659813" y="6454775"/>
            <a:ext cx="368300" cy="28098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fld id="{68613632-9502-4367-BB71-D0B5190E304D}" type="slidenum">
              <a:rPr lang="en-US" altLang="en-US" sz="1300" smtClean="0">
                <a:latin typeface="Arial" panose="020B0604020202020204" pitchFamily="34" charset="0"/>
              </a:rPr>
              <a:pPr eaLnBrk="1" hangingPunct="1">
                <a:defRPr/>
              </a:pPr>
              <a:t>‹#›</a:t>
            </a:fld>
            <a:endParaRPr lang="en-US" altLang="en-US" sz="1300">
              <a:latin typeface="Arial" panose="020B0604020202020204" pitchFamily="34" charset="0"/>
            </a:endParaRPr>
          </a:p>
        </p:txBody>
      </p:sp>
      <p:sp>
        <p:nvSpPr>
          <p:cNvPr id="1031" name="Rectangle 7">
            <a:extLst>
              <a:ext uri="{FF2B5EF4-FFF2-40B4-BE49-F238E27FC236}">
                <a16:creationId xmlns:a16="http://schemas.microsoft.com/office/drawing/2014/main" id="{BA58A7FA-19E2-0185-079D-6533835A51F0}"/>
              </a:ext>
            </a:extLst>
          </p:cNvPr>
          <p:cNvSpPr>
            <a:spLocks noChangeArrowheads="1"/>
          </p:cNvSpPr>
          <p:nvPr userDrawn="1"/>
        </p:nvSpPr>
        <p:spPr bwMode="auto">
          <a:xfrm>
            <a:off x="6858000" y="0"/>
            <a:ext cx="2286000" cy="762000"/>
          </a:xfrm>
          <a:prstGeom prst="rect">
            <a:avLst/>
          </a:prstGeom>
          <a:solidFill>
            <a:schemeClr val="accent2"/>
          </a:solidFill>
          <a:ln>
            <a:noFill/>
          </a:ln>
          <a:effectLst/>
        </p:spPr>
        <p:txBody>
          <a:bodyPr lIns="82628" tIns="41315" rIns="82628" bIns="41315"/>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algn="ctr">
              <a:defRPr/>
            </a:pPr>
            <a:r>
              <a:rPr lang="en-US" altLang="en-US" sz="2000" b="1" i="1">
                <a:solidFill>
                  <a:schemeClr val="bg1"/>
                </a:solidFill>
                <a:latin typeface="Arial" panose="020B0604020202020204" pitchFamily="34" charset="0"/>
              </a:rPr>
              <a:t>Six Sigma</a:t>
            </a:r>
          </a:p>
          <a:p>
            <a:pPr algn="ctr">
              <a:defRPr/>
            </a:pPr>
            <a:r>
              <a:rPr lang="en-US" altLang="en-US" sz="2000" b="1" i="1">
                <a:solidFill>
                  <a:schemeClr val="bg1"/>
                </a:solidFill>
                <a:latin typeface="Arial" panose="020B0604020202020204" pitchFamily="34" charset="0"/>
              </a:rPr>
              <a:t>Green Belt</a:t>
            </a:r>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 id="2147483660" r:id="rId12"/>
  </p:sldLayoutIdLst>
  <p:txStyles>
    <p:titleStyle>
      <a:lvl1pPr algn="l" rtl="0" eaLnBrk="0" fontAlgn="base" hangingPunct="0">
        <a:spcBef>
          <a:spcPct val="0"/>
        </a:spcBef>
        <a:spcAft>
          <a:spcPct val="0"/>
        </a:spcAft>
        <a:defRPr sz="2400" b="1" i="1" kern="1200">
          <a:solidFill>
            <a:schemeClr val="accent2"/>
          </a:solidFill>
          <a:effectLst>
            <a:outerShdw blurRad="38100" dist="38100" dir="2700000" algn="tl">
              <a:srgbClr val="C0C0C0"/>
            </a:outerShdw>
          </a:effectLst>
          <a:latin typeface="+mj-lt"/>
          <a:ea typeface="+mj-ea"/>
          <a:cs typeface="+mj-cs"/>
        </a:defRPr>
      </a:lvl1pPr>
      <a:lvl2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2pPr>
      <a:lvl3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3pPr>
      <a:lvl4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4pPr>
      <a:lvl5pPr algn="l" rtl="0" eaLnBrk="0" fontAlgn="base" hangingPunct="0">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5pPr>
      <a:lvl6pPr marL="4572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6pPr>
      <a:lvl7pPr marL="9144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7pPr>
      <a:lvl8pPr marL="13716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8pPr>
      <a:lvl9pPr marL="1828800" algn="l" rtl="0" fontAlgn="base">
        <a:spcBef>
          <a:spcPct val="0"/>
        </a:spcBef>
        <a:spcAft>
          <a:spcPct val="0"/>
        </a:spcAft>
        <a:defRPr sz="2400" b="1" i="1">
          <a:solidFill>
            <a:schemeClr val="accent2"/>
          </a:solidFill>
          <a:effectLst>
            <a:outerShdw blurRad="38100" dist="38100" dir="2700000" algn="tl">
              <a:srgbClr val="C0C0C0"/>
            </a:outerShdw>
          </a:effectLst>
          <a:latin typeface="Arial" panose="020B0604020202020204" pitchFamily="34" charset="0"/>
        </a:defRPr>
      </a:lvl9pPr>
    </p:titleStyle>
    <p:bodyStyle>
      <a:lvl1pPr marL="342900" indent="-342900" algn="l" rtl="0" eaLnBrk="0" fontAlgn="base" hangingPunct="0">
        <a:spcBef>
          <a:spcPct val="20000"/>
        </a:spcBef>
        <a:spcAft>
          <a:spcPct val="0"/>
        </a:spcAft>
        <a:buClr>
          <a:schemeClr val="accent2"/>
        </a:buClr>
        <a:buFont typeface="Symbol" panose="05050102010706020507" pitchFamily="18" charset="2"/>
        <a:buChar char="·"/>
        <a:defRPr sz="2000" kern="1200">
          <a:solidFill>
            <a:schemeClr val="tx1"/>
          </a:solidFill>
          <a:latin typeface="+mn-lt"/>
          <a:ea typeface="+mn-ea"/>
          <a:cs typeface="+mn-cs"/>
        </a:defRPr>
      </a:lvl1pPr>
      <a:lvl2pPr marL="742950" indent="-28575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2pPr>
      <a:lvl3pPr marL="11430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3pPr>
      <a:lvl4pPr marL="16002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Clr>
          <a:schemeClr val="accent2"/>
        </a:buClr>
        <a:buChar char="»"/>
        <a:defRPr sz="2000" kern="1200">
          <a:solidFill>
            <a:schemeClr val="tx1"/>
          </a:solidFill>
          <a:latin typeface="+mn-lt"/>
          <a:ea typeface="+mn-ea"/>
          <a:cs typeface="+mn-cs"/>
        </a:defRPr>
      </a:lvl5pPr>
      <a:lvl6pPr marL="25146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8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90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200" indent="-228600" algn="l" defTabSz="914400"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1.wmf"/><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2.emf"/></Relationships>
</file>

<file path=ppt/slides/_rels/slide10.xml.rels><?xml version="1.0" encoding="UTF-8" standalone="yes"?>
<Relationships xmlns="http://schemas.openxmlformats.org/package/2006/relationships"><Relationship Id="rId3" Type="http://schemas.openxmlformats.org/officeDocument/2006/relationships/image" Target="../media/image6.gif"/><Relationship Id="rId2" Type="http://schemas.openxmlformats.org/officeDocument/2006/relationships/image" Target="../media/image5.wmf"/><Relationship Id="rId1" Type="http://schemas.openxmlformats.org/officeDocument/2006/relationships/slideLayout" Target="../slideLayouts/slideLayout6.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2.xml.rels><?xml version="1.0" encoding="UTF-8" standalone="yes"?>
<Relationships xmlns="http://schemas.openxmlformats.org/package/2006/relationships"><Relationship Id="rId3" Type="http://schemas.openxmlformats.org/officeDocument/2006/relationships/image" Target="../media/image3.jpeg"/><Relationship Id="rId2" Type="http://schemas.openxmlformats.org/officeDocument/2006/relationships/notesSlide" Target="../notesSlides/notesSlide2.xml"/><Relationship Id="rId1" Type="http://schemas.openxmlformats.org/officeDocument/2006/relationships/slideLayout" Target="../slideLayouts/slideLayout1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4.xml.rels><?xml version="1.0" encoding="UTF-8" standalone="yes"?>
<Relationships xmlns="http://schemas.openxmlformats.org/package/2006/relationships"><Relationship Id="rId2" Type="http://schemas.openxmlformats.org/officeDocument/2006/relationships/image" Target="../media/image4.wmf"/><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notesSlide" Target="../notesSlides/notesSlide3.xml"/><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4098" name="Group 160">
            <a:extLst>
              <a:ext uri="{FF2B5EF4-FFF2-40B4-BE49-F238E27FC236}">
                <a16:creationId xmlns:a16="http://schemas.microsoft.com/office/drawing/2014/main" id="{F6ACBAD0-7020-2A61-E053-D634235F2708}"/>
              </a:ext>
            </a:extLst>
          </p:cNvPr>
          <p:cNvGrpSpPr>
            <a:grpSpLocks/>
          </p:cNvGrpSpPr>
          <p:nvPr/>
        </p:nvGrpSpPr>
        <p:grpSpPr bwMode="auto">
          <a:xfrm>
            <a:off x="831850" y="4102100"/>
            <a:ext cx="2705100" cy="2351088"/>
            <a:chOff x="576" y="2929"/>
            <a:chExt cx="1875" cy="1678"/>
          </a:xfrm>
        </p:grpSpPr>
        <p:sp>
          <p:nvSpPr>
            <p:cNvPr id="4105" name="Line 4">
              <a:extLst>
                <a:ext uri="{FF2B5EF4-FFF2-40B4-BE49-F238E27FC236}">
                  <a16:creationId xmlns:a16="http://schemas.microsoft.com/office/drawing/2014/main" id="{44F4BD3C-A55D-920C-6FE6-6652CB38CDB0}"/>
                </a:ext>
              </a:extLst>
            </p:cNvPr>
            <p:cNvSpPr>
              <a:spLocks noChangeShapeType="1"/>
            </p:cNvSpPr>
            <p:nvPr/>
          </p:nvSpPr>
          <p:spPr bwMode="auto">
            <a:xfrm>
              <a:off x="816" y="3079"/>
              <a:ext cx="0" cy="1385"/>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nvGrpSpPr>
            <p:cNvPr id="4106" name="Group 151">
              <a:extLst>
                <a:ext uri="{FF2B5EF4-FFF2-40B4-BE49-F238E27FC236}">
                  <a16:creationId xmlns:a16="http://schemas.microsoft.com/office/drawing/2014/main" id="{FDDE993C-9699-5869-E326-0D8736BFE68E}"/>
                </a:ext>
              </a:extLst>
            </p:cNvPr>
            <p:cNvGrpSpPr>
              <a:grpSpLocks/>
            </p:cNvGrpSpPr>
            <p:nvPr/>
          </p:nvGrpSpPr>
          <p:grpSpPr bwMode="auto">
            <a:xfrm>
              <a:off x="576" y="3312"/>
              <a:ext cx="1875" cy="1011"/>
              <a:chOff x="576" y="3312"/>
              <a:chExt cx="1875" cy="1011"/>
            </a:xfrm>
          </p:grpSpPr>
          <p:sp>
            <p:nvSpPr>
              <p:cNvPr id="4115" name="Rectangle 5">
                <a:extLst>
                  <a:ext uri="{FF2B5EF4-FFF2-40B4-BE49-F238E27FC236}">
                    <a16:creationId xmlns:a16="http://schemas.microsoft.com/office/drawing/2014/main" id="{748CADF8-BABE-0B0F-96DA-667444F79B88}"/>
                  </a:ext>
                </a:extLst>
              </p:cNvPr>
              <p:cNvSpPr>
                <a:spLocks noChangeArrowheads="1"/>
              </p:cNvSpPr>
              <p:nvPr/>
            </p:nvSpPr>
            <p:spPr bwMode="auto">
              <a:xfrm>
                <a:off x="1858" y="3312"/>
                <a:ext cx="301"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6" name="Rectangle 6">
                <a:extLst>
                  <a:ext uri="{FF2B5EF4-FFF2-40B4-BE49-F238E27FC236}">
                    <a16:creationId xmlns:a16="http://schemas.microsoft.com/office/drawing/2014/main" id="{762D4661-355C-F5D2-386A-69667E9A8E07}"/>
                  </a:ext>
                </a:extLst>
              </p:cNvPr>
              <p:cNvSpPr>
                <a:spLocks noChangeArrowheads="1"/>
              </p:cNvSpPr>
              <p:nvPr/>
            </p:nvSpPr>
            <p:spPr bwMode="auto">
              <a:xfrm>
                <a:off x="2039" y="3419"/>
                <a:ext cx="320" cy="64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7" name="Line 7">
                <a:extLst>
                  <a:ext uri="{FF2B5EF4-FFF2-40B4-BE49-F238E27FC236}">
                    <a16:creationId xmlns:a16="http://schemas.microsoft.com/office/drawing/2014/main" id="{5809276B-E7B5-C460-C8B3-BD49F2F6D8A9}"/>
                  </a:ext>
                </a:extLst>
              </p:cNvPr>
              <p:cNvSpPr>
                <a:spLocks noChangeShapeType="1"/>
              </p:cNvSpPr>
              <p:nvPr/>
            </p:nvSpPr>
            <p:spPr bwMode="auto">
              <a:xfrm>
                <a:off x="673" y="4200"/>
                <a:ext cx="1756" cy="1"/>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8" name="Line 8">
                <a:extLst>
                  <a:ext uri="{FF2B5EF4-FFF2-40B4-BE49-F238E27FC236}">
                    <a16:creationId xmlns:a16="http://schemas.microsoft.com/office/drawing/2014/main" id="{E6EE4737-BBA4-6935-6432-8CAB21195F22}"/>
                  </a:ext>
                </a:extLst>
              </p:cNvPr>
              <p:cNvSpPr>
                <a:spLocks noChangeShapeType="1"/>
              </p:cNvSpPr>
              <p:nvPr/>
            </p:nvSpPr>
            <p:spPr bwMode="auto">
              <a:xfrm flipV="1">
                <a:off x="666"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9" name="Line 9">
                <a:extLst>
                  <a:ext uri="{FF2B5EF4-FFF2-40B4-BE49-F238E27FC236}">
                    <a16:creationId xmlns:a16="http://schemas.microsoft.com/office/drawing/2014/main" id="{10CE2DC2-3B90-52D7-CDF9-E974E583C3FF}"/>
                  </a:ext>
                </a:extLst>
              </p:cNvPr>
              <p:cNvSpPr>
                <a:spLocks noChangeShapeType="1"/>
              </p:cNvSpPr>
              <p:nvPr/>
            </p:nvSpPr>
            <p:spPr bwMode="auto">
              <a:xfrm flipV="1">
                <a:off x="962"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0" name="Line 10">
                <a:extLst>
                  <a:ext uri="{FF2B5EF4-FFF2-40B4-BE49-F238E27FC236}">
                    <a16:creationId xmlns:a16="http://schemas.microsoft.com/office/drawing/2014/main" id="{3B224176-66CA-BFD0-C2DD-0A0225500401}"/>
                  </a:ext>
                </a:extLst>
              </p:cNvPr>
              <p:cNvSpPr>
                <a:spLocks noChangeShapeType="1"/>
              </p:cNvSpPr>
              <p:nvPr/>
            </p:nvSpPr>
            <p:spPr bwMode="auto">
              <a:xfrm flipV="1">
                <a:off x="125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1" name="Line 11">
                <a:extLst>
                  <a:ext uri="{FF2B5EF4-FFF2-40B4-BE49-F238E27FC236}">
                    <a16:creationId xmlns:a16="http://schemas.microsoft.com/office/drawing/2014/main" id="{1BBD3294-138D-4973-BE14-FAF9DB758148}"/>
                  </a:ext>
                </a:extLst>
              </p:cNvPr>
              <p:cNvSpPr>
                <a:spLocks noChangeShapeType="1"/>
              </p:cNvSpPr>
              <p:nvPr/>
            </p:nvSpPr>
            <p:spPr bwMode="auto">
              <a:xfrm flipV="1">
                <a:off x="1547"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2" name="Line 12">
                <a:extLst>
                  <a:ext uri="{FF2B5EF4-FFF2-40B4-BE49-F238E27FC236}">
                    <a16:creationId xmlns:a16="http://schemas.microsoft.com/office/drawing/2014/main" id="{5A3B5EDA-B1B3-24C2-E2D2-1707584515F8}"/>
                  </a:ext>
                </a:extLst>
              </p:cNvPr>
              <p:cNvSpPr>
                <a:spLocks noChangeShapeType="1"/>
              </p:cNvSpPr>
              <p:nvPr/>
            </p:nvSpPr>
            <p:spPr bwMode="auto">
              <a:xfrm flipV="1">
                <a:off x="1843"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3" name="Line 13">
                <a:extLst>
                  <a:ext uri="{FF2B5EF4-FFF2-40B4-BE49-F238E27FC236}">
                    <a16:creationId xmlns:a16="http://schemas.microsoft.com/office/drawing/2014/main" id="{30D78B81-B06C-4E03-5EDA-F971B860777F}"/>
                  </a:ext>
                </a:extLst>
              </p:cNvPr>
              <p:cNvSpPr>
                <a:spLocks noChangeShapeType="1"/>
              </p:cNvSpPr>
              <p:nvPr/>
            </p:nvSpPr>
            <p:spPr bwMode="auto">
              <a:xfrm flipV="1">
                <a:off x="2134"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4" name="Line 14">
                <a:extLst>
                  <a:ext uri="{FF2B5EF4-FFF2-40B4-BE49-F238E27FC236}">
                    <a16:creationId xmlns:a16="http://schemas.microsoft.com/office/drawing/2014/main" id="{8BF396E3-4B04-17F6-1088-6B637F746384}"/>
                  </a:ext>
                </a:extLst>
              </p:cNvPr>
              <p:cNvSpPr>
                <a:spLocks noChangeShapeType="1"/>
              </p:cNvSpPr>
              <p:nvPr/>
            </p:nvSpPr>
            <p:spPr bwMode="auto">
              <a:xfrm flipV="1">
                <a:off x="2429" y="4204"/>
                <a:ext cx="0" cy="9"/>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5" name="Line 15">
                <a:extLst>
                  <a:ext uri="{FF2B5EF4-FFF2-40B4-BE49-F238E27FC236}">
                    <a16:creationId xmlns:a16="http://schemas.microsoft.com/office/drawing/2014/main" id="{85026739-340F-E582-98B5-469B216DB07F}"/>
                  </a:ext>
                </a:extLst>
              </p:cNvPr>
              <p:cNvSpPr>
                <a:spLocks noChangeShapeType="1"/>
              </p:cNvSpPr>
              <p:nvPr/>
            </p:nvSpPr>
            <p:spPr bwMode="auto">
              <a:xfrm>
                <a:off x="67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6" name="Line 16">
                <a:extLst>
                  <a:ext uri="{FF2B5EF4-FFF2-40B4-BE49-F238E27FC236}">
                    <a16:creationId xmlns:a16="http://schemas.microsoft.com/office/drawing/2014/main" id="{0E402740-2287-2852-C088-4CEE674437A9}"/>
                  </a:ext>
                </a:extLst>
              </p:cNvPr>
              <p:cNvSpPr>
                <a:spLocks noChangeShapeType="1"/>
              </p:cNvSpPr>
              <p:nvPr/>
            </p:nvSpPr>
            <p:spPr bwMode="auto">
              <a:xfrm>
                <a:off x="68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7" name="Line 17">
                <a:extLst>
                  <a:ext uri="{FF2B5EF4-FFF2-40B4-BE49-F238E27FC236}">
                    <a16:creationId xmlns:a16="http://schemas.microsoft.com/office/drawing/2014/main" id="{4D50BF9C-B2F8-0D72-EFDF-B2C3E45F0317}"/>
                  </a:ext>
                </a:extLst>
              </p:cNvPr>
              <p:cNvSpPr>
                <a:spLocks noChangeShapeType="1"/>
              </p:cNvSpPr>
              <p:nvPr/>
            </p:nvSpPr>
            <p:spPr bwMode="auto">
              <a:xfrm>
                <a:off x="70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8" name="Line 18">
                <a:extLst>
                  <a:ext uri="{FF2B5EF4-FFF2-40B4-BE49-F238E27FC236}">
                    <a16:creationId xmlns:a16="http://schemas.microsoft.com/office/drawing/2014/main" id="{E2C3DE23-43E6-44A3-A1A0-E6FEE6496B1B}"/>
                  </a:ext>
                </a:extLst>
              </p:cNvPr>
              <p:cNvSpPr>
                <a:spLocks noChangeShapeType="1"/>
              </p:cNvSpPr>
              <p:nvPr/>
            </p:nvSpPr>
            <p:spPr bwMode="auto">
              <a:xfrm>
                <a:off x="71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29" name="Line 19">
                <a:extLst>
                  <a:ext uri="{FF2B5EF4-FFF2-40B4-BE49-F238E27FC236}">
                    <a16:creationId xmlns:a16="http://schemas.microsoft.com/office/drawing/2014/main" id="{0A810FB3-492A-A0C4-7903-114E6B1DC194}"/>
                  </a:ext>
                </a:extLst>
              </p:cNvPr>
              <p:cNvSpPr>
                <a:spLocks noChangeShapeType="1"/>
              </p:cNvSpPr>
              <p:nvPr/>
            </p:nvSpPr>
            <p:spPr bwMode="auto">
              <a:xfrm>
                <a:off x="73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0" name="Line 20">
                <a:extLst>
                  <a:ext uri="{FF2B5EF4-FFF2-40B4-BE49-F238E27FC236}">
                    <a16:creationId xmlns:a16="http://schemas.microsoft.com/office/drawing/2014/main" id="{33CC2552-AA29-81A6-37DF-1B2EABF09A41}"/>
                  </a:ext>
                </a:extLst>
              </p:cNvPr>
              <p:cNvSpPr>
                <a:spLocks noChangeShapeType="1"/>
              </p:cNvSpPr>
              <p:nvPr/>
            </p:nvSpPr>
            <p:spPr bwMode="auto">
              <a:xfrm>
                <a:off x="748"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1" name="Line 21">
                <a:extLst>
                  <a:ext uri="{FF2B5EF4-FFF2-40B4-BE49-F238E27FC236}">
                    <a16:creationId xmlns:a16="http://schemas.microsoft.com/office/drawing/2014/main" id="{B9312344-1CC3-1C2A-EDDD-6F30380A7FA6}"/>
                  </a:ext>
                </a:extLst>
              </p:cNvPr>
              <p:cNvSpPr>
                <a:spLocks noChangeShapeType="1"/>
              </p:cNvSpPr>
              <p:nvPr/>
            </p:nvSpPr>
            <p:spPr bwMode="auto">
              <a:xfrm>
                <a:off x="76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2" name="Line 22">
                <a:extLst>
                  <a:ext uri="{FF2B5EF4-FFF2-40B4-BE49-F238E27FC236}">
                    <a16:creationId xmlns:a16="http://schemas.microsoft.com/office/drawing/2014/main" id="{3E37675F-6B91-16F1-E5EF-C85A0B7D5676}"/>
                  </a:ext>
                </a:extLst>
              </p:cNvPr>
              <p:cNvSpPr>
                <a:spLocks noChangeShapeType="1"/>
              </p:cNvSpPr>
              <p:nvPr/>
            </p:nvSpPr>
            <p:spPr bwMode="auto">
              <a:xfrm>
                <a:off x="776"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3" name="Line 23">
                <a:extLst>
                  <a:ext uri="{FF2B5EF4-FFF2-40B4-BE49-F238E27FC236}">
                    <a16:creationId xmlns:a16="http://schemas.microsoft.com/office/drawing/2014/main" id="{822EF058-0F88-619E-6AD7-30157E559F9D}"/>
                  </a:ext>
                </a:extLst>
              </p:cNvPr>
              <p:cNvSpPr>
                <a:spLocks noChangeShapeType="1"/>
              </p:cNvSpPr>
              <p:nvPr/>
            </p:nvSpPr>
            <p:spPr bwMode="auto">
              <a:xfrm>
                <a:off x="79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4" name="Line 24">
                <a:extLst>
                  <a:ext uri="{FF2B5EF4-FFF2-40B4-BE49-F238E27FC236}">
                    <a16:creationId xmlns:a16="http://schemas.microsoft.com/office/drawing/2014/main" id="{8303C644-4C72-8DD2-6E1E-AD11022371C1}"/>
                  </a:ext>
                </a:extLst>
              </p:cNvPr>
              <p:cNvSpPr>
                <a:spLocks noChangeShapeType="1"/>
              </p:cNvSpPr>
              <p:nvPr/>
            </p:nvSpPr>
            <p:spPr bwMode="auto">
              <a:xfrm>
                <a:off x="807"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5" name="Line 25">
                <a:extLst>
                  <a:ext uri="{FF2B5EF4-FFF2-40B4-BE49-F238E27FC236}">
                    <a16:creationId xmlns:a16="http://schemas.microsoft.com/office/drawing/2014/main" id="{B5CA25DC-70BB-584D-6DEC-84C96FECE381}"/>
                  </a:ext>
                </a:extLst>
              </p:cNvPr>
              <p:cNvSpPr>
                <a:spLocks noChangeShapeType="1"/>
              </p:cNvSpPr>
              <p:nvPr/>
            </p:nvSpPr>
            <p:spPr bwMode="auto">
              <a:xfrm>
                <a:off x="819"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6" name="Freeform 26">
                <a:extLst>
                  <a:ext uri="{FF2B5EF4-FFF2-40B4-BE49-F238E27FC236}">
                    <a16:creationId xmlns:a16="http://schemas.microsoft.com/office/drawing/2014/main" id="{1C862177-34F6-0EB9-5BE1-F269CE9F30DB}"/>
                  </a:ext>
                </a:extLst>
              </p:cNvPr>
              <p:cNvSpPr>
                <a:spLocks/>
              </p:cNvSpPr>
              <p:nvPr/>
            </p:nvSpPr>
            <p:spPr bwMode="auto">
              <a:xfrm>
                <a:off x="828" y="4196"/>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37" name="Line 27">
                <a:extLst>
                  <a:ext uri="{FF2B5EF4-FFF2-40B4-BE49-F238E27FC236}">
                    <a16:creationId xmlns:a16="http://schemas.microsoft.com/office/drawing/2014/main" id="{ACD2B9EE-9233-BAFA-7A34-749A143FE85B}"/>
                  </a:ext>
                </a:extLst>
              </p:cNvPr>
              <p:cNvSpPr>
                <a:spLocks noChangeShapeType="1"/>
              </p:cNvSpPr>
              <p:nvPr/>
            </p:nvSpPr>
            <p:spPr bwMode="auto">
              <a:xfrm>
                <a:off x="851"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8" name="Line 28">
                <a:extLst>
                  <a:ext uri="{FF2B5EF4-FFF2-40B4-BE49-F238E27FC236}">
                    <a16:creationId xmlns:a16="http://schemas.microsoft.com/office/drawing/2014/main" id="{E45EDBE3-B86F-3E25-B26A-B40416AF3781}"/>
                  </a:ext>
                </a:extLst>
              </p:cNvPr>
              <p:cNvSpPr>
                <a:spLocks noChangeShapeType="1"/>
              </p:cNvSpPr>
              <p:nvPr/>
            </p:nvSpPr>
            <p:spPr bwMode="auto">
              <a:xfrm>
                <a:off x="867" y="4196"/>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39" name="Line 29">
                <a:extLst>
                  <a:ext uri="{FF2B5EF4-FFF2-40B4-BE49-F238E27FC236}">
                    <a16:creationId xmlns:a16="http://schemas.microsoft.com/office/drawing/2014/main" id="{AB66DCB6-3008-935A-E4B5-648F57D5BCA0}"/>
                  </a:ext>
                </a:extLst>
              </p:cNvPr>
              <p:cNvSpPr>
                <a:spLocks noChangeShapeType="1"/>
              </p:cNvSpPr>
              <p:nvPr/>
            </p:nvSpPr>
            <p:spPr bwMode="auto">
              <a:xfrm>
                <a:off x="878"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0" name="Freeform 30">
                <a:extLst>
                  <a:ext uri="{FF2B5EF4-FFF2-40B4-BE49-F238E27FC236}">
                    <a16:creationId xmlns:a16="http://schemas.microsoft.com/office/drawing/2014/main" id="{7B0350D7-C3C7-3D42-A421-CCFCD2BEEBF6}"/>
                  </a:ext>
                </a:extLst>
              </p:cNvPr>
              <p:cNvSpPr>
                <a:spLocks/>
              </p:cNvSpPr>
              <p:nvPr/>
            </p:nvSpPr>
            <p:spPr bwMode="auto">
              <a:xfrm>
                <a:off x="887" y="4192"/>
                <a:ext cx="17" cy="5"/>
              </a:xfrm>
              <a:custGeom>
                <a:avLst/>
                <a:gdLst>
                  <a:gd name="T0" fmla="*/ 0 w 17"/>
                  <a:gd name="T1" fmla="*/ 4 h 5"/>
                  <a:gd name="T2" fmla="*/ 8 w 17"/>
                  <a:gd name="T3" fmla="*/ 0 h 5"/>
                  <a:gd name="T4" fmla="*/ 16 w 17"/>
                  <a:gd name="T5" fmla="*/ 0 h 5"/>
                  <a:gd name="T6" fmla="*/ 0 60000 65536"/>
                  <a:gd name="T7" fmla="*/ 0 60000 65536"/>
                  <a:gd name="T8" fmla="*/ 0 60000 65536"/>
                </a:gdLst>
                <a:ahLst/>
                <a:cxnLst>
                  <a:cxn ang="T6">
                    <a:pos x="T0" y="T1"/>
                  </a:cxn>
                  <a:cxn ang="T7">
                    <a:pos x="T2" y="T3"/>
                  </a:cxn>
                  <a:cxn ang="T8">
                    <a:pos x="T4" y="T5"/>
                  </a:cxn>
                </a:cxnLst>
                <a:rect l="0" t="0" r="r" b="b"/>
                <a:pathLst>
                  <a:path w="17" h="5">
                    <a:moveTo>
                      <a:pt x="0" y="4"/>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41" name="Line 31">
                <a:extLst>
                  <a:ext uri="{FF2B5EF4-FFF2-40B4-BE49-F238E27FC236}">
                    <a16:creationId xmlns:a16="http://schemas.microsoft.com/office/drawing/2014/main" id="{66115561-D960-CBA9-7678-8828C00034B4}"/>
                  </a:ext>
                </a:extLst>
              </p:cNvPr>
              <p:cNvSpPr>
                <a:spLocks noChangeShapeType="1"/>
              </p:cNvSpPr>
              <p:nvPr/>
            </p:nvSpPr>
            <p:spPr bwMode="auto">
              <a:xfrm>
                <a:off x="910" y="4192"/>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2" name="Line 32">
                <a:extLst>
                  <a:ext uri="{FF2B5EF4-FFF2-40B4-BE49-F238E27FC236}">
                    <a16:creationId xmlns:a16="http://schemas.microsoft.com/office/drawing/2014/main" id="{C1B18475-7707-4D16-DFB4-A9BABC96B712}"/>
                  </a:ext>
                </a:extLst>
              </p:cNvPr>
              <p:cNvSpPr>
                <a:spLocks noChangeShapeType="1"/>
              </p:cNvSpPr>
              <p:nvPr/>
            </p:nvSpPr>
            <p:spPr bwMode="auto">
              <a:xfrm>
                <a:off x="921"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3" name="Line 33">
                <a:extLst>
                  <a:ext uri="{FF2B5EF4-FFF2-40B4-BE49-F238E27FC236}">
                    <a16:creationId xmlns:a16="http://schemas.microsoft.com/office/drawing/2014/main" id="{DCE563E1-6444-145B-DFD1-2B3DA357FD05}"/>
                  </a:ext>
                </a:extLst>
              </p:cNvPr>
              <p:cNvSpPr>
                <a:spLocks noChangeShapeType="1"/>
              </p:cNvSpPr>
              <p:nvPr/>
            </p:nvSpPr>
            <p:spPr bwMode="auto">
              <a:xfrm>
                <a:off x="935" y="4190"/>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4" name="Line 34">
                <a:extLst>
                  <a:ext uri="{FF2B5EF4-FFF2-40B4-BE49-F238E27FC236}">
                    <a16:creationId xmlns:a16="http://schemas.microsoft.com/office/drawing/2014/main" id="{43868512-D6F6-9F70-F1E0-6C93748A266B}"/>
                  </a:ext>
                </a:extLst>
              </p:cNvPr>
              <p:cNvSpPr>
                <a:spLocks noChangeShapeType="1"/>
              </p:cNvSpPr>
              <p:nvPr/>
            </p:nvSpPr>
            <p:spPr bwMode="auto">
              <a:xfrm>
                <a:off x="952" y="4186"/>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5" name="Line 35">
                <a:extLst>
                  <a:ext uri="{FF2B5EF4-FFF2-40B4-BE49-F238E27FC236}">
                    <a16:creationId xmlns:a16="http://schemas.microsoft.com/office/drawing/2014/main" id="{01417D77-145B-0645-538D-46A475C6FB0A}"/>
                  </a:ext>
                </a:extLst>
              </p:cNvPr>
              <p:cNvSpPr>
                <a:spLocks noChangeShapeType="1"/>
              </p:cNvSpPr>
              <p:nvPr/>
            </p:nvSpPr>
            <p:spPr bwMode="auto">
              <a:xfrm>
                <a:off x="96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6" name="Line 36">
                <a:extLst>
                  <a:ext uri="{FF2B5EF4-FFF2-40B4-BE49-F238E27FC236}">
                    <a16:creationId xmlns:a16="http://schemas.microsoft.com/office/drawing/2014/main" id="{4D1F6404-7073-25C3-6FC6-9F6020AE2B74}"/>
                  </a:ext>
                </a:extLst>
              </p:cNvPr>
              <p:cNvSpPr>
                <a:spLocks noChangeShapeType="1"/>
              </p:cNvSpPr>
              <p:nvPr/>
            </p:nvSpPr>
            <p:spPr bwMode="auto">
              <a:xfrm>
                <a:off x="979" y="4183"/>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7" name="Line 37">
                <a:extLst>
                  <a:ext uri="{FF2B5EF4-FFF2-40B4-BE49-F238E27FC236}">
                    <a16:creationId xmlns:a16="http://schemas.microsoft.com/office/drawing/2014/main" id="{50620DDF-0B9F-1141-14A1-675B35D4D39B}"/>
                  </a:ext>
                </a:extLst>
              </p:cNvPr>
              <p:cNvSpPr>
                <a:spLocks noChangeShapeType="1"/>
              </p:cNvSpPr>
              <p:nvPr/>
            </p:nvSpPr>
            <p:spPr bwMode="auto">
              <a:xfrm flipV="1">
                <a:off x="993" y="4177"/>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8" name="Line 38">
                <a:extLst>
                  <a:ext uri="{FF2B5EF4-FFF2-40B4-BE49-F238E27FC236}">
                    <a16:creationId xmlns:a16="http://schemas.microsoft.com/office/drawing/2014/main" id="{CA0B4407-F3DD-F727-B87B-7B13F4A434FF}"/>
                  </a:ext>
                </a:extLst>
              </p:cNvPr>
              <p:cNvSpPr>
                <a:spLocks noChangeShapeType="1"/>
              </p:cNvSpPr>
              <p:nvPr/>
            </p:nvSpPr>
            <p:spPr bwMode="auto">
              <a:xfrm>
                <a:off x="1010" y="4171"/>
                <a:ext cx="9"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49" name="Line 39">
                <a:extLst>
                  <a:ext uri="{FF2B5EF4-FFF2-40B4-BE49-F238E27FC236}">
                    <a16:creationId xmlns:a16="http://schemas.microsoft.com/office/drawing/2014/main" id="{7202F239-4390-53BB-5382-078946394472}"/>
                  </a:ext>
                </a:extLst>
              </p:cNvPr>
              <p:cNvSpPr>
                <a:spLocks noChangeShapeType="1"/>
              </p:cNvSpPr>
              <p:nvPr/>
            </p:nvSpPr>
            <p:spPr bwMode="auto">
              <a:xfrm>
                <a:off x="1026" y="4167"/>
                <a:ext cx="5" cy="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0" name="Line 40">
                <a:extLst>
                  <a:ext uri="{FF2B5EF4-FFF2-40B4-BE49-F238E27FC236}">
                    <a16:creationId xmlns:a16="http://schemas.microsoft.com/office/drawing/2014/main" id="{C1A65A18-71C2-F64B-97A7-D3FDA909B797}"/>
                  </a:ext>
                </a:extLst>
              </p:cNvPr>
              <p:cNvSpPr>
                <a:spLocks noChangeShapeType="1"/>
              </p:cNvSpPr>
              <p:nvPr/>
            </p:nvSpPr>
            <p:spPr bwMode="auto">
              <a:xfrm flipV="1">
                <a:off x="1037" y="416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1" name="Line 41">
                <a:extLst>
                  <a:ext uri="{FF2B5EF4-FFF2-40B4-BE49-F238E27FC236}">
                    <a16:creationId xmlns:a16="http://schemas.microsoft.com/office/drawing/2014/main" id="{7443E812-7D2B-6792-75F2-EDC2FD6DB825}"/>
                  </a:ext>
                </a:extLst>
              </p:cNvPr>
              <p:cNvSpPr>
                <a:spLocks noChangeShapeType="1"/>
              </p:cNvSpPr>
              <p:nvPr/>
            </p:nvSpPr>
            <p:spPr bwMode="auto">
              <a:xfrm flipV="1">
                <a:off x="1052" y="4153"/>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2" name="Line 42">
                <a:extLst>
                  <a:ext uri="{FF2B5EF4-FFF2-40B4-BE49-F238E27FC236}">
                    <a16:creationId xmlns:a16="http://schemas.microsoft.com/office/drawing/2014/main" id="{83E83D10-DBC1-A0D0-BB63-F271337F3057}"/>
                  </a:ext>
                </a:extLst>
              </p:cNvPr>
              <p:cNvSpPr>
                <a:spLocks noChangeShapeType="1"/>
              </p:cNvSpPr>
              <p:nvPr/>
            </p:nvSpPr>
            <p:spPr bwMode="auto">
              <a:xfrm flipV="1">
                <a:off x="1068" y="4145"/>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3" name="Line 43">
                <a:extLst>
                  <a:ext uri="{FF2B5EF4-FFF2-40B4-BE49-F238E27FC236}">
                    <a16:creationId xmlns:a16="http://schemas.microsoft.com/office/drawing/2014/main" id="{86895812-C910-AD6B-7250-970270A8293A}"/>
                  </a:ext>
                </a:extLst>
              </p:cNvPr>
              <p:cNvSpPr>
                <a:spLocks noChangeShapeType="1"/>
              </p:cNvSpPr>
              <p:nvPr/>
            </p:nvSpPr>
            <p:spPr bwMode="auto">
              <a:xfrm flipV="1">
                <a:off x="1084" y="4133"/>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4" name="Line 44">
                <a:extLst>
                  <a:ext uri="{FF2B5EF4-FFF2-40B4-BE49-F238E27FC236}">
                    <a16:creationId xmlns:a16="http://schemas.microsoft.com/office/drawing/2014/main" id="{050A5648-44F2-DF58-EF38-F01C6E0134EC}"/>
                  </a:ext>
                </a:extLst>
              </p:cNvPr>
              <p:cNvSpPr>
                <a:spLocks noChangeShapeType="1"/>
              </p:cNvSpPr>
              <p:nvPr/>
            </p:nvSpPr>
            <p:spPr bwMode="auto">
              <a:xfrm flipV="1">
                <a:off x="1095" y="4121"/>
                <a:ext cx="8"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5" name="Line 45">
                <a:extLst>
                  <a:ext uri="{FF2B5EF4-FFF2-40B4-BE49-F238E27FC236}">
                    <a16:creationId xmlns:a16="http://schemas.microsoft.com/office/drawing/2014/main" id="{761DA557-F0B1-CDF3-F4B3-00B4BC1B1887}"/>
                  </a:ext>
                </a:extLst>
              </p:cNvPr>
              <p:cNvSpPr>
                <a:spLocks noChangeShapeType="1"/>
              </p:cNvSpPr>
              <p:nvPr/>
            </p:nvSpPr>
            <p:spPr bwMode="auto">
              <a:xfrm flipV="1">
                <a:off x="1111" y="4110"/>
                <a:ext cx="9"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6" name="Line 46">
                <a:extLst>
                  <a:ext uri="{FF2B5EF4-FFF2-40B4-BE49-F238E27FC236}">
                    <a16:creationId xmlns:a16="http://schemas.microsoft.com/office/drawing/2014/main" id="{BF31A3AC-8CDD-9043-F52A-07401F7E2303}"/>
                  </a:ext>
                </a:extLst>
              </p:cNvPr>
              <p:cNvSpPr>
                <a:spLocks noChangeShapeType="1"/>
              </p:cNvSpPr>
              <p:nvPr/>
            </p:nvSpPr>
            <p:spPr bwMode="auto">
              <a:xfrm flipV="1">
                <a:off x="1127" y="4094"/>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7" name="Line 47">
                <a:extLst>
                  <a:ext uri="{FF2B5EF4-FFF2-40B4-BE49-F238E27FC236}">
                    <a16:creationId xmlns:a16="http://schemas.microsoft.com/office/drawing/2014/main" id="{958F0479-2C2A-BF55-2AAA-A039DF676216}"/>
                  </a:ext>
                </a:extLst>
              </p:cNvPr>
              <p:cNvSpPr>
                <a:spLocks noChangeShapeType="1"/>
              </p:cNvSpPr>
              <p:nvPr/>
            </p:nvSpPr>
            <p:spPr bwMode="auto">
              <a:xfrm flipV="1">
                <a:off x="1139" y="4079"/>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8" name="Line 48">
                <a:extLst>
                  <a:ext uri="{FF2B5EF4-FFF2-40B4-BE49-F238E27FC236}">
                    <a16:creationId xmlns:a16="http://schemas.microsoft.com/office/drawing/2014/main" id="{87B9289A-C4C6-D9FC-E59F-305F490123CB}"/>
                  </a:ext>
                </a:extLst>
              </p:cNvPr>
              <p:cNvSpPr>
                <a:spLocks noChangeShapeType="1"/>
              </p:cNvSpPr>
              <p:nvPr/>
            </p:nvSpPr>
            <p:spPr bwMode="auto">
              <a:xfrm flipV="1">
                <a:off x="1154" y="4059"/>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59" name="Line 49">
                <a:extLst>
                  <a:ext uri="{FF2B5EF4-FFF2-40B4-BE49-F238E27FC236}">
                    <a16:creationId xmlns:a16="http://schemas.microsoft.com/office/drawing/2014/main" id="{C7EE8A33-D6C1-66C5-AE4A-40FE05B15CA0}"/>
                  </a:ext>
                </a:extLst>
              </p:cNvPr>
              <p:cNvSpPr>
                <a:spLocks noChangeShapeType="1"/>
              </p:cNvSpPr>
              <p:nvPr/>
            </p:nvSpPr>
            <p:spPr bwMode="auto">
              <a:xfrm flipV="1">
                <a:off x="1170" y="4039"/>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0" name="Line 50">
                <a:extLst>
                  <a:ext uri="{FF2B5EF4-FFF2-40B4-BE49-F238E27FC236}">
                    <a16:creationId xmlns:a16="http://schemas.microsoft.com/office/drawing/2014/main" id="{ACA53A78-3BA4-5076-81B8-033A159362BF}"/>
                  </a:ext>
                </a:extLst>
              </p:cNvPr>
              <p:cNvSpPr>
                <a:spLocks noChangeShapeType="1"/>
              </p:cNvSpPr>
              <p:nvPr/>
            </p:nvSpPr>
            <p:spPr bwMode="auto">
              <a:xfrm flipV="1">
                <a:off x="1186" y="4019"/>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1" name="Line 51">
                <a:extLst>
                  <a:ext uri="{FF2B5EF4-FFF2-40B4-BE49-F238E27FC236}">
                    <a16:creationId xmlns:a16="http://schemas.microsoft.com/office/drawing/2014/main" id="{C27170CC-65A8-C32C-2DB1-AAAEE4A05E13}"/>
                  </a:ext>
                </a:extLst>
              </p:cNvPr>
              <p:cNvSpPr>
                <a:spLocks noChangeShapeType="1"/>
              </p:cNvSpPr>
              <p:nvPr/>
            </p:nvSpPr>
            <p:spPr bwMode="auto">
              <a:xfrm flipV="1">
                <a:off x="1198" y="3996"/>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2" name="Line 52">
                <a:extLst>
                  <a:ext uri="{FF2B5EF4-FFF2-40B4-BE49-F238E27FC236}">
                    <a16:creationId xmlns:a16="http://schemas.microsoft.com/office/drawing/2014/main" id="{D7C55959-F0A4-5D2E-0395-F5E065D5EBEF}"/>
                  </a:ext>
                </a:extLst>
              </p:cNvPr>
              <p:cNvSpPr>
                <a:spLocks noChangeShapeType="1"/>
              </p:cNvSpPr>
              <p:nvPr/>
            </p:nvSpPr>
            <p:spPr bwMode="auto">
              <a:xfrm flipV="1">
                <a:off x="1213" y="3973"/>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3" name="Line 53">
                <a:extLst>
                  <a:ext uri="{FF2B5EF4-FFF2-40B4-BE49-F238E27FC236}">
                    <a16:creationId xmlns:a16="http://schemas.microsoft.com/office/drawing/2014/main" id="{5CA37253-4E7F-52A0-8D85-13C790E7D54D}"/>
                  </a:ext>
                </a:extLst>
              </p:cNvPr>
              <p:cNvSpPr>
                <a:spLocks noChangeShapeType="1"/>
              </p:cNvSpPr>
              <p:nvPr/>
            </p:nvSpPr>
            <p:spPr bwMode="auto">
              <a:xfrm flipV="1">
                <a:off x="1229" y="3945"/>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4" name="Line 54">
                <a:extLst>
                  <a:ext uri="{FF2B5EF4-FFF2-40B4-BE49-F238E27FC236}">
                    <a16:creationId xmlns:a16="http://schemas.microsoft.com/office/drawing/2014/main" id="{E1BE0192-1580-23A8-DC0D-F9CE85A12713}"/>
                  </a:ext>
                </a:extLst>
              </p:cNvPr>
              <p:cNvSpPr>
                <a:spLocks noChangeShapeType="1"/>
              </p:cNvSpPr>
              <p:nvPr/>
            </p:nvSpPr>
            <p:spPr bwMode="auto">
              <a:xfrm flipV="1">
                <a:off x="1245" y="3917"/>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5" name="Line 55">
                <a:extLst>
                  <a:ext uri="{FF2B5EF4-FFF2-40B4-BE49-F238E27FC236}">
                    <a16:creationId xmlns:a16="http://schemas.microsoft.com/office/drawing/2014/main" id="{BE2E9A2A-8905-E7DB-EDF7-209B3FF54E39}"/>
                  </a:ext>
                </a:extLst>
              </p:cNvPr>
              <p:cNvSpPr>
                <a:spLocks noChangeShapeType="1"/>
              </p:cNvSpPr>
              <p:nvPr/>
            </p:nvSpPr>
            <p:spPr bwMode="auto">
              <a:xfrm flipV="1">
                <a:off x="1257" y="3886"/>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6" name="Line 56">
                <a:extLst>
                  <a:ext uri="{FF2B5EF4-FFF2-40B4-BE49-F238E27FC236}">
                    <a16:creationId xmlns:a16="http://schemas.microsoft.com/office/drawing/2014/main" id="{6E59D453-965C-5292-17E6-470B842594E2}"/>
                  </a:ext>
                </a:extLst>
              </p:cNvPr>
              <p:cNvSpPr>
                <a:spLocks noChangeShapeType="1"/>
              </p:cNvSpPr>
              <p:nvPr/>
            </p:nvSpPr>
            <p:spPr bwMode="auto">
              <a:xfrm flipV="1">
                <a:off x="1272" y="3855"/>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7" name="Line 57">
                <a:extLst>
                  <a:ext uri="{FF2B5EF4-FFF2-40B4-BE49-F238E27FC236}">
                    <a16:creationId xmlns:a16="http://schemas.microsoft.com/office/drawing/2014/main" id="{0E8B0DE4-80FC-4292-6AB3-67E3AD68B772}"/>
                  </a:ext>
                </a:extLst>
              </p:cNvPr>
              <p:cNvSpPr>
                <a:spLocks noChangeShapeType="1"/>
              </p:cNvSpPr>
              <p:nvPr/>
            </p:nvSpPr>
            <p:spPr bwMode="auto">
              <a:xfrm flipV="1">
                <a:off x="1288" y="3823"/>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8" name="Line 58">
                <a:extLst>
                  <a:ext uri="{FF2B5EF4-FFF2-40B4-BE49-F238E27FC236}">
                    <a16:creationId xmlns:a16="http://schemas.microsoft.com/office/drawing/2014/main" id="{8F79EC7C-9610-2946-5980-045EA66532A6}"/>
                  </a:ext>
                </a:extLst>
              </p:cNvPr>
              <p:cNvSpPr>
                <a:spLocks noChangeShapeType="1"/>
              </p:cNvSpPr>
              <p:nvPr/>
            </p:nvSpPr>
            <p:spPr bwMode="auto">
              <a:xfrm flipV="1">
                <a:off x="1304" y="3792"/>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69" name="Freeform 59">
                <a:extLst>
                  <a:ext uri="{FF2B5EF4-FFF2-40B4-BE49-F238E27FC236}">
                    <a16:creationId xmlns:a16="http://schemas.microsoft.com/office/drawing/2014/main" id="{AB4E9ECB-FB23-0ED5-E5E8-FD60E4816513}"/>
                  </a:ext>
                </a:extLst>
              </p:cNvPr>
              <p:cNvSpPr>
                <a:spLocks/>
              </p:cNvSpPr>
              <p:nvPr/>
            </p:nvSpPr>
            <p:spPr bwMode="auto">
              <a:xfrm>
                <a:off x="1312" y="3753"/>
                <a:ext cx="16" cy="37"/>
              </a:xfrm>
              <a:custGeom>
                <a:avLst/>
                <a:gdLst>
                  <a:gd name="T0" fmla="*/ 0 w 16"/>
                  <a:gd name="T1" fmla="*/ 36 h 37"/>
                  <a:gd name="T2" fmla="*/ 7 w 16"/>
                  <a:gd name="T3" fmla="*/ 16 h 37"/>
                  <a:gd name="T4" fmla="*/ 15 w 16"/>
                  <a:gd name="T5" fmla="*/ 0 h 37"/>
                  <a:gd name="T6" fmla="*/ 0 60000 65536"/>
                  <a:gd name="T7" fmla="*/ 0 60000 65536"/>
                  <a:gd name="T8" fmla="*/ 0 60000 65536"/>
                </a:gdLst>
                <a:ahLst/>
                <a:cxnLst>
                  <a:cxn ang="T6">
                    <a:pos x="T0" y="T1"/>
                  </a:cxn>
                  <a:cxn ang="T7">
                    <a:pos x="T2" y="T3"/>
                  </a:cxn>
                  <a:cxn ang="T8">
                    <a:pos x="T4" y="T5"/>
                  </a:cxn>
                </a:cxnLst>
                <a:rect l="0" t="0" r="r" b="b"/>
                <a:pathLst>
                  <a:path w="16" h="37">
                    <a:moveTo>
                      <a:pt x="0" y="36"/>
                    </a:moveTo>
                    <a:lnTo>
                      <a:pt x="7" y="16"/>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0" name="Line 60">
                <a:extLst>
                  <a:ext uri="{FF2B5EF4-FFF2-40B4-BE49-F238E27FC236}">
                    <a16:creationId xmlns:a16="http://schemas.microsoft.com/office/drawing/2014/main" id="{6A0D00DB-2049-3041-8017-CB0E94F53FB2}"/>
                  </a:ext>
                </a:extLst>
              </p:cNvPr>
              <p:cNvSpPr>
                <a:spLocks noChangeShapeType="1"/>
              </p:cNvSpPr>
              <p:nvPr/>
            </p:nvSpPr>
            <p:spPr bwMode="auto">
              <a:xfrm flipV="1">
                <a:off x="1331" y="3725"/>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1" name="Freeform 61">
                <a:extLst>
                  <a:ext uri="{FF2B5EF4-FFF2-40B4-BE49-F238E27FC236}">
                    <a16:creationId xmlns:a16="http://schemas.microsoft.com/office/drawing/2014/main" id="{A37F34AC-5F60-262A-F3A5-D6A9B1CC6B4F}"/>
                  </a:ext>
                </a:extLst>
              </p:cNvPr>
              <p:cNvSpPr>
                <a:spLocks/>
              </p:cNvSpPr>
              <p:nvPr/>
            </p:nvSpPr>
            <p:spPr bwMode="auto">
              <a:xfrm>
                <a:off x="1343" y="3686"/>
                <a:ext cx="13" cy="36"/>
              </a:xfrm>
              <a:custGeom>
                <a:avLst/>
                <a:gdLst>
                  <a:gd name="T0" fmla="*/ 0 w 13"/>
                  <a:gd name="T1" fmla="*/ 35 h 36"/>
                  <a:gd name="T2" fmla="*/ 4 w 13"/>
                  <a:gd name="T3" fmla="*/ 16 h 36"/>
                  <a:gd name="T4" fmla="*/ 12 w 13"/>
                  <a:gd name="T5" fmla="*/ 0 h 36"/>
                  <a:gd name="T6" fmla="*/ 0 60000 65536"/>
                  <a:gd name="T7" fmla="*/ 0 60000 65536"/>
                  <a:gd name="T8" fmla="*/ 0 60000 65536"/>
                </a:gdLst>
                <a:ahLst/>
                <a:cxnLst>
                  <a:cxn ang="T6">
                    <a:pos x="T0" y="T1"/>
                  </a:cxn>
                  <a:cxn ang="T7">
                    <a:pos x="T2" y="T3"/>
                  </a:cxn>
                  <a:cxn ang="T8">
                    <a:pos x="T4" y="T5"/>
                  </a:cxn>
                </a:cxnLst>
                <a:rect l="0" t="0" r="r" b="b"/>
                <a:pathLst>
                  <a:path w="13" h="36">
                    <a:moveTo>
                      <a:pt x="0" y="35"/>
                    </a:moveTo>
                    <a:lnTo>
                      <a:pt x="4" y="16"/>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72" name="Line 62">
                <a:extLst>
                  <a:ext uri="{FF2B5EF4-FFF2-40B4-BE49-F238E27FC236}">
                    <a16:creationId xmlns:a16="http://schemas.microsoft.com/office/drawing/2014/main" id="{A5BA0605-2DCC-E3CA-04FC-7A9F384CBCC2}"/>
                  </a:ext>
                </a:extLst>
              </p:cNvPr>
              <p:cNvSpPr>
                <a:spLocks noChangeShapeType="1"/>
              </p:cNvSpPr>
              <p:nvPr/>
            </p:nvSpPr>
            <p:spPr bwMode="auto">
              <a:xfrm flipV="1">
                <a:off x="1359" y="3658"/>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3" name="Line 63">
                <a:extLst>
                  <a:ext uri="{FF2B5EF4-FFF2-40B4-BE49-F238E27FC236}">
                    <a16:creationId xmlns:a16="http://schemas.microsoft.com/office/drawing/2014/main" id="{311C0FC7-3091-F538-A9FE-F7C6A8B9A0C4}"/>
                  </a:ext>
                </a:extLst>
              </p:cNvPr>
              <p:cNvSpPr>
                <a:spLocks noChangeShapeType="1"/>
              </p:cNvSpPr>
              <p:nvPr/>
            </p:nvSpPr>
            <p:spPr bwMode="auto">
              <a:xfrm flipV="1">
                <a:off x="1374" y="3627"/>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4" name="Line 64">
                <a:extLst>
                  <a:ext uri="{FF2B5EF4-FFF2-40B4-BE49-F238E27FC236}">
                    <a16:creationId xmlns:a16="http://schemas.microsoft.com/office/drawing/2014/main" id="{B1AFB67F-7C4B-187B-61B5-738B8F09E032}"/>
                  </a:ext>
                </a:extLst>
              </p:cNvPr>
              <p:cNvSpPr>
                <a:spLocks noChangeShapeType="1"/>
              </p:cNvSpPr>
              <p:nvPr/>
            </p:nvSpPr>
            <p:spPr bwMode="auto">
              <a:xfrm flipV="1">
                <a:off x="1390" y="3595"/>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5" name="Line 65">
                <a:extLst>
                  <a:ext uri="{FF2B5EF4-FFF2-40B4-BE49-F238E27FC236}">
                    <a16:creationId xmlns:a16="http://schemas.microsoft.com/office/drawing/2014/main" id="{24432516-FA96-6FE7-18EF-3C1ECA1A5F69}"/>
                  </a:ext>
                </a:extLst>
              </p:cNvPr>
              <p:cNvSpPr>
                <a:spLocks noChangeShapeType="1"/>
              </p:cNvSpPr>
              <p:nvPr/>
            </p:nvSpPr>
            <p:spPr bwMode="auto">
              <a:xfrm flipV="1">
                <a:off x="1406" y="3564"/>
                <a:ext cx="5"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6" name="Line 66">
                <a:extLst>
                  <a:ext uri="{FF2B5EF4-FFF2-40B4-BE49-F238E27FC236}">
                    <a16:creationId xmlns:a16="http://schemas.microsoft.com/office/drawing/2014/main" id="{A3310204-1567-F9AF-5FF9-BC9D78C822AC}"/>
                  </a:ext>
                </a:extLst>
              </p:cNvPr>
              <p:cNvSpPr>
                <a:spLocks noChangeShapeType="1"/>
              </p:cNvSpPr>
              <p:nvPr/>
            </p:nvSpPr>
            <p:spPr bwMode="auto">
              <a:xfrm flipV="1">
                <a:off x="1418" y="3538"/>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7" name="Line 67">
                <a:extLst>
                  <a:ext uri="{FF2B5EF4-FFF2-40B4-BE49-F238E27FC236}">
                    <a16:creationId xmlns:a16="http://schemas.microsoft.com/office/drawing/2014/main" id="{9DC3723D-27B5-E4CE-C5AD-3A36B749FB71}"/>
                  </a:ext>
                </a:extLst>
              </p:cNvPr>
              <p:cNvSpPr>
                <a:spLocks noChangeShapeType="1"/>
              </p:cNvSpPr>
              <p:nvPr/>
            </p:nvSpPr>
            <p:spPr bwMode="auto">
              <a:xfrm flipV="1">
                <a:off x="1433" y="3514"/>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8" name="Line 68">
                <a:extLst>
                  <a:ext uri="{FF2B5EF4-FFF2-40B4-BE49-F238E27FC236}">
                    <a16:creationId xmlns:a16="http://schemas.microsoft.com/office/drawing/2014/main" id="{264CDB5A-3B25-2A2F-3DD1-DA9F44202737}"/>
                  </a:ext>
                </a:extLst>
              </p:cNvPr>
              <p:cNvSpPr>
                <a:spLocks noChangeShapeType="1"/>
              </p:cNvSpPr>
              <p:nvPr/>
            </p:nvSpPr>
            <p:spPr bwMode="auto">
              <a:xfrm flipV="1">
                <a:off x="1449" y="3490"/>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79" name="Line 69">
                <a:extLst>
                  <a:ext uri="{FF2B5EF4-FFF2-40B4-BE49-F238E27FC236}">
                    <a16:creationId xmlns:a16="http://schemas.microsoft.com/office/drawing/2014/main" id="{F87BAA0D-D701-A482-E1D0-55FEE87E9E87}"/>
                  </a:ext>
                </a:extLst>
              </p:cNvPr>
              <p:cNvSpPr>
                <a:spLocks noChangeShapeType="1"/>
              </p:cNvSpPr>
              <p:nvPr/>
            </p:nvSpPr>
            <p:spPr bwMode="auto">
              <a:xfrm flipV="1">
                <a:off x="1465" y="3470"/>
                <a:ext cx="5"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0" name="Freeform 70">
                <a:extLst>
                  <a:ext uri="{FF2B5EF4-FFF2-40B4-BE49-F238E27FC236}">
                    <a16:creationId xmlns:a16="http://schemas.microsoft.com/office/drawing/2014/main" id="{14E3B808-21A6-4BC8-E4D4-A77446516DA9}"/>
                  </a:ext>
                </a:extLst>
              </p:cNvPr>
              <p:cNvSpPr>
                <a:spLocks/>
              </p:cNvSpPr>
              <p:nvPr/>
            </p:nvSpPr>
            <p:spPr bwMode="auto">
              <a:xfrm>
                <a:off x="1473" y="3447"/>
                <a:ext cx="17" cy="20"/>
              </a:xfrm>
              <a:custGeom>
                <a:avLst/>
                <a:gdLst>
                  <a:gd name="T0" fmla="*/ 0 w 17"/>
                  <a:gd name="T1" fmla="*/ 19 h 20"/>
                  <a:gd name="T2" fmla="*/ 8 w 17"/>
                  <a:gd name="T3" fmla="*/ 7 h 20"/>
                  <a:gd name="T4" fmla="*/ 16 w 17"/>
                  <a:gd name="T5" fmla="*/ 0 h 20"/>
                  <a:gd name="T6" fmla="*/ 0 60000 65536"/>
                  <a:gd name="T7" fmla="*/ 0 60000 65536"/>
                  <a:gd name="T8" fmla="*/ 0 60000 65536"/>
                </a:gdLst>
                <a:ahLst/>
                <a:cxnLst>
                  <a:cxn ang="T6">
                    <a:pos x="T0" y="T1"/>
                  </a:cxn>
                  <a:cxn ang="T7">
                    <a:pos x="T2" y="T3"/>
                  </a:cxn>
                  <a:cxn ang="T8">
                    <a:pos x="T4" y="T5"/>
                  </a:cxn>
                </a:cxnLst>
                <a:rect l="0" t="0" r="r" b="b"/>
                <a:pathLst>
                  <a:path w="17" h="20">
                    <a:moveTo>
                      <a:pt x="0" y="19"/>
                    </a:moveTo>
                    <a:lnTo>
                      <a:pt x="8" y="7"/>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1" name="Line 71">
                <a:extLst>
                  <a:ext uri="{FF2B5EF4-FFF2-40B4-BE49-F238E27FC236}">
                    <a16:creationId xmlns:a16="http://schemas.microsoft.com/office/drawing/2014/main" id="{8B2E1DD8-29BD-A8B0-ABE5-CCB961A88E82}"/>
                  </a:ext>
                </a:extLst>
              </p:cNvPr>
              <p:cNvSpPr>
                <a:spLocks noChangeShapeType="1"/>
              </p:cNvSpPr>
              <p:nvPr/>
            </p:nvSpPr>
            <p:spPr bwMode="auto">
              <a:xfrm flipV="1">
                <a:off x="1492" y="3439"/>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2" name="Line 72">
                <a:extLst>
                  <a:ext uri="{FF2B5EF4-FFF2-40B4-BE49-F238E27FC236}">
                    <a16:creationId xmlns:a16="http://schemas.microsoft.com/office/drawing/2014/main" id="{71E3E462-147F-9B92-09C4-25EA43385EBD}"/>
                  </a:ext>
                </a:extLst>
              </p:cNvPr>
              <p:cNvSpPr>
                <a:spLocks noChangeShapeType="1"/>
              </p:cNvSpPr>
              <p:nvPr/>
            </p:nvSpPr>
            <p:spPr bwMode="auto">
              <a:xfrm flipV="1">
                <a:off x="1508" y="3431"/>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3" name="Freeform 73">
                <a:extLst>
                  <a:ext uri="{FF2B5EF4-FFF2-40B4-BE49-F238E27FC236}">
                    <a16:creationId xmlns:a16="http://schemas.microsoft.com/office/drawing/2014/main" id="{25CEC4E9-93E3-9DAC-5979-964E566CD883}"/>
                  </a:ext>
                </a:extLst>
              </p:cNvPr>
              <p:cNvSpPr>
                <a:spLocks/>
              </p:cNvSpPr>
              <p:nvPr/>
            </p:nvSpPr>
            <p:spPr bwMode="auto">
              <a:xfrm>
                <a:off x="1520" y="3419"/>
                <a:ext cx="13" cy="9"/>
              </a:xfrm>
              <a:custGeom>
                <a:avLst/>
                <a:gdLst>
                  <a:gd name="T0" fmla="*/ 0 w 13"/>
                  <a:gd name="T1" fmla="*/ 8 h 9"/>
                  <a:gd name="T2" fmla="*/ 3 w 13"/>
                  <a:gd name="T3" fmla="*/ 4 h 9"/>
                  <a:gd name="T4" fmla="*/ 12 w 13"/>
                  <a:gd name="T5" fmla="*/ 0 h 9"/>
                  <a:gd name="T6" fmla="*/ 0 60000 65536"/>
                  <a:gd name="T7" fmla="*/ 0 60000 65536"/>
                  <a:gd name="T8" fmla="*/ 0 60000 65536"/>
                </a:gdLst>
                <a:ahLst/>
                <a:cxnLst>
                  <a:cxn ang="T6">
                    <a:pos x="T0" y="T1"/>
                  </a:cxn>
                  <a:cxn ang="T7">
                    <a:pos x="T2" y="T3"/>
                  </a:cxn>
                  <a:cxn ang="T8">
                    <a:pos x="T4" y="T5"/>
                  </a:cxn>
                </a:cxnLst>
                <a:rect l="0" t="0" r="r" b="b"/>
                <a:pathLst>
                  <a:path w="13" h="9">
                    <a:moveTo>
                      <a:pt x="0" y="8"/>
                    </a:moveTo>
                    <a:lnTo>
                      <a:pt x="3" y="4"/>
                    </a:lnTo>
                    <a:lnTo>
                      <a:pt x="12"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4" name="Freeform 74">
                <a:extLst>
                  <a:ext uri="{FF2B5EF4-FFF2-40B4-BE49-F238E27FC236}">
                    <a16:creationId xmlns:a16="http://schemas.microsoft.com/office/drawing/2014/main" id="{D1C49A4D-E6D4-4300-BCC7-A5C1293003E9}"/>
                  </a:ext>
                </a:extLst>
              </p:cNvPr>
              <p:cNvSpPr>
                <a:spLocks/>
              </p:cNvSpPr>
              <p:nvPr/>
            </p:nvSpPr>
            <p:spPr bwMode="auto">
              <a:xfrm>
                <a:off x="1532" y="3419"/>
                <a:ext cx="16" cy="1"/>
              </a:xfrm>
              <a:custGeom>
                <a:avLst/>
                <a:gdLst>
                  <a:gd name="T0" fmla="*/ 0 w 16"/>
                  <a:gd name="T1" fmla="*/ 0 h 1"/>
                  <a:gd name="T2" fmla="*/ 7 w 16"/>
                  <a:gd name="T3" fmla="*/ 0 h 1"/>
                  <a:gd name="T4" fmla="*/ 15 w 16"/>
                  <a:gd name="T5" fmla="*/ 0 h 1"/>
                  <a:gd name="T6" fmla="*/ 0 60000 65536"/>
                  <a:gd name="T7" fmla="*/ 0 60000 65536"/>
                  <a:gd name="T8" fmla="*/ 0 60000 65536"/>
                </a:gdLst>
                <a:ahLst/>
                <a:cxnLst>
                  <a:cxn ang="T6">
                    <a:pos x="T0" y="T1"/>
                  </a:cxn>
                  <a:cxn ang="T7">
                    <a:pos x="T2" y="T3"/>
                  </a:cxn>
                  <a:cxn ang="T8">
                    <a:pos x="T4" y="T5"/>
                  </a:cxn>
                </a:cxnLst>
                <a:rect l="0" t="0" r="r" b="b"/>
                <a:pathLst>
                  <a:path w="16" h="1">
                    <a:moveTo>
                      <a:pt x="0" y="0"/>
                    </a:moveTo>
                    <a:lnTo>
                      <a:pt x="7" y="0"/>
                    </a:lnTo>
                    <a:lnTo>
                      <a:pt x="15"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5" name="Freeform 75">
                <a:extLst>
                  <a:ext uri="{FF2B5EF4-FFF2-40B4-BE49-F238E27FC236}">
                    <a16:creationId xmlns:a16="http://schemas.microsoft.com/office/drawing/2014/main" id="{C125E8D0-CB7E-EE31-FAC2-02F4C9D228E3}"/>
                  </a:ext>
                </a:extLst>
              </p:cNvPr>
              <p:cNvSpPr>
                <a:spLocks/>
              </p:cNvSpPr>
              <p:nvPr/>
            </p:nvSpPr>
            <p:spPr bwMode="auto">
              <a:xfrm>
                <a:off x="1547" y="3419"/>
                <a:ext cx="17" cy="1"/>
              </a:xfrm>
              <a:custGeom>
                <a:avLst/>
                <a:gdLst>
                  <a:gd name="T0" fmla="*/ 0 w 17"/>
                  <a:gd name="T1" fmla="*/ 0 h 1"/>
                  <a:gd name="T2" fmla="*/ 8 w 17"/>
                  <a:gd name="T3" fmla="*/ 0 h 1"/>
                  <a:gd name="T4" fmla="*/ 16 w 17"/>
                  <a:gd name="T5" fmla="*/ 0 h 1"/>
                  <a:gd name="T6" fmla="*/ 0 60000 65536"/>
                  <a:gd name="T7" fmla="*/ 0 60000 65536"/>
                  <a:gd name="T8" fmla="*/ 0 60000 65536"/>
                </a:gdLst>
                <a:ahLst/>
                <a:cxnLst>
                  <a:cxn ang="T6">
                    <a:pos x="T0" y="T1"/>
                  </a:cxn>
                  <a:cxn ang="T7">
                    <a:pos x="T2" y="T3"/>
                  </a:cxn>
                  <a:cxn ang="T8">
                    <a:pos x="T4" y="T5"/>
                  </a:cxn>
                </a:cxnLst>
                <a:rect l="0" t="0" r="r" b="b"/>
                <a:pathLst>
                  <a:path w="17" h="1">
                    <a:moveTo>
                      <a:pt x="0" y="0"/>
                    </a:moveTo>
                    <a:lnTo>
                      <a:pt x="8" y="0"/>
                    </a:lnTo>
                    <a:lnTo>
                      <a:pt x="16" y="0"/>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6" name="Freeform 76">
                <a:extLst>
                  <a:ext uri="{FF2B5EF4-FFF2-40B4-BE49-F238E27FC236}">
                    <a16:creationId xmlns:a16="http://schemas.microsoft.com/office/drawing/2014/main" id="{F0DEAFDB-223E-DEB3-1BDB-09A42158468C}"/>
                  </a:ext>
                </a:extLst>
              </p:cNvPr>
              <p:cNvSpPr>
                <a:spLocks/>
              </p:cNvSpPr>
              <p:nvPr/>
            </p:nvSpPr>
            <p:spPr bwMode="auto">
              <a:xfrm>
                <a:off x="1563" y="3419"/>
                <a:ext cx="13" cy="9"/>
              </a:xfrm>
              <a:custGeom>
                <a:avLst/>
                <a:gdLst>
                  <a:gd name="T0" fmla="*/ 0 w 13"/>
                  <a:gd name="T1" fmla="*/ 0 h 9"/>
                  <a:gd name="T2" fmla="*/ 4 w 13"/>
                  <a:gd name="T3" fmla="*/ 4 h 9"/>
                  <a:gd name="T4" fmla="*/ 12 w 13"/>
                  <a:gd name="T5" fmla="*/ 8 h 9"/>
                  <a:gd name="T6" fmla="*/ 0 60000 65536"/>
                  <a:gd name="T7" fmla="*/ 0 60000 65536"/>
                  <a:gd name="T8" fmla="*/ 0 60000 65536"/>
                </a:gdLst>
                <a:ahLst/>
                <a:cxnLst>
                  <a:cxn ang="T6">
                    <a:pos x="T0" y="T1"/>
                  </a:cxn>
                  <a:cxn ang="T7">
                    <a:pos x="T2" y="T3"/>
                  </a:cxn>
                  <a:cxn ang="T8">
                    <a:pos x="T4" y="T5"/>
                  </a:cxn>
                </a:cxnLst>
                <a:rect l="0" t="0" r="r" b="b"/>
                <a:pathLst>
                  <a:path w="13" h="9">
                    <a:moveTo>
                      <a:pt x="0" y="0"/>
                    </a:moveTo>
                    <a:lnTo>
                      <a:pt x="4" y="4"/>
                    </a:lnTo>
                    <a:lnTo>
                      <a:pt x="12" y="8"/>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87" name="Line 77">
                <a:extLst>
                  <a:ext uri="{FF2B5EF4-FFF2-40B4-BE49-F238E27FC236}">
                    <a16:creationId xmlns:a16="http://schemas.microsoft.com/office/drawing/2014/main" id="{B8FED1EC-AA8A-37A1-3023-597058E8146B}"/>
                  </a:ext>
                </a:extLst>
              </p:cNvPr>
              <p:cNvSpPr>
                <a:spLocks noChangeShapeType="1"/>
              </p:cNvSpPr>
              <p:nvPr/>
            </p:nvSpPr>
            <p:spPr bwMode="auto">
              <a:xfrm>
                <a:off x="1582" y="343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8" name="Line 78">
                <a:extLst>
                  <a:ext uri="{FF2B5EF4-FFF2-40B4-BE49-F238E27FC236}">
                    <a16:creationId xmlns:a16="http://schemas.microsoft.com/office/drawing/2014/main" id="{DCDBDBF8-0EA0-FB0B-6CA8-FB0B90353D88}"/>
                  </a:ext>
                </a:extLst>
              </p:cNvPr>
              <p:cNvSpPr>
                <a:spLocks noChangeShapeType="1"/>
              </p:cNvSpPr>
              <p:nvPr/>
            </p:nvSpPr>
            <p:spPr bwMode="auto">
              <a:xfrm>
                <a:off x="1598" y="3442"/>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89" name="Freeform 79">
                <a:extLst>
                  <a:ext uri="{FF2B5EF4-FFF2-40B4-BE49-F238E27FC236}">
                    <a16:creationId xmlns:a16="http://schemas.microsoft.com/office/drawing/2014/main" id="{00F46FD1-A151-EC23-C868-1660D6BA9530}"/>
                  </a:ext>
                </a:extLst>
              </p:cNvPr>
              <p:cNvSpPr>
                <a:spLocks/>
              </p:cNvSpPr>
              <p:nvPr/>
            </p:nvSpPr>
            <p:spPr bwMode="auto">
              <a:xfrm>
                <a:off x="1606" y="3447"/>
                <a:ext cx="18" cy="20"/>
              </a:xfrm>
              <a:custGeom>
                <a:avLst/>
                <a:gdLst>
                  <a:gd name="T0" fmla="*/ 0 w 18"/>
                  <a:gd name="T1" fmla="*/ 0 h 20"/>
                  <a:gd name="T2" fmla="*/ 9 w 18"/>
                  <a:gd name="T3" fmla="*/ 7 h 20"/>
                  <a:gd name="T4" fmla="*/ 17 w 18"/>
                  <a:gd name="T5" fmla="*/ 19 h 20"/>
                  <a:gd name="T6" fmla="*/ 0 60000 65536"/>
                  <a:gd name="T7" fmla="*/ 0 60000 65536"/>
                  <a:gd name="T8" fmla="*/ 0 60000 65536"/>
                </a:gdLst>
                <a:ahLst/>
                <a:cxnLst>
                  <a:cxn ang="T6">
                    <a:pos x="T0" y="T1"/>
                  </a:cxn>
                  <a:cxn ang="T7">
                    <a:pos x="T2" y="T3"/>
                  </a:cxn>
                  <a:cxn ang="T8">
                    <a:pos x="T4" y="T5"/>
                  </a:cxn>
                </a:cxnLst>
                <a:rect l="0" t="0" r="r" b="b"/>
                <a:pathLst>
                  <a:path w="18" h="20">
                    <a:moveTo>
                      <a:pt x="0" y="0"/>
                    </a:moveTo>
                    <a:lnTo>
                      <a:pt x="9" y="7"/>
                    </a:lnTo>
                    <a:lnTo>
                      <a:pt x="17" y="19"/>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0" name="Line 80">
                <a:extLst>
                  <a:ext uri="{FF2B5EF4-FFF2-40B4-BE49-F238E27FC236}">
                    <a16:creationId xmlns:a16="http://schemas.microsoft.com/office/drawing/2014/main" id="{D1B30D1A-75F9-061B-7B6E-5374BDF84CE0}"/>
                  </a:ext>
                </a:extLst>
              </p:cNvPr>
              <p:cNvSpPr>
                <a:spLocks noChangeShapeType="1"/>
              </p:cNvSpPr>
              <p:nvPr/>
            </p:nvSpPr>
            <p:spPr bwMode="auto">
              <a:xfrm>
                <a:off x="1630" y="3473"/>
                <a:ext cx="4"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1" name="Line 81">
                <a:extLst>
                  <a:ext uri="{FF2B5EF4-FFF2-40B4-BE49-F238E27FC236}">
                    <a16:creationId xmlns:a16="http://schemas.microsoft.com/office/drawing/2014/main" id="{5FF86F36-B6B9-6C71-34E2-349972EBA15C}"/>
                  </a:ext>
                </a:extLst>
              </p:cNvPr>
              <p:cNvSpPr>
                <a:spLocks noChangeShapeType="1"/>
              </p:cNvSpPr>
              <p:nvPr/>
            </p:nvSpPr>
            <p:spPr bwMode="auto">
              <a:xfrm>
                <a:off x="1641" y="3493"/>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2" name="Line 82">
                <a:extLst>
                  <a:ext uri="{FF2B5EF4-FFF2-40B4-BE49-F238E27FC236}">
                    <a16:creationId xmlns:a16="http://schemas.microsoft.com/office/drawing/2014/main" id="{AF07579B-1ADC-0559-E668-199B6E961363}"/>
                  </a:ext>
                </a:extLst>
              </p:cNvPr>
              <p:cNvSpPr>
                <a:spLocks noChangeShapeType="1"/>
              </p:cNvSpPr>
              <p:nvPr/>
            </p:nvSpPr>
            <p:spPr bwMode="auto">
              <a:xfrm>
                <a:off x="1657" y="3517"/>
                <a:ext cx="9"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3" name="Line 83">
                <a:extLst>
                  <a:ext uri="{FF2B5EF4-FFF2-40B4-BE49-F238E27FC236}">
                    <a16:creationId xmlns:a16="http://schemas.microsoft.com/office/drawing/2014/main" id="{EE4B18F8-9858-D459-FF5F-91E81249013B}"/>
                  </a:ext>
                </a:extLst>
              </p:cNvPr>
              <p:cNvSpPr>
                <a:spLocks noChangeShapeType="1"/>
              </p:cNvSpPr>
              <p:nvPr/>
            </p:nvSpPr>
            <p:spPr bwMode="auto">
              <a:xfrm>
                <a:off x="1673" y="3541"/>
                <a:ext cx="9" cy="1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4" name="Line 84">
                <a:extLst>
                  <a:ext uri="{FF2B5EF4-FFF2-40B4-BE49-F238E27FC236}">
                    <a16:creationId xmlns:a16="http://schemas.microsoft.com/office/drawing/2014/main" id="{514E588D-F4B8-EC1D-90FC-98228722AD5E}"/>
                  </a:ext>
                </a:extLst>
              </p:cNvPr>
              <p:cNvSpPr>
                <a:spLocks noChangeShapeType="1"/>
              </p:cNvSpPr>
              <p:nvPr/>
            </p:nvSpPr>
            <p:spPr bwMode="auto">
              <a:xfrm>
                <a:off x="1689" y="3567"/>
                <a:ext cx="4"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5" name="Line 85">
                <a:extLst>
                  <a:ext uri="{FF2B5EF4-FFF2-40B4-BE49-F238E27FC236}">
                    <a16:creationId xmlns:a16="http://schemas.microsoft.com/office/drawing/2014/main" id="{5854A269-0CAA-856E-F549-FD9D58A11B1E}"/>
                  </a:ext>
                </a:extLst>
              </p:cNvPr>
              <p:cNvSpPr>
                <a:spLocks noChangeShapeType="1"/>
              </p:cNvSpPr>
              <p:nvPr/>
            </p:nvSpPr>
            <p:spPr bwMode="auto">
              <a:xfrm>
                <a:off x="1700" y="3599"/>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6" name="Line 86">
                <a:extLst>
                  <a:ext uri="{FF2B5EF4-FFF2-40B4-BE49-F238E27FC236}">
                    <a16:creationId xmlns:a16="http://schemas.microsoft.com/office/drawing/2014/main" id="{6DB7E5E0-83D8-61AB-2DAF-CDF51ABA89B5}"/>
                  </a:ext>
                </a:extLst>
              </p:cNvPr>
              <p:cNvSpPr>
                <a:spLocks noChangeShapeType="1"/>
              </p:cNvSpPr>
              <p:nvPr/>
            </p:nvSpPr>
            <p:spPr bwMode="auto">
              <a:xfrm>
                <a:off x="1716" y="3630"/>
                <a:ext cx="9"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7" name="Line 87">
                <a:extLst>
                  <a:ext uri="{FF2B5EF4-FFF2-40B4-BE49-F238E27FC236}">
                    <a16:creationId xmlns:a16="http://schemas.microsoft.com/office/drawing/2014/main" id="{F986D8A2-9D06-D563-1856-C0FE8F42931E}"/>
                  </a:ext>
                </a:extLst>
              </p:cNvPr>
              <p:cNvSpPr>
                <a:spLocks noChangeShapeType="1"/>
              </p:cNvSpPr>
              <p:nvPr/>
            </p:nvSpPr>
            <p:spPr bwMode="auto">
              <a:xfrm>
                <a:off x="1732" y="3662"/>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98" name="Freeform 88">
                <a:extLst>
                  <a:ext uri="{FF2B5EF4-FFF2-40B4-BE49-F238E27FC236}">
                    <a16:creationId xmlns:a16="http://schemas.microsoft.com/office/drawing/2014/main" id="{DB8049A1-0D6F-70D9-33D0-8439D4108223}"/>
                  </a:ext>
                </a:extLst>
              </p:cNvPr>
              <p:cNvSpPr>
                <a:spLocks/>
              </p:cNvSpPr>
              <p:nvPr/>
            </p:nvSpPr>
            <p:spPr bwMode="auto">
              <a:xfrm>
                <a:off x="1741" y="3686"/>
                <a:ext cx="13" cy="36"/>
              </a:xfrm>
              <a:custGeom>
                <a:avLst/>
                <a:gdLst>
                  <a:gd name="T0" fmla="*/ 0 w 13"/>
                  <a:gd name="T1" fmla="*/ 0 h 36"/>
                  <a:gd name="T2" fmla="*/ 3 w 13"/>
                  <a:gd name="T3" fmla="*/ 16 h 36"/>
                  <a:gd name="T4" fmla="*/ 12 w 13"/>
                  <a:gd name="T5" fmla="*/ 35 h 36"/>
                  <a:gd name="T6" fmla="*/ 0 60000 65536"/>
                  <a:gd name="T7" fmla="*/ 0 60000 65536"/>
                  <a:gd name="T8" fmla="*/ 0 60000 65536"/>
                </a:gdLst>
                <a:ahLst/>
                <a:cxnLst>
                  <a:cxn ang="T6">
                    <a:pos x="T0" y="T1"/>
                  </a:cxn>
                  <a:cxn ang="T7">
                    <a:pos x="T2" y="T3"/>
                  </a:cxn>
                  <a:cxn ang="T8">
                    <a:pos x="T4" y="T5"/>
                  </a:cxn>
                </a:cxnLst>
                <a:rect l="0" t="0" r="r" b="b"/>
                <a:pathLst>
                  <a:path w="13" h="36">
                    <a:moveTo>
                      <a:pt x="0" y="0"/>
                    </a:moveTo>
                    <a:lnTo>
                      <a:pt x="3" y="16"/>
                    </a:lnTo>
                    <a:lnTo>
                      <a:pt x="12" y="35"/>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99" name="Line 89">
                <a:extLst>
                  <a:ext uri="{FF2B5EF4-FFF2-40B4-BE49-F238E27FC236}">
                    <a16:creationId xmlns:a16="http://schemas.microsoft.com/office/drawing/2014/main" id="{3D32834C-E5FA-EEBA-27A8-2136609CB001}"/>
                  </a:ext>
                </a:extLst>
              </p:cNvPr>
              <p:cNvSpPr>
                <a:spLocks noChangeShapeType="1"/>
              </p:cNvSpPr>
              <p:nvPr/>
            </p:nvSpPr>
            <p:spPr bwMode="auto">
              <a:xfrm>
                <a:off x="1760" y="372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0" name="Freeform 90">
                <a:extLst>
                  <a:ext uri="{FF2B5EF4-FFF2-40B4-BE49-F238E27FC236}">
                    <a16:creationId xmlns:a16="http://schemas.microsoft.com/office/drawing/2014/main" id="{BF791D8C-8DBC-158B-B1FF-A1A1F4605084}"/>
                  </a:ext>
                </a:extLst>
              </p:cNvPr>
              <p:cNvSpPr>
                <a:spLocks/>
              </p:cNvSpPr>
              <p:nvPr/>
            </p:nvSpPr>
            <p:spPr bwMode="auto">
              <a:xfrm>
                <a:off x="1768" y="3753"/>
                <a:ext cx="17" cy="37"/>
              </a:xfrm>
              <a:custGeom>
                <a:avLst/>
                <a:gdLst>
                  <a:gd name="T0" fmla="*/ 0 w 17"/>
                  <a:gd name="T1" fmla="*/ 0 h 37"/>
                  <a:gd name="T2" fmla="*/ 8 w 17"/>
                  <a:gd name="T3" fmla="*/ 16 h 37"/>
                  <a:gd name="T4" fmla="*/ 16 w 17"/>
                  <a:gd name="T5" fmla="*/ 36 h 37"/>
                  <a:gd name="T6" fmla="*/ 0 60000 65536"/>
                  <a:gd name="T7" fmla="*/ 0 60000 65536"/>
                  <a:gd name="T8" fmla="*/ 0 60000 65536"/>
                </a:gdLst>
                <a:ahLst/>
                <a:cxnLst>
                  <a:cxn ang="T6">
                    <a:pos x="T0" y="T1"/>
                  </a:cxn>
                  <a:cxn ang="T7">
                    <a:pos x="T2" y="T3"/>
                  </a:cxn>
                  <a:cxn ang="T8">
                    <a:pos x="T4" y="T5"/>
                  </a:cxn>
                </a:cxnLst>
                <a:rect l="0" t="0" r="r" b="b"/>
                <a:pathLst>
                  <a:path w="17" h="37">
                    <a:moveTo>
                      <a:pt x="0" y="0"/>
                    </a:moveTo>
                    <a:lnTo>
                      <a:pt x="8" y="16"/>
                    </a:lnTo>
                    <a:lnTo>
                      <a:pt x="16" y="36"/>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01" name="Line 91">
                <a:extLst>
                  <a:ext uri="{FF2B5EF4-FFF2-40B4-BE49-F238E27FC236}">
                    <a16:creationId xmlns:a16="http://schemas.microsoft.com/office/drawing/2014/main" id="{71BC5E9B-2799-0AA9-C81B-EA5770F03654}"/>
                  </a:ext>
                </a:extLst>
              </p:cNvPr>
              <p:cNvSpPr>
                <a:spLocks noChangeShapeType="1"/>
              </p:cNvSpPr>
              <p:nvPr/>
            </p:nvSpPr>
            <p:spPr bwMode="auto">
              <a:xfrm>
                <a:off x="1791" y="3796"/>
                <a:ext cx="5"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2" name="Line 92">
                <a:extLst>
                  <a:ext uri="{FF2B5EF4-FFF2-40B4-BE49-F238E27FC236}">
                    <a16:creationId xmlns:a16="http://schemas.microsoft.com/office/drawing/2014/main" id="{150EED2A-FEDB-CCE7-C470-7BDE34A11A2E}"/>
                  </a:ext>
                </a:extLst>
              </p:cNvPr>
              <p:cNvSpPr>
                <a:spLocks noChangeShapeType="1"/>
              </p:cNvSpPr>
              <p:nvPr/>
            </p:nvSpPr>
            <p:spPr bwMode="auto">
              <a:xfrm>
                <a:off x="1803" y="3827"/>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3" name="Line 93">
                <a:extLst>
                  <a:ext uri="{FF2B5EF4-FFF2-40B4-BE49-F238E27FC236}">
                    <a16:creationId xmlns:a16="http://schemas.microsoft.com/office/drawing/2014/main" id="{B31C6433-C5C1-FD3D-8BE3-4A19283B3C31}"/>
                  </a:ext>
                </a:extLst>
              </p:cNvPr>
              <p:cNvSpPr>
                <a:spLocks noChangeShapeType="1"/>
              </p:cNvSpPr>
              <p:nvPr/>
            </p:nvSpPr>
            <p:spPr bwMode="auto">
              <a:xfrm>
                <a:off x="1819" y="3858"/>
                <a:ext cx="8" cy="2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4" name="Line 94">
                <a:extLst>
                  <a:ext uri="{FF2B5EF4-FFF2-40B4-BE49-F238E27FC236}">
                    <a16:creationId xmlns:a16="http://schemas.microsoft.com/office/drawing/2014/main" id="{A1533A99-F7DB-A114-1C86-C564651264B4}"/>
                  </a:ext>
                </a:extLst>
              </p:cNvPr>
              <p:cNvSpPr>
                <a:spLocks noChangeShapeType="1"/>
              </p:cNvSpPr>
              <p:nvPr/>
            </p:nvSpPr>
            <p:spPr bwMode="auto">
              <a:xfrm>
                <a:off x="1834" y="3890"/>
                <a:ext cx="9" cy="2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5" name="Line 95">
                <a:extLst>
                  <a:ext uri="{FF2B5EF4-FFF2-40B4-BE49-F238E27FC236}">
                    <a16:creationId xmlns:a16="http://schemas.microsoft.com/office/drawing/2014/main" id="{D3FD0ADC-183C-7540-3743-0064D65F1579}"/>
                  </a:ext>
                </a:extLst>
              </p:cNvPr>
              <p:cNvSpPr>
                <a:spLocks noChangeShapeType="1"/>
              </p:cNvSpPr>
              <p:nvPr/>
            </p:nvSpPr>
            <p:spPr bwMode="auto">
              <a:xfrm>
                <a:off x="1850" y="3921"/>
                <a:ext cx="5" cy="20"/>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6" name="Line 96">
                <a:extLst>
                  <a:ext uri="{FF2B5EF4-FFF2-40B4-BE49-F238E27FC236}">
                    <a16:creationId xmlns:a16="http://schemas.microsoft.com/office/drawing/2014/main" id="{D9DD58E1-348F-1FF5-3149-27F8EF904862}"/>
                  </a:ext>
                </a:extLst>
              </p:cNvPr>
              <p:cNvSpPr>
                <a:spLocks noChangeShapeType="1"/>
              </p:cNvSpPr>
              <p:nvPr/>
            </p:nvSpPr>
            <p:spPr bwMode="auto">
              <a:xfrm>
                <a:off x="1862" y="3948"/>
                <a:ext cx="9" cy="2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7" name="Line 97">
                <a:extLst>
                  <a:ext uri="{FF2B5EF4-FFF2-40B4-BE49-F238E27FC236}">
                    <a16:creationId xmlns:a16="http://schemas.microsoft.com/office/drawing/2014/main" id="{D4C3506E-EEF0-FE0A-7AB7-1EB0B6A4D630}"/>
                  </a:ext>
                </a:extLst>
              </p:cNvPr>
              <p:cNvSpPr>
                <a:spLocks noChangeShapeType="1"/>
              </p:cNvSpPr>
              <p:nvPr/>
            </p:nvSpPr>
            <p:spPr bwMode="auto">
              <a:xfrm>
                <a:off x="1878" y="3976"/>
                <a:ext cx="8" cy="17"/>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8" name="Line 98">
                <a:extLst>
                  <a:ext uri="{FF2B5EF4-FFF2-40B4-BE49-F238E27FC236}">
                    <a16:creationId xmlns:a16="http://schemas.microsoft.com/office/drawing/2014/main" id="{0A6193A9-94D2-66B3-688C-AAC35B165F3B}"/>
                  </a:ext>
                </a:extLst>
              </p:cNvPr>
              <p:cNvSpPr>
                <a:spLocks noChangeShapeType="1"/>
              </p:cNvSpPr>
              <p:nvPr/>
            </p:nvSpPr>
            <p:spPr bwMode="auto">
              <a:xfrm>
                <a:off x="1893" y="4000"/>
                <a:ext cx="9" cy="16"/>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09" name="Line 99">
                <a:extLst>
                  <a:ext uri="{FF2B5EF4-FFF2-40B4-BE49-F238E27FC236}">
                    <a16:creationId xmlns:a16="http://schemas.microsoft.com/office/drawing/2014/main" id="{ACDDD7F7-E29C-6F26-95AD-D94F2AD47953}"/>
                  </a:ext>
                </a:extLst>
              </p:cNvPr>
              <p:cNvSpPr>
                <a:spLocks noChangeShapeType="1"/>
              </p:cNvSpPr>
              <p:nvPr/>
            </p:nvSpPr>
            <p:spPr bwMode="auto">
              <a:xfrm>
                <a:off x="1909" y="4023"/>
                <a:ext cx="5" cy="12"/>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0" name="Line 100">
                <a:extLst>
                  <a:ext uri="{FF2B5EF4-FFF2-40B4-BE49-F238E27FC236}">
                    <a16:creationId xmlns:a16="http://schemas.microsoft.com/office/drawing/2014/main" id="{3929B36E-2DC7-0F0F-CA24-033AC0B732C5}"/>
                  </a:ext>
                </a:extLst>
              </p:cNvPr>
              <p:cNvSpPr>
                <a:spLocks noChangeShapeType="1"/>
              </p:cNvSpPr>
              <p:nvPr/>
            </p:nvSpPr>
            <p:spPr bwMode="auto">
              <a:xfrm>
                <a:off x="1921" y="4042"/>
                <a:ext cx="9"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1" name="Line 101">
                <a:extLst>
                  <a:ext uri="{FF2B5EF4-FFF2-40B4-BE49-F238E27FC236}">
                    <a16:creationId xmlns:a16="http://schemas.microsoft.com/office/drawing/2014/main" id="{72765B99-7C0A-699C-3F19-33BE55B4437E}"/>
                  </a:ext>
                </a:extLst>
              </p:cNvPr>
              <p:cNvSpPr>
                <a:spLocks noChangeShapeType="1"/>
              </p:cNvSpPr>
              <p:nvPr/>
            </p:nvSpPr>
            <p:spPr bwMode="auto">
              <a:xfrm>
                <a:off x="1937" y="4062"/>
                <a:ext cx="8" cy="13"/>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2" name="Line 102">
                <a:extLst>
                  <a:ext uri="{FF2B5EF4-FFF2-40B4-BE49-F238E27FC236}">
                    <a16:creationId xmlns:a16="http://schemas.microsoft.com/office/drawing/2014/main" id="{90B4C45A-C061-BEB1-561D-F1D654E3A53C}"/>
                  </a:ext>
                </a:extLst>
              </p:cNvPr>
              <p:cNvSpPr>
                <a:spLocks noChangeShapeType="1"/>
              </p:cNvSpPr>
              <p:nvPr/>
            </p:nvSpPr>
            <p:spPr bwMode="auto">
              <a:xfrm>
                <a:off x="1952" y="4082"/>
                <a:ext cx="9" cy="9"/>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3" name="Line 103">
                <a:extLst>
                  <a:ext uri="{FF2B5EF4-FFF2-40B4-BE49-F238E27FC236}">
                    <a16:creationId xmlns:a16="http://schemas.microsoft.com/office/drawing/2014/main" id="{161D82D9-8FBB-85C7-7715-FDB22C776F25}"/>
                  </a:ext>
                </a:extLst>
              </p:cNvPr>
              <p:cNvSpPr>
                <a:spLocks noChangeShapeType="1"/>
              </p:cNvSpPr>
              <p:nvPr/>
            </p:nvSpPr>
            <p:spPr bwMode="auto">
              <a:xfrm>
                <a:off x="1968" y="4098"/>
                <a:ext cx="5" cy="8"/>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4" name="Line 104">
                <a:extLst>
                  <a:ext uri="{FF2B5EF4-FFF2-40B4-BE49-F238E27FC236}">
                    <a16:creationId xmlns:a16="http://schemas.microsoft.com/office/drawing/2014/main" id="{75EAEBC7-1A88-C29E-326E-6BDDBFF92651}"/>
                  </a:ext>
                </a:extLst>
              </p:cNvPr>
              <p:cNvSpPr>
                <a:spLocks noChangeShapeType="1"/>
              </p:cNvSpPr>
              <p:nvPr/>
            </p:nvSpPr>
            <p:spPr bwMode="auto">
              <a:xfrm>
                <a:off x="1980" y="4113"/>
                <a:ext cx="8"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5" name="Line 105">
                <a:extLst>
                  <a:ext uri="{FF2B5EF4-FFF2-40B4-BE49-F238E27FC236}">
                    <a16:creationId xmlns:a16="http://schemas.microsoft.com/office/drawing/2014/main" id="{0E7F2754-3AA8-0F0C-0D7F-449AEDCDBB0B}"/>
                  </a:ext>
                </a:extLst>
              </p:cNvPr>
              <p:cNvSpPr>
                <a:spLocks noChangeShapeType="1"/>
              </p:cNvSpPr>
              <p:nvPr/>
            </p:nvSpPr>
            <p:spPr bwMode="auto">
              <a:xfrm>
                <a:off x="1995" y="4125"/>
                <a:ext cx="9" cy="4"/>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6" name="Line 106">
                <a:extLst>
                  <a:ext uri="{FF2B5EF4-FFF2-40B4-BE49-F238E27FC236}">
                    <a16:creationId xmlns:a16="http://schemas.microsoft.com/office/drawing/2014/main" id="{F3688ACD-4739-DAB1-EE57-045769EF6462}"/>
                  </a:ext>
                </a:extLst>
              </p:cNvPr>
              <p:cNvSpPr>
                <a:spLocks noChangeShapeType="1"/>
              </p:cNvSpPr>
              <p:nvPr/>
            </p:nvSpPr>
            <p:spPr bwMode="auto">
              <a:xfrm>
                <a:off x="2011" y="4136"/>
                <a:ext cx="5" cy="5"/>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7" name="Line 107">
                <a:extLst>
                  <a:ext uri="{FF2B5EF4-FFF2-40B4-BE49-F238E27FC236}">
                    <a16:creationId xmlns:a16="http://schemas.microsoft.com/office/drawing/2014/main" id="{7F9AA6EA-22A0-C9AA-9931-C58650531B79}"/>
                  </a:ext>
                </a:extLst>
              </p:cNvPr>
              <p:cNvSpPr>
                <a:spLocks noChangeShapeType="1"/>
              </p:cNvSpPr>
              <p:nvPr/>
            </p:nvSpPr>
            <p:spPr bwMode="auto">
              <a:xfrm>
                <a:off x="2023" y="4148"/>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8" name="Line 108">
                <a:extLst>
                  <a:ext uri="{FF2B5EF4-FFF2-40B4-BE49-F238E27FC236}">
                    <a16:creationId xmlns:a16="http://schemas.microsoft.com/office/drawing/2014/main" id="{CA7BC29C-E4CB-1895-2CB1-26F4389C02B1}"/>
                  </a:ext>
                </a:extLst>
              </p:cNvPr>
              <p:cNvSpPr>
                <a:spLocks noChangeShapeType="1"/>
              </p:cNvSpPr>
              <p:nvPr/>
            </p:nvSpPr>
            <p:spPr bwMode="auto">
              <a:xfrm>
                <a:off x="2039" y="4156"/>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19" name="Line 109">
                <a:extLst>
                  <a:ext uri="{FF2B5EF4-FFF2-40B4-BE49-F238E27FC236}">
                    <a16:creationId xmlns:a16="http://schemas.microsoft.com/office/drawing/2014/main" id="{F618C3D6-3E91-2597-DD35-C0E0126B516B}"/>
                  </a:ext>
                </a:extLst>
              </p:cNvPr>
              <p:cNvSpPr>
                <a:spLocks noChangeShapeType="1"/>
              </p:cNvSpPr>
              <p:nvPr/>
            </p:nvSpPr>
            <p:spPr bwMode="auto">
              <a:xfrm>
                <a:off x="2054" y="416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0" name="Line 110">
                <a:extLst>
                  <a:ext uri="{FF2B5EF4-FFF2-40B4-BE49-F238E27FC236}">
                    <a16:creationId xmlns:a16="http://schemas.microsoft.com/office/drawing/2014/main" id="{B04C21CA-67C4-6142-4665-5478A4DD5604}"/>
                  </a:ext>
                </a:extLst>
              </p:cNvPr>
              <p:cNvSpPr>
                <a:spLocks noChangeShapeType="1"/>
              </p:cNvSpPr>
              <p:nvPr/>
            </p:nvSpPr>
            <p:spPr bwMode="auto">
              <a:xfrm>
                <a:off x="2070" y="4168"/>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1" name="Line 111">
                <a:extLst>
                  <a:ext uri="{FF2B5EF4-FFF2-40B4-BE49-F238E27FC236}">
                    <a16:creationId xmlns:a16="http://schemas.microsoft.com/office/drawing/2014/main" id="{DF756BEA-3BF5-3704-A5FC-E54415EE40FF}"/>
                  </a:ext>
                </a:extLst>
              </p:cNvPr>
              <p:cNvSpPr>
                <a:spLocks noChangeShapeType="1"/>
              </p:cNvSpPr>
              <p:nvPr/>
            </p:nvSpPr>
            <p:spPr bwMode="auto">
              <a:xfrm>
                <a:off x="2082" y="417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2" name="Line 112">
                <a:extLst>
                  <a:ext uri="{FF2B5EF4-FFF2-40B4-BE49-F238E27FC236}">
                    <a16:creationId xmlns:a16="http://schemas.microsoft.com/office/drawing/2014/main" id="{4CAF9EAD-689B-1EFE-9FD9-9F2B347683C0}"/>
                  </a:ext>
                </a:extLst>
              </p:cNvPr>
              <p:cNvSpPr>
                <a:spLocks noChangeShapeType="1"/>
              </p:cNvSpPr>
              <p:nvPr/>
            </p:nvSpPr>
            <p:spPr bwMode="auto">
              <a:xfrm>
                <a:off x="2098" y="418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3" name="Line 113">
                <a:extLst>
                  <a:ext uri="{FF2B5EF4-FFF2-40B4-BE49-F238E27FC236}">
                    <a16:creationId xmlns:a16="http://schemas.microsoft.com/office/drawing/2014/main" id="{DA5CF465-FE64-C026-4E09-B8D0CD3DDB09}"/>
                  </a:ext>
                </a:extLst>
              </p:cNvPr>
              <p:cNvSpPr>
                <a:spLocks noChangeShapeType="1"/>
              </p:cNvSpPr>
              <p:nvPr/>
            </p:nvSpPr>
            <p:spPr bwMode="auto">
              <a:xfrm>
                <a:off x="2113" y="4184"/>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4" name="Line 114">
                <a:extLst>
                  <a:ext uri="{FF2B5EF4-FFF2-40B4-BE49-F238E27FC236}">
                    <a16:creationId xmlns:a16="http://schemas.microsoft.com/office/drawing/2014/main" id="{B3354FB1-EAD7-56C7-3BBB-C72C0C24374E}"/>
                  </a:ext>
                </a:extLst>
              </p:cNvPr>
              <p:cNvSpPr>
                <a:spLocks noChangeShapeType="1"/>
              </p:cNvSpPr>
              <p:nvPr/>
            </p:nvSpPr>
            <p:spPr bwMode="auto">
              <a:xfrm>
                <a:off x="2129" y="4185"/>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5" name="Line 115">
                <a:extLst>
                  <a:ext uri="{FF2B5EF4-FFF2-40B4-BE49-F238E27FC236}">
                    <a16:creationId xmlns:a16="http://schemas.microsoft.com/office/drawing/2014/main" id="{BA850986-786E-890B-2B62-7CA3852958B5}"/>
                  </a:ext>
                </a:extLst>
              </p:cNvPr>
              <p:cNvSpPr>
                <a:spLocks noChangeShapeType="1"/>
              </p:cNvSpPr>
              <p:nvPr/>
            </p:nvSpPr>
            <p:spPr bwMode="auto">
              <a:xfrm>
                <a:off x="2141" y="4187"/>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6" name="Line 116">
                <a:extLst>
                  <a:ext uri="{FF2B5EF4-FFF2-40B4-BE49-F238E27FC236}">
                    <a16:creationId xmlns:a16="http://schemas.microsoft.com/office/drawing/2014/main" id="{92BE784B-51FD-FF8F-21C6-C8AE5C98BD16}"/>
                  </a:ext>
                </a:extLst>
              </p:cNvPr>
              <p:cNvSpPr>
                <a:spLocks noChangeShapeType="1"/>
              </p:cNvSpPr>
              <p:nvPr/>
            </p:nvSpPr>
            <p:spPr bwMode="auto">
              <a:xfrm>
                <a:off x="2157" y="4191"/>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7" name="Line 117">
                <a:extLst>
                  <a:ext uri="{FF2B5EF4-FFF2-40B4-BE49-F238E27FC236}">
                    <a16:creationId xmlns:a16="http://schemas.microsoft.com/office/drawing/2014/main" id="{53499C41-B25C-B84B-E7AB-998EA1169295}"/>
                  </a:ext>
                </a:extLst>
              </p:cNvPr>
              <p:cNvSpPr>
                <a:spLocks noChangeShapeType="1"/>
              </p:cNvSpPr>
              <p:nvPr/>
            </p:nvSpPr>
            <p:spPr bwMode="auto">
              <a:xfrm>
                <a:off x="2172" y="4192"/>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8" name="Line 118">
                <a:extLst>
                  <a:ext uri="{FF2B5EF4-FFF2-40B4-BE49-F238E27FC236}">
                    <a16:creationId xmlns:a16="http://schemas.microsoft.com/office/drawing/2014/main" id="{656FC5DA-DA45-EEE6-B8D8-095105677460}"/>
                  </a:ext>
                </a:extLst>
              </p:cNvPr>
              <p:cNvSpPr>
                <a:spLocks noChangeShapeType="1"/>
              </p:cNvSpPr>
              <p:nvPr/>
            </p:nvSpPr>
            <p:spPr bwMode="auto">
              <a:xfrm>
                <a:off x="2188" y="4192"/>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29" name="Freeform 119">
                <a:extLst>
                  <a:ext uri="{FF2B5EF4-FFF2-40B4-BE49-F238E27FC236}">
                    <a16:creationId xmlns:a16="http://schemas.microsoft.com/office/drawing/2014/main" id="{6BE10943-DF7A-EB5F-6C2F-EF481E387AD7}"/>
                  </a:ext>
                </a:extLst>
              </p:cNvPr>
              <p:cNvSpPr>
                <a:spLocks/>
              </p:cNvSpPr>
              <p:nvPr/>
            </p:nvSpPr>
            <p:spPr bwMode="auto">
              <a:xfrm>
                <a:off x="2193" y="4192"/>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0" name="Line 120">
                <a:extLst>
                  <a:ext uri="{FF2B5EF4-FFF2-40B4-BE49-F238E27FC236}">
                    <a16:creationId xmlns:a16="http://schemas.microsoft.com/office/drawing/2014/main" id="{52B103FE-7C94-BE1D-DC7A-2A75BE614816}"/>
                  </a:ext>
                </a:extLst>
              </p:cNvPr>
              <p:cNvSpPr>
                <a:spLocks noChangeShapeType="1"/>
              </p:cNvSpPr>
              <p:nvPr/>
            </p:nvSpPr>
            <p:spPr bwMode="auto">
              <a:xfrm>
                <a:off x="2215"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1" name="Line 121">
                <a:extLst>
                  <a:ext uri="{FF2B5EF4-FFF2-40B4-BE49-F238E27FC236}">
                    <a16:creationId xmlns:a16="http://schemas.microsoft.com/office/drawing/2014/main" id="{3B63DAF4-E954-048D-E6CB-1258E6377831}"/>
                  </a:ext>
                </a:extLst>
              </p:cNvPr>
              <p:cNvSpPr>
                <a:spLocks noChangeShapeType="1"/>
              </p:cNvSpPr>
              <p:nvPr/>
            </p:nvSpPr>
            <p:spPr bwMode="auto">
              <a:xfrm>
                <a:off x="2231" y="4196"/>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2" name="Line 122">
                <a:extLst>
                  <a:ext uri="{FF2B5EF4-FFF2-40B4-BE49-F238E27FC236}">
                    <a16:creationId xmlns:a16="http://schemas.microsoft.com/office/drawing/2014/main" id="{507BAEBE-37BA-66D7-B27A-44172D91B93B}"/>
                  </a:ext>
                </a:extLst>
              </p:cNvPr>
              <p:cNvSpPr>
                <a:spLocks noChangeShapeType="1"/>
              </p:cNvSpPr>
              <p:nvPr/>
            </p:nvSpPr>
            <p:spPr bwMode="auto">
              <a:xfrm>
                <a:off x="2243" y="4196"/>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3" name="Freeform 123">
                <a:extLst>
                  <a:ext uri="{FF2B5EF4-FFF2-40B4-BE49-F238E27FC236}">
                    <a16:creationId xmlns:a16="http://schemas.microsoft.com/office/drawing/2014/main" id="{E7A0C1D1-BAD6-355E-98AE-0454626F2E11}"/>
                  </a:ext>
                </a:extLst>
              </p:cNvPr>
              <p:cNvSpPr>
                <a:spLocks/>
              </p:cNvSpPr>
              <p:nvPr/>
            </p:nvSpPr>
            <p:spPr bwMode="auto">
              <a:xfrm>
                <a:off x="2252" y="4196"/>
                <a:ext cx="16" cy="5"/>
              </a:xfrm>
              <a:custGeom>
                <a:avLst/>
                <a:gdLst>
                  <a:gd name="T0" fmla="*/ 0 w 16"/>
                  <a:gd name="T1" fmla="*/ 0 h 5"/>
                  <a:gd name="T2" fmla="*/ 7 w 16"/>
                  <a:gd name="T3" fmla="*/ 0 h 5"/>
                  <a:gd name="T4" fmla="*/ 15 w 16"/>
                  <a:gd name="T5" fmla="*/ 4 h 5"/>
                  <a:gd name="T6" fmla="*/ 0 60000 65536"/>
                  <a:gd name="T7" fmla="*/ 0 60000 65536"/>
                  <a:gd name="T8" fmla="*/ 0 60000 65536"/>
                </a:gdLst>
                <a:ahLst/>
                <a:cxnLst>
                  <a:cxn ang="T6">
                    <a:pos x="T0" y="T1"/>
                  </a:cxn>
                  <a:cxn ang="T7">
                    <a:pos x="T2" y="T3"/>
                  </a:cxn>
                  <a:cxn ang="T8">
                    <a:pos x="T4" y="T5"/>
                  </a:cxn>
                </a:cxnLst>
                <a:rect l="0" t="0" r="r" b="b"/>
                <a:pathLst>
                  <a:path w="16" h="5">
                    <a:moveTo>
                      <a:pt x="0" y="0"/>
                    </a:moveTo>
                    <a:lnTo>
                      <a:pt x="7" y="0"/>
                    </a:lnTo>
                    <a:lnTo>
                      <a:pt x="15" y="4"/>
                    </a:lnTo>
                  </a:path>
                </a:pathLst>
              </a:custGeom>
              <a:noFill/>
              <a:ln w="12700" cap="rnd" cmpd="sng">
                <a:solidFill>
                  <a:srgbClr val="000080"/>
                </a:solidFill>
                <a:prstDash val="solid"/>
                <a:round/>
                <a:headEnd type="none" w="sm" len="sm"/>
                <a:tailEnd type="none" w="sm" len="sm"/>
              </a:ln>
              <a:effectLst/>
              <a:extLst>
                <a:ext uri="{909E8E84-426E-40DD-AFC4-6F175D3DCCD1}">
                  <a14:hiddenFill xmlns:a14="http://schemas.microsoft.com/office/drawing/2010/main">
                    <a:solidFill>
                      <a:schemeClr val="accent1"/>
                    </a:solid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234" name="Line 124">
                <a:extLst>
                  <a:ext uri="{FF2B5EF4-FFF2-40B4-BE49-F238E27FC236}">
                    <a16:creationId xmlns:a16="http://schemas.microsoft.com/office/drawing/2014/main" id="{3B26068C-75D8-977B-900B-CA860484DF57}"/>
                  </a:ext>
                </a:extLst>
              </p:cNvPr>
              <p:cNvSpPr>
                <a:spLocks noChangeShapeType="1"/>
              </p:cNvSpPr>
              <p:nvPr/>
            </p:nvSpPr>
            <p:spPr bwMode="auto">
              <a:xfrm>
                <a:off x="2274"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5" name="Line 125">
                <a:extLst>
                  <a:ext uri="{FF2B5EF4-FFF2-40B4-BE49-F238E27FC236}">
                    <a16:creationId xmlns:a16="http://schemas.microsoft.com/office/drawing/2014/main" id="{6BAF4385-C839-A8E2-07F9-A24F1ED68A78}"/>
                  </a:ext>
                </a:extLst>
              </p:cNvPr>
              <p:cNvSpPr>
                <a:spLocks noChangeShapeType="1"/>
              </p:cNvSpPr>
              <p:nvPr/>
            </p:nvSpPr>
            <p:spPr bwMode="auto">
              <a:xfrm>
                <a:off x="2290"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6" name="Line 126">
                <a:extLst>
                  <a:ext uri="{FF2B5EF4-FFF2-40B4-BE49-F238E27FC236}">
                    <a16:creationId xmlns:a16="http://schemas.microsoft.com/office/drawing/2014/main" id="{2424CFA8-4392-9503-CC2E-B616975FB78E}"/>
                  </a:ext>
                </a:extLst>
              </p:cNvPr>
              <p:cNvSpPr>
                <a:spLocks noChangeShapeType="1"/>
              </p:cNvSpPr>
              <p:nvPr/>
            </p:nvSpPr>
            <p:spPr bwMode="auto">
              <a:xfrm>
                <a:off x="2302"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7" name="Line 127">
                <a:extLst>
                  <a:ext uri="{FF2B5EF4-FFF2-40B4-BE49-F238E27FC236}">
                    <a16:creationId xmlns:a16="http://schemas.microsoft.com/office/drawing/2014/main" id="{D7A47F71-1702-40AE-7EFF-39C85997FDAE}"/>
                  </a:ext>
                </a:extLst>
              </p:cNvPr>
              <p:cNvSpPr>
                <a:spLocks noChangeShapeType="1"/>
              </p:cNvSpPr>
              <p:nvPr/>
            </p:nvSpPr>
            <p:spPr bwMode="auto">
              <a:xfrm>
                <a:off x="2318"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8" name="Line 128">
                <a:extLst>
                  <a:ext uri="{FF2B5EF4-FFF2-40B4-BE49-F238E27FC236}">
                    <a16:creationId xmlns:a16="http://schemas.microsoft.com/office/drawing/2014/main" id="{4AAD2E99-1634-98A9-8213-6A3FB065B818}"/>
                  </a:ext>
                </a:extLst>
              </p:cNvPr>
              <p:cNvSpPr>
                <a:spLocks noChangeShapeType="1"/>
              </p:cNvSpPr>
              <p:nvPr/>
            </p:nvSpPr>
            <p:spPr bwMode="auto">
              <a:xfrm>
                <a:off x="2333"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39" name="Line 129">
                <a:extLst>
                  <a:ext uri="{FF2B5EF4-FFF2-40B4-BE49-F238E27FC236}">
                    <a16:creationId xmlns:a16="http://schemas.microsoft.com/office/drawing/2014/main" id="{FB9AD59C-7BAD-7E38-2562-B4A664302B09}"/>
                  </a:ext>
                </a:extLst>
              </p:cNvPr>
              <p:cNvSpPr>
                <a:spLocks noChangeShapeType="1"/>
              </p:cNvSpPr>
              <p:nvPr/>
            </p:nvSpPr>
            <p:spPr bwMode="auto">
              <a:xfrm>
                <a:off x="2349" y="4200"/>
                <a:ext cx="5"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0" name="Line 130">
                <a:extLst>
                  <a:ext uri="{FF2B5EF4-FFF2-40B4-BE49-F238E27FC236}">
                    <a16:creationId xmlns:a16="http://schemas.microsoft.com/office/drawing/2014/main" id="{7F7507F0-59E1-BE58-3547-50F1FB85E049}"/>
                  </a:ext>
                </a:extLst>
              </p:cNvPr>
              <p:cNvSpPr>
                <a:spLocks noChangeShapeType="1"/>
              </p:cNvSpPr>
              <p:nvPr/>
            </p:nvSpPr>
            <p:spPr bwMode="auto">
              <a:xfrm>
                <a:off x="2361"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1" name="Line 131">
                <a:extLst>
                  <a:ext uri="{FF2B5EF4-FFF2-40B4-BE49-F238E27FC236}">
                    <a16:creationId xmlns:a16="http://schemas.microsoft.com/office/drawing/2014/main" id="{7244818F-20EF-9E0C-3533-81C7D5887705}"/>
                  </a:ext>
                </a:extLst>
              </p:cNvPr>
              <p:cNvSpPr>
                <a:spLocks noChangeShapeType="1"/>
              </p:cNvSpPr>
              <p:nvPr/>
            </p:nvSpPr>
            <p:spPr bwMode="auto">
              <a:xfrm>
                <a:off x="2377" y="4200"/>
                <a:ext cx="8"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2" name="Line 132">
                <a:extLst>
                  <a:ext uri="{FF2B5EF4-FFF2-40B4-BE49-F238E27FC236}">
                    <a16:creationId xmlns:a16="http://schemas.microsoft.com/office/drawing/2014/main" id="{894FCC46-0399-8CEE-60E9-5094E589DB3A}"/>
                  </a:ext>
                </a:extLst>
              </p:cNvPr>
              <p:cNvSpPr>
                <a:spLocks noChangeShapeType="1"/>
              </p:cNvSpPr>
              <p:nvPr/>
            </p:nvSpPr>
            <p:spPr bwMode="auto">
              <a:xfrm>
                <a:off x="2392" y="4200"/>
                <a:ext cx="10"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3" name="Line 133">
                <a:extLst>
                  <a:ext uri="{FF2B5EF4-FFF2-40B4-BE49-F238E27FC236}">
                    <a16:creationId xmlns:a16="http://schemas.microsoft.com/office/drawing/2014/main" id="{ED6F4146-3B3A-0479-40A8-01F0F514C4FD}"/>
                  </a:ext>
                </a:extLst>
              </p:cNvPr>
              <p:cNvSpPr>
                <a:spLocks noChangeShapeType="1"/>
              </p:cNvSpPr>
              <p:nvPr/>
            </p:nvSpPr>
            <p:spPr bwMode="auto">
              <a:xfrm>
                <a:off x="2409" y="4200"/>
                <a:ext cx="4"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4" name="Line 134">
                <a:extLst>
                  <a:ext uri="{FF2B5EF4-FFF2-40B4-BE49-F238E27FC236}">
                    <a16:creationId xmlns:a16="http://schemas.microsoft.com/office/drawing/2014/main" id="{5C0CA1C5-27F6-73A5-F0F4-6559A02B58A1}"/>
                  </a:ext>
                </a:extLst>
              </p:cNvPr>
              <p:cNvSpPr>
                <a:spLocks noChangeShapeType="1"/>
              </p:cNvSpPr>
              <p:nvPr/>
            </p:nvSpPr>
            <p:spPr bwMode="auto">
              <a:xfrm>
                <a:off x="2420" y="4200"/>
                <a:ext cx="9" cy="1"/>
              </a:xfrm>
              <a:prstGeom prst="line">
                <a:avLst/>
              </a:prstGeom>
              <a:noFill/>
              <a:ln w="12700">
                <a:solidFill>
                  <a:srgbClr val="00008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45" name="Rectangle 135">
                <a:extLst>
                  <a:ext uri="{FF2B5EF4-FFF2-40B4-BE49-F238E27FC236}">
                    <a16:creationId xmlns:a16="http://schemas.microsoft.com/office/drawing/2014/main" id="{39B7ACB7-3366-7200-ACF2-675E69A17E91}"/>
                  </a:ext>
                </a:extLst>
              </p:cNvPr>
              <p:cNvSpPr>
                <a:spLocks noChangeArrowheads="1"/>
              </p:cNvSpPr>
              <p:nvPr/>
            </p:nvSpPr>
            <p:spPr bwMode="auto">
              <a:xfrm>
                <a:off x="647"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46" name="Rectangle 136">
                <a:extLst>
                  <a:ext uri="{FF2B5EF4-FFF2-40B4-BE49-F238E27FC236}">
                    <a16:creationId xmlns:a16="http://schemas.microsoft.com/office/drawing/2014/main" id="{DB4BBF1D-20C9-61DF-725E-D6E7CD18E3EB}"/>
                  </a:ext>
                </a:extLst>
              </p:cNvPr>
              <p:cNvSpPr>
                <a:spLocks noChangeArrowheads="1"/>
              </p:cNvSpPr>
              <p:nvPr/>
            </p:nvSpPr>
            <p:spPr bwMode="auto">
              <a:xfrm>
                <a:off x="647"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-6</a:t>
                </a:r>
              </a:p>
            </p:txBody>
          </p:sp>
          <p:sp>
            <p:nvSpPr>
              <p:cNvPr id="4247" name="Rectangle 137">
                <a:extLst>
                  <a:ext uri="{FF2B5EF4-FFF2-40B4-BE49-F238E27FC236}">
                    <a16:creationId xmlns:a16="http://schemas.microsoft.com/office/drawing/2014/main" id="{EE41F921-4627-E52C-A25E-AE03E1AC0775}"/>
                  </a:ext>
                </a:extLst>
              </p:cNvPr>
              <p:cNvSpPr>
                <a:spLocks noChangeArrowheads="1"/>
              </p:cNvSpPr>
              <p:nvPr/>
            </p:nvSpPr>
            <p:spPr bwMode="auto">
              <a:xfrm>
                <a:off x="942"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48" name="Rectangle 138">
                <a:extLst>
                  <a:ext uri="{FF2B5EF4-FFF2-40B4-BE49-F238E27FC236}">
                    <a16:creationId xmlns:a16="http://schemas.microsoft.com/office/drawing/2014/main" id="{72EB6A30-0171-FF47-237B-68EF7BD67719}"/>
                  </a:ext>
                </a:extLst>
              </p:cNvPr>
              <p:cNvSpPr>
                <a:spLocks noChangeArrowheads="1"/>
              </p:cNvSpPr>
              <p:nvPr/>
            </p:nvSpPr>
            <p:spPr bwMode="auto">
              <a:xfrm>
                <a:off x="942" y="4246"/>
                <a:ext cx="57"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-4</a:t>
                </a:r>
              </a:p>
            </p:txBody>
          </p:sp>
          <p:sp>
            <p:nvSpPr>
              <p:cNvPr id="4249" name="Rectangle 139">
                <a:extLst>
                  <a:ext uri="{FF2B5EF4-FFF2-40B4-BE49-F238E27FC236}">
                    <a16:creationId xmlns:a16="http://schemas.microsoft.com/office/drawing/2014/main" id="{CD6E4BC4-ABAF-C278-C407-8C3B593C8A10}"/>
                  </a:ext>
                </a:extLst>
              </p:cNvPr>
              <p:cNvSpPr>
                <a:spLocks noChangeArrowheads="1"/>
              </p:cNvSpPr>
              <p:nvPr/>
            </p:nvSpPr>
            <p:spPr bwMode="auto">
              <a:xfrm>
                <a:off x="1233" y="4243"/>
                <a:ext cx="49"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0" name="Rectangle 140">
                <a:extLst>
                  <a:ext uri="{FF2B5EF4-FFF2-40B4-BE49-F238E27FC236}">
                    <a16:creationId xmlns:a16="http://schemas.microsoft.com/office/drawing/2014/main" id="{21A3E954-C89A-96BE-D3E6-3A6241E26C23}"/>
                  </a:ext>
                </a:extLst>
              </p:cNvPr>
              <p:cNvSpPr>
                <a:spLocks noChangeArrowheads="1"/>
              </p:cNvSpPr>
              <p:nvPr/>
            </p:nvSpPr>
            <p:spPr bwMode="auto">
              <a:xfrm>
                <a:off x="1233" y="4246"/>
                <a:ext cx="55"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-2</a:t>
                </a:r>
              </a:p>
            </p:txBody>
          </p:sp>
          <p:sp>
            <p:nvSpPr>
              <p:cNvPr id="4251" name="Rectangle 141">
                <a:extLst>
                  <a:ext uri="{FF2B5EF4-FFF2-40B4-BE49-F238E27FC236}">
                    <a16:creationId xmlns:a16="http://schemas.microsoft.com/office/drawing/2014/main" id="{7911A7FE-A9DE-6211-BDA1-47F5CFFB900D}"/>
                  </a:ext>
                </a:extLst>
              </p:cNvPr>
              <p:cNvSpPr>
                <a:spLocks noChangeArrowheads="1"/>
              </p:cNvSpPr>
              <p:nvPr/>
            </p:nvSpPr>
            <p:spPr bwMode="auto">
              <a:xfrm>
                <a:off x="1536"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2" name="Rectangle 142">
                <a:extLst>
                  <a:ext uri="{FF2B5EF4-FFF2-40B4-BE49-F238E27FC236}">
                    <a16:creationId xmlns:a16="http://schemas.microsoft.com/office/drawing/2014/main" id="{3D0E4E6B-582E-7068-4D95-FA9C4FF9E70C}"/>
                  </a:ext>
                </a:extLst>
              </p:cNvPr>
              <p:cNvSpPr>
                <a:spLocks noChangeArrowheads="1"/>
              </p:cNvSpPr>
              <p:nvPr/>
            </p:nvSpPr>
            <p:spPr bwMode="auto">
              <a:xfrm>
                <a:off x="1536"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0</a:t>
                </a:r>
              </a:p>
            </p:txBody>
          </p:sp>
          <p:sp>
            <p:nvSpPr>
              <p:cNvPr id="4253" name="Rectangle 143">
                <a:extLst>
                  <a:ext uri="{FF2B5EF4-FFF2-40B4-BE49-F238E27FC236}">
                    <a16:creationId xmlns:a16="http://schemas.microsoft.com/office/drawing/2014/main" id="{CC52E02C-E97D-CA38-1225-83A66483B9CD}"/>
                  </a:ext>
                </a:extLst>
              </p:cNvPr>
              <p:cNvSpPr>
                <a:spLocks noChangeArrowheads="1"/>
              </p:cNvSpPr>
              <p:nvPr/>
            </p:nvSpPr>
            <p:spPr bwMode="auto">
              <a:xfrm>
                <a:off x="1831"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4" name="Rectangle 144">
                <a:extLst>
                  <a:ext uri="{FF2B5EF4-FFF2-40B4-BE49-F238E27FC236}">
                    <a16:creationId xmlns:a16="http://schemas.microsoft.com/office/drawing/2014/main" id="{9D792798-7F99-9537-1B7E-ADF9CCE4E83E}"/>
                  </a:ext>
                </a:extLst>
              </p:cNvPr>
              <p:cNvSpPr>
                <a:spLocks noChangeArrowheads="1"/>
              </p:cNvSpPr>
              <p:nvPr/>
            </p:nvSpPr>
            <p:spPr bwMode="auto">
              <a:xfrm>
                <a:off x="1831" y="4246"/>
                <a:ext cx="36" cy="7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2</a:t>
                </a:r>
              </a:p>
            </p:txBody>
          </p:sp>
          <p:sp>
            <p:nvSpPr>
              <p:cNvPr id="4255" name="Rectangle 145">
                <a:extLst>
                  <a:ext uri="{FF2B5EF4-FFF2-40B4-BE49-F238E27FC236}">
                    <a16:creationId xmlns:a16="http://schemas.microsoft.com/office/drawing/2014/main" id="{0FABBD02-7E77-6F52-27C9-50CFBF10ABE9}"/>
                  </a:ext>
                </a:extLst>
              </p:cNvPr>
              <p:cNvSpPr>
                <a:spLocks noChangeArrowheads="1"/>
              </p:cNvSpPr>
              <p:nvPr/>
            </p:nvSpPr>
            <p:spPr bwMode="auto">
              <a:xfrm>
                <a:off x="2122"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256" name="Rectangle 146">
                <a:extLst>
                  <a:ext uri="{FF2B5EF4-FFF2-40B4-BE49-F238E27FC236}">
                    <a16:creationId xmlns:a16="http://schemas.microsoft.com/office/drawing/2014/main" id="{8826C044-0A7B-BDC5-41EC-6F1BB4505404}"/>
                  </a:ext>
                </a:extLst>
              </p:cNvPr>
              <p:cNvSpPr>
                <a:spLocks noChangeArrowheads="1"/>
              </p:cNvSpPr>
              <p:nvPr/>
            </p:nvSpPr>
            <p:spPr bwMode="auto">
              <a:xfrm>
                <a:off x="2122" y="4246"/>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4</a:t>
                </a:r>
              </a:p>
            </p:txBody>
          </p:sp>
          <p:sp>
            <p:nvSpPr>
              <p:cNvPr id="4257" name="Rectangle 147">
                <a:extLst>
                  <a:ext uri="{FF2B5EF4-FFF2-40B4-BE49-F238E27FC236}">
                    <a16:creationId xmlns:a16="http://schemas.microsoft.com/office/drawing/2014/main" id="{ED717E8B-F27F-A58C-8168-04C8C04367DC}"/>
                  </a:ext>
                </a:extLst>
              </p:cNvPr>
              <p:cNvSpPr>
                <a:spLocks noChangeArrowheads="1"/>
              </p:cNvSpPr>
              <p:nvPr/>
            </p:nvSpPr>
            <p:spPr bwMode="auto">
              <a:xfrm>
                <a:off x="2417" y="4243"/>
                <a:ext cx="31" cy="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2" name="Rectangle 148">
                <a:extLst>
                  <a:ext uri="{FF2B5EF4-FFF2-40B4-BE49-F238E27FC236}">
                    <a16:creationId xmlns:a16="http://schemas.microsoft.com/office/drawing/2014/main" id="{A51C3001-5D40-4F06-E970-8F69DD89AC06}"/>
                  </a:ext>
                </a:extLst>
              </p:cNvPr>
              <p:cNvSpPr>
                <a:spLocks noChangeArrowheads="1"/>
              </p:cNvSpPr>
              <p:nvPr/>
            </p:nvSpPr>
            <p:spPr bwMode="auto">
              <a:xfrm>
                <a:off x="2417" y="4247"/>
                <a:ext cx="34" cy="7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700">
                    <a:solidFill>
                      <a:srgbClr val="000000"/>
                    </a:solidFill>
                  </a:rPr>
                  <a:t>6</a:t>
                </a:r>
              </a:p>
            </p:txBody>
          </p:sp>
          <p:sp>
            <p:nvSpPr>
              <p:cNvPr id="4259" name="Line 149">
                <a:extLst>
                  <a:ext uri="{FF2B5EF4-FFF2-40B4-BE49-F238E27FC236}">
                    <a16:creationId xmlns:a16="http://schemas.microsoft.com/office/drawing/2014/main" id="{4F794163-DEE6-9392-4A5C-F7D7FE2A9EA9}"/>
                  </a:ext>
                </a:extLst>
              </p:cNvPr>
              <p:cNvSpPr>
                <a:spLocks noChangeShapeType="1"/>
              </p:cNvSpPr>
              <p:nvPr/>
            </p:nvSpPr>
            <p:spPr bwMode="auto">
              <a:xfrm flipV="1">
                <a:off x="1548" y="3422"/>
                <a:ext cx="0" cy="798"/>
              </a:xfrm>
              <a:prstGeom prst="line">
                <a:avLst/>
              </a:prstGeom>
              <a:noFill/>
              <a:ln w="127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260" name="Rectangle 150">
                <a:extLst>
                  <a:ext uri="{FF2B5EF4-FFF2-40B4-BE49-F238E27FC236}">
                    <a16:creationId xmlns:a16="http://schemas.microsoft.com/office/drawing/2014/main" id="{C6758AB1-03FF-43FA-DDDB-A55162F96009}"/>
                  </a:ext>
                </a:extLst>
              </p:cNvPr>
              <p:cNvSpPr>
                <a:spLocks noChangeArrowheads="1"/>
              </p:cNvSpPr>
              <p:nvPr/>
            </p:nvSpPr>
            <p:spPr bwMode="auto">
              <a:xfrm>
                <a:off x="576" y="3378"/>
                <a:ext cx="792" cy="404"/>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
          <p:nvSpPr>
            <p:cNvPr id="4107" name="Rectangle 152">
              <a:extLst>
                <a:ext uri="{FF2B5EF4-FFF2-40B4-BE49-F238E27FC236}">
                  <a16:creationId xmlns:a16="http://schemas.microsoft.com/office/drawing/2014/main" id="{652CC264-4B8D-B086-28C5-F497D35D7147}"/>
                </a:ext>
              </a:extLst>
            </p:cNvPr>
            <p:cNvSpPr>
              <a:spLocks noChangeArrowheads="1"/>
            </p:cNvSpPr>
            <p:nvPr/>
          </p:nvSpPr>
          <p:spPr bwMode="auto">
            <a:xfrm>
              <a:off x="577" y="292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08" name="Rectangle 153">
              <a:extLst>
                <a:ext uri="{FF2B5EF4-FFF2-40B4-BE49-F238E27FC236}">
                  <a16:creationId xmlns:a16="http://schemas.microsoft.com/office/drawing/2014/main" id="{A0F79F0A-0BD1-B80D-D4E0-F4F6CE4E172A}"/>
                </a:ext>
              </a:extLst>
            </p:cNvPr>
            <p:cNvSpPr>
              <a:spLocks noChangeArrowheads="1"/>
            </p:cNvSpPr>
            <p:nvPr/>
          </p:nvSpPr>
          <p:spPr bwMode="auto">
            <a:xfrm>
              <a:off x="577" y="3265"/>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09" name="Rectangle 154">
              <a:extLst>
                <a:ext uri="{FF2B5EF4-FFF2-40B4-BE49-F238E27FC236}">
                  <a16:creationId xmlns:a16="http://schemas.microsoft.com/office/drawing/2014/main" id="{8CB04255-6506-4D48-FBF7-9DA7D54CEFD0}"/>
                </a:ext>
              </a:extLst>
            </p:cNvPr>
            <p:cNvSpPr>
              <a:spLocks noChangeArrowheads="1"/>
            </p:cNvSpPr>
            <p:nvPr/>
          </p:nvSpPr>
          <p:spPr bwMode="auto">
            <a:xfrm>
              <a:off x="577" y="3601"/>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0" name="Rectangle 155">
              <a:extLst>
                <a:ext uri="{FF2B5EF4-FFF2-40B4-BE49-F238E27FC236}">
                  <a16:creationId xmlns:a16="http://schemas.microsoft.com/office/drawing/2014/main" id="{5074DBAD-A031-8345-8207-42EE21ECF091}"/>
                </a:ext>
              </a:extLst>
            </p:cNvPr>
            <p:cNvSpPr>
              <a:spLocks noChangeArrowheads="1"/>
            </p:cNvSpPr>
            <p:nvPr/>
          </p:nvSpPr>
          <p:spPr bwMode="auto">
            <a:xfrm>
              <a:off x="577" y="4369"/>
              <a:ext cx="478" cy="238"/>
            </a:xfrm>
            <a:prstGeom prst="rect">
              <a:avLst/>
            </a:prstGeom>
            <a:solidFill>
              <a:schemeClr val="bg1"/>
            </a:solidFill>
            <a:ln w="12700">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4111" name="Freeform 156">
              <a:extLst>
                <a:ext uri="{FF2B5EF4-FFF2-40B4-BE49-F238E27FC236}">
                  <a16:creationId xmlns:a16="http://schemas.microsoft.com/office/drawing/2014/main" id="{F18682C9-B4A7-4F7E-931F-A1800F9FA158}"/>
                </a:ext>
              </a:extLst>
            </p:cNvPr>
            <p:cNvSpPr>
              <a:spLocks/>
            </p:cNvSpPr>
            <p:nvPr/>
          </p:nvSpPr>
          <p:spPr bwMode="auto">
            <a:xfrm>
              <a:off x="576" y="3840"/>
              <a:ext cx="481" cy="337"/>
            </a:xfrm>
            <a:custGeom>
              <a:avLst/>
              <a:gdLst>
                <a:gd name="T0" fmla="*/ 240 w 481"/>
                <a:gd name="T1" fmla="*/ 0 h 337"/>
                <a:gd name="T2" fmla="*/ 0 w 481"/>
                <a:gd name="T3" fmla="*/ 168 h 337"/>
                <a:gd name="T4" fmla="*/ 240 w 481"/>
                <a:gd name="T5" fmla="*/ 336 h 337"/>
                <a:gd name="T6" fmla="*/ 480 w 481"/>
                <a:gd name="T7" fmla="*/ 168 h 337"/>
                <a:gd name="T8" fmla="*/ 240 w 481"/>
                <a:gd name="T9" fmla="*/ 0 h 337"/>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81" h="337">
                  <a:moveTo>
                    <a:pt x="240" y="0"/>
                  </a:moveTo>
                  <a:lnTo>
                    <a:pt x="0" y="168"/>
                  </a:lnTo>
                  <a:lnTo>
                    <a:pt x="240" y="336"/>
                  </a:lnTo>
                  <a:lnTo>
                    <a:pt x="480" y="168"/>
                  </a:lnTo>
                  <a:lnTo>
                    <a:pt x="240" y="0"/>
                  </a:lnTo>
                </a:path>
              </a:pathLst>
            </a:custGeom>
            <a:solidFill>
              <a:schemeClr val="bg1"/>
            </a:solidFill>
            <a:ln w="12700" cap="rnd" cmpd="sng">
              <a:solidFill>
                <a:schemeClr val="tx1"/>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12" name="Line 157">
              <a:extLst>
                <a:ext uri="{FF2B5EF4-FFF2-40B4-BE49-F238E27FC236}">
                  <a16:creationId xmlns:a16="http://schemas.microsoft.com/office/drawing/2014/main" id="{E2959FBA-A5D1-4C4D-BDF3-42869FE57A55}"/>
                </a:ext>
              </a:extLst>
            </p:cNvPr>
            <p:cNvSpPr>
              <a:spLocks noChangeShapeType="1"/>
            </p:cNvSpPr>
            <p:nvPr/>
          </p:nvSpPr>
          <p:spPr bwMode="auto">
            <a:xfrm>
              <a:off x="1063" y="4032"/>
              <a:ext cx="89" cy="0"/>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3" name="Line 158">
              <a:extLst>
                <a:ext uri="{FF2B5EF4-FFF2-40B4-BE49-F238E27FC236}">
                  <a16:creationId xmlns:a16="http://schemas.microsoft.com/office/drawing/2014/main" id="{BC6BE5DE-407B-247E-D9FB-8951D147748A}"/>
                </a:ext>
              </a:extLst>
            </p:cNvPr>
            <p:cNvSpPr>
              <a:spLocks noChangeShapeType="1"/>
            </p:cNvSpPr>
            <p:nvPr/>
          </p:nvSpPr>
          <p:spPr bwMode="auto">
            <a:xfrm flipV="1">
              <a:off x="1152" y="3748"/>
              <a:ext cx="0" cy="281"/>
            </a:xfrm>
            <a:prstGeom prst="line">
              <a:avLst/>
            </a:prstGeom>
            <a:noFill/>
            <a:ln w="12700">
              <a:solidFill>
                <a:schemeClr val="tx1"/>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sp>
          <p:nvSpPr>
            <p:cNvPr id="4114" name="Line 159">
              <a:extLst>
                <a:ext uri="{FF2B5EF4-FFF2-40B4-BE49-F238E27FC236}">
                  <a16:creationId xmlns:a16="http://schemas.microsoft.com/office/drawing/2014/main" id="{ADDB2FDD-7B03-E853-D19D-900D504FF1C4}"/>
                </a:ext>
              </a:extLst>
            </p:cNvPr>
            <p:cNvSpPr>
              <a:spLocks noChangeShapeType="1"/>
            </p:cNvSpPr>
            <p:nvPr/>
          </p:nvSpPr>
          <p:spPr bwMode="auto">
            <a:xfrm flipH="1">
              <a:off x="1063" y="3744"/>
              <a:ext cx="89" cy="0"/>
            </a:xfrm>
            <a:prstGeom prst="line">
              <a:avLst/>
            </a:prstGeom>
            <a:noFill/>
            <a:ln w="12700">
              <a:solidFill>
                <a:schemeClr val="tx1"/>
              </a:solidFill>
              <a:round/>
              <a:headEnd type="none" w="sm" len="sm"/>
              <a:tailEnd type="stealth" w="med" len="med"/>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endParaRPr lang="en-US"/>
            </a:p>
          </p:txBody>
        </p:sp>
      </p:grpSp>
      <p:pic>
        <p:nvPicPr>
          <p:cNvPr id="4099" name="Picture 161">
            <a:extLst>
              <a:ext uri="{FF2B5EF4-FFF2-40B4-BE49-F238E27FC236}">
                <a16:creationId xmlns:a16="http://schemas.microsoft.com/office/drawing/2014/main" id="{6462928B-65D8-65EA-4879-569C36C63645}"/>
              </a:ext>
            </a:extLst>
          </p:cNvPr>
          <p:cNvPicPr>
            <a:picLocks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00113" y="3429000"/>
            <a:ext cx="7670800" cy="25082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4258" name="Rectangle 162">
            <a:extLst>
              <a:ext uri="{FF2B5EF4-FFF2-40B4-BE49-F238E27FC236}">
                <a16:creationId xmlns:a16="http://schemas.microsoft.com/office/drawing/2014/main" id="{C33AE73A-2F50-D11A-A0E7-36C3D057257A}"/>
              </a:ext>
            </a:extLst>
          </p:cNvPr>
          <p:cNvSpPr>
            <a:spLocks noChangeArrowheads="1"/>
          </p:cNvSpPr>
          <p:nvPr/>
        </p:nvSpPr>
        <p:spPr bwMode="auto">
          <a:xfrm>
            <a:off x="969963" y="2819400"/>
            <a:ext cx="7519987" cy="528638"/>
          </a:xfrm>
          <a:prstGeom prst="rect">
            <a:avLst/>
          </a:prstGeom>
          <a:noFill/>
          <a:ln>
            <a:noFill/>
          </a:ln>
          <a:effectLst/>
        </p:spPr>
        <p:txBody>
          <a:bodyPr wrap="none" lIns="82058" tIns="41029" rIns="82058" bIns="41029">
            <a:spAutoFit/>
          </a:bodyPr>
          <a:lstStyle>
            <a:lvl1pPr defTabSz="820738" eaLnBrk="0" hangingPunct="0">
              <a:defRPr sz="2400">
                <a:solidFill>
                  <a:schemeClr val="tx1"/>
                </a:solidFill>
                <a:latin typeface="Times New Roman" panose="02020603050405020304" pitchFamily="18" charset="0"/>
              </a:defRPr>
            </a:lvl1pPr>
            <a:lvl2pPr marL="409575" defTabSz="820738" eaLnBrk="0" hangingPunct="0">
              <a:defRPr sz="2400">
                <a:solidFill>
                  <a:schemeClr val="tx1"/>
                </a:solidFill>
                <a:latin typeface="Times New Roman" panose="02020603050405020304" pitchFamily="18" charset="0"/>
              </a:defRPr>
            </a:lvl2pPr>
            <a:lvl3pPr marL="820738" defTabSz="820738" eaLnBrk="0" hangingPunct="0">
              <a:defRPr sz="2400">
                <a:solidFill>
                  <a:schemeClr val="tx1"/>
                </a:solidFill>
                <a:latin typeface="Times New Roman" panose="02020603050405020304" pitchFamily="18" charset="0"/>
              </a:defRPr>
            </a:lvl3pPr>
            <a:lvl4pPr marL="1230313" defTabSz="820738" eaLnBrk="0" hangingPunct="0">
              <a:defRPr sz="2400">
                <a:solidFill>
                  <a:schemeClr val="tx1"/>
                </a:solidFill>
                <a:latin typeface="Times New Roman" panose="02020603050405020304" pitchFamily="18" charset="0"/>
              </a:defRPr>
            </a:lvl4pPr>
            <a:lvl5pPr marL="1641475" defTabSz="820738" eaLnBrk="0" hangingPunct="0">
              <a:defRPr sz="2400">
                <a:solidFill>
                  <a:schemeClr val="tx1"/>
                </a:solidFill>
                <a:latin typeface="Times New Roman" panose="02020603050405020304" pitchFamily="18" charset="0"/>
              </a:defRPr>
            </a:lvl5pPr>
            <a:lvl6pPr marL="2098675" defTabSz="820738" eaLnBrk="0" fontAlgn="base" hangingPunct="0">
              <a:spcBef>
                <a:spcPct val="0"/>
              </a:spcBef>
              <a:spcAft>
                <a:spcPct val="0"/>
              </a:spcAft>
              <a:defRPr sz="2400">
                <a:solidFill>
                  <a:schemeClr val="tx1"/>
                </a:solidFill>
                <a:latin typeface="Times New Roman" panose="02020603050405020304" pitchFamily="18" charset="0"/>
              </a:defRPr>
            </a:lvl6pPr>
            <a:lvl7pPr marL="2555875" defTabSz="820738" eaLnBrk="0" fontAlgn="base" hangingPunct="0">
              <a:spcBef>
                <a:spcPct val="0"/>
              </a:spcBef>
              <a:spcAft>
                <a:spcPct val="0"/>
              </a:spcAft>
              <a:defRPr sz="2400">
                <a:solidFill>
                  <a:schemeClr val="tx1"/>
                </a:solidFill>
                <a:latin typeface="Times New Roman" panose="02020603050405020304" pitchFamily="18" charset="0"/>
              </a:defRPr>
            </a:lvl7pPr>
            <a:lvl8pPr marL="3013075" defTabSz="820738" eaLnBrk="0" fontAlgn="base" hangingPunct="0">
              <a:spcBef>
                <a:spcPct val="0"/>
              </a:spcBef>
              <a:spcAft>
                <a:spcPct val="0"/>
              </a:spcAft>
              <a:defRPr sz="2400">
                <a:solidFill>
                  <a:schemeClr val="tx1"/>
                </a:solidFill>
                <a:latin typeface="Times New Roman" panose="02020603050405020304" pitchFamily="18" charset="0"/>
              </a:defRPr>
            </a:lvl8pPr>
            <a:lvl9pPr marL="3470275" defTabSz="820738" eaLnBrk="0" fontAlgn="base" hangingPunct="0">
              <a:spcBef>
                <a:spcPct val="0"/>
              </a:spcBef>
              <a:spcAft>
                <a:spcPct val="0"/>
              </a:spcAft>
              <a:defRPr sz="2400">
                <a:solidFill>
                  <a:schemeClr val="tx1"/>
                </a:solidFill>
                <a:latin typeface="Times New Roman" panose="02020603050405020304" pitchFamily="18" charset="0"/>
              </a:defRPr>
            </a:lvl9pPr>
          </a:lstStyle>
          <a:p>
            <a:pPr eaLnBrk="1" hangingPunct="1">
              <a:defRPr/>
            </a:pPr>
            <a:r>
              <a:rPr lang="en-US" altLang="en-US" sz="2900" b="1" i="1" dirty="0">
                <a:solidFill>
                  <a:schemeClr val="accent2"/>
                </a:solidFill>
                <a:effectLst>
                  <a:outerShdw blurRad="38100" dist="38100" dir="2700000" algn="tl">
                    <a:srgbClr val="C0C0C0"/>
                  </a:outerShdw>
                </a:effectLst>
                <a:latin typeface="Arial" panose="020B0604020202020204" pitchFamily="34" charset="0"/>
              </a:rPr>
              <a:t>Developing CTQs/Performance Indicators</a:t>
            </a:r>
          </a:p>
        </p:txBody>
      </p:sp>
      <p:grpSp>
        <p:nvGrpSpPr>
          <p:cNvPr id="4101" name="Group 186">
            <a:extLst>
              <a:ext uri="{FF2B5EF4-FFF2-40B4-BE49-F238E27FC236}">
                <a16:creationId xmlns:a16="http://schemas.microsoft.com/office/drawing/2014/main" id="{9FFDC96F-34E0-821F-C1AF-18492FC7ACE8}"/>
              </a:ext>
            </a:extLst>
          </p:cNvPr>
          <p:cNvGrpSpPr>
            <a:grpSpLocks/>
          </p:cNvGrpSpPr>
          <p:nvPr/>
        </p:nvGrpSpPr>
        <p:grpSpPr bwMode="auto">
          <a:xfrm>
            <a:off x="5181600" y="4953000"/>
            <a:ext cx="3678238" cy="1312863"/>
            <a:chOff x="3312" y="3408"/>
            <a:chExt cx="2317" cy="827"/>
          </a:xfrm>
        </p:grpSpPr>
        <p:sp>
          <p:nvSpPr>
            <p:cNvPr id="4102" name="Line 187">
              <a:extLst>
                <a:ext uri="{FF2B5EF4-FFF2-40B4-BE49-F238E27FC236}">
                  <a16:creationId xmlns:a16="http://schemas.microsoft.com/office/drawing/2014/main" id="{A7FD79BA-80FC-FEA0-0A09-714C7F398EE4}"/>
                </a:ext>
              </a:extLst>
            </p:cNvPr>
            <p:cNvSpPr>
              <a:spLocks noChangeShapeType="1"/>
            </p:cNvSpPr>
            <p:nvPr/>
          </p:nvSpPr>
          <p:spPr bwMode="auto">
            <a:xfrm>
              <a:off x="3360" y="4024"/>
              <a:ext cx="2269" cy="0"/>
            </a:xfrm>
            <a:prstGeom prst="line">
              <a:avLst/>
            </a:prstGeom>
            <a:noFill/>
            <a:ln w="28575">
              <a:solidFill>
                <a:schemeClr val="accent2"/>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p>
              <a:endParaRPr lang="en-US"/>
            </a:p>
          </p:txBody>
        </p:sp>
        <p:sp>
          <p:nvSpPr>
            <p:cNvPr id="4103" name="Rectangle 188">
              <a:extLst>
                <a:ext uri="{FF2B5EF4-FFF2-40B4-BE49-F238E27FC236}">
                  <a16:creationId xmlns:a16="http://schemas.microsoft.com/office/drawing/2014/main" id="{E80C030F-6FB2-0910-F569-76D413667B20}"/>
                </a:ext>
              </a:extLst>
            </p:cNvPr>
            <p:cNvSpPr>
              <a:spLocks noChangeArrowheads="1"/>
            </p:cNvSpPr>
            <p:nvPr/>
          </p:nvSpPr>
          <p:spPr bwMode="auto">
            <a:xfrm>
              <a:off x="3312" y="4014"/>
              <a:ext cx="2184" cy="221"/>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spcBef>
                  <a:spcPct val="0"/>
                </a:spcBef>
                <a:buClrTx/>
                <a:buFontTx/>
                <a:buNone/>
              </a:pPr>
              <a:r>
                <a:rPr lang="en-US" altLang="en-US" sz="1700">
                  <a:latin typeface="Copperplate Gothic Bold" panose="020E0705020206020404" pitchFamily="34" charset="0"/>
                </a:rPr>
                <a:t>Sigma Quality Management</a:t>
              </a:r>
            </a:p>
          </p:txBody>
        </p:sp>
        <p:pic>
          <p:nvPicPr>
            <p:cNvPr id="4104" name="Picture 189">
              <a:extLst>
                <a:ext uri="{FF2B5EF4-FFF2-40B4-BE49-F238E27FC236}">
                  <a16:creationId xmlns:a16="http://schemas.microsoft.com/office/drawing/2014/main" id="{A94A38AD-CB4D-B7DD-D533-A4D6BB11D684}"/>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4992" y="3408"/>
              <a:ext cx="622" cy="58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3" name="Text Box 188">
            <a:extLst>
              <a:ext uri="{FF2B5EF4-FFF2-40B4-BE49-F238E27FC236}">
                <a16:creationId xmlns:a16="http://schemas.microsoft.com/office/drawing/2014/main" id="{11FCBCB0-A46E-FDAF-E834-13DCF08E9C8D}"/>
              </a:ext>
            </a:extLst>
          </p:cNvPr>
          <p:cNvSpPr txBox="1">
            <a:spLocks noChangeArrowheads="1"/>
          </p:cNvSpPr>
          <p:nvPr/>
        </p:nvSpPr>
        <p:spPr bwMode="auto">
          <a:xfrm>
            <a:off x="111710" y="6515822"/>
            <a:ext cx="2973891" cy="292388"/>
          </a:xfrm>
          <a:prstGeom prst="rect">
            <a:avLst/>
          </a:prstGeom>
          <a:noFill/>
          <a:ln>
            <a:noFill/>
          </a:ln>
          <a:effectLst/>
        </p:spPr>
        <p:txBody>
          <a:bodyPr wrap="none">
            <a:spAutoFit/>
          </a:bodyPr>
          <a:lstStyle>
            <a:defPPr>
              <a:defRPr lang="en-US"/>
            </a:defPPr>
            <a:lvl1pPr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1pPr>
            <a:lvl2pPr marL="742950" indent="-28575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2pPr>
            <a:lvl3pPr marL="11430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3pPr>
            <a:lvl4pPr marL="16002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4pPr>
            <a:lvl5pPr marL="2057400" indent="-228600" algn="l" defTabSz="820738" rtl="0" eaLnBrk="0" fontAlgn="base" hangingPunct="0">
              <a:spcBef>
                <a:spcPct val="0"/>
              </a:spcBef>
              <a:spcAft>
                <a:spcPct val="0"/>
              </a:spcAft>
              <a:defRPr sz="1300" kern="1200">
                <a:solidFill>
                  <a:schemeClr val="tx1"/>
                </a:solidFill>
                <a:latin typeface="Times New Roman" pitchFamily="18" charset="0"/>
                <a:ea typeface="+mn-ea"/>
                <a:cs typeface="+mn-cs"/>
              </a:defRPr>
            </a:lvl5pPr>
            <a:lvl6pPr marL="25146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6pPr>
            <a:lvl7pPr marL="29718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7pPr>
            <a:lvl8pPr marL="34290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8pPr>
            <a:lvl9pPr marL="3886200" indent="-228600" algn="l" defTabSz="820738" rtl="0" eaLnBrk="0" fontAlgn="base" latinLnBrk="0" hangingPunct="0">
              <a:spcBef>
                <a:spcPct val="0"/>
              </a:spcBef>
              <a:spcAft>
                <a:spcPct val="0"/>
              </a:spcAft>
              <a:defRPr sz="1300" kern="1200">
                <a:solidFill>
                  <a:schemeClr val="tx1"/>
                </a:solidFill>
                <a:latin typeface="Times New Roman" pitchFamily="18" charset="0"/>
                <a:ea typeface="+mn-ea"/>
                <a:cs typeface="+mn-cs"/>
              </a:defRPr>
            </a:lvl9pPr>
          </a:lstStyle>
          <a:p>
            <a:pPr eaLnBrk="1" hangingPunct="1">
              <a:defRPr/>
            </a:pPr>
            <a:r>
              <a:rPr lang="en-US" dirty="0">
                <a:latin typeface="+mn-lt"/>
              </a:rPr>
              <a:t>© Sigma Quality Management, 2025</a:t>
            </a: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30436" name="Rectangle 4">
            <a:extLst>
              <a:ext uri="{FF2B5EF4-FFF2-40B4-BE49-F238E27FC236}">
                <a16:creationId xmlns:a16="http://schemas.microsoft.com/office/drawing/2014/main" id="{B290AB2B-B324-2E63-82BC-E42CA85EC1BC}"/>
              </a:ext>
            </a:extLst>
          </p:cNvPr>
          <p:cNvSpPr>
            <a:spLocks noGrp="1" noChangeArrowheads="1"/>
          </p:cNvSpPr>
          <p:nvPr>
            <p:ph type="title"/>
          </p:nvPr>
        </p:nvSpPr>
        <p:spPr/>
        <p:txBody>
          <a:bodyPr/>
          <a:lstStyle/>
          <a:p>
            <a:pPr eaLnBrk="1" hangingPunct="1">
              <a:defRPr/>
            </a:pPr>
            <a:r>
              <a:rPr lang="en-US" altLang="en-US"/>
              <a:t>Measurement System - Variation</a:t>
            </a:r>
          </a:p>
        </p:txBody>
      </p:sp>
      <p:sp>
        <p:nvSpPr>
          <p:cNvPr id="18435" name="Rectangle 42">
            <a:extLst>
              <a:ext uri="{FF2B5EF4-FFF2-40B4-BE49-F238E27FC236}">
                <a16:creationId xmlns:a16="http://schemas.microsoft.com/office/drawing/2014/main" id="{7982F8FC-7F53-7208-1345-28396F49984E}"/>
              </a:ext>
            </a:extLst>
          </p:cNvPr>
          <p:cNvSpPr>
            <a:spLocks noChangeArrowheads="1"/>
          </p:cNvSpPr>
          <p:nvPr/>
        </p:nvSpPr>
        <p:spPr bwMode="auto">
          <a:xfrm>
            <a:off x="0" y="2847975"/>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8436" name="Rectangle 15">
            <a:extLst>
              <a:ext uri="{FF2B5EF4-FFF2-40B4-BE49-F238E27FC236}">
                <a16:creationId xmlns:a16="http://schemas.microsoft.com/office/drawing/2014/main" id="{0238F200-62B9-FCBD-85F1-B2C9092153C5}"/>
              </a:ext>
            </a:extLst>
          </p:cNvPr>
          <p:cNvSpPr>
            <a:spLocks noChangeArrowheads="1"/>
          </p:cNvSpPr>
          <p:nvPr/>
        </p:nvSpPr>
        <p:spPr bwMode="auto">
          <a:xfrm>
            <a:off x="3316288" y="1211263"/>
            <a:ext cx="2703512" cy="617537"/>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a:latin typeface="Serpentine" pitchFamily="2" charset="0"/>
                <a:ea typeface="Batang" panose="02030600000101010101" pitchFamily="18" charset="-127"/>
              </a:rPr>
              <a:t>INSTRUMENT</a:t>
            </a:r>
            <a:endParaRPr lang="en-US" altLang="en-US" sz="2100">
              <a:latin typeface="Serpentine" pitchFamily="2" charset="0"/>
            </a:endParaRPr>
          </a:p>
        </p:txBody>
      </p:sp>
      <p:sp>
        <p:nvSpPr>
          <p:cNvPr id="18437" name="Rectangle 16">
            <a:extLst>
              <a:ext uri="{FF2B5EF4-FFF2-40B4-BE49-F238E27FC236}">
                <a16:creationId xmlns:a16="http://schemas.microsoft.com/office/drawing/2014/main" id="{E84BEB83-74B0-BDBD-BF96-89D5213E0EDD}"/>
              </a:ext>
            </a:extLst>
          </p:cNvPr>
          <p:cNvSpPr>
            <a:spLocks noChangeArrowheads="1"/>
          </p:cNvSpPr>
          <p:nvPr/>
        </p:nvSpPr>
        <p:spPr bwMode="auto">
          <a:xfrm>
            <a:off x="6477000" y="3505200"/>
            <a:ext cx="2133600" cy="566738"/>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a:latin typeface="Serpentine" pitchFamily="2" charset="0"/>
                <a:ea typeface="Batang" panose="02030600000101010101" pitchFamily="18" charset="-127"/>
              </a:rPr>
              <a:t>OBSERVER</a:t>
            </a:r>
            <a:endParaRPr lang="en-US" altLang="en-US" sz="2100">
              <a:latin typeface="Serpentine" pitchFamily="2" charset="0"/>
            </a:endParaRPr>
          </a:p>
        </p:txBody>
      </p:sp>
      <p:sp>
        <p:nvSpPr>
          <p:cNvPr id="18438" name="Rectangle 33">
            <a:extLst>
              <a:ext uri="{FF2B5EF4-FFF2-40B4-BE49-F238E27FC236}">
                <a16:creationId xmlns:a16="http://schemas.microsoft.com/office/drawing/2014/main" id="{5CADC99E-71B8-13AF-7B37-25621AE2B94A}"/>
              </a:ext>
            </a:extLst>
          </p:cNvPr>
          <p:cNvSpPr>
            <a:spLocks noChangeArrowheads="1"/>
          </p:cNvSpPr>
          <p:nvPr/>
        </p:nvSpPr>
        <p:spPr bwMode="auto">
          <a:xfrm>
            <a:off x="914400" y="3581400"/>
            <a:ext cx="2511425" cy="547688"/>
          </a:xfrm>
          <a:prstGeom prst="rect">
            <a:avLst/>
          </a:prstGeom>
          <a:solidFill>
            <a:srgbClr val="FFFFFF"/>
          </a:solidFill>
          <a:ln>
            <a:noFill/>
          </a:ln>
          <a:effectLst/>
          <a:extLst>
            <a:ext uri="{91240B29-F687-4F45-9708-019B960494DF}">
              <a14:hiddenLine xmlns:a14="http://schemas.microsoft.com/office/drawing/2010/main" w="12700">
                <a:solidFill>
                  <a:srgbClr val="000000"/>
                </a:solidFill>
                <a:miter lim="800000"/>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a:latin typeface="Serpentine" pitchFamily="2" charset="0"/>
                <a:ea typeface="Batang" panose="02030600000101010101" pitchFamily="18" charset="-127"/>
              </a:rPr>
              <a:t>EVENT</a:t>
            </a:r>
            <a:endParaRPr lang="en-US" altLang="en-US" sz="2100">
              <a:latin typeface="Serpentine" pitchFamily="2" charset="0"/>
            </a:endParaRPr>
          </a:p>
        </p:txBody>
      </p:sp>
      <p:sp>
        <p:nvSpPr>
          <p:cNvPr id="18439" name="AutoShape 44">
            <a:extLst>
              <a:ext uri="{FF2B5EF4-FFF2-40B4-BE49-F238E27FC236}">
                <a16:creationId xmlns:a16="http://schemas.microsoft.com/office/drawing/2014/main" id="{10649540-96B1-7F62-1DE9-910A91040AD6}"/>
              </a:ext>
            </a:extLst>
          </p:cNvPr>
          <p:cNvSpPr>
            <a:spLocks noChangeArrowheads="1"/>
          </p:cNvSpPr>
          <p:nvPr/>
        </p:nvSpPr>
        <p:spPr bwMode="auto">
          <a:xfrm rot="3323954">
            <a:off x="5295900" y="1866900"/>
            <a:ext cx="762000" cy="381000"/>
          </a:xfrm>
          <a:prstGeom prst="rightArrow">
            <a:avLst>
              <a:gd name="adj1" fmla="val 50000"/>
              <a:gd name="adj2" fmla="val 50000"/>
            </a:avLst>
          </a:prstGeom>
          <a:solidFill>
            <a:srgbClr val="FF0000"/>
          </a:solidFill>
          <a:ln w="12700">
            <a:solidFill>
              <a:schemeClr val="tx1"/>
            </a:solidFill>
            <a:miter lim="800000"/>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pic>
        <p:nvPicPr>
          <p:cNvPr id="18440" name="Picture 84">
            <a:extLst>
              <a:ext uri="{FF2B5EF4-FFF2-40B4-BE49-F238E27FC236}">
                <a16:creationId xmlns:a16="http://schemas.microsoft.com/office/drawing/2014/main" id="{1715E3C5-24BF-3271-A3F9-E31CACBA5297}"/>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609600" y="1112838"/>
            <a:ext cx="3276600" cy="2392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18441" name="Picture 87">
            <a:extLst>
              <a:ext uri="{FF2B5EF4-FFF2-40B4-BE49-F238E27FC236}">
                <a16:creationId xmlns:a16="http://schemas.microsoft.com/office/drawing/2014/main" id="{B879E686-3FA4-9266-3B0A-E88FB562CCE6}"/>
              </a:ext>
            </a:extLst>
          </p:cNvPr>
          <p:cNvPicPr>
            <a:picLocks noChangeAspect="1" noChangeArrowheads="1" noCrop="1"/>
          </p:cNvPicPr>
          <p:nvPr/>
        </p:nvPicPr>
        <p:blipFill>
          <a:blip r:embed="rId3">
            <a:extLst>
              <a:ext uri="{28A0092B-C50C-407E-A947-70E740481C1C}">
                <a14:useLocalDpi xmlns:a14="http://schemas.microsoft.com/office/drawing/2010/main" val="0"/>
              </a:ext>
            </a:extLst>
          </a:blip>
          <a:srcRect/>
          <a:stretch>
            <a:fillRect/>
          </a:stretch>
        </p:blipFill>
        <p:spPr bwMode="auto">
          <a:xfrm flipH="1">
            <a:off x="5715000" y="1066800"/>
            <a:ext cx="1776413" cy="2433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8442" name="Text Box 88">
            <a:extLst>
              <a:ext uri="{FF2B5EF4-FFF2-40B4-BE49-F238E27FC236}">
                <a16:creationId xmlns:a16="http://schemas.microsoft.com/office/drawing/2014/main" id="{8532FE78-34C9-EEAA-ECAB-ED376833C08A}"/>
              </a:ext>
            </a:extLst>
          </p:cNvPr>
          <p:cNvSpPr txBox="1">
            <a:spLocks noChangeArrowheads="1"/>
          </p:cNvSpPr>
          <p:nvPr/>
        </p:nvSpPr>
        <p:spPr bwMode="auto">
          <a:xfrm>
            <a:off x="822325" y="4365625"/>
            <a:ext cx="7788275" cy="1235075"/>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500" b="1"/>
              <a:t>Issues:</a:t>
            </a:r>
          </a:p>
          <a:p>
            <a:pPr eaLnBrk="1" hangingPunct="1">
              <a:spcBef>
                <a:spcPct val="0"/>
              </a:spcBef>
              <a:buClrTx/>
              <a:buFontTx/>
              <a:buNone/>
            </a:pPr>
            <a:r>
              <a:rPr lang="en-US" altLang="en-US" sz="2500"/>
              <a:t>Accuracy, Precision, Repeatability, Reproducibility, Linearity, Drift, Calibration Frequency, . . . </a:t>
            </a:r>
          </a:p>
        </p:txBody>
      </p:sp>
      <p:sp>
        <p:nvSpPr>
          <p:cNvPr id="2" name="Scroll: Horizontal 1">
            <a:extLst>
              <a:ext uri="{FF2B5EF4-FFF2-40B4-BE49-F238E27FC236}">
                <a16:creationId xmlns:a16="http://schemas.microsoft.com/office/drawing/2014/main" id="{18C1CB05-82E8-EA71-C5B6-B3D88F442764}"/>
              </a:ext>
            </a:extLst>
          </p:cNvPr>
          <p:cNvSpPr/>
          <p:nvPr/>
        </p:nvSpPr>
        <p:spPr bwMode="auto">
          <a:xfrm>
            <a:off x="1600200" y="5715000"/>
            <a:ext cx="6172200" cy="941387"/>
          </a:xfrm>
          <a:prstGeom prst="horizontalScroll">
            <a:avLst/>
          </a:prstGeom>
          <a:ln>
            <a:headEnd type="none" w="sm" len="sm"/>
            <a:tailEnd type="none" w="sm" len="sm"/>
          </a:ln>
        </p:spPr>
        <p:style>
          <a:lnRef idx="2">
            <a:schemeClr val="accent2"/>
          </a:lnRef>
          <a:fillRef idx="1">
            <a:schemeClr val="lt1"/>
          </a:fillRef>
          <a:effectRef idx="0">
            <a:schemeClr val="accent2"/>
          </a:effectRef>
          <a:fontRef idx="minor">
            <a:schemeClr val="dk1"/>
          </a:fontRef>
        </p:style>
        <p:txBody>
          <a:bodyPr vert="horz" wrap="square" lIns="91440" tIns="45720" rIns="91440" bIns="45720" numCol="1" rtlCol="0" anchor="t" anchorCtr="0" compatLnSpc="1">
            <a:prstTxWarp prst="textNoShape">
              <a:avLst/>
            </a:prstTxWarp>
          </a:bodyPr>
          <a:lstStyle/>
          <a:p>
            <a:pPr marL="0" marR="0" indent="0" algn="ctr" defTabSz="820738" rtl="0" eaLnBrk="1" fontAlgn="base" latinLnBrk="0" hangingPunct="1">
              <a:lnSpc>
                <a:spcPct val="100000"/>
              </a:lnSpc>
              <a:spcBef>
                <a:spcPct val="0"/>
              </a:spcBef>
              <a:spcAft>
                <a:spcPct val="0"/>
              </a:spcAft>
              <a:buClrTx/>
              <a:buSzTx/>
              <a:buFontTx/>
              <a:buNone/>
              <a:tabLst/>
            </a:pPr>
            <a:r>
              <a:rPr kumimoji="0" lang="en-US" sz="1600" b="0" i="0" u="none" strike="noStrike" cap="none" normalizeH="0" baseline="0" dirty="0">
                <a:ln>
                  <a:noFill/>
                </a:ln>
                <a:solidFill>
                  <a:schemeClr val="tx1"/>
                </a:solidFill>
                <a:effectLst/>
                <a:latin typeface="Arial" panose="020B0604020202020204" pitchFamily="34" charset="0"/>
              </a:rPr>
              <a:t>Your Black Belt can help you make sure the Measurement System is “adequate” – e.g., by performing a Gage R&amp;R Study</a:t>
            </a:r>
          </a:p>
        </p:txBody>
      </p:sp>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AutoShape 18">
            <a:extLst>
              <a:ext uri="{FF2B5EF4-FFF2-40B4-BE49-F238E27FC236}">
                <a16:creationId xmlns:a16="http://schemas.microsoft.com/office/drawing/2014/main" id="{CF87800E-A40F-1DF8-A995-D192EBEFF7C0}"/>
              </a:ext>
            </a:extLst>
          </p:cNvPr>
          <p:cNvSpPr>
            <a:spLocks noChangeArrowheads="1"/>
          </p:cNvSpPr>
          <p:nvPr/>
        </p:nvSpPr>
        <p:spPr bwMode="auto">
          <a:xfrm>
            <a:off x="76200" y="3729038"/>
            <a:ext cx="4762500" cy="809625"/>
          </a:xfrm>
          <a:prstGeom prst="star32">
            <a:avLst>
              <a:gd name="adj" fmla="val 37500"/>
            </a:avLst>
          </a:prstGeom>
          <a:solidFill>
            <a:srgbClr val="FF0000"/>
          </a:solidFill>
          <a:ln w="9525">
            <a:solidFill>
              <a:srgbClr val="000000"/>
            </a:solidFill>
            <a:miter lim="800000"/>
            <a:headEnd/>
            <a:tailEnd/>
          </a:ln>
        </p:spPr>
        <p:txBody>
          <a:bodyPr wrap="none" anchor="ct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endParaRPr lang="en-US" altLang="en-US" sz="1300">
              <a:solidFill>
                <a:schemeClr val="bg1"/>
              </a:solidFill>
            </a:endParaRPr>
          </a:p>
        </p:txBody>
      </p:sp>
      <p:sp>
        <p:nvSpPr>
          <p:cNvPr id="542724" name="Rectangle 4">
            <a:extLst>
              <a:ext uri="{FF2B5EF4-FFF2-40B4-BE49-F238E27FC236}">
                <a16:creationId xmlns:a16="http://schemas.microsoft.com/office/drawing/2014/main" id="{260D297F-1581-3D6E-ACC0-87B67D7FF81A}"/>
              </a:ext>
            </a:extLst>
          </p:cNvPr>
          <p:cNvSpPr>
            <a:spLocks noGrp="1" noChangeArrowheads="1"/>
          </p:cNvSpPr>
          <p:nvPr>
            <p:ph type="title"/>
          </p:nvPr>
        </p:nvSpPr>
        <p:spPr/>
        <p:txBody>
          <a:bodyPr/>
          <a:lstStyle/>
          <a:p>
            <a:pPr eaLnBrk="1" hangingPunct="1">
              <a:defRPr/>
            </a:pPr>
            <a:r>
              <a:rPr lang="en-US" altLang="en-US"/>
              <a:t>Summary – Selecting Indicators</a:t>
            </a:r>
          </a:p>
        </p:txBody>
      </p:sp>
      <p:grpSp>
        <p:nvGrpSpPr>
          <p:cNvPr id="19460" name="Group 6">
            <a:extLst>
              <a:ext uri="{FF2B5EF4-FFF2-40B4-BE49-F238E27FC236}">
                <a16:creationId xmlns:a16="http://schemas.microsoft.com/office/drawing/2014/main" id="{5FF0BBA7-F563-3FC8-9BFC-71768AE00D27}"/>
              </a:ext>
            </a:extLst>
          </p:cNvPr>
          <p:cNvGrpSpPr>
            <a:grpSpLocks/>
          </p:cNvGrpSpPr>
          <p:nvPr/>
        </p:nvGrpSpPr>
        <p:grpSpPr bwMode="auto">
          <a:xfrm>
            <a:off x="819150" y="1743075"/>
            <a:ext cx="3233738" cy="1806575"/>
            <a:chOff x="1200" y="642"/>
            <a:chExt cx="1902" cy="1062"/>
          </a:xfrm>
        </p:grpSpPr>
        <p:sp>
          <p:nvSpPr>
            <p:cNvPr id="19475" name="Line 7">
              <a:extLst>
                <a:ext uri="{FF2B5EF4-FFF2-40B4-BE49-F238E27FC236}">
                  <a16:creationId xmlns:a16="http://schemas.microsoft.com/office/drawing/2014/main" id="{36DE673B-0132-EF4B-1D63-31D2BA4E68FA}"/>
                </a:ext>
              </a:extLst>
            </p:cNvPr>
            <p:cNvSpPr>
              <a:spLocks noChangeShapeType="1"/>
            </p:cNvSpPr>
            <p:nvPr/>
          </p:nvSpPr>
          <p:spPr bwMode="auto">
            <a:xfrm>
              <a:off x="1200" y="779"/>
              <a:ext cx="793" cy="65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476" name="Line 8">
              <a:extLst>
                <a:ext uri="{FF2B5EF4-FFF2-40B4-BE49-F238E27FC236}">
                  <a16:creationId xmlns:a16="http://schemas.microsoft.com/office/drawing/2014/main" id="{88E9FAD1-0DE7-CEDA-BF6B-60BFDCE96FA6}"/>
                </a:ext>
              </a:extLst>
            </p:cNvPr>
            <p:cNvSpPr>
              <a:spLocks noChangeShapeType="1"/>
            </p:cNvSpPr>
            <p:nvPr/>
          </p:nvSpPr>
          <p:spPr bwMode="auto">
            <a:xfrm flipH="1">
              <a:off x="2310" y="779"/>
              <a:ext cx="792" cy="651"/>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477" name="Oval 9">
              <a:extLst>
                <a:ext uri="{FF2B5EF4-FFF2-40B4-BE49-F238E27FC236}">
                  <a16:creationId xmlns:a16="http://schemas.microsoft.com/office/drawing/2014/main" id="{790FC469-3CE7-2447-1691-245909BE39CA}"/>
                </a:ext>
              </a:extLst>
            </p:cNvPr>
            <p:cNvSpPr>
              <a:spLocks noChangeArrowheads="1"/>
            </p:cNvSpPr>
            <p:nvPr/>
          </p:nvSpPr>
          <p:spPr bwMode="auto">
            <a:xfrm>
              <a:off x="1200" y="642"/>
              <a:ext cx="1902" cy="308"/>
            </a:xfrm>
            <a:prstGeom prst="ellipse">
              <a:avLst/>
            </a:prstGeom>
            <a:solidFill>
              <a:srgbClr val="00CC99"/>
            </a:solidFill>
            <a:ln w="38100">
              <a:solidFill>
                <a:srgbClr val="000000"/>
              </a:solidFill>
              <a:round/>
              <a:headEnd/>
              <a:tailEnd/>
            </a:ln>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8" name="Line 10">
              <a:extLst>
                <a:ext uri="{FF2B5EF4-FFF2-40B4-BE49-F238E27FC236}">
                  <a16:creationId xmlns:a16="http://schemas.microsoft.com/office/drawing/2014/main" id="{3B44B407-F09A-E4AD-07E7-531379EF90C8}"/>
                </a:ext>
              </a:extLst>
            </p:cNvPr>
            <p:cNvSpPr>
              <a:spLocks noChangeShapeType="1"/>
            </p:cNvSpPr>
            <p:nvPr/>
          </p:nvSpPr>
          <p:spPr bwMode="auto">
            <a:xfrm>
              <a:off x="1993" y="1430"/>
              <a:ext cx="59" cy="248"/>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479" name="Line 11">
              <a:extLst>
                <a:ext uri="{FF2B5EF4-FFF2-40B4-BE49-F238E27FC236}">
                  <a16:creationId xmlns:a16="http://schemas.microsoft.com/office/drawing/2014/main" id="{48D5BD25-1938-5770-D12C-B49156CE4792}"/>
                </a:ext>
              </a:extLst>
            </p:cNvPr>
            <p:cNvSpPr>
              <a:spLocks noChangeShapeType="1"/>
            </p:cNvSpPr>
            <p:nvPr/>
          </p:nvSpPr>
          <p:spPr bwMode="auto">
            <a:xfrm flipH="1">
              <a:off x="2245" y="1430"/>
              <a:ext cx="65" cy="265"/>
            </a:xfrm>
            <a:prstGeom prst="line">
              <a:avLst/>
            </a:prstGeom>
            <a:noFill/>
            <a:ln w="38100">
              <a:solidFill>
                <a:srgbClr val="000000"/>
              </a:solidFill>
              <a:round/>
              <a:headEnd/>
              <a:tailEnd/>
            </a:ln>
            <a:extLst>
              <a:ext uri="{909E8E84-426E-40DD-AFC4-6F175D3DCCD1}">
                <a14:hiddenFill xmlns:a14="http://schemas.microsoft.com/office/drawing/2010/main">
                  <a:noFill/>
                </a14:hiddenFill>
              </a:ext>
            </a:extLst>
          </p:spPr>
          <p:txBody>
            <a:bodyPr wrap="none" anchor="ctr"/>
            <a:lstStyle/>
            <a:p>
              <a:endParaRPr lang="en-US"/>
            </a:p>
          </p:txBody>
        </p:sp>
        <p:sp>
          <p:nvSpPr>
            <p:cNvPr id="19480" name="Oval 12">
              <a:extLst>
                <a:ext uri="{FF2B5EF4-FFF2-40B4-BE49-F238E27FC236}">
                  <a16:creationId xmlns:a16="http://schemas.microsoft.com/office/drawing/2014/main" id="{096BAE67-648E-41DF-969E-8BA86ED4FC63}"/>
                </a:ext>
              </a:extLst>
            </p:cNvPr>
            <p:cNvSpPr>
              <a:spLocks noChangeArrowheads="1"/>
            </p:cNvSpPr>
            <p:nvPr/>
          </p:nvSpPr>
          <p:spPr bwMode="auto">
            <a:xfrm>
              <a:off x="2052" y="1670"/>
              <a:ext cx="198" cy="34"/>
            </a:xfrm>
            <a:prstGeom prst="ellipse">
              <a:avLst/>
            </a:prstGeom>
            <a:solidFill>
              <a:srgbClr val="000000"/>
            </a:solidFill>
            <a:ln w="38100">
              <a:solidFill>
                <a:srgbClr val="000000"/>
              </a:solidFill>
              <a:round/>
              <a:headEnd/>
              <a:tailEnd/>
            </a:ln>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grpSp>
      <p:sp>
        <p:nvSpPr>
          <p:cNvPr id="19461" name="Text Box 13">
            <a:extLst>
              <a:ext uri="{FF2B5EF4-FFF2-40B4-BE49-F238E27FC236}">
                <a16:creationId xmlns:a16="http://schemas.microsoft.com/office/drawing/2014/main" id="{6B82FD44-FB75-8FE1-A7E8-F0CAE3EA7052}"/>
              </a:ext>
            </a:extLst>
          </p:cNvPr>
          <p:cNvSpPr txBox="1">
            <a:spLocks noChangeArrowheads="1"/>
          </p:cNvSpPr>
          <p:nvPr/>
        </p:nvSpPr>
        <p:spPr bwMode="auto">
          <a:xfrm rot="989596">
            <a:off x="215900" y="1516063"/>
            <a:ext cx="993775"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400" b="1">
                <a:ea typeface="Batang" panose="02030600000101010101" pitchFamily="18" charset="-127"/>
              </a:rPr>
              <a:t>Problems</a:t>
            </a:r>
            <a:endParaRPr lang="en-US" altLang="en-US" sz="1300"/>
          </a:p>
        </p:txBody>
      </p:sp>
      <p:sp>
        <p:nvSpPr>
          <p:cNvPr id="19462" name="Text Box 14">
            <a:extLst>
              <a:ext uri="{FF2B5EF4-FFF2-40B4-BE49-F238E27FC236}">
                <a16:creationId xmlns:a16="http://schemas.microsoft.com/office/drawing/2014/main" id="{8DE88CDA-1E56-BC20-46E6-0D373FBA67D5}"/>
              </a:ext>
            </a:extLst>
          </p:cNvPr>
          <p:cNvSpPr txBox="1">
            <a:spLocks noChangeArrowheads="1"/>
          </p:cNvSpPr>
          <p:nvPr/>
        </p:nvSpPr>
        <p:spPr bwMode="auto">
          <a:xfrm>
            <a:off x="1508125" y="1793875"/>
            <a:ext cx="676275"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400" b="1">
                <a:ea typeface="Batang" panose="02030600000101010101" pitchFamily="18" charset="-127"/>
              </a:rPr>
              <a:t>Costs</a:t>
            </a:r>
            <a:endParaRPr lang="en-US" altLang="en-US" sz="1300"/>
          </a:p>
        </p:txBody>
      </p:sp>
      <p:sp>
        <p:nvSpPr>
          <p:cNvPr id="19463" name="Text Box 15">
            <a:extLst>
              <a:ext uri="{FF2B5EF4-FFF2-40B4-BE49-F238E27FC236}">
                <a16:creationId xmlns:a16="http://schemas.microsoft.com/office/drawing/2014/main" id="{1F1E0A1C-2398-90AD-61D1-FC43FE667514}"/>
              </a:ext>
            </a:extLst>
          </p:cNvPr>
          <p:cNvSpPr txBox="1">
            <a:spLocks noChangeArrowheads="1"/>
          </p:cNvSpPr>
          <p:nvPr/>
        </p:nvSpPr>
        <p:spPr bwMode="auto">
          <a:xfrm rot="-1470081">
            <a:off x="2713038" y="1841500"/>
            <a:ext cx="893762"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ko-KR" sz="1400" b="1">
                <a:ea typeface="Batang" panose="02030600000101010101" pitchFamily="18" charset="-127"/>
              </a:rPr>
              <a:t>Strategy</a:t>
            </a:r>
            <a:endParaRPr lang="en-US" altLang="en-US" sz="1300"/>
          </a:p>
        </p:txBody>
      </p:sp>
      <p:sp>
        <p:nvSpPr>
          <p:cNvPr id="19464" name="Text Box 16">
            <a:extLst>
              <a:ext uri="{FF2B5EF4-FFF2-40B4-BE49-F238E27FC236}">
                <a16:creationId xmlns:a16="http://schemas.microsoft.com/office/drawing/2014/main" id="{27FE0607-50B7-66E9-172C-674D5A050BFA}"/>
              </a:ext>
            </a:extLst>
          </p:cNvPr>
          <p:cNvSpPr txBox="1">
            <a:spLocks noChangeArrowheads="1"/>
          </p:cNvSpPr>
          <p:nvPr/>
        </p:nvSpPr>
        <p:spPr bwMode="auto">
          <a:xfrm rot="1580867">
            <a:off x="1420813" y="1403350"/>
            <a:ext cx="1149350"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ea typeface="Batang" panose="02030600000101010101" pitchFamily="18" charset="-127"/>
              </a:rPr>
              <a:t>Complaints</a:t>
            </a:r>
            <a:endParaRPr lang="en-US" altLang="en-US" sz="1300"/>
          </a:p>
        </p:txBody>
      </p:sp>
      <p:sp>
        <p:nvSpPr>
          <p:cNvPr id="19465" name="Text Box 17">
            <a:extLst>
              <a:ext uri="{FF2B5EF4-FFF2-40B4-BE49-F238E27FC236}">
                <a16:creationId xmlns:a16="http://schemas.microsoft.com/office/drawing/2014/main" id="{6F15E36C-DA98-95BD-1671-A61077213706}"/>
              </a:ext>
            </a:extLst>
          </p:cNvPr>
          <p:cNvSpPr txBox="1">
            <a:spLocks noChangeArrowheads="1"/>
          </p:cNvSpPr>
          <p:nvPr/>
        </p:nvSpPr>
        <p:spPr bwMode="auto">
          <a:xfrm>
            <a:off x="722313" y="3935413"/>
            <a:ext cx="3228975"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chemeClr val="bg1"/>
                </a:solidFill>
                <a:ea typeface="Batang" panose="02030600000101010101" pitchFamily="18" charset="-127"/>
              </a:rPr>
              <a:t>Problem Area Selected for Attention</a:t>
            </a:r>
            <a:endParaRPr lang="en-US" altLang="en-US" sz="1300">
              <a:solidFill>
                <a:schemeClr val="bg1"/>
              </a:solidFill>
            </a:endParaRPr>
          </a:p>
        </p:txBody>
      </p:sp>
      <p:sp>
        <p:nvSpPr>
          <p:cNvPr id="19466" name="AutoShape 19">
            <a:extLst>
              <a:ext uri="{FF2B5EF4-FFF2-40B4-BE49-F238E27FC236}">
                <a16:creationId xmlns:a16="http://schemas.microsoft.com/office/drawing/2014/main" id="{5CF04763-23AE-1624-A77F-21FC8B6E790D}"/>
              </a:ext>
            </a:extLst>
          </p:cNvPr>
          <p:cNvSpPr>
            <a:spLocks noChangeArrowheads="1"/>
          </p:cNvSpPr>
          <p:nvPr/>
        </p:nvSpPr>
        <p:spPr bwMode="auto">
          <a:xfrm>
            <a:off x="5456238" y="1165225"/>
            <a:ext cx="3429000" cy="795338"/>
          </a:xfrm>
          <a:prstGeom prst="roundRect">
            <a:avLst>
              <a:gd name="adj" fmla="val 16667"/>
            </a:avLst>
          </a:prstGeom>
          <a:solidFill>
            <a:srgbClr val="FFFF00"/>
          </a:solidFill>
          <a:ln w="9525">
            <a:solidFill>
              <a:srgbClr val="000000"/>
            </a:solidFill>
            <a:round/>
            <a:headEnd/>
            <a:tailEnd/>
          </a:ln>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en-US" sz="1400" b="1">
                <a:solidFill>
                  <a:srgbClr val="000000"/>
                </a:solidFill>
                <a:ea typeface="Batang" panose="02030600000101010101" pitchFamily="18" charset="-127"/>
              </a:rPr>
              <a:t>Identify Product or Process Associated with Problem</a:t>
            </a:r>
          </a:p>
          <a:p>
            <a:pPr eaLnBrk="1" hangingPunct="1">
              <a:spcBef>
                <a:spcPct val="0"/>
              </a:spcBef>
              <a:buClrTx/>
              <a:buFontTx/>
              <a:buNone/>
            </a:pPr>
            <a:endParaRPr lang="en-US" altLang="en-US" sz="1300"/>
          </a:p>
        </p:txBody>
      </p:sp>
      <p:sp>
        <p:nvSpPr>
          <p:cNvPr id="19467" name="AutoShape 20">
            <a:extLst>
              <a:ext uri="{FF2B5EF4-FFF2-40B4-BE49-F238E27FC236}">
                <a16:creationId xmlns:a16="http://schemas.microsoft.com/office/drawing/2014/main" id="{E0537956-989F-656C-F752-11B2C7D181F9}"/>
              </a:ext>
            </a:extLst>
          </p:cNvPr>
          <p:cNvSpPr>
            <a:spLocks noChangeArrowheads="1"/>
          </p:cNvSpPr>
          <p:nvPr/>
        </p:nvSpPr>
        <p:spPr bwMode="auto">
          <a:xfrm>
            <a:off x="5538788" y="2376488"/>
            <a:ext cx="3263900" cy="574675"/>
          </a:xfrm>
          <a:prstGeom prst="roundRect">
            <a:avLst>
              <a:gd name="adj" fmla="val 16667"/>
            </a:avLst>
          </a:prstGeom>
          <a:solidFill>
            <a:srgbClr val="FFFF00"/>
          </a:solidFill>
          <a:ln w="9525">
            <a:solidFill>
              <a:srgbClr val="000000"/>
            </a:solidFill>
            <a:round/>
            <a:headEnd/>
            <a:tailEnd/>
          </a:ln>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en-US" sz="1400" b="1">
                <a:solidFill>
                  <a:srgbClr val="000000"/>
                </a:solidFill>
                <a:ea typeface="Batang" panose="02030600000101010101" pitchFamily="18" charset="-127"/>
              </a:rPr>
              <a:t>Identify the Product/Process’ Key Characteristic(s)/CTQs</a:t>
            </a:r>
            <a:endParaRPr lang="en-US" altLang="en-US" sz="1300"/>
          </a:p>
        </p:txBody>
      </p:sp>
      <p:sp>
        <p:nvSpPr>
          <p:cNvPr id="19468" name="AutoShape 21">
            <a:extLst>
              <a:ext uri="{FF2B5EF4-FFF2-40B4-BE49-F238E27FC236}">
                <a16:creationId xmlns:a16="http://schemas.microsoft.com/office/drawing/2014/main" id="{051574FB-18E7-76BB-4DAC-DB2030117856}"/>
              </a:ext>
            </a:extLst>
          </p:cNvPr>
          <p:cNvSpPr>
            <a:spLocks noChangeArrowheads="1"/>
          </p:cNvSpPr>
          <p:nvPr/>
        </p:nvSpPr>
        <p:spPr bwMode="auto">
          <a:xfrm>
            <a:off x="5426075" y="3613150"/>
            <a:ext cx="3489325" cy="574675"/>
          </a:xfrm>
          <a:prstGeom prst="roundRect">
            <a:avLst>
              <a:gd name="adj" fmla="val 16667"/>
            </a:avLst>
          </a:prstGeom>
          <a:solidFill>
            <a:srgbClr val="FFFF00"/>
          </a:solidFill>
          <a:ln w="9525">
            <a:solidFill>
              <a:srgbClr val="000000"/>
            </a:solidFill>
            <a:round/>
            <a:headEnd/>
            <a:tailEnd/>
          </a:ln>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Determine a Measure and Associated Data Collection Plan</a:t>
            </a:r>
            <a:endParaRPr lang="en-US" altLang="en-US" sz="1300"/>
          </a:p>
        </p:txBody>
      </p:sp>
      <p:sp>
        <p:nvSpPr>
          <p:cNvPr id="19469" name="AutoShape 22">
            <a:extLst>
              <a:ext uri="{FF2B5EF4-FFF2-40B4-BE49-F238E27FC236}">
                <a16:creationId xmlns:a16="http://schemas.microsoft.com/office/drawing/2014/main" id="{0D445582-095B-F623-4EC7-60173EC0AB74}"/>
              </a:ext>
            </a:extLst>
          </p:cNvPr>
          <p:cNvSpPr>
            <a:spLocks noChangeArrowheads="1"/>
          </p:cNvSpPr>
          <p:nvPr/>
        </p:nvSpPr>
        <p:spPr bwMode="auto">
          <a:xfrm>
            <a:off x="6910388" y="1839913"/>
            <a:ext cx="519112" cy="501650"/>
          </a:xfrm>
          <a:prstGeom prst="downArrow">
            <a:avLst>
              <a:gd name="adj1" fmla="val 50000"/>
              <a:gd name="adj2" fmla="val 25000"/>
            </a:avLst>
          </a:prstGeom>
          <a:solidFill>
            <a:srgbClr val="00CC99"/>
          </a:solidFill>
          <a:ln w="9525">
            <a:solidFill>
              <a:srgbClr val="000000"/>
            </a:solidFill>
            <a:miter lim="800000"/>
            <a:headEnd/>
            <a:tailEnd/>
          </a:ln>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0" name="AutoShape 23">
            <a:extLst>
              <a:ext uri="{FF2B5EF4-FFF2-40B4-BE49-F238E27FC236}">
                <a16:creationId xmlns:a16="http://schemas.microsoft.com/office/drawing/2014/main" id="{D2120A53-2C8D-EC10-688B-7CC55D3CC52E}"/>
              </a:ext>
            </a:extLst>
          </p:cNvPr>
          <p:cNvSpPr>
            <a:spLocks noChangeArrowheads="1"/>
          </p:cNvSpPr>
          <p:nvPr/>
        </p:nvSpPr>
        <p:spPr bwMode="auto">
          <a:xfrm>
            <a:off x="6910388" y="2960688"/>
            <a:ext cx="519112" cy="503237"/>
          </a:xfrm>
          <a:prstGeom prst="downArrow">
            <a:avLst>
              <a:gd name="adj1" fmla="val 50000"/>
              <a:gd name="adj2" fmla="val 25000"/>
            </a:avLst>
          </a:prstGeom>
          <a:solidFill>
            <a:srgbClr val="00CC99"/>
          </a:solidFill>
          <a:ln w="9525">
            <a:solidFill>
              <a:srgbClr val="000000"/>
            </a:solidFill>
            <a:miter lim="800000"/>
            <a:headEnd/>
            <a:tailEnd/>
          </a:ln>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1" name="Text Box 24">
            <a:extLst>
              <a:ext uri="{FF2B5EF4-FFF2-40B4-BE49-F238E27FC236}">
                <a16:creationId xmlns:a16="http://schemas.microsoft.com/office/drawing/2014/main" id="{BE43733E-ED11-8DD6-4B70-1E24050A66F4}"/>
              </a:ext>
            </a:extLst>
          </p:cNvPr>
          <p:cNvSpPr txBox="1">
            <a:spLocks noChangeArrowheads="1"/>
          </p:cNvSpPr>
          <p:nvPr/>
        </p:nvSpPr>
        <p:spPr bwMode="auto">
          <a:xfrm>
            <a:off x="2592388" y="1290638"/>
            <a:ext cx="2065337" cy="304800"/>
          </a:xfrm>
          <a:prstGeom prst="rect">
            <a:avLst/>
          </a:prstGeom>
          <a:noFill/>
          <a:ln>
            <a:noFill/>
          </a:ln>
          <a:extLst>
            <a:ext uri="{909E8E84-426E-40DD-AFC4-6F175D3DCCD1}">
              <a14:hiddenFill xmlns:a14="http://schemas.microsoft.com/office/drawing/2010/main">
                <a:solidFill>
                  <a:srgbClr val="00CC99"/>
                </a:solidFill>
              </a14:hiddenFill>
            </a:ext>
            <a:ext uri="{91240B29-F687-4F45-9708-019B960494DF}">
              <a14:hiddenLine xmlns:a14="http://schemas.microsoft.com/office/drawing/2010/main" w="9525">
                <a:solidFill>
                  <a:srgbClr val="000000"/>
                </a:solidFill>
                <a:miter lim="800000"/>
                <a:headEnd/>
                <a:tailEnd/>
              </a14:hiddenLine>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Voice of the Customer</a:t>
            </a:r>
            <a:endParaRPr lang="en-US" altLang="en-US" sz="1300"/>
          </a:p>
        </p:txBody>
      </p:sp>
      <p:sp>
        <p:nvSpPr>
          <p:cNvPr id="19472" name="AutoShape 25">
            <a:extLst>
              <a:ext uri="{FF2B5EF4-FFF2-40B4-BE49-F238E27FC236}">
                <a16:creationId xmlns:a16="http://schemas.microsoft.com/office/drawing/2014/main" id="{0B38127F-74A5-72CB-8886-B126ACC716C9}"/>
              </a:ext>
            </a:extLst>
          </p:cNvPr>
          <p:cNvSpPr>
            <a:spLocks noChangeArrowheads="1"/>
          </p:cNvSpPr>
          <p:nvPr/>
        </p:nvSpPr>
        <p:spPr bwMode="auto">
          <a:xfrm>
            <a:off x="5426075" y="4779963"/>
            <a:ext cx="3489325" cy="339725"/>
          </a:xfrm>
          <a:prstGeom prst="roundRect">
            <a:avLst>
              <a:gd name="adj" fmla="val 16667"/>
            </a:avLst>
          </a:prstGeom>
          <a:solidFill>
            <a:srgbClr val="FFFF00"/>
          </a:solidFill>
          <a:ln w="9525">
            <a:solidFill>
              <a:srgbClr val="000000"/>
            </a:solidFill>
            <a:round/>
            <a:headEnd/>
            <a:tailEnd/>
          </a:ln>
        </p:spPr>
        <p:txBody>
          <a:bodyPr>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Collect CTQ Data</a:t>
            </a:r>
            <a:endParaRPr lang="en-US" altLang="en-US" sz="1300"/>
          </a:p>
        </p:txBody>
      </p:sp>
      <p:sp>
        <p:nvSpPr>
          <p:cNvPr id="19473" name="AutoShape 26">
            <a:extLst>
              <a:ext uri="{FF2B5EF4-FFF2-40B4-BE49-F238E27FC236}">
                <a16:creationId xmlns:a16="http://schemas.microsoft.com/office/drawing/2014/main" id="{7B204BB0-648C-3815-395F-68B7D6BB4AB2}"/>
              </a:ext>
            </a:extLst>
          </p:cNvPr>
          <p:cNvSpPr>
            <a:spLocks noChangeArrowheads="1"/>
          </p:cNvSpPr>
          <p:nvPr/>
        </p:nvSpPr>
        <p:spPr bwMode="auto">
          <a:xfrm>
            <a:off x="6910388" y="4205288"/>
            <a:ext cx="520700" cy="503237"/>
          </a:xfrm>
          <a:prstGeom prst="downArrow">
            <a:avLst>
              <a:gd name="adj1" fmla="val 50000"/>
              <a:gd name="adj2" fmla="val 25000"/>
            </a:avLst>
          </a:prstGeom>
          <a:solidFill>
            <a:srgbClr val="00CC99"/>
          </a:solidFill>
          <a:ln w="9525">
            <a:solidFill>
              <a:srgbClr val="000000"/>
            </a:solidFill>
            <a:miter lim="800000"/>
            <a:headEnd/>
            <a:tailEnd/>
          </a:ln>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9474" name="AutoShape 27">
            <a:extLst>
              <a:ext uri="{FF2B5EF4-FFF2-40B4-BE49-F238E27FC236}">
                <a16:creationId xmlns:a16="http://schemas.microsoft.com/office/drawing/2014/main" id="{3A0FEEFC-3E2C-3DF5-4904-024C949F5A19}"/>
              </a:ext>
            </a:extLst>
          </p:cNvPr>
          <p:cNvSpPr>
            <a:spLocks noChangeArrowheads="1"/>
          </p:cNvSpPr>
          <p:nvPr/>
        </p:nvSpPr>
        <p:spPr bwMode="auto">
          <a:xfrm rot="-8547802">
            <a:off x="4387850" y="1684338"/>
            <a:ext cx="519113" cy="2139950"/>
          </a:xfrm>
          <a:prstGeom prst="downArrow">
            <a:avLst>
              <a:gd name="adj1" fmla="val 50000"/>
              <a:gd name="adj2" fmla="val 103058"/>
            </a:avLst>
          </a:prstGeom>
          <a:solidFill>
            <a:srgbClr val="00CC99"/>
          </a:solidFill>
          <a:ln w="9525">
            <a:solidFill>
              <a:srgbClr val="000000"/>
            </a:solidFill>
            <a:miter lim="800000"/>
            <a:headEnd/>
            <a:tailEnd/>
          </a:ln>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41361" name="Rectangle 17">
            <a:extLst>
              <a:ext uri="{FF2B5EF4-FFF2-40B4-BE49-F238E27FC236}">
                <a16:creationId xmlns:a16="http://schemas.microsoft.com/office/drawing/2014/main" id="{9A137F3A-7E1C-0E40-5422-F9614443828E}"/>
              </a:ext>
            </a:extLst>
          </p:cNvPr>
          <p:cNvSpPr>
            <a:spLocks noGrp="1" noChangeArrowheads="1"/>
          </p:cNvSpPr>
          <p:nvPr>
            <p:ph type="title"/>
          </p:nvPr>
        </p:nvSpPr>
        <p:spPr/>
        <p:txBody>
          <a:bodyPr/>
          <a:lstStyle/>
          <a:p>
            <a:pPr eaLnBrk="1" hangingPunct="1">
              <a:defRPr/>
            </a:pPr>
            <a:r>
              <a:rPr lang="en-US" altLang="en-US"/>
              <a:t>Lord Kelvin - - - </a:t>
            </a:r>
          </a:p>
        </p:txBody>
      </p:sp>
      <p:sp>
        <p:nvSpPr>
          <p:cNvPr id="6147" name="Rectangle 18">
            <a:extLst>
              <a:ext uri="{FF2B5EF4-FFF2-40B4-BE49-F238E27FC236}">
                <a16:creationId xmlns:a16="http://schemas.microsoft.com/office/drawing/2014/main" id="{D6F9D5DB-1CE4-94FF-CB53-2359C5C84B33}"/>
              </a:ext>
            </a:extLst>
          </p:cNvPr>
          <p:cNvSpPr>
            <a:spLocks noGrp="1" noChangeArrowheads="1"/>
          </p:cNvSpPr>
          <p:nvPr>
            <p:ph type="body" sz="half" idx="1"/>
          </p:nvPr>
        </p:nvSpPr>
        <p:spPr>
          <a:xfrm>
            <a:off x="152400" y="1066800"/>
            <a:ext cx="4149725" cy="5513388"/>
          </a:xfrm>
        </p:spPr>
        <p:txBody>
          <a:bodyPr/>
          <a:lstStyle/>
          <a:p>
            <a:pPr marL="0" indent="0" algn="ctr" eaLnBrk="1" hangingPunct="1">
              <a:buFont typeface="Symbol" panose="05050102010706020507" pitchFamily="18" charset="2"/>
              <a:buNone/>
            </a:pPr>
            <a:r>
              <a:rPr lang="en-US" altLang="en-US" sz="2800" b="1" i="1"/>
              <a:t>When you measure what you are speaking about and express it in numbers, you know something about it, but when you cannot express it in numbers your knowledge about it is of a meager and unsatisfactory kind.</a:t>
            </a:r>
          </a:p>
        </p:txBody>
      </p:sp>
      <p:pic>
        <p:nvPicPr>
          <p:cNvPr id="6148" name="Picture 20">
            <a:extLst>
              <a:ext uri="{FF2B5EF4-FFF2-40B4-BE49-F238E27FC236}">
                <a16:creationId xmlns:a16="http://schemas.microsoft.com/office/drawing/2014/main" id="{35FA53F2-BDE2-F7AB-F149-EFFF32F6936B}"/>
              </a:ext>
            </a:extLst>
          </p:cNvPr>
          <p:cNvPicPr>
            <a:picLocks noGrp="1" noChangeAspect="1" noChangeArrowheads="1"/>
          </p:cNvPicPr>
          <p:nvPr>
            <p:ph sz="half" idx="2"/>
          </p:nvPr>
        </p:nvPicPr>
        <p:blipFill>
          <a:blip r:embed="rId3">
            <a:extLst>
              <a:ext uri="{28A0092B-C50C-407E-A947-70E740481C1C}">
                <a14:useLocalDpi xmlns:a14="http://schemas.microsoft.com/office/drawing/2010/main" val="0"/>
              </a:ext>
            </a:extLst>
          </a:blip>
          <a:srcRect/>
          <a:stretch>
            <a:fillRect/>
          </a:stretch>
        </p:blipFill>
        <p:spPr>
          <a:xfrm>
            <a:off x="4703763" y="990600"/>
            <a:ext cx="4038600" cy="5080000"/>
          </a:xfrm>
          <a:noFill/>
          <a:effectLst>
            <a:outerShdw dist="107763" dir="2700000" algn="ctr" rotWithShape="0">
              <a:srgbClr val="808080">
                <a:alpha val="50000"/>
              </a:srgbClr>
            </a:outerShdw>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6149" name="Text Box 22">
            <a:extLst>
              <a:ext uri="{FF2B5EF4-FFF2-40B4-BE49-F238E27FC236}">
                <a16:creationId xmlns:a16="http://schemas.microsoft.com/office/drawing/2014/main" id="{1D9D2667-7500-715B-F47C-130043E96B57}"/>
              </a:ext>
            </a:extLst>
          </p:cNvPr>
          <p:cNvSpPr txBox="1">
            <a:spLocks noChangeArrowheads="1"/>
          </p:cNvSpPr>
          <p:nvPr/>
        </p:nvSpPr>
        <p:spPr bwMode="auto">
          <a:xfrm>
            <a:off x="5791200" y="6172200"/>
            <a:ext cx="900113" cy="290513"/>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300" b="1" i="1"/>
              <a:t>Our Hero</a:t>
            </a:r>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18148" name="Rectangle 4">
            <a:extLst>
              <a:ext uri="{FF2B5EF4-FFF2-40B4-BE49-F238E27FC236}">
                <a16:creationId xmlns:a16="http://schemas.microsoft.com/office/drawing/2014/main" id="{F4DC5FDE-095C-B3A1-FE1C-69AB8010E692}"/>
              </a:ext>
            </a:extLst>
          </p:cNvPr>
          <p:cNvSpPr>
            <a:spLocks noGrp="1" noChangeArrowheads="1"/>
          </p:cNvSpPr>
          <p:nvPr>
            <p:ph type="title"/>
          </p:nvPr>
        </p:nvSpPr>
        <p:spPr/>
        <p:txBody>
          <a:bodyPr/>
          <a:lstStyle/>
          <a:p>
            <a:pPr eaLnBrk="1" hangingPunct="1">
              <a:defRPr/>
            </a:pPr>
            <a:r>
              <a:rPr lang="en-US" altLang="en-US"/>
              <a:t>Business Process Data</a:t>
            </a:r>
          </a:p>
        </p:txBody>
      </p:sp>
      <p:grpSp>
        <p:nvGrpSpPr>
          <p:cNvPr id="8195" name="Group 28">
            <a:extLst>
              <a:ext uri="{FF2B5EF4-FFF2-40B4-BE49-F238E27FC236}">
                <a16:creationId xmlns:a16="http://schemas.microsoft.com/office/drawing/2014/main" id="{EF636F6E-517A-9D55-32D9-5D4E8C8DFC74}"/>
              </a:ext>
            </a:extLst>
          </p:cNvPr>
          <p:cNvGrpSpPr>
            <a:grpSpLocks/>
          </p:cNvGrpSpPr>
          <p:nvPr/>
        </p:nvGrpSpPr>
        <p:grpSpPr bwMode="auto">
          <a:xfrm>
            <a:off x="304800" y="1143000"/>
            <a:ext cx="8839200" cy="2776538"/>
            <a:chOff x="192" y="1371"/>
            <a:chExt cx="5568" cy="1229"/>
          </a:xfrm>
        </p:grpSpPr>
        <p:sp>
          <p:nvSpPr>
            <p:cNvPr id="8197" name="Rectangle 6">
              <a:extLst>
                <a:ext uri="{FF2B5EF4-FFF2-40B4-BE49-F238E27FC236}">
                  <a16:creationId xmlns:a16="http://schemas.microsoft.com/office/drawing/2014/main" id="{9F0239A4-95D9-0D06-9A1A-4272264B406E}"/>
                </a:ext>
              </a:extLst>
            </p:cNvPr>
            <p:cNvSpPr>
              <a:spLocks noChangeArrowheads="1"/>
            </p:cNvSpPr>
            <p:nvPr/>
          </p:nvSpPr>
          <p:spPr bwMode="auto">
            <a:xfrm>
              <a:off x="2354" y="1762"/>
              <a:ext cx="825" cy="326"/>
            </a:xfrm>
            <a:prstGeom prst="rect">
              <a:avLst/>
            </a:prstGeom>
            <a:solidFill>
              <a:srgbClr val="FFFF00"/>
            </a:solidFill>
            <a:ln w="25400">
              <a:solidFill>
                <a:srgbClr val="000000"/>
              </a:solidFill>
              <a:miter lim="800000"/>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ACTIONS</a:t>
              </a:r>
              <a:endParaRPr lang="en-US" altLang="en-US" sz="1900" b="1"/>
            </a:p>
          </p:txBody>
        </p:sp>
        <p:sp>
          <p:nvSpPr>
            <p:cNvPr id="8198" name="AutoShape 7">
              <a:extLst>
                <a:ext uri="{FF2B5EF4-FFF2-40B4-BE49-F238E27FC236}">
                  <a16:creationId xmlns:a16="http://schemas.microsoft.com/office/drawing/2014/main" id="{C2096CA4-9449-8C2B-4A6D-DFD2EAFAE07C}"/>
                </a:ext>
              </a:extLst>
            </p:cNvPr>
            <p:cNvSpPr>
              <a:spLocks noChangeArrowheads="1"/>
            </p:cNvSpPr>
            <p:nvPr/>
          </p:nvSpPr>
          <p:spPr bwMode="auto">
            <a:xfrm>
              <a:off x="1351" y="1371"/>
              <a:ext cx="577" cy="225"/>
            </a:xfrm>
            <a:prstGeom prst="roundRect">
              <a:avLst>
                <a:gd name="adj" fmla="val 16667"/>
              </a:avLst>
            </a:prstGeom>
            <a:solidFill>
              <a:srgbClr val="66CC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INPUT</a:t>
              </a:r>
              <a:endParaRPr lang="en-US" altLang="en-US" sz="1900" b="1"/>
            </a:p>
          </p:txBody>
        </p:sp>
        <p:sp>
          <p:nvSpPr>
            <p:cNvPr id="8199" name="AutoShape 8">
              <a:extLst>
                <a:ext uri="{FF2B5EF4-FFF2-40B4-BE49-F238E27FC236}">
                  <a16:creationId xmlns:a16="http://schemas.microsoft.com/office/drawing/2014/main" id="{55B0C5C3-D15F-F3D7-9E26-A78872A658F5}"/>
                </a:ext>
              </a:extLst>
            </p:cNvPr>
            <p:cNvSpPr>
              <a:spLocks noChangeArrowheads="1"/>
            </p:cNvSpPr>
            <p:nvPr/>
          </p:nvSpPr>
          <p:spPr bwMode="auto">
            <a:xfrm>
              <a:off x="1347" y="1802"/>
              <a:ext cx="602" cy="233"/>
            </a:xfrm>
            <a:prstGeom prst="roundRect">
              <a:avLst>
                <a:gd name="adj" fmla="val 16667"/>
              </a:avLst>
            </a:prstGeom>
            <a:solidFill>
              <a:srgbClr val="66CC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INPUT</a:t>
              </a:r>
              <a:endParaRPr lang="en-US" altLang="en-US" sz="1900" b="1"/>
            </a:p>
          </p:txBody>
        </p:sp>
        <p:sp>
          <p:nvSpPr>
            <p:cNvPr id="8200" name="AutoShape 9">
              <a:extLst>
                <a:ext uri="{FF2B5EF4-FFF2-40B4-BE49-F238E27FC236}">
                  <a16:creationId xmlns:a16="http://schemas.microsoft.com/office/drawing/2014/main" id="{11F2CF18-0C0A-E5F0-34C9-11268A456892}"/>
                </a:ext>
              </a:extLst>
            </p:cNvPr>
            <p:cNvSpPr>
              <a:spLocks noChangeArrowheads="1"/>
            </p:cNvSpPr>
            <p:nvPr/>
          </p:nvSpPr>
          <p:spPr bwMode="auto">
            <a:xfrm>
              <a:off x="1373" y="2259"/>
              <a:ext cx="576" cy="232"/>
            </a:xfrm>
            <a:prstGeom prst="roundRect">
              <a:avLst>
                <a:gd name="adj" fmla="val 16667"/>
              </a:avLst>
            </a:prstGeom>
            <a:solidFill>
              <a:srgbClr val="66CCFF"/>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INPUT</a:t>
              </a:r>
              <a:endParaRPr lang="en-US" altLang="en-US" sz="1900" b="1"/>
            </a:p>
          </p:txBody>
        </p:sp>
        <p:sp>
          <p:nvSpPr>
            <p:cNvPr id="8201" name="AutoShape 10">
              <a:extLst>
                <a:ext uri="{FF2B5EF4-FFF2-40B4-BE49-F238E27FC236}">
                  <a16:creationId xmlns:a16="http://schemas.microsoft.com/office/drawing/2014/main" id="{7BA34F43-3069-FB6F-13C8-9874E21E711B}"/>
                </a:ext>
              </a:extLst>
            </p:cNvPr>
            <p:cNvSpPr>
              <a:spLocks noChangeArrowheads="1"/>
            </p:cNvSpPr>
            <p:nvPr/>
          </p:nvSpPr>
          <p:spPr bwMode="auto">
            <a:xfrm>
              <a:off x="3477" y="1510"/>
              <a:ext cx="687" cy="259"/>
            </a:xfrm>
            <a:prstGeom prst="roundRect">
              <a:avLst>
                <a:gd name="adj" fmla="val 16667"/>
              </a:avLst>
            </a:prstGeom>
            <a:solidFill>
              <a:srgbClr val="66FF3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OUTPUT</a:t>
              </a:r>
              <a:endParaRPr lang="en-US" altLang="en-US" sz="1900" b="1"/>
            </a:p>
          </p:txBody>
        </p:sp>
        <p:sp>
          <p:nvSpPr>
            <p:cNvPr id="8202" name="AutoShape 11">
              <a:extLst>
                <a:ext uri="{FF2B5EF4-FFF2-40B4-BE49-F238E27FC236}">
                  <a16:creationId xmlns:a16="http://schemas.microsoft.com/office/drawing/2014/main" id="{BA261FCF-C84E-B98B-C3F2-8CF372CD6A4B}"/>
                </a:ext>
              </a:extLst>
            </p:cNvPr>
            <p:cNvSpPr>
              <a:spLocks noChangeArrowheads="1"/>
            </p:cNvSpPr>
            <p:nvPr/>
          </p:nvSpPr>
          <p:spPr bwMode="auto">
            <a:xfrm>
              <a:off x="3493" y="2087"/>
              <a:ext cx="705" cy="258"/>
            </a:xfrm>
            <a:prstGeom prst="roundRect">
              <a:avLst>
                <a:gd name="adj" fmla="val 16667"/>
              </a:avLst>
            </a:prstGeom>
            <a:solidFill>
              <a:srgbClr val="66FF33"/>
            </a:solidFill>
            <a:ln w="9525">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OUTPUT</a:t>
              </a:r>
              <a:endParaRPr lang="en-US" altLang="en-US" sz="1900" b="1"/>
            </a:p>
          </p:txBody>
        </p:sp>
        <p:sp>
          <p:nvSpPr>
            <p:cNvPr id="8203" name="Line 12">
              <a:extLst>
                <a:ext uri="{FF2B5EF4-FFF2-40B4-BE49-F238E27FC236}">
                  <a16:creationId xmlns:a16="http://schemas.microsoft.com/office/drawing/2014/main" id="{FD86A866-2B93-3798-8796-B3E02DC0C1D4}"/>
                </a:ext>
              </a:extLst>
            </p:cNvPr>
            <p:cNvSpPr>
              <a:spLocks noChangeShapeType="1"/>
            </p:cNvSpPr>
            <p:nvPr/>
          </p:nvSpPr>
          <p:spPr bwMode="auto">
            <a:xfrm>
              <a:off x="1965" y="1553"/>
              <a:ext cx="344" cy="25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04" name="Line 13">
              <a:extLst>
                <a:ext uri="{FF2B5EF4-FFF2-40B4-BE49-F238E27FC236}">
                  <a16:creationId xmlns:a16="http://schemas.microsoft.com/office/drawing/2014/main" id="{6F638ABC-0D6D-8F6D-9A96-3867219BF56D}"/>
                </a:ext>
              </a:extLst>
            </p:cNvPr>
            <p:cNvSpPr>
              <a:spLocks noChangeShapeType="1"/>
            </p:cNvSpPr>
            <p:nvPr/>
          </p:nvSpPr>
          <p:spPr bwMode="auto">
            <a:xfrm flipV="1">
              <a:off x="1965" y="1923"/>
              <a:ext cx="336" cy="18"/>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05" name="Line 14">
              <a:extLst>
                <a:ext uri="{FF2B5EF4-FFF2-40B4-BE49-F238E27FC236}">
                  <a16:creationId xmlns:a16="http://schemas.microsoft.com/office/drawing/2014/main" id="{70251ECF-C106-CD24-0A21-9010F759D5C8}"/>
                </a:ext>
              </a:extLst>
            </p:cNvPr>
            <p:cNvSpPr>
              <a:spLocks noChangeShapeType="1"/>
            </p:cNvSpPr>
            <p:nvPr/>
          </p:nvSpPr>
          <p:spPr bwMode="auto">
            <a:xfrm flipV="1">
              <a:off x="1983" y="2018"/>
              <a:ext cx="327" cy="344"/>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06" name="Line 15">
              <a:extLst>
                <a:ext uri="{FF2B5EF4-FFF2-40B4-BE49-F238E27FC236}">
                  <a16:creationId xmlns:a16="http://schemas.microsoft.com/office/drawing/2014/main" id="{61878468-B3B6-5E21-DB07-E92915BB6103}"/>
                </a:ext>
              </a:extLst>
            </p:cNvPr>
            <p:cNvSpPr>
              <a:spLocks noChangeShapeType="1"/>
            </p:cNvSpPr>
            <p:nvPr/>
          </p:nvSpPr>
          <p:spPr bwMode="auto">
            <a:xfrm flipV="1">
              <a:off x="3210" y="1648"/>
              <a:ext cx="250" cy="19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07" name="Line 16">
              <a:extLst>
                <a:ext uri="{FF2B5EF4-FFF2-40B4-BE49-F238E27FC236}">
                  <a16:creationId xmlns:a16="http://schemas.microsoft.com/office/drawing/2014/main" id="{A8D7F6A0-D4C4-8338-FC8B-F3A5BBBD6625}"/>
                </a:ext>
              </a:extLst>
            </p:cNvPr>
            <p:cNvSpPr>
              <a:spLocks noChangeShapeType="1"/>
            </p:cNvSpPr>
            <p:nvPr/>
          </p:nvSpPr>
          <p:spPr bwMode="auto">
            <a:xfrm>
              <a:off x="3202" y="1992"/>
              <a:ext cx="267" cy="224"/>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08" name="AutoShape 18">
              <a:extLst>
                <a:ext uri="{FF2B5EF4-FFF2-40B4-BE49-F238E27FC236}">
                  <a16:creationId xmlns:a16="http://schemas.microsoft.com/office/drawing/2014/main" id="{EBD2865A-D416-547E-EEF9-6CEA30310F78}"/>
                </a:ext>
              </a:extLst>
            </p:cNvPr>
            <p:cNvSpPr>
              <a:spLocks noChangeArrowheads="1"/>
            </p:cNvSpPr>
            <p:nvPr/>
          </p:nvSpPr>
          <p:spPr bwMode="auto">
            <a:xfrm>
              <a:off x="206" y="1555"/>
              <a:ext cx="863" cy="264"/>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SUPPLIER</a:t>
              </a:r>
              <a:endParaRPr lang="en-US" altLang="en-US" sz="1900"/>
            </a:p>
          </p:txBody>
        </p:sp>
        <p:sp>
          <p:nvSpPr>
            <p:cNvPr id="8209" name="AutoShape 19">
              <a:extLst>
                <a:ext uri="{FF2B5EF4-FFF2-40B4-BE49-F238E27FC236}">
                  <a16:creationId xmlns:a16="http://schemas.microsoft.com/office/drawing/2014/main" id="{5E60798D-6E01-C2EF-F8E0-69C18FE3D3A6}"/>
                </a:ext>
              </a:extLst>
            </p:cNvPr>
            <p:cNvSpPr>
              <a:spLocks noChangeArrowheads="1"/>
            </p:cNvSpPr>
            <p:nvPr/>
          </p:nvSpPr>
          <p:spPr bwMode="auto">
            <a:xfrm>
              <a:off x="192" y="2334"/>
              <a:ext cx="989" cy="266"/>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SUPPLIER</a:t>
              </a:r>
              <a:endParaRPr lang="en-US" altLang="en-US" sz="1900"/>
            </a:p>
          </p:txBody>
        </p:sp>
        <p:sp>
          <p:nvSpPr>
            <p:cNvPr id="8210" name="AutoShape 20">
              <a:extLst>
                <a:ext uri="{FF2B5EF4-FFF2-40B4-BE49-F238E27FC236}">
                  <a16:creationId xmlns:a16="http://schemas.microsoft.com/office/drawing/2014/main" id="{19B4D0A7-F0D8-412A-6BE3-976CFEAA1E2E}"/>
                </a:ext>
              </a:extLst>
            </p:cNvPr>
            <p:cNvSpPr>
              <a:spLocks noChangeArrowheads="1"/>
            </p:cNvSpPr>
            <p:nvPr/>
          </p:nvSpPr>
          <p:spPr bwMode="auto">
            <a:xfrm>
              <a:off x="4534" y="1486"/>
              <a:ext cx="1031" cy="278"/>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CUSTOMER</a:t>
              </a:r>
              <a:endParaRPr lang="en-US" altLang="en-US" sz="1900"/>
            </a:p>
          </p:txBody>
        </p:sp>
        <p:sp>
          <p:nvSpPr>
            <p:cNvPr id="8211" name="AutoShape 21">
              <a:extLst>
                <a:ext uri="{FF2B5EF4-FFF2-40B4-BE49-F238E27FC236}">
                  <a16:creationId xmlns:a16="http://schemas.microsoft.com/office/drawing/2014/main" id="{A535486E-B437-37E3-220E-62451F9EA261}"/>
                </a:ext>
              </a:extLst>
            </p:cNvPr>
            <p:cNvSpPr>
              <a:spLocks noChangeArrowheads="1"/>
            </p:cNvSpPr>
            <p:nvPr/>
          </p:nvSpPr>
          <p:spPr bwMode="auto">
            <a:xfrm>
              <a:off x="4688" y="2098"/>
              <a:ext cx="1072" cy="306"/>
            </a:xfrm>
            <a:prstGeom prst="roundRect">
              <a:avLst>
                <a:gd name="adj" fmla="val 16667"/>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round/>
                  <a:headEnd/>
                  <a:tailEnd/>
                </a14:hiddenLine>
              </a:ext>
              <a:ext uri="{AF507438-7753-43E0-B8FC-AC1667EBCBE1}">
                <a14:hiddenEffects xmlns:a14="http://schemas.microsoft.com/office/drawing/2010/main">
                  <a:effectLst>
                    <a:outerShdw dist="35921" dir="2700000" algn="ctr" rotWithShape="0">
                      <a:srgbClr val="808080"/>
                    </a:outerShdw>
                  </a:effectLst>
                </a14:hiddenEffects>
              </a:ext>
            </a:extLst>
          </p:spPr>
          <p:txBody>
            <a:bodyPr lIns="12700" tIns="12700" rIns="12700" bIns="1270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800" b="1">
                  <a:ea typeface="Batang" panose="02030600000101010101" pitchFamily="18" charset="-127"/>
                </a:rPr>
                <a:t>CUSTOMER</a:t>
              </a:r>
              <a:endParaRPr lang="en-US" altLang="en-US" sz="1900"/>
            </a:p>
          </p:txBody>
        </p:sp>
        <p:sp>
          <p:nvSpPr>
            <p:cNvPr id="8212" name="Line 22">
              <a:extLst>
                <a:ext uri="{FF2B5EF4-FFF2-40B4-BE49-F238E27FC236}">
                  <a16:creationId xmlns:a16="http://schemas.microsoft.com/office/drawing/2014/main" id="{BE2DF234-39DB-BB93-0128-CEE02C970C52}"/>
                </a:ext>
              </a:extLst>
            </p:cNvPr>
            <p:cNvSpPr>
              <a:spLocks noChangeShapeType="1"/>
            </p:cNvSpPr>
            <p:nvPr/>
          </p:nvSpPr>
          <p:spPr bwMode="auto">
            <a:xfrm flipV="1">
              <a:off x="999" y="1485"/>
              <a:ext cx="307" cy="112"/>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13" name="Line 23">
              <a:extLst>
                <a:ext uri="{FF2B5EF4-FFF2-40B4-BE49-F238E27FC236}">
                  <a16:creationId xmlns:a16="http://schemas.microsoft.com/office/drawing/2014/main" id="{EED1D4F4-BCF3-E571-D4DA-80BE1D2B56DA}"/>
                </a:ext>
              </a:extLst>
            </p:cNvPr>
            <p:cNvSpPr>
              <a:spLocks noChangeShapeType="1"/>
            </p:cNvSpPr>
            <p:nvPr/>
          </p:nvSpPr>
          <p:spPr bwMode="auto">
            <a:xfrm>
              <a:off x="999" y="1694"/>
              <a:ext cx="279" cy="210"/>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14" name="Line 24">
              <a:extLst>
                <a:ext uri="{FF2B5EF4-FFF2-40B4-BE49-F238E27FC236}">
                  <a16:creationId xmlns:a16="http://schemas.microsoft.com/office/drawing/2014/main" id="{40893A39-078D-0BFB-A031-06A9A1289583}"/>
                </a:ext>
              </a:extLst>
            </p:cNvPr>
            <p:cNvSpPr>
              <a:spLocks noChangeShapeType="1"/>
            </p:cNvSpPr>
            <p:nvPr/>
          </p:nvSpPr>
          <p:spPr bwMode="auto">
            <a:xfrm flipV="1">
              <a:off x="1055" y="2390"/>
              <a:ext cx="293" cy="56"/>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15" name="Line 25">
              <a:extLst>
                <a:ext uri="{FF2B5EF4-FFF2-40B4-BE49-F238E27FC236}">
                  <a16:creationId xmlns:a16="http://schemas.microsoft.com/office/drawing/2014/main" id="{A19E11BB-BA2C-6EDB-CC72-0B5BA9BFFD40}"/>
                </a:ext>
              </a:extLst>
            </p:cNvPr>
            <p:cNvSpPr>
              <a:spLocks noChangeShapeType="1"/>
            </p:cNvSpPr>
            <p:nvPr/>
          </p:nvSpPr>
          <p:spPr bwMode="auto">
            <a:xfrm flipV="1">
              <a:off x="4186" y="1583"/>
              <a:ext cx="419" cy="42"/>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16" name="Line 26">
              <a:extLst>
                <a:ext uri="{FF2B5EF4-FFF2-40B4-BE49-F238E27FC236}">
                  <a16:creationId xmlns:a16="http://schemas.microsoft.com/office/drawing/2014/main" id="{B0CADDAF-6075-E16B-1B1D-0E5D50BABA20}"/>
                </a:ext>
              </a:extLst>
            </p:cNvPr>
            <p:cNvSpPr>
              <a:spLocks noChangeShapeType="1"/>
            </p:cNvSpPr>
            <p:nvPr/>
          </p:nvSpPr>
          <p:spPr bwMode="auto">
            <a:xfrm>
              <a:off x="4256" y="2195"/>
              <a:ext cx="516" cy="29"/>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8217" name="Line 27">
              <a:extLst>
                <a:ext uri="{FF2B5EF4-FFF2-40B4-BE49-F238E27FC236}">
                  <a16:creationId xmlns:a16="http://schemas.microsoft.com/office/drawing/2014/main" id="{0C13B944-C614-ED3E-A019-70DA063C4359}"/>
                </a:ext>
              </a:extLst>
            </p:cNvPr>
            <p:cNvSpPr>
              <a:spLocks noChangeShapeType="1"/>
            </p:cNvSpPr>
            <p:nvPr/>
          </p:nvSpPr>
          <p:spPr bwMode="auto">
            <a:xfrm flipV="1">
              <a:off x="4256" y="1680"/>
              <a:ext cx="362" cy="419"/>
            </a:xfrm>
            <a:prstGeom prst="line">
              <a:avLst/>
            </a:prstGeom>
            <a:noFill/>
            <a:ln w="9525">
              <a:solidFill>
                <a:srgbClr val="000000"/>
              </a:solidFill>
              <a:round/>
              <a:headEnd type="none" w="sm" len="sm"/>
              <a:tailEnd type="triangl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grpSp>
      <p:sp>
        <p:nvSpPr>
          <p:cNvPr id="8196" name="Text Box 30">
            <a:extLst>
              <a:ext uri="{FF2B5EF4-FFF2-40B4-BE49-F238E27FC236}">
                <a16:creationId xmlns:a16="http://schemas.microsoft.com/office/drawing/2014/main" id="{40B1B5AC-D1F1-8F75-AFE7-692055511BD5}"/>
              </a:ext>
            </a:extLst>
          </p:cNvPr>
          <p:cNvSpPr txBox="1">
            <a:spLocks noChangeArrowheads="1"/>
          </p:cNvSpPr>
          <p:nvPr/>
        </p:nvSpPr>
        <p:spPr bwMode="auto">
          <a:xfrm>
            <a:off x="304800" y="4356100"/>
            <a:ext cx="8806770" cy="170816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marL="228600" indent="-228600"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2100" b="1" dirty="0"/>
              <a:t>Obtaining Voice of Customer Data:</a:t>
            </a:r>
          </a:p>
          <a:p>
            <a:pPr eaLnBrk="1" hangingPunct="1">
              <a:spcBef>
                <a:spcPct val="0"/>
              </a:spcBef>
              <a:buClrTx/>
              <a:buFontTx/>
              <a:buChar char="•"/>
            </a:pPr>
            <a:endParaRPr lang="en-US" altLang="en-US" sz="2100" b="1" i="1" dirty="0"/>
          </a:p>
          <a:p>
            <a:pPr eaLnBrk="1" hangingPunct="1">
              <a:spcBef>
                <a:spcPct val="0"/>
              </a:spcBef>
              <a:buClrTx/>
              <a:buFontTx/>
              <a:buChar char="•"/>
            </a:pPr>
            <a:r>
              <a:rPr lang="en-US" altLang="en-US" sz="2100" b="1" i="1" dirty="0"/>
              <a:t>Reactive</a:t>
            </a:r>
            <a:r>
              <a:rPr lang="en-US" altLang="en-US" sz="2100" dirty="0"/>
              <a:t> (Complaints, Returns, Defects, Web Site Comments, etc.)</a:t>
            </a:r>
          </a:p>
          <a:p>
            <a:pPr eaLnBrk="1" hangingPunct="1">
              <a:spcBef>
                <a:spcPct val="0"/>
              </a:spcBef>
              <a:buClrTx/>
              <a:buFontTx/>
              <a:buChar char="•"/>
            </a:pPr>
            <a:endParaRPr lang="en-US" altLang="en-US" sz="2100" b="1" i="1" dirty="0"/>
          </a:p>
          <a:p>
            <a:pPr eaLnBrk="1" hangingPunct="1">
              <a:spcBef>
                <a:spcPct val="0"/>
              </a:spcBef>
              <a:buClrTx/>
              <a:buFontTx/>
              <a:buChar char="•"/>
            </a:pPr>
            <a:r>
              <a:rPr lang="en-US" altLang="en-US" sz="2100" b="1" i="1" dirty="0"/>
              <a:t>Proactive</a:t>
            </a:r>
            <a:r>
              <a:rPr lang="en-US" altLang="en-US" sz="2100" dirty="0"/>
              <a:t> (Interviews, Focus Groups, Surveys, Mystery Shopper, etc.)</a:t>
            </a:r>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45794" name="Rectangle 2">
            <a:extLst>
              <a:ext uri="{FF2B5EF4-FFF2-40B4-BE49-F238E27FC236}">
                <a16:creationId xmlns:a16="http://schemas.microsoft.com/office/drawing/2014/main" id="{060BBAE8-77DF-D11B-75D2-B89FF7721E8D}"/>
              </a:ext>
            </a:extLst>
          </p:cNvPr>
          <p:cNvSpPr>
            <a:spLocks noGrp="1" noChangeArrowheads="1"/>
          </p:cNvSpPr>
          <p:nvPr>
            <p:ph type="title"/>
          </p:nvPr>
        </p:nvSpPr>
        <p:spPr/>
        <p:txBody>
          <a:bodyPr/>
          <a:lstStyle/>
          <a:p>
            <a:pPr>
              <a:defRPr/>
            </a:pPr>
            <a:r>
              <a:rPr lang="en-US" dirty="0"/>
              <a:t>Your Customer – Obtaining Requirements</a:t>
            </a:r>
          </a:p>
        </p:txBody>
      </p:sp>
      <p:pic>
        <p:nvPicPr>
          <p:cNvPr id="9219" name="Picture 3">
            <a:extLst>
              <a:ext uri="{FF2B5EF4-FFF2-40B4-BE49-F238E27FC236}">
                <a16:creationId xmlns:a16="http://schemas.microsoft.com/office/drawing/2014/main" id="{8DC37DA6-6CA5-4190-5798-15B1B5E35186}"/>
              </a:ext>
            </a:extLst>
          </p:cNvPr>
          <p:cNvPicPr>
            <a:picLocks noGrp="1" noChangeAspect="1" noChangeArrowheads="1"/>
          </p:cNvPicPr>
          <p:nvPr>
            <p:ph idx="1"/>
          </p:nvPr>
        </p:nvPicPr>
        <p:blipFill>
          <a:blip r:embed="rId2">
            <a:extLst>
              <a:ext uri="{28A0092B-C50C-407E-A947-70E740481C1C}">
                <a14:useLocalDpi xmlns:a14="http://schemas.microsoft.com/office/drawing/2010/main" val="0"/>
              </a:ext>
            </a:extLst>
          </a:blip>
          <a:srcRect/>
          <a:stretch>
            <a:fillRect/>
          </a:stretch>
        </p:blipFill>
        <p:spPr>
          <a:xfrm>
            <a:off x="4572000" y="1066800"/>
            <a:ext cx="4168775" cy="5513388"/>
          </a:xfrm>
          <a:solidFill>
            <a:srgbClr val="FFFF66"/>
          </a:solidFill>
          <a:ln w="28575">
            <a:solidFill>
              <a:srgbClr val="000000"/>
            </a:solidFill>
            <a:miter lim="800000"/>
            <a:headEnd/>
            <a:tailEnd/>
          </a:ln>
          <a:extLst>
            <a:ext uri="{AF507438-7753-43E0-B8FC-AC1667EBCBE1}">
              <a14:hiddenEffects xmlns:a14="http://schemas.microsoft.com/office/drawing/2010/main">
                <a:effectLst>
                  <a:outerShdw dist="35921" dir="2700000" algn="ctr" rotWithShape="0">
                    <a:srgbClr val="808080"/>
                  </a:outerShdw>
                </a:effectLst>
              </a14:hiddenEffects>
            </a:ext>
          </a:extLst>
        </p:spPr>
      </p:pic>
      <p:sp>
        <p:nvSpPr>
          <p:cNvPr id="2" name="TextBox 1">
            <a:extLst>
              <a:ext uri="{FF2B5EF4-FFF2-40B4-BE49-F238E27FC236}">
                <a16:creationId xmlns:a16="http://schemas.microsoft.com/office/drawing/2014/main" id="{69E13FB3-DF13-CBD9-8E8C-2173DDD3D55A}"/>
              </a:ext>
            </a:extLst>
          </p:cNvPr>
          <p:cNvSpPr txBox="1"/>
          <p:nvPr/>
        </p:nvSpPr>
        <p:spPr>
          <a:xfrm>
            <a:off x="152400" y="1066800"/>
            <a:ext cx="4267200" cy="1754188"/>
          </a:xfrm>
          <a:prstGeom prst="rect">
            <a:avLst/>
          </a:prstGeom>
          <a:noFill/>
        </p:spPr>
        <p:txBody>
          <a:bodyPr>
            <a:spAutoFit/>
          </a:bodyPr>
          <a:lstStyle/>
          <a:p>
            <a:pPr>
              <a:defRPr/>
            </a:pPr>
            <a:r>
              <a:rPr lang="en-US" sz="1800" b="1" dirty="0">
                <a:solidFill>
                  <a:schemeClr val="accent2">
                    <a:lumMod val="75000"/>
                  </a:schemeClr>
                </a:solidFill>
              </a:rPr>
              <a:t>Key Questions: </a:t>
            </a:r>
          </a:p>
          <a:p>
            <a:pPr marL="285750" indent="-285750">
              <a:buFont typeface="Arial" pitchFamily="34" charset="0"/>
              <a:buChar char="•"/>
              <a:defRPr/>
            </a:pPr>
            <a:r>
              <a:rPr lang="en-US" sz="1800" b="1" i="1" dirty="0">
                <a:solidFill>
                  <a:schemeClr val="accent2">
                    <a:lumMod val="75000"/>
                  </a:schemeClr>
                </a:solidFill>
              </a:rPr>
              <a:t>Do You Know Your Customer?</a:t>
            </a:r>
          </a:p>
          <a:p>
            <a:pPr marL="285750" indent="-285750">
              <a:buFont typeface="Arial" pitchFamily="34" charset="0"/>
              <a:buChar char="•"/>
              <a:defRPr/>
            </a:pPr>
            <a:r>
              <a:rPr lang="en-US" sz="1800" b="1" i="1" dirty="0">
                <a:solidFill>
                  <a:schemeClr val="accent2">
                    <a:lumMod val="75000"/>
                  </a:schemeClr>
                </a:solidFill>
              </a:rPr>
              <a:t>Do You Know What They Want from the Process? </a:t>
            </a:r>
          </a:p>
          <a:p>
            <a:pPr marL="285750" indent="-285750">
              <a:buFont typeface="Arial" pitchFamily="34" charset="0"/>
              <a:buChar char="•"/>
              <a:defRPr/>
            </a:pPr>
            <a:r>
              <a:rPr lang="en-US" sz="1800" b="1" i="1" dirty="0">
                <a:solidFill>
                  <a:schemeClr val="accent2">
                    <a:lumMod val="75000"/>
                  </a:schemeClr>
                </a:solidFill>
              </a:rPr>
              <a:t>Do You Know What’s Important to Them?</a:t>
            </a:r>
            <a:endParaRPr lang="en-US" sz="1800" b="1" dirty="0">
              <a:solidFill>
                <a:schemeClr val="accent2">
                  <a:lumMod val="75000"/>
                </a:schemeClr>
              </a:solidFill>
            </a:endParaRPr>
          </a:p>
        </p:txBody>
      </p:sp>
      <p:sp>
        <p:nvSpPr>
          <p:cNvPr id="9221" name="TextBox 4">
            <a:extLst>
              <a:ext uri="{FF2B5EF4-FFF2-40B4-BE49-F238E27FC236}">
                <a16:creationId xmlns:a16="http://schemas.microsoft.com/office/drawing/2014/main" id="{41E717AD-ADF9-4ECD-6361-338F1CFF09DF}"/>
              </a:ext>
            </a:extLst>
          </p:cNvPr>
          <p:cNvSpPr txBox="1">
            <a:spLocks noChangeArrowheads="1"/>
          </p:cNvSpPr>
          <p:nvPr/>
        </p:nvSpPr>
        <p:spPr bwMode="auto">
          <a:xfrm>
            <a:off x="228600" y="3276600"/>
            <a:ext cx="4114800" cy="31702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a:defRPr sz="1300">
                <a:solidFill>
                  <a:schemeClr val="tx1"/>
                </a:solidFill>
                <a:latin typeface="Arial" panose="020B0604020202020204" pitchFamily="34" charset="0"/>
              </a:defRPr>
            </a:lvl1pPr>
            <a:lvl2pPr marL="742950" indent="-285750">
              <a:defRPr sz="1300">
                <a:solidFill>
                  <a:schemeClr val="tx1"/>
                </a:solidFill>
                <a:latin typeface="Arial" panose="020B0604020202020204" pitchFamily="34" charset="0"/>
              </a:defRPr>
            </a:lvl2pPr>
            <a:lvl3pPr marL="1143000" indent="-228600">
              <a:defRPr sz="1300">
                <a:solidFill>
                  <a:schemeClr val="tx1"/>
                </a:solidFill>
                <a:latin typeface="Arial" panose="020B0604020202020204" pitchFamily="34" charset="0"/>
              </a:defRPr>
            </a:lvl3pPr>
            <a:lvl4pPr marL="1600200" indent="-228600">
              <a:defRPr sz="1300">
                <a:solidFill>
                  <a:schemeClr val="tx1"/>
                </a:solidFill>
                <a:latin typeface="Arial" panose="020B0604020202020204" pitchFamily="34" charset="0"/>
              </a:defRPr>
            </a:lvl4pPr>
            <a:lvl5pPr marL="2057400" indent="-228600">
              <a:defRPr sz="1300">
                <a:solidFill>
                  <a:schemeClr val="tx1"/>
                </a:solidFill>
                <a:latin typeface="Arial" panose="020B0604020202020204" pitchFamily="34" charset="0"/>
              </a:defRPr>
            </a:lvl5pPr>
            <a:lvl6pPr marL="2514600" indent="-228600" eaLnBrk="0" fontAlgn="base" hangingPunct="0">
              <a:spcBef>
                <a:spcPct val="0"/>
              </a:spcBef>
              <a:spcAft>
                <a:spcPct val="0"/>
              </a:spcAft>
              <a:defRPr sz="1300">
                <a:solidFill>
                  <a:schemeClr val="tx1"/>
                </a:solidFill>
                <a:latin typeface="Arial" panose="020B0604020202020204" pitchFamily="34" charset="0"/>
              </a:defRPr>
            </a:lvl6pPr>
            <a:lvl7pPr marL="2971800" indent="-228600" eaLnBrk="0" fontAlgn="base" hangingPunct="0">
              <a:spcBef>
                <a:spcPct val="0"/>
              </a:spcBef>
              <a:spcAft>
                <a:spcPct val="0"/>
              </a:spcAft>
              <a:defRPr sz="1300">
                <a:solidFill>
                  <a:schemeClr val="tx1"/>
                </a:solidFill>
                <a:latin typeface="Arial" panose="020B0604020202020204" pitchFamily="34" charset="0"/>
              </a:defRPr>
            </a:lvl7pPr>
            <a:lvl8pPr marL="3429000" indent="-228600" eaLnBrk="0" fontAlgn="base" hangingPunct="0">
              <a:spcBef>
                <a:spcPct val="0"/>
              </a:spcBef>
              <a:spcAft>
                <a:spcPct val="0"/>
              </a:spcAft>
              <a:defRPr sz="1300">
                <a:solidFill>
                  <a:schemeClr val="tx1"/>
                </a:solidFill>
                <a:latin typeface="Arial" panose="020B0604020202020204" pitchFamily="34" charset="0"/>
              </a:defRPr>
            </a:lvl8pPr>
            <a:lvl9pPr marL="3886200" indent="-228600" eaLnBrk="0" fontAlgn="base" hangingPunct="0">
              <a:spcBef>
                <a:spcPct val="0"/>
              </a:spcBef>
              <a:spcAft>
                <a:spcPct val="0"/>
              </a:spcAft>
              <a:defRPr sz="1300">
                <a:solidFill>
                  <a:schemeClr val="tx1"/>
                </a:solidFill>
                <a:latin typeface="Arial" panose="020B0604020202020204" pitchFamily="34" charset="0"/>
              </a:defRPr>
            </a:lvl9pPr>
          </a:lstStyle>
          <a:p>
            <a:r>
              <a:rPr lang="en-US" altLang="en-US" sz="2000" b="1" dirty="0"/>
              <a:t>GE Example: </a:t>
            </a:r>
            <a:r>
              <a:rPr lang="en-US" altLang="en-US" sz="2000" dirty="0"/>
              <a:t>Declining Sales of Modular Space Units</a:t>
            </a:r>
          </a:p>
          <a:p>
            <a:endParaRPr lang="en-US" altLang="en-US" sz="2000" b="1" dirty="0"/>
          </a:p>
          <a:p>
            <a:r>
              <a:rPr lang="en-US" altLang="en-US" sz="2000" b="1" dirty="0"/>
              <a:t>FPL Example: </a:t>
            </a:r>
            <a:r>
              <a:rPr lang="en-US" altLang="en-US" sz="2000" dirty="0"/>
              <a:t>Reliability, Safety, Cost</a:t>
            </a:r>
          </a:p>
          <a:p>
            <a:endParaRPr lang="en-US" altLang="en-US" sz="2000" dirty="0"/>
          </a:p>
          <a:p>
            <a:r>
              <a:rPr lang="en-US" altLang="en-US" sz="2000" b="1" dirty="0"/>
              <a:t>Hospital Example:</a:t>
            </a:r>
            <a:r>
              <a:rPr lang="en-US" altLang="en-US" sz="2000" dirty="0"/>
              <a:t> Fancy Birthing Unit or Fast Time to Room</a:t>
            </a:r>
          </a:p>
          <a:p>
            <a:endParaRPr lang="en-US" altLang="en-US" sz="2000" b="1" dirty="0"/>
          </a:p>
          <a:p>
            <a:r>
              <a:rPr lang="en-US" altLang="en-US" sz="2000" b="1" dirty="0"/>
              <a:t>Dr. Kano’s Theory (next slide)</a:t>
            </a: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4147" name="Rectangle 2">
            <a:extLst>
              <a:ext uri="{FF2B5EF4-FFF2-40B4-BE49-F238E27FC236}">
                <a16:creationId xmlns:a16="http://schemas.microsoft.com/office/drawing/2014/main" id="{9B8996C8-67D8-7595-A847-EC2565B8CA61}"/>
              </a:ext>
            </a:extLst>
          </p:cNvPr>
          <p:cNvSpPr>
            <a:spLocks noGrp="1" noChangeArrowheads="1"/>
          </p:cNvSpPr>
          <p:nvPr>
            <p:ph type="title"/>
          </p:nvPr>
        </p:nvSpPr>
        <p:spPr>
          <a:xfrm>
            <a:off x="87313" y="152400"/>
            <a:ext cx="6908800" cy="525463"/>
          </a:xfrm>
        </p:spPr>
        <p:txBody>
          <a:bodyPr lIns="90487" tIns="46037" rIns="90487" bIns="46037"/>
          <a:lstStyle/>
          <a:p>
            <a:pPr>
              <a:defRPr/>
            </a:pPr>
            <a:r>
              <a:rPr lang="en-US" dirty="0"/>
              <a:t>Kano’s Customer Satisfaction Model</a:t>
            </a:r>
          </a:p>
        </p:txBody>
      </p:sp>
      <p:sp>
        <p:nvSpPr>
          <p:cNvPr id="10243" name="Rectangle 3">
            <a:extLst>
              <a:ext uri="{FF2B5EF4-FFF2-40B4-BE49-F238E27FC236}">
                <a16:creationId xmlns:a16="http://schemas.microsoft.com/office/drawing/2014/main" id="{0A04AAA3-70BC-DFB3-ECF5-B3F5EFE5AEB8}"/>
              </a:ext>
            </a:extLst>
          </p:cNvPr>
          <p:cNvSpPr>
            <a:spLocks noChangeArrowheads="1"/>
          </p:cNvSpPr>
          <p:nvPr/>
        </p:nvSpPr>
        <p:spPr bwMode="auto">
          <a:xfrm>
            <a:off x="7061200" y="3667125"/>
            <a:ext cx="161925" cy="327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wrap="none" lIns="80962" tIns="41275" rIns="80962" bIns="41275">
            <a:spAutoFit/>
          </a:bodyPr>
          <a:lstStyle>
            <a:lvl1pPr defTabSz="804863">
              <a:defRPr sz="1300">
                <a:solidFill>
                  <a:schemeClr val="tx1"/>
                </a:solidFill>
                <a:latin typeface="Arial" panose="020B0604020202020204" pitchFamily="34" charset="0"/>
              </a:defRPr>
            </a:lvl1pPr>
            <a:lvl2pPr marL="742950" indent="-285750" defTabSz="804863">
              <a:defRPr sz="1300">
                <a:solidFill>
                  <a:schemeClr val="tx1"/>
                </a:solidFill>
                <a:latin typeface="Arial" panose="020B0604020202020204" pitchFamily="34" charset="0"/>
              </a:defRPr>
            </a:lvl2pPr>
            <a:lvl3pPr marL="1143000" indent="-228600" defTabSz="804863">
              <a:defRPr sz="1300">
                <a:solidFill>
                  <a:schemeClr val="tx1"/>
                </a:solidFill>
                <a:latin typeface="Arial" panose="020B0604020202020204" pitchFamily="34" charset="0"/>
              </a:defRPr>
            </a:lvl3pPr>
            <a:lvl4pPr marL="1600200" indent="-228600" defTabSz="804863">
              <a:defRPr sz="1300">
                <a:solidFill>
                  <a:schemeClr val="tx1"/>
                </a:solidFill>
                <a:latin typeface="Arial" panose="020B0604020202020204" pitchFamily="34" charset="0"/>
              </a:defRPr>
            </a:lvl4pPr>
            <a:lvl5pPr marL="2057400" indent="-228600" defTabSz="804863">
              <a:defRPr sz="1300">
                <a:solidFill>
                  <a:schemeClr val="tx1"/>
                </a:solidFill>
                <a:latin typeface="Arial" panose="020B0604020202020204" pitchFamily="34" charset="0"/>
              </a:defRPr>
            </a:lvl5pPr>
            <a:lvl6pPr marL="2514600" indent="-228600" defTabSz="804863"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04863"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04863"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04863" eaLnBrk="0" fontAlgn="base" hangingPunct="0">
              <a:spcBef>
                <a:spcPct val="0"/>
              </a:spcBef>
              <a:spcAft>
                <a:spcPct val="0"/>
              </a:spcAft>
              <a:defRPr sz="1300">
                <a:solidFill>
                  <a:schemeClr val="tx1"/>
                </a:solidFill>
                <a:latin typeface="Arial" panose="020B0604020202020204" pitchFamily="34" charset="0"/>
              </a:defRPr>
            </a:lvl9pPr>
          </a:lstStyle>
          <a:p>
            <a:pPr>
              <a:lnSpc>
                <a:spcPct val="90000"/>
              </a:lnSpc>
            </a:pPr>
            <a:endParaRPr lang="en-US" altLang="en-US" sz="900">
              <a:solidFill>
                <a:srgbClr val="000000"/>
              </a:solidFill>
            </a:endParaRPr>
          </a:p>
          <a:p>
            <a:pPr>
              <a:lnSpc>
                <a:spcPct val="90000"/>
              </a:lnSpc>
            </a:pPr>
            <a:endParaRPr lang="en-US" altLang="en-US" sz="900">
              <a:solidFill>
                <a:srgbClr val="000000"/>
              </a:solidFill>
            </a:endParaRPr>
          </a:p>
        </p:txBody>
      </p:sp>
      <p:sp>
        <p:nvSpPr>
          <p:cNvPr id="370692" name="Rectangle 4">
            <a:extLst>
              <a:ext uri="{FF2B5EF4-FFF2-40B4-BE49-F238E27FC236}">
                <a16:creationId xmlns:a16="http://schemas.microsoft.com/office/drawing/2014/main" id="{6EC3AE94-D3EC-613A-B0E0-8C36F8580403}"/>
              </a:ext>
            </a:extLst>
          </p:cNvPr>
          <p:cNvSpPr>
            <a:spLocks noChangeArrowheads="1"/>
          </p:cNvSpPr>
          <p:nvPr/>
        </p:nvSpPr>
        <p:spPr bwMode="auto">
          <a:xfrm>
            <a:off x="152400" y="3446463"/>
            <a:ext cx="1762125" cy="342900"/>
          </a:xfrm>
          <a:prstGeom prst="rect">
            <a:avLst/>
          </a:prstGeom>
          <a:noFill/>
          <a:ln w="12700">
            <a:noFill/>
            <a:miter lim="800000"/>
            <a:headEnd/>
            <a:tailEnd/>
          </a:ln>
          <a:effectLst/>
        </p:spPr>
        <p:txBody>
          <a:bodyPr wrap="none" lIns="80962" tIns="41275" rIns="80962" bIns="41275">
            <a:spAutoFit/>
          </a:bodyPr>
          <a:lstStyle/>
          <a:p>
            <a:pPr defTabSz="804863">
              <a:lnSpc>
                <a:spcPct val="90000"/>
              </a:lnSpc>
              <a:defRPr/>
            </a:pPr>
            <a:r>
              <a:rPr lang="en-US" sz="1900" b="1">
                <a:solidFill>
                  <a:srgbClr val="790015"/>
                </a:solidFill>
                <a:effectLst>
                  <a:outerShdw blurRad="38100" dist="38100" dir="2700000" algn="tl">
                    <a:srgbClr val="C0C0C0"/>
                  </a:outerShdw>
                </a:effectLst>
              </a:rPr>
              <a:t>Dysfunctional</a:t>
            </a:r>
          </a:p>
        </p:txBody>
      </p:sp>
      <p:sp>
        <p:nvSpPr>
          <p:cNvPr id="370693" name="Rectangle 5">
            <a:extLst>
              <a:ext uri="{FF2B5EF4-FFF2-40B4-BE49-F238E27FC236}">
                <a16:creationId xmlns:a16="http://schemas.microsoft.com/office/drawing/2014/main" id="{AD3A6358-C5E0-C8E8-E822-F3F9705C183D}"/>
              </a:ext>
            </a:extLst>
          </p:cNvPr>
          <p:cNvSpPr>
            <a:spLocks noChangeArrowheads="1"/>
          </p:cNvSpPr>
          <p:nvPr/>
        </p:nvSpPr>
        <p:spPr bwMode="auto">
          <a:xfrm>
            <a:off x="3690938" y="838200"/>
            <a:ext cx="1533525" cy="342900"/>
          </a:xfrm>
          <a:prstGeom prst="rect">
            <a:avLst/>
          </a:prstGeom>
          <a:noFill/>
          <a:ln w="12700">
            <a:noFill/>
            <a:miter lim="800000"/>
            <a:headEnd/>
            <a:tailEnd/>
          </a:ln>
          <a:effectLst/>
        </p:spPr>
        <p:txBody>
          <a:bodyPr wrap="none" lIns="80962" tIns="41275" rIns="80962" bIns="41275">
            <a:spAutoFit/>
          </a:bodyPr>
          <a:lstStyle/>
          <a:p>
            <a:pPr defTabSz="804863">
              <a:lnSpc>
                <a:spcPct val="90000"/>
              </a:lnSpc>
              <a:defRPr/>
            </a:pPr>
            <a:r>
              <a:rPr lang="en-US" sz="1900" b="1">
                <a:solidFill>
                  <a:srgbClr val="790015"/>
                </a:solidFill>
                <a:effectLst>
                  <a:outerShdw blurRad="38100" dist="38100" dir="2700000" algn="tl">
                    <a:srgbClr val="C0C0C0"/>
                  </a:outerShdw>
                </a:effectLst>
              </a:rPr>
              <a:t>Satisfaction</a:t>
            </a:r>
          </a:p>
        </p:txBody>
      </p:sp>
      <p:sp>
        <p:nvSpPr>
          <p:cNvPr id="370694" name="Rectangle 6">
            <a:extLst>
              <a:ext uri="{FF2B5EF4-FFF2-40B4-BE49-F238E27FC236}">
                <a16:creationId xmlns:a16="http://schemas.microsoft.com/office/drawing/2014/main" id="{CE0444E0-FFCE-7AF6-1C86-4DB551801B69}"/>
              </a:ext>
            </a:extLst>
          </p:cNvPr>
          <p:cNvSpPr>
            <a:spLocks noChangeArrowheads="1"/>
          </p:cNvSpPr>
          <p:nvPr/>
        </p:nvSpPr>
        <p:spPr bwMode="auto">
          <a:xfrm>
            <a:off x="3667125" y="6049963"/>
            <a:ext cx="1884363" cy="342900"/>
          </a:xfrm>
          <a:prstGeom prst="rect">
            <a:avLst/>
          </a:prstGeom>
          <a:noFill/>
          <a:ln w="12700">
            <a:noFill/>
            <a:miter lim="800000"/>
            <a:headEnd/>
            <a:tailEnd/>
          </a:ln>
          <a:effectLst/>
        </p:spPr>
        <p:txBody>
          <a:bodyPr wrap="none" lIns="80962" tIns="41275" rIns="80962" bIns="41275">
            <a:spAutoFit/>
          </a:bodyPr>
          <a:lstStyle/>
          <a:p>
            <a:pPr defTabSz="804863">
              <a:lnSpc>
                <a:spcPct val="90000"/>
              </a:lnSpc>
              <a:defRPr/>
            </a:pPr>
            <a:r>
              <a:rPr lang="en-US" sz="1900" b="1">
                <a:solidFill>
                  <a:srgbClr val="790015"/>
                </a:solidFill>
                <a:effectLst>
                  <a:outerShdw blurRad="38100" dist="38100" dir="2700000" algn="tl">
                    <a:srgbClr val="C0C0C0"/>
                  </a:outerShdw>
                </a:effectLst>
              </a:rPr>
              <a:t>Dissatisfaction</a:t>
            </a:r>
          </a:p>
        </p:txBody>
      </p:sp>
      <p:sp>
        <p:nvSpPr>
          <p:cNvPr id="370695" name="Rectangle 7">
            <a:extLst>
              <a:ext uri="{FF2B5EF4-FFF2-40B4-BE49-F238E27FC236}">
                <a16:creationId xmlns:a16="http://schemas.microsoft.com/office/drawing/2014/main" id="{E308B1FD-5D89-E85E-C7C8-0F910C1FCA4E}"/>
              </a:ext>
            </a:extLst>
          </p:cNvPr>
          <p:cNvSpPr>
            <a:spLocks noChangeArrowheads="1"/>
          </p:cNvSpPr>
          <p:nvPr/>
        </p:nvSpPr>
        <p:spPr bwMode="auto">
          <a:xfrm>
            <a:off x="7534275" y="3435350"/>
            <a:ext cx="1477963" cy="342900"/>
          </a:xfrm>
          <a:prstGeom prst="rect">
            <a:avLst/>
          </a:prstGeom>
          <a:noFill/>
          <a:ln w="12700">
            <a:noFill/>
            <a:miter lim="800000"/>
            <a:headEnd/>
            <a:tailEnd/>
          </a:ln>
          <a:effectLst/>
        </p:spPr>
        <p:txBody>
          <a:bodyPr lIns="80962" tIns="41275" rIns="80962" bIns="41275">
            <a:spAutoFit/>
          </a:bodyPr>
          <a:lstStyle/>
          <a:p>
            <a:pPr defTabSz="804863">
              <a:lnSpc>
                <a:spcPct val="90000"/>
              </a:lnSpc>
              <a:defRPr/>
            </a:pPr>
            <a:r>
              <a:rPr lang="en-US" sz="1900" b="1">
                <a:solidFill>
                  <a:srgbClr val="790015"/>
                </a:solidFill>
                <a:effectLst>
                  <a:outerShdw blurRad="38100" dist="38100" dir="2700000" algn="tl">
                    <a:srgbClr val="C0C0C0"/>
                  </a:outerShdw>
                </a:effectLst>
              </a:rPr>
              <a:t>Functional</a:t>
            </a:r>
          </a:p>
        </p:txBody>
      </p:sp>
      <p:sp>
        <p:nvSpPr>
          <p:cNvPr id="10248" name="Rectangle 8">
            <a:extLst>
              <a:ext uri="{FF2B5EF4-FFF2-40B4-BE49-F238E27FC236}">
                <a16:creationId xmlns:a16="http://schemas.microsoft.com/office/drawing/2014/main" id="{D3CDCC86-7F6A-E77E-2792-FD2A3B897A71}"/>
              </a:ext>
            </a:extLst>
          </p:cNvPr>
          <p:cNvSpPr>
            <a:spLocks noChangeArrowheads="1"/>
          </p:cNvSpPr>
          <p:nvPr/>
        </p:nvSpPr>
        <p:spPr bwMode="auto">
          <a:xfrm>
            <a:off x="585788" y="1363663"/>
            <a:ext cx="3746500" cy="1041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0962" tIns="41275" rIns="80962" bIns="41275">
            <a:spAutoFit/>
          </a:bodyPr>
          <a:lstStyle>
            <a:lvl1pPr marL="114300" indent="-114300" defTabSz="804863">
              <a:defRPr sz="1300">
                <a:solidFill>
                  <a:schemeClr val="tx1"/>
                </a:solidFill>
                <a:latin typeface="Arial" panose="020B0604020202020204" pitchFamily="34" charset="0"/>
              </a:defRPr>
            </a:lvl1pPr>
            <a:lvl2pPr marL="742950" indent="-285750" defTabSz="804863">
              <a:defRPr sz="1300">
                <a:solidFill>
                  <a:schemeClr val="tx1"/>
                </a:solidFill>
                <a:latin typeface="Arial" panose="020B0604020202020204" pitchFamily="34" charset="0"/>
              </a:defRPr>
            </a:lvl2pPr>
            <a:lvl3pPr marL="1143000" indent="-228600" defTabSz="804863">
              <a:defRPr sz="1300">
                <a:solidFill>
                  <a:schemeClr val="tx1"/>
                </a:solidFill>
                <a:latin typeface="Arial" panose="020B0604020202020204" pitchFamily="34" charset="0"/>
              </a:defRPr>
            </a:lvl3pPr>
            <a:lvl4pPr marL="1600200" indent="-228600" defTabSz="804863">
              <a:defRPr sz="1300">
                <a:solidFill>
                  <a:schemeClr val="tx1"/>
                </a:solidFill>
                <a:latin typeface="Arial" panose="020B0604020202020204" pitchFamily="34" charset="0"/>
              </a:defRPr>
            </a:lvl4pPr>
            <a:lvl5pPr marL="2057400" indent="-228600" defTabSz="804863">
              <a:defRPr sz="1300">
                <a:solidFill>
                  <a:schemeClr val="tx1"/>
                </a:solidFill>
                <a:latin typeface="Arial" panose="020B0604020202020204" pitchFamily="34" charset="0"/>
              </a:defRPr>
            </a:lvl5pPr>
            <a:lvl6pPr marL="2514600" indent="-228600" defTabSz="804863"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04863"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04863"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04863" eaLnBrk="0" fontAlgn="base" hangingPunct="0">
              <a:spcBef>
                <a:spcPct val="0"/>
              </a:spcBef>
              <a:spcAft>
                <a:spcPct val="0"/>
              </a:spcAft>
              <a:defRPr sz="1300">
                <a:solidFill>
                  <a:schemeClr val="tx1"/>
                </a:solidFill>
                <a:latin typeface="Arial" panose="020B0604020202020204" pitchFamily="34" charset="0"/>
              </a:defRPr>
            </a:lvl9pPr>
          </a:lstStyle>
          <a:p>
            <a:pPr>
              <a:lnSpc>
                <a:spcPct val="90000"/>
              </a:lnSpc>
              <a:spcBef>
                <a:spcPct val="20000"/>
              </a:spcBef>
            </a:pPr>
            <a:r>
              <a:rPr lang="en-US" altLang="en-US" sz="1800" b="1"/>
              <a:t>Attractive</a:t>
            </a:r>
            <a:endParaRPr lang="en-US" altLang="en-US" sz="1800" b="1">
              <a:solidFill>
                <a:srgbClr val="003530"/>
              </a:solidFill>
            </a:endParaRPr>
          </a:p>
          <a:p>
            <a:pPr>
              <a:lnSpc>
                <a:spcPct val="90000"/>
              </a:lnSpc>
              <a:spcBef>
                <a:spcPct val="20000"/>
              </a:spcBef>
              <a:buFontTx/>
              <a:buChar char="•"/>
            </a:pPr>
            <a:r>
              <a:rPr lang="en-US" altLang="en-US" sz="1600" b="1">
                <a:solidFill>
                  <a:srgbClr val="003530"/>
                </a:solidFill>
              </a:rPr>
              <a:t>Surgeon can secure cholangiogram catheter without occluding it with maximum reliability</a:t>
            </a:r>
          </a:p>
        </p:txBody>
      </p:sp>
      <p:sp>
        <p:nvSpPr>
          <p:cNvPr id="10249" name="Rectangle 9">
            <a:extLst>
              <a:ext uri="{FF2B5EF4-FFF2-40B4-BE49-F238E27FC236}">
                <a16:creationId xmlns:a16="http://schemas.microsoft.com/office/drawing/2014/main" id="{E67D9524-0669-0801-74D0-E738CCE0781F}"/>
              </a:ext>
            </a:extLst>
          </p:cNvPr>
          <p:cNvSpPr>
            <a:spLocks noChangeArrowheads="1"/>
          </p:cNvSpPr>
          <p:nvPr/>
        </p:nvSpPr>
        <p:spPr bwMode="auto">
          <a:xfrm>
            <a:off x="433388" y="4106863"/>
            <a:ext cx="2971800" cy="8207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0962" tIns="41275" rIns="80962" bIns="41275">
            <a:spAutoFit/>
          </a:bodyPr>
          <a:lstStyle>
            <a:lvl1pPr marL="114300" indent="-114300" defTabSz="804863">
              <a:defRPr sz="1300">
                <a:solidFill>
                  <a:schemeClr val="tx1"/>
                </a:solidFill>
                <a:latin typeface="Arial" panose="020B0604020202020204" pitchFamily="34" charset="0"/>
              </a:defRPr>
            </a:lvl1pPr>
            <a:lvl2pPr marL="742950" indent="-285750" defTabSz="804863">
              <a:defRPr sz="1300">
                <a:solidFill>
                  <a:schemeClr val="tx1"/>
                </a:solidFill>
                <a:latin typeface="Arial" panose="020B0604020202020204" pitchFamily="34" charset="0"/>
              </a:defRPr>
            </a:lvl2pPr>
            <a:lvl3pPr marL="1143000" indent="-228600" defTabSz="804863">
              <a:defRPr sz="1300">
                <a:solidFill>
                  <a:schemeClr val="tx1"/>
                </a:solidFill>
                <a:latin typeface="Arial" panose="020B0604020202020204" pitchFamily="34" charset="0"/>
              </a:defRPr>
            </a:lvl3pPr>
            <a:lvl4pPr marL="1600200" indent="-228600" defTabSz="804863">
              <a:defRPr sz="1300">
                <a:solidFill>
                  <a:schemeClr val="tx1"/>
                </a:solidFill>
                <a:latin typeface="Arial" panose="020B0604020202020204" pitchFamily="34" charset="0"/>
              </a:defRPr>
            </a:lvl4pPr>
            <a:lvl5pPr marL="2057400" indent="-228600" defTabSz="804863">
              <a:defRPr sz="1300">
                <a:solidFill>
                  <a:schemeClr val="tx1"/>
                </a:solidFill>
                <a:latin typeface="Arial" panose="020B0604020202020204" pitchFamily="34" charset="0"/>
              </a:defRPr>
            </a:lvl5pPr>
            <a:lvl6pPr marL="2514600" indent="-228600" defTabSz="804863"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04863"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04863"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04863" eaLnBrk="0" fontAlgn="base" hangingPunct="0">
              <a:spcBef>
                <a:spcPct val="0"/>
              </a:spcBef>
              <a:spcAft>
                <a:spcPct val="0"/>
              </a:spcAft>
              <a:defRPr sz="1300">
                <a:solidFill>
                  <a:schemeClr val="tx1"/>
                </a:solidFill>
                <a:latin typeface="Arial" panose="020B0604020202020204" pitchFamily="34" charset="0"/>
              </a:defRPr>
            </a:lvl9pPr>
          </a:lstStyle>
          <a:p>
            <a:pPr>
              <a:lnSpc>
                <a:spcPct val="90000"/>
              </a:lnSpc>
              <a:spcBef>
                <a:spcPct val="20000"/>
              </a:spcBef>
            </a:pPr>
            <a:r>
              <a:rPr lang="en-US" altLang="en-US" sz="1800" b="1"/>
              <a:t>Indifference</a:t>
            </a:r>
          </a:p>
          <a:p>
            <a:pPr>
              <a:lnSpc>
                <a:spcPct val="90000"/>
              </a:lnSpc>
              <a:spcBef>
                <a:spcPct val="20000"/>
              </a:spcBef>
              <a:buFontTx/>
              <a:buChar char="•"/>
            </a:pPr>
            <a:r>
              <a:rPr lang="en-US" altLang="en-US" sz="1600" b="1">
                <a:solidFill>
                  <a:srgbClr val="003530"/>
                </a:solidFill>
              </a:rPr>
              <a:t>Surgeon can move maximum mass of tissue</a:t>
            </a:r>
          </a:p>
        </p:txBody>
      </p:sp>
      <p:sp>
        <p:nvSpPr>
          <p:cNvPr id="10250" name="Rectangle 10">
            <a:extLst>
              <a:ext uri="{FF2B5EF4-FFF2-40B4-BE49-F238E27FC236}">
                <a16:creationId xmlns:a16="http://schemas.microsoft.com/office/drawing/2014/main" id="{317ED9EE-E3BD-CCC1-32E6-C27F13130AE5}"/>
              </a:ext>
            </a:extLst>
          </p:cNvPr>
          <p:cNvSpPr>
            <a:spLocks noChangeArrowheads="1"/>
          </p:cNvSpPr>
          <p:nvPr/>
        </p:nvSpPr>
        <p:spPr bwMode="auto">
          <a:xfrm>
            <a:off x="5149850" y="4029075"/>
            <a:ext cx="3694113" cy="8207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0962" tIns="41275" rIns="80962" bIns="41275">
            <a:spAutoFit/>
          </a:bodyPr>
          <a:lstStyle>
            <a:lvl1pPr marL="114300" indent="-114300" defTabSz="804863">
              <a:defRPr sz="1300">
                <a:solidFill>
                  <a:schemeClr val="tx1"/>
                </a:solidFill>
                <a:latin typeface="Arial" panose="020B0604020202020204" pitchFamily="34" charset="0"/>
              </a:defRPr>
            </a:lvl1pPr>
            <a:lvl2pPr marL="742950" indent="-285750" defTabSz="804863">
              <a:defRPr sz="1300">
                <a:solidFill>
                  <a:schemeClr val="tx1"/>
                </a:solidFill>
                <a:latin typeface="Arial" panose="020B0604020202020204" pitchFamily="34" charset="0"/>
              </a:defRPr>
            </a:lvl2pPr>
            <a:lvl3pPr marL="1143000" indent="-228600" defTabSz="804863">
              <a:defRPr sz="1300">
                <a:solidFill>
                  <a:schemeClr val="tx1"/>
                </a:solidFill>
                <a:latin typeface="Arial" panose="020B0604020202020204" pitchFamily="34" charset="0"/>
              </a:defRPr>
            </a:lvl3pPr>
            <a:lvl4pPr marL="1600200" indent="-228600" defTabSz="804863">
              <a:defRPr sz="1300">
                <a:solidFill>
                  <a:schemeClr val="tx1"/>
                </a:solidFill>
                <a:latin typeface="Arial" panose="020B0604020202020204" pitchFamily="34" charset="0"/>
              </a:defRPr>
            </a:lvl4pPr>
            <a:lvl5pPr marL="2057400" indent="-228600" defTabSz="804863">
              <a:defRPr sz="1300">
                <a:solidFill>
                  <a:schemeClr val="tx1"/>
                </a:solidFill>
                <a:latin typeface="Arial" panose="020B0604020202020204" pitchFamily="34" charset="0"/>
              </a:defRPr>
            </a:lvl5pPr>
            <a:lvl6pPr marL="2514600" indent="-228600" defTabSz="804863"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04863"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04863"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04863" eaLnBrk="0" fontAlgn="base" hangingPunct="0">
              <a:spcBef>
                <a:spcPct val="0"/>
              </a:spcBef>
              <a:spcAft>
                <a:spcPct val="0"/>
              </a:spcAft>
              <a:defRPr sz="1300">
                <a:solidFill>
                  <a:schemeClr val="tx1"/>
                </a:solidFill>
                <a:latin typeface="Arial" panose="020B0604020202020204" pitchFamily="34" charset="0"/>
              </a:defRPr>
            </a:lvl9pPr>
          </a:lstStyle>
          <a:p>
            <a:pPr>
              <a:lnSpc>
                <a:spcPct val="90000"/>
              </a:lnSpc>
              <a:spcBef>
                <a:spcPct val="20000"/>
              </a:spcBef>
            </a:pPr>
            <a:r>
              <a:rPr lang="en-US" altLang="en-US" sz="1800" b="1"/>
              <a:t>Must-be</a:t>
            </a:r>
            <a:endParaRPr lang="en-US" altLang="en-US" sz="1600" b="1">
              <a:solidFill>
                <a:srgbClr val="003530"/>
              </a:solidFill>
            </a:endParaRPr>
          </a:p>
          <a:p>
            <a:pPr>
              <a:lnSpc>
                <a:spcPct val="90000"/>
              </a:lnSpc>
              <a:spcBef>
                <a:spcPct val="20000"/>
              </a:spcBef>
              <a:buFontTx/>
              <a:buChar char="•"/>
            </a:pPr>
            <a:r>
              <a:rPr lang="en-US" altLang="en-US" sz="1600" b="1">
                <a:solidFill>
                  <a:srgbClr val="003530"/>
                </a:solidFill>
              </a:rPr>
              <a:t>Surgeon minimizes the number of foreign bodies in the patient</a:t>
            </a:r>
          </a:p>
        </p:txBody>
      </p:sp>
      <p:sp>
        <p:nvSpPr>
          <p:cNvPr id="10251" name="Arc 11">
            <a:extLst>
              <a:ext uri="{FF2B5EF4-FFF2-40B4-BE49-F238E27FC236}">
                <a16:creationId xmlns:a16="http://schemas.microsoft.com/office/drawing/2014/main" id="{36E11F85-65D1-653F-89BF-DA07B4D4D908}"/>
              </a:ext>
            </a:extLst>
          </p:cNvPr>
          <p:cNvSpPr>
            <a:spLocks/>
          </p:cNvSpPr>
          <p:nvPr/>
        </p:nvSpPr>
        <p:spPr bwMode="auto">
          <a:xfrm>
            <a:off x="2271713" y="1316038"/>
            <a:ext cx="2762250" cy="2155825"/>
          </a:xfrm>
          <a:custGeom>
            <a:avLst/>
            <a:gdLst>
              <a:gd name="T0" fmla="*/ 2147483646 w 21992"/>
              <a:gd name="T1" fmla="*/ 0 h 21615"/>
              <a:gd name="T2" fmla="*/ 0 w 21992"/>
              <a:gd name="T3" fmla="*/ 2147483646 h 21615"/>
              <a:gd name="T4" fmla="*/ 2147483646 w 21992"/>
              <a:gd name="T5" fmla="*/ 2147483646 h 21615"/>
              <a:gd name="T6" fmla="*/ 0 60000 65536"/>
              <a:gd name="T7" fmla="*/ 0 60000 65536"/>
              <a:gd name="T8" fmla="*/ 0 60000 65536"/>
              <a:gd name="T9" fmla="*/ 0 w 21992"/>
              <a:gd name="T10" fmla="*/ 0 h 21615"/>
              <a:gd name="T11" fmla="*/ 21992 w 21992"/>
              <a:gd name="T12" fmla="*/ 21615 h 21615"/>
            </a:gdLst>
            <a:ahLst/>
            <a:cxnLst>
              <a:cxn ang="T6">
                <a:pos x="T0" y="T1"/>
              </a:cxn>
              <a:cxn ang="T7">
                <a:pos x="T2" y="T3"/>
              </a:cxn>
              <a:cxn ang="T8">
                <a:pos x="T4" y="T5"/>
              </a:cxn>
            </a:cxnLst>
            <a:rect l="T9" t="T10" r="T11" b="T12"/>
            <a:pathLst>
              <a:path w="21992" h="21615" fill="none" extrusionOk="0">
                <a:moveTo>
                  <a:pt x="21991" y="-1"/>
                </a:moveTo>
                <a:cubicBezTo>
                  <a:pt x="21991" y="4"/>
                  <a:pt x="21992" y="9"/>
                  <a:pt x="21992" y="15"/>
                </a:cubicBezTo>
                <a:cubicBezTo>
                  <a:pt x="21992" y="11944"/>
                  <a:pt x="12321" y="21615"/>
                  <a:pt x="392" y="21615"/>
                </a:cubicBezTo>
                <a:cubicBezTo>
                  <a:pt x="261" y="21615"/>
                  <a:pt x="130" y="21613"/>
                  <a:pt x="-1" y="21611"/>
                </a:cubicBezTo>
              </a:path>
              <a:path w="21992" h="21615" stroke="0" extrusionOk="0">
                <a:moveTo>
                  <a:pt x="21991" y="-1"/>
                </a:moveTo>
                <a:cubicBezTo>
                  <a:pt x="21991" y="4"/>
                  <a:pt x="21992" y="9"/>
                  <a:pt x="21992" y="15"/>
                </a:cubicBezTo>
                <a:cubicBezTo>
                  <a:pt x="21992" y="11944"/>
                  <a:pt x="12321" y="21615"/>
                  <a:pt x="392" y="21615"/>
                </a:cubicBezTo>
                <a:cubicBezTo>
                  <a:pt x="261" y="21615"/>
                  <a:pt x="130" y="21613"/>
                  <a:pt x="-1" y="21611"/>
                </a:cubicBezTo>
                <a:lnTo>
                  <a:pt x="392" y="15"/>
                </a:lnTo>
                <a:lnTo>
                  <a:pt x="21991" y="-1"/>
                </a:lnTo>
                <a:close/>
              </a:path>
            </a:pathLst>
          </a:custGeom>
          <a:noFill/>
          <a:ln w="25400" cap="rnd">
            <a:solidFill>
              <a:srgbClr val="790015"/>
            </a:solidFill>
            <a:round/>
            <a:headEnd type="triangle" w="med" len="med"/>
            <a:tailEn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sp>
        <p:nvSpPr>
          <p:cNvPr id="10252" name="Arc 12">
            <a:extLst>
              <a:ext uri="{FF2B5EF4-FFF2-40B4-BE49-F238E27FC236}">
                <a16:creationId xmlns:a16="http://schemas.microsoft.com/office/drawing/2014/main" id="{BE608CF3-1DE4-C937-3E9E-29F4804A4901}"/>
              </a:ext>
            </a:extLst>
          </p:cNvPr>
          <p:cNvSpPr>
            <a:spLocks/>
          </p:cNvSpPr>
          <p:nvPr/>
        </p:nvSpPr>
        <p:spPr bwMode="auto">
          <a:xfrm>
            <a:off x="3963988" y="3727450"/>
            <a:ext cx="2616200" cy="1690688"/>
          </a:xfrm>
          <a:custGeom>
            <a:avLst/>
            <a:gdLst>
              <a:gd name="T0" fmla="*/ 0 w 21599"/>
              <a:gd name="T1" fmla="*/ 2147483646 h 21599"/>
              <a:gd name="T2" fmla="*/ 2147483646 w 21599"/>
              <a:gd name="T3" fmla="*/ 0 h 21599"/>
              <a:gd name="T4" fmla="*/ 2147483646 w 21599"/>
              <a:gd name="T5" fmla="*/ 2147483646 h 21599"/>
              <a:gd name="T6" fmla="*/ 0 60000 65536"/>
              <a:gd name="T7" fmla="*/ 0 60000 65536"/>
              <a:gd name="T8" fmla="*/ 0 60000 65536"/>
              <a:gd name="T9" fmla="*/ 0 w 21599"/>
              <a:gd name="T10" fmla="*/ 0 h 21599"/>
              <a:gd name="T11" fmla="*/ 21599 w 21599"/>
              <a:gd name="T12" fmla="*/ 21599 h 21599"/>
            </a:gdLst>
            <a:ahLst/>
            <a:cxnLst>
              <a:cxn ang="T6">
                <a:pos x="T0" y="T1"/>
              </a:cxn>
              <a:cxn ang="T7">
                <a:pos x="T2" y="T3"/>
              </a:cxn>
              <a:cxn ang="T8">
                <a:pos x="T4" y="T5"/>
              </a:cxn>
            </a:cxnLst>
            <a:rect l="T9" t="T10" r="T11" b="T12"/>
            <a:pathLst>
              <a:path w="21599" h="21599" fill="none" extrusionOk="0">
                <a:moveTo>
                  <a:pt x="-1" y="21578"/>
                </a:moveTo>
                <a:cubicBezTo>
                  <a:pt x="10" y="9662"/>
                  <a:pt x="9669" y="6"/>
                  <a:pt x="21585" y="-1"/>
                </a:cubicBezTo>
              </a:path>
              <a:path w="21599" h="21599" stroke="0" extrusionOk="0">
                <a:moveTo>
                  <a:pt x="-1" y="21578"/>
                </a:moveTo>
                <a:cubicBezTo>
                  <a:pt x="10" y="9662"/>
                  <a:pt x="9669" y="6"/>
                  <a:pt x="21585" y="-1"/>
                </a:cubicBezTo>
                <a:lnTo>
                  <a:pt x="21599" y="21599"/>
                </a:lnTo>
                <a:lnTo>
                  <a:pt x="-1" y="21578"/>
                </a:lnTo>
                <a:close/>
              </a:path>
            </a:pathLst>
          </a:custGeom>
          <a:noFill/>
          <a:ln w="25400" cap="rnd">
            <a:solidFill>
              <a:srgbClr val="790015"/>
            </a:solidFill>
            <a:round/>
            <a:headEnd/>
            <a:tailEnd type="triangle" w="med" len="med"/>
          </a:ln>
          <a:extLst>
            <a:ext uri="{909E8E84-426E-40DD-AFC4-6F175D3DCCD1}">
              <a14:hiddenFill xmlns:a14="http://schemas.microsoft.com/office/drawing/2010/main">
                <a:solidFill>
                  <a:srgbClr val="FFFFFF"/>
                </a:solidFill>
              </a14:hiddenFill>
            </a:ext>
          </a:extLst>
        </p:spPr>
        <p:txBody>
          <a:bodyPr wrap="none" anchor="ctr"/>
          <a:lstStyle/>
          <a:p>
            <a:endParaRPr lang="en-US"/>
          </a:p>
        </p:txBody>
      </p:sp>
      <p:grpSp>
        <p:nvGrpSpPr>
          <p:cNvPr id="10253" name="Group 13">
            <a:extLst>
              <a:ext uri="{FF2B5EF4-FFF2-40B4-BE49-F238E27FC236}">
                <a16:creationId xmlns:a16="http://schemas.microsoft.com/office/drawing/2014/main" id="{C741B9AC-7A00-B431-A7CC-68484FC6E7C2}"/>
              </a:ext>
            </a:extLst>
          </p:cNvPr>
          <p:cNvGrpSpPr>
            <a:grpSpLocks/>
          </p:cNvGrpSpPr>
          <p:nvPr/>
        </p:nvGrpSpPr>
        <p:grpSpPr bwMode="auto">
          <a:xfrm>
            <a:off x="1957388" y="1130300"/>
            <a:ext cx="5537200" cy="4876800"/>
            <a:chOff x="1296" y="684"/>
            <a:chExt cx="3488" cy="3072"/>
          </a:xfrm>
        </p:grpSpPr>
        <p:sp>
          <p:nvSpPr>
            <p:cNvPr id="10256" name="Line 14">
              <a:extLst>
                <a:ext uri="{FF2B5EF4-FFF2-40B4-BE49-F238E27FC236}">
                  <a16:creationId xmlns:a16="http://schemas.microsoft.com/office/drawing/2014/main" id="{C7F73DC9-9476-D51E-7E87-248B9AAAA2EC}"/>
                </a:ext>
              </a:extLst>
            </p:cNvPr>
            <p:cNvSpPr>
              <a:spLocks noChangeShapeType="1"/>
            </p:cNvSpPr>
            <p:nvPr/>
          </p:nvSpPr>
          <p:spPr bwMode="auto">
            <a:xfrm flipV="1">
              <a:off x="2880" y="684"/>
              <a:ext cx="0" cy="3072"/>
            </a:xfrm>
            <a:prstGeom prst="line">
              <a:avLst/>
            </a:prstGeom>
            <a:noFill/>
            <a:ln w="50800">
              <a:solidFill>
                <a:srgbClr val="7B00E4"/>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257" name="Line 15">
              <a:extLst>
                <a:ext uri="{FF2B5EF4-FFF2-40B4-BE49-F238E27FC236}">
                  <a16:creationId xmlns:a16="http://schemas.microsoft.com/office/drawing/2014/main" id="{21C8EAFA-1ACA-B83C-6C1C-6EC1E86E8F3A}"/>
                </a:ext>
              </a:extLst>
            </p:cNvPr>
            <p:cNvSpPr>
              <a:spLocks noChangeShapeType="1"/>
            </p:cNvSpPr>
            <p:nvPr/>
          </p:nvSpPr>
          <p:spPr bwMode="auto">
            <a:xfrm>
              <a:off x="1296" y="2250"/>
              <a:ext cx="3488" cy="0"/>
            </a:xfrm>
            <a:prstGeom prst="line">
              <a:avLst/>
            </a:prstGeom>
            <a:noFill/>
            <a:ln w="50800">
              <a:solidFill>
                <a:srgbClr val="7B00E4"/>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grpSp>
      <p:sp>
        <p:nvSpPr>
          <p:cNvPr id="10254" name="Line 16">
            <a:extLst>
              <a:ext uri="{FF2B5EF4-FFF2-40B4-BE49-F238E27FC236}">
                <a16:creationId xmlns:a16="http://schemas.microsoft.com/office/drawing/2014/main" id="{BB3330A2-134B-B99D-A65E-8F31A6E91F3B}"/>
              </a:ext>
            </a:extLst>
          </p:cNvPr>
          <p:cNvSpPr>
            <a:spLocks noChangeShapeType="1"/>
          </p:cNvSpPr>
          <p:nvPr/>
        </p:nvSpPr>
        <p:spPr bwMode="auto">
          <a:xfrm flipV="1">
            <a:off x="2566988" y="1287463"/>
            <a:ext cx="3886200" cy="4572000"/>
          </a:xfrm>
          <a:prstGeom prst="line">
            <a:avLst/>
          </a:prstGeom>
          <a:noFill/>
          <a:ln w="25400">
            <a:solidFill>
              <a:srgbClr val="790015"/>
            </a:solidFill>
            <a:round/>
            <a:headEnd type="triangle" w="med" len="med"/>
            <a:tailEnd type="triangle" w="med" len="med"/>
          </a:ln>
          <a:extLst>
            <a:ext uri="{909E8E84-426E-40DD-AFC4-6F175D3DCCD1}">
              <a14:hiddenFill xmlns:a14="http://schemas.microsoft.com/office/drawing/2010/main">
                <a:noFill/>
              </a14:hiddenFill>
            </a:ext>
          </a:extLst>
        </p:spPr>
        <p:txBody>
          <a:bodyPr wrap="none" anchor="ctr"/>
          <a:lstStyle/>
          <a:p>
            <a:endParaRPr lang="en-US"/>
          </a:p>
        </p:txBody>
      </p:sp>
      <p:sp>
        <p:nvSpPr>
          <p:cNvPr id="10255" name="Rectangle 17">
            <a:extLst>
              <a:ext uri="{FF2B5EF4-FFF2-40B4-BE49-F238E27FC236}">
                <a16:creationId xmlns:a16="http://schemas.microsoft.com/office/drawing/2014/main" id="{1BB820A4-6724-3C75-4340-F5AD228609EF}"/>
              </a:ext>
            </a:extLst>
          </p:cNvPr>
          <p:cNvSpPr>
            <a:spLocks noChangeArrowheads="1"/>
          </p:cNvSpPr>
          <p:nvPr/>
        </p:nvSpPr>
        <p:spPr bwMode="auto">
          <a:xfrm>
            <a:off x="5678488" y="2109788"/>
            <a:ext cx="3365500" cy="11858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a:tailEnd/>
              </a14:hiddenLine>
            </a:ext>
          </a:extLst>
        </p:spPr>
        <p:txBody>
          <a:bodyPr lIns="80962" tIns="41275" rIns="80962" bIns="41275">
            <a:spAutoFit/>
          </a:bodyPr>
          <a:lstStyle>
            <a:lvl1pPr marL="114300" indent="-114300" defTabSz="804863">
              <a:defRPr sz="1300">
                <a:solidFill>
                  <a:schemeClr val="tx1"/>
                </a:solidFill>
                <a:latin typeface="Arial" panose="020B0604020202020204" pitchFamily="34" charset="0"/>
              </a:defRPr>
            </a:lvl1pPr>
            <a:lvl2pPr marL="742950" indent="-285750" defTabSz="804863">
              <a:defRPr sz="1300">
                <a:solidFill>
                  <a:schemeClr val="tx1"/>
                </a:solidFill>
                <a:latin typeface="Arial" panose="020B0604020202020204" pitchFamily="34" charset="0"/>
              </a:defRPr>
            </a:lvl2pPr>
            <a:lvl3pPr marL="1143000" indent="-228600" defTabSz="804863">
              <a:defRPr sz="1300">
                <a:solidFill>
                  <a:schemeClr val="tx1"/>
                </a:solidFill>
                <a:latin typeface="Arial" panose="020B0604020202020204" pitchFamily="34" charset="0"/>
              </a:defRPr>
            </a:lvl3pPr>
            <a:lvl4pPr marL="1600200" indent="-228600" defTabSz="804863">
              <a:defRPr sz="1300">
                <a:solidFill>
                  <a:schemeClr val="tx1"/>
                </a:solidFill>
                <a:latin typeface="Arial" panose="020B0604020202020204" pitchFamily="34" charset="0"/>
              </a:defRPr>
            </a:lvl4pPr>
            <a:lvl5pPr marL="2057400" indent="-228600" defTabSz="804863">
              <a:defRPr sz="1300">
                <a:solidFill>
                  <a:schemeClr val="tx1"/>
                </a:solidFill>
                <a:latin typeface="Arial" panose="020B0604020202020204" pitchFamily="34" charset="0"/>
              </a:defRPr>
            </a:lvl5pPr>
            <a:lvl6pPr marL="2514600" indent="-228600" defTabSz="804863" eaLnBrk="0" fontAlgn="base" hangingPunct="0">
              <a:spcBef>
                <a:spcPct val="0"/>
              </a:spcBef>
              <a:spcAft>
                <a:spcPct val="0"/>
              </a:spcAft>
              <a:defRPr sz="1300">
                <a:solidFill>
                  <a:schemeClr val="tx1"/>
                </a:solidFill>
                <a:latin typeface="Arial" panose="020B0604020202020204" pitchFamily="34" charset="0"/>
              </a:defRPr>
            </a:lvl6pPr>
            <a:lvl7pPr marL="2971800" indent="-228600" defTabSz="804863" eaLnBrk="0" fontAlgn="base" hangingPunct="0">
              <a:spcBef>
                <a:spcPct val="0"/>
              </a:spcBef>
              <a:spcAft>
                <a:spcPct val="0"/>
              </a:spcAft>
              <a:defRPr sz="1300">
                <a:solidFill>
                  <a:schemeClr val="tx1"/>
                </a:solidFill>
                <a:latin typeface="Arial" panose="020B0604020202020204" pitchFamily="34" charset="0"/>
              </a:defRPr>
            </a:lvl7pPr>
            <a:lvl8pPr marL="3429000" indent="-228600" defTabSz="804863" eaLnBrk="0" fontAlgn="base" hangingPunct="0">
              <a:spcBef>
                <a:spcPct val="0"/>
              </a:spcBef>
              <a:spcAft>
                <a:spcPct val="0"/>
              </a:spcAft>
              <a:defRPr sz="1300">
                <a:solidFill>
                  <a:schemeClr val="tx1"/>
                </a:solidFill>
                <a:latin typeface="Arial" panose="020B0604020202020204" pitchFamily="34" charset="0"/>
              </a:defRPr>
            </a:lvl8pPr>
            <a:lvl9pPr marL="3886200" indent="-228600" defTabSz="804863" eaLnBrk="0" fontAlgn="base" hangingPunct="0">
              <a:spcBef>
                <a:spcPct val="0"/>
              </a:spcBef>
              <a:spcAft>
                <a:spcPct val="0"/>
              </a:spcAft>
              <a:defRPr sz="1300">
                <a:solidFill>
                  <a:schemeClr val="tx1"/>
                </a:solidFill>
                <a:latin typeface="Arial" panose="020B0604020202020204" pitchFamily="34" charset="0"/>
              </a:defRPr>
            </a:lvl9pPr>
          </a:lstStyle>
          <a:p>
            <a:pPr>
              <a:lnSpc>
                <a:spcPct val="90000"/>
              </a:lnSpc>
              <a:spcBef>
                <a:spcPct val="20000"/>
              </a:spcBef>
            </a:pPr>
            <a:r>
              <a:rPr lang="en-US" altLang="en-US" sz="1800" b="1"/>
              <a:t>One-Dimensional</a:t>
            </a:r>
            <a:endParaRPr lang="en-US" altLang="en-US" sz="1600" b="1">
              <a:solidFill>
                <a:srgbClr val="003530"/>
              </a:solidFill>
            </a:endParaRPr>
          </a:p>
          <a:p>
            <a:pPr>
              <a:spcBef>
                <a:spcPct val="50000"/>
              </a:spcBef>
              <a:buFontTx/>
              <a:buChar char="•"/>
            </a:pPr>
            <a:r>
              <a:rPr lang="en-US" altLang="en-US" sz="1600" b="1">
                <a:solidFill>
                  <a:srgbClr val="003530"/>
                </a:solidFill>
              </a:rPr>
              <a:t>Surgeon has maximum access to structures in the operative field targeted for ligation</a:t>
            </a:r>
          </a:p>
        </p:txBody>
      </p:sp>
    </p:spTree>
  </p:cSld>
  <p:clrMapOvr>
    <a:masterClrMapping/>
  </p:clrMapOvr>
  <p:transition/>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35171" name="Rectangle 2">
            <a:extLst>
              <a:ext uri="{FF2B5EF4-FFF2-40B4-BE49-F238E27FC236}">
                <a16:creationId xmlns:a16="http://schemas.microsoft.com/office/drawing/2014/main" id="{F8ED7DF5-EA44-F72D-8CDB-93D4B99B29E0}"/>
              </a:ext>
            </a:extLst>
          </p:cNvPr>
          <p:cNvSpPr>
            <a:spLocks noGrp="1" noChangeArrowheads="1"/>
          </p:cNvSpPr>
          <p:nvPr>
            <p:ph type="title"/>
          </p:nvPr>
        </p:nvSpPr>
        <p:spPr/>
        <p:txBody>
          <a:bodyPr/>
          <a:lstStyle/>
          <a:p>
            <a:pPr>
              <a:defRPr/>
            </a:pPr>
            <a:r>
              <a:rPr lang="en-US" dirty="0"/>
              <a:t>Kano Model - Types of Needs</a:t>
            </a:r>
          </a:p>
        </p:txBody>
      </p:sp>
      <p:sp>
        <p:nvSpPr>
          <p:cNvPr id="12291" name="Rectangle 3">
            <a:extLst>
              <a:ext uri="{FF2B5EF4-FFF2-40B4-BE49-F238E27FC236}">
                <a16:creationId xmlns:a16="http://schemas.microsoft.com/office/drawing/2014/main" id="{290FEFA4-7832-B099-60BF-042BAEF476C9}"/>
              </a:ext>
            </a:extLst>
          </p:cNvPr>
          <p:cNvSpPr>
            <a:spLocks noGrp="1" noChangeArrowheads="1"/>
          </p:cNvSpPr>
          <p:nvPr>
            <p:ph type="body" idx="1"/>
          </p:nvPr>
        </p:nvSpPr>
        <p:spPr>
          <a:xfrm>
            <a:off x="196850" y="914400"/>
            <a:ext cx="8743950" cy="4187825"/>
          </a:xfrm>
        </p:spPr>
        <p:txBody>
          <a:bodyPr/>
          <a:lstStyle/>
          <a:p>
            <a:pPr marL="0" indent="0">
              <a:lnSpc>
                <a:spcPct val="90000"/>
              </a:lnSpc>
              <a:buNone/>
            </a:pPr>
            <a:r>
              <a:rPr lang="en-US" altLang="en-US" b="1" dirty="0">
                <a:solidFill>
                  <a:schemeClr val="accent2"/>
                </a:solidFill>
              </a:rPr>
              <a:t>Attractive</a:t>
            </a:r>
          </a:p>
          <a:p>
            <a:pPr>
              <a:lnSpc>
                <a:spcPct val="90000"/>
              </a:lnSpc>
              <a:buFont typeface="Wingdings" panose="05000000000000000000" pitchFamily="2" charset="2"/>
              <a:buChar char="§"/>
            </a:pPr>
            <a:r>
              <a:rPr lang="en-US" altLang="en-US" dirty="0"/>
              <a:t>Customer is satisfied when feature is present</a:t>
            </a:r>
          </a:p>
          <a:p>
            <a:pPr>
              <a:lnSpc>
                <a:spcPct val="90000"/>
              </a:lnSpc>
              <a:buFont typeface="Wingdings" panose="05000000000000000000" pitchFamily="2" charset="2"/>
              <a:buChar char="§"/>
            </a:pPr>
            <a:r>
              <a:rPr lang="en-US" altLang="en-US" dirty="0"/>
              <a:t>Satisfaction is greater as functionality increases</a:t>
            </a:r>
          </a:p>
          <a:p>
            <a:pPr>
              <a:lnSpc>
                <a:spcPct val="90000"/>
              </a:lnSpc>
              <a:buFont typeface="Wingdings" panose="05000000000000000000" pitchFamily="2" charset="2"/>
              <a:buChar char="§"/>
            </a:pPr>
            <a:r>
              <a:rPr lang="en-US" altLang="en-US" dirty="0"/>
              <a:t>Customer is NOT dissatisfied when feature is less functional or not present.  e.g., if car button to open window, when pressed, lowers window all the way.</a:t>
            </a:r>
          </a:p>
          <a:p>
            <a:pPr marL="0" indent="0">
              <a:lnSpc>
                <a:spcPct val="90000"/>
              </a:lnSpc>
              <a:buNone/>
            </a:pPr>
            <a:endParaRPr lang="en-US" altLang="en-US" b="1" dirty="0">
              <a:solidFill>
                <a:schemeClr val="accent2"/>
              </a:solidFill>
            </a:endParaRPr>
          </a:p>
          <a:p>
            <a:pPr marL="0" indent="0">
              <a:lnSpc>
                <a:spcPct val="90000"/>
              </a:lnSpc>
              <a:buNone/>
            </a:pPr>
            <a:r>
              <a:rPr lang="en-US" altLang="en-US" b="1" dirty="0">
                <a:solidFill>
                  <a:schemeClr val="accent2"/>
                </a:solidFill>
              </a:rPr>
              <a:t>One-Dimensional</a:t>
            </a:r>
          </a:p>
          <a:p>
            <a:pPr>
              <a:lnSpc>
                <a:spcPct val="90000"/>
              </a:lnSpc>
              <a:buFont typeface="Wingdings" panose="05000000000000000000" pitchFamily="2" charset="2"/>
              <a:buChar char="§"/>
            </a:pPr>
            <a:r>
              <a:rPr lang="en-US" altLang="en-US" dirty="0"/>
              <a:t>Customer satisfaction increases as the feature’s functionality increases</a:t>
            </a:r>
          </a:p>
          <a:p>
            <a:pPr>
              <a:lnSpc>
                <a:spcPct val="90000"/>
              </a:lnSpc>
              <a:buFont typeface="Wingdings" panose="05000000000000000000" pitchFamily="2" charset="2"/>
              <a:buChar char="§"/>
            </a:pPr>
            <a:r>
              <a:rPr lang="en-US" altLang="en-US" dirty="0"/>
              <a:t>Customer satisfaction falls in proportion to decreased product functionality, e.g., gas mileage—the higher the gas mileage, the happier the customer is.</a:t>
            </a:r>
          </a:p>
          <a:p>
            <a:pPr marL="0" indent="0">
              <a:lnSpc>
                <a:spcPct val="90000"/>
              </a:lnSpc>
              <a:buNone/>
            </a:pPr>
            <a:endParaRPr lang="en-US" altLang="en-US" b="1" dirty="0">
              <a:solidFill>
                <a:schemeClr val="accent2"/>
              </a:solidFill>
            </a:endParaRPr>
          </a:p>
          <a:p>
            <a:pPr marL="0" indent="0">
              <a:lnSpc>
                <a:spcPct val="90000"/>
              </a:lnSpc>
              <a:buNone/>
            </a:pPr>
            <a:r>
              <a:rPr lang="en-US" altLang="en-US" b="1" dirty="0">
                <a:solidFill>
                  <a:schemeClr val="accent2"/>
                </a:solidFill>
              </a:rPr>
              <a:t>Must-Be</a:t>
            </a:r>
          </a:p>
          <a:p>
            <a:pPr>
              <a:lnSpc>
                <a:spcPct val="90000"/>
              </a:lnSpc>
              <a:buFont typeface="Wingdings" panose="05000000000000000000" pitchFamily="2" charset="2"/>
              <a:buChar char="§"/>
            </a:pPr>
            <a:r>
              <a:rPr lang="en-US" altLang="en-US" dirty="0"/>
              <a:t>Customer satisfaction does not move above neutral</a:t>
            </a:r>
          </a:p>
          <a:p>
            <a:pPr>
              <a:lnSpc>
                <a:spcPct val="90000"/>
              </a:lnSpc>
              <a:buFont typeface="Wingdings" panose="05000000000000000000" pitchFamily="2" charset="2"/>
              <a:buChar char="§"/>
            </a:pPr>
            <a:r>
              <a:rPr lang="en-US" altLang="en-US" dirty="0"/>
              <a:t>Lesser or greater functionality does not influence customers</a:t>
            </a:r>
          </a:p>
          <a:p>
            <a:pPr>
              <a:lnSpc>
                <a:spcPct val="90000"/>
              </a:lnSpc>
              <a:buFont typeface="Wingdings" panose="05000000000000000000" pitchFamily="2" charset="2"/>
              <a:buChar char="§"/>
            </a:pPr>
            <a:r>
              <a:rPr lang="en-US" altLang="en-US" dirty="0"/>
              <a:t>Lack of feature quickly dissatisfies the customer.  These features are expected to be present.  e.g., good brakes or windshield wipers in a car.</a:t>
            </a:r>
          </a:p>
        </p:txBody>
      </p:sp>
    </p:spTree>
  </p:cSld>
  <p:clrMapOvr>
    <a:masterClrMapping/>
  </p:clrMapOvr>
  <p:transition/>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7366" name="Rectangle 6">
            <a:extLst>
              <a:ext uri="{FF2B5EF4-FFF2-40B4-BE49-F238E27FC236}">
                <a16:creationId xmlns:a16="http://schemas.microsoft.com/office/drawing/2014/main" id="{60DB309D-DAD9-C131-9E67-88FEB557640C}"/>
              </a:ext>
            </a:extLst>
          </p:cNvPr>
          <p:cNvSpPr>
            <a:spLocks noGrp="1" noChangeArrowheads="1"/>
          </p:cNvSpPr>
          <p:nvPr>
            <p:ph type="title"/>
          </p:nvPr>
        </p:nvSpPr>
        <p:spPr/>
        <p:txBody>
          <a:bodyPr/>
          <a:lstStyle/>
          <a:p>
            <a:pPr>
              <a:defRPr/>
            </a:pPr>
            <a:r>
              <a:rPr lang="en-US"/>
              <a:t>CTQs Defined</a:t>
            </a:r>
          </a:p>
        </p:txBody>
      </p:sp>
      <p:sp>
        <p:nvSpPr>
          <p:cNvPr id="4" name="TextBox 3">
            <a:extLst>
              <a:ext uri="{FF2B5EF4-FFF2-40B4-BE49-F238E27FC236}">
                <a16:creationId xmlns:a16="http://schemas.microsoft.com/office/drawing/2014/main" id="{DFE3FD5B-3A3D-5BF6-05E9-5214B3BA8378}"/>
              </a:ext>
            </a:extLst>
          </p:cNvPr>
          <p:cNvSpPr txBox="1"/>
          <p:nvPr/>
        </p:nvSpPr>
        <p:spPr>
          <a:xfrm>
            <a:off x="152400" y="914400"/>
            <a:ext cx="8991600" cy="1323975"/>
          </a:xfrm>
          <a:prstGeom prst="rect">
            <a:avLst/>
          </a:prstGeom>
          <a:noFill/>
        </p:spPr>
        <p:txBody>
          <a:bodyPr>
            <a:spAutoFit/>
          </a:bodyPr>
          <a:lstStyle/>
          <a:p>
            <a:pPr>
              <a:defRPr/>
            </a:pPr>
            <a:r>
              <a:rPr lang="en-US" sz="2000" b="1" dirty="0">
                <a:solidFill>
                  <a:schemeClr val="accent2">
                    <a:lumMod val="75000"/>
                  </a:schemeClr>
                </a:solidFill>
              </a:rPr>
              <a:t>Critical to Quality (CTQ) Requirement</a:t>
            </a:r>
          </a:p>
          <a:p>
            <a:pPr marL="285750" indent="-285750">
              <a:buFont typeface="Arial" pitchFamily="34" charset="0"/>
              <a:buChar char="•"/>
              <a:defRPr/>
            </a:pPr>
            <a:r>
              <a:rPr lang="en-US" sz="2000" dirty="0">
                <a:solidFill>
                  <a:schemeClr val="accent2">
                    <a:lumMod val="75000"/>
                  </a:schemeClr>
                </a:solidFill>
              </a:rPr>
              <a:t>DMAIEC (Improvement): What measure is most important to improve?</a:t>
            </a:r>
          </a:p>
          <a:p>
            <a:pPr marL="285750" indent="-285750">
              <a:buFont typeface="Arial" pitchFamily="34" charset="0"/>
              <a:buChar char="•"/>
              <a:defRPr/>
            </a:pPr>
            <a:endParaRPr lang="en-US" sz="2000" dirty="0">
              <a:solidFill>
                <a:schemeClr val="accent2">
                  <a:lumMod val="75000"/>
                </a:schemeClr>
              </a:solidFill>
            </a:endParaRPr>
          </a:p>
          <a:p>
            <a:pPr marL="285750" indent="-285750">
              <a:buFont typeface="Arial" pitchFamily="34" charset="0"/>
              <a:buChar char="•"/>
              <a:defRPr/>
            </a:pPr>
            <a:r>
              <a:rPr lang="en-US" sz="2000" dirty="0">
                <a:solidFill>
                  <a:schemeClr val="accent2">
                    <a:lumMod val="75000"/>
                  </a:schemeClr>
                </a:solidFill>
              </a:rPr>
              <a:t>DMEDVI (Design): What requirement(s) are most important to achieve?</a:t>
            </a:r>
          </a:p>
        </p:txBody>
      </p:sp>
      <p:sp>
        <p:nvSpPr>
          <p:cNvPr id="5" name="TextBox 4">
            <a:extLst>
              <a:ext uri="{FF2B5EF4-FFF2-40B4-BE49-F238E27FC236}">
                <a16:creationId xmlns:a16="http://schemas.microsoft.com/office/drawing/2014/main" id="{182A59ED-FBA7-06BA-CE7D-CF0CC3885140}"/>
              </a:ext>
            </a:extLst>
          </p:cNvPr>
          <p:cNvSpPr txBox="1"/>
          <p:nvPr/>
        </p:nvSpPr>
        <p:spPr>
          <a:xfrm>
            <a:off x="266700" y="5527675"/>
            <a:ext cx="8610600" cy="831850"/>
          </a:xfrm>
          <a:prstGeom prst="rect">
            <a:avLst/>
          </a:prstGeom>
          <a:solidFill>
            <a:srgbClr val="FFFF00"/>
          </a:solidFill>
        </p:spPr>
        <p:txBody>
          <a:bodyPr>
            <a:spAutoFit/>
          </a:bodyPr>
          <a:lstStyle/>
          <a:p>
            <a:pPr algn="ctr">
              <a:defRPr/>
            </a:pPr>
            <a:r>
              <a:rPr lang="en-US" sz="2400" b="1" dirty="0">
                <a:solidFill>
                  <a:schemeClr val="accent2">
                    <a:lumMod val="75000"/>
                  </a:schemeClr>
                </a:solidFill>
              </a:rPr>
              <a:t>Consider QCDS (Quality, Cost, Delivery, Safety)!  Where Would You Find CTQs on Dr. Kano’s Model?</a:t>
            </a:r>
          </a:p>
        </p:txBody>
      </p:sp>
      <p:graphicFrame>
        <p:nvGraphicFramePr>
          <p:cNvPr id="6" name="Table 5">
            <a:extLst>
              <a:ext uri="{FF2B5EF4-FFF2-40B4-BE49-F238E27FC236}">
                <a16:creationId xmlns:a16="http://schemas.microsoft.com/office/drawing/2014/main" id="{7E5F4C31-A145-19BB-EEB2-F8683E196924}"/>
              </a:ext>
            </a:extLst>
          </p:cNvPr>
          <p:cNvGraphicFramePr>
            <a:graphicFrameLocks noGrp="1"/>
          </p:cNvGraphicFramePr>
          <p:nvPr/>
        </p:nvGraphicFramePr>
        <p:xfrm>
          <a:off x="469900" y="2349500"/>
          <a:ext cx="8204201" cy="2834520"/>
        </p:xfrm>
        <a:graphic>
          <a:graphicData uri="http://schemas.openxmlformats.org/drawingml/2006/table">
            <a:tbl>
              <a:tblPr firstRow="1" bandRow="1">
                <a:tableStyleId>{72833802-FEF1-4C79-8D5D-14CF1EAF98D9}</a:tableStyleId>
              </a:tblPr>
              <a:tblGrid>
                <a:gridCol w="1367367">
                  <a:extLst>
                    <a:ext uri="{9D8B030D-6E8A-4147-A177-3AD203B41FA5}">
                      <a16:colId xmlns:a16="http://schemas.microsoft.com/office/drawing/2014/main" val="20000"/>
                    </a:ext>
                  </a:extLst>
                </a:gridCol>
                <a:gridCol w="1367367">
                  <a:extLst>
                    <a:ext uri="{9D8B030D-6E8A-4147-A177-3AD203B41FA5}">
                      <a16:colId xmlns:a16="http://schemas.microsoft.com/office/drawing/2014/main" val="20001"/>
                    </a:ext>
                  </a:extLst>
                </a:gridCol>
                <a:gridCol w="1748293">
                  <a:extLst>
                    <a:ext uri="{9D8B030D-6E8A-4147-A177-3AD203B41FA5}">
                      <a16:colId xmlns:a16="http://schemas.microsoft.com/office/drawing/2014/main" val="20002"/>
                    </a:ext>
                  </a:extLst>
                </a:gridCol>
                <a:gridCol w="986440">
                  <a:extLst>
                    <a:ext uri="{9D8B030D-6E8A-4147-A177-3AD203B41FA5}">
                      <a16:colId xmlns:a16="http://schemas.microsoft.com/office/drawing/2014/main" val="20003"/>
                    </a:ext>
                  </a:extLst>
                </a:gridCol>
                <a:gridCol w="1367367">
                  <a:extLst>
                    <a:ext uri="{9D8B030D-6E8A-4147-A177-3AD203B41FA5}">
                      <a16:colId xmlns:a16="http://schemas.microsoft.com/office/drawing/2014/main" val="20004"/>
                    </a:ext>
                  </a:extLst>
                </a:gridCol>
                <a:gridCol w="1367367">
                  <a:extLst>
                    <a:ext uri="{9D8B030D-6E8A-4147-A177-3AD203B41FA5}">
                      <a16:colId xmlns:a16="http://schemas.microsoft.com/office/drawing/2014/main" val="20005"/>
                    </a:ext>
                  </a:extLst>
                </a:gridCol>
              </a:tblGrid>
              <a:tr h="731272">
                <a:tc>
                  <a:txBody>
                    <a:bodyPr/>
                    <a:lstStyle/>
                    <a:p>
                      <a:r>
                        <a:rPr lang="en-US" sz="1400" dirty="0"/>
                        <a:t>Customer Need</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Characteristic</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Measure (with operational definition)</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Target</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Spec Limit(s)</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Allowable Defect Rate</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0"/>
                  </a:ext>
                </a:extLst>
              </a:tr>
              <a:tr h="731272">
                <a:tc>
                  <a:txBody>
                    <a:bodyPr/>
                    <a:lstStyle/>
                    <a:p>
                      <a:r>
                        <a:rPr lang="en-US" sz="1400" dirty="0"/>
                        <a:t>Correct order taken</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Order accuracy</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 incorrect orders/number of orders</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N/A</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N/A</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3.4 DPMO</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1"/>
                  </a:ext>
                </a:extLst>
              </a:tr>
              <a:tr h="1371144">
                <a:tc>
                  <a:txBody>
                    <a:bodyPr/>
                    <a:lstStyle/>
                    <a:p>
                      <a:r>
                        <a:rPr lang="en-US" sz="1400" dirty="0"/>
                        <a:t>Order delivered quickly</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Time to receive order</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Process time (hours) – Start: order info completed by sales. Stop: Client receives order</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24 hours</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Lower: N/A</a:t>
                      </a:r>
                    </a:p>
                    <a:p>
                      <a:r>
                        <a:rPr lang="en-US" sz="1400" dirty="0"/>
                        <a:t>Upper: 48 hours</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tc>
                  <a:txBody>
                    <a:bodyPr/>
                    <a:lstStyle/>
                    <a:p>
                      <a:r>
                        <a:rPr lang="en-US" sz="1400" dirty="0"/>
                        <a:t>3.4 DPMO</a:t>
                      </a:r>
                    </a:p>
                  </a:txBody>
                  <a:tcPr marL="91422" marR="91422" marT="45700" marB="45700">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lnTlToBr w="12700" cmpd="sng">
                      <a:noFill/>
                      <a:prstDash val="solid"/>
                    </a:lnTlToBr>
                    <a:lnBlToTr w="12700" cmpd="sng">
                      <a:noFill/>
                      <a:prstDash val="solid"/>
                    </a:lnBlToTr>
                  </a:tcPr>
                </a:tc>
                <a:extLst>
                  <a:ext uri="{0D108BD9-81ED-4DB2-BD59-A6C34878D82A}">
                    <a16:rowId xmlns:a16="http://schemas.microsoft.com/office/drawing/2014/main" val="10002"/>
                  </a:ext>
                </a:extLst>
              </a:tr>
            </a:tbl>
          </a:graphicData>
        </a:graphic>
      </p:graphicFrame>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20196" name="Rectangle 4">
            <a:extLst>
              <a:ext uri="{FF2B5EF4-FFF2-40B4-BE49-F238E27FC236}">
                <a16:creationId xmlns:a16="http://schemas.microsoft.com/office/drawing/2014/main" id="{4B11A1F7-6C5B-DCE8-D658-BC50E36CDC88}"/>
              </a:ext>
            </a:extLst>
          </p:cNvPr>
          <p:cNvSpPr>
            <a:spLocks noGrp="1" noChangeArrowheads="1"/>
          </p:cNvSpPr>
          <p:nvPr>
            <p:ph type="title"/>
          </p:nvPr>
        </p:nvSpPr>
        <p:spPr/>
        <p:txBody>
          <a:bodyPr/>
          <a:lstStyle/>
          <a:p>
            <a:pPr eaLnBrk="1" hangingPunct="1">
              <a:defRPr/>
            </a:pPr>
            <a:r>
              <a:rPr lang="en-US" altLang="en-US"/>
              <a:t>Quality Components</a:t>
            </a:r>
          </a:p>
        </p:txBody>
      </p:sp>
      <p:sp>
        <p:nvSpPr>
          <p:cNvPr id="16387" name="Line 6">
            <a:extLst>
              <a:ext uri="{FF2B5EF4-FFF2-40B4-BE49-F238E27FC236}">
                <a16:creationId xmlns:a16="http://schemas.microsoft.com/office/drawing/2014/main" id="{E15284A2-1012-641E-EF7A-B475D4BD25FB}"/>
              </a:ext>
            </a:extLst>
          </p:cNvPr>
          <p:cNvSpPr>
            <a:spLocks noChangeShapeType="1"/>
          </p:cNvSpPr>
          <p:nvPr/>
        </p:nvSpPr>
        <p:spPr bwMode="auto">
          <a:xfrm flipH="1">
            <a:off x="782638" y="1676400"/>
            <a:ext cx="7937" cy="419100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88" name="AutoShape 8">
            <a:extLst>
              <a:ext uri="{FF2B5EF4-FFF2-40B4-BE49-F238E27FC236}">
                <a16:creationId xmlns:a16="http://schemas.microsoft.com/office/drawing/2014/main" id="{22F10A5B-24D8-41D1-74E7-E14619B90C00}"/>
              </a:ext>
            </a:extLst>
          </p:cNvPr>
          <p:cNvSpPr>
            <a:spLocks noChangeArrowheads="1"/>
          </p:cNvSpPr>
          <p:nvPr/>
        </p:nvSpPr>
        <p:spPr bwMode="auto">
          <a:xfrm>
            <a:off x="457200" y="1219200"/>
            <a:ext cx="2590800" cy="441325"/>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2400" b="1" i="1">
                <a:ea typeface="Batang" panose="02030600000101010101" pitchFamily="18" charset="-127"/>
              </a:rPr>
              <a:t>“BIG” QUALITY</a:t>
            </a:r>
            <a:endParaRPr lang="en-US" altLang="en-US" sz="2100" b="1" i="1"/>
          </a:p>
        </p:txBody>
      </p:sp>
      <p:sp>
        <p:nvSpPr>
          <p:cNvPr id="16389" name="AutoShape 9">
            <a:extLst>
              <a:ext uri="{FF2B5EF4-FFF2-40B4-BE49-F238E27FC236}">
                <a16:creationId xmlns:a16="http://schemas.microsoft.com/office/drawing/2014/main" id="{69EA2719-3125-986E-5EBA-238FDB8501D8}"/>
              </a:ext>
            </a:extLst>
          </p:cNvPr>
          <p:cNvSpPr>
            <a:spLocks noChangeArrowheads="1"/>
          </p:cNvSpPr>
          <p:nvPr/>
        </p:nvSpPr>
        <p:spPr bwMode="auto">
          <a:xfrm>
            <a:off x="3143250" y="1778000"/>
            <a:ext cx="5138738" cy="668338"/>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solidFill>
                  <a:schemeClr val="bg1"/>
                </a:solidFill>
                <a:ea typeface="Batang" panose="02030600000101010101" pitchFamily="18" charset="-127"/>
              </a:rPr>
              <a:t>Product or service features, attributes, dimensions, characteristics relating to the function of the product or service, reliability, availability, taste, effectiveness, - also rework or scrap</a:t>
            </a:r>
            <a:endParaRPr lang="en-US" altLang="en-US" sz="1300" b="1">
              <a:solidFill>
                <a:schemeClr val="bg1"/>
              </a:solidFill>
            </a:endParaRPr>
          </a:p>
        </p:txBody>
      </p:sp>
      <p:sp>
        <p:nvSpPr>
          <p:cNvPr id="16390" name="Line 10">
            <a:extLst>
              <a:ext uri="{FF2B5EF4-FFF2-40B4-BE49-F238E27FC236}">
                <a16:creationId xmlns:a16="http://schemas.microsoft.com/office/drawing/2014/main" id="{BEB3838C-1CB3-81B3-1AB9-B5E2A494003A}"/>
              </a:ext>
            </a:extLst>
          </p:cNvPr>
          <p:cNvSpPr>
            <a:spLocks noChangeShapeType="1"/>
          </p:cNvSpPr>
          <p:nvPr/>
        </p:nvSpPr>
        <p:spPr bwMode="auto">
          <a:xfrm>
            <a:off x="804863" y="5578475"/>
            <a:ext cx="2362200" cy="3175"/>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91" name="Line 11">
            <a:extLst>
              <a:ext uri="{FF2B5EF4-FFF2-40B4-BE49-F238E27FC236}">
                <a16:creationId xmlns:a16="http://schemas.microsoft.com/office/drawing/2014/main" id="{87AF507A-6EC6-A838-6281-27153622C616}"/>
              </a:ext>
            </a:extLst>
          </p:cNvPr>
          <p:cNvSpPr>
            <a:spLocks noChangeShapeType="1"/>
          </p:cNvSpPr>
          <p:nvPr/>
        </p:nvSpPr>
        <p:spPr bwMode="auto">
          <a:xfrm>
            <a:off x="804863" y="4522788"/>
            <a:ext cx="2362200" cy="1587"/>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92" name="Line 12">
            <a:extLst>
              <a:ext uri="{FF2B5EF4-FFF2-40B4-BE49-F238E27FC236}">
                <a16:creationId xmlns:a16="http://schemas.microsoft.com/office/drawing/2014/main" id="{24DDA466-21E1-7F5D-CD97-80E16F43CAB5}"/>
              </a:ext>
            </a:extLst>
          </p:cNvPr>
          <p:cNvSpPr>
            <a:spLocks noChangeShapeType="1"/>
          </p:cNvSpPr>
          <p:nvPr/>
        </p:nvSpPr>
        <p:spPr bwMode="auto">
          <a:xfrm>
            <a:off x="804863" y="3787775"/>
            <a:ext cx="2362200" cy="1588"/>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93" name="Line 13">
            <a:extLst>
              <a:ext uri="{FF2B5EF4-FFF2-40B4-BE49-F238E27FC236}">
                <a16:creationId xmlns:a16="http://schemas.microsoft.com/office/drawing/2014/main" id="{1C6F3A38-F5D1-AEA1-271B-BCF70AFBFB80}"/>
              </a:ext>
            </a:extLst>
          </p:cNvPr>
          <p:cNvSpPr>
            <a:spLocks noChangeShapeType="1"/>
          </p:cNvSpPr>
          <p:nvPr/>
        </p:nvSpPr>
        <p:spPr bwMode="auto">
          <a:xfrm>
            <a:off x="804863" y="3052763"/>
            <a:ext cx="2362200" cy="1587"/>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94" name="Line 14">
            <a:extLst>
              <a:ext uri="{FF2B5EF4-FFF2-40B4-BE49-F238E27FC236}">
                <a16:creationId xmlns:a16="http://schemas.microsoft.com/office/drawing/2014/main" id="{F958BEAF-DA51-366F-025E-9BDED89074C1}"/>
              </a:ext>
            </a:extLst>
          </p:cNvPr>
          <p:cNvSpPr>
            <a:spLocks noChangeShapeType="1"/>
          </p:cNvSpPr>
          <p:nvPr/>
        </p:nvSpPr>
        <p:spPr bwMode="auto">
          <a:xfrm>
            <a:off x="804863" y="2135188"/>
            <a:ext cx="2362200" cy="0"/>
          </a:xfrm>
          <a:prstGeom prst="line">
            <a:avLst/>
          </a:prstGeom>
          <a:noFill/>
          <a:ln w="38100">
            <a:solidFill>
              <a:srgbClr val="000000"/>
            </a:solidFill>
            <a:round/>
            <a:headEnd type="none" w="sm" len="sm"/>
            <a:tailEnd type="none" w="sm" len="sm"/>
          </a:ln>
          <a:effectLst/>
          <a:extLst>
            <a:ext uri="{909E8E84-426E-40DD-AFC4-6F175D3DCCD1}">
              <a14:hiddenFill xmlns:a14="http://schemas.microsoft.com/office/drawing/2010/main">
                <a:noFill/>
              </a14:hiddenFill>
            </a:ext>
            <a:ext uri="{AF507438-7753-43E0-B8FC-AC1667EBCBE1}">
              <a14:hiddenEffects xmlns:a14="http://schemas.microsoft.com/office/drawing/2010/main">
                <a:effectLst>
                  <a:outerShdw dist="35921" dir="2700000" algn="ctr" rotWithShape="0">
                    <a:srgbClr val="808080"/>
                  </a:outerShdw>
                </a:effectLst>
              </a14:hiddenEffects>
            </a:ext>
          </a:extLst>
        </p:spPr>
        <p:txBody>
          <a:bodyPr/>
          <a:lstStyle/>
          <a:p>
            <a:endParaRPr lang="en-US"/>
          </a:p>
        </p:txBody>
      </p:sp>
      <p:sp>
        <p:nvSpPr>
          <p:cNvPr id="16395" name="AutoShape 15">
            <a:extLst>
              <a:ext uri="{FF2B5EF4-FFF2-40B4-BE49-F238E27FC236}">
                <a16:creationId xmlns:a16="http://schemas.microsoft.com/office/drawing/2014/main" id="{3FB26D90-B810-70B1-5CEE-AECC5090F2ED}"/>
              </a:ext>
            </a:extLst>
          </p:cNvPr>
          <p:cNvSpPr>
            <a:spLocks noChangeArrowheads="1"/>
          </p:cNvSpPr>
          <p:nvPr/>
        </p:nvSpPr>
        <p:spPr bwMode="auto">
          <a:xfrm>
            <a:off x="944563" y="2833688"/>
            <a:ext cx="752475" cy="374650"/>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COST</a:t>
            </a:r>
            <a:endParaRPr lang="en-US" altLang="en-US" sz="1500" b="1"/>
          </a:p>
        </p:txBody>
      </p:sp>
      <p:sp>
        <p:nvSpPr>
          <p:cNvPr id="16396" name="AutoShape 16">
            <a:extLst>
              <a:ext uri="{FF2B5EF4-FFF2-40B4-BE49-F238E27FC236}">
                <a16:creationId xmlns:a16="http://schemas.microsoft.com/office/drawing/2014/main" id="{760AD9BC-AC7F-46E1-DC58-6BE0910CA2C8}"/>
              </a:ext>
            </a:extLst>
          </p:cNvPr>
          <p:cNvSpPr>
            <a:spLocks noChangeArrowheads="1"/>
          </p:cNvSpPr>
          <p:nvPr/>
        </p:nvSpPr>
        <p:spPr bwMode="auto">
          <a:xfrm>
            <a:off x="944563" y="3560763"/>
            <a:ext cx="1254125" cy="333375"/>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DELIVERY</a:t>
            </a:r>
            <a:endParaRPr lang="en-US" altLang="en-US" sz="1500" b="1"/>
          </a:p>
        </p:txBody>
      </p:sp>
      <p:sp>
        <p:nvSpPr>
          <p:cNvPr id="16397" name="AutoShape 17">
            <a:extLst>
              <a:ext uri="{FF2B5EF4-FFF2-40B4-BE49-F238E27FC236}">
                <a16:creationId xmlns:a16="http://schemas.microsoft.com/office/drawing/2014/main" id="{6673BA29-7BB2-80E6-83F1-D163B1BAFEE0}"/>
              </a:ext>
            </a:extLst>
          </p:cNvPr>
          <p:cNvSpPr>
            <a:spLocks noChangeArrowheads="1"/>
          </p:cNvSpPr>
          <p:nvPr/>
        </p:nvSpPr>
        <p:spPr bwMode="auto">
          <a:xfrm>
            <a:off x="944563" y="4305300"/>
            <a:ext cx="1808162" cy="427038"/>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SERVICE &amp; SAFETY</a:t>
            </a:r>
            <a:endParaRPr lang="en-US" altLang="en-US" sz="1500" b="1"/>
          </a:p>
        </p:txBody>
      </p:sp>
      <p:sp>
        <p:nvSpPr>
          <p:cNvPr id="16398" name="AutoShape 18">
            <a:extLst>
              <a:ext uri="{FF2B5EF4-FFF2-40B4-BE49-F238E27FC236}">
                <a16:creationId xmlns:a16="http://schemas.microsoft.com/office/drawing/2014/main" id="{04D27510-A907-AD03-2F98-CCC3807071A6}"/>
              </a:ext>
            </a:extLst>
          </p:cNvPr>
          <p:cNvSpPr>
            <a:spLocks noChangeArrowheads="1"/>
          </p:cNvSpPr>
          <p:nvPr/>
        </p:nvSpPr>
        <p:spPr bwMode="auto">
          <a:xfrm>
            <a:off x="944563" y="5286375"/>
            <a:ext cx="1804987" cy="581025"/>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CORPORATE RESPONSIBILITY</a:t>
            </a:r>
            <a:endParaRPr lang="en-US" altLang="en-US" sz="1500" b="1"/>
          </a:p>
        </p:txBody>
      </p:sp>
      <p:sp>
        <p:nvSpPr>
          <p:cNvPr id="16399" name="AutoShape 19">
            <a:extLst>
              <a:ext uri="{FF2B5EF4-FFF2-40B4-BE49-F238E27FC236}">
                <a16:creationId xmlns:a16="http://schemas.microsoft.com/office/drawing/2014/main" id="{EAF65A4C-F103-A825-5886-06CCC428BC9C}"/>
              </a:ext>
            </a:extLst>
          </p:cNvPr>
          <p:cNvSpPr>
            <a:spLocks noChangeArrowheads="1"/>
          </p:cNvSpPr>
          <p:nvPr/>
        </p:nvSpPr>
        <p:spPr bwMode="auto">
          <a:xfrm>
            <a:off x="3167063" y="2835275"/>
            <a:ext cx="5138737" cy="449263"/>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solidFill>
                  <a:schemeClr val="bg1"/>
                </a:solidFill>
                <a:ea typeface="Batang" panose="02030600000101010101" pitchFamily="18" charset="-127"/>
              </a:rPr>
              <a:t>Cost to manufacture, transport, distribute, inventory, sales price, cost to consumer (initial plus life cycle)</a:t>
            </a:r>
            <a:endParaRPr lang="en-US" altLang="en-US" sz="1300" b="1">
              <a:solidFill>
                <a:schemeClr val="bg1"/>
              </a:solidFill>
            </a:endParaRPr>
          </a:p>
        </p:txBody>
      </p:sp>
      <p:sp>
        <p:nvSpPr>
          <p:cNvPr id="16400" name="AutoShape 20">
            <a:extLst>
              <a:ext uri="{FF2B5EF4-FFF2-40B4-BE49-F238E27FC236}">
                <a16:creationId xmlns:a16="http://schemas.microsoft.com/office/drawing/2014/main" id="{78F1E284-2F87-DEE4-08D9-B3EA84CDCB31}"/>
              </a:ext>
            </a:extLst>
          </p:cNvPr>
          <p:cNvSpPr>
            <a:spLocks noChangeArrowheads="1"/>
          </p:cNvSpPr>
          <p:nvPr/>
        </p:nvSpPr>
        <p:spPr bwMode="auto">
          <a:xfrm>
            <a:off x="3167063" y="3570288"/>
            <a:ext cx="5138737" cy="476250"/>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solidFill>
                  <a:schemeClr val="bg1"/>
                </a:solidFill>
                <a:ea typeface="Batang" panose="02030600000101010101" pitchFamily="18" charset="-127"/>
              </a:rPr>
              <a:t>Production volumes, lead times, turn-around-times, setup times, delivery time, delays</a:t>
            </a:r>
            <a:endParaRPr lang="en-US" altLang="en-US" sz="1300" b="1">
              <a:solidFill>
                <a:schemeClr val="bg1"/>
              </a:solidFill>
            </a:endParaRPr>
          </a:p>
        </p:txBody>
      </p:sp>
      <p:sp>
        <p:nvSpPr>
          <p:cNvPr id="16401" name="AutoShape 21">
            <a:extLst>
              <a:ext uri="{FF2B5EF4-FFF2-40B4-BE49-F238E27FC236}">
                <a16:creationId xmlns:a16="http://schemas.microsoft.com/office/drawing/2014/main" id="{E01CA3D0-BE2B-1244-D2A2-FA0E0084F969}"/>
              </a:ext>
            </a:extLst>
          </p:cNvPr>
          <p:cNvSpPr>
            <a:spLocks noChangeArrowheads="1"/>
          </p:cNvSpPr>
          <p:nvPr/>
        </p:nvSpPr>
        <p:spPr bwMode="auto">
          <a:xfrm>
            <a:off x="3167063" y="4229100"/>
            <a:ext cx="5138737" cy="655638"/>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solidFill>
                  <a:schemeClr val="bg1"/>
                </a:solidFill>
                <a:ea typeface="Batang" panose="02030600000101010101" pitchFamily="18" charset="-127"/>
              </a:rPr>
              <a:t>Problems occurring after purchase, failures, parts availability, service, warranties, maintainability, customer required maintenance, product liability, and safety</a:t>
            </a:r>
            <a:endParaRPr lang="en-US" altLang="en-US" sz="1300" b="1">
              <a:solidFill>
                <a:schemeClr val="bg1"/>
              </a:solidFill>
            </a:endParaRPr>
          </a:p>
        </p:txBody>
      </p:sp>
      <p:sp>
        <p:nvSpPr>
          <p:cNvPr id="16402" name="AutoShape 22">
            <a:extLst>
              <a:ext uri="{FF2B5EF4-FFF2-40B4-BE49-F238E27FC236}">
                <a16:creationId xmlns:a16="http://schemas.microsoft.com/office/drawing/2014/main" id="{50BB4C7C-F0AF-14FA-F9E6-1419E3068D4B}"/>
              </a:ext>
            </a:extLst>
          </p:cNvPr>
          <p:cNvSpPr>
            <a:spLocks noChangeArrowheads="1"/>
          </p:cNvSpPr>
          <p:nvPr/>
        </p:nvSpPr>
        <p:spPr bwMode="auto">
          <a:xfrm>
            <a:off x="3167063" y="5362575"/>
            <a:ext cx="5138737" cy="436563"/>
          </a:xfrm>
          <a:prstGeom prst="roundRect">
            <a:avLst>
              <a:gd name="adj" fmla="val 16667"/>
            </a:avLst>
          </a:prstGeom>
          <a:solidFill>
            <a:schemeClr val="accent2"/>
          </a:solidFill>
          <a:ln w="12700">
            <a:solidFill>
              <a:srgbClr val="000000"/>
            </a:solidFill>
            <a:round/>
            <a:headEnd/>
            <a:tailEnd/>
          </a:ln>
          <a:effectLst/>
          <a:extLst>
            <a:ext uri="{AF507438-7753-43E0-B8FC-AC1667EBCBE1}">
              <a14:hiddenEffects xmlns:a14="http://schemas.microsoft.com/office/drawing/2010/main">
                <a:effectLst>
                  <a:outerShdw dist="35921" dir="2700000" algn="ctr" rotWithShape="0">
                    <a:srgbClr val="808080"/>
                  </a:outerShdw>
                </a:effectLst>
              </a14:hiddenEffects>
            </a:ext>
          </a:extLst>
        </p:spPr>
        <p:txBody>
          <a:bodyPr t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200" b="1">
                <a:solidFill>
                  <a:schemeClr val="bg1"/>
                </a:solidFill>
                <a:ea typeface="Batang" panose="02030600000101010101" pitchFamily="18" charset="-127"/>
              </a:rPr>
              <a:t>Problems arising from pollution, “damage” to society or the environment, disposal</a:t>
            </a:r>
            <a:endParaRPr lang="en-US" altLang="en-US" sz="1300" b="1">
              <a:solidFill>
                <a:schemeClr val="bg1"/>
              </a:solidFill>
            </a:endParaRPr>
          </a:p>
        </p:txBody>
      </p:sp>
      <p:sp>
        <p:nvSpPr>
          <p:cNvPr id="16403" name="AutoShape 23">
            <a:extLst>
              <a:ext uri="{FF2B5EF4-FFF2-40B4-BE49-F238E27FC236}">
                <a16:creationId xmlns:a16="http://schemas.microsoft.com/office/drawing/2014/main" id="{C4024BBD-35A6-FF54-FE21-90323BBC9DFC}"/>
              </a:ext>
            </a:extLst>
          </p:cNvPr>
          <p:cNvSpPr>
            <a:spLocks noChangeArrowheads="1"/>
          </p:cNvSpPr>
          <p:nvPr/>
        </p:nvSpPr>
        <p:spPr bwMode="auto">
          <a:xfrm>
            <a:off x="920750" y="1941513"/>
            <a:ext cx="1846263" cy="347662"/>
          </a:xfrm>
          <a:prstGeom prst="roundRect">
            <a:avLst>
              <a:gd name="adj" fmla="val 16667"/>
            </a:avLst>
          </a:prstGeom>
          <a:solidFill>
            <a:srgbClr val="FFFF00"/>
          </a:solidFill>
          <a:ln w="9525">
            <a:solidFill>
              <a:srgbClr val="000000"/>
            </a:solidFill>
            <a:round/>
            <a:headEnd/>
            <a:tailEnd/>
          </a:ln>
          <a:effectLst>
            <a:outerShdw dist="57238" dir="2021404" algn="ctr" rotWithShape="0">
              <a:srgbClr val="000000"/>
            </a:outerShdw>
          </a:effectLst>
        </p:spPr>
        <p:txBody>
          <a:bodyPr lIns="0" tIns="0" rIns="0" bIns="0"/>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algn="ctr" eaLnBrk="1" hangingPunct="1">
              <a:spcBef>
                <a:spcPct val="0"/>
              </a:spcBef>
              <a:buClrTx/>
              <a:buFontTx/>
              <a:buNone/>
            </a:pPr>
            <a:r>
              <a:rPr lang="en-US" altLang="ko-KR" sz="1400" b="1">
                <a:ea typeface="Batang" panose="02030600000101010101" pitchFamily="18" charset="-127"/>
              </a:rPr>
              <a:t>“LITTLE” QUALITY</a:t>
            </a:r>
            <a:endParaRPr lang="en-US" altLang="en-US" sz="1500" b="1"/>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7410" name="AutoShape 124">
            <a:extLst>
              <a:ext uri="{FF2B5EF4-FFF2-40B4-BE49-F238E27FC236}">
                <a16:creationId xmlns:a16="http://schemas.microsoft.com/office/drawing/2014/main" id="{88BC5C1E-9FA6-AE79-D60F-0012DA083E65}"/>
              </a:ext>
            </a:extLst>
          </p:cNvPr>
          <p:cNvSpPr>
            <a:spLocks noChangeArrowheads="1"/>
          </p:cNvSpPr>
          <p:nvPr/>
        </p:nvSpPr>
        <p:spPr bwMode="auto">
          <a:xfrm>
            <a:off x="228600" y="1676400"/>
            <a:ext cx="8839200" cy="4114800"/>
          </a:xfrm>
          <a:prstGeom prst="roundRect">
            <a:avLst>
              <a:gd name="adj" fmla="val 16667"/>
            </a:avLst>
          </a:prstGeom>
          <a:solidFill>
            <a:srgbClr val="FFFF00"/>
          </a:solidFill>
          <a:ln w="12700">
            <a:solidFill>
              <a:srgbClr val="000000"/>
            </a:solidFill>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522244" name="Rectangle 4">
            <a:extLst>
              <a:ext uri="{FF2B5EF4-FFF2-40B4-BE49-F238E27FC236}">
                <a16:creationId xmlns:a16="http://schemas.microsoft.com/office/drawing/2014/main" id="{EC7A07CA-8A5C-B307-687D-2A9BEC571F85}"/>
              </a:ext>
            </a:extLst>
          </p:cNvPr>
          <p:cNvSpPr>
            <a:spLocks noGrp="1" noChangeArrowheads="1"/>
          </p:cNvSpPr>
          <p:nvPr>
            <p:ph type="title"/>
          </p:nvPr>
        </p:nvSpPr>
        <p:spPr/>
        <p:txBody>
          <a:bodyPr/>
          <a:lstStyle/>
          <a:p>
            <a:pPr eaLnBrk="1" hangingPunct="1">
              <a:defRPr/>
            </a:pPr>
            <a:r>
              <a:rPr lang="en-US" altLang="en-US"/>
              <a:t>Cause &amp; Effect (Ishikawa) Diagram</a:t>
            </a:r>
          </a:p>
        </p:txBody>
      </p:sp>
      <p:sp>
        <p:nvSpPr>
          <p:cNvPr id="17412" name="Rectangle 6">
            <a:extLst>
              <a:ext uri="{FF2B5EF4-FFF2-40B4-BE49-F238E27FC236}">
                <a16:creationId xmlns:a16="http://schemas.microsoft.com/office/drawing/2014/main" id="{674BC376-896F-BC00-CF5A-58C6A26DFBDF}"/>
              </a:ext>
            </a:extLst>
          </p:cNvPr>
          <p:cNvSpPr>
            <a:spLocks noChangeArrowheads="1"/>
          </p:cNvSpPr>
          <p:nvPr/>
        </p:nvSpPr>
        <p:spPr bwMode="auto">
          <a:xfrm>
            <a:off x="0" y="2209800"/>
            <a:ext cx="9144000" cy="0"/>
          </a:xfrm>
          <a:prstGeom prst="rect">
            <a:avLst/>
          </a:prstGeom>
          <a:noFill/>
          <a:ln>
            <a:noFill/>
          </a:ln>
          <a:effectLst/>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12700">
                <a:solidFill>
                  <a:srgbClr val="000000"/>
                </a:solidFill>
                <a:miter lim="800000"/>
                <a:headEnd type="none" w="sm" len="sm"/>
                <a:tailEnd type="none" w="sm" len="sm"/>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spAutoFit/>
          </a:bodyPr>
          <a:lstStyle>
            <a:lvl1pPr>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a:spcBef>
                <a:spcPct val="20000"/>
              </a:spcBef>
              <a:buClr>
                <a:schemeClr val="accent2"/>
              </a:buClr>
              <a:buChar char=""/>
              <a:defRPr sz="2000">
                <a:solidFill>
                  <a:schemeClr val="tx1"/>
                </a:solidFill>
                <a:latin typeface="Arial" panose="020B0604020202020204" pitchFamily="34" charset="0"/>
              </a:defRPr>
            </a:lvl2pPr>
            <a:lvl3pPr marL="1143000" indent="-228600">
              <a:spcBef>
                <a:spcPct val="20000"/>
              </a:spcBef>
              <a:buClr>
                <a:schemeClr val="accent2"/>
              </a:buClr>
              <a:buChar char="•"/>
              <a:defRPr sz="2000">
                <a:solidFill>
                  <a:schemeClr val="tx1"/>
                </a:solidFill>
                <a:latin typeface="Arial" panose="020B0604020202020204" pitchFamily="34" charset="0"/>
              </a:defRPr>
            </a:lvl3pPr>
            <a:lvl4pPr marL="1600200" indent="-228600">
              <a:spcBef>
                <a:spcPct val="20000"/>
              </a:spcBef>
              <a:buClr>
                <a:schemeClr val="accent2"/>
              </a:buClr>
              <a:buChar char="–"/>
              <a:defRPr sz="2000">
                <a:solidFill>
                  <a:schemeClr val="tx1"/>
                </a:solidFill>
                <a:latin typeface="Arial" panose="020B0604020202020204" pitchFamily="34" charset="0"/>
              </a:defRPr>
            </a:lvl4pPr>
            <a:lvl5pPr marL="2057400" indent="-228600">
              <a:spcBef>
                <a:spcPct val="20000"/>
              </a:spcBef>
              <a:buClr>
                <a:schemeClr val="accent2"/>
              </a:buClr>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endParaRPr lang="en-US" altLang="en-US" sz="1300"/>
          </a:p>
        </p:txBody>
      </p:sp>
      <p:sp>
        <p:nvSpPr>
          <p:cNvPr id="17413" name="AutoShape 7">
            <a:extLst>
              <a:ext uri="{FF2B5EF4-FFF2-40B4-BE49-F238E27FC236}">
                <a16:creationId xmlns:a16="http://schemas.microsoft.com/office/drawing/2014/main" id="{8BF10771-BD6E-6F50-4AED-AFA3FAB99918}"/>
              </a:ext>
            </a:extLst>
          </p:cNvPr>
          <p:cNvSpPr>
            <a:spLocks noChangeAspect="1" noChangeArrowheads="1" noTextEdit="1"/>
          </p:cNvSpPr>
          <p:nvPr/>
        </p:nvSpPr>
        <p:spPr bwMode="auto">
          <a:xfrm>
            <a:off x="152400" y="1219200"/>
            <a:ext cx="8839200" cy="412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endParaRPr lang="en-US"/>
          </a:p>
        </p:txBody>
      </p:sp>
      <p:sp>
        <p:nvSpPr>
          <p:cNvPr id="17414" name="Rectangle 9">
            <a:extLst>
              <a:ext uri="{FF2B5EF4-FFF2-40B4-BE49-F238E27FC236}">
                <a16:creationId xmlns:a16="http://schemas.microsoft.com/office/drawing/2014/main" id="{35643644-3628-2A9B-80CD-460542DB3D2A}"/>
              </a:ext>
            </a:extLst>
          </p:cNvPr>
          <p:cNvSpPr>
            <a:spLocks noChangeArrowheads="1"/>
          </p:cNvSpPr>
          <p:nvPr/>
        </p:nvSpPr>
        <p:spPr bwMode="auto">
          <a:xfrm>
            <a:off x="152400" y="1270000"/>
            <a:ext cx="5080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latin typeface="Times New Roman" panose="02020603050405020304" pitchFamily="18" charset="0"/>
              </a:rPr>
              <a:t> </a:t>
            </a:r>
            <a:endParaRPr lang="en-US" altLang="en-US" sz="1700"/>
          </a:p>
        </p:txBody>
      </p:sp>
      <p:grpSp>
        <p:nvGrpSpPr>
          <p:cNvPr id="17415" name="Group 12">
            <a:extLst>
              <a:ext uri="{FF2B5EF4-FFF2-40B4-BE49-F238E27FC236}">
                <a16:creationId xmlns:a16="http://schemas.microsoft.com/office/drawing/2014/main" id="{3C19D732-7920-73E6-5957-38FA45F0FC40}"/>
              </a:ext>
            </a:extLst>
          </p:cNvPr>
          <p:cNvGrpSpPr>
            <a:grpSpLocks/>
          </p:cNvGrpSpPr>
          <p:nvPr/>
        </p:nvGrpSpPr>
        <p:grpSpPr bwMode="auto">
          <a:xfrm>
            <a:off x="6651625" y="3257550"/>
            <a:ext cx="2332038" cy="674688"/>
            <a:chOff x="3574" y="1768"/>
            <a:chExt cx="869" cy="251"/>
          </a:xfrm>
        </p:grpSpPr>
        <p:sp>
          <p:nvSpPr>
            <p:cNvPr id="17521" name="Freeform 10">
              <a:extLst>
                <a:ext uri="{FF2B5EF4-FFF2-40B4-BE49-F238E27FC236}">
                  <a16:creationId xmlns:a16="http://schemas.microsoft.com/office/drawing/2014/main" id="{2CBCB6F9-F495-0154-12A0-9E3D51ABE1A9}"/>
                </a:ext>
              </a:extLst>
            </p:cNvPr>
            <p:cNvSpPr>
              <a:spLocks/>
            </p:cNvSpPr>
            <p:nvPr/>
          </p:nvSpPr>
          <p:spPr bwMode="auto">
            <a:xfrm>
              <a:off x="3604" y="1788"/>
              <a:ext cx="839" cy="231"/>
            </a:xfrm>
            <a:custGeom>
              <a:avLst/>
              <a:gdLst>
                <a:gd name="T0" fmla="*/ 20 w 1678"/>
                <a:gd name="T1" fmla="*/ 0 h 461"/>
                <a:gd name="T2" fmla="*/ 16 w 1678"/>
                <a:gd name="T3" fmla="*/ 1 h 461"/>
                <a:gd name="T4" fmla="*/ 12 w 1678"/>
                <a:gd name="T5" fmla="*/ 2 h 461"/>
                <a:gd name="T6" fmla="*/ 9 w 1678"/>
                <a:gd name="T7" fmla="*/ 4 h 461"/>
                <a:gd name="T8" fmla="*/ 6 w 1678"/>
                <a:gd name="T9" fmla="*/ 6 h 461"/>
                <a:gd name="T10" fmla="*/ 4 w 1678"/>
                <a:gd name="T11" fmla="*/ 9 h 461"/>
                <a:gd name="T12" fmla="*/ 2 w 1678"/>
                <a:gd name="T13" fmla="*/ 12 h 461"/>
                <a:gd name="T14" fmla="*/ 1 w 1678"/>
                <a:gd name="T15" fmla="*/ 16 h 461"/>
                <a:gd name="T16" fmla="*/ 0 w 1678"/>
                <a:gd name="T17" fmla="*/ 20 h 461"/>
                <a:gd name="T18" fmla="*/ 0 w 1678"/>
                <a:gd name="T19" fmla="*/ 96 h 461"/>
                <a:gd name="T20" fmla="*/ 1 w 1678"/>
                <a:gd name="T21" fmla="*/ 100 h 461"/>
                <a:gd name="T22" fmla="*/ 2 w 1678"/>
                <a:gd name="T23" fmla="*/ 104 h 461"/>
                <a:gd name="T24" fmla="*/ 4 w 1678"/>
                <a:gd name="T25" fmla="*/ 107 h 461"/>
                <a:gd name="T26" fmla="*/ 6 w 1678"/>
                <a:gd name="T27" fmla="*/ 110 h 461"/>
                <a:gd name="T28" fmla="*/ 9 w 1678"/>
                <a:gd name="T29" fmla="*/ 112 h 461"/>
                <a:gd name="T30" fmla="*/ 12 w 1678"/>
                <a:gd name="T31" fmla="*/ 114 h 461"/>
                <a:gd name="T32" fmla="*/ 16 w 1678"/>
                <a:gd name="T33" fmla="*/ 115 h 461"/>
                <a:gd name="T34" fmla="*/ 20 w 1678"/>
                <a:gd name="T35" fmla="*/ 116 h 461"/>
                <a:gd name="T36" fmla="*/ 401 w 1678"/>
                <a:gd name="T37" fmla="*/ 116 h 461"/>
                <a:gd name="T38" fmla="*/ 405 w 1678"/>
                <a:gd name="T39" fmla="*/ 115 h 461"/>
                <a:gd name="T40" fmla="*/ 408 w 1678"/>
                <a:gd name="T41" fmla="*/ 114 h 461"/>
                <a:gd name="T42" fmla="*/ 411 w 1678"/>
                <a:gd name="T43" fmla="*/ 112 h 461"/>
                <a:gd name="T44" fmla="*/ 414 w 1678"/>
                <a:gd name="T45" fmla="*/ 110 h 461"/>
                <a:gd name="T46" fmla="*/ 417 w 1678"/>
                <a:gd name="T47" fmla="*/ 107 h 461"/>
                <a:gd name="T48" fmla="*/ 418 w 1678"/>
                <a:gd name="T49" fmla="*/ 104 h 461"/>
                <a:gd name="T50" fmla="*/ 419 w 1678"/>
                <a:gd name="T51" fmla="*/ 100 h 461"/>
                <a:gd name="T52" fmla="*/ 420 w 1678"/>
                <a:gd name="T53" fmla="*/ 96 h 461"/>
                <a:gd name="T54" fmla="*/ 420 w 1678"/>
                <a:gd name="T55" fmla="*/ 20 h 461"/>
                <a:gd name="T56" fmla="*/ 419 w 1678"/>
                <a:gd name="T57" fmla="*/ 16 h 461"/>
                <a:gd name="T58" fmla="*/ 418 w 1678"/>
                <a:gd name="T59" fmla="*/ 12 h 461"/>
                <a:gd name="T60" fmla="*/ 417 w 1678"/>
                <a:gd name="T61" fmla="*/ 9 h 461"/>
                <a:gd name="T62" fmla="*/ 414 w 1678"/>
                <a:gd name="T63" fmla="*/ 6 h 461"/>
                <a:gd name="T64" fmla="*/ 411 w 1678"/>
                <a:gd name="T65" fmla="*/ 4 h 461"/>
                <a:gd name="T66" fmla="*/ 408 w 1678"/>
                <a:gd name="T67" fmla="*/ 2 h 461"/>
                <a:gd name="T68" fmla="*/ 405 w 1678"/>
                <a:gd name="T69" fmla="*/ 1 h 461"/>
                <a:gd name="T70" fmla="*/ 401 w 1678"/>
                <a:gd name="T71" fmla="*/ 0 h 461"/>
                <a:gd name="T72" fmla="*/ 20 w 1678"/>
                <a:gd name="T73" fmla="*/ 0 h 461"/>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78" h="461">
                  <a:moveTo>
                    <a:pt x="77" y="0"/>
                  </a:moveTo>
                  <a:lnTo>
                    <a:pt x="61" y="2"/>
                  </a:lnTo>
                  <a:lnTo>
                    <a:pt x="48" y="6"/>
                  </a:lnTo>
                  <a:lnTo>
                    <a:pt x="35" y="13"/>
                  </a:lnTo>
                  <a:lnTo>
                    <a:pt x="23" y="23"/>
                  </a:lnTo>
                  <a:lnTo>
                    <a:pt x="13" y="35"/>
                  </a:lnTo>
                  <a:lnTo>
                    <a:pt x="6" y="48"/>
                  </a:lnTo>
                  <a:lnTo>
                    <a:pt x="2" y="61"/>
                  </a:lnTo>
                  <a:lnTo>
                    <a:pt x="0" y="77"/>
                  </a:lnTo>
                  <a:lnTo>
                    <a:pt x="0" y="384"/>
                  </a:lnTo>
                  <a:lnTo>
                    <a:pt x="2" y="399"/>
                  </a:lnTo>
                  <a:lnTo>
                    <a:pt x="6" y="415"/>
                  </a:lnTo>
                  <a:lnTo>
                    <a:pt x="13" y="426"/>
                  </a:lnTo>
                  <a:lnTo>
                    <a:pt x="23" y="438"/>
                  </a:lnTo>
                  <a:lnTo>
                    <a:pt x="35" y="447"/>
                  </a:lnTo>
                  <a:lnTo>
                    <a:pt x="48" y="455"/>
                  </a:lnTo>
                  <a:lnTo>
                    <a:pt x="61" y="459"/>
                  </a:lnTo>
                  <a:lnTo>
                    <a:pt x="77" y="461"/>
                  </a:lnTo>
                  <a:lnTo>
                    <a:pt x="1601" y="461"/>
                  </a:lnTo>
                  <a:lnTo>
                    <a:pt x="1617" y="459"/>
                  </a:lnTo>
                  <a:lnTo>
                    <a:pt x="1632" y="455"/>
                  </a:lnTo>
                  <a:lnTo>
                    <a:pt x="1644" y="447"/>
                  </a:lnTo>
                  <a:lnTo>
                    <a:pt x="1655" y="438"/>
                  </a:lnTo>
                  <a:lnTo>
                    <a:pt x="1665" y="426"/>
                  </a:lnTo>
                  <a:lnTo>
                    <a:pt x="1672" y="415"/>
                  </a:lnTo>
                  <a:lnTo>
                    <a:pt x="1676" y="399"/>
                  </a:lnTo>
                  <a:lnTo>
                    <a:pt x="1678" y="384"/>
                  </a:lnTo>
                  <a:lnTo>
                    <a:pt x="1678" y="77"/>
                  </a:lnTo>
                  <a:lnTo>
                    <a:pt x="1676" y="61"/>
                  </a:lnTo>
                  <a:lnTo>
                    <a:pt x="1672" y="48"/>
                  </a:lnTo>
                  <a:lnTo>
                    <a:pt x="1665" y="35"/>
                  </a:lnTo>
                  <a:lnTo>
                    <a:pt x="1655" y="23"/>
                  </a:lnTo>
                  <a:lnTo>
                    <a:pt x="1644" y="13"/>
                  </a:lnTo>
                  <a:lnTo>
                    <a:pt x="1632" y="6"/>
                  </a:lnTo>
                  <a:lnTo>
                    <a:pt x="1617" y="2"/>
                  </a:lnTo>
                  <a:lnTo>
                    <a:pt x="1601" y="0"/>
                  </a:lnTo>
                  <a:lnTo>
                    <a:pt x="77"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22" name="Freeform 11">
              <a:extLst>
                <a:ext uri="{FF2B5EF4-FFF2-40B4-BE49-F238E27FC236}">
                  <a16:creationId xmlns:a16="http://schemas.microsoft.com/office/drawing/2014/main" id="{706A7B70-A557-BCB0-A01D-C346C165EF23}"/>
                </a:ext>
              </a:extLst>
            </p:cNvPr>
            <p:cNvSpPr>
              <a:spLocks/>
            </p:cNvSpPr>
            <p:nvPr/>
          </p:nvSpPr>
          <p:spPr bwMode="auto">
            <a:xfrm>
              <a:off x="3574" y="1768"/>
              <a:ext cx="839" cy="231"/>
            </a:xfrm>
            <a:custGeom>
              <a:avLst/>
              <a:gdLst>
                <a:gd name="T0" fmla="*/ 19 w 1678"/>
                <a:gd name="T1" fmla="*/ 0 h 460"/>
                <a:gd name="T2" fmla="*/ 16 w 1678"/>
                <a:gd name="T3" fmla="*/ 1 h 460"/>
                <a:gd name="T4" fmla="*/ 12 w 1678"/>
                <a:gd name="T5" fmla="*/ 2 h 460"/>
                <a:gd name="T6" fmla="*/ 9 w 1678"/>
                <a:gd name="T7" fmla="*/ 4 h 460"/>
                <a:gd name="T8" fmla="*/ 6 w 1678"/>
                <a:gd name="T9" fmla="*/ 6 h 460"/>
                <a:gd name="T10" fmla="*/ 4 w 1678"/>
                <a:gd name="T11" fmla="*/ 9 h 460"/>
                <a:gd name="T12" fmla="*/ 2 w 1678"/>
                <a:gd name="T13" fmla="*/ 12 h 460"/>
                <a:gd name="T14" fmla="*/ 1 w 1678"/>
                <a:gd name="T15" fmla="*/ 16 h 460"/>
                <a:gd name="T16" fmla="*/ 0 w 1678"/>
                <a:gd name="T17" fmla="*/ 19 h 460"/>
                <a:gd name="T18" fmla="*/ 0 w 1678"/>
                <a:gd name="T19" fmla="*/ 97 h 460"/>
                <a:gd name="T20" fmla="*/ 1 w 1678"/>
                <a:gd name="T21" fmla="*/ 100 h 460"/>
                <a:gd name="T22" fmla="*/ 2 w 1678"/>
                <a:gd name="T23" fmla="*/ 104 h 460"/>
                <a:gd name="T24" fmla="*/ 4 w 1678"/>
                <a:gd name="T25" fmla="*/ 108 h 460"/>
                <a:gd name="T26" fmla="*/ 6 w 1678"/>
                <a:gd name="T27" fmla="*/ 110 h 460"/>
                <a:gd name="T28" fmla="*/ 9 w 1678"/>
                <a:gd name="T29" fmla="*/ 112 h 460"/>
                <a:gd name="T30" fmla="*/ 12 w 1678"/>
                <a:gd name="T31" fmla="*/ 114 h 460"/>
                <a:gd name="T32" fmla="*/ 16 w 1678"/>
                <a:gd name="T33" fmla="*/ 116 h 460"/>
                <a:gd name="T34" fmla="*/ 19 w 1678"/>
                <a:gd name="T35" fmla="*/ 116 h 460"/>
                <a:gd name="T36" fmla="*/ 401 w 1678"/>
                <a:gd name="T37" fmla="*/ 116 h 460"/>
                <a:gd name="T38" fmla="*/ 404 w 1678"/>
                <a:gd name="T39" fmla="*/ 116 h 460"/>
                <a:gd name="T40" fmla="*/ 408 w 1678"/>
                <a:gd name="T41" fmla="*/ 114 h 460"/>
                <a:gd name="T42" fmla="*/ 411 w 1678"/>
                <a:gd name="T43" fmla="*/ 112 h 460"/>
                <a:gd name="T44" fmla="*/ 414 w 1678"/>
                <a:gd name="T45" fmla="*/ 110 h 460"/>
                <a:gd name="T46" fmla="*/ 416 w 1678"/>
                <a:gd name="T47" fmla="*/ 108 h 460"/>
                <a:gd name="T48" fmla="*/ 418 w 1678"/>
                <a:gd name="T49" fmla="*/ 104 h 460"/>
                <a:gd name="T50" fmla="*/ 419 w 1678"/>
                <a:gd name="T51" fmla="*/ 100 h 460"/>
                <a:gd name="T52" fmla="*/ 420 w 1678"/>
                <a:gd name="T53" fmla="*/ 97 h 460"/>
                <a:gd name="T54" fmla="*/ 420 w 1678"/>
                <a:gd name="T55" fmla="*/ 19 h 460"/>
                <a:gd name="T56" fmla="*/ 419 w 1678"/>
                <a:gd name="T57" fmla="*/ 16 h 460"/>
                <a:gd name="T58" fmla="*/ 418 w 1678"/>
                <a:gd name="T59" fmla="*/ 12 h 460"/>
                <a:gd name="T60" fmla="*/ 416 w 1678"/>
                <a:gd name="T61" fmla="*/ 9 h 460"/>
                <a:gd name="T62" fmla="*/ 414 w 1678"/>
                <a:gd name="T63" fmla="*/ 6 h 460"/>
                <a:gd name="T64" fmla="*/ 411 w 1678"/>
                <a:gd name="T65" fmla="*/ 4 h 460"/>
                <a:gd name="T66" fmla="*/ 408 w 1678"/>
                <a:gd name="T67" fmla="*/ 2 h 460"/>
                <a:gd name="T68" fmla="*/ 404 w 1678"/>
                <a:gd name="T69" fmla="*/ 1 h 460"/>
                <a:gd name="T70" fmla="*/ 401 w 1678"/>
                <a:gd name="T71" fmla="*/ 0 h 460"/>
                <a:gd name="T72" fmla="*/ 19 w 1678"/>
                <a:gd name="T73" fmla="*/ 0 h 460"/>
                <a:gd name="T74" fmla="*/ 0 60000 65536"/>
                <a:gd name="T75" fmla="*/ 0 60000 65536"/>
                <a:gd name="T76" fmla="*/ 0 60000 65536"/>
                <a:gd name="T77" fmla="*/ 0 60000 65536"/>
                <a:gd name="T78" fmla="*/ 0 60000 65536"/>
                <a:gd name="T79" fmla="*/ 0 60000 65536"/>
                <a:gd name="T80" fmla="*/ 0 60000 65536"/>
                <a:gd name="T81" fmla="*/ 0 60000 65536"/>
                <a:gd name="T82" fmla="*/ 0 60000 65536"/>
                <a:gd name="T83" fmla="*/ 0 60000 65536"/>
                <a:gd name="T84" fmla="*/ 0 60000 65536"/>
                <a:gd name="T85" fmla="*/ 0 60000 65536"/>
                <a:gd name="T86" fmla="*/ 0 60000 65536"/>
                <a:gd name="T87" fmla="*/ 0 60000 65536"/>
                <a:gd name="T88" fmla="*/ 0 60000 65536"/>
                <a:gd name="T89" fmla="*/ 0 60000 65536"/>
                <a:gd name="T90" fmla="*/ 0 60000 65536"/>
                <a:gd name="T91" fmla="*/ 0 60000 65536"/>
                <a:gd name="T92" fmla="*/ 0 60000 65536"/>
                <a:gd name="T93" fmla="*/ 0 60000 65536"/>
                <a:gd name="T94" fmla="*/ 0 60000 65536"/>
                <a:gd name="T95" fmla="*/ 0 60000 65536"/>
                <a:gd name="T96" fmla="*/ 0 60000 65536"/>
                <a:gd name="T97" fmla="*/ 0 60000 65536"/>
                <a:gd name="T98" fmla="*/ 0 60000 65536"/>
                <a:gd name="T99" fmla="*/ 0 60000 65536"/>
                <a:gd name="T100" fmla="*/ 0 60000 65536"/>
                <a:gd name="T101" fmla="*/ 0 60000 65536"/>
                <a:gd name="T102" fmla="*/ 0 60000 65536"/>
                <a:gd name="T103" fmla="*/ 0 60000 65536"/>
                <a:gd name="T104" fmla="*/ 0 60000 65536"/>
                <a:gd name="T105" fmla="*/ 0 60000 65536"/>
                <a:gd name="T106" fmla="*/ 0 60000 65536"/>
                <a:gd name="T107" fmla="*/ 0 60000 65536"/>
                <a:gd name="T108" fmla="*/ 0 60000 65536"/>
                <a:gd name="T109" fmla="*/ 0 60000 65536"/>
                <a:gd name="T110" fmla="*/ 0 60000 65536"/>
              </a:gdLst>
              <a:ahLst/>
              <a:cxnLst>
                <a:cxn ang="T74">
                  <a:pos x="T0" y="T1"/>
                </a:cxn>
                <a:cxn ang="T75">
                  <a:pos x="T2" y="T3"/>
                </a:cxn>
                <a:cxn ang="T76">
                  <a:pos x="T4" y="T5"/>
                </a:cxn>
                <a:cxn ang="T77">
                  <a:pos x="T6" y="T7"/>
                </a:cxn>
                <a:cxn ang="T78">
                  <a:pos x="T8" y="T9"/>
                </a:cxn>
                <a:cxn ang="T79">
                  <a:pos x="T10" y="T11"/>
                </a:cxn>
                <a:cxn ang="T80">
                  <a:pos x="T12" y="T13"/>
                </a:cxn>
                <a:cxn ang="T81">
                  <a:pos x="T14" y="T15"/>
                </a:cxn>
                <a:cxn ang="T82">
                  <a:pos x="T16" y="T17"/>
                </a:cxn>
                <a:cxn ang="T83">
                  <a:pos x="T18" y="T19"/>
                </a:cxn>
                <a:cxn ang="T84">
                  <a:pos x="T20" y="T21"/>
                </a:cxn>
                <a:cxn ang="T85">
                  <a:pos x="T22" y="T23"/>
                </a:cxn>
                <a:cxn ang="T86">
                  <a:pos x="T24" y="T25"/>
                </a:cxn>
                <a:cxn ang="T87">
                  <a:pos x="T26" y="T27"/>
                </a:cxn>
                <a:cxn ang="T88">
                  <a:pos x="T28" y="T29"/>
                </a:cxn>
                <a:cxn ang="T89">
                  <a:pos x="T30" y="T31"/>
                </a:cxn>
                <a:cxn ang="T90">
                  <a:pos x="T32" y="T33"/>
                </a:cxn>
                <a:cxn ang="T91">
                  <a:pos x="T34" y="T35"/>
                </a:cxn>
                <a:cxn ang="T92">
                  <a:pos x="T36" y="T37"/>
                </a:cxn>
                <a:cxn ang="T93">
                  <a:pos x="T38" y="T39"/>
                </a:cxn>
                <a:cxn ang="T94">
                  <a:pos x="T40" y="T41"/>
                </a:cxn>
                <a:cxn ang="T95">
                  <a:pos x="T42" y="T43"/>
                </a:cxn>
                <a:cxn ang="T96">
                  <a:pos x="T44" y="T45"/>
                </a:cxn>
                <a:cxn ang="T97">
                  <a:pos x="T46" y="T47"/>
                </a:cxn>
                <a:cxn ang="T98">
                  <a:pos x="T48" y="T49"/>
                </a:cxn>
                <a:cxn ang="T99">
                  <a:pos x="T50" y="T51"/>
                </a:cxn>
                <a:cxn ang="T100">
                  <a:pos x="T52" y="T53"/>
                </a:cxn>
                <a:cxn ang="T101">
                  <a:pos x="T54" y="T55"/>
                </a:cxn>
                <a:cxn ang="T102">
                  <a:pos x="T56" y="T57"/>
                </a:cxn>
                <a:cxn ang="T103">
                  <a:pos x="T58" y="T59"/>
                </a:cxn>
                <a:cxn ang="T104">
                  <a:pos x="T60" y="T61"/>
                </a:cxn>
                <a:cxn ang="T105">
                  <a:pos x="T62" y="T63"/>
                </a:cxn>
                <a:cxn ang="T106">
                  <a:pos x="T64" y="T65"/>
                </a:cxn>
                <a:cxn ang="T107">
                  <a:pos x="T66" y="T67"/>
                </a:cxn>
                <a:cxn ang="T108">
                  <a:pos x="T68" y="T69"/>
                </a:cxn>
                <a:cxn ang="T109">
                  <a:pos x="T70" y="T71"/>
                </a:cxn>
                <a:cxn ang="T110">
                  <a:pos x="T72" y="T73"/>
                </a:cxn>
              </a:cxnLst>
              <a:rect l="0" t="0" r="r" b="b"/>
              <a:pathLst>
                <a:path w="1678" h="460">
                  <a:moveTo>
                    <a:pt x="76" y="0"/>
                  </a:moveTo>
                  <a:lnTo>
                    <a:pt x="61" y="2"/>
                  </a:lnTo>
                  <a:lnTo>
                    <a:pt x="48" y="5"/>
                  </a:lnTo>
                  <a:lnTo>
                    <a:pt x="34" y="13"/>
                  </a:lnTo>
                  <a:lnTo>
                    <a:pt x="23" y="23"/>
                  </a:lnTo>
                  <a:lnTo>
                    <a:pt x="13" y="34"/>
                  </a:lnTo>
                  <a:lnTo>
                    <a:pt x="5" y="48"/>
                  </a:lnTo>
                  <a:lnTo>
                    <a:pt x="1" y="61"/>
                  </a:lnTo>
                  <a:lnTo>
                    <a:pt x="0" y="76"/>
                  </a:lnTo>
                  <a:lnTo>
                    <a:pt x="0" y="384"/>
                  </a:lnTo>
                  <a:lnTo>
                    <a:pt x="1" y="399"/>
                  </a:lnTo>
                  <a:lnTo>
                    <a:pt x="5" y="414"/>
                  </a:lnTo>
                  <a:lnTo>
                    <a:pt x="13" y="428"/>
                  </a:lnTo>
                  <a:lnTo>
                    <a:pt x="23" y="439"/>
                  </a:lnTo>
                  <a:lnTo>
                    <a:pt x="34" y="447"/>
                  </a:lnTo>
                  <a:lnTo>
                    <a:pt x="48" y="455"/>
                  </a:lnTo>
                  <a:lnTo>
                    <a:pt x="61" y="459"/>
                  </a:lnTo>
                  <a:lnTo>
                    <a:pt x="76" y="460"/>
                  </a:lnTo>
                  <a:lnTo>
                    <a:pt x="1601" y="460"/>
                  </a:lnTo>
                  <a:lnTo>
                    <a:pt x="1616" y="459"/>
                  </a:lnTo>
                  <a:lnTo>
                    <a:pt x="1632" y="455"/>
                  </a:lnTo>
                  <a:lnTo>
                    <a:pt x="1643" y="447"/>
                  </a:lnTo>
                  <a:lnTo>
                    <a:pt x="1655" y="439"/>
                  </a:lnTo>
                  <a:lnTo>
                    <a:pt x="1664" y="428"/>
                  </a:lnTo>
                  <a:lnTo>
                    <a:pt x="1672" y="414"/>
                  </a:lnTo>
                  <a:lnTo>
                    <a:pt x="1676" y="399"/>
                  </a:lnTo>
                  <a:lnTo>
                    <a:pt x="1678" y="384"/>
                  </a:lnTo>
                  <a:lnTo>
                    <a:pt x="1678" y="76"/>
                  </a:lnTo>
                  <a:lnTo>
                    <a:pt x="1676" y="61"/>
                  </a:lnTo>
                  <a:lnTo>
                    <a:pt x="1672" y="48"/>
                  </a:lnTo>
                  <a:lnTo>
                    <a:pt x="1664" y="34"/>
                  </a:lnTo>
                  <a:lnTo>
                    <a:pt x="1655" y="23"/>
                  </a:lnTo>
                  <a:lnTo>
                    <a:pt x="1643" y="13"/>
                  </a:lnTo>
                  <a:lnTo>
                    <a:pt x="1632" y="5"/>
                  </a:lnTo>
                  <a:lnTo>
                    <a:pt x="1616" y="2"/>
                  </a:lnTo>
                  <a:lnTo>
                    <a:pt x="1601" y="0"/>
                  </a:lnTo>
                  <a:lnTo>
                    <a:pt x="76"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16" name="Rectangle 13">
            <a:extLst>
              <a:ext uri="{FF2B5EF4-FFF2-40B4-BE49-F238E27FC236}">
                <a16:creationId xmlns:a16="http://schemas.microsoft.com/office/drawing/2014/main" id="{9A7C0B90-AF37-AAF8-FFC0-01A54804874A}"/>
              </a:ext>
            </a:extLst>
          </p:cNvPr>
          <p:cNvSpPr>
            <a:spLocks noChangeArrowheads="1"/>
          </p:cNvSpPr>
          <p:nvPr/>
        </p:nvSpPr>
        <p:spPr bwMode="auto">
          <a:xfrm>
            <a:off x="6934200" y="3276600"/>
            <a:ext cx="18319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Quality Characteristic</a:t>
            </a:r>
            <a:endParaRPr lang="en-US" altLang="en-US" sz="1700" b="1"/>
          </a:p>
        </p:txBody>
      </p:sp>
      <p:sp>
        <p:nvSpPr>
          <p:cNvPr id="17417" name="Rectangle 14">
            <a:extLst>
              <a:ext uri="{FF2B5EF4-FFF2-40B4-BE49-F238E27FC236}">
                <a16:creationId xmlns:a16="http://schemas.microsoft.com/office/drawing/2014/main" id="{73024EA8-6A3D-6E44-9EBF-44690DC27A83}"/>
              </a:ext>
            </a:extLst>
          </p:cNvPr>
          <p:cNvSpPr>
            <a:spLocks noChangeArrowheads="1"/>
          </p:cNvSpPr>
          <p:nvPr/>
        </p:nvSpPr>
        <p:spPr bwMode="auto">
          <a:xfrm>
            <a:off x="8696325" y="3311525"/>
            <a:ext cx="476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
        <p:nvSpPr>
          <p:cNvPr id="17418" name="Rectangle 15">
            <a:extLst>
              <a:ext uri="{FF2B5EF4-FFF2-40B4-BE49-F238E27FC236}">
                <a16:creationId xmlns:a16="http://schemas.microsoft.com/office/drawing/2014/main" id="{271EEC57-3580-D6CE-BAF8-107866DF1A33}"/>
              </a:ext>
            </a:extLst>
          </p:cNvPr>
          <p:cNvSpPr>
            <a:spLocks noChangeArrowheads="1"/>
          </p:cNvSpPr>
          <p:nvPr/>
        </p:nvSpPr>
        <p:spPr bwMode="auto">
          <a:xfrm>
            <a:off x="7239000" y="3570288"/>
            <a:ext cx="10826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 CTQ (Effect)</a:t>
            </a:r>
            <a:endParaRPr lang="en-US" altLang="en-US" sz="1700" b="1"/>
          </a:p>
        </p:txBody>
      </p:sp>
      <p:sp>
        <p:nvSpPr>
          <p:cNvPr id="17419" name="Rectangle 16">
            <a:extLst>
              <a:ext uri="{FF2B5EF4-FFF2-40B4-BE49-F238E27FC236}">
                <a16:creationId xmlns:a16="http://schemas.microsoft.com/office/drawing/2014/main" id="{0DDC071D-E56D-F722-5E0C-FEDAC9B3EBCC}"/>
              </a:ext>
            </a:extLst>
          </p:cNvPr>
          <p:cNvSpPr>
            <a:spLocks noChangeArrowheads="1"/>
          </p:cNvSpPr>
          <p:nvPr/>
        </p:nvSpPr>
        <p:spPr bwMode="auto">
          <a:xfrm>
            <a:off x="8121650" y="3536950"/>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20" name="Group 19">
            <a:extLst>
              <a:ext uri="{FF2B5EF4-FFF2-40B4-BE49-F238E27FC236}">
                <a16:creationId xmlns:a16="http://schemas.microsoft.com/office/drawing/2014/main" id="{7DC473EB-3ACD-0513-E40F-7D37A14F83F3}"/>
              </a:ext>
            </a:extLst>
          </p:cNvPr>
          <p:cNvGrpSpPr>
            <a:grpSpLocks/>
          </p:cNvGrpSpPr>
          <p:nvPr/>
        </p:nvGrpSpPr>
        <p:grpSpPr bwMode="auto">
          <a:xfrm>
            <a:off x="685800" y="3497263"/>
            <a:ext cx="5969000" cy="160337"/>
            <a:chOff x="1212" y="1857"/>
            <a:chExt cx="2363" cy="56"/>
          </a:xfrm>
        </p:grpSpPr>
        <p:sp>
          <p:nvSpPr>
            <p:cNvPr id="17519" name="Freeform 17">
              <a:extLst>
                <a:ext uri="{FF2B5EF4-FFF2-40B4-BE49-F238E27FC236}">
                  <a16:creationId xmlns:a16="http://schemas.microsoft.com/office/drawing/2014/main" id="{0406F032-7C4F-BDED-2C5B-5441EFBB37C5}"/>
                </a:ext>
              </a:extLst>
            </p:cNvPr>
            <p:cNvSpPr>
              <a:spLocks/>
            </p:cNvSpPr>
            <p:nvPr/>
          </p:nvSpPr>
          <p:spPr bwMode="auto">
            <a:xfrm>
              <a:off x="1212" y="1876"/>
              <a:ext cx="2308" cy="17"/>
            </a:xfrm>
            <a:custGeom>
              <a:avLst/>
              <a:gdLst>
                <a:gd name="T0" fmla="*/ 0 w 4616"/>
                <a:gd name="T1" fmla="*/ 0 h 34"/>
                <a:gd name="T2" fmla="*/ 0 w 4616"/>
                <a:gd name="T3" fmla="*/ 8 h 34"/>
                <a:gd name="T4" fmla="*/ 1154 w 4616"/>
                <a:gd name="T5" fmla="*/ 9 h 34"/>
                <a:gd name="T6" fmla="*/ 1154 w 4616"/>
                <a:gd name="T7" fmla="*/ 1 h 34"/>
                <a:gd name="T8" fmla="*/ 0 w 4616"/>
                <a:gd name="T9" fmla="*/ 0 h 34"/>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4616" h="34">
                  <a:moveTo>
                    <a:pt x="0" y="0"/>
                  </a:moveTo>
                  <a:lnTo>
                    <a:pt x="0" y="32"/>
                  </a:lnTo>
                  <a:lnTo>
                    <a:pt x="4616" y="34"/>
                  </a:lnTo>
                  <a:lnTo>
                    <a:pt x="4616" y="2"/>
                  </a:lnTo>
                  <a:lnTo>
                    <a:pt x="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20" name="Freeform 18">
              <a:extLst>
                <a:ext uri="{FF2B5EF4-FFF2-40B4-BE49-F238E27FC236}">
                  <a16:creationId xmlns:a16="http://schemas.microsoft.com/office/drawing/2014/main" id="{7B24C231-6370-9998-D7F1-0725F508304F}"/>
                </a:ext>
              </a:extLst>
            </p:cNvPr>
            <p:cNvSpPr>
              <a:spLocks/>
            </p:cNvSpPr>
            <p:nvPr/>
          </p:nvSpPr>
          <p:spPr bwMode="auto">
            <a:xfrm>
              <a:off x="3519" y="1857"/>
              <a:ext cx="56" cy="56"/>
            </a:xfrm>
            <a:custGeom>
              <a:avLst/>
              <a:gdLst>
                <a:gd name="T0" fmla="*/ 0 w 113"/>
                <a:gd name="T1" fmla="*/ 28 h 114"/>
                <a:gd name="T2" fmla="*/ 28 w 113"/>
                <a:gd name="T3" fmla="*/ 14 h 114"/>
                <a:gd name="T4" fmla="*/ 0 w 113"/>
                <a:gd name="T5" fmla="*/ 0 h 114"/>
                <a:gd name="T6" fmla="*/ 0 w 113"/>
                <a:gd name="T7" fmla="*/ 28 h 114"/>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14">
                  <a:moveTo>
                    <a:pt x="0" y="114"/>
                  </a:moveTo>
                  <a:lnTo>
                    <a:pt x="113" y="58"/>
                  </a:lnTo>
                  <a:lnTo>
                    <a:pt x="0" y="0"/>
                  </a:lnTo>
                  <a:lnTo>
                    <a:pt x="0" y="11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21" name="Group 22">
            <a:extLst>
              <a:ext uri="{FF2B5EF4-FFF2-40B4-BE49-F238E27FC236}">
                <a16:creationId xmlns:a16="http://schemas.microsoft.com/office/drawing/2014/main" id="{B3509735-4BF6-C5A2-7DB8-F3394BCE2224}"/>
              </a:ext>
            </a:extLst>
          </p:cNvPr>
          <p:cNvGrpSpPr>
            <a:grpSpLocks/>
          </p:cNvGrpSpPr>
          <p:nvPr/>
        </p:nvGrpSpPr>
        <p:grpSpPr bwMode="auto">
          <a:xfrm>
            <a:off x="5089525" y="2163763"/>
            <a:ext cx="1100138" cy="1408112"/>
            <a:chOff x="2992" y="1360"/>
            <a:chExt cx="410" cy="525"/>
          </a:xfrm>
        </p:grpSpPr>
        <p:sp>
          <p:nvSpPr>
            <p:cNvPr id="17517" name="Freeform 20">
              <a:extLst>
                <a:ext uri="{FF2B5EF4-FFF2-40B4-BE49-F238E27FC236}">
                  <a16:creationId xmlns:a16="http://schemas.microsoft.com/office/drawing/2014/main" id="{6E16A3A7-1E5B-EB67-CAD0-E11433880328}"/>
                </a:ext>
              </a:extLst>
            </p:cNvPr>
            <p:cNvSpPr>
              <a:spLocks/>
            </p:cNvSpPr>
            <p:nvPr/>
          </p:nvSpPr>
          <p:spPr bwMode="auto">
            <a:xfrm>
              <a:off x="2992" y="1360"/>
              <a:ext cx="384" cy="487"/>
            </a:xfrm>
            <a:custGeom>
              <a:avLst/>
              <a:gdLst>
                <a:gd name="T0" fmla="*/ 7 w 766"/>
                <a:gd name="T1" fmla="*/ 0 h 973"/>
                <a:gd name="T2" fmla="*/ 0 w 766"/>
                <a:gd name="T3" fmla="*/ 5 h 973"/>
                <a:gd name="T4" fmla="*/ 186 w 766"/>
                <a:gd name="T5" fmla="*/ 244 h 973"/>
                <a:gd name="T6" fmla="*/ 193 w 766"/>
                <a:gd name="T7" fmla="*/ 239 h 973"/>
                <a:gd name="T8" fmla="*/ 7 w 766"/>
                <a:gd name="T9" fmla="*/ 0 h 9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 h="973">
                  <a:moveTo>
                    <a:pt x="25" y="0"/>
                  </a:moveTo>
                  <a:lnTo>
                    <a:pt x="0" y="19"/>
                  </a:lnTo>
                  <a:lnTo>
                    <a:pt x="741" y="973"/>
                  </a:lnTo>
                  <a:lnTo>
                    <a:pt x="766" y="95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18" name="Freeform 21">
              <a:extLst>
                <a:ext uri="{FF2B5EF4-FFF2-40B4-BE49-F238E27FC236}">
                  <a16:creationId xmlns:a16="http://schemas.microsoft.com/office/drawing/2014/main" id="{13A2891B-2BBA-5640-1195-9DED2B3D7B7E}"/>
                </a:ext>
              </a:extLst>
            </p:cNvPr>
            <p:cNvSpPr>
              <a:spLocks/>
            </p:cNvSpPr>
            <p:nvPr/>
          </p:nvSpPr>
          <p:spPr bwMode="auto">
            <a:xfrm>
              <a:off x="3346" y="1824"/>
              <a:ext cx="56" cy="61"/>
            </a:xfrm>
            <a:custGeom>
              <a:avLst/>
              <a:gdLst>
                <a:gd name="T0" fmla="*/ 0 w 113"/>
                <a:gd name="T1" fmla="*/ 17 h 123"/>
                <a:gd name="T2" fmla="*/ 28 w 113"/>
                <a:gd name="T3" fmla="*/ 30 h 123"/>
                <a:gd name="T4" fmla="*/ 22 w 113"/>
                <a:gd name="T5" fmla="*/ 0 h 123"/>
                <a:gd name="T6" fmla="*/ 0 w 113"/>
                <a:gd name="T7" fmla="*/ 17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23">
                  <a:moveTo>
                    <a:pt x="0" y="69"/>
                  </a:moveTo>
                  <a:lnTo>
                    <a:pt x="113" y="123"/>
                  </a:lnTo>
                  <a:lnTo>
                    <a:pt x="88" y="0"/>
                  </a:lnTo>
                  <a:lnTo>
                    <a:pt x="0"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22" name="Group 25">
            <a:extLst>
              <a:ext uri="{FF2B5EF4-FFF2-40B4-BE49-F238E27FC236}">
                <a16:creationId xmlns:a16="http://schemas.microsoft.com/office/drawing/2014/main" id="{B95DC4DF-E144-04DE-9530-CA2B8A440D23}"/>
              </a:ext>
            </a:extLst>
          </p:cNvPr>
          <p:cNvGrpSpPr>
            <a:grpSpLocks/>
          </p:cNvGrpSpPr>
          <p:nvPr/>
        </p:nvGrpSpPr>
        <p:grpSpPr bwMode="auto">
          <a:xfrm>
            <a:off x="1381125" y="2163763"/>
            <a:ext cx="1100138" cy="1408112"/>
            <a:chOff x="1610" y="1360"/>
            <a:chExt cx="410" cy="525"/>
          </a:xfrm>
        </p:grpSpPr>
        <p:sp>
          <p:nvSpPr>
            <p:cNvPr id="17515" name="Freeform 23">
              <a:extLst>
                <a:ext uri="{FF2B5EF4-FFF2-40B4-BE49-F238E27FC236}">
                  <a16:creationId xmlns:a16="http://schemas.microsoft.com/office/drawing/2014/main" id="{71541628-F3E4-5B18-EBB2-8360D88EFD64}"/>
                </a:ext>
              </a:extLst>
            </p:cNvPr>
            <p:cNvSpPr>
              <a:spLocks/>
            </p:cNvSpPr>
            <p:nvPr/>
          </p:nvSpPr>
          <p:spPr bwMode="auto">
            <a:xfrm>
              <a:off x="1610" y="1360"/>
              <a:ext cx="383" cy="487"/>
            </a:xfrm>
            <a:custGeom>
              <a:avLst/>
              <a:gdLst>
                <a:gd name="T0" fmla="*/ 7 w 766"/>
                <a:gd name="T1" fmla="*/ 0 h 973"/>
                <a:gd name="T2" fmla="*/ 0 w 766"/>
                <a:gd name="T3" fmla="*/ 5 h 973"/>
                <a:gd name="T4" fmla="*/ 186 w 766"/>
                <a:gd name="T5" fmla="*/ 244 h 973"/>
                <a:gd name="T6" fmla="*/ 192 w 766"/>
                <a:gd name="T7" fmla="*/ 239 h 973"/>
                <a:gd name="T8" fmla="*/ 7 w 766"/>
                <a:gd name="T9" fmla="*/ 0 h 9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 h="973">
                  <a:moveTo>
                    <a:pt x="25" y="0"/>
                  </a:moveTo>
                  <a:lnTo>
                    <a:pt x="0" y="19"/>
                  </a:lnTo>
                  <a:lnTo>
                    <a:pt x="741" y="973"/>
                  </a:lnTo>
                  <a:lnTo>
                    <a:pt x="766" y="95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16" name="Freeform 24">
              <a:extLst>
                <a:ext uri="{FF2B5EF4-FFF2-40B4-BE49-F238E27FC236}">
                  <a16:creationId xmlns:a16="http://schemas.microsoft.com/office/drawing/2014/main" id="{0D9922B4-2BE4-46BA-2DE8-F0DFC7BED722}"/>
                </a:ext>
              </a:extLst>
            </p:cNvPr>
            <p:cNvSpPr>
              <a:spLocks/>
            </p:cNvSpPr>
            <p:nvPr/>
          </p:nvSpPr>
          <p:spPr bwMode="auto">
            <a:xfrm>
              <a:off x="1963" y="1824"/>
              <a:ext cx="57" cy="61"/>
            </a:xfrm>
            <a:custGeom>
              <a:avLst/>
              <a:gdLst>
                <a:gd name="T0" fmla="*/ 0 w 113"/>
                <a:gd name="T1" fmla="*/ 17 h 123"/>
                <a:gd name="T2" fmla="*/ 29 w 113"/>
                <a:gd name="T3" fmla="*/ 30 h 123"/>
                <a:gd name="T4" fmla="*/ 22 w 113"/>
                <a:gd name="T5" fmla="*/ 0 h 123"/>
                <a:gd name="T6" fmla="*/ 0 w 113"/>
                <a:gd name="T7" fmla="*/ 17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23">
                  <a:moveTo>
                    <a:pt x="0" y="69"/>
                  </a:moveTo>
                  <a:lnTo>
                    <a:pt x="113" y="123"/>
                  </a:lnTo>
                  <a:lnTo>
                    <a:pt x="88" y="0"/>
                  </a:lnTo>
                  <a:lnTo>
                    <a:pt x="0"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23" name="Group 28">
            <a:extLst>
              <a:ext uri="{FF2B5EF4-FFF2-40B4-BE49-F238E27FC236}">
                <a16:creationId xmlns:a16="http://schemas.microsoft.com/office/drawing/2014/main" id="{9DBCDF39-C10A-8DA0-81F3-B442A19766E7}"/>
              </a:ext>
            </a:extLst>
          </p:cNvPr>
          <p:cNvGrpSpPr>
            <a:grpSpLocks/>
          </p:cNvGrpSpPr>
          <p:nvPr/>
        </p:nvGrpSpPr>
        <p:grpSpPr bwMode="auto">
          <a:xfrm>
            <a:off x="3235325" y="2163763"/>
            <a:ext cx="1100138" cy="1408112"/>
            <a:chOff x="2301" y="1360"/>
            <a:chExt cx="410" cy="525"/>
          </a:xfrm>
        </p:grpSpPr>
        <p:sp>
          <p:nvSpPr>
            <p:cNvPr id="17513" name="Freeform 26">
              <a:extLst>
                <a:ext uri="{FF2B5EF4-FFF2-40B4-BE49-F238E27FC236}">
                  <a16:creationId xmlns:a16="http://schemas.microsoft.com/office/drawing/2014/main" id="{F5BEA23F-E64D-5621-B7EC-0B3E823626FF}"/>
                </a:ext>
              </a:extLst>
            </p:cNvPr>
            <p:cNvSpPr>
              <a:spLocks/>
            </p:cNvSpPr>
            <p:nvPr/>
          </p:nvSpPr>
          <p:spPr bwMode="auto">
            <a:xfrm>
              <a:off x="2301" y="1360"/>
              <a:ext cx="383" cy="487"/>
            </a:xfrm>
            <a:custGeom>
              <a:avLst/>
              <a:gdLst>
                <a:gd name="T0" fmla="*/ 6 w 767"/>
                <a:gd name="T1" fmla="*/ 0 h 973"/>
                <a:gd name="T2" fmla="*/ 0 w 767"/>
                <a:gd name="T3" fmla="*/ 5 h 973"/>
                <a:gd name="T4" fmla="*/ 185 w 767"/>
                <a:gd name="T5" fmla="*/ 244 h 973"/>
                <a:gd name="T6" fmla="*/ 191 w 767"/>
                <a:gd name="T7" fmla="*/ 239 h 973"/>
                <a:gd name="T8" fmla="*/ 6 w 767"/>
                <a:gd name="T9" fmla="*/ 0 h 9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7" h="973">
                  <a:moveTo>
                    <a:pt x="25" y="0"/>
                  </a:moveTo>
                  <a:lnTo>
                    <a:pt x="0" y="19"/>
                  </a:lnTo>
                  <a:lnTo>
                    <a:pt x="742" y="973"/>
                  </a:lnTo>
                  <a:lnTo>
                    <a:pt x="767" y="954"/>
                  </a:lnTo>
                  <a:lnTo>
                    <a:pt x="25"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14" name="Freeform 27">
              <a:extLst>
                <a:ext uri="{FF2B5EF4-FFF2-40B4-BE49-F238E27FC236}">
                  <a16:creationId xmlns:a16="http://schemas.microsoft.com/office/drawing/2014/main" id="{F5883136-C766-F629-D35A-525E959B9860}"/>
                </a:ext>
              </a:extLst>
            </p:cNvPr>
            <p:cNvSpPr>
              <a:spLocks/>
            </p:cNvSpPr>
            <p:nvPr/>
          </p:nvSpPr>
          <p:spPr bwMode="auto">
            <a:xfrm>
              <a:off x="2655" y="1824"/>
              <a:ext cx="56" cy="61"/>
            </a:xfrm>
            <a:custGeom>
              <a:avLst/>
              <a:gdLst>
                <a:gd name="T0" fmla="*/ 0 w 113"/>
                <a:gd name="T1" fmla="*/ 17 h 123"/>
                <a:gd name="T2" fmla="*/ 28 w 113"/>
                <a:gd name="T3" fmla="*/ 30 h 123"/>
                <a:gd name="T4" fmla="*/ 22 w 113"/>
                <a:gd name="T5" fmla="*/ 0 h 123"/>
                <a:gd name="T6" fmla="*/ 0 w 113"/>
                <a:gd name="T7" fmla="*/ 17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23">
                  <a:moveTo>
                    <a:pt x="0" y="69"/>
                  </a:moveTo>
                  <a:lnTo>
                    <a:pt x="113" y="123"/>
                  </a:lnTo>
                  <a:lnTo>
                    <a:pt x="88" y="0"/>
                  </a:lnTo>
                  <a:lnTo>
                    <a:pt x="0" y="69"/>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24" name="Group 31">
            <a:extLst>
              <a:ext uri="{FF2B5EF4-FFF2-40B4-BE49-F238E27FC236}">
                <a16:creationId xmlns:a16="http://schemas.microsoft.com/office/drawing/2014/main" id="{2583F381-9BE0-5B65-BEB1-472BB01EA0BB}"/>
              </a:ext>
            </a:extLst>
          </p:cNvPr>
          <p:cNvGrpSpPr>
            <a:grpSpLocks/>
          </p:cNvGrpSpPr>
          <p:nvPr/>
        </p:nvGrpSpPr>
        <p:grpSpPr bwMode="auto">
          <a:xfrm>
            <a:off x="4471988" y="3570288"/>
            <a:ext cx="1100137" cy="1404937"/>
            <a:chOff x="2762" y="1884"/>
            <a:chExt cx="410" cy="524"/>
          </a:xfrm>
        </p:grpSpPr>
        <p:sp>
          <p:nvSpPr>
            <p:cNvPr id="17511" name="Freeform 29">
              <a:extLst>
                <a:ext uri="{FF2B5EF4-FFF2-40B4-BE49-F238E27FC236}">
                  <a16:creationId xmlns:a16="http://schemas.microsoft.com/office/drawing/2014/main" id="{6DDDC7A8-223E-853D-9F0C-08AF4AC1EF3E}"/>
                </a:ext>
              </a:extLst>
            </p:cNvPr>
            <p:cNvSpPr>
              <a:spLocks/>
            </p:cNvSpPr>
            <p:nvPr/>
          </p:nvSpPr>
          <p:spPr bwMode="auto">
            <a:xfrm>
              <a:off x="2762" y="1921"/>
              <a:ext cx="383" cy="487"/>
            </a:xfrm>
            <a:custGeom>
              <a:avLst/>
              <a:gdLst>
                <a:gd name="T0" fmla="*/ 0 w 766"/>
                <a:gd name="T1" fmla="*/ 239 h 973"/>
                <a:gd name="T2" fmla="*/ 7 w 766"/>
                <a:gd name="T3" fmla="*/ 244 h 973"/>
                <a:gd name="T4" fmla="*/ 192 w 766"/>
                <a:gd name="T5" fmla="*/ 5 h 973"/>
                <a:gd name="T6" fmla="*/ 186 w 766"/>
                <a:gd name="T7" fmla="*/ 0 h 973"/>
                <a:gd name="T8" fmla="*/ 0 w 766"/>
                <a:gd name="T9" fmla="*/ 239 h 9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 h="973">
                  <a:moveTo>
                    <a:pt x="0" y="954"/>
                  </a:moveTo>
                  <a:lnTo>
                    <a:pt x="25" y="973"/>
                  </a:lnTo>
                  <a:lnTo>
                    <a:pt x="766" y="19"/>
                  </a:lnTo>
                  <a:lnTo>
                    <a:pt x="741" y="0"/>
                  </a:lnTo>
                  <a:lnTo>
                    <a:pt x="0" y="9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12" name="Freeform 30">
              <a:extLst>
                <a:ext uri="{FF2B5EF4-FFF2-40B4-BE49-F238E27FC236}">
                  <a16:creationId xmlns:a16="http://schemas.microsoft.com/office/drawing/2014/main" id="{34EBF5D4-4B55-55B6-8FD7-F65031D2E3E5}"/>
                </a:ext>
              </a:extLst>
            </p:cNvPr>
            <p:cNvSpPr>
              <a:spLocks/>
            </p:cNvSpPr>
            <p:nvPr/>
          </p:nvSpPr>
          <p:spPr bwMode="auto">
            <a:xfrm>
              <a:off x="3115" y="1884"/>
              <a:ext cx="57" cy="61"/>
            </a:xfrm>
            <a:custGeom>
              <a:avLst/>
              <a:gdLst>
                <a:gd name="T0" fmla="*/ 22 w 113"/>
                <a:gd name="T1" fmla="*/ 30 h 123"/>
                <a:gd name="T2" fmla="*/ 29 w 113"/>
                <a:gd name="T3" fmla="*/ 0 h 123"/>
                <a:gd name="T4" fmla="*/ 0 w 113"/>
                <a:gd name="T5" fmla="*/ 13 h 123"/>
                <a:gd name="T6" fmla="*/ 22 w 113"/>
                <a:gd name="T7" fmla="*/ 30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23">
                  <a:moveTo>
                    <a:pt x="88" y="123"/>
                  </a:moveTo>
                  <a:lnTo>
                    <a:pt x="113" y="0"/>
                  </a:lnTo>
                  <a:lnTo>
                    <a:pt x="0" y="54"/>
                  </a:lnTo>
                  <a:lnTo>
                    <a:pt x="88"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25" name="Group 34">
            <a:extLst>
              <a:ext uri="{FF2B5EF4-FFF2-40B4-BE49-F238E27FC236}">
                <a16:creationId xmlns:a16="http://schemas.microsoft.com/office/drawing/2014/main" id="{4D525A63-2CE6-4F81-B7A0-70B1519B2BE8}"/>
              </a:ext>
            </a:extLst>
          </p:cNvPr>
          <p:cNvGrpSpPr>
            <a:grpSpLocks/>
          </p:cNvGrpSpPr>
          <p:nvPr/>
        </p:nvGrpSpPr>
        <p:grpSpPr bwMode="auto">
          <a:xfrm>
            <a:off x="1109663" y="3570288"/>
            <a:ext cx="1100137" cy="1404937"/>
            <a:chOff x="1437" y="1884"/>
            <a:chExt cx="410" cy="524"/>
          </a:xfrm>
        </p:grpSpPr>
        <p:sp>
          <p:nvSpPr>
            <p:cNvPr id="17509" name="Freeform 32">
              <a:extLst>
                <a:ext uri="{FF2B5EF4-FFF2-40B4-BE49-F238E27FC236}">
                  <a16:creationId xmlns:a16="http://schemas.microsoft.com/office/drawing/2014/main" id="{FDD6E29C-B02A-EB65-D93E-5C0B57F605E0}"/>
                </a:ext>
              </a:extLst>
            </p:cNvPr>
            <p:cNvSpPr>
              <a:spLocks/>
            </p:cNvSpPr>
            <p:nvPr/>
          </p:nvSpPr>
          <p:spPr bwMode="auto">
            <a:xfrm>
              <a:off x="1437" y="1921"/>
              <a:ext cx="383" cy="487"/>
            </a:xfrm>
            <a:custGeom>
              <a:avLst/>
              <a:gdLst>
                <a:gd name="T0" fmla="*/ 0 w 766"/>
                <a:gd name="T1" fmla="*/ 239 h 973"/>
                <a:gd name="T2" fmla="*/ 7 w 766"/>
                <a:gd name="T3" fmla="*/ 244 h 973"/>
                <a:gd name="T4" fmla="*/ 192 w 766"/>
                <a:gd name="T5" fmla="*/ 5 h 973"/>
                <a:gd name="T6" fmla="*/ 186 w 766"/>
                <a:gd name="T7" fmla="*/ 0 h 973"/>
                <a:gd name="T8" fmla="*/ 0 w 766"/>
                <a:gd name="T9" fmla="*/ 239 h 9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 h="973">
                  <a:moveTo>
                    <a:pt x="0" y="954"/>
                  </a:moveTo>
                  <a:lnTo>
                    <a:pt x="25" y="973"/>
                  </a:lnTo>
                  <a:lnTo>
                    <a:pt x="766" y="19"/>
                  </a:lnTo>
                  <a:lnTo>
                    <a:pt x="741" y="0"/>
                  </a:lnTo>
                  <a:lnTo>
                    <a:pt x="0" y="9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10" name="Freeform 33">
              <a:extLst>
                <a:ext uri="{FF2B5EF4-FFF2-40B4-BE49-F238E27FC236}">
                  <a16:creationId xmlns:a16="http://schemas.microsoft.com/office/drawing/2014/main" id="{94E54169-68DC-69E6-AEAF-C857480B8F88}"/>
                </a:ext>
              </a:extLst>
            </p:cNvPr>
            <p:cNvSpPr>
              <a:spLocks/>
            </p:cNvSpPr>
            <p:nvPr/>
          </p:nvSpPr>
          <p:spPr bwMode="auto">
            <a:xfrm>
              <a:off x="1790" y="1884"/>
              <a:ext cx="57" cy="61"/>
            </a:xfrm>
            <a:custGeom>
              <a:avLst/>
              <a:gdLst>
                <a:gd name="T0" fmla="*/ 22 w 113"/>
                <a:gd name="T1" fmla="*/ 30 h 123"/>
                <a:gd name="T2" fmla="*/ 29 w 113"/>
                <a:gd name="T3" fmla="*/ 0 h 123"/>
                <a:gd name="T4" fmla="*/ 0 w 113"/>
                <a:gd name="T5" fmla="*/ 13 h 123"/>
                <a:gd name="T6" fmla="*/ 22 w 113"/>
                <a:gd name="T7" fmla="*/ 30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3" h="123">
                  <a:moveTo>
                    <a:pt x="88" y="123"/>
                  </a:moveTo>
                  <a:lnTo>
                    <a:pt x="113" y="0"/>
                  </a:lnTo>
                  <a:lnTo>
                    <a:pt x="0" y="54"/>
                  </a:lnTo>
                  <a:lnTo>
                    <a:pt x="88"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26" name="Group 42">
            <a:extLst>
              <a:ext uri="{FF2B5EF4-FFF2-40B4-BE49-F238E27FC236}">
                <a16:creationId xmlns:a16="http://schemas.microsoft.com/office/drawing/2014/main" id="{25AE01F2-A3B0-FF0D-6506-ECDF58083424}"/>
              </a:ext>
            </a:extLst>
          </p:cNvPr>
          <p:cNvGrpSpPr>
            <a:grpSpLocks/>
          </p:cNvGrpSpPr>
          <p:nvPr/>
        </p:nvGrpSpPr>
        <p:grpSpPr bwMode="auto">
          <a:xfrm>
            <a:off x="625475" y="1868488"/>
            <a:ext cx="1316038" cy="365125"/>
            <a:chOff x="1328" y="1250"/>
            <a:chExt cx="491" cy="136"/>
          </a:xfrm>
        </p:grpSpPr>
        <p:sp>
          <p:nvSpPr>
            <p:cNvPr id="17507" name="Freeform 40">
              <a:extLst>
                <a:ext uri="{FF2B5EF4-FFF2-40B4-BE49-F238E27FC236}">
                  <a16:creationId xmlns:a16="http://schemas.microsoft.com/office/drawing/2014/main" id="{13BBFAEE-FB1B-0B53-A0AC-07F19CBE4645}"/>
                </a:ext>
              </a:extLst>
            </p:cNvPr>
            <p:cNvSpPr>
              <a:spLocks/>
            </p:cNvSpPr>
            <p:nvPr/>
          </p:nvSpPr>
          <p:spPr bwMode="auto">
            <a:xfrm>
              <a:off x="1357" y="1270"/>
              <a:ext cx="462" cy="116"/>
            </a:xfrm>
            <a:custGeom>
              <a:avLst/>
              <a:gdLst>
                <a:gd name="T0" fmla="*/ 10 w 923"/>
                <a:gd name="T1" fmla="*/ 0 h 232"/>
                <a:gd name="T2" fmla="*/ 6 w 923"/>
                <a:gd name="T3" fmla="*/ 1 h 232"/>
                <a:gd name="T4" fmla="*/ 3 w 923"/>
                <a:gd name="T5" fmla="*/ 3 h 232"/>
                <a:gd name="T6" fmla="*/ 1 w 923"/>
                <a:gd name="T7" fmla="*/ 6 h 232"/>
                <a:gd name="T8" fmla="*/ 0 w 923"/>
                <a:gd name="T9" fmla="*/ 10 h 232"/>
                <a:gd name="T10" fmla="*/ 0 w 923"/>
                <a:gd name="T11" fmla="*/ 49 h 232"/>
                <a:gd name="T12" fmla="*/ 1 w 923"/>
                <a:gd name="T13" fmla="*/ 53 h 232"/>
                <a:gd name="T14" fmla="*/ 3 w 923"/>
                <a:gd name="T15" fmla="*/ 56 h 232"/>
                <a:gd name="T16" fmla="*/ 6 w 923"/>
                <a:gd name="T17" fmla="*/ 58 h 232"/>
                <a:gd name="T18" fmla="*/ 10 w 923"/>
                <a:gd name="T19" fmla="*/ 58 h 232"/>
                <a:gd name="T20" fmla="*/ 222 w 923"/>
                <a:gd name="T21" fmla="*/ 58 h 232"/>
                <a:gd name="T22" fmla="*/ 225 w 923"/>
                <a:gd name="T23" fmla="*/ 58 h 232"/>
                <a:gd name="T24" fmla="*/ 228 w 923"/>
                <a:gd name="T25" fmla="*/ 56 h 232"/>
                <a:gd name="T26" fmla="*/ 230 w 923"/>
                <a:gd name="T27" fmla="*/ 53 h 232"/>
                <a:gd name="T28" fmla="*/ 231 w 923"/>
                <a:gd name="T29" fmla="*/ 49 h 232"/>
                <a:gd name="T30" fmla="*/ 231 w 923"/>
                <a:gd name="T31" fmla="*/ 10 h 232"/>
                <a:gd name="T32" fmla="*/ 230 w 923"/>
                <a:gd name="T33" fmla="*/ 6 h 232"/>
                <a:gd name="T34" fmla="*/ 228 w 923"/>
                <a:gd name="T35" fmla="*/ 3 h 232"/>
                <a:gd name="T36" fmla="*/ 225 w 923"/>
                <a:gd name="T37" fmla="*/ 1 h 232"/>
                <a:gd name="T38" fmla="*/ 222 w 923"/>
                <a:gd name="T39" fmla="*/ 0 h 232"/>
                <a:gd name="T40" fmla="*/ 10 w 923"/>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3" h="232">
                  <a:moveTo>
                    <a:pt x="38" y="0"/>
                  </a:moveTo>
                  <a:lnTo>
                    <a:pt x="23" y="4"/>
                  </a:lnTo>
                  <a:lnTo>
                    <a:pt x="11" y="12"/>
                  </a:lnTo>
                  <a:lnTo>
                    <a:pt x="4" y="23"/>
                  </a:lnTo>
                  <a:lnTo>
                    <a:pt x="0" y="39"/>
                  </a:lnTo>
                  <a:lnTo>
                    <a:pt x="0" y="194"/>
                  </a:lnTo>
                  <a:lnTo>
                    <a:pt x="4" y="209"/>
                  </a:lnTo>
                  <a:lnTo>
                    <a:pt x="11" y="221"/>
                  </a:lnTo>
                  <a:lnTo>
                    <a:pt x="23" y="229"/>
                  </a:lnTo>
                  <a:lnTo>
                    <a:pt x="38" y="232"/>
                  </a:lnTo>
                  <a:lnTo>
                    <a:pt x="885" y="232"/>
                  </a:lnTo>
                  <a:lnTo>
                    <a:pt x="900" y="229"/>
                  </a:lnTo>
                  <a:lnTo>
                    <a:pt x="912" y="221"/>
                  </a:lnTo>
                  <a:lnTo>
                    <a:pt x="920" y="209"/>
                  </a:lnTo>
                  <a:lnTo>
                    <a:pt x="923" y="194"/>
                  </a:lnTo>
                  <a:lnTo>
                    <a:pt x="923" y="39"/>
                  </a:lnTo>
                  <a:lnTo>
                    <a:pt x="920" y="23"/>
                  </a:lnTo>
                  <a:lnTo>
                    <a:pt x="912" y="12"/>
                  </a:lnTo>
                  <a:lnTo>
                    <a:pt x="900" y="4"/>
                  </a:lnTo>
                  <a:lnTo>
                    <a:pt x="885"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08" name="Freeform 41">
              <a:extLst>
                <a:ext uri="{FF2B5EF4-FFF2-40B4-BE49-F238E27FC236}">
                  <a16:creationId xmlns:a16="http://schemas.microsoft.com/office/drawing/2014/main" id="{6E464E4A-C13D-B292-25D1-A96C3B8E0732}"/>
                </a:ext>
              </a:extLst>
            </p:cNvPr>
            <p:cNvSpPr>
              <a:spLocks/>
            </p:cNvSpPr>
            <p:nvPr/>
          </p:nvSpPr>
          <p:spPr bwMode="auto">
            <a:xfrm>
              <a:off x="1328" y="1250"/>
              <a:ext cx="461" cy="116"/>
            </a:xfrm>
            <a:custGeom>
              <a:avLst/>
              <a:gdLst>
                <a:gd name="T0" fmla="*/ 10 w 922"/>
                <a:gd name="T1" fmla="*/ 0 h 232"/>
                <a:gd name="T2" fmla="*/ 6 w 922"/>
                <a:gd name="T3" fmla="*/ 1 h 232"/>
                <a:gd name="T4" fmla="*/ 3 w 922"/>
                <a:gd name="T5" fmla="*/ 3 h 232"/>
                <a:gd name="T6" fmla="*/ 1 w 922"/>
                <a:gd name="T7" fmla="*/ 7 h 232"/>
                <a:gd name="T8" fmla="*/ 0 w 922"/>
                <a:gd name="T9" fmla="*/ 10 h 232"/>
                <a:gd name="T10" fmla="*/ 0 w 922"/>
                <a:gd name="T11" fmla="*/ 49 h 232"/>
                <a:gd name="T12" fmla="*/ 1 w 922"/>
                <a:gd name="T13" fmla="*/ 53 h 232"/>
                <a:gd name="T14" fmla="*/ 3 w 922"/>
                <a:gd name="T15" fmla="*/ 56 h 232"/>
                <a:gd name="T16" fmla="*/ 6 w 922"/>
                <a:gd name="T17" fmla="*/ 57 h 232"/>
                <a:gd name="T18" fmla="*/ 10 w 922"/>
                <a:gd name="T19" fmla="*/ 58 h 232"/>
                <a:gd name="T20" fmla="*/ 221 w 922"/>
                <a:gd name="T21" fmla="*/ 58 h 232"/>
                <a:gd name="T22" fmla="*/ 225 w 922"/>
                <a:gd name="T23" fmla="*/ 57 h 232"/>
                <a:gd name="T24" fmla="*/ 228 w 922"/>
                <a:gd name="T25" fmla="*/ 56 h 232"/>
                <a:gd name="T26" fmla="*/ 230 w 922"/>
                <a:gd name="T27" fmla="*/ 53 h 232"/>
                <a:gd name="T28" fmla="*/ 231 w 922"/>
                <a:gd name="T29" fmla="*/ 49 h 232"/>
                <a:gd name="T30" fmla="*/ 231 w 922"/>
                <a:gd name="T31" fmla="*/ 10 h 232"/>
                <a:gd name="T32" fmla="*/ 230 w 922"/>
                <a:gd name="T33" fmla="*/ 7 h 232"/>
                <a:gd name="T34" fmla="*/ 228 w 922"/>
                <a:gd name="T35" fmla="*/ 3 h 232"/>
                <a:gd name="T36" fmla="*/ 225 w 922"/>
                <a:gd name="T37" fmla="*/ 1 h 232"/>
                <a:gd name="T38" fmla="*/ 221 w 922"/>
                <a:gd name="T39" fmla="*/ 0 h 232"/>
                <a:gd name="T40" fmla="*/ 10 w 922"/>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2" h="232">
                  <a:moveTo>
                    <a:pt x="39" y="0"/>
                  </a:moveTo>
                  <a:lnTo>
                    <a:pt x="23" y="4"/>
                  </a:lnTo>
                  <a:lnTo>
                    <a:pt x="12" y="11"/>
                  </a:lnTo>
                  <a:lnTo>
                    <a:pt x="4" y="25"/>
                  </a:lnTo>
                  <a:lnTo>
                    <a:pt x="0" y="40"/>
                  </a:lnTo>
                  <a:lnTo>
                    <a:pt x="0" y="194"/>
                  </a:lnTo>
                  <a:lnTo>
                    <a:pt x="4" y="209"/>
                  </a:lnTo>
                  <a:lnTo>
                    <a:pt x="12" y="221"/>
                  </a:lnTo>
                  <a:lnTo>
                    <a:pt x="23" y="228"/>
                  </a:lnTo>
                  <a:lnTo>
                    <a:pt x="39" y="232"/>
                  </a:lnTo>
                  <a:lnTo>
                    <a:pt x="884" y="232"/>
                  </a:lnTo>
                  <a:lnTo>
                    <a:pt x="899" y="228"/>
                  </a:lnTo>
                  <a:lnTo>
                    <a:pt x="911" y="221"/>
                  </a:lnTo>
                  <a:lnTo>
                    <a:pt x="918" y="209"/>
                  </a:lnTo>
                  <a:lnTo>
                    <a:pt x="922" y="194"/>
                  </a:lnTo>
                  <a:lnTo>
                    <a:pt x="922" y="40"/>
                  </a:lnTo>
                  <a:lnTo>
                    <a:pt x="918" y="25"/>
                  </a:lnTo>
                  <a:lnTo>
                    <a:pt x="911" y="11"/>
                  </a:lnTo>
                  <a:lnTo>
                    <a:pt x="899" y="4"/>
                  </a:lnTo>
                  <a:lnTo>
                    <a:pt x="884" y="0"/>
                  </a:lnTo>
                  <a:lnTo>
                    <a:pt x="39"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27" name="Rectangle 43">
            <a:extLst>
              <a:ext uri="{FF2B5EF4-FFF2-40B4-BE49-F238E27FC236}">
                <a16:creationId xmlns:a16="http://schemas.microsoft.com/office/drawing/2014/main" id="{341C9B9E-57D7-B7AD-A7C1-684C3D8663A1}"/>
              </a:ext>
            </a:extLst>
          </p:cNvPr>
          <p:cNvSpPr>
            <a:spLocks noChangeArrowheads="1"/>
          </p:cNvSpPr>
          <p:nvPr/>
        </p:nvSpPr>
        <p:spPr bwMode="auto">
          <a:xfrm>
            <a:off x="831850" y="1924050"/>
            <a:ext cx="72707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Methods</a:t>
            </a:r>
            <a:endParaRPr lang="en-US" altLang="en-US" sz="1700" b="1"/>
          </a:p>
        </p:txBody>
      </p:sp>
      <p:sp>
        <p:nvSpPr>
          <p:cNvPr id="17428" name="Rectangle 44">
            <a:extLst>
              <a:ext uri="{FF2B5EF4-FFF2-40B4-BE49-F238E27FC236}">
                <a16:creationId xmlns:a16="http://schemas.microsoft.com/office/drawing/2014/main" id="{98653F57-84E2-CBB2-008F-D9865DEC136D}"/>
              </a:ext>
            </a:extLst>
          </p:cNvPr>
          <p:cNvSpPr>
            <a:spLocks noChangeArrowheads="1"/>
          </p:cNvSpPr>
          <p:nvPr/>
        </p:nvSpPr>
        <p:spPr bwMode="auto">
          <a:xfrm>
            <a:off x="1652588" y="1892300"/>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29" name="Group 47">
            <a:extLst>
              <a:ext uri="{FF2B5EF4-FFF2-40B4-BE49-F238E27FC236}">
                <a16:creationId xmlns:a16="http://schemas.microsoft.com/office/drawing/2014/main" id="{7E864115-368B-A700-129F-1A59D1CEE6A6}"/>
              </a:ext>
            </a:extLst>
          </p:cNvPr>
          <p:cNvGrpSpPr>
            <a:grpSpLocks/>
          </p:cNvGrpSpPr>
          <p:nvPr/>
        </p:nvGrpSpPr>
        <p:grpSpPr bwMode="auto">
          <a:xfrm>
            <a:off x="2635250" y="1868488"/>
            <a:ext cx="1473200" cy="365125"/>
            <a:chOff x="2077" y="1250"/>
            <a:chExt cx="549" cy="136"/>
          </a:xfrm>
        </p:grpSpPr>
        <p:sp>
          <p:nvSpPr>
            <p:cNvPr id="17505" name="Freeform 45">
              <a:extLst>
                <a:ext uri="{FF2B5EF4-FFF2-40B4-BE49-F238E27FC236}">
                  <a16:creationId xmlns:a16="http://schemas.microsoft.com/office/drawing/2014/main" id="{2817E98D-6298-BA8E-783B-4E90FF1D0AFB}"/>
                </a:ext>
              </a:extLst>
            </p:cNvPr>
            <p:cNvSpPr>
              <a:spLocks/>
            </p:cNvSpPr>
            <p:nvPr/>
          </p:nvSpPr>
          <p:spPr bwMode="auto">
            <a:xfrm>
              <a:off x="2106" y="1270"/>
              <a:ext cx="520" cy="116"/>
            </a:xfrm>
            <a:custGeom>
              <a:avLst/>
              <a:gdLst>
                <a:gd name="T0" fmla="*/ 10 w 1038"/>
                <a:gd name="T1" fmla="*/ 0 h 232"/>
                <a:gd name="T2" fmla="*/ 6 w 1038"/>
                <a:gd name="T3" fmla="*/ 1 h 232"/>
                <a:gd name="T4" fmla="*/ 3 w 1038"/>
                <a:gd name="T5" fmla="*/ 3 h 232"/>
                <a:gd name="T6" fmla="*/ 1 w 1038"/>
                <a:gd name="T7" fmla="*/ 6 h 232"/>
                <a:gd name="T8" fmla="*/ 0 w 1038"/>
                <a:gd name="T9" fmla="*/ 10 h 232"/>
                <a:gd name="T10" fmla="*/ 0 w 1038"/>
                <a:gd name="T11" fmla="*/ 49 h 232"/>
                <a:gd name="T12" fmla="*/ 1 w 1038"/>
                <a:gd name="T13" fmla="*/ 53 h 232"/>
                <a:gd name="T14" fmla="*/ 3 w 1038"/>
                <a:gd name="T15" fmla="*/ 56 h 232"/>
                <a:gd name="T16" fmla="*/ 6 w 1038"/>
                <a:gd name="T17" fmla="*/ 58 h 232"/>
                <a:gd name="T18" fmla="*/ 10 w 1038"/>
                <a:gd name="T19" fmla="*/ 58 h 232"/>
                <a:gd name="T20" fmla="*/ 251 w 1038"/>
                <a:gd name="T21" fmla="*/ 58 h 232"/>
                <a:gd name="T22" fmla="*/ 254 w 1038"/>
                <a:gd name="T23" fmla="*/ 58 h 232"/>
                <a:gd name="T24" fmla="*/ 257 w 1038"/>
                <a:gd name="T25" fmla="*/ 56 h 232"/>
                <a:gd name="T26" fmla="*/ 259 w 1038"/>
                <a:gd name="T27" fmla="*/ 53 h 232"/>
                <a:gd name="T28" fmla="*/ 261 w 1038"/>
                <a:gd name="T29" fmla="*/ 49 h 232"/>
                <a:gd name="T30" fmla="*/ 261 w 1038"/>
                <a:gd name="T31" fmla="*/ 10 h 232"/>
                <a:gd name="T32" fmla="*/ 259 w 1038"/>
                <a:gd name="T33" fmla="*/ 6 h 232"/>
                <a:gd name="T34" fmla="*/ 257 w 1038"/>
                <a:gd name="T35" fmla="*/ 3 h 232"/>
                <a:gd name="T36" fmla="*/ 254 w 1038"/>
                <a:gd name="T37" fmla="*/ 1 h 232"/>
                <a:gd name="T38" fmla="*/ 251 w 1038"/>
                <a:gd name="T39" fmla="*/ 0 h 232"/>
                <a:gd name="T40" fmla="*/ 10 w 1038"/>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8" h="232">
                  <a:moveTo>
                    <a:pt x="38" y="0"/>
                  </a:moveTo>
                  <a:lnTo>
                    <a:pt x="23" y="4"/>
                  </a:lnTo>
                  <a:lnTo>
                    <a:pt x="11" y="12"/>
                  </a:lnTo>
                  <a:lnTo>
                    <a:pt x="3" y="23"/>
                  </a:lnTo>
                  <a:lnTo>
                    <a:pt x="0" y="39"/>
                  </a:lnTo>
                  <a:lnTo>
                    <a:pt x="0" y="194"/>
                  </a:lnTo>
                  <a:lnTo>
                    <a:pt x="3" y="209"/>
                  </a:lnTo>
                  <a:lnTo>
                    <a:pt x="11" y="221"/>
                  </a:lnTo>
                  <a:lnTo>
                    <a:pt x="23" y="229"/>
                  </a:lnTo>
                  <a:lnTo>
                    <a:pt x="38" y="232"/>
                  </a:lnTo>
                  <a:lnTo>
                    <a:pt x="1000" y="232"/>
                  </a:lnTo>
                  <a:lnTo>
                    <a:pt x="1015" y="229"/>
                  </a:lnTo>
                  <a:lnTo>
                    <a:pt x="1027" y="221"/>
                  </a:lnTo>
                  <a:lnTo>
                    <a:pt x="1035" y="209"/>
                  </a:lnTo>
                  <a:lnTo>
                    <a:pt x="1038" y="194"/>
                  </a:lnTo>
                  <a:lnTo>
                    <a:pt x="1038" y="39"/>
                  </a:lnTo>
                  <a:lnTo>
                    <a:pt x="1035" y="23"/>
                  </a:lnTo>
                  <a:lnTo>
                    <a:pt x="1027" y="12"/>
                  </a:lnTo>
                  <a:lnTo>
                    <a:pt x="1015" y="4"/>
                  </a:lnTo>
                  <a:lnTo>
                    <a:pt x="1000"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06" name="Freeform 46">
              <a:extLst>
                <a:ext uri="{FF2B5EF4-FFF2-40B4-BE49-F238E27FC236}">
                  <a16:creationId xmlns:a16="http://schemas.microsoft.com/office/drawing/2014/main" id="{C7948115-3E95-B795-C3E3-56A9406B656A}"/>
                </a:ext>
              </a:extLst>
            </p:cNvPr>
            <p:cNvSpPr>
              <a:spLocks/>
            </p:cNvSpPr>
            <p:nvPr/>
          </p:nvSpPr>
          <p:spPr bwMode="auto">
            <a:xfrm>
              <a:off x="2077" y="1250"/>
              <a:ext cx="518" cy="116"/>
            </a:xfrm>
            <a:custGeom>
              <a:avLst/>
              <a:gdLst>
                <a:gd name="T0" fmla="*/ 9 w 1037"/>
                <a:gd name="T1" fmla="*/ 0 h 232"/>
                <a:gd name="T2" fmla="*/ 5 w 1037"/>
                <a:gd name="T3" fmla="*/ 1 h 232"/>
                <a:gd name="T4" fmla="*/ 3 w 1037"/>
                <a:gd name="T5" fmla="*/ 3 h 232"/>
                <a:gd name="T6" fmla="*/ 1 w 1037"/>
                <a:gd name="T7" fmla="*/ 7 h 232"/>
                <a:gd name="T8" fmla="*/ 0 w 1037"/>
                <a:gd name="T9" fmla="*/ 10 h 232"/>
                <a:gd name="T10" fmla="*/ 0 w 1037"/>
                <a:gd name="T11" fmla="*/ 49 h 232"/>
                <a:gd name="T12" fmla="*/ 1 w 1037"/>
                <a:gd name="T13" fmla="*/ 53 h 232"/>
                <a:gd name="T14" fmla="*/ 3 w 1037"/>
                <a:gd name="T15" fmla="*/ 56 h 232"/>
                <a:gd name="T16" fmla="*/ 5 w 1037"/>
                <a:gd name="T17" fmla="*/ 57 h 232"/>
                <a:gd name="T18" fmla="*/ 9 w 1037"/>
                <a:gd name="T19" fmla="*/ 58 h 232"/>
                <a:gd name="T20" fmla="*/ 249 w 1037"/>
                <a:gd name="T21" fmla="*/ 58 h 232"/>
                <a:gd name="T22" fmla="*/ 253 w 1037"/>
                <a:gd name="T23" fmla="*/ 57 h 232"/>
                <a:gd name="T24" fmla="*/ 256 w 1037"/>
                <a:gd name="T25" fmla="*/ 56 h 232"/>
                <a:gd name="T26" fmla="*/ 258 w 1037"/>
                <a:gd name="T27" fmla="*/ 53 h 232"/>
                <a:gd name="T28" fmla="*/ 259 w 1037"/>
                <a:gd name="T29" fmla="*/ 49 h 232"/>
                <a:gd name="T30" fmla="*/ 259 w 1037"/>
                <a:gd name="T31" fmla="*/ 10 h 232"/>
                <a:gd name="T32" fmla="*/ 258 w 1037"/>
                <a:gd name="T33" fmla="*/ 7 h 232"/>
                <a:gd name="T34" fmla="*/ 256 w 1037"/>
                <a:gd name="T35" fmla="*/ 3 h 232"/>
                <a:gd name="T36" fmla="*/ 253 w 1037"/>
                <a:gd name="T37" fmla="*/ 1 h 232"/>
                <a:gd name="T38" fmla="*/ 249 w 1037"/>
                <a:gd name="T39" fmla="*/ 0 h 232"/>
                <a:gd name="T40" fmla="*/ 9 w 1037"/>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7" h="232">
                  <a:moveTo>
                    <a:pt x="38" y="0"/>
                  </a:moveTo>
                  <a:lnTo>
                    <a:pt x="23" y="4"/>
                  </a:lnTo>
                  <a:lnTo>
                    <a:pt x="12" y="11"/>
                  </a:lnTo>
                  <a:lnTo>
                    <a:pt x="4" y="25"/>
                  </a:lnTo>
                  <a:lnTo>
                    <a:pt x="0" y="40"/>
                  </a:lnTo>
                  <a:lnTo>
                    <a:pt x="0" y="194"/>
                  </a:lnTo>
                  <a:lnTo>
                    <a:pt x="4" y="209"/>
                  </a:lnTo>
                  <a:lnTo>
                    <a:pt x="12" y="221"/>
                  </a:lnTo>
                  <a:lnTo>
                    <a:pt x="23" y="228"/>
                  </a:lnTo>
                  <a:lnTo>
                    <a:pt x="38" y="232"/>
                  </a:lnTo>
                  <a:lnTo>
                    <a:pt x="999" y="232"/>
                  </a:lnTo>
                  <a:lnTo>
                    <a:pt x="1014" y="228"/>
                  </a:lnTo>
                  <a:lnTo>
                    <a:pt x="1025" y="221"/>
                  </a:lnTo>
                  <a:lnTo>
                    <a:pt x="1033" y="209"/>
                  </a:lnTo>
                  <a:lnTo>
                    <a:pt x="1037" y="194"/>
                  </a:lnTo>
                  <a:lnTo>
                    <a:pt x="1037" y="40"/>
                  </a:lnTo>
                  <a:lnTo>
                    <a:pt x="1033" y="25"/>
                  </a:lnTo>
                  <a:lnTo>
                    <a:pt x="1025" y="11"/>
                  </a:lnTo>
                  <a:lnTo>
                    <a:pt x="1014" y="4"/>
                  </a:lnTo>
                  <a:lnTo>
                    <a:pt x="999"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30" name="Rectangle 48">
            <a:extLst>
              <a:ext uri="{FF2B5EF4-FFF2-40B4-BE49-F238E27FC236}">
                <a16:creationId xmlns:a16="http://schemas.microsoft.com/office/drawing/2014/main" id="{B0735AD3-CD51-8B26-FCDA-C64C6A3F5E62}"/>
              </a:ext>
            </a:extLst>
          </p:cNvPr>
          <p:cNvSpPr>
            <a:spLocks noChangeArrowheads="1"/>
          </p:cNvSpPr>
          <p:nvPr/>
        </p:nvSpPr>
        <p:spPr bwMode="auto">
          <a:xfrm>
            <a:off x="2895600" y="1924050"/>
            <a:ext cx="7683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Materials</a:t>
            </a:r>
            <a:endParaRPr lang="en-US" altLang="en-US" sz="1700" b="1"/>
          </a:p>
        </p:txBody>
      </p:sp>
      <p:sp>
        <p:nvSpPr>
          <p:cNvPr id="17431" name="Rectangle 49">
            <a:extLst>
              <a:ext uri="{FF2B5EF4-FFF2-40B4-BE49-F238E27FC236}">
                <a16:creationId xmlns:a16="http://schemas.microsoft.com/office/drawing/2014/main" id="{AE303F45-5D56-6078-5868-504F64A37AED}"/>
              </a:ext>
            </a:extLst>
          </p:cNvPr>
          <p:cNvSpPr>
            <a:spLocks noChangeArrowheads="1"/>
          </p:cNvSpPr>
          <p:nvPr/>
        </p:nvSpPr>
        <p:spPr bwMode="auto">
          <a:xfrm>
            <a:off x="3762375" y="1892300"/>
            <a:ext cx="58738"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32" name="Group 52">
            <a:extLst>
              <a:ext uri="{FF2B5EF4-FFF2-40B4-BE49-F238E27FC236}">
                <a16:creationId xmlns:a16="http://schemas.microsoft.com/office/drawing/2014/main" id="{F223C836-A27D-E24F-72DF-46164E1B3941}"/>
              </a:ext>
            </a:extLst>
          </p:cNvPr>
          <p:cNvGrpSpPr>
            <a:grpSpLocks/>
          </p:cNvGrpSpPr>
          <p:nvPr/>
        </p:nvGrpSpPr>
        <p:grpSpPr bwMode="auto">
          <a:xfrm>
            <a:off x="4489450" y="1868488"/>
            <a:ext cx="1473200" cy="365125"/>
            <a:chOff x="2768" y="1250"/>
            <a:chExt cx="549" cy="136"/>
          </a:xfrm>
        </p:grpSpPr>
        <p:sp>
          <p:nvSpPr>
            <p:cNvPr id="17503" name="Freeform 50">
              <a:extLst>
                <a:ext uri="{FF2B5EF4-FFF2-40B4-BE49-F238E27FC236}">
                  <a16:creationId xmlns:a16="http://schemas.microsoft.com/office/drawing/2014/main" id="{8AAA5F4E-A7E1-23FA-BD03-604D9DDF6FAA}"/>
                </a:ext>
              </a:extLst>
            </p:cNvPr>
            <p:cNvSpPr>
              <a:spLocks/>
            </p:cNvSpPr>
            <p:nvPr/>
          </p:nvSpPr>
          <p:spPr bwMode="auto">
            <a:xfrm>
              <a:off x="2798" y="1270"/>
              <a:ext cx="519" cy="116"/>
            </a:xfrm>
            <a:custGeom>
              <a:avLst/>
              <a:gdLst>
                <a:gd name="T0" fmla="*/ 9 w 1039"/>
                <a:gd name="T1" fmla="*/ 0 h 232"/>
                <a:gd name="T2" fmla="*/ 5 w 1039"/>
                <a:gd name="T3" fmla="*/ 1 h 232"/>
                <a:gd name="T4" fmla="*/ 3 w 1039"/>
                <a:gd name="T5" fmla="*/ 3 h 232"/>
                <a:gd name="T6" fmla="*/ 1 w 1039"/>
                <a:gd name="T7" fmla="*/ 6 h 232"/>
                <a:gd name="T8" fmla="*/ 0 w 1039"/>
                <a:gd name="T9" fmla="*/ 10 h 232"/>
                <a:gd name="T10" fmla="*/ 0 w 1039"/>
                <a:gd name="T11" fmla="*/ 49 h 232"/>
                <a:gd name="T12" fmla="*/ 1 w 1039"/>
                <a:gd name="T13" fmla="*/ 53 h 232"/>
                <a:gd name="T14" fmla="*/ 3 w 1039"/>
                <a:gd name="T15" fmla="*/ 56 h 232"/>
                <a:gd name="T16" fmla="*/ 5 w 1039"/>
                <a:gd name="T17" fmla="*/ 58 h 232"/>
                <a:gd name="T18" fmla="*/ 9 w 1039"/>
                <a:gd name="T19" fmla="*/ 58 h 232"/>
                <a:gd name="T20" fmla="*/ 250 w 1039"/>
                <a:gd name="T21" fmla="*/ 58 h 232"/>
                <a:gd name="T22" fmla="*/ 254 w 1039"/>
                <a:gd name="T23" fmla="*/ 58 h 232"/>
                <a:gd name="T24" fmla="*/ 256 w 1039"/>
                <a:gd name="T25" fmla="*/ 56 h 232"/>
                <a:gd name="T26" fmla="*/ 258 w 1039"/>
                <a:gd name="T27" fmla="*/ 53 h 232"/>
                <a:gd name="T28" fmla="*/ 259 w 1039"/>
                <a:gd name="T29" fmla="*/ 49 h 232"/>
                <a:gd name="T30" fmla="*/ 259 w 1039"/>
                <a:gd name="T31" fmla="*/ 10 h 232"/>
                <a:gd name="T32" fmla="*/ 258 w 1039"/>
                <a:gd name="T33" fmla="*/ 6 h 232"/>
                <a:gd name="T34" fmla="*/ 256 w 1039"/>
                <a:gd name="T35" fmla="*/ 3 h 232"/>
                <a:gd name="T36" fmla="*/ 254 w 1039"/>
                <a:gd name="T37" fmla="*/ 1 h 232"/>
                <a:gd name="T38" fmla="*/ 250 w 1039"/>
                <a:gd name="T39" fmla="*/ 0 h 232"/>
                <a:gd name="T40" fmla="*/ 9 w 1039"/>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9" h="232">
                  <a:moveTo>
                    <a:pt x="39" y="0"/>
                  </a:moveTo>
                  <a:lnTo>
                    <a:pt x="23" y="4"/>
                  </a:lnTo>
                  <a:lnTo>
                    <a:pt x="12" y="12"/>
                  </a:lnTo>
                  <a:lnTo>
                    <a:pt x="4" y="23"/>
                  </a:lnTo>
                  <a:lnTo>
                    <a:pt x="0" y="39"/>
                  </a:lnTo>
                  <a:lnTo>
                    <a:pt x="0" y="194"/>
                  </a:lnTo>
                  <a:lnTo>
                    <a:pt x="4" y="209"/>
                  </a:lnTo>
                  <a:lnTo>
                    <a:pt x="12" y="221"/>
                  </a:lnTo>
                  <a:lnTo>
                    <a:pt x="23" y="229"/>
                  </a:lnTo>
                  <a:lnTo>
                    <a:pt x="39" y="232"/>
                  </a:lnTo>
                  <a:lnTo>
                    <a:pt x="1001" y="232"/>
                  </a:lnTo>
                  <a:lnTo>
                    <a:pt x="1016" y="229"/>
                  </a:lnTo>
                  <a:lnTo>
                    <a:pt x="1027" y="221"/>
                  </a:lnTo>
                  <a:lnTo>
                    <a:pt x="1035" y="209"/>
                  </a:lnTo>
                  <a:lnTo>
                    <a:pt x="1039" y="194"/>
                  </a:lnTo>
                  <a:lnTo>
                    <a:pt x="1039" y="39"/>
                  </a:lnTo>
                  <a:lnTo>
                    <a:pt x="1035" y="23"/>
                  </a:lnTo>
                  <a:lnTo>
                    <a:pt x="1027" y="12"/>
                  </a:lnTo>
                  <a:lnTo>
                    <a:pt x="1016" y="4"/>
                  </a:lnTo>
                  <a:lnTo>
                    <a:pt x="1001" y="0"/>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04" name="Freeform 51">
              <a:extLst>
                <a:ext uri="{FF2B5EF4-FFF2-40B4-BE49-F238E27FC236}">
                  <a16:creationId xmlns:a16="http://schemas.microsoft.com/office/drawing/2014/main" id="{25C98064-C130-A66E-93BF-FCC05CF1FAE9}"/>
                </a:ext>
              </a:extLst>
            </p:cNvPr>
            <p:cNvSpPr>
              <a:spLocks/>
            </p:cNvSpPr>
            <p:nvPr/>
          </p:nvSpPr>
          <p:spPr bwMode="auto">
            <a:xfrm>
              <a:off x="2768" y="1250"/>
              <a:ext cx="518" cy="116"/>
            </a:xfrm>
            <a:custGeom>
              <a:avLst/>
              <a:gdLst>
                <a:gd name="T0" fmla="*/ 10 w 1036"/>
                <a:gd name="T1" fmla="*/ 0 h 232"/>
                <a:gd name="T2" fmla="*/ 6 w 1036"/>
                <a:gd name="T3" fmla="*/ 1 h 232"/>
                <a:gd name="T4" fmla="*/ 3 w 1036"/>
                <a:gd name="T5" fmla="*/ 3 h 232"/>
                <a:gd name="T6" fmla="*/ 1 w 1036"/>
                <a:gd name="T7" fmla="*/ 7 h 232"/>
                <a:gd name="T8" fmla="*/ 0 w 1036"/>
                <a:gd name="T9" fmla="*/ 10 h 232"/>
                <a:gd name="T10" fmla="*/ 0 w 1036"/>
                <a:gd name="T11" fmla="*/ 49 h 232"/>
                <a:gd name="T12" fmla="*/ 1 w 1036"/>
                <a:gd name="T13" fmla="*/ 53 h 232"/>
                <a:gd name="T14" fmla="*/ 3 w 1036"/>
                <a:gd name="T15" fmla="*/ 56 h 232"/>
                <a:gd name="T16" fmla="*/ 6 w 1036"/>
                <a:gd name="T17" fmla="*/ 57 h 232"/>
                <a:gd name="T18" fmla="*/ 10 w 1036"/>
                <a:gd name="T19" fmla="*/ 58 h 232"/>
                <a:gd name="T20" fmla="*/ 250 w 1036"/>
                <a:gd name="T21" fmla="*/ 58 h 232"/>
                <a:gd name="T22" fmla="*/ 254 w 1036"/>
                <a:gd name="T23" fmla="*/ 57 h 232"/>
                <a:gd name="T24" fmla="*/ 257 w 1036"/>
                <a:gd name="T25" fmla="*/ 56 h 232"/>
                <a:gd name="T26" fmla="*/ 259 w 1036"/>
                <a:gd name="T27" fmla="*/ 53 h 232"/>
                <a:gd name="T28" fmla="*/ 259 w 1036"/>
                <a:gd name="T29" fmla="*/ 49 h 232"/>
                <a:gd name="T30" fmla="*/ 259 w 1036"/>
                <a:gd name="T31" fmla="*/ 10 h 232"/>
                <a:gd name="T32" fmla="*/ 259 w 1036"/>
                <a:gd name="T33" fmla="*/ 7 h 232"/>
                <a:gd name="T34" fmla="*/ 257 w 1036"/>
                <a:gd name="T35" fmla="*/ 3 h 232"/>
                <a:gd name="T36" fmla="*/ 254 w 1036"/>
                <a:gd name="T37" fmla="*/ 1 h 232"/>
                <a:gd name="T38" fmla="*/ 250 w 1036"/>
                <a:gd name="T39" fmla="*/ 0 h 232"/>
                <a:gd name="T40" fmla="*/ 10 w 1036"/>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6" h="232">
                  <a:moveTo>
                    <a:pt x="38" y="0"/>
                  </a:moveTo>
                  <a:lnTo>
                    <a:pt x="23" y="4"/>
                  </a:lnTo>
                  <a:lnTo>
                    <a:pt x="11" y="11"/>
                  </a:lnTo>
                  <a:lnTo>
                    <a:pt x="3" y="25"/>
                  </a:lnTo>
                  <a:lnTo>
                    <a:pt x="0" y="40"/>
                  </a:lnTo>
                  <a:lnTo>
                    <a:pt x="0" y="194"/>
                  </a:lnTo>
                  <a:lnTo>
                    <a:pt x="3" y="209"/>
                  </a:lnTo>
                  <a:lnTo>
                    <a:pt x="11" y="221"/>
                  </a:lnTo>
                  <a:lnTo>
                    <a:pt x="23" y="228"/>
                  </a:lnTo>
                  <a:lnTo>
                    <a:pt x="38" y="232"/>
                  </a:lnTo>
                  <a:lnTo>
                    <a:pt x="998" y="232"/>
                  </a:lnTo>
                  <a:lnTo>
                    <a:pt x="1013" y="228"/>
                  </a:lnTo>
                  <a:lnTo>
                    <a:pt x="1025" y="221"/>
                  </a:lnTo>
                  <a:lnTo>
                    <a:pt x="1033" y="209"/>
                  </a:lnTo>
                  <a:lnTo>
                    <a:pt x="1036" y="194"/>
                  </a:lnTo>
                  <a:lnTo>
                    <a:pt x="1036" y="40"/>
                  </a:lnTo>
                  <a:lnTo>
                    <a:pt x="1033" y="25"/>
                  </a:lnTo>
                  <a:lnTo>
                    <a:pt x="1025" y="11"/>
                  </a:lnTo>
                  <a:lnTo>
                    <a:pt x="1013" y="4"/>
                  </a:lnTo>
                  <a:lnTo>
                    <a:pt x="998"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33" name="Rectangle 53">
            <a:extLst>
              <a:ext uri="{FF2B5EF4-FFF2-40B4-BE49-F238E27FC236}">
                <a16:creationId xmlns:a16="http://schemas.microsoft.com/office/drawing/2014/main" id="{B80D8797-DC46-AF4A-2D26-E80E056BA298}"/>
              </a:ext>
            </a:extLst>
          </p:cNvPr>
          <p:cNvSpPr>
            <a:spLocks noChangeArrowheads="1"/>
          </p:cNvSpPr>
          <p:nvPr/>
        </p:nvSpPr>
        <p:spPr bwMode="auto">
          <a:xfrm>
            <a:off x="4724400" y="1924050"/>
            <a:ext cx="806450"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Machines</a:t>
            </a:r>
            <a:endParaRPr lang="en-US" altLang="en-US" sz="1700" b="1"/>
          </a:p>
        </p:txBody>
      </p:sp>
      <p:sp>
        <p:nvSpPr>
          <p:cNvPr id="17434" name="Rectangle 54">
            <a:extLst>
              <a:ext uri="{FF2B5EF4-FFF2-40B4-BE49-F238E27FC236}">
                <a16:creationId xmlns:a16="http://schemas.microsoft.com/office/drawing/2014/main" id="{7B74D8A1-1429-E067-0D79-4829EC486810}"/>
              </a:ext>
            </a:extLst>
          </p:cNvPr>
          <p:cNvSpPr>
            <a:spLocks noChangeArrowheads="1"/>
          </p:cNvSpPr>
          <p:nvPr/>
        </p:nvSpPr>
        <p:spPr bwMode="auto">
          <a:xfrm>
            <a:off x="5640388" y="1892300"/>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35" name="Group 57">
            <a:extLst>
              <a:ext uri="{FF2B5EF4-FFF2-40B4-BE49-F238E27FC236}">
                <a16:creationId xmlns:a16="http://schemas.microsoft.com/office/drawing/2014/main" id="{5F2E395A-D4F5-6965-4B37-E916E0ADD48A}"/>
              </a:ext>
            </a:extLst>
          </p:cNvPr>
          <p:cNvGrpSpPr>
            <a:grpSpLocks/>
          </p:cNvGrpSpPr>
          <p:nvPr/>
        </p:nvGrpSpPr>
        <p:grpSpPr bwMode="auto">
          <a:xfrm>
            <a:off x="2771775" y="3570288"/>
            <a:ext cx="1100138" cy="1404937"/>
            <a:chOff x="2128" y="1884"/>
            <a:chExt cx="410" cy="524"/>
          </a:xfrm>
        </p:grpSpPr>
        <p:sp>
          <p:nvSpPr>
            <p:cNvPr id="17501" name="Freeform 55">
              <a:extLst>
                <a:ext uri="{FF2B5EF4-FFF2-40B4-BE49-F238E27FC236}">
                  <a16:creationId xmlns:a16="http://schemas.microsoft.com/office/drawing/2014/main" id="{3658708B-08CA-1EA5-3A74-404574B084DC}"/>
                </a:ext>
              </a:extLst>
            </p:cNvPr>
            <p:cNvSpPr>
              <a:spLocks/>
            </p:cNvSpPr>
            <p:nvPr/>
          </p:nvSpPr>
          <p:spPr bwMode="auto">
            <a:xfrm>
              <a:off x="2128" y="1921"/>
              <a:ext cx="383" cy="487"/>
            </a:xfrm>
            <a:custGeom>
              <a:avLst/>
              <a:gdLst>
                <a:gd name="T0" fmla="*/ 0 w 766"/>
                <a:gd name="T1" fmla="*/ 239 h 973"/>
                <a:gd name="T2" fmla="*/ 7 w 766"/>
                <a:gd name="T3" fmla="*/ 244 h 973"/>
                <a:gd name="T4" fmla="*/ 192 w 766"/>
                <a:gd name="T5" fmla="*/ 5 h 973"/>
                <a:gd name="T6" fmla="*/ 186 w 766"/>
                <a:gd name="T7" fmla="*/ 0 h 973"/>
                <a:gd name="T8" fmla="*/ 0 w 766"/>
                <a:gd name="T9" fmla="*/ 239 h 973"/>
                <a:gd name="T10" fmla="*/ 0 60000 65536"/>
                <a:gd name="T11" fmla="*/ 0 60000 65536"/>
                <a:gd name="T12" fmla="*/ 0 60000 65536"/>
                <a:gd name="T13" fmla="*/ 0 60000 65536"/>
                <a:gd name="T14" fmla="*/ 0 60000 65536"/>
              </a:gdLst>
              <a:ahLst/>
              <a:cxnLst>
                <a:cxn ang="T10">
                  <a:pos x="T0" y="T1"/>
                </a:cxn>
                <a:cxn ang="T11">
                  <a:pos x="T2" y="T3"/>
                </a:cxn>
                <a:cxn ang="T12">
                  <a:pos x="T4" y="T5"/>
                </a:cxn>
                <a:cxn ang="T13">
                  <a:pos x="T6" y="T7"/>
                </a:cxn>
                <a:cxn ang="T14">
                  <a:pos x="T8" y="T9"/>
                </a:cxn>
              </a:cxnLst>
              <a:rect l="0" t="0" r="r" b="b"/>
              <a:pathLst>
                <a:path w="766" h="973">
                  <a:moveTo>
                    <a:pt x="0" y="954"/>
                  </a:moveTo>
                  <a:lnTo>
                    <a:pt x="25" y="973"/>
                  </a:lnTo>
                  <a:lnTo>
                    <a:pt x="766" y="19"/>
                  </a:lnTo>
                  <a:lnTo>
                    <a:pt x="741" y="0"/>
                  </a:lnTo>
                  <a:lnTo>
                    <a:pt x="0" y="954"/>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02" name="Freeform 56">
              <a:extLst>
                <a:ext uri="{FF2B5EF4-FFF2-40B4-BE49-F238E27FC236}">
                  <a16:creationId xmlns:a16="http://schemas.microsoft.com/office/drawing/2014/main" id="{CDB68682-7DA4-185C-A5CB-269C44F875DA}"/>
                </a:ext>
              </a:extLst>
            </p:cNvPr>
            <p:cNvSpPr>
              <a:spLocks/>
            </p:cNvSpPr>
            <p:nvPr/>
          </p:nvSpPr>
          <p:spPr bwMode="auto">
            <a:xfrm>
              <a:off x="2482" y="1884"/>
              <a:ext cx="56" cy="61"/>
            </a:xfrm>
            <a:custGeom>
              <a:avLst/>
              <a:gdLst>
                <a:gd name="T0" fmla="*/ 22 w 114"/>
                <a:gd name="T1" fmla="*/ 30 h 123"/>
                <a:gd name="T2" fmla="*/ 28 w 114"/>
                <a:gd name="T3" fmla="*/ 0 h 123"/>
                <a:gd name="T4" fmla="*/ 0 w 114"/>
                <a:gd name="T5" fmla="*/ 13 h 123"/>
                <a:gd name="T6" fmla="*/ 22 w 114"/>
                <a:gd name="T7" fmla="*/ 30 h 12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14" h="123">
                  <a:moveTo>
                    <a:pt x="89" y="123"/>
                  </a:moveTo>
                  <a:lnTo>
                    <a:pt x="114" y="0"/>
                  </a:lnTo>
                  <a:lnTo>
                    <a:pt x="0" y="54"/>
                  </a:lnTo>
                  <a:lnTo>
                    <a:pt x="89" y="12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36" name="Group 60">
            <a:extLst>
              <a:ext uri="{FF2B5EF4-FFF2-40B4-BE49-F238E27FC236}">
                <a16:creationId xmlns:a16="http://schemas.microsoft.com/office/drawing/2014/main" id="{26342CAD-6E62-EAA0-A44F-A64CBDF5C99C}"/>
              </a:ext>
            </a:extLst>
          </p:cNvPr>
          <p:cNvGrpSpPr>
            <a:grpSpLocks/>
          </p:cNvGrpSpPr>
          <p:nvPr/>
        </p:nvGrpSpPr>
        <p:grpSpPr bwMode="auto">
          <a:xfrm>
            <a:off x="352425" y="4959350"/>
            <a:ext cx="1317625" cy="365125"/>
            <a:chOff x="1155" y="2402"/>
            <a:chExt cx="491" cy="136"/>
          </a:xfrm>
        </p:grpSpPr>
        <p:sp>
          <p:nvSpPr>
            <p:cNvPr id="17499" name="Freeform 58">
              <a:extLst>
                <a:ext uri="{FF2B5EF4-FFF2-40B4-BE49-F238E27FC236}">
                  <a16:creationId xmlns:a16="http://schemas.microsoft.com/office/drawing/2014/main" id="{B1599080-BFFC-9AC2-3CB6-78B146E4DEDA}"/>
                </a:ext>
              </a:extLst>
            </p:cNvPr>
            <p:cNvSpPr>
              <a:spLocks/>
            </p:cNvSpPr>
            <p:nvPr/>
          </p:nvSpPr>
          <p:spPr bwMode="auto">
            <a:xfrm>
              <a:off x="1185" y="2422"/>
              <a:ext cx="461" cy="116"/>
            </a:xfrm>
            <a:custGeom>
              <a:avLst/>
              <a:gdLst>
                <a:gd name="T0" fmla="*/ 9 w 924"/>
                <a:gd name="T1" fmla="*/ 0 h 232"/>
                <a:gd name="T2" fmla="*/ 5 w 924"/>
                <a:gd name="T3" fmla="*/ 1 h 232"/>
                <a:gd name="T4" fmla="*/ 3 w 924"/>
                <a:gd name="T5" fmla="*/ 3 h 232"/>
                <a:gd name="T6" fmla="*/ 1 w 924"/>
                <a:gd name="T7" fmla="*/ 6 h 232"/>
                <a:gd name="T8" fmla="*/ 0 w 924"/>
                <a:gd name="T9" fmla="*/ 10 h 232"/>
                <a:gd name="T10" fmla="*/ 0 w 924"/>
                <a:gd name="T11" fmla="*/ 49 h 232"/>
                <a:gd name="T12" fmla="*/ 1 w 924"/>
                <a:gd name="T13" fmla="*/ 53 h 232"/>
                <a:gd name="T14" fmla="*/ 3 w 924"/>
                <a:gd name="T15" fmla="*/ 56 h 232"/>
                <a:gd name="T16" fmla="*/ 5 w 924"/>
                <a:gd name="T17" fmla="*/ 58 h 232"/>
                <a:gd name="T18" fmla="*/ 9 w 924"/>
                <a:gd name="T19" fmla="*/ 58 h 232"/>
                <a:gd name="T20" fmla="*/ 221 w 924"/>
                <a:gd name="T21" fmla="*/ 58 h 232"/>
                <a:gd name="T22" fmla="*/ 225 w 924"/>
                <a:gd name="T23" fmla="*/ 58 h 232"/>
                <a:gd name="T24" fmla="*/ 227 w 924"/>
                <a:gd name="T25" fmla="*/ 56 h 232"/>
                <a:gd name="T26" fmla="*/ 229 w 924"/>
                <a:gd name="T27" fmla="*/ 53 h 232"/>
                <a:gd name="T28" fmla="*/ 230 w 924"/>
                <a:gd name="T29" fmla="*/ 49 h 232"/>
                <a:gd name="T30" fmla="*/ 230 w 924"/>
                <a:gd name="T31" fmla="*/ 10 h 232"/>
                <a:gd name="T32" fmla="*/ 229 w 924"/>
                <a:gd name="T33" fmla="*/ 6 h 232"/>
                <a:gd name="T34" fmla="*/ 227 w 924"/>
                <a:gd name="T35" fmla="*/ 3 h 232"/>
                <a:gd name="T36" fmla="*/ 225 w 924"/>
                <a:gd name="T37" fmla="*/ 1 h 232"/>
                <a:gd name="T38" fmla="*/ 221 w 924"/>
                <a:gd name="T39" fmla="*/ 0 h 232"/>
                <a:gd name="T40" fmla="*/ 9 w 924"/>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4" h="232">
                  <a:moveTo>
                    <a:pt x="39" y="0"/>
                  </a:moveTo>
                  <a:lnTo>
                    <a:pt x="23" y="4"/>
                  </a:lnTo>
                  <a:lnTo>
                    <a:pt x="12" y="12"/>
                  </a:lnTo>
                  <a:lnTo>
                    <a:pt x="4" y="23"/>
                  </a:lnTo>
                  <a:lnTo>
                    <a:pt x="0" y="39"/>
                  </a:lnTo>
                  <a:lnTo>
                    <a:pt x="0" y="194"/>
                  </a:lnTo>
                  <a:lnTo>
                    <a:pt x="4" y="209"/>
                  </a:lnTo>
                  <a:lnTo>
                    <a:pt x="12" y="221"/>
                  </a:lnTo>
                  <a:lnTo>
                    <a:pt x="23" y="229"/>
                  </a:lnTo>
                  <a:lnTo>
                    <a:pt x="39" y="232"/>
                  </a:lnTo>
                  <a:lnTo>
                    <a:pt x="885" y="232"/>
                  </a:lnTo>
                  <a:lnTo>
                    <a:pt x="901" y="229"/>
                  </a:lnTo>
                  <a:lnTo>
                    <a:pt x="912" y="221"/>
                  </a:lnTo>
                  <a:lnTo>
                    <a:pt x="920" y="209"/>
                  </a:lnTo>
                  <a:lnTo>
                    <a:pt x="924" y="194"/>
                  </a:lnTo>
                  <a:lnTo>
                    <a:pt x="924" y="39"/>
                  </a:lnTo>
                  <a:lnTo>
                    <a:pt x="920" y="23"/>
                  </a:lnTo>
                  <a:lnTo>
                    <a:pt x="912" y="12"/>
                  </a:lnTo>
                  <a:lnTo>
                    <a:pt x="901" y="4"/>
                  </a:lnTo>
                  <a:lnTo>
                    <a:pt x="885" y="0"/>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500" name="Freeform 59">
              <a:extLst>
                <a:ext uri="{FF2B5EF4-FFF2-40B4-BE49-F238E27FC236}">
                  <a16:creationId xmlns:a16="http://schemas.microsoft.com/office/drawing/2014/main" id="{9D56EA5B-AC84-0273-8E0B-D3D34DD97F01}"/>
                </a:ext>
              </a:extLst>
            </p:cNvPr>
            <p:cNvSpPr>
              <a:spLocks/>
            </p:cNvSpPr>
            <p:nvPr/>
          </p:nvSpPr>
          <p:spPr bwMode="auto">
            <a:xfrm>
              <a:off x="1155" y="2402"/>
              <a:ext cx="461" cy="116"/>
            </a:xfrm>
            <a:custGeom>
              <a:avLst/>
              <a:gdLst>
                <a:gd name="T0" fmla="*/ 10 w 921"/>
                <a:gd name="T1" fmla="*/ 0 h 232"/>
                <a:gd name="T2" fmla="*/ 6 w 921"/>
                <a:gd name="T3" fmla="*/ 1 h 232"/>
                <a:gd name="T4" fmla="*/ 3 w 921"/>
                <a:gd name="T5" fmla="*/ 3 h 232"/>
                <a:gd name="T6" fmla="*/ 1 w 921"/>
                <a:gd name="T7" fmla="*/ 7 h 232"/>
                <a:gd name="T8" fmla="*/ 0 w 921"/>
                <a:gd name="T9" fmla="*/ 10 h 232"/>
                <a:gd name="T10" fmla="*/ 0 w 921"/>
                <a:gd name="T11" fmla="*/ 49 h 232"/>
                <a:gd name="T12" fmla="*/ 1 w 921"/>
                <a:gd name="T13" fmla="*/ 53 h 232"/>
                <a:gd name="T14" fmla="*/ 3 w 921"/>
                <a:gd name="T15" fmla="*/ 56 h 232"/>
                <a:gd name="T16" fmla="*/ 6 w 921"/>
                <a:gd name="T17" fmla="*/ 57 h 232"/>
                <a:gd name="T18" fmla="*/ 10 w 921"/>
                <a:gd name="T19" fmla="*/ 58 h 232"/>
                <a:gd name="T20" fmla="*/ 221 w 921"/>
                <a:gd name="T21" fmla="*/ 58 h 232"/>
                <a:gd name="T22" fmla="*/ 225 w 921"/>
                <a:gd name="T23" fmla="*/ 57 h 232"/>
                <a:gd name="T24" fmla="*/ 228 w 921"/>
                <a:gd name="T25" fmla="*/ 56 h 232"/>
                <a:gd name="T26" fmla="*/ 230 w 921"/>
                <a:gd name="T27" fmla="*/ 53 h 232"/>
                <a:gd name="T28" fmla="*/ 231 w 921"/>
                <a:gd name="T29" fmla="*/ 49 h 232"/>
                <a:gd name="T30" fmla="*/ 231 w 921"/>
                <a:gd name="T31" fmla="*/ 10 h 232"/>
                <a:gd name="T32" fmla="*/ 230 w 921"/>
                <a:gd name="T33" fmla="*/ 7 h 232"/>
                <a:gd name="T34" fmla="*/ 228 w 921"/>
                <a:gd name="T35" fmla="*/ 3 h 232"/>
                <a:gd name="T36" fmla="*/ 225 w 921"/>
                <a:gd name="T37" fmla="*/ 1 h 232"/>
                <a:gd name="T38" fmla="*/ 221 w 921"/>
                <a:gd name="T39" fmla="*/ 0 h 232"/>
                <a:gd name="T40" fmla="*/ 10 w 921"/>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1" h="232">
                  <a:moveTo>
                    <a:pt x="38" y="0"/>
                  </a:moveTo>
                  <a:lnTo>
                    <a:pt x="23" y="4"/>
                  </a:lnTo>
                  <a:lnTo>
                    <a:pt x="11" y="11"/>
                  </a:lnTo>
                  <a:lnTo>
                    <a:pt x="4" y="25"/>
                  </a:lnTo>
                  <a:lnTo>
                    <a:pt x="0" y="40"/>
                  </a:lnTo>
                  <a:lnTo>
                    <a:pt x="0" y="194"/>
                  </a:lnTo>
                  <a:lnTo>
                    <a:pt x="4" y="209"/>
                  </a:lnTo>
                  <a:lnTo>
                    <a:pt x="11" y="221"/>
                  </a:lnTo>
                  <a:lnTo>
                    <a:pt x="23" y="228"/>
                  </a:lnTo>
                  <a:lnTo>
                    <a:pt x="38" y="232"/>
                  </a:lnTo>
                  <a:lnTo>
                    <a:pt x="883" y="232"/>
                  </a:lnTo>
                  <a:lnTo>
                    <a:pt x="898" y="228"/>
                  </a:lnTo>
                  <a:lnTo>
                    <a:pt x="910" y="221"/>
                  </a:lnTo>
                  <a:lnTo>
                    <a:pt x="918" y="209"/>
                  </a:lnTo>
                  <a:lnTo>
                    <a:pt x="921" y="194"/>
                  </a:lnTo>
                  <a:lnTo>
                    <a:pt x="921" y="40"/>
                  </a:lnTo>
                  <a:lnTo>
                    <a:pt x="918" y="25"/>
                  </a:lnTo>
                  <a:lnTo>
                    <a:pt x="910" y="11"/>
                  </a:lnTo>
                  <a:lnTo>
                    <a:pt x="898" y="4"/>
                  </a:lnTo>
                  <a:lnTo>
                    <a:pt x="883"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37" name="Rectangle 61">
            <a:extLst>
              <a:ext uri="{FF2B5EF4-FFF2-40B4-BE49-F238E27FC236}">
                <a16:creationId xmlns:a16="http://schemas.microsoft.com/office/drawing/2014/main" id="{69F8CB27-4297-0EFC-A6A3-D8CD5DDF5CDD}"/>
              </a:ext>
            </a:extLst>
          </p:cNvPr>
          <p:cNvSpPr>
            <a:spLocks noChangeArrowheads="1"/>
          </p:cNvSpPr>
          <p:nvPr/>
        </p:nvSpPr>
        <p:spPr bwMode="auto">
          <a:xfrm>
            <a:off x="636588" y="5014913"/>
            <a:ext cx="5810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People</a:t>
            </a:r>
            <a:endParaRPr lang="en-US" altLang="en-US" sz="1700" b="1"/>
          </a:p>
        </p:txBody>
      </p:sp>
      <p:sp>
        <p:nvSpPr>
          <p:cNvPr id="17438" name="Rectangle 62">
            <a:extLst>
              <a:ext uri="{FF2B5EF4-FFF2-40B4-BE49-F238E27FC236}">
                <a16:creationId xmlns:a16="http://schemas.microsoft.com/office/drawing/2014/main" id="{AF1E4A99-1E03-C4AE-B55A-61A1CB7589AC}"/>
              </a:ext>
            </a:extLst>
          </p:cNvPr>
          <p:cNvSpPr>
            <a:spLocks noChangeArrowheads="1"/>
          </p:cNvSpPr>
          <p:nvPr/>
        </p:nvSpPr>
        <p:spPr bwMode="auto">
          <a:xfrm>
            <a:off x="1300163" y="4983163"/>
            <a:ext cx="55562"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39" name="Group 65">
            <a:extLst>
              <a:ext uri="{FF2B5EF4-FFF2-40B4-BE49-F238E27FC236}">
                <a16:creationId xmlns:a16="http://schemas.microsoft.com/office/drawing/2014/main" id="{7FE0C917-E130-55D3-52BF-1533719D6154}"/>
              </a:ext>
            </a:extLst>
          </p:cNvPr>
          <p:cNvGrpSpPr>
            <a:grpSpLocks/>
          </p:cNvGrpSpPr>
          <p:nvPr/>
        </p:nvGrpSpPr>
        <p:grpSpPr bwMode="auto">
          <a:xfrm>
            <a:off x="2014538" y="4959350"/>
            <a:ext cx="1473200" cy="365125"/>
            <a:chOff x="1846" y="2402"/>
            <a:chExt cx="549" cy="136"/>
          </a:xfrm>
        </p:grpSpPr>
        <p:sp>
          <p:nvSpPr>
            <p:cNvPr id="17497" name="Freeform 63">
              <a:extLst>
                <a:ext uri="{FF2B5EF4-FFF2-40B4-BE49-F238E27FC236}">
                  <a16:creationId xmlns:a16="http://schemas.microsoft.com/office/drawing/2014/main" id="{B001D286-0406-E93A-CE45-9392017540FD}"/>
                </a:ext>
              </a:extLst>
            </p:cNvPr>
            <p:cNvSpPr>
              <a:spLocks/>
            </p:cNvSpPr>
            <p:nvPr/>
          </p:nvSpPr>
          <p:spPr bwMode="auto">
            <a:xfrm>
              <a:off x="1876" y="2422"/>
              <a:ext cx="519" cy="116"/>
            </a:xfrm>
            <a:custGeom>
              <a:avLst/>
              <a:gdLst>
                <a:gd name="T0" fmla="*/ 9 w 1039"/>
                <a:gd name="T1" fmla="*/ 0 h 232"/>
                <a:gd name="T2" fmla="*/ 5 w 1039"/>
                <a:gd name="T3" fmla="*/ 1 h 232"/>
                <a:gd name="T4" fmla="*/ 2 w 1039"/>
                <a:gd name="T5" fmla="*/ 3 h 232"/>
                <a:gd name="T6" fmla="*/ 1 w 1039"/>
                <a:gd name="T7" fmla="*/ 6 h 232"/>
                <a:gd name="T8" fmla="*/ 0 w 1039"/>
                <a:gd name="T9" fmla="*/ 10 h 232"/>
                <a:gd name="T10" fmla="*/ 0 w 1039"/>
                <a:gd name="T11" fmla="*/ 49 h 232"/>
                <a:gd name="T12" fmla="*/ 1 w 1039"/>
                <a:gd name="T13" fmla="*/ 53 h 232"/>
                <a:gd name="T14" fmla="*/ 2 w 1039"/>
                <a:gd name="T15" fmla="*/ 56 h 232"/>
                <a:gd name="T16" fmla="*/ 5 w 1039"/>
                <a:gd name="T17" fmla="*/ 58 h 232"/>
                <a:gd name="T18" fmla="*/ 9 w 1039"/>
                <a:gd name="T19" fmla="*/ 58 h 232"/>
                <a:gd name="T20" fmla="*/ 250 w 1039"/>
                <a:gd name="T21" fmla="*/ 58 h 232"/>
                <a:gd name="T22" fmla="*/ 254 w 1039"/>
                <a:gd name="T23" fmla="*/ 58 h 232"/>
                <a:gd name="T24" fmla="*/ 256 w 1039"/>
                <a:gd name="T25" fmla="*/ 56 h 232"/>
                <a:gd name="T26" fmla="*/ 258 w 1039"/>
                <a:gd name="T27" fmla="*/ 53 h 232"/>
                <a:gd name="T28" fmla="*/ 259 w 1039"/>
                <a:gd name="T29" fmla="*/ 49 h 232"/>
                <a:gd name="T30" fmla="*/ 259 w 1039"/>
                <a:gd name="T31" fmla="*/ 10 h 232"/>
                <a:gd name="T32" fmla="*/ 258 w 1039"/>
                <a:gd name="T33" fmla="*/ 6 h 232"/>
                <a:gd name="T34" fmla="*/ 256 w 1039"/>
                <a:gd name="T35" fmla="*/ 3 h 232"/>
                <a:gd name="T36" fmla="*/ 254 w 1039"/>
                <a:gd name="T37" fmla="*/ 1 h 232"/>
                <a:gd name="T38" fmla="*/ 250 w 1039"/>
                <a:gd name="T39" fmla="*/ 0 h 232"/>
                <a:gd name="T40" fmla="*/ 9 w 1039"/>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9" h="232">
                  <a:moveTo>
                    <a:pt x="38" y="0"/>
                  </a:moveTo>
                  <a:lnTo>
                    <a:pt x="23" y="4"/>
                  </a:lnTo>
                  <a:lnTo>
                    <a:pt x="11" y="12"/>
                  </a:lnTo>
                  <a:lnTo>
                    <a:pt x="4" y="23"/>
                  </a:lnTo>
                  <a:lnTo>
                    <a:pt x="0" y="39"/>
                  </a:lnTo>
                  <a:lnTo>
                    <a:pt x="0" y="194"/>
                  </a:lnTo>
                  <a:lnTo>
                    <a:pt x="4" y="209"/>
                  </a:lnTo>
                  <a:lnTo>
                    <a:pt x="11" y="221"/>
                  </a:lnTo>
                  <a:lnTo>
                    <a:pt x="23" y="229"/>
                  </a:lnTo>
                  <a:lnTo>
                    <a:pt x="38" y="232"/>
                  </a:lnTo>
                  <a:lnTo>
                    <a:pt x="1000" y="232"/>
                  </a:lnTo>
                  <a:lnTo>
                    <a:pt x="1016" y="229"/>
                  </a:lnTo>
                  <a:lnTo>
                    <a:pt x="1027" y="221"/>
                  </a:lnTo>
                  <a:lnTo>
                    <a:pt x="1035" y="209"/>
                  </a:lnTo>
                  <a:lnTo>
                    <a:pt x="1039" y="194"/>
                  </a:lnTo>
                  <a:lnTo>
                    <a:pt x="1039" y="39"/>
                  </a:lnTo>
                  <a:lnTo>
                    <a:pt x="1035" y="23"/>
                  </a:lnTo>
                  <a:lnTo>
                    <a:pt x="1027" y="12"/>
                  </a:lnTo>
                  <a:lnTo>
                    <a:pt x="1016" y="4"/>
                  </a:lnTo>
                  <a:lnTo>
                    <a:pt x="1000" y="0"/>
                  </a:lnTo>
                  <a:lnTo>
                    <a:pt x="38"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98" name="Freeform 64">
              <a:extLst>
                <a:ext uri="{FF2B5EF4-FFF2-40B4-BE49-F238E27FC236}">
                  <a16:creationId xmlns:a16="http://schemas.microsoft.com/office/drawing/2014/main" id="{3824CFF5-F42D-D18E-C226-84E8C04F8964}"/>
                </a:ext>
              </a:extLst>
            </p:cNvPr>
            <p:cNvSpPr>
              <a:spLocks/>
            </p:cNvSpPr>
            <p:nvPr/>
          </p:nvSpPr>
          <p:spPr bwMode="auto">
            <a:xfrm>
              <a:off x="1846" y="2402"/>
              <a:ext cx="519" cy="116"/>
            </a:xfrm>
            <a:custGeom>
              <a:avLst/>
              <a:gdLst>
                <a:gd name="T0" fmla="*/ 10 w 1037"/>
                <a:gd name="T1" fmla="*/ 0 h 232"/>
                <a:gd name="T2" fmla="*/ 6 w 1037"/>
                <a:gd name="T3" fmla="*/ 1 h 232"/>
                <a:gd name="T4" fmla="*/ 3 w 1037"/>
                <a:gd name="T5" fmla="*/ 3 h 232"/>
                <a:gd name="T6" fmla="*/ 1 w 1037"/>
                <a:gd name="T7" fmla="*/ 7 h 232"/>
                <a:gd name="T8" fmla="*/ 0 w 1037"/>
                <a:gd name="T9" fmla="*/ 10 h 232"/>
                <a:gd name="T10" fmla="*/ 0 w 1037"/>
                <a:gd name="T11" fmla="*/ 49 h 232"/>
                <a:gd name="T12" fmla="*/ 1 w 1037"/>
                <a:gd name="T13" fmla="*/ 53 h 232"/>
                <a:gd name="T14" fmla="*/ 3 w 1037"/>
                <a:gd name="T15" fmla="*/ 56 h 232"/>
                <a:gd name="T16" fmla="*/ 6 w 1037"/>
                <a:gd name="T17" fmla="*/ 57 h 232"/>
                <a:gd name="T18" fmla="*/ 10 w 1037"/>
                <a:gd name="T19" fmla="*/ 58 h 232"/>
                <a:gd name="T20" fmla="*/ 250 w 1037"/>
                <a:gd name="T21" fmla="*/ 58 h 232"/>
                <a:gd name="T22" fmla="*/ 254 w 1037"/>
                <a:gd name="T23" fmla="*/ 57 h 232"/>
                <a:gd name="T24" fmla="*/ 257 w 1037"/>
                <a:gd name="T25" fmla="*/ 56 h 232"/>
                <a:gd name="T26" fmla="*/ 259 w 1037"/>
                <a:gd name="T27" fmla="*/ 53 h 232"/>
                <a:gd name="T28" fmla="*/ 260 w 1037"/>
                <a:gd name="T29" fmla="*/ 49 h 232"/>
                <a:gd name="T30" fmla="*/ 260 w 1037"/>
                <a:gd name="T31" fmla="*/ 10 h 232"/>
                <a:gd name="T32" fmla="*/ 259 w 1037"/>
                <a:gd name="T33" fmla="*/ 7 h 232"/>
                <a:gd name="T34" fmla="*/ 257 w 1037"/>
                <a:gd name="T35" fmla="*/ 3 h 232"/>
                <a:gd name="T36" fmla="*/ 254 w 1037"/>
                <a:gd name="T37" fmla="*/ 1 h 232"/>
                <a:gd name="T38" fmla="*/ 250 w 1037"/>
                <a:gd name="T39" fmla="*/ 0 h 232"/>
                <a:gd name="T40" fmla="*/ 10 w 1037"/>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1037" h="232">
                  <a:moveTo>
                    <a:pt x="39" y="0"/>
                  </a:moveTo>
                  <a:lnTo>
                    <a:pt x="23" y="4"/>
                  </a:lnTo>
                  <a:lnTo>
                    <a:pt x="12" y="11"/>
                  </a:lnTo>
                  <a:lnTo>
                    <a:pt x="4" y="25"/>
                  </a:lnTo>
                  <a:lnTo>
                    <a:pt x="0" y="40"/>
                  </a:lnTo>
                  <a:lnTo>
                    <a:pt x="0" y="194"/>
                  </a:lnTo>
                  <a:lnTo>
                    <a:pt x="4" y="209"/>
                  </a:lnTo>
                  <a:lnTo>
                    <a:pt x="12" y="221"/>
                  </a:lnTo>
                  <a:lnTo>
                    <a:pt x="23" y="228"/>
                  </a:lnTo>
                  <a:lnTo>
                    <a:pt x="39" y="232"/>
                  </a:lnTo>
                  <a:lnTo>
                    <a:pt x="999" y="232"/>
                  </a:lnTo>
                  <a:lnTo>
                    <a:pt x="1014" y="228"/>
                  </a:lnTo>
                  <a:lnTo>
                    <a:pt x="1026" y="221"/>
                  </a:lnTo>
                  <a:lnTo>
                    <a:pt x="1033" y="209"/>
                  </a:lnTo>
                  <a:lnTo>
                    <a:pt x="1037" y="194"/>
                  </a:lnTo>
                  <a:lnTo>
                    <a:pt x="1037" y="40"/>
                  </a:lnTo>
                  <a:lnTo>
                    <a:pt x="1033" y="25"/>
                  </a:lnTo>
                  <a:lnTo>
                    <a:pt x="1026" y="11"/>
                  </a:lnTo>
                  <a:lnTo>
                    <a:pt x="1014" y="4"/>
                  </a:lnTo>
                  <a:lnTo>
                    <a:pt x="999" y="0"/>
                  </a:lnTo>
                  <a:lnTo>
                    <a:pt x="39"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40" name="Rectangle 66">
            <a:extLst>
              <a:ext uri="{FF2B5EF4-FFF2-40B4-BE49-F238E27FC236}">
                <a16:creationId xmlns:a16="http://schemas.microsoft.com/office/drawing/2014/main" id="{01E92874-4D6E-ED69-7606-7738E5FA9841}"/>
              </a:ext>
            </a:extLst>
          </p:cNvPr>
          <p:cNvSpPr>
            <a:spLocks noChangeArrowheads="1"/>
          </p:cNvSpPr>
          <p:nvPr/>
        </p:nvSpPr>
        <p:spPr bwMode="auto">
          <a:xfrm>
            <a:off x="2178050" y="5014913"/>
            <a:ext cx="974725"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Information</a:t>
            </a:r>
            <a:endParaRPr lang="en-US" altLang="en-US" sz="1700" b="1"/>
          </a:p>
        </p:txBody>
      </p:sp>
      <p:sp>
        <p:nvSpPr>
          <p:cNvPr id="17441" name="Rectangle 67">
            <a:extLst>
              <a:ext uri="{FF2B5EF4-FFF2-40B4-BE49-F238E27FC236}">
                <a16:creationId xmlns:a16="http://schemas.microsoft.com/office/drawing/2014/main" id="{310A65DF-6181-CE22-007E-FCAF0D40F147}"/>
              </a:ext>
            </a:extLst>
          </p:cNvPr>
          <p:cNvSpPr>
            <a:spLocks noChangeArrowheads="1"/>
          </p:cNvSpPr>
          <p:nvPr/>
        </p:nvSpPr>
        <p:spPr bwMode="auto">
          <a:xfrm>
            <a:off x="3243263" y="4983163"/>
            <a:ext cx="57150"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42" name="Group 70">
            <a:extLst>
              <a:ext uri="{FF2B5EF4-FFF2-40B4-BE49-F238E27FC236}">
                <a16:creationId xmlns:a16="http://schemas.microsoft.com/office/drawing/2014/main" id="{E11BEF05-EB36-8D91-F71C-A3D7A3D351F9}"/>
              </a:ext>
            </a:extLst>
          </p:cNvPr>
          <p:cNvGrpSpPr>
            <a:grpSpLocks/>
          </p:cNvGrpSpPr>
          <p:nvPr/>
        </p:nvGrpSpPr>
        <p:grpSpPr bwMode="auto">
          <a:xfrm>
            <a:off x="3868738" y="4959350"/>
            <a:ext cx="1320800" cy="365125"/>
            <a:chOff x="2537" y="2402"/>
            <a:chExt cx="492" cy="136"/>
          </a:xfrm>
        </p:grpSpPr>
        <p:sp>
          <p:nvSpPr>
            <p:cNvPr id="17495" name="Freeform 68">
              <a:extLst>
                <a:ext uri="{FF2B5EF4-FFF2-40B4-BE49-F238E27FC236}">
                  <a16:creationId xmlns:a16="http://schemas.microsoft.com/office/drawing/2014/main" id="{A62E93E8-1B28-B172-3A9E-CFAE01D9CC42}"/>
                </a:ext>
              </a:extLst>
            </p:cNvPr>
            <p:cNvSpPr>
              <a:spLocks/>
            </p:cNvSpPr>
            <p:nvPr/>
          </p:nvSpPr>
          <p:spPr bwMode="auto">
            <a:xfrm>
              <a:off x="2567" y="2422"/>
              <a:ext cx="462" cy="116"/>
            </a:xfrm>
            <a:custGeom>
              <a:avLst/>
              <a:gdLst>
                <a:gd name="T0" fmla="*/ 10 w 924"/>
                <a:gd name="T1" fmla="*/ 0 h 232"/>
                <a:gd name="T2" fmla="*/ 6 w 924"/>
                <a:gd name="T3" fmla="*/ 1 h 232"/>
                <a:gd name="T4" fmla="*/ 3 w 924"/>
                <a:gd name="T5" fmla="*/ 3 h 232"/>
                <a:gd name="T6" fmla="*/ 1 w 924"/>
                <a:gd name="T7" fmla="*/ 6 h 232"/>
                <a:gd name="T8" fmla="*/ 0 w 924"/>
                <a:gd name="T9" fmla="*/ 10 h 232"/>
                <a:gd name="T10" fmla="*/ 0 w 924"/>
                <a:gd name="T11" fmla="*/ 49 h 232"/>
                <a:gd name="T12" fmla="*/ 1 w 924"/>
                <a:gd name="T13" fmla="*/ 53 h 232"/>
                <a:gd name="T14" fmla="*/ 3 w 924"/>
                <a:gd name="T15" fmla="*/ 56 h 232"/>
                <a:gd name="T16" fmla="*/ 6 w 924"/>
                <a:gd name="T17" fmla="*/ 58 h 232"/>
                <a:gd name="T18" fmla="*/ 10 w 924"/>
                <a:gd name="T19" fmla="*/ 58 h 232"/>
                <a:gd name="T20" fmla="*/ 222 w 924"/>
                <a:gd name="T21" fmla="*/ 58 h 232"/>
                <a:gd name="T22" fmla="*/ 226 w 924"/>
                <a:gd name="T23" fmla="*/ 58 h 232"/>
                <a:gd name="T24" fmla="*/ 228 w 924"/>
                <a:gd name="T25" fmla="*/ 56 h 232"/>
                <a:gd name="T26" fmla="*/ 230 w 924"/>
                <a:gd name="T27" fmla="*/ 53 h 232"/>
                <a:gd name="T28" fmla="*/ 231 w 924"/>
                <a:gd name="T29" fmla="*/ 49 h 232"/>
                <a:gd name="T30" fmla="*/ 231 w 924"/>
                <a:gd name="T31" fmla="*/ 10 h 232"/>
                <a:gd name="T32" fmla="*/ 230 w 924"/>
                <a:gd name="T33" fmla="*/ 6 h 232"/>
                <a:gd name="T34" fmla="*/ 228 w 924"/>
                <a:gd name="T35" fmla="*/ 3 h 232"/>
                <a:gd name="T36" fmla="*/ 226 w 924"/>
                <a:gd name="T37" fmla="*/ 1 h 232"/>
                <a:gd name="T38" fmla="*/ 222 w 924"/>
                <a:gd name="T39" fmla="*/ 0 h 232"/>
                <a:gd name="T40" fmla="*/ 10 w 924"/>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4" h="232">
                  <a:moveTo>
                    <a:pt x="39" y="0"/>
                  </a:moveTo>
                  <a:lnTo>
                    <a:pt x="23" y="4"/>
                  </a:lnTo>
                  <a:lnTo>
                    <a:pt x="12" y="12"/>
                  </a:lnTo>
                  <a:lnTo>
                    <a:pt x="4" y="23"/>
                  </a:lnTo>
                  <a:lnTo>
                    <a:pt x="0" y="39"/>
                  </a:lnTo>
                  <a:lnTo>
                    <a:pt x="0" y="194"/>
                  </a:lnTo>
                  <a:lnTo>
                    <a:pt x="4" y="209"/>
                  </a:lnTo>
                  <a:lnTo>
                    <a:pt x="12" y="221"/>
                  </a:lnTo>
                  <a:lnTo>
                    <a:pt x="23" y="229"/>
                  </a:lnTo>
                  <a:lnTo>
                    <a:pt x="39" y="232"/>
                  </a:lnTo>
                  <a:lnTo>
                    <a:pt x="885" y="232"/>
                  </a:lnTo>
                  <a:lnTo>
                    <a:pt x="901" y="229"/>
                  </a:lnTo>
                  <a:lnTo>
                    <a:pt x="912" y="221"/>
                  </a:lnTo>
                  <a:lnTo>
                    <a:pt x="920" y="209"/>
                  </a:lnTo>
                  <a:lnTo>
                    <a:pt x="924" y="194"/>
                  </a:lnTo>
                  <a:lnTo>
                    <a:pt x="924" y="39"/>
                  </a:lnTo>
                  <a:lnTo>
                    <a:pt x="920" y="23"/>
                  </a:lnTo>
                  <a:lnTo>
                    <a:pt x="912" y="12"/>
                  </a:lnTo>
                  <a:lnTo>
                    <a:pt x="901" y="4"/>
                  </a:lnTo>
                  <a:lnTo>
                    <a:pt x="885" y="0"/>
                  </a:lnTo>
                  <a:lnTo>
                    <a:pt x="39"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96" name="Freeform 69">
              <a:extLst>
                <a:ext uri="{FF2B5EF4-FFF2-40B4-BE49-F238E27FC236}">
                  <a16:creationId xmlns:a16="http://schemas.microsoft.com/office/drawing/2014/main" id="{11C8BFA9-F7AC-FF6C-9489-B8C5FFA95308}"/>
                </a:ext>
              </a:extLst>
            </p:cNvPr>
            <p:cNvSpPr>
              <a:spLocks/>
            </p:cNvSpPr>
            <p:nvPr/>
          </p:nvSpPr>
          <p:spPr bwMode="auto">
            <a:xfrm>
              <a:off x="2537" y="2402"/>
              <a:ext cx="461" cy="116"/>
            </a:xfrm>
            <a:custGeom>
              <a:avLst/>
              <a:gdLst>
                <a:gd name="T0" fmla="*/ 10 w 921"/>
                <a:gd name="T1" fmla="*/ 0 h 232"/>
                <a:gd name="T2" fmla="*/ 6 w 921"/>
                <a:gd name="T3" fmla="*/ 1 h 232"/>
                <a:gd name="T4" fmla="*/ 3 w 921"/>
                <a:gd name="T5" fmla="*/ 3 h 232"/>
                <a:gd name="T6" fmla="*/ 1 w 921"/>
                <a:gd name="T7" fmla="*/ 7 h 232"/>
                <a:gd name="T8" fmla="*/ 0 w 921"/>
                <a:gd name="T9" fmla="*/ 10 h 232"/>
                <a:gd name="T10" fmla="*/ 0 w 921"/>
                <a:gd name="T11" fmla="*/ 49 h 232"/>
                <a:gd name="T12" fmla="*/ 1 w 921"/>
                <a:gd name="T13" fmla="*/ 53 h 232"/>
                <a:gd name="T14" fmla="*/ 3 w 921"/>
                <a:gd name="T15" fmla="*/ 56 h 232"/>
                <a:gd name="T16" fmla="*/ 6 w 921"/>
                <a:gd name="T17" fmla="*/ 57 h 232"/>
                <a:gd name="T18" fmla="*/ 10 w 921"/>
                <a:gd name="T19" fmla="*/ 58 h 232"/>
                <a:gd name="T20" fmla="*/ 221 w 921"/>
                <a:gd name="T21" fmla="*/ 58 h 232"/>
                <a:gd name="T22" fmla="*/ 225 w 921"/>
                <a:gd name="T23" fmla="*/ 57 h 232"/>
                <a:gd name="T24" fmla="*/ 228 w 921"/>
                <a:gd name="T25" fmla="*/ 56 h 232"/>
                <a:gd name="T26" fmla="*/ 230 w 921"/>
                <a:gd name="T27" fmla="*/ 53 h 232"/>
                <a:gd name="T28" fmla="*/ 231 w 921"/>
                <a:gd name="T29" fmla="*/ 49 h 232"/>
                <a:gd name="T30" fmla="*/ 231 w 921"/>
                <a:gd name="T31" fmla="*/ 10 h 232"/>
                <a:gd name="T32" fmla="*/ 230 w 921"/>
                <a:gd name="T33" fmla="*/ 7 h 232"/>
                <a:gd name="T34" fmla="*/ 228 w 921"/>
                <a:gd name="T35" fmla="*/ 3 h 232"/>
                <a:gd name="T36" fmla="*/ 225 w 921"/>
                <a:gd name="T37" fmla="*/ 1 h 232"/>
                <a:gd name="T38" fmla="*/ 221 w 921"/>
                <a:gd name="T39" fmla="*/ 0 h 232"/>
                <a:gd name="T40" fmla="*/ 10 w 921"/>
                <a:gd name="T41" fmla="*/ 0 h 232"/>
                <a:gd name="T42" fmla="*/ 0 60000 65536"/>
                <a:gd name="T43" fmla="*/ 0 60000 65536"/>
                <a:gd name="T44" fmla="*/ 0 60000 65536"/>
                <a:gd name="T45" fmla="*/ 0 60000 65536"/>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Lst>
              <a:ahLst/>
              <a:cxnLst>
                <a:cxn ang="T42">
                  <a:pos x="T0" y="T1"/>
                </a:cxn>
                <a:cxn ang="T43">
                  <a:pos x="T2" y="T3"/>
                </a:cxn>
                <a:cxn ang="T44">
                  <a:pos x="T4" y="T5"/>
                </a:cxn>
                <a:cxn ang="T45">
                  <a:pos x="T6" y="T7"/>
                </a:cxn>
                <a:cxn ang="T46">
                  <a:pos x="T8" y="T9"/>
                </a:cxn>
                <a:cxn ang="T47">
                  <a:pos x="T10" y="T11"/>
                </a:cxn>
                <a:cxn ang="T48">
                  <a:pos x="T12" y="T13"/>
                </a:cxn>
                <a:cxn ang="T49">
                  <a:pos x="T14" y="T15"/>
                </a:cxn>
                <a:cxn ang="T50">
                  <a:pos x="T16" y="T17"/>
                </a:cxn>
                <a:cxn ang="T51">
                  <a:pos x="T18" y="T19"/>
                </a:cxn>
                <a:cxn ang="T52">
                  <a:pos x="T20" y="T21"/>
                </a:cxn>
                <a:cxn ang="T53">
                  <a:pos x="T22" y="T23"/>
                </a:cxn>
                <a:cxn ang="T54">
                  <a:pos x="T24" y="T25"/>
                </a:cxn>
                <a:cxn ang="T55">
                  <a:pos x="T26" y="T27"/>
                </a:cxn>
                <a:cxn ang="T56">
                  <a:pos x="T28" y="T29"/>
                </a:cxn>
                <a:cxn ang="T57">
                  <a:pos x="T30" y="T31"/>
                </a:cxn>
                <a:cxn ang="T58">
                  <a:pos x="T32" y="T33"/>
                </a:cxn>
                <a:cxn ang="T59">
                  <a:pos x="T34" y="T35"/>
                </a:cxn>
                <a:cxn ang="T60">
                  <a:pos x="T36" y="T37"/>
                </a:cxn>
                <a:cxn ang="T61">
                  <a:pos x="T38" y="T39"/>
                </a:cxn>
                <a:cxn ang="T62">
                  <a:pos x="T40" y="T41"/>
                </a:cxn>
              </a:cxnLst>
              <a:rect l="0" t="0" r="r" b="b"/>
              <a:pathLst>
                <a:path w="921" h="232">
                  <a:moveTo>
                    <a:pt x="38" y="0"/>
                  </a:moveTo>
                  <a:lnTo>
                    <a:pt x="23" y="4"/>
                  </a:lnTo>
                  <a:lnTo>
                    <a:pt x="11" y="11"/>
                  </a:lnTo>
                  <a:lnTo>
                    <a:pt x="4" y="25"/>
                  </a:lnTo>
                  <a:lnTo>
                    <a:pt x="0" y="40"/>
                  </a:lnTo>
                  <a:lnTo>
                    <a:pt x="0" y="194"/>
                  </a:lnTo>
                  <a:lnTo>
                    <a:pt x="4" y="209"/>
                  </a:lnTo>
                  <a:lnTo>
                    <a:pt x="11" y="221"/>
                  </a:lnTo>
                  <a:lnTo>
                    <a:pt x="23" y="228"/>
                  </a:lnTo>
                  <a:lnTo>
                    <a:pt x="38" y="232"/>
                  </a:lnTo>
                  <a:lnTo>
                    <a:pt x="883" y="232"/>
                  </a:lnTo>
                  <a:lnTo>
                    <a:pt x="898" y="228"/>
                  </a:lnTo>
                  <a:lnTo>
                    <a:pt x="910" y="221"/>
                  </a:lnTo>
                  <a:lnTo>
                    <a:pt x="918" y="209"/>
                  </a:lnTo>
                  <a:lnTo>
                    <a:pt x="921" y="194"/>
                  </a:lnTo>
                  <a:lnTo>
                    <a:pt x="921" y="40"/>
                  </a:lnTo>
                  <a:lnTo>
                    <a:pt x="918" y="25"/>
                  </a:lnTo>
                  <a:lnTo>
                    <a:pt x="910" y="11"/>
                  </a:lnTo>
                  <a:lnTo>
                    <a:pt x="898" y="4"/>
                  </a:lnTo>
                  <a:lnTo>
                    <a:pt x="883" y="0"/>
                  </a:lnTo>
                  <a:lnTo>
                    <a:pt x="38"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43" name="Rectangle 71">
            <a:extLst>
              <a:ext uri="{FF2B5EF4-FFF2-40B4-BE49-F238E27FC236}">
                <a16:creationId xmlns:a16="http://schemas.microsoft.com/office/drawing/2014/main" id="{A9186C5C-E054-E8F1-DC04-9FB939C08B1B}"/>
              </a:ext>
            </a:extLst>
          </p:cNvPr>
          <p:cNvSpPr>
            <a:spLocks noChangeArrowheads="1"/>
          </p:cNvSpPr>
          <p:nvPr/>
        </p:nvSpPr>
        <p:spPr bwMode="auto">
          <a:xfrm>
            <a:off x="3887788" y="5014913"/>
            <a:ext cx="1084262"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Environment</a:t>
            </a:r>
            <a:endParaRPr lang="en-US" altLang="en-US" sz="1700" b="1"/>
          </a:p>
        </p:txBody>
      </p:sp>
      <p:sp>
        <p:nvSpPr>
          <p:cNvPr id="17444" name="Rectangle 72">
            <a:extLst>
              <a:ext uri="{FF2B5EF4-FFF2-40B4-BE49-F238E27FC236}">
                <a16:creationId xmlns:a16="http://schemas.microsoft.com/office/drawing/2014/main" id="{066C231F-B155-EEF2-E14B-09FBC0C98F31}"/>
              </a:ext>
            </a:extLst>
          </p:cNvPr>
          <p:cNvSpPr>
            <a:spLocks noChangeArrowheads="1"/>
          </p:cNvSpPr>
          <p:nvPr/>
        </p:nvSpPr>
        <p:spPr bwMode="auto">
          <a:xfrm>
            <a:off x="5087938" y="4983163"/>
            <a:ext cx="58737" cy="244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600">
                <a:solidFill>
                  <a:srgbClr val="000000"/>
                </a:solidFill>
              </a:rPr>
              <a:t> </a:t>
            </a:r>
            <a:endParaRPr lang="en-US" altLang="en-US" sz="1700"/>
          </a:p>
        </p:txBody>
      </p:sp>
      <p:grpSp>
        <p:nvGrpSpPr>
          <p:cNvPr id="17445" name="Group 75">
            <a:extLst>
              <a:ext uri="{FF2B5EF4-FFF2-40B4-BE49-F238E27FC236}">
                <a16:creationId xmlns:a16="http://schemas.microsoft.com/office/drawing/2014/main" id="{69F7E48F-FFF8-AEBC-4159-059F0EDF1963}"/>
              </a:ext>
            </a:extLst>
          </p:cNvPr>
          <p:cNvGrpSpPr>
            <a:grpSpLocks/>
          </p:cNvGrpSpPr>
          <p:nvPr/>
        </p:nvGrpSpPr>
        <p:grpSpPr bwMode="auto">
          <a:xfrm>
            <a:off x="660400" y="4135438"/>
            <a:ext cx="1084263" cy="109537"/>
            <a:chOff x="1270" y="2095"/>
            <a:chExt cx="404" cy="41"/>
          </a:xfrm>
        </p:grpSpPr>
        <p:sp>
          <p:nvSpPr>
            <p:cNvPr id="17493" name="Line 73">
              <a:extLst>
                <a:ext uri="{FF2B5EF4-FFF2-40B4-BE49-F238E27FC236}">
                  <a16:creationId xmlns:a16="http://schemas.microsoft.com/office/drawing/2014/main" id="{7D8D3305-BCC9-2851-891D-23CE44A9210C}"/>
                </a:ext>
              </a:extLst>
            </p:cNvPr>
            <p:cNvSpPr>
              <a:spLocks noChangeShapeType="1"/>
            </p:cNvSpPr>
            <p:nvPr/>
          </p:nvSpPr>
          <p:spPr bwMode="auto">
            <a:xfrm>
              <a:off x="1270" y="2114"/>
              <a:ext cx="3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94" name="Freeform 74">
              <a:extLst>
                <a:ext uri="{FF2B5EF4-FFF2-40B4-BE49-F238E27FC236}">
                  <a16:creationId xmlns:a16="http://schemas.microsoft.com/office/drawing/2014/main" id="{D7F3FBA3-668D-D145-0AB0-4CC9E50A3B3F}"/>
                </a:ext>
              </a:extLst>
            </p:cNvPr>
            <p:cNvSpPr>
              <a:spLocks/>
            </p:cNvSpPr>
            <p:nvPr/>
          </p:nvSpPr>
          <p:spPr bwMode="auto">
            <a:xfrm>
              <a:off x="1633" y="2095"/>
              <a:ext cx="41" cy="41"/>
            </a:xfrm>
            <a:custGeom>
              <a:avLst/>
              <a:gdLst>
                <a:gd name="T0" fmla="*/ 0 w 83"/>
                <a:gd name="T1" fmla="*/ 20 h 83"/>
                <a:gd name="T2" fmla="*/ 20 w 83"/>
                <a:gd name="T3" fmla="*/ 10 h 83"/>
                <a:gd name="T4" fmla="*/ 0 w 83"/>
                <a:gd name="T5" fmla="*/ 0 h 83"/>
                <a:gd name="T6" fmla="*/ 0 w 83"/>
                <a:gd name="T7" fmla="*/ 20 h 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83">
                  <a:moveTo>
                    <a:pt x="0" y="83"/>
                  </a:moveTo>
                  <a:lnTo>
                    <a:pt x="83" y="43"/>
                  </a:lnTo>
                  <a:lnTo>
                    <a:pt x="0" y="0"/>
                  </a:ln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46" name="Group 78">
            <a:extLst>
              <a:ext uri="{FF2B5EF4-FFF2-40B4-BE49-F238E27FC236}">
                <a16:creationId xmlns:a16="http://schemas.microsoft.com/office/drawing/2014/main" id="{9E083586-9558-4D78-9ED7-3C025B81BBF8}"/>
              </a:ext>
            </a:extLst>
          </p:cNvPr>
          <p:cNvGrpSpPr>
            <a:grpSpLocks/>
          </p:cNvGrpSpPr>
          <p:nvPr/>
        </p:nvGrpSpPr>
        <p:grpSpPr bwMode="auto">
          <a:xfrm>
            <a:off x="1241425" y="2898775"/>
            <a:ext cx="776288" cy="109538"/>
            <a:chOff x="1558" y="1634"/>
            <a:chExt cx="289" cy="41"/>
          </a:xfrm>
        </p:grpSpPr>
        <p:sp>
          <p:nvSpPr>
            <p:cNvPr id="17491" name="Line 76">
              <a:extLst>
                <a:ext uri="{FF2B5EF4-FFF2-40B4-BE49-F238E27FC236}">
                  <a16:creationId xmlns:a16="http://schemas.microsoft.com/office/drawing/2014/main" id="{1A56FB38-3747-FB95-B769-DBA1F950791F}"/>
                </a:ext>
              </a:extLst>
            </p:cNvPr>
            <p:cNvSpPr>
              <a:spLocks noChangeShapeType="1"/>
            </p:cNvSpPr>
            <p:nvPr/>
          </p:nvSpPr>
          <p:spPr bwMode="auto">
            <a:xfrm>
              <a:off x="1558" y="1653"/>
              <a:ext cx="2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92" name="Freeform 77">
              <a:extLst>
                <a:ext uri="{FF2B5EF4-FFF2-40B4-BE49-F238E27FC236}">
                  <a16:creationId xmlns:a16="http://schemas.microsoft.com/office/drawing/2014/main" id="{1E9B75A3-D120-6DE5-68E9-D520A944EFCA}"/>
                </a:ext>
              </a:extLst>
            </p:cNvPr>
            <p:cNvSpPr>
              <a:spLocks/>
            </p:cNvSpPr>
            <p:nvPr/>
          </p:nvSpPr>
          <p:spPr bwMode="auto">
            <a:xfrm>
              <a:off x="1806" y="1634"/>
              <a:ext cx="41" cy="41"/>
            </a:xfrm>
            <a:custGeom>
              <a:avLst/>
              <a:gdLst>
                <a:gd name="T0" fmla="*/ 0 w 82"/>
                <a:gd name="T1" fmla="*/ 21 h 82"/>
                <a:gd name="T2" fmla="*/ 21 w 82"/>
                <a:gd name="T3" fmla="*/ 11 h 82"/>
                <a:gd name="T4" fmla="*/ 0 w 82"/>
                <a:gd name="T5" fmla="*/ 0 h 82"/>
                <a:gd name="T6" fmla="*/ 0 w 82"/>
                <a:gd name="T7" fmla="*/ 21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82">
                  <a:moveTo>
                    <a:pt x="0" y="82"/>
                  </a:moveTo>
                  <a:lnTo>
                    <a:pt x="82" y="42"/>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47" name="Group 81">
            <a:extLst>
              <a:ext uri="{FF2B5EF4-FFF2-40B4-BE49-F238E27FC236}">
                <a16:creationId xmlns:a16="http://schemas.microsoft.com/office/drawing/2014/main" id="{5FCE73A3-432B-0A6B-55DB-ACF4A801E2F6}"/>
              </a:ext>
            </a:extLst>
          </p:cNvPr>
          <p:cNvGrpSpPr>
            <a:grpSpLocks/>
          </p:cNvGrpSpPr>
          <p:nvPr/>
        </p:nvGrpSpPr>
        <p:grpSpPr bwMode="auto">
          <a:xfrm>
            <a:off x="1708150" y="2590800"/>
            <a:ext cx="1235075" cy="109538"/>
            <a:chOff x="1732" y="1519"/>
            <a:chExt cx="460" cy="41"/>
          </a:xfrm>
        </p:grpSpPr>
        <p:sp>
          <p:nvSpPr>
            <p:cNvPr id="17489" name="Line 79">
              <a:extLst>
                <a:ext uri="{FF2B5EF4-FFF2-40B4-BE49-F238E27FC236}">
                  <a16:creationId xmlns:a16="http://schemas.microsoft.com/office/drawing/2014/main" id="{22337198-6AD1-D974-B0A3-04185685B4E1}"/>
                </a:ext>
              </a:extLst>
            </p:cNvPr>
            <p:cNvSpPr>
              <a:spLocks noChangeShapeType="1"/>
            </p:cNvSpPr>
            <p:nvPr/>
          </p:nvSpPr>
          <p:spPr bwMode="auto">
            <a:xfrm flipH="1">
              <a:off x="1769" y="1538"/>
              <a:ext cx="423"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90" name="Freeform 80">
              <a:extLst>
                <a:ext uri="{FF2B5EF4-FFF2-40B4-BE49-F238E27FC236}">
                  <a16:creationId xmlns:a16="http://schemas.microsoft.com/office/drawing/2014/main" id="{52FA2FC8-4403-32B1-30D1-CD4595CFBA2F}"/>
                </a:ext>
              </a:extLst>
            </p:cNvPr>
            <p:cNvSpPr>
              <a:spLocks/>
            </p:cNvSpPr>
            <p:nvPr/>
          </p:nvSpPr>
          <p:spPr bwMode="auto">
            <a:xfrm>
              <a:off x="1732" y="1519"/>
              <a:ext cx="40" cy="41"/>
            </a:xfrm>
            <a:custGeom>
              <a:avLst/>
              <a:gdLst>
                <a:gd name="T0" fmla="*/ 20 w 80"/>
                <a:gd name="T1" fmla="*/ 0 h 83"/>
                <a:gd name="T2" fmla="*/ 0 w 80"/>
                <a:gd name="T3" fmla="*/ 10 h 83"/>
                <a:gd name="T4" fmla="*/ 20 w 80"/>
                <a:gd name="T5" fmla="*/ 20 h 83"/>
                <a:gd name="T6" fmla="*/ 20 w 80"/>
                <a:gd name="T7" fmla="*/ 0 h 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83">
                  <a:moveTo>
                    <a:pt x="80" y="0"/>
                  </a:moveTo>
                  <a:lnTo>
                    <a:pt x="0" y="43"/>
                  </a:lnTo>
                  <a:lnTo>
                    <a:pt x="80" y="83"/>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48" name="Group 84">
            <a:extLst>
              <a:ext uri="{FF2B5EF4-FFF2-40B4-BE49-F238E27FC236}">
                <a16:creationId xmlns:a16="http://schemas.microsoft.com/office/drawing/2014/main" id="{D1095EDD-2652-5A5F-B64D-9D558AE33A03}"/>
              </a:ext>
            </a:extLst>
          </p:cNvPr>
          <p:cNvGrpSpPr>
            <a:grpSpLocks/>
          </p:cNvGrpSpPr>
          <p:nvPr/>
        </p:nvGrpSpPr>
        <p:grpSpPr bwMode="auto">
          <a:xfrm>
            <a:off x="3871913" y="2898775"/>
            <a:ext cx="617537" cy="109538"/>
            <a:chOff x="2538" y="1634"/>
            <a:chExt cx="230" cy="41"/>
          </a:xfrm>
        </p:grpSpPr>
        <p:sp>
          <p:nvSpPr>
            <p:cNvPr id="17487" name="Line 82">
              <a:extLst>
                <a:ext uri="{FF2B5EF4-FFF2-40B4-BE49-F238E27FC236}">
                  <a16:creationId xmlns:a16="http://schemas.microsoft.com/office/drawing/2014/main" id="{93DAFE4A-8B38-0F36-9DA5-9481F57CB36F}"/>
                </a:ext>
              </a:extLst>
            </p:cNvPr>
            <p:cNvSpPr>
              <a:spLocks noChangeShapeType="1"/>
            </p:cNvSpPr>
            <p:nvPr/>
          </p:nvSpPr>
          <p:spPr bwMode="auto">
            <a:xfrm flipH="1">
              <a:off x="2576" y="1653"/>
              <a:ext cx="19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8" name="Freeform 83">
              <a:extLst>
                <a:ext uri="{FF2B5EF4-FFF2-40B4-BE49-F238E27FC236}">
                  <a16:creationId xmlns:a16="http://schemas.microsoft.com/office/drawing/2014/main" id="{50D974D6-4B89-FCFC-FFDD-67B17AAC62FB}"/>
                </a:ext>
              </a:extLst>
            </p:cNvPr>
            <p:cNvSpPr>
              <a:spLocks/>
            </p:cNvSpPr>
            <p:nvPr/>
          </p:nvSpPr>
          <p:spPr bwMode="auto">
            <a:xfrm>
              <a:off x="2538" y="1634"/>
              <a:ext cx="41" cy="41"/>
            </a:xfrm>
            <a:custGeom>
              <a:avLst/>
              <a:gdLst>
                <a:gd name="T0" fmla="*/ 21 w 80"/>
                <a:gd name="T1" fmla="*/ 0 h 82"/>
                <a:gd name="T2" fmla="*/ 0 w 80"/>
                <a:gd name="T3" fmla="*/ 11 h 82"/>
                <a:gd name="T4" fmla="*/ 21 w 80"/>
                <a:gd name="T5" fmla="*/ 21 h 82"/>
                <a:gd name="T6" fmla="*/ 21 w 80"/>
                <a:gd name="T7" fmla="*/ 0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82">
                  <a:moveTo>
                    <a:pt x="80" y="0"/>
                  </a:moveTo>
                  <a:lnTo>
                    <a:pt x="0" y="42"/>
                  </a:lnTo>
                  <a:lnTo>
                    <a:pt x="80" y="82"/>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49" name="Group 87">
            <a:extLst>
              <a:ext uri="{FF2B5EF4-FFF2-40B4-BE49-F238E27FC236}">
                <a16:creationId xmlns:a16="http://schemas.microsoft.com/office/drawing/2014/main" id="{915398A0-E060-DAFC-21CD-25F8AE36B3DA}"/>
              </a:ext>
            </a:extLst>
          </p:cNvPr>
          <p:cNvGrpSpPr>
            <a:grpSpLocks/>
          </p:cNvGrpSpPr>
          <p:nvPr/>
        </p:nvGrpSpPr>
        <p:grpSpPr bwMode="auto">
          <a:xfrm>
            <a:off x="3095625" y="2743200"/>
            <a:ext cx="622300" cy="112713"/>
            <a:chOff x="2249" y="1576"/>
            <a:chExt cx="232" cy="42"/>
          </a:xfrm>
        </p:grpSpPr>
        <p:sp>
          <p:nvSpPr>
            <p:cNvPr id="17485" name="Line 85">
              <a:extLst>
                <a:ext uri="{FF2B5EF4-FFF2-40B4-BE49-F238E27FC236}">
                  <a16:creationId xmlns:a16="http://schemas.microsoft.com/office/drawing/2014/main" id="{4C34069D-7E52-FF20-B65F-7DAABEA8D675}"/>
                </a:ext>
              </a:extLst>
            </p:cNvPr>
            <p:cNvSpPr>
              <a:spLocks noChangeShapeType="1"/>
            </p:cNvSpPr>
            <p:nvPr/>
          </p:nvSpPr>
          <p:spPr bwMode="auto">
            <a:xfrm>
              <a:off x="2249" y="1596"/>
              <a:ext cx="19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6" name="Freeform 86">
              <a:extLst>
                <a:ext uri="{FF2B5EF4-FFF2-40B4-BE49-F238E27FC236}">
                  <a16:creationId xmlns:a16="http://schemas.microsoft.com/office/drawing/2014/main" id="{BBE6A1E7-AB62-78F7-B355-685F1BE93D0E}"/>
                </a:ext>
              </a:extLst>
            </p:cNvPr>
            <p:cNvSpPr>
              <a:spLocks/>
            </p:cNvSpPr>
            <p:nvPr/>
          </p:nvSpPr>
          <p:spPr bwMode="auto">
            <a:xfrm>
              <a:off x="2439" y="1576"/>
              <a:ext cx="42" cy="42"/>
            </a:xfrm>
            <a:custGeom>
              <a:avLst/>
              <a:gdLst>
                <a:gd name="T0" fmla="*/ 0 w 82"/>
                <a:gd name="T1" fmla="*/ 22 h 82"/>
                <a:gd name="T2" fmla="*/ 22 w 82"/>
                <a:gd name="T3" fmla="*/ 11 h 82"/>
                <a:gd name="T4" fmla="*/ 0 w 82"/>
                <a:gd name="T5" fmla="*/ 0 h 82"/>
                <a:gd name="T6" fmla="*/ 0 w 82"/>
                <a:gd name="T7" fmla="*/ 22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82">
                  <a:moveTo>
                    <a:pt x="0" y="82"/>
                  </a:moveTo>
                  <a:lnTo>
                    <a:pt x="82" y="42"/>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0" name="Group 90">
            <a:extLst>
              <a:ext uri="{FF2B5EF4-FFF2-40B4-BE49-F238E27FC236}">
                <a16:creationId xmlns:a16="http://schemas.microsoft.com/office/drawing/2014/main" id="{80F45E0E-9BDB-17D4-87E8-F7AB5CAB0976}"/>
              </a:ext>
            </a:extLst>
          </p:cNvPr>
          <p:cNvGrpSpPr>
            <a:grpSpLocks/>
          </p:cNvGrpSpPr>
          <p:nvPr/>
        </p:nvGrpSpPr>
        <p:grpSpPr bwMode="auto">
          <a:xfrm>
            <a:off x="2787650" y="3979863"/>
            <a:ext cx="774700" cy="109537"/>
            <a:chOff x="2134" y="2037"/>
            <a:chExt cx="289" cy="41"/>
          </a:xfrm>
        </p:grpSpPr>
        <p:sp>
          <p:nvSpPr>
            <p:cNvPr id="17483" name="Line 88">
              <a:extLst>
                <a:ext uri="{FF2B5EF4-FFF2-40B4-BE49-F238E27FC236}">
                  <a16:creationId xmlns:a16="http://schemas.microsoft.com/office/drawing/2014/main" id="{1BD3F3C4-1BB0-A69C-47F2-A709AB056E13}"/>
                </a:ext>
              </a:extLst>
            </p:cNvPr>
            <p:cNvSpPr>
              <a:spLocks noChangeShapeType="1"/>
            </p:cNvSpPr>
            <p:nvPr/>
          </p:nvSpPr>
          <p:spPr bwMode="auto">
            <a:xfrm>
              <a:off x="2134" y="2056"/>
              <a:ext cx="250"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4" name="Freeform 89">
              <a:extLst>
                <a:ext uri="{FF2B5EF4-FFF2-40B4-BE49-F238E27FC236}">
                  <a16:creationId xmlns:a16="http://schemas.microsoft.com/office/drawing/2014/main" id="{0458D936-5914-A6F4-EC77-7E0AEA3EDD57}"/>
                </a:ext>
              </a:extLst>
            </p:cNvPr>
            <p:cNvSpPr>
              <a:spLocks/>
            </p:cNvSpPr>
            <p:nvPr/>
          </p:nvSpPr>
          <p:spPr bwMode="auto">
            <a:xfrm>
              <a:off x="2382" y="2037"/>
              <a:ext cx="41" cy="41"/>
            </a:xfrm>
            <a:custGeom>
              <a:avLst/>
              <a:gdLst>
                <a:gd name="T0" fmla="*/ 0 w 82"/>
                <a:gd name="T1" fmla="*/ 20 h 83"/>
                <a:gd name="T2" fmla="*/ 21 w 82"/>
                <a:gd name="T3" fmla="*/ 10 h 83"/>
                <a:gd name="T4" fmla="*/ 0 w 82"/>
                <a:gd name="T5" fmla="*/ 0 h 83"/>
                <a:gd name="T6" fmla="*/ 0 w 82"/>
                <a:gd name="T7" fmla="*/ 20 h 83"/>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83">
                  <a:moveTo>
                    <a:pt x="0" y="83"/>
                  </a:moveTo>
                  <a:lnTo>
                    <a:pt x="82" y="42"/>
                  </a:lnTo>
                  <a:lnTo>
                    <a:pt x="0" y="0"/>
                  </a:lnTo>
                  <a:lnTo>
                    <a:pt x="0" y="83"/>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1" name="Group 93">
            <a:extLst>
              <a:ext uri="{FF2B5EF4-FFF2-40B4-BE49-F238E27FC236}">
                <a16:creationId xmlns:a16="http://schemas.microsoft.com/office/drawing/2014/main" id="{01FCE026-254E-D46F-F512-F6D0773EC54F}"/>
              </a:ext>
            </a:extLst>
          </p:cNvPr>
          <p:cNvGrpSpPr>
            <a:grpSpLocks/>
          </p:cNvGrpSpPr>
          <p:nvPr/>
        </p:nvGrpSpPr>
        <p:grpSpPr bwMode="auto">
          <a:xfrm>
            <a:off x="660400" y="4186238"/>
            <a:ext cx="468313" cy="620712"/>
            <a:chOff x="1270" y="2114"/>
            <a:chExt cx="174" cy="231"/>
          </a:xfrm>
        </p:grpSpPr>
        <p:sp>
          <p:nvSpPr>
            <p:cNvPr id="17481" name="Line 91">
              <a:extLst>
                <a:ext uri="{FF2B5EF4-FFF2-40B4-BE49-F238E27FC236}">
                  <a16:creationId xmlns:a16="http://schemas.microsoft.com/office/drawing/2014/main" id="{253C1571-C7A9-5025-11ED-8035206826D4}"/>
                </a:ext>
              </a:extLst>
            </p:cNvPr>
            <p:cNvSpPr>
              <a:spLocks noChangeShapeType="1"/>
            </p:cNvSpPr>
            <p:nvPr/>
          </p:nvSpPr>
          <p:spPr bwMode="auto">
            <a:xfrm flipH="1">
              <a:off x="1270" y="2145"/>
              <a:ext cx="151" cy="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2" name="Freeform 92">
              <a:extLst>
                <a:ext uri="{FF2B5EF4-FFF2-40B4-BE49-F238E27FC236}">
                  <a16:creationId xmlns:a16="http://schemas.microsoft.com/office/drawing/2014/main" id="{24E7D0BF-EEDA-5F10-180D-315E520D4275}"/>
                </a:ext>
              </a:extLst>
            </p:cNvPr>
            <p:cNvSpPr>
              <a:spLocks/>
            </p:cNvSpPr>
            <p:nvPr/>
          </p:nvSpPr>
          <p:spPr bwMode="auto">
            <a:xfrm>
              <a:off x="1403" y="2114"/>
              <a:ext cx="41" cy="46"/>
            </a:xfrm>
            <a:custGeom>
              <a:avLst/>
              <a:gdLst>
                <a:gd name="T0" fmla="*/ 16 w 83"/>
                <a:gd name="T1" fmla="*/ 23 h 92"/>
                <a:gd name="T2" fmla="*/ 20 w 83"/>
                <a:gd name="T3" fmla="*/ 0 h 92"/>
                <a:gd name="T4" fmla="*/ 0 w 83"/>
                <a:gd name="T5" fmla="*/ 11 h 92"/>
                <a:gd name="T6" fmla="*/ 16 w 83"/>
                <a:gd name="T7" fmla="*/ 23 h 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92">
                  <a:moveTo>
                    <a:pt x="65" y="92"/>
                  </a:moveTo>
                  <a:lnTo>
                    <a:pt x="83" y="0"/>
                  </a:lnTo>
                  <a:lnTo>
                    <a:pt x="0" y="42"/>
                  </a:lnTo>
                  <a:lnTo>
                    <a:pt x="65" y="9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2" name="Group 96">
            <a:extLst>
              <a:ext uri="{FF2B5EF4-FFF2-40B4-BE49-F238E27FC236}">
                <a16:creationId xmlns:a16="http://schemas.microsoft.com/office/drawing/2014/main" id="{1E39E77D-CA59-99DA-41A4-EE73251BFEE7}"/>
              </a:ext>
            </a:extLst>
          </p:cNvPr>
          <p:cNvGrpSpPr>
            <a:grpSpLocks/>
          </p:cNvGrpSpPr>
          <p:nvPr/>
        </p:nvGrpSpPr>
        <p:grpSpPr bwMode="auto">
          <a:xfrm>
            <a:off x="4179888" y="4286250"/>
            <a:ext cx="776287" cy="112713"/>
            <a:chOff x="2653" y="2151"/>
            <a:chExt cx="289" cy="42"/>
          </a:xfrm>
        </p:grpSpPr>
        <p:sp>
          <p:nvSpPr>
            <p:cNvPr id="17479" name="Line 94">
              <a:extLst>
                <a:ext uri="{FF2B5EF4-FFF2-40B4-BE49-F238E27FC236}">
                  <a16:creationId xmlns:a16="http://schemas.microsoft.com/office/drawing/2014/main" id="{5865922C-D18D-04C9-57AE-171DC9F56370}"/>
                </a:ext>
              </a:extLst>
            </p:cNvPr>
            <p:cNvSpPr>
              <a:spLocks noChangeShapeType="1"/>
            </p:cNvSpPr>
            <p:nvPr/>
          </p:nvSpPr>
          <p:spPr bwMode="auto">
            <a:xfrm flipH="1">
              <a:off x="2653" y="2172"/>
              <a:ext cx="249"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80" name="Freeform 95">
              <a:extLst>
                <a:ext uri="{FF2B5EF4-FFF2-40B4-BE49-F238E27FC236}">
                  <a16:creationId xmlns:a16="http://schemas.microsoft.com/office/drawing/2014/main" id="{71BC2AC6-0620-EAEE-276D-760D46A53F3F}"/>
                </a:ext>
              </a:extLst>
            </p:cNvPr>
            <p:cNvSpPr>
              <a:spLocks/>
            </p:cNvSpPr>
            <p:nvPr/>
          </p:nvSpPr>
          <p:spPr bwMode="auto">
            <a:xfrm>
              <a:off x="2900" y="2151"/>
              <a:ext cx="42" cy="42"/>
            </a:xfrm>
            <a:custGeom>
              <a:avLst/>
              <a:gdLst>
                <a:gd name="T0" fmla="*/ 0 w 82"/>
                <a:gd name="T1" fmla="*/ 22 h 82"/>
                <a:gd name="T2" fmla="*/ 22 w 82"/>
                <a:gd name="T3" fmla="*/ 10 h 82"/>
                <a:gd name="T4" fmla="*/ 0 w 82"/>
                <a:gd name="T5" fmla="*/ 0 h 82"/>
                <a:gd name="T6" fmla="*/ 0 w 82"/>
                <a:gd name="T7" fmla="*/ 22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2" h="82">
                  <a:moveTo>
                    <a:pt x="0" y="82"/>
                  </a:moveTo>
                  <a:lnTo>
                    <a:pt x="82" y="40"/>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3" name="Group 99">
            <a:extLst>
              <a:ext uri="{FF2B5EF4-FFF2-40B4-BE49-F238E27FC236}">
                <a16:creationId xmlns:a16="http://schemas.microsoft.com/office/drawing/2014/main" id="{B468D6B3-D69B-1374-5A3C-F88FEC21A892}"/>
              </a:ext>
            </a:extLst>
          </p:cNvPr>
          <p:cNvGrpSpPr>
            <a:grpSpLocks/>
          </p:cNvGrpSpPr>
          <p:nvPr/>
        </p:nvGrpSpPr>
        <p:grpSpPr bwMode="auto">
          <a:xfrm>
            <a:off x="5416550" y="2587625"/>
            <a:ext cx="1082675" cy="109538"/>
            <a:chOff x="3114" y="1518"/>
            <a:chExt cx="403" cy="41"/>
          </a:xfrm>
        </p:grpSpPr>
        <p:sp>
          <p:nvSpPr>
            <p:cNvPr id="17477" name="Line 97">
              <a:extLst>
                <a:ext uri="{FF2B5EF4-FFF2-40B4-BE49-F238E27FC236}">
                  <a16:creationId xmlns:a16="http://schemas.microsoft.com/office/drawing/2014/main" id="{C8F1F894-6D58-C7B7-C3AE-F42028315FF5}"/>
                </a:ext>
              </a:extLst>
            </p:cNvPr>
            <p:cNvSpPr>
              <a:spLocks noChangeShapeType="1"/>
            </p:cNvSpPr>
            <p:nvPr/>
          </p:nvSpPr>
          <p:spPr bwMode="auto">
            <a:xfrm>
              <a:off x="3152" y="1538"/>
              <a:ext cx="365"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78" name="Freeform 98">
              <a:extLst>
                <a:ext uri="{FF2B5EF4-FFF2-40B4-BE49-F238E27FC236}">
                  <a16:creationId xmlns:a16="http://schemas.microsoft.com/office/drawing/2014/main" id="{C37E6E39-58EF-312F-3352-E08420C08737}"/>
                </a:ext>
              </a:extLst>
            </p:cNvPr>
            <p:cNvSpPr>
              <a:spLocks/>
            </p:cNvSpPr>
            <p:nvPr/>
          </p:nvSpPr>
          <p:spPr bwMode="auto">
            <a:xfrm>
              <a:off x="3114" y="1518"/>
              <a:ext cx="41" cy="41"/>
            </a:xfrm>
            <a:custGeom>
              <a:avLst/>
              <a:gdLst>
                <a:gd name="T0" fmla="*/ 21 w 80"/>
                <a:gd name="T1" fmla="*/ 0 h 82"/>
                <a:gd name="T2" fmla="*/ 0 w 80"/>
                <a:gd name="T3" fmla="*/ 10 h 82"/>
                <a:gd name="T4" fmla="*/ 21 w 80"/>
                <a:gd name="T5" fmla="*/ 21 h 82"/>
                <a:gd name="T6" fmla="*/ 21 w 80"/>
                <a:gd name="T7" fmla="*/ 0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82">
                  <a:moveTo>
                    <a:pt x="80" y="0"/>
                  </a:moveTo>
                  <a:lnTo>
                    <a:pt x="0" y="40"/>
                  </a:lnTo>
                  <a:lnTo>
                    <a:pt x="80" y="82"/>
                  </a:lnTo>
                  <a:lnTo>
                    <a:pt x="80"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4" name="Group 102">
            <a:extLst>
              <a:ext uri="{FF2B5EF4-FFF2-40B4-BE49-F238E27FC236}">
                <a16:creationId xmlns:a16="http://schemas.microsoft.com/office/drawing/2014/main" id="{D85A848E-BDFB-B4AD-1308-2B72E17F12C3}"/>
              </a:ext>
            </a:extLst>
          </p:cNvPr>
          <p:cNvGrpSpPr>
            <a:grpSpLocks/>
          </p:cNvGrpSpPr>
          <p:nvPr/>
        </p:nvGrpSpPr>
        <p:grpSpPr bwMode="auto">
          <a:xfrm>
            <a:off x="6037263" y="2641600"/>
            <a:ext cx="461962" cy="466725"/>
            <a:chOff x="3345" y="1538"/>
            <a:chExt cx="172" cy="174"/>
          </a:xfrm>
        </p:grpSpPr>
        <p:sp>
          <p:nvSpPr>
            <p:cNvPr id="17475" name="Line 100">
              <a:extLst>
                <a:ext uri="{FF2B5EF4-FFF2-40B4-BE49-F238E27FC236}">
                  <a16:creationId xmlns:a16="http://schemas.microsoft.com/office/drawing/2014/main" id="{6216F7B6-4990-E5FE-B73D-A0F8C4DD120E}"/>
                </a:ext>
              </a:extLst>
            </p:cNvPr>
            <p:cNvSpPr>
              <a:spLocks noChangeShapeType="1"/>
            </p:cNvSpPr>
            <p:nvPr/>
          </p:nvSpPr>
          <p:spPr bwMode="auto">
            <a:xfrm flipH="1" flipV="1">
              <a:off x="3371" y="1565"/>
              <a:ext cx="146" cy="147"/>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76" name="Freeform 101">
              <a:extLst>
                <a:ext uri="{FF2B5EF4-FFF2-40B4-BE49-F238E27FC236}">
                  <a16:creationId xmlns:a16="http://schemas.microsoft.com/office/drawing/2014/main" id="{CB09F743-579A-4C96-0E8A-594B9D333DDD}"/>
                </a:ext>
              </a:extLst>
            </p:cNvPr>
            <p:cNvSpPr>
              <a:spLocks/>
            </p:cNvSpPr>
            <p:nvPr/>
          </p:nvSpPr>
          <p:spPr bwMode="auto">
            <a:xfrm>
              <a:off x="3345" y="1538"/>
              <a:ext cx="43" cy="44"/>
            </a:xfrm>
            <a:custGeom>
              <a:avLst/>
              <a:gdLst>
                <a:gd name="T0" fmla="*/ 22 w 86"/>
                <a:gd name="T1" fmla="*/ 8 h 88"/>
                <a:gd name="T2" fmla="*/ 0 w 86"/>
                <a:gd name="T3" fmla="*/ 0 h 88"/>
                <a:gd name="T4" fmla="*/ 7 w 86"/>
                <a:gd name="T5" fmla="*/ 22 h 88"/>
                <a:gd name="T6" fmla="*/ 22 w 86"/>
                <a:gd name="T7" fmla="*/ 8 h 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88">
                  <a:moveTo>
                    <a:pt x="86" y="31"/>
                  </a:moveTo>
                  <a:lnTo>
                    <a:pt x="0" y="0"/>
                  </a:lnTo>
                  <a:lnTo>
                    <a:pt x="28" y="88"/>
                  </a:lnTo>
                  <a:lnTo>
                    <a:pt x="8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5" name="Group 105">
            <a:extLst>
              <a:ext uri="{FF2B5EF4-FFF2-40B4-BE49-F238E27FC236}">
                <a16:creationId xmlns:a16="http://schemas.microsoft.com/office/drawing/2014/main" id="{10542003-99A1-1BF1-E31E-3AADED814B68}"/>
              </a:ext>
            </a:extLst>
          </p:cNvPr>
          <p:cNvGrpSpPr>
            <a:grpSpLocks/>
          </p:cNvGrpSpPr>
          <p:nvPr/>
        </p:nvGrpSpPr>
        <p:grpSpPr bwMode="auto">
          <a:xfrm>
            <a:off x="2325688" y="2641600"/>
            <a:ext cx="461962" cy="619125"/>
            <a:chOff x="1962" y="1538"/>
            <a:chExt cx="172" cy="231"/>
          </a:xfrm>
        </p:grpSpPr>
        <p:sp>
          <p:nvSpPr>
            <p:cNvPr id="17473" name="Line 103">
              <a:extLst>
                <a:ext uri="{FF2B5EF4-FFF2-40B4-BE49-F238E27FC236}">
                  <a16:creationId xmlns:a16="http://schemas.microsoft.com/office/drawing/2014/main" id="{2AFA756A-6E59-EA7B-72E3-FEBC6230AE12}"/>
                </a:ext>
              </a:extLst>
            </p:cNvPr>
            <p:cNvSpPr>
              <a:spLocks noChangeShapeType="1"/>
            </p:cNvSpPr>
            <p:nvPr/>
          </p:nvSpPr>
          <p:spPr bwMode="auto">
            <a:xfrm>
              <a:off x="1983" y="1569"/>
              <a:ext cx="151" cy="200"/>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74" name="Freeform 104">
              <a:extLst>
                <a:ext uri="{FF2B5EF4-FFF2-40B4-BE49-F238E27FC236}">
                  <a16:creationId xmlns:a16="http://schemas.microsoft.com/office/drawing/2014/main" id="{47F88D02-54A5-9F2B-ED38-37411EE425C1}"/>
                </a:ext>
              </a:extLst>
            </p:cNvPr>
            <p:cNvSpPr>
              <a:spLocks/>
            </p:cNvSpPr>
            <p:nvPr/>
          </p:nvSpPr>
          <p:spPr bwMode="auto">
            <a:xfrm>
              <a:off x="1962" y="1538"/>
              <a:ext cx="41" cy="46"/>
            </a:xfrm>
            <a:custGeom>
              <a:avLst/>
              <a:gdLst>
                <a:gd name="T0" fmla="*/ 21 w 80"/>
                <a:gd name="T1" fmla="*/ 11 h 92"/>
                <a:gd name="T2" fmla="*/ 0 w 80"/>
                <a:gd name="T3" fmla="*/ 0 h 92"/>
                <a:gd name="T4" fmla="*/ 4 w 80"/>
                <a:gd name="T5" fmla="*/ 23 h 92"/>
                <a:gd name="T6" fmla="*/ 21 w 80"/>
                <a:gd name="T7" fmla="*/ 11 h 9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0" h="92">
                  <a:moveTo>
                    <a:pt x="80" y="42"/>
                  </a:moveTo>
                  <a:lnTo>
                    <a:pt x="0" y="0"/>
                  </a:lnTo>
                  <a:lnTo>
                    <a:pt x="15" y="92"/>
                  </a:lnTo>
                  <a:lnTo>
                    <a:pt x="80" y="4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6" name="Group 108">
            <a:extLst>
              <a:ext uri="{FF2B5EF4-FFF2-40B4-BE49-F238E27FC236}">
                <a16:creationId xmlns:a16="http://schemas.microsoft.com/office/drawing/2014/main" id="{441066D9-CFE8-1881-71F9-E132501213BE}"/>
              </a:ext>
            </a:extLst>
          </p:cNvPr>
          <p:cNvGrpSpPr>
            <a:grpSpLocks/>
          </p:cNvGrpSpPr>
          <p:nvPr/>
        </p:nvGrpSpPr>
        <p:grpSpPr bwMode="auto">
          <a:xfrm>
            <a:off x="2170113" y="4445000"/>
            <a:ext cx="928687" cy="109538"/>
            <a:chOff x="1904" y="2210"/>
            <a:chExt cx="346" cy="41"/>
          </a:xfrm>
        </p:grpSpPr>
        <p:sp>
          <p:nvSpPr>
            <p:cNvPr id="17471" name="Line 106">
              <a:extLst>
                <a:ext uri="{FF2B5EF4-FFF2-40B4-BE49-F238E27FC236}">
                  <a16:creationId xmlns:a16="http://schemas.microsoft.com/office/drawing/2014/main" id="{B87B5C5F-E463-FD70-3674-A3DB792BB39F}"/>
                </a:ext>
              </a:extLst>
            </p:cNvPr>
            <p:cNvSpPr>
              <a:spLocks noChangeShapeType="1"/>
            </p:cNvSpPr>
            <p:nvPr/>
          </p:nvSpPr>
          <p:spPr bwMode="auto">
            <a:xfrm>
              <a:off x="1904" y="2229"/>
              <a:ext cx="307"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72" name="Freeform 107">
              <a:extLst>
                <a:ext uri="{FF2B5EF4-FFF2-40B4-BE49-F238E27FC236}">
                  <a16:creationId xmlns:a16="http://schemas.microsoft.com/office/drawing/2014/main" id="{54707802-290E-4C37-662D-BA22F512E553}"/>
                </a:ext>
              </a:extLst>
            </p:cNvPr>
            <p:cNvSpPr>
              <a:spLocks/>
            </p:cNvSpPr>
            <p:nvPr/>
          </p:nvSpPr>
          <p:spPr bwMode="auto">
            <a:xfrm>
              <a:off x="2209" y="2210"/>
              <a:ext cx="41" cy="41"/>
            </a:xfrm>
            <a:custGeom>
              <a:avLst/>
              <a:gdLst>
                <a:gd name="T0" fmla="*/ 0 w 83"/>
                <a:gd name="T1" fmla="*/ 21 h 82"/>
                <a:gd name="T2" fmla="*/ 20 w 83"/>
                <a:gd name="T3" fmla="*/ 11 h 82"/>
                <a:gd name="T4" fmla="*/ 0 w 83"/>
                <a:gd name="T5" fmla="*/ 0 h 82"/>
                <a:gd name="T6" fmla="*/ 0 w 83"/>
                <a:gd name="T7" fmla="*/ 21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3" h="82">
                  <a:moveTo>
                    <a:pt x="0" y="82"/>
                  </a:moveTo>
                  <a:lnTo>
                    <a:pt x="83" y="42"/>
                  </a:lnTo>
                  <a:lnTo>
                    <a:pt x="0" y="0"/>
                  </a:lnTo>
                  <a:lnTo>
                    <a:pt x="0" y="82"/>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7" name="Group 111">
            <a:extLst>
              <a:ext uri="{FF2B5EF4-FFF2-40B4-BE49-F238E27FC236}">
                <a16:creationId xmlns:a16="http://schemas.microsoft.com/office/drawing/2014/main" id="{D3C9DB4F-44E7-FB72-6E01-C4963EA27AC1}"/>
              </a:ext>
            </a:extLst>
          </p:cNvPr>
          <p:cNvGrpSpPr>
            <a:grpSpLocks/>
          </p:cNvGrpSpPr>
          <p:nvPr/>
        </p:nvGrpSpPr>
        <p:grpSpPr bwMode="auto">
          <a:xfrm>
            <a:off x="5108575" y="4132263"/>
            <a:ext cx="1235075" cy="111125"/>
            <a:chOff x="2999" y="2094"/>
            <a:chExt cx="460" cy="41"/>
          </a:xfrm>
        </p:grpSpPr>
        <p:sp>
          <p:nvSpPr>
            <p:cNvPr id="17469" name="Line 109">
              <a:extLst>
                <a:ext uri="{FF2B5EF4-FFF2-40B4-BE49-F238E27FC236}">
                  <a16:creationId xmlns:a16="http://schemas.microsoft.com/office/drawing/2014/main" id="{A2B222AC-76D1-B593-78ED-1BA6CFC55E1C}"/>
                </a:ext>
              </a:extLst>
            </p:cNvPr>
            <p:cNvSpPr>
              <a:spLocks noChangeShapeType="1"/>
            </p:cNvSpPr>
            <p:nvPr/>
          </p:nvSpPr>
          <p:spPr bwMode="auto">
            <a:xfrm>
              <a:off x="3037" y="2114"/>
              <a:ext cx="422" cy="1"/>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70" name="Freeform 110">
              <a:extLst>
                <a:ext uri="{FF2B5EF4-FFF2-40B4-BE49-F238E27FC236}">
                  <a16:creationId xmlns:a16="http://schemas.microsoft.com/office/drawing/2014/main" id="{B36177DB-2AF2-5D85-DEA6-63A3ACF72289}"/>
                </a:ext>
              </a:extLst>
            </p:cNvPr>
            <p:cNvSpPr>
              <a:spLocks/>
            </p:cNvSpPr>
            <p:nvPr/>
          </p:nvSpPr>
          <p:spPr bwMode="auto">
            <a:xfrm>
              <a:off x="2999" y="2094"/>
              <a:ext cx="40" cy="41"/>
            </a:xfrm>
            <a:custGeom>
              <a:avLst/>
              <a:gdLst>
                <a:gd name="T0" fmla="*/ 20 w 81"/>
                <a:gd name="T1" fmla="*/ 0 h 82"/>
                <a:gd name="T2" fmla="*/ 0 w 81"/>
                <a:gd name="T3" fmla="*/ 10 h 82"/>
                <a:gd name="T4" fmla="*/ 20 w 81"/>
                <a:gd name="T5" fmla="*/ 21 h 82"/>
                <a:gd name="T6" fmla="*/ 20 w 81"/>
                <a:gd name="T7" fmla="*/ 0 h 8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1" h="82">
                  <a:moveTo>
                    <a:pt x="81" y="0"/>
                  </a:moveTo>
                  <a:lnTo>
                    <a:pt x="0" y="40"/>
                  </a:lnTo>
                  <a:lnTo>
                    <a:pt x="81" y="82"/>
                  </a:lnTo>
                  <a:lnTo>
                    <a:pt x="81"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8" name="Group 114">
            <a:extLst>
              <a:ext uri="{FF2B5EF4-FFF2-40B4-BE49-F238E27FC236}">
                <a16:creationId xmlns:a16="http://schemas.microsoft.com/office/drawing/2014/main" id="{2D41E61F-F58D-ED1F-98E3-430535BFA98D}"/>
              </a:ext>
            </a:extLst>
          </p:cNvPr>
          <p:cNvGrpSpPr>
            <a:grpSpLocks/>
          </p:cNvGrpSpPr>
          <p:nvPr/>
        </p:nvGrpSpPr>
        <p:grpSpPr bwMode="auto">
          <a:xfrm>
            <a:off x="5416550" y="4186238"/>
            <a:ext cx="771525" cy="776287"/>
            <a:chOff x="3114" y="2114"/>
            <a:chExt cx="287" cy="289"/>
          </a:xfrm>
        </p:grpSpPr>
        <p:sp>
          <p:nvSpPr>
            <p:cNvPr id="17467" name="Line 112">
              <a:extLst>
                <a:ext uri="{FF2B5EF4-FFF2-40B4-BE49-F238E27FC236}">
                  <a16:creationId xmlns:a16="http://schemas.microsoft.com/office/drawing/2014/main" id="{4B8BC333-46D5-57E3-BCC5-6A122444B6CB}"/>
                </a:ext>
              </a:extLst>
            </p:cNvPr>
            <p:cNvSpPr>
              <a:spLocks noChangeShapeType="1"/>
            </p:cNvSpPr>
            <p:nvPr/>
          </p:nvSpPr>
          <p:spPr bwMode="auto">
            <a:xfrm>
              <a:off x="3140" y="2141"/>
              <a:ext cx="261" cy="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68" name="Freeform 113">
              <a:extLst>
                <a:ext uri="{FF2B5EF4-FFF2-40B4-BE49-F238E27FC236}">
                  <a16:creationId xmlns:a16="http://schemas.microsoft.com/office/drawing/2014/main" id="{646F26E2-06D5-4FAD-355C-5488C5531A80}"/>
                </a:ext>
              </a:extLst>
            </p:cNvPr>
            <p:cNvSpPr>
              <a:spLocks/>
            </p:cNvSpPr>
            <p:nvPr/>
          </p:nvSpPr>
          <p:spPr bwMode="auto">
            <a:xfrm>
              <a:off x="3114" y="2114"/>
              <a:ext cx="44" cy="44"/>
            </a:xfrm>
            <a:custGeom>
              <a:avLst/>
              <a:gdLst>
                <a:gd name="T0" fmla="*/ 23 w 86"/>
                <a:gd name="T1" fmla="*/ 8 h 88"/>
                <a:gd name="T2" fmla="*/ 0 w 86"/>
                <a:gd name="T3" fmla="*/ 0 h 88"/>
                <a:gd name="T4" fmla="*/ 8 w 86"/>
                <a:gd name="T5" fmla="*/ 22 h 88"/>
                <a:gd name="T6" fmla="*/ 23 w 86"/>
                <a:gd name="T7" fmla="*/ 8 h 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88">
                  <a:moveTo>
                    <a:pt x="86" y="31"/>
                  </a:moveTo>
                  <a:lnTo>
                    <a:pt x="0" y="0"/>
                  </a:lnTo>
                  <a:lnTo>
                    <a:pt x="29" y="88"/>
                  </a:lnTo>
                  <a:lnTo>
                    <a:pt x="8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59" name="Group 117">
            <a:extLst>
              <a:ext uri="{FF2B5EF4-FFF2-40B4-BE49-F238E27FC236}">
                <a16:creationId xmlns:a16="http://schemas.microsoft.com/office/drawing/2014/main" id="{4FEA265C-990B-3D65-4100-442D05F8CC17}"/>
              </a:ext>
            </a:extLst>
          </p:cNvPr>
          <p:cNvGrpSpPr>
            <a:grpSpLocks/>
          </p:cNvGrpSpPr>
          <p:nvPr/>
        </p:nvGrpSpPr>
        <p:grpSpPr bwMode="auto">
          <a:xfrm>
            <a:off x="6189663" y="4186238"/>
            <a:ext cx="769937" cy="776287"/>
            <a:chOff x="3402" y="2114"/>
            <a:chExt cx="287" cy="289"/>
          </a:xfrm>
        </p:grpSpPr>
        <p:sp>
          <p:nvSpPr>
            <p:cNvPr id="17465" name="Line 115">
              <a:extLst>
                <a:ext uri="{FF2B5EF4-FFF2-40B4-BE49-F238E27FC236}">
                  <a16:creationId xmlns:a16="http://schemas.microsoft.com/office/drawing/2014/main" id="{17A30414-9969-B7EB-5342-150A9F19CCB5}"/>
                </a:ext>
              </a:extLst>
            </p:cNvPr>
            <p:cNvSpPr>
              <a:spLocks noChangeShapeType="1"/>
            </p:cNvSpPr>
            <p:nvPr/>
          </p:nvSpPr>
          <p:spPr bwMode="auto">
            <a:xfrm>
              <a:off x="3428" y="2141"/>
              <a:ext cx="261" cy="262"/>
            </a:xfrm>
            <a:prstGeom prst="line">
              <a:avLst/>
            </a:prstGeom>
            <a:noFill/>
            <a:ln w="9525">
              <a:solidFill>
                <a:srgbClr val="000000"/>
              </a:solidFill>
              <a:round/>
              <a:headEnd/>
              <a:tailEnd/>
            </a:ln>
            <a:extLst>
              <a:ext uri="{909E8E84-426E-40DD-AFC4-6F175D3DCCD1}">
                <a14:hiddenFill xmlns:a14="http://schemas.microsoft.com/office/drawing/2010/main">
                  <a:noFill/>
                </a14:hiddenFill>
              </a:ext>
            </a:extLst>
          </p:spPr>
          <p:txBody>
            <a:bodyPr/>
            <a:lstStyle/>
            <a:p>
              <a:endParaRPr lang="en-US"/>
            </a:p>
          </p:txBody>
        </p:sp>
        <p:sp>
          <p:nvSpPr>
            <p:cNvPr id="17466" name="Freeform 116">
              <a:extLst>
                <a:ext uri="{FF2B5EF4-FFF2-40B4-BE49-F238E27FC236}">
                  <a16:creationId xmlns:a16="http://schemas.microsoft.com/office/drawing/2014/main" id="{DE67FF95-9EEA-309E-33D7-27DBACDC56FB}"/>
                </a:ext>
              </a:extLst>
            </p:cNvPr>
            <p:cNvSpPr>
              <a:spLocks/>
            </p:cNvSpPr>
            <p:nvPr/>
          </p:nvSpPr>
          <p:spPr bwMode="auto">
            <a:xfrm>
              <a:off x="3402" y="2114"/>
              <a:ext cx="44" cy="44"/>
            </a:xfrm>
            <a:custGeom>
              <a:avLst/>
              <a:gdLst>
                <a:gd name="T0" fmla="*/ 23 w 86"/>
                <a:gd name="T1" fmla="*/ 8 h 88"/>
                <a:gd name="T2" fmla="*/ 0 w 86"/>
                <a:gd name="T3" fmla="*/ 0 h 88"/>
                <a:gd name="T4" fmla="*/ 8 w 86"/>
                <a:gd name="T5" fmla="*/ 22 h 88"/>
                <a:gd name="T6" fmla="*/ 23 w 86"/>
                <a:gd name="T7" fmla="*/ 8 h 88"/>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86" h="88">
                  <a:moveTo>
                    <a:pt x="86" y="31"/>
                  </a:moveTo>
                  <a:lnTo>
                    <a:pt x="0" y="0"/>
                  </a:lnTo>
                  <a:lnTo>
                    <a:pt x="29" y="88"/>
                  </a:lnTo>
                  <a:lnTo>
                    <a:pt x="86" y="31"/>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grpSp>
      <p:grpSp>
        <p:nvGrpSpPr>
          <p:cNvPr id="17460" name="Group 120">
            <a:extLst>
              <a:ext uri="{FF2B5EF4-FFF2-40B4-BE49-F238E27FC236}">
                <a16:creationId xmlns:a16="http://schemas.microsoft.com/office/drawing/2014/main" id="{96F287DE-274F-5399-CC38-92BA81591017}"/>
              </a:ext>
            </a:extLst>
          </p:cNvPr>
          <p:cNvGrpSpPr>
            <a:grpSpLocks/>
          </p:cNvGrpSpPr>
          <p:nvPr/>
        </p:nvGrpSpPr>
        <p:grpSpPr bwMode="auto">
          <a:xfrm>
            <a:off x="2620963" y="3357563"/>
            <a:ext cx="3143250" cy="419100"/>
            <a:chOff x="2072" y="1805"/>
            <a:chExt cx="1171" cy="156"/>
          </a:xfrm>
        </p:grpSpPr>
        <p:sp>
          <p:nvSpPr>
            <p:cNvPr id="17463" name="Freeform 118">
              <a:extLst>
                <a:ext uri="{FF2B5EF4-FFF2-40B4-BE49-F238E27FC236}">
                  <a16:creationId xmlns:a16="http://schemas.microsoft.com/office/drawing/2014/main" id="{1254F06A-7ECD-6AB3-363D-83F2F6BECCF7}"/>
                </a:ext>
              </a:extLst>
            </p:cNvPr>
            <p:cNvSpPr>
              <a:spLocks/>
            </p:cNvSpPr>
            <p:nvPr/>
          </p:nvSpPr>
          <p:spPr bwMode="auto">
            <a:xfrm>
              <a:off x="2102" y="1825"/>
              <a:ext cx="1141" cy="136"/>
            </a:xfrm>
            <a:custGeom>
              <a:avLst/>
              <a:gdLst>
                <a:gd name="T0" fmla="*/ 11 w 2283"/>
                <a:gd name="T1" fmla="*/ 0 h 273"/>
                <a:gd name="T2" fmla="*/ 7 w 2283"/>
                <a:gd name="T3" fmla="*/ 1 h 273"/>
                <a:gd name="T4" fmla="*/ 3 w 2283"/>
                <a:gd name="T5" fmla="*/ 3 h 273"/>
                <a:gd name="T6" fmla="*/ 1 w 2283"/>
                <a:gd name="T7" fmla="*/ 6 h 273"/>
                <a:gd name="T8" fmla="*/ 0 w 2283"/>
                <a:gd name="T9" fmla="*/ 9 h 273"/>
                <a:gd name="T10" fmla="*/ 0 w 2283"/>
                <a:gd name="T11" fmla="*/ 11 h 273"/>
                <a:gd name="T12" fmla="*/ 0 w 2283"/>
                <a:gd name="T13" fmla="*/ 57 h 273"/>
                <a:gd name="T14" fmla="*/ 0 w 2283"/>
                <a:gd name="T15" fmla="*/ 59 h 273"/>
                <a:gd name="T16" fmla="*/ 1 w 2283"/>
                <a:gd name="T17" fmla="*/ 61 h 273"/>
                <a:gd name="T18" fmla="*/ 3 w 2283"/>
                <a:gd name="T19" fmla="*/ 64 h 273"/>
                <a:gd name="T20" fmla="*/ 7 w 2283"/>
                <a:gd name="T21" fmla="*/ 67 h 273"/>
                <a:gd name="T22" fmla="*/ 11 w 2283"/>
                <a:gd name="T23" fmla="*/ 68 h 273"/>
                <a:gd name="T24" fmla="*/ 559 w 2283"/>
                <a:gd name="T25" fmla="*/ 68 h 273"/>
                <a:gd name="T26" fmla="*/ 564 w 2283"/>
                <a:gd name="T27" fmla="*/ 67 h 273"/>
                <a:gd name="T28" fmla="*/ 567 w 2283"/>
                <a:gd name="T29" fmla="*/ 64 h 273"/>
                <a:gd name="T30" fmla="*/ 569 w 2283"/>
                <a:gd name="T31" fmla="*/ 61 h 273"/>
                <a:gd name="T32" fmla="*/ 570 w 2283"/>
                <a:gd name="T33" fmla="*/ 57 h 273"/>
                <a:gd name="T34" fmla="*/ 570 w 2283"/>
                <a:gd name="T35" fmla="*/ 11 h 273"/>
                <a:gd name="T36" fmla="*/ 569 w 2283"/>
                <a:gd name="T37" fmla="*/ 6 h 273"/>
                <a:gd name="T38" fmla="*/ 567 w 2283"/>
                <a:gd name="T39" fmla="*/ 3 h 273"/>
                <a:gd name="T40" fmla="*/ 564 w 2283"/>
                <a:gd name="T41" fmla="*/ 1 h 273"/>
                <a:gd name="T42" fmla="*/ 559 w 2283"/>
                <a:gd name="T43" fmla="*/ 0 h 273"/>
                <a:gd name="T44" fmla="*/ 11 w 2283"/>
                <a:gd name="T45" fmla="*/ 0 h 273"/>
                <a:gd name="T46" fmla="*/ 0 60000 65536"/>
                <a:gd name="T47" fmla="*/ 0 60000 65536"/>
                <a:gd name="T48" fmla="*/ 0 60000 65536"/>
                <a:gd name="T49" fmla="*/ 0 60000 65536"/>
                <a:gd name="T50" fmla="*/ 0 60000 65536"/>
                <a:gd name="T51" fmla="*/ 0 60000 65536"/>
                <a:gd name="T52" fmla="*/ 0 60000 65536"/>
                <a:gd name="T53" fmla="*/ 0 60000 65536"/>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Lst>
              <a:ahLst/>
              <a:cxnLst>
                <a:cxn ang="T46">
                  <a:pos x="T0" y="T1"/>
                </a:cxn>
                <a:cxn ang="T47">
                  <a:pos x="T2" y="T3"/>
                </a:cxn>
                <a:cxn ang="T48">
                  <a:pos x="T4" y="T5"/>
                </a:cxn>
                <a:cxn ang="T49">
                  <a:pos x="T6" y="T7"/>
                </a:cxn>
                <a:cxn ang="T50">
                  <a:pos x="T8" y="T9"/>
                </a:cxn>
                <a:cxn ang="T51">
                  <a:pos x="T10" y="T11"/>
                </a:cxn>
                <a:cxn ang="T52">
                  <a:pos x="T12" y="T13"/>
                </a:cxn>
                <a:cxn ang="T53">
                  <a:pos x="T14" y="T15"/>
                </a:cxn>
                <a:cxn ang="T54">
                  <a:pos x="T16" y="T17"/>
                </a:cxn>
                <a:cxn ang="T55">
                  <a:pos x="T18" y="T19"/>
                </a:cxn>
                <a:cxn ang="T56">
                  <a:pos x="T20" y="T21"/>
                </a:cxn>
                <a:cxn ang="T57">
                  <a:pos x="T22" y="T23"/>
                </a:cxn>
                <a:cxn ang="T58">
                  <a:pos x="T24" y="T25"/>
                </a:cxn>
                <a:cxn ang="T59">
                  <a:pos x="T26" y="T27"/>
                </a:cxn>
                <a:cxn ang="T60">
                  <a:pos x="T28" y="T29"/>
                </a:cxn>
                <a:cxn ang="T61">
                  <a:pos x="T30" y="T31"/>
                </a:cxn>
                <a:cxn ang="T62">
                  <a:pos x="T32" y="T33"/>
                </a:cxn>
                <a:cxn ang="T63">
                  <a:pos x="T34" y="T35"/>
                </a:cxn>
                <a:cxn ang="T64">
                  <a:pos x="T36" y="T37"/>
                </a:cxn>
                <a:cxn ang="T65">
                  <a:pos x="T38" y="T39"/>
                </a:cxn>
                <a:cxn ang="T66">
                  <a:pos x="T40" y="T41"/>
                </a:cxn>
                <a:cxn ang="T67">
                  <a:pos x="T42" y="T43"/>
                </a:cxn>
                <a:cxn ang="T68">
                  <a:pos x="T44" y="T45"/>
                </a:cxn>
              </a:cxnLst>
              <a:rect l="0" t="0" r="r" b="b"/>
              <a:pathLst>
                <a:path w="2283" h="273">
                  <a:moveTo>
                    <a:pt x="46" y="0"/>
                  </a:moveTo>
                  <a:lnTo>
                    <a:pt x="29" y="4"/>
                  </a:lnTo>
                  <a:lnTo>
                    <a:pt x="13" y="13"/>
                  </a:lnTo>
                  <a:lnTo>
                    <a:pt x="4" y="27"/>
                  </a:lnTo>
                  <a:lnTo>
                    <a:pt x="2" y="36"/>
                  </a:lnTo>
                  <a:lnTo>
                    <a:pt x="0" y="46"/>
                  </a:lnTo>
                  <a:lnTo>
                    <a:pt x="0" y="228"/>
                  </a:lnTo>
                  <a:lnTo>
                    <a:pt x="2" y="238"/>
                  </a:lnTo>
                  <a:lnTo>
                    <a:pt x="4" y="246"/>
                  </a:lnTo>
                  <a:lnTo>
                    <a:pt x="13" y="259"/>
                  </a:lnTo>
                  <a:lnTo>
                    <a:pt x="29" y="269"/>
                  </a:lnTo>
                  <a:lnTo>
                    <a:pt x="46" y="273"/>
                  </a:lnTo>
                  <a:lnTo>
                    <a:pt x="2239" y="273"/>
                  </a:lnTo>
                  <a:lnTo>
                    <a:pt x="2256" y="269"/>
                  </a:lnTo>
                  <a:lnTo>
                    <a:pt x="2270" y="259"/>
                  </a:lnTo>
                  <a:lnTo>
                    <a:pt x="2279" y="246"/>
                  </a:lnTo>
                  <a:lnTo>
                    <a:pt x="2283" y="228"/>
                  </a:lnTo>
                  <a:lnTo>
                    <a:pt x="2283" y="46"/>
                  </a:lnTo>
                  <a:lnTo>
                    <a:pt x="2279" y="27"/>
                  </a:lnTo>
                  <a:lnTo>
                    <a:pt x="2270" y="13"/>
                  </a:lnTo>
                  <a:lnTo>
                    <a:pt x="2256" y="4"/>
                  </a:lnTo>
                  <a:lnTo>
                    <a:pt x="2239" y="0"/>
                  </a:lnTo>
                  <a:lnTo>
                    <a:pt x="46" y="0"/>
                  </a:lnTo>
                  <a:close/>
                </a:path>
              </a:pathLst>
            </a:custGeom>
            <a:solidFill>
              <a:srgbClr val="000000"/>
            </a:solidFill>
            <a:ln>
              <a:noFill/>
            </a:ln>
            <a:extLst>
              <a:ext uri="{91240B29-F687-4F45-9708-019B960494DF}">
                <a14:hiddenLine xmlns:a14="http://schemas.microsoft.com/office/drawing/2010/main" w="9525">
                  <a:solidFill>
                    <a:srgbClr val="000000"/>
                  </a:solidFill>
                  <a:round/>
                  <a:headEnd/>
                  <a:tailEnd/>
                </a14:hiddenLine>
              </a:ext>
            </a:extLst>
          </p:spPr>
          <p:txBody>
            <a:bodyPr/>
            <a:lstStyle/>
            <a:p>
              <a:endParaRPr lang="en-US"/>
            </a:p>
          </p:txBody>
        </p:sp>
        <p:sp>
          <p:nvSpPr>
            <p:cNvPr id="17464" name="Freeform 119">
              <a:extLst>
                <a:ext uri="{FF2B5EF4-FFF2-40B4-BE49-F238E27FC236}">
                  <a16:creationId xmlns:a16="http://schemas.microsoft.com/office/drawing/2014/main" id="{5B30C24E-B623-CFFC-698E-A2424D348CB3}"/>
                </a:ext>
              </a:extLst>
            </p:cNvPr>
            <p:cNvSpPr>
              <a:spLocks/>
            </p:cNvSpPr>
            <p:nvPr/>
          </p:nvSpPr>
          <p:spPr bwMode="auto">
            <a:xfrm>
              <a:off x="2072" y="1805"/>
              <a:ext cx="1141" cy="136"/>
            </a:xfrm>
            <a:custGeom>
              <a:avLst/>
              <a:gdLst>
                <a:gd name="T0" fmla="*/ 11 w 2284"/>
                <a:gd name="T1" fmla="*/ 0 h 272"/>
                <a:gd name="T2" fmla="*/ 9 w 2284"/>
                <a:gd name="T3" fmla="*/ 1 h 272"/>
                <a:gd name="T4" fmla="*/ 7 w 2284"/>
                <a:gd name="T5" fmla="*/ 1 h 272"/>
                <a:gd name="T6" fmla="*/ 3 w 2284"/>
                <a:gd name="T7" fmla="*/ 4 h 272"/>
                <a:gd name="T8" fmla="*/ 1 w 2284"/>
                <a:gd name="T9" fmla="*/ 7 h 272"/>
                <a:gd name="T10" fmla="*/ 0 w 2284"/>
                <a:gd name="T11" fmla="*/ 9 h 272"/>
                <a:gd name="T12" fmla="*/ 0 w 2284"/>
                <a:gd name="T13" fmla="*/ 12 h 272"/>
                <a:gd name="T14" fmla="*/ 0 w 2284"/>
                <a:gd name="T15" fmla="*/ 57 h 272"/>
                <a:gd name="T16" fmla="*/ 0 w 2284"/>
                <a:gd name="T17" fmla="*/ 60 h 272"/>
                <a:gd name="T18" fmla="*/ 1 w 2284"/>
                <a:gd name="T19" fmla="*/ 62 h 272"/>
                <a:gd name="T20" fmla="*/ 3 w 2284"/>
                <a:gd name="T21" fmla="*/ 65 h 272"/>
                <a:gd name="T22" fmla="*/ 7 w 2284"/>
                <a:gd name="T23" fmla="*/ 67 h 272"/>
                <a:gd name="T24" fmla="*/ 11 w 2284"/>
                <a:gd name="T25" fmla="*/ 68 h 272"/>
                <a:gd name="T26" fmla="*/ 559 w 2284"/>
                <a:gd name="T27" fmla="*/ 68 h 272"/>
                <a:gd name="T28" fmla="*/ 563 w 2284"/>
                <a:gd name="T29" fmla="*/ 67 h 272"/>
                <a:gd name="T30" fmla="*/ 567 w 2284"/>
                <a:gd name="T31" fmla="*/ 65 h 272"/>
                <a:gd name="T32" fmla="*/ 569 w 2284"/>
                <a:gd name="T33" fmla="*/ 62 h 272"/>
                <a:gd name="T34" fmla="*/ 570 w 2284"/>
                <a:gd name="T35" fmla="*/ 60 h 272"/>
                <a:gd name="T36" fmla="*/ 570 w 2284"/>
                <a:gd name="T37" fmla="*/ 57 h 272"/>
                <a:gd name="T38" fmla="*/ 570 w 2284"/>
                <a:gd name="T39" fmla="*/ 12 h 272"/>
                <a:gd name="T40" fmla="*/ 570 w 2284"/>
                <a:gd name="T41" fmla="*/ 9 h 272"/>
                <a:gd name="T42" fmla="*/ 569 w 2284"/>
                <a:gd name="T43" fmla="*/ 7 h 272"/>
                <a:gd name="T44" fmla="*/ 567 w 2284"/>
                <a:gd name="T45" fmla="*/ 4 h 272"/>
                <a:gd name="T46" fmla="*/ 563 w 2284"/>
                <a:gd name="T47" fmla="*/ 1 h 272"/>
                <a:gd name="T48" fmla="*/ 561 w 2284"/>
                <a:gd name="T49" fmla="*/ 1 h 272"/>
                <a:gd name="T50" fmla="*/ 559 w 2284"/>
                <a:gd name="T51" fmla="*/ 0 h 272"/>
                <a:gd name="T52" fmla="*/ 11 w 2284"/>
                <a:gd name="T53" fmla="*/ 0 h 272"/>
                <a:gd name="T54" fmla="*/ 0 60000 65536"/>
                <a:gd name="T55" fmla="*/ 0 60000 65536"/>
                <a:gd name="T56" fmla="*/ 0 60000 65536"/>
                <a:gd name="T57" fmla="*/ 0 60000 65536"/>
                <a:gd name="T58" fmla="*/ 0 60000 65536"/>
                <a:gd name="T59" fmla="*/ 0 60000 65536"/>
                <a:gd name="T60" fmla="*/ 0 60000 65536"/>
                <a:gd name="T61" fmla="*/ 0 60000 65536"/>
                <a:gd name="T62" fmla="*/ 0 60000 65536"/>
                <a:gd name="T63" fmla="*/ 0 60000 65536"/>
                <a:gd name="T64" fmla="*/ 0 60000 65536"/>
                <a:gd name="T65" fmla="*/ 0 60000 65536"/>
                <a:gd name="T66" fmla="*/ 0 60000 65536"/>
                <a:gd name="T67" fmla="*/ 0 60000 65536"/>
                <a:gd name="T68" fmla="*/ 0 60000 65536"/>
                <a:gd name="T69" fmla="*/ 0 60000 65536"/>
                <a:gd name="T70" fmla="*/ 0 60000 65536"/>
                <a:gd name="T71" fmla="*/ 0 60000 65536"/>
                <a:gd name="T72" fmla="*/ 0 60000 65536"/>
                <a:gd name="T73" fmla="*/ 0 60000 65536"/>
                <a:gd name="T74" fmla="*/ 0 60000 65536"/>
                <a:gd name="T75" fmla="*/ 0 60000 65536"/>
                <a:gd name="T76" fmla="*/ 0 60000 65536"/>
                <a:gd name="T77" fmla="*/ 0 60000 65536"/>
                <a:gd name="T78" fmla="*/ 0 60000 65536"/>
                <a:gd name="T79" fmla="*/ 0 60000 65536"/>
                <a:gd name="T80" fmla="*/ 0 60000 65536"/>
              </a:gdLst>
              <a:ahLst/>
              <a:cxnLst>
                <a:cxn ang="T54">
                  <a:pos x="T0" y="T1"/>
                </a:cxn>
                <a:cxn ang="T55">
                  <a:pos x="T2" y="T3"/>
                </a:cxn>
                <a:cxn ang="T56">
                  <a:pos x="T4" y="T5"/>
                </a:cxn>
                <a:cxn ang="T57">
                  <a:pos x="T6" y="T7"/>
                </a:cxn>
                <a:cxn ang="T58">
                  <a:pos x="T8" y="T9"/>
                </a:cxn>
                <a:cxn ang="T59">
                  <a:pos x="T10" y="T11"/>
                </a:cxn>
                <a:cxn ang="T60">
                  <a:pos x="T12" y="T13"/>
                </a:cxn>
                <a:cxn ang="T61">
                  <a:pos x="T14" y="T15"/>
                </a:cxn>
                <a:cxn ang="T62">
                  <a:pos x="T16" y="T17"/>
                </a:cxn>
                <a:cxn ang="T63">
                  <a:pos x="T18" y="T19"/>
                </a:cxn>
                <a:cxn ang="T64">
                  <a:pos x="T20" y="T21"/>
                </a:cxn>
                <a:cxn ang="T65">
                  <a:pos x="T22" y="T23"/>
                </a:cxn>
                <a:cxn ang="T66">
                  <a:pos x="T24" y="T25"/>
                </a:cxn>
                <a:cxn ang="T67">
                  <a:pos x="T26" y="T27"/>
                </a:cxn>
                <a:cxn ang="T68">
                  <a:pos x="T28" y="T29"/>
                </a:cxn>
                <a:cxn ang="T69">
                  <a:pos x="T30" y="T31"/>
                </a:cxn>
                <a:cxn ang="T70">
                  <a:pos x="T32" y="T33"/>
                </a:cxn>
                <a:cxn ang="T71">
                  <a:pos x="T34" y="T35"/>
                </a:cxn>
                <a:cxn ang="T72">
                  <a:pos x="T36" y="T37"/>
                </a:cxn>
                <a:cxn ang="T73">
                  <a:pos x="T38" y="T39"/>
                </a:cxn>
                <a:cxn ang="T74">
                  <a:pos x="T40" y="T41"/>
                </a:cxn>
                <a:cxn ang="T75">
                  <a:pos x="T42" y="T43"/>
                </a:cxn>
                <a:cxn ang="T76">
                  <a:pos x="T44" y="T45"/>
                </a:cxn>
                <a:cxn ang="T77">
                  <a:pos x="T46" y="T47"/>
                </a:cxn>
                <a:cxn ang="T78">
                  <a:pos x="T48" y="T49"/>
                </a:cxn>
                <a:cxn ang="T79">
                  <a:pos x="T50" y="T51"/>
                </a:cxn>
                <a:cxn ang="T80">
                  <a:pos x="T52" y="T53"/>
                </a:cxn>
              </a:cxnLst>
              <a:rect l="0" t="0" r="r" b="b"/>
              <a:pathLst>
                <a:path w="2284" h="272">
                  <a:moveTo>
                    <a:pt x="47" y="0"/>
                  </a:moveTo>
                  <a:lnTo>
                    <a:pt x="37" y="2"/>
                  </a:lnTo>
                  <a:lnTo>
                    <a:pt x="29" y="3"/>
                  </a:lnTo>
                  <a:lnTo>
                    <a:pt x="14" y="13"/>
                  </a:lnTo>
                  <a:lnTo>
                    <a:pt x="4" y="28"/>
                  </a:lnTo>
                  <a:lnTo>
                    <a:pt x="2" y="36"/>
                  </a:lnTo>
                  <a:lnTo>
                    <a:pt x="0" y="46"/>
                  </a:lnTo>
                  <a:lnTo>
                    <a:pt x="0" y="228"/>
                  </a:lnTo>
                  <a:lnTo>
                    <a:pt x="2" y="238"/>
                  </a:lnTo>
                  <a:lnTo>
                    <a:pt x="4" y="245"/>
                  </a:lnTo>
                  <a:lnTo>
                    <a:pt x="14" y="259"/>
                  </a:lnTo>
                  <a:lnTo>
                    <a:pt x="29" y="268"/>
                  </a:lnTo>
                  <a:lnTo>
                    <a:pt x="47" y="272"/>
                  </a:lnTo>
                  <a:lnTo>
                    <a:pt x="2237" y="272"/>
                  </a:lnTo>
                  <a:lnTo>
                    <a:pt x="2255" y="268"/>
                  </a:lnTo>
                  <a:lnTo>
                    <a:pt x="2270" y="259"/>
                  </a:lnTo>
                  <a:lnTo>
                    <a:pt x="2280" y="245"/>
                  </a:lnTo>
                  <a:lnTo>
                    <a:pt x="2284" y="238"/>
                  </a:lnTo>
                  <a:lnTo>
                    <a:pt x="2284" y="228"/>
                  </a:lnTo>
                  <a:lnTo>
                    <a:pt x="2284" y="46"/>
                  </a:lnTo>
                  <a:lnTo>
                    <a:pt x="2284" y="36"/>
                  </a:lnTo>
                  <a:lnTo>
                    <a:pt x="2280" y="28"/>
                  </a:lnTo>
                  <a:lnTo>
                    <a:pt x="2270" y="13"/>
                  </a:lnTo>
                  <a:lnTo>
                    <a:pt x="2255" y="3"/>
                  </a:lnTo>
                  <a:lnTo>
                    <a:pt x="2247" y="2"/>
                  </a:lnTo>
                  <a:lnTo>
                    <a:pt x="2237" y="0"/>
                  </a:lnTo>
                  <a:lnTo>
                    <a:pt x="47" y="0"/>
                  </a:lnTo>
                  <a:close/>
                </a:path>
              </a:pathLst>
            </a:custGeom>
            <a:solidFill>
              <a:srgbClr val="FFFFFF"/>
            </a:solidFill>
            <a:ln w="12700">
              <a:solidFill>
                <a:srgbClr val="000000"/>
              </a:solidFill>
              <a:prstDash val="solid"/>
              <a:round/>
              <a:headEnd/>
              <a:tailEnd/>
            </a:ln>
          </p:spPr>
          <p:txBody>
            <a:bodyPr/>
            <a:lstStyle/>
            <a:p>
              <a:endParaRPr lang="en-US"/>
            </a:p>
          </p:txBody>
        </p:sp>
      </p:grpSp>
      <p:sp>
        <p:nvSpPr>
          <p:cNvPr id="17461" name="Rectangle 121">
            <a:extLst>
              <a:ext uri="{FF2B5EF4-FFF2-40B4-BE49-F238E27FC236}">
                <a16:creationId xmlns:a16="http://schemas.microsoft.com/office/drawing/2014/main" id="{62FC298D-4B92-1151-86F3-166DF6A1ABFE}"/>
              </a:ext>
            </a:extLst>
          </p:cNvPr>
          <p:cNvSpPr>
            <a:spLocks noChangeArrowheads="1"/>
          </p:cNvSpPr>
          <p:nvPr/>
        </p:nvSpPr>
        <p:spPr bwMode="auto">
          <a:xfrm>
            <a:off x="2825750" y="3411538"/>
            <a:ext cx="2325688" cy="2127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b="1">
                <a:solidFill>
                  <a:srgbClr val="000000"/>
                </a:solidFill>
              </a:rPr>
              <a:t>Process Variables (Causes)</a:t>
            </a:r>
            <a:endParaRPr lang="en-US" altLang="en-US" sz="1700" b="1"/>
          </a:p>
        </p:txBody>
      </p:sp>
      <p:sp>
        <p:nvSpPr>
          <p:cNvPr id="17462" name="Rectangle 122">
            <a:extLst>
              <a:ext uri="{FF2B5EF4-FFF2-40B4-BE49-F238E27FC236}">
                <a16:creationId xmlns:a16="http://schemas.microsoft.com/office/drawing/2014/main" id="{9BF21730-1AD0-3EF0-9F09-A56F138BBEAE}"/>
              </a:ext>
            </a:extLst>
          </p:cNvPr>
          <p:cNvSpPr>
            <a:spLocks noChangeArrowheads="1"/>
          </p:cNvSpPr>
          <p:nvPr/>
        </p:nvSpPr>
        <p:spPr bwMode="auto">
          <a:xfrm>
            <a:off x="5476875" y="3411538"/>
            <a:ext cx="50800" cy="21113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none" lIns="0" tIns="0" rIns="0" bIns="0">
            <a:spAutoFit/>
          </a:bodyPr>
          <a:lstStyle>
            <a:lvl1pPr defTabSz="820738">
              <a:spcBef>
                <a:spcPct val="20000"/>
              </a:spcBef>
              <a:buClr>
                <a:schemeClr val="accent2"/>
              </a:buClr>
              <a:buFont typeface="Symbol" panose="05050102010706020507" pitchFamily="18" charset="2"/>
              <a:buChar char="·"/>
              <a:defRPr sz="2000">
                <a:solidFill>
                  <a:schemeClr val="tx1"/>
                </a:solidFill>
                <a:latin typeface="Arial" panose="020B0604020202020204" pitchFamily="34" charset="0"/>
              </a:defRPr>
            </a:lvl1pPr>
            <a:lvl2pPr marL="742950" indent="-285750" defTabSz="820738">
              <a:spcBef>
                <a:spcPct val="20000"/>
              </a:spcBef>
              <a:buClr>
                <a:schemeClr val="accent2"/>
              </a:buClr>
              <a:buChar char=""/>
              <a:defRPr sz="2000">
                <a:solidFill>
                  <a:schemeClr val="tx1"/>
                </a:solidFill>
                <a:latin typeface="Arial" panose="020B0604020202020204" pitchFamily="34" charset="0"/>
              </a:defRPr>
            </a:lvl2pPr>
            <a:lvl3pPr marL="1143000" indent="-228600" defTabSz="820738">
              <a:spcBef>
                <a:spcPct val="20000"/>
              </a:spcBef>
              <a:buClr>
                <a:schemeClr val="accent2"/>
              </a:buClr>
              <a:buChar char="•"/>
              <a:defRPr sz="2000">
                <a:solidFill>
                  <a:schemeClr val="tx1"/>
                </a:solidFill>
                <a:latin typeface="Arial" panose="020B0604020202020204" pitchFamily="34" charset="0"/>
              </a:defRPr>
            </a:lvl3pPr>
            <a:lvl4pPr marL="1600200" indent="-228600" defTabSz="820738">
              <a:spcBef>
                <a:spcPct val="20000"/>
              </a:spcBef>
              <a:buClr>
                <a:schemeClr val="accent2"/>
              </a:buClr>
              <a:buChar char="–"/>
              <a:defRPr sz="2000">
                <a:solidFill>
                  <a:schemeClr val="tx1"/>
                </a:solidFill>
                <a:latin typeface="Arial" panose="020B0604020202020204" pitchFamily="34" charset="0"/>
              </a:defRPr>
            </a:lvl4pPr>
            <a:lvl5pPr marL="2057400" indent="-228600" defTabSz="820738">
              <a:spcBef>
                <a:spcPct val="20000"/>
              </a:spcBef>
              <a:buClr>
                <a:schemeClr val="accent2"/>
              </a:buClr>
              <a:buChar char="»"/>
              <a:defRPr sz="2000">
                <a:solidFill>
                  <a:schemeClr val="tx1"/>
                </a:solidFill>
                <a:latin typeface="Arial" panose="020B0604020202020204" pitchFamily="34" charset="0"/>
              </a:defRPr>
            </a:lvl5pPr>
            <a:lvl6pPr marL="25146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6pPr>
            <a:lvl7pPr marL="29718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7pPr>
            <a:lvl8pPr marL="34290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8pPr>
            <a:lvl9pPr marL="3886200" indent="-228600" defTabSz="820738" eaLnBrk="0" fontAlgn="base" hangingPunct="0">
              <a:spcBef>
                <a:spcPct val="20000"/>
              </a:spcBef>
              <a:spcAft>
                <a:spcPct val="0"/>
              </a:spcAft>
              <a:buClr>
                <a:schemeClr val="accent2"/>
              </a:buClr>
              <a:buChar char="»"/>
              <a:defRPr sz="2000">
                <a:solidFill>
                  <a:schemeClr val="tx1"/>
                </a:solidFill>
                <a:latin typeface="Arial" panose="020B0604020202020204" pitchFamily="34" charset="0"/>
              </a:defRPr>
            </a:lvl9pPr>
          </a:lstStyle>
          <a:p>
            <a:pPr eaLnBrk="1" hangingPunct="1">
              <a:spcBef>
                <a:spcPct val="0"/>
              </a:spcBef>
              <a:buClrTx/>
              <a:buFontTx/>
              <a:buNone/>
            </a:pPr>
            <a:r>
              <a:rPr lang="en-US" altLang="en-US" sz="1400">
                <a:solidFill>
                  <a:srgbClr val="000000"/>
                </a:solidFill>
              </a:rPr>
              <a:t> </a:t>
            </a:r>
            <a:endParaRPr lang="en-US" altLang="en-US" sz="1700"/>
          </a:p>
        </p:txBody>
      </p:sp>
    </p:spTree>
  </p:cSld>
  <p:clrMapOvr>
    <a:masterClrMapping/>
  </p:clrMapOvr>
</p:sld>
</file>

<file path=ppt/theme/theme1.xml><?xml version="1.0" encoding="utf-8"?>
<a:theme xmlns:a="http://schemas.openxmlformats.org/drawingml/2006/main" name="JPMorgan">
  <a:themeElements>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JPMorgan">
      <a:majorFont>
        <a:latin typeface="Arial"/>
        <a:ea typeface=""/>
        <a:cs typeface=""/>
      </a:majorFont>
      <a:minorFont>
        <a:latin typeface="Arial"/>
        <a:ea typeface=""/>
        <a:cs typeface=""/>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sp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spDef>
    <a:lnDef>
      <a:spPr bwMode="auto">
        <a:xfrm>
          <a:off x="0" y="0"/>
          <a:ext cx="1" cy="1"/>
        </a:xfrm>
        <a:custGeom>
          <a:avLst/>
          <a:gdLst/>
          <a:ahLst/>
          <a:cxnLst/>
          <a:rect l="0" t="0" r="0" b="0"/>
          <a:pathLst/>
        </a:custGeom>
        <a:solidFill>
          <a:srgbClr val="FFFFFF"/>
        </a:solidFill>
        <a:ln w="12700" cap="flat" cmpd="sng" algn="ctr">
          <a:solidFill>
            <a:srgbClr val="000000"/>
          </a:solidFill>
          <a:prstDash val="solid"/>
          <a:round/>
          <a:headEnd type="none" w="sm" len="sm"/>
          <a:tailEnd type="none" w="sm" len="sm"/>
        </a:ln>
        <a:effectLst/>
        <a:extLst>
          <a:ext uri="{AF507438-7753-43E0-B8FC-AC1667EBCBE1}">
            <a14:hiddenEffects xmlns:a14="http://schemas.microsoft.com/office/drawing/2010/main">
              <a:effectLst>
                <a:outerShdw dist="35921" dir="2700000" algn="ctr" rotWithShape="0">
                  <a:schemeClr val="bg2"/>
                </a:outerShdw>
              </a:effectLst>
            </a14:hiddenEffects>
          </a:ext>
        </a:extLst>
      </a:spPr>
      <a:bodyPr vert="horz" wrap="square" lIns="91440" tIns="45720" rIns="91440" bIns="45720" numCol="1" anchor="t" anchorCtr="0" compatLnSpc="1">
        <a:prstTxWarp prst="textNoShape">
          <a:avLst/>
        </a:prstTxWarp>
      </a:bodyPr>
      <a:lstStyle>
        <a:defPPr marL="0" marR="0" indent="0" algn="l" defTabSz="820738" rtl="0" eaLnBrk="1" fontAlgn="base" latinLnBrk="0" hangingPunct="1">
          <a:lnSpc>
            <a:spcPct val="100000"/>
          </a:lnSpc>
          <a:spcBef>
            <a:spcPct val="0"/>
          </a:spcBef>
          <a:spcAft>
            <a:spcPct val="0"/>
          </a:spcAft>
          <a:buClrTx/>
          <a:buSzTx/>
          <a:buFontTx/>
          <a:buNone/>
          <a:tabLst/>
          <a:defRPr kumimoji="0" lang="en-US" altLang="en-US" sz="1300" b="0" i="0" u="none" strike="noStrike" cap="none" normalizeH="0" baseline="0" smtClean="0">
            <a:ln>
              <a:noFill/>
            </a:ln>
            <a:solidFill>
              <a:schemeClr val="tx1"/>
            </a:solidFill>
            <a:effectLst/>
            <a:latin typeface="Arial" panose="020B0604020202020204" pitchFamily="34" charset="0"/>
          </a:defRPr>
        </a:defPPr>
      </a:lstStyle>
    </a:lnDef>
  </a:objectDefaults>
  <a:extraClrSchemeLst>
    <a:extraClrScheme>
      <a:clrScheme name="JPMorgan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JPMorgan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JPMorgan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JPMorgan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JPMorgan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JPMorgan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JPMorgan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extLst>
    <a:ext uri="{05A4C25C-085E-4340-85A3-A5531E510DB2}">
      <thm15:themeFamily xmlns:thm15="http://schemas.microsoft.com/office/thememl/2012/main" name="Office Theme" id="{2E142A2C-CD16-42D6-873A-C26D2A0506FA}" vid="{1BDDFF52-6CD6-40A5-AB3C-68EB2F1E4D0A}"/>
    </a:ext>
  </a:ext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fontScheme name="Office">
      <a:majorFont>
        <a:latin typeface="Aptos Display" panose="0211000402020202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Aptos" panose="0211000402020202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12700" cap="flat" cmpd="sng" algn="ctr">
          <a:solidFill>
            <a:schemeClr val="phClr"/>
          </a:solidFill>
          <a:prstDash val="solid"/>
          <a:miter lim="800000"/>
        </a:ln>
        <a:ln w="19050" cap="flat" cmpd="sng" algn="ctr">
          <a:solidFill>
            <a:schemeClr val="phClr"/>
          </a:solidFill>
          <a:prstDash val="solid"/>
          <a:miter lim="800000"/>
        </a:ln>
        <a:ln w="2540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lnDef>
      <a:spPr/>
      <a:bodyPr/>
      <a:lstStyle/>
      <a:style>
        <a:lnRef idx="2">
          <a:schemeClr val="accent1"/>
        </a:lnRef>
        <a:fillRef idx="0">
          <a:schemeClr val="accent1"/>
        </a:fillRef>
        <a:effectRef idx="1">
          <a:schemeClr val="accent1"/>
        </a:effectRef>
        <a:fontRef idx="minor">
          <a:schemeClr val="tx1"/>
        </a:fontRef>
      </a:style>
    </a:lnDef>
  </a:objectDefaults>
  <a:extraClrSchemeLst/>
  <a:extLst>
    <a:ext uri="{05A4C25C-085E-4340-85A3-A5531E510DB2}">
      <thm15:themeFamily xmlns:thm15="http://schemas.microsoft.com/office/thememl/2012/main" name="Office Theme" id="{2E142A2C-CD16-42D6-873A-C26D2A0506FA}" vid="{1BDDFF52-6CD6-40A5-AB3C-68EB2F1E4D0A}"/>
    </a:ext>
  </a:extLst>
</a:theme>
</file>

<file path=docProps/app.xml><?xml version="1.0" encoding="utf-8"?>
<Properties xmlns="http://schemas.openxmlformats.org/officeDocument/2006/extended-properties" xmlns:vt="http://schemas.openxmlformats.org/officeDocument/2006/docPropsVTypes">
  <Template/>
  <TotalTime>7570</TotalTime>
  <Words>776</Words>
  <Application>Microsoft Office PowerPoint</Application>
  <PresentationFormat>On-screen Show (4:3)</PresentationFormat>
  <Paragraphs>145</Paragraphs>
  <Slides>11</Slides>
  <Notes>4</Notes>
  <HiddenSlides>0</HiddenSlides>
  <MMClips>0</MMClips>
  <ScaleCrop>false</ScaleCrop>
  <HeadingPairs>
    <vt:vector size="6" baseType="variant">
      <vt:variant>
        <vt:lpstr>Fonts Used</vt:lpstr>
      </vt:variant>
      <vt:variant>
        <vt:i4>7</vt:i4>
      </vt:variant>
      <vt:variant>
        <vt:lpstr>Theme</vt:lpstr>
      </vt:variant>
      <vt:variant>
        <vt:i4>1</vt:i4>
      </vt:variant>
      <vt:variant>
        <vt:lpstr>Slide Titles</vt:lpstr>
      </vt:variant>
      <vt:variant>
        <vt:i4>11</vt:i4>
      </vt:variant>
    </vt:vector>
  </HeadingPairs>
  <TitlesOfParts>
    <vt:vector size="19" baseType="lpstr">
      <vt:lpstr>Batang</vt:lpstr>
      <vt:lpstr>Arial</vt:lpstr>
      <vt:lpstr>Copperplate Gothic Bold</vt:lpstr>
      <vt:lpstr>Serpentine</vt:lpstr>
      <vt:lpstr>Symbol</vt:lpstr>
      <vt:lpstr>Times New Roman</vt:lpstr>
      <vt:lpstr>Wingdings</vt:lpstr>
      <vt:lpstr>JPMorgan</vt:lpstr>
      <vt:lpstr>PowerPoint Presentation</vt:lpstr>
      <vt:lpstr>Lord Kelvin - - - </vt:lpstr>
      <vt:lpstr>Business Process Data</vt:lpstr>
      <vt:lpstr>Your Customer – Obtaining Requirements</vt:lpstr>
      <vt:lpstr>Kano’s Customer Satisfaction Model</vt:lpstr>
      <vt:lpstr>Kano Model - Types of Needs</vt:lpstr>
      <vt:lpstr>CTQs Defined</vt:lpstr>
      <vt:lpstr>Quality Components</vt:lpstr>
      <vt:lpstr>Cause &amp; Effect (Ishikawa) Diagram</vt:lpstr>
      <vt:lpstr>Measurement System - Variation</vt:lpstr>
      <vt:lpstr>Summary – Selecting Indicators</vt:lpstr>
    </vt:vector>
  </TitlesOfParts>
  <Company>Micron Electronics, Inc.</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Productivity/Quality Workshop</dc:title>
  <dc:creator>John J. O'Neill, Jr.</dc:creator>
  <cp:lastModifiedBy>John O'Neill</cp:lastModifiedBy>
  <cp:revision>171</cp:revision>
  <cp:lastPrinted>1998-11-12T16:48:12Z</cp:lastPrinted>
  <dcterms:created xsi:type="dcterms:W3CDTF">1998-10-26T20:45:45Z</dcterms:created>
  <dcterms:modified xsi:type="dcterms:W3CDTF">2026-01-21T16:26:58Z</dcterms:modified>
</cp:coreProperties>
</file>