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6" r:id="rId2"/>
    <p:sldId id="281" r:id="rId3"/>
    <p:sldId id="276" r:id="rId4"/>
    <p:sldId id="277" r:id="rId5"/>
    <p:sldId id="278" r:id="rId6"/>
    <p:sldId id="282" r:id="rId7"/>
    <p:sldId id="263" r:id="rId8"/>
    <p:sldId id="280" r:id="rId9"/>
    <p:sldId id="279" r:id="rId10"/>
    <p:sldId id="264" r:id="rId11"/>
    <p:sldId id="283" r:id="rId12"/>
    <p:sldId id="267" r:id="rId13"/>
    <p:sldId id="268" r:id="rId14"/>
    <p:sldId id="270" r:id="rId15"/>
    <p:sldId id="271" r:id="rId16"/>
    <p:sldId id="272" r:id="rId17"/>
    <p:sldId id="284" r:id="rId18"/>
    <p:sldId id="273" r:id="rId19"/>
    <p:sldId id="274" r:id="rId20"/>
    <p:sldId id="275" r:id="rId21"/>
    <p:sldId id="266" r:id="rId22"/>
  </p:sldIdLst>
  <p:sldSz cx="9144000" cy="6858000" type="screen4x3"/>
  <p:notesSz cx="6858000" cy="92360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6699FF"/>
    <a:srgbClr val="FF0000"/>
    <a:srgbClr val="B2B2B2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8867FD8-47B3-485E-889F-41A5012DFAF2}" v="17" dt="2026-01-21T17:58:36.699"/>
  </p1510:revLst>
</p1510:revInfo>
</file>

<file path=ppt/tableStyles.xml><?xml version="1.0" encoding="utf-8"?>
<a:tblStyleLst xmlns:a="http://schemas.openxmlformats.org/drawingml/2006/main" def="{5C22544A-7EE6-4342-B048-85BDC9FD1C3A}"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301" y="2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90" d="100"/>
        <a:sy n="190" d="100"/>
      </p:scale>
      <p:origin x="0" y="-12475"/>
    </p:cViewPr>
  </p:sorterViewPr>
  <p:notesViewPr>
    <p:cSldViewPr>
      <p:cViewPr varScale="1">
        <p:scale>
          <a:sx n="91" d="100"/>
          <a:sy n="91" d="100"/>
        </p:scale>
        <p:origin x="-2574" y="-96"/>
      </p:cViewPr>
      <p:guideLst>
        <p:guide orient="horz" pos="2448"/>
        <p:guide pos="3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12.xml"/><Relationship Id="rId1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hn O'Neill" userId="a4336b72f0c0be49" providerId="LiveId" clId="{4F9F57AC-C24F-46EB-A48B-2E42EDBC85D2}"/>
    <pc:docChg chg="custSel modSld">
      <pc:chgData name="John O'Neill" userId="a4336b72f0c0be49" providerId="LiveId" clId="{4F9F57AC-C24F-46EB-A48B-2E42EDBC85D2}" dt="2026-01-21T17:58:36.696" v="20" actId="1036"/>
      <pc:docMkLst>
        <pc:docMk/>
      </pc:docMkLst>
      <pc:sldChg chg="modSp">
        <pc:chgData name="John O'Neill" userId="a4336b72f0c0be49" providerId="LiveId" clId="{4F9F57AC-C24F-46EB-A48B-2E42EDBC85D2}" dt="2026-01-21T17:58:36.696" v="20" actId="1036"/>
        <pc:sldMkLst>
          <pc:docMk/>
          <pc:sldMk cId="0" sldId="263"/>
        </pc:sldMkLst>
        <pc:spChg chg="mod">
          <ac:chgData name="John O'Neill" userId="a4336b72f0c0be49" providerId="LiveId" clId="{4F9F57AC-C24F-46EB-A48B-2E42EDBC85D2}" dt="2026-01-21T17:58:36.696" v="20" actId="1036"/>
          <ac:spMkLst>
            <pc:docMk/>
            <pc:sldMk cId="0" sldId="263"/>
            <ac:spMk id="6147" creationId="{00000000-0000-0000-0000-000000000000}"/>
          </ac:spMkLst>
        </pc:spChg>
        <pc:spChg chg="mod">
          <ac:chgData name="John O'Neill" userId="a4336b72f0c0be49" providerId="LiveId" clId="{4F9F57AC-C24F-46EB-A48B-2E42EDBC85D2}" dt="2026-01-21T16:18:11.739" v="8" actId="1038"/>
          <ac:spMkLst>
            <pc:docMk/>
            <pc:sldMk cId="0" sldId="263"/>
            <ac:spMk id="6267" creationId="{00000000-0000-0000-0000-000000000000}"/>
          </ac:spMkLst>
        </pc:spChg>
        <pc:spChg chg="mod">
          <ac:chgData name="John O'Neill" userId="a4336b72f0c0be49" providerId="LiveId" clId="{4F9F57AC-C24F-46EB-A48B-2E42EDBC85D2}" dt="2026-01-21T16:18:11.739" v="8" actId="1038"/>
          <ac:spMkLst>
            <pc:docMk/>
            <pc:sldMk cId="0" sldId="263"/>
            <ac:spMk id="6272" creationId="{00000000-0000-0000-0000-000000000000}"/>
          </ac:spMkLst>
        </pc:spChg>
        <pc:spChg chg="mod">
          <ac:chgData name="John O'Neill" userId="a4336b72f0c0be49" providerId="LiveId" clId="{4F9F57AC-C24F-46EB-A48B-2E42EDBC85D2}" dt="2026-01-21T16:18:11.739" v="8" actId="1038"/>
          <ac:spMkLst>
            <pc:docMk/>
            <pc:sldMk cId="0" sldId="263"/>
            <ac:spMk id="6274" creationId="{00000000-0000-0000-0000-000000000000}"/>
          </ac:spMkLst>
        </pc:spChg>
        <pc:spChg chg="mod">
          <ac:chgData name="John O'Neill" userId="a4336b72f0c0be49" providerId="LiveId" clId="{4F9F57AC-C24F-46EB-A48B-2E42EDBC85D2}" dt="2026-01-21T16:18:11.739" v="8" actId="1038"/>
          <ac:spMkLst>
            <pc:docMk/>
            <pc:sldMk cId="0" sldId="263"/>
            <ac:spMk id="6322" creationId="{00000000-0000-0000-0000-000000000000}"/>
          </ac:spMkLst>
        </pc:spChg>
        <pc:spChg chg="mod">
          <ac:chgData name="John O'Neill" userId="a4336b72f0c0be49" providerId="LiveId" clId="{4F9F57AC-C24F-46EB-A48B-2E42EDBC85D2}" dt="2026-01-21T16:18:11.739" v="8" actId="1038"/>
          <ac:spMkLst>
            <pc:docMk/>
            <pc:sldMk cId="0" sldId="263"/>
            <ac:spMk id="6338" creationId="{00000000-0000-0000-0000-000000000000}"/>
          </ac:spMkLst>
        </pc:spChg>
        <pc:spChg chg="mod">
          <ac:chgData name="John O'Neill" userId="a4336b72f0c0be49" providerId="LiveId" clId="{4F9F57AC-C24F-46EB-A48B-2E42EDBC85D2}" dt="2026-01-21T16:18:11.739" v="8" actId="1038"/>
          <ac:spMkLst>
            <pc:docMk/>
            <pc:sldMk cId="0" sldId="263"/>
            <ac:spMk id="6349" creationId="{00000000-0000-0000-0000-000000000000}"/>
          </ac:spMkLst>
        </pc:spChg>
        <pc:spChg chg="mod">
          <ac:chgData name="John O'Neill" userId="a4336b72f0c0be49" providerId="LiveId" clId="{4F9F57AC-C24F-46EB-A48B-2E42EDBC85D2}" dt="2026-01-21T16:18:11.739" v="8" actId="1038"/>
          <ac:spMkLst>
            <pc:docMk/>
            <pc:sldMk cId="0" sldId="263"/>
            <ac:spMk id="6365" creationId="{00000000-0000-0000-0000-000000000000}"/>
          </ac:spMkLst>
        </pc:spChg>
        <pc:spChg chg="mod">
          <ac:chgData name="John O'Neill" userId="a4336b72f0c0be49" providerId="LiveId" clId="{4F9F57AC-C24F-46EB-A48B-2E42EDBC85D2}" dt="2026-01-21T16:18:11.739" v="8" actId="1038"/>
          <ac:spMkLst>
            <pc:docMk/>
            <pc:sldMk cId="0" sldId="263"/>
            <ac:spMk id="6420" creationId="{00000000-0000-0000-0000-000000000000}"/>
          </ac:spMkLst>
        </pc:spChg>
        <pc:spChg chg="mod">
          <ac:chgData name="John O'Neill" userId="a4336b72f0c0be49" providerId="LiveId" clId="{4F9F57AC-C24F-46EB-A48B-2E42EDBC85D2}" dt="2026-01-21T16:18:11.739" v="8" actId="1038"/>
          <ac:spMkLst>
            <pc:docMk/>
            <pc:sldMk cId="0" sldId="263"/>
            <ac:spMk id="6429" creationId="{00000000-0000-0000-0000-000000000000}"/>
          </ac:spMkLst>
        </pc:spChg>
        <pc:spChg chg="mod">
          <ac:chgData name="John O'Neill" userId="a4336b72f0c0be49" providerId="LiveId" clId="{4F9F57AC-C24F-46EB-A48B-2E42EDBC85D2}" dt="2026-01-21T16:18:11.739" v="8" actId="1038"/>
          <ac:spMkLst>
            <pc:docMk/>
            <pc:sldMk cId="0" sldId="263"/>
            <ac:spMk id="6458" creationId="{00000000-0000-0000-0000-000000000000}"/>
          </ac:spMkLst>
        </pc:spChg>
      </pc:sldChg>
      <pc:sldChg chg="modSp">
        <pc:chgData name="John O'Neill" userId="a4336b72f0c0be49" providerId="LiveId" clId="{4F9F57AC-C24F-46EB-A48B-2E42EDBC85D2}" dt="2026-01-21T16:17:41.503" v="2"/>
        <pc:sldMkLst>
          <pc:docMk/>
          <pc:sldMk cId="0" sldId="276"/>
        </pc:sldMkLst>
        <pc:graphicFrameChg chg="mod">
          <ac:chgData name="John O'Neill" userId="a4336b72f0c0be49" providerId="LiveId" clId="{4F9F57AC-C24F-46EB-A48B-2E42EDBC85D2}" dt="2026-01-21T16:17:41.503" v="2"/>
          <ac:graphicFrameMkLst>
            <pc:docMk/>
            <pc:sldMk cId="0" sldId="276"/>
            <ac:graphicFrameMk id="4" creationId="{00000000-0000-0000-0000-000000000000}"/>
          </ac:graphicFrameMkLst>
        </pc:graphicFrameChg>
      </pc:sldChg>
      <pc:sldChg chg="delSp modSp">
        <pc:chgData name="John O'Neill" userId="a4336b72f0c0be49" providerId="LiveId" clId="{4F9F57AC-C24F-46EB-A48B-2E42EDBC85D2}" dt="2026-01-21T16:18:33.635" v="10" actId="478"/>
        <pc:sldMkLst>
          <pc:docMk/>
          <pc:sldMk cId="0" sldId="279"/>
        </pc:sldMkLst>
        <pc:spChg chg="del mod">
          <ac:chgData name="John O'Neill" userId="a4336b72f0c0be49" providerId="LiveId" clId="{4F9F57AC-C24F-46EB-A48B-2E42EDBC85D2}" dt="2026-01-21T16:18:33.635" v="10" actId="478"/>
          <ac:spMkLst>
            <pc:docMk/>
            <pc:sldMk cId="0" sldId="279"/>
            <ac:spMk id="8194" creationId="{00000000-0000-0000-0000-000000000000}"/>
          </ac:spMkLst>
        </pc:spChg>
        <pc:spChg chg="mod">
          <ac:chgData name="John O'Neill" userId="a4336b72f0c0be49" providerId="LiveId" clId="{4F9F57AC-C24F-46EB-A48B-2E42EDBC85D2}" dt="2026-01-21T16:18:25.684" v="9" actId="403"/>
          <ac:spMkLst>
            <pc:docMk/>
            <pc:sldMk cId="0" sldId="279"/>
            <ac:spMk id="8196" creationId="{00000000-0000-0000-0000-000000000000}"/>
          </ac:spMkLst>
        </pc:spChg>
        <pc:spChg chg="mod">
          <ac:chgData name="John O'Neill" userId="a4336b72f0c0be49" providerId="LiveId" clId="{4F9F57AC-C24F-46EB-A48B-2E42EDBC85D2}" dt="2026-01-21T16:18:25.684" v="9" actId="403"/>
          <ac:spMkLst>
            <pc:docMk/>
            <pc:sldMk cId="0" sldId="279"/>
            <ac:spMk id="8197" creationId="{00000000-0000-0000-0000-000000000000}"/>
          </ac:spMkLst>
        </pc:spChg>
      </pc:sldChg>
      <pc:sldChg chg="addSp delSp modSp mod modClrScheme chgLayout">
        <pc:chgData name="John O'Neill" userId="a4336b72f0c0be49" providerId="LiveId" clId="{4F9F57AC-C24F-46EB-A48B-2E42EDBC85D2}" dt="2026-01-21T16:17:29.665" v="1" actId="478"/>
        <pc:sldMkLst>
          <pc:docMk/>
          <pc:sldMk cId="3952919747" sldId="281"/>
        </pc:sldMkLst>
        <pc:spChg chg="add del mod ord">
          <ac:chgData name="John O'Neill" userId="a4336b72f0c0be49" providerId="LiveId" clId="{4F9F57AC-C24F-46EB-A48B-2E42EDBC85D2}" dt="2026-01-21T16:17:29.665" v="1" actId="478"/>
          <ac:spMkLst>
            <pc:docMk/>
            <pc:sldMk cId="3952919747" sldId="281"/>
            <ac:spMk id="2" creationId="{9D90E525-DE94-282F-3CE7-20E1575A43BB}"/>
          </ac:spMkLst>
        </pc:spChg>
        <pc:spChg chg="mod ord">
          <ac:chgData name="John O'Neill" userId="a4336b72f0c0be49" providerId="LiveId" clId="{4F9F57AC-C24F-46EB-A48B-2E42EDBC85D2}" dt="2026-01-21T16:17:26.010" v="0" actId="700"/>
          <ac:spMkLst>
            <pc:docMk/>
            <pc:sldMk cId="3952919747" sldId="281"/>
            <ac:spMk id="4" creationId="{8CB683B8-A7CC-7729-E8BF-DFC72E45DC5F}"/>
          </ac:spMkLst>
        </pc:spChg>
        <pc:spChg chg="del mod ord">
          <ac:chgData name="John O'Neill" userId="a4336b72f0c0be49" providerId="LiveId" clId="{4F9F57AC-C24F-46EB-A48B-2E42EDBC85D2}" dt="2026-01-21T16:17:26.010" v="0" actId="700"/>
          <ac:spMkLst>
            <pc:docMk/>
            <pc:sldMk cId="3952919747" sldId="281"/>
            <ac:spMk id="5" creationId="{CEF8AC8F-89D5-C78D-B5C5-66115D6CBC49}"/>
          </ac:spMkLst>
        </pc:spChg>
      </pc:sldChg>
      <pc:sldChg chg="addSp delSp modSp mod modClrScheme chgLayout">
        <pc:chgData name="John O'Neill" userId="a4336b72f0c0be49" providerId="LiveId" clId="{4F9F57AC-C24F-46EB-A48B-2E42EDBC85D2}" dt="2026-01-21T16:18:03.141" v="4" actId="478"/>
        <pc:sldMkLst>
          <pc:docMk/>
          <pc:sldMk cId="1105419209" sldId="282"/>
        </pc:sldMkLst>
        <pc:spChg chg="add del mod ord">
          <ac:chgData name="John O'Neill" userId="a4336b72f0c0be49" providerId="LiveId" clId="{4F9F57AC-C24F-46EB-A48B-2E42EDBC85D2}" dt="2026-01-21T16:18:03.141" v="4" actId="478"/>
          <ac:spMkLst>
            <pc:docMk/>
            <pc:sldMk cId="1105419209" sldId="282"/>
            <ac:spMk id="2" creationId="{CC187BE7-B182-E126-5B25-A5F7ED769864}"/>
          </ac:spMkLst>
        </pc:spChg>
        <pc:spChg chg="mod ord">
          <ac:chgData name="John O'Neill" userId="a4336b72f0c0be49" providerId="LiveId" clId="{4F9F57AC-C24F-46EB-A48B-2E42EDBC85D2}" dt="2026-01-21T16:18:01.095" v="3" actId="700"/>
          <ac:spMkLst>
            <pc:docMk/>
            <pc:sldMk cId="1105419209" sldId="282"/>
            <ac:spMk id="4" creationId="{718507C7-64DB-763A-91E3-7655A015363C}"/>
          </ac:spMkLst>
        </pc:spChg>
        <pc:spChg chg="del mod ord">
          <ac:chgData name="John O'Neill" userId="a4336b72f0c0be49" providerId="LiveId" clId="{4F9F57AC-C24F-46EB-A48B-2E42EDBC85D2}" dt="2026-01-21T16:18:01.095" v="3" actId="700"/>
          <ac:spMkLst>
            <pc:docMk/>
            <pc:sldMk cId="1105419209" sldId="282"/>
            <ac:spMk id="5" creationId="{3D9A51E8-429F-69CB-B9B0-6E9C6DFB834D}"/>
          </ac:spMkLst>
        </pc:spChg>
      </pc:sldChg>
      <pc:sldChg chg="addSp delSp modSp mod modClrScheme chgLayout">
        <pc:chgData name="John O'Neill" userId="a4336b72f0c0be49" providerId="LiveId" clId="{4F9F57AC-C24F-46EB-A48B-2E42EDBC85D2}" dt="2026-01-21T16:18:49.579" v="12" actId="478"/>
        <pc:sldMkLst>
          <pc:docMk/>
          <pc:sldMk cId="15705416" sldId="283"/>
        </pc:sldMkLst>
        <pc:spChg chg="add del mod ord">
          <ac:chgData name="John O'Neill" userId="a4336b72f0c0be49" providerId="LiveId" clId="{4F9F57AC-C24F-46EB-A48B-2E42EDBC85D2}" dt="2026-01-21T16:18:49.579" v="12" actId="478"/>
          <ac:spMkLst>
            <pc:docMk/>
            <pc:sldMk cId="15705416" sldId="283"/>
            <ac:spMk id="2" creationId="{641C1F15-CF61-4322-DD81-55B3AB302367}"/>
          </ac:spMkLst>
        </pc:spChg>
        <pc:spChg chg="mod ord">
          <ac:chgData name="John O'Neill" userId="a4336b72f0c0be49" providerId="LiveId" clId="{4F9F57AC-C24F-46EB-A48B-2E42EDBC85D2}" dt="2026-01-21T16:18:47.748" v="11" actId="700"/>
          <ac:spMkLst>
            <pc:docMk/>
            <pc:sldMk cId="15705416" sldId="283"/>
            <ac:spMk id="4" creationId="{DE69D896-190C-94B7-5607-4D7A0BFF9251}"/>
          </ac:spMkLst>
        </pc:spChg>
        <pc:spChg chg="del mod ord">
          <ac:chgData name="John O'Neill" userId="a4336b72f0c0be49" providerId="LiveId" clId="{4F9F57AC-C24F-46EB-A48B-2E42EDBC85D2}" dt="2026-01-21T16:18:47.748" v="11" actId="700"/>
          <ac:spMkLst>
            <pc:docMk/>
            <pc:sldMk cId="15705416" sldId="283"/>
            <ac:spMk id="5" creationId="{D6ECB9D7-FB11-F327-3BB5-718702C32111}"/>
          </ac:spMkLst>
        </pc:spChg>
      </pc:sldChg>
      <pc:sldChg chg="addSp delSp modSp mod modClrScheme chgLayout">
        <pc:chgData name="John O'Neill" userId="a4336b72f0c0be49" providerId="LiveId" clId="{4F9F57AC-C24F-46EB-A48B-2E42EDBC85D2}" dt="2026-01-21T16:19:03.147" v="14" actId="478"/>
        <pc:sldMkLst>
          <pc:docMk/>
          <pc:sldMk cId="1318670025" sldId="284"/>
        </pc:sldMkLst>
        <pc:spChg chg="add del mod ord">
          <ac:chgData name="John O'Neill" userId="a4336b72f0c0be49" providerId="LiveId" clId="{4F9F57AC-C24F-46EB-A48B-2E42EDBC85D2}" dt="2026-01-21T16:19:03.147" v="14" actId="478"/>
          <ac:spMkLst>
            <pc:docMk/>
            <pc:sldMk cId="1318670025" sldId="284"/>
            <ac:spMk id="2" creationId="{2A88EDAC-82A1-8DBE-F34C-35329ECC4E44}"/>
          </ac:spMkLst>
        </pc:spChg>
        <pc:spChg chg="mod ord">
          <ac:chgData name="John O'Neill" userId="a4336b72f0c0be49" providerId="LiveId" clId="{4F9F57AC-C24F-46EB-A48B-2E42EDBC85D2}" dt="2026-01-21T16:19:01.093" v="13" actId="700"/>
          <ac:spMkLst>
            <pc:docMk/>
            <pc:sldMk cId="1318670025" sldId="284"/>
            <ac:spMk id="4" creationId="{F07AAEE2-6DE1-4F5A-1370-8685E4F0845E}"/>
          </ac:spMkLst>
        </pc:spChg>
        <pc:spChg chg="del mod ord">
          <ac:chgData name="John O'Neill" userId="a4336b72f0c0be49" providerId="LiveId" clId="{4F9F57AC-C24F-46EB-A48B-2E42EDBC85D2}" dt="2026-01-21T16:19:01.093" v="13" actId="700"/>
          <ac:spMkLst>
            <pc:docMk/>
            <pc:sldMk cId="1318670025" sldId="284"/>
            <ac:spMk id="5" creationId="{D17DAD29-7C64-5B7E-BA35-E60EFBB9FA17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BE82B28-7792-41AB-8776-4F8960B993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5733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06413" y="309563"/>
            <a:ext cx="6154737" cy="461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3400" y="5254625"/>
            <a:ext cx="2906713" cy="3443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25" tIns="228600" rIns="9525" bIns="2286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This type is Arial, 10 Pt.</a:t>
            </a:r>
          </a:p>
          <a:p>
            <a:pPr lvl="0"/>
            <a:r>
              <a:rPr lang="en-US" noProof="0"/>
              <a:t>Use sentence structure.</a:t>
            </a:r>
          </a:p>
          <a:p>
            <a:pPr lvl="0"/>
            <a:r>
              <a:rPr lang="en-US" noProof="0"/>
              <a:t>Bullets are Wingdings square (n) size is 75% of the text.</a:t>
            </a:r>
          </a:p>
          <a:p>
            <a:pPr lvl="1"/>
            <a:r>
              <a:rPr lang="en-US" noProof="0"/>
              <a:t>Dashes are option dashes and are 100% of the text size.</a:t>
            </a:r>
          </a:p>
          <a:p>
            <a:pPr lvl="1"/>
            <a:r>
              <a:rPr lang="en-US" noProof="0"/>
              <a:t>Dashes Should have a tighter line spacing than the bullets.</a:t>
            </a:r>
          </a:p>
          <a:p>
            <a:pPr lvl="0"/>
            <a:r>
              <a:rPr lang="en-US" noProof="0"/>
              <a:t>Line spacing is .9 on .5 after.</a:t>
            </a:r>
          </a:p>
          <a:p>
            <a:pPr lvl="0"/>
            <a:r>
              <a:rPr lang="en-US" noProof="0"/>
              <a:t>Use periods on note pages.</a:t>
            </a:r>
          </a:p>
          <a:p>
            <a:pPr lvl="0"/>
            <a:r>
              <a:rPr lang="en-US" noProof="0"/>
              <a:t>Print file without pure black and white.</a:t>
            </a:r>
          </a:p>
        </p:txBody>
      </p:sp>
      <p:sp>
        <p:nvSpPr>
          <p:cNvPr id="19460" name="Line 4"/>
          <p:cNvSpPr>
            <a:spLocks noChangeShapeType="1"/>
          </p:cNvSpPr>
          <p:nvPr/>
        </p:nvSpPr>
        <p:spPr bwMode="auto">
          <a:xfrm>
            <a:off x="563563" y="5097463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461" name="Line 5"/>
          <p:cNvSpPr>
            <a:spLocks noChangeShapeType="1"/>
          </p:cNvSpPr>
          <p:nvPr/>
        </p:nvSpPr>
        <p:spPr bwMode="auto">
          <a:xfrm>
            <a:off x="576263" y="8891588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3486150" y="9020175"/>
            <a:ext cx="3048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25" tIns="9525" rIns="9525" bIns="9525" anchor="ctr" anchorCtr="1">
            <a:spAutoFit/>
          </a:bodyPr>
          <a:lstStyle/>
          <a:p>
            <a:pPr algn="ctr" eaLnBrk="0" hangingPunct="0"/>
            <a:fld id="{21EB6BDE-4C59-46AA-9F42-6BB290F326B4}" type="slidenum">
              <a:rPr lang="en-US" sz="1200" b="1"/>
              <a:pPr algn="ctr" eaLnBrk="0" hangingPunct="0"/>
              <a:t>‹#›</a:t>
            </a:fld>
            <a:endParaRPr lang="en-US" sz="1200" b="1"/>
          </a:p>
        </p:txBody>
      </p:sp>
    </p:spTree>
    <p:extLst>
      <p:ext uri="{BB962C8B-B14F-4D97-AF65-F5344CB8AC3E}">
        <p14:creationId xmlns:p14="http://schemas.microsoft.com/office/powerpoint/2010/main" val="26545865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68375" y="461963"/>
            <a:ext cx="4922838" cy="3694112"/>
          </a:xfrm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87850"/>
            <a:ext cx="5486400" cy="4156075"/>
          </a:xfrm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3884613" y="8774113"/>
            <a:ext cx="2971800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987" tIns="43493" rIns="86987" bIns="43493"/>
          <a:lstStyle>
            <a:lvl1pPr defTabSz="919163" eaLnBrk="0" hangingPunct="0">
              <a:defRPr sz="13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19163" eaLnBrk="0" hangingPunct="0">
              <a:defRPr sz="13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9163" eaLnBrk="0" hangingPunct="0">
              <a:defRPr sz="13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9163" eaLnBrk="0" hangingPunct="0">
              <a:defRPr sz="13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9163" eaLnBrk="0" hangingPunct="0">
              <a:defRPr sz="13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6109058-E597-4FBC-967A-89C600B2C478}" type="slidenum">
              <a:rPr lang="en-AU">
                <a:latin typeface="Times New Roman" pitchFamily="18" charset="0"/>
              </a:rPr>
              <a:pPr eaLnBrk="1" hangingPunct="1"/>
              <a:t>5</a:t>
            </a:fld>
            <a:endParaRPr lang="en-AU">
              <a:latin typeface="Times New Roman" pitchFamily="18" charset="0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66788" y="461963"/>
            <a:ext cx="4924425" cy="3694112"/>
          </a:xfrm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3884613" y="8774113"/>
            <a:ext cx="2971800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987" tIns="43493" rIns="86987" bIns="43493"/>
          <a:lstStyle>
            <a:lvl1pPr defTabSz="919163" eaLnBrk="0" hangingPunct="0">
              <a:defRPr sz="13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19163" eaLnBrk="0" hangingPunct="0">
              <a:defRPr sz="13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9163" eaLnBrk="0" hangingPunct="0">
              <a:defRPr sz="13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9163" eaLnBrk="0" hangingPunct="0">
              <a:defRPr sz="13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9163" eaLnBrk="0" hangingPunct="0">
              <a:defRPr sz="13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4B50D80-02BD-458D-A027-26D5C9D750C5}" type="slidenum">
              <a:rPr lang="en-AU">
                <a:latin typeface="Times New Roman" pitchFamily="18" charset="0"/>
              </a:rPr>
              <a:pPr eaLnBrk="1" hangingPunct="1"/>
              <a:t>9</a:t>
            </a:fld>
            <a:endParaRPr lang="en-AU">
              <a:latin typeface="Times New Roman" pitchFamily="18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366117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59899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4963" y="201613"/>
            <a:ext cx="2112962" cy="63881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6075" y="201613"/>
            <a:ext cx="6186488" cy="63881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087360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075" y="201613"/>
            <a:ext cx="6442075" cy="6016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984409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450049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454415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251379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90427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416909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64222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76391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796867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6075" y="201613"/>
            <a:ext cx="6442075" cy="60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6075" y="1076325"/>
            <a:ext cx="8451850" cy="551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Line 4"/>
          <p:cNvSpPr>
            <a:spLocks noChangeShapeType="1"/>
          </p:cNvSpPr>
          <p:nvPr/>
        </p:nvSpPr>
        <p:spPr bwMode="auto">
          <a:xfrm>
            <a:off x="9525" y="739775"/>
            <a:ext cx="9134475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0" name="Text Box 6"/>
          <p:cNvSpPr txBox="1">
            <a:spLocks noChangeArrowheads="1"/>
          </p:cNvSpPr>
          <p:nvPr userDrawn="1"/>
        </p:nvSpPr>
        <p:spPr bwMode="auto">
          <a:xfrm>
            <a:off x="8659813" y="6454775"/>
            <a:ext cx="368300" cy="28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fld id="{1DFC8830-9BFC-442C-9B71-5CE9B23F44E5}" type="slidenum">
              <a:rPr lang="en-US" sz="1300" smtClean="0">
                <a:latin typeface="Arial" charset="0"/>
              </a:rPr>
              <a:pPr eaLnBrk="1" hangingPunct="1">
                <a:defRPr/>
              </a:pPr>
              <a:t>‹#›</a:t>
            </a:fld>
            <a:endParaRPr lang="en-US" sz="1300">
              <a:latin typeface="Arial" charset="0"/>
            </a:endParaRPr>
          </a:p>
        </p:txBody>
      </p:sp>
      <p:sp>
        <p:nvSpPr>
          <p:cNvPr id="2" name="Rectangle 7"/>
          <p:cNvSpPr>
            <a:spLocks noChangeArrowheads="1"/>
          </p:cNvSpPr>
          <p:nvPr userDrawn="1"/>
        </p:nvSpPr>
        <p:spPr bwMode="auto">
          <a:xfrm>
            <a:off x="6858000" y="0"/>
            <a:ext cx="2286000" cy="76200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  <a:effectLst/>
        </p:spPr>
        <p:txBody>
          <a:bodyPr lIns="82628" tIns="41315" rIns="82628" bIns="41315"/>
          <a:lstStyle/>
          <a:p>
            <a:pPr algn="ctr" defTabSz="820738" eaLnBrk="0" hangingPunct="0"/>
            <a:r>
              <a:rPr lang="en-US" sz="2000" b="1" i="1">
                <a:solidFill>
                  <a:schemeClr val="bg1"/>
                </a:solidFill>
              </a:rPr>
              <a:t>Six Sigma</a:t>
            </a:r>
          </a:p>
          <a:p>
            <a:pPr algn="ctr" defTabSz="820738" eaLnBrk="0" hangingPunct="0"/>
            <a:r>
              <a:rPr lang="en-US" sz="2000" b="1" i="1">
                <a:solidFill>
                  <a:schemeClr val="bg1"/>
                </a:solidFill>
              </a:rPr>
              <a:t>Green Belt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>
              <a:lumMod val="75000"/>
            </a:schemeClr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Symbol" pitchFamily="18" charset="2"/>
        <a:buChar char="·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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160"/>
          <p:cNvGrpSpPr>
            <a:grpSpLocks/>
          </p:cNvGrpSpPr>
          <p:nvPr/>
        </p:nvGrpSpPr>
        <p:grpSpPr bwMode="auto">
          <a:xfrm>
            <a:off x="831850" y="4102100"/>
            <a:ext cx="2705100" cy="2351088"/>
            <a:chOff x="576" y="2929"/>
            <a:chExt cx="1875" cy="1678"/>
          </a:xfrm>
        </p:grpSpPr>
        <p:sp>
          <p:nvSpPr>
            <p:cNvPr id="2057" name="Line 4"/>
            <p:cNvSpPr>
              <a:spLocks noChangeShapeType="1"/>
            </p:cNvSpPr>
            <p:nvPr/>
          </p:nvSpPr>
          <p:spPr bwMode="auto">
            <a:xfrm>
              <a:off x="816" y="3079"/>
              <a:ext cx="0" cy="13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2058" name="Group 151"/>
            <p:cNvGrpSpPr>
              <a:grpSpLocks/>
            </p:cNvGrpSpPr>
            <p:nvPr/>
          </p:nvGrpSpPr>
          <p:grpSpPr bwMode="auto">
            <a:xfrm>
              <a:off x="576" y="3312"/>
              <a:ext cx="1875" cy="1011"/>
              <a:chOff x="576" y="3312"/>
              <a:chExt cx="1875" cy="1011"/>
            </a:xfrm>
          </p:grpSpPr>
          <p:sp>
            <p:nvSpPr>
              <p:cNvPr id="2067" name="Rectangle 5"/>
              <p:cNvSpPr>
                <a:spLocks noChangeArrowheads="1"/>
              </p:cNvSpPr>
              <p:nvPr/>
            </p:nvSpPr>
            <p:spPr bwMode="auto">
              <a:xfrm>
                <a:off x="1858" y="3312"/>
                <a:ext cx="301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68" name="Rectangle 6"/>
              <p:cNvSpPr>
                <a:spLocks noChangeArrowheads="1"/>
              </p:cNvSpPr>
              <p:nvPr/>
            </p:nvSpPr>
            <p:spPr bwMode="auto">
              <a:xfrm>
                <a:off x="2039" y="3419"/>
                <a:ext cx="320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69" name="Line 7"/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1756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70" name="Line 8"/>
              <p:cNvSpPr>
                <a:spLocks noChangeShapeType="1"/>
              </p:cNvSpPr>
              <p:nvPr/>
            </p:nvSpPr>
            <p:spPr bwMode="auto">
              <a:xfrm flipV="1">
                <a:off x="666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71" name="Line 9"/>
              <p:cNvSpPr>
                <a:spLocks noChangeShapeType="1"/>
              </p:cNvSpPr>
              <p:nvPr/>
            </p:nvSpPr>
            <p:spPr bwMode="auto">
              <a:xfrm flipV="1">
                <a:off x="962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72" name="Line 10"/>
              <p:cNvSpPr>
                <a:spLocks noChangeShapeType="1"/>
              </p:cNvSpPr>
              <p:nvPr/>
            </p:nvSpPr>
            <p:spPr bwMode="auto">
              <a:xfrm flipV="1">
                <a:off x="125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73" name="Line 11"/>
              <p:cNvSpPr>
                <a:spLocks noChangeShapeType="1"/>
              </p:cNvSpPr>
              <p:nvPr/>
            </p:nvSpPr>
            <p:spPr bwMode="auto">
              <a:xfrm flipV="1">
                <a:off x="1547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74" name="Line 12"/>
              <p:cNvSpPr>
                <a:spLocks noChangeShapeType="1"/>
              </p:cNvSpPr>
              <p:nvPr/>
            </p:nvSpPr>
            <p:spPr bwMode="auto">
              <a:xfrm flipV="1">
                <a:off x="184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75" name="Line 13"/>
              <p:cNvSpPr>
                <a:spLocks noChangeShapeType="1"/>
              </p:cNvSpPr>
              <p:nvPr/>
            </p:nvSpPr>
            <p:spPr bwMode="auto">
              <a:xfrm flipV="1">
                <a:off x="2134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76" name="Line 14"/>
              <p:cNvSpPr>
                <a:spLocks noChangeShapeType="1"/>
              </p:cNvSpPr>
              <p:nvPr/>
            </p:nvSpPr>
            <p:spPr bwMode="auto">
              <a:xfrm flipV="1">
                <a:off x="2429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77" name="Line 15"/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78" name="Line 16"/>
              <p:cNvSpPr>
                <a:spLocks noChangeShapeType="1"/>
              </p:cNvSpPr>
              <p:nvPr/>
            </p:nvSpPr>
            <p:spPr bwMode="auto">
              <a:xfrm>
                <a:off x="68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79" name="Line 17"/>
              <p:cNvSpPr>
                <a:spLocks noChangeShapeType="1"/>
              </p:cNvSpPr>
              <p:nvPr/>
            </p:nvSpPr>
            <p:spPr bwMode="auto">
              <a:xfrm>
                <a:off x="70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80" name="Line 18"/>
              <p:cNvSpPr>
                <a:spLocks noChangeShapeType="1"/>
              </p:cNvSpPr>
              <p:nvPr/>
            </p:nvSpPr>
            <p:spPr bwMode="auto">
              <a:xfrm>
                <a:off x="71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81" name="Line 19"/>
              <p:cNvSpPr>
                <a:spLocks noChangeShapeType="1"/>
              </p:cNvSpPr>
              <p:nvPr/>
            </p:nvSpPr>
            <p:spPr bwMode="auto">
              <a:xfrm>
                <a:off x="73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82" name="Line 20"/>
              <p:cNvSpPr>
                <a:spLocks noChangeShapeType="1"/>
              </p:cNvSpPr>
              <p:nvPr/>
            </p:nvSpPr>
            <p:spPr bwMode="auto">
              <a:xfrm>
                <a:off x="748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83" name="Line 21"/>
              <p:cNvSpPr>
                <a:spLocks noChangeShapeType="1"/>
              </p:cNvSpPr>
              <p:nvPr/>
            </p:nvSpPr>
            <p:spPr bwMode="auto">
              <a:xfrm>
                <a:off x="76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84" name="Line 22"/>
              <p:cNvSpPr>
                <a:spLocks noChangeShapeType="1"/>
              </p:cNvSpPr>
              <p:nvPr/>
            </p:nvSpPr>
            <p:spPr bwMode="auto">
              <a:xfrm>
                <a:off x="776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85" name="Line 23"/>
              <p:cNvSpPr>
                <a:spLocks noChangeShapeType="1"/>
              </p:cNvSpPr>
              <p:nvPr/>
            </p:nvSpPr>
            <p:spPr bwMode="auto">
              <a:xfrm>
                <a:off x="79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86" name="Line 24"/>
              <p:cNvSpPr>
                <a:spLocks noChangeShapeType="1"/>
              </p:cNvSpPr>
              <p:nvPr/>
            </p:nvSpPr>
            <p:spPr bwMode="auto">
              <a:xfrm>
                <a:off x="807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87" name="Line 25"/>
              <p:cNvSpPr>
                <a:spLocks noChangeShapeType="1"/>
              </p:cNvSpPr>
              <p:nvPr/>
            </p:nvSpPr>
            <p:spPr bwMode="auto">
              <a:xfrm>
                <a:off x="819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88" name="Freeform 26"/>
              <p:cNvSpPr>
                <a:spLocks/>
              </p:cNvSpPr>
              <p:nvPr/>
            </p:nvSpPr>
            <p:spPr bwMode="auto">
              <a:xfrm>
                <a:off x="828" y="4196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9" name="Line 27"/>
              <p:cNvSpPr>
                <a:spLocks noChangeShapeType="1"/>
              </p:cNvSpPr>
              <p:nvPr/>
            </p:nvSpPr>
            <p:spPr bwMode="auto">
              <a:xfrm>
                <a:off x="851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90" name="Line 28"/>
              <p:cNvSpPr>
                <a:spLocks noChangeShapeType="1"/>
              </p:cNvSpPr>
              <p:nvPr/>
            </p:nvSpPr>
            <p:spPr bwMode="auto">
              <a:xfrm>
                <a:off x="867" y="4196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91" name="Line 29"/>
              <p:cNvSpPr>
                <a:spLocks noChangeShapeType="1"/>
              </p:cNvSpPr>
              <p:nvPr/>
            </p:nvSpPr>
            <p:spPr bwMode="auto">
              <a:xfrm>
                <a:off x="878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92" name="Freeform 30"/>
              <p:cNvSpPr>
                <a:spLocks/>
              </p:cNvSpPr>
              <p:nvPr/>
            </p:nvSpPr>
            <p:spPr bwMode="auto">
              <a:xfrm>
                <a:off x="887" y="4192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3" name="Line 31"/>
              <p:cNvSpPr>
                <a:spLocks noChangeShapeType="1"/>
              </p:cNvSpPr>
              <p:nvPr/>
            </p:nvSpPr>
            <p:spPr bwMode="auto">
              <a:xfrm>
                <a:off x="910" y="4192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94" name="Line 32"/>
              <p:cNvSpPr>
                <a:spLocks noChangeShapeType="1"/>
              </p:cNvSpPr>
              <p:nvPr/>
            </p:nvSpPr>
            <p:spPr bwMode="auto">
              <a:xfrm>
                <a:off x="921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95" name="Line 33"/>
              <p:cNvSpPr>
                <a:spLocks noChangeShapeType="1"/>
              </p:cNvSpPr>
              <p:nvPr/>
            </p:nvSpPr>
            <p:spPr bwMode="auto">
              <a:xfrm>
                <a:off x="935" y="4190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96" name="Line 34"/>
              <p:cNvSpPr>
                <a:spLocks noChangeShapeType="1"/>
              </p:cNvSpPr>
              <p:nvPr/>
            </p:nvSpPr>
            <p:spPr bwMode="auto">
              <a:xfrm>
                <a:off x="952" y="4186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97" name="Line 35"/>
              <p:cNvSpPr>
                <a:spLocks noChangeShapeType="1"/>
              </p:cNvSpPr>
              <p:nvPr/>
            </p:nvSpPr>
            <p:spPr bwMode="auto">
              <a:xfrm>
                <a:off x="96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98" name="Line 36"/>
              <p:cNvSpPr>
                <a:spLocks noChangeShapeType="1"/>
              </p:cNvSpPr>
              <p:nvPr/>
            </p:nvSpPr>
            <p:spPr bwMode="auto">
              <a:xfrm>
                <a:off x="979" y="4183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99" name="Line 37"/>
              <p:cNvSpPr>
                <a:spLocks noChangeShapeType="1"/>
              </p:cNvSpPr>
              <p:nvPr/>
            </p:nvSpPr>
            <p:spPr bwMode="auto">
              <a:xfrm flipV="1">
                <a:off x="993" y="4177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00" name="Line 38"/>
              <p:cNvSpPr>
                <a:spLocks noChangeShapeType="1"/>
              </p:cNvSpPr>
              <p:nvPr/>
            </p:nvSpPr>
            <p:spPr bwMode="auto">
              <a:xfrm>
                <a:off x="1010" y="4171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01" name="Line 39"/>
              <p:cNvSpPr>
                <a:spLocks noChangeShapeType="1"/>
              </p:cNvSpPr>
              <p:nvPr/>
            </p:nvSpPr>
            <p:spPr bwMode="auto">
              <a:xfrm>
                <a:off x="1026" y="4167"/>
                <a:ext cx="5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02" name="Line 40"/>
              <p:cNvSpPr>
                <a:spLocks noChangeShapeType="1"/>
              </p:cNvSpPr>
              <p:nvPr/>
            </p:nvSpPr>
            <p:spPr bwMode="auto">
              <a:xfrm flipV="1">
                <a:off x="1037" y="416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03" name="Line 41"/>
              <p:cNvSpPr>
                <a:spLocks noChangeShapeType="1"/>
              </p:cNvSpPr>
              <p:nvPr/>
            </p:nvSpPr>
            <p:spPr bwMode="auto">
              <a:xfrm flipV="1">
                <a:off x="1052" y="4153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04" name="Line 42"/>
              <p:cNvSpPr>
                <a:spLocks noChangeShapeType="1"/>
              </p:cNvSpPr>
              <p:nvPr/>
            </p:nvSpPr>
            <p:spPr bwMode="auto">
              <a:xfrm flipV="1">
                <a:off x="1068" y="4145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05" name="Line 43"/>
              <p:cNvSpPr>
                <a:spLocks noChangeShapeType="1"/>
              </p:cNvSpPr>
              <p:nvPr/>
            </p:nvSpPr>
            <p:spPr bwMode="auto">
              <a:xfrm flipV="1">
                <a:off x="1084" y="4133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06" name="Line 44"/>
              <p:cNvSpPr>
                <a:spLocks noChangeShapeType="1"/>
              </p:cNvSpPr>
              <p:nvPr/>
            </p:nvSpPr>
            <p:spPr bwMode="auto">
              <a:xfrm flipV="1">
                <a:off x="1095" y="4121"/>
                <a:ext cx="8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07" name="Line 45"/>
              <p:cNvSpPr>
                <a:spLocks noChangeShapeType="1"/>
              </p:cNvSpPr>
              <p:nvPr/>
            </p:nvSpPr>
            <p:spPr bwMode="auto">
              <a:xfrm flipV="1">
                <a:off x="1111" y="4110"/>
                <a:ext cx="9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08" name="Line 46"/>
              <p:cNvSpPr>
                <a:spLocks noChangeShapeType="1"/>
              </p:cNvSpPr>
              <p:nvPr/>
            </p:nvSpPr>
            <p:spPr bwMode="auto">
              <a:xfrm flipV="1">
                <a:off x="1127" y="4094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09" name="Line 47"/>
              <p:cNvSpPr>
                <a:spLocks noChangeShapeType="1"/>
              </p:cNvSpPr>
              <p:nvPr/>
            </p:nvSpPr>
            <p:spPr bwMode="auto">
              <a:xfrm flipV="1">
                <a:off x="1139" y="4079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10" name="Line 48"/>
              <p:cNvSpPr>
                <a:spLocks noChangeShapeType="1"/>
              </p:cNvSpPr>
              <p:nvPr/>
            </p:nvSpPr>
            <p:spPr bwMode="auto">
              <a:xfrm flipV="1">
                <a:off x="1154" y="4059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11" name="Line 49"/>
              <p:cNvSpPr>
                <a:spLocks noChangeShapeType="1"/>
              </p:cNvSpPr>
              <p:nvPr/>
            </p:nvSpPr>
            <p:spPr bwMode="auto">
              <a:xfrm flipV="1">
                <a:off x="1170" y="4039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12" name="Line 50"/>
              <p:cNvSpPr>
                <a:spLocks noChangeShapeType="1"/>
              </p:cNvSpPr>
              <p:nvPr/>
            </p:nvSpPr>
            <p:spPr bwMode="auto">
              <a:xfrm flipV="1">
                <a:off x="1186" y="4019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13" name="Line 51"/>
              <p:cNvSpPr>
                <a:spLocks noChangeShapeType="1"/>
              </p:cNvSpPr>
              <p:nvPr/>
            </p:nvSpPr>
            <p:spPr bwMode="auto">
              <a:xfrm flipV="1">
                <a:off x="1198" y="3996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14" name="Line 52"/>
              <p:cNvSpPr>
                <a:spLocks noChangeShapeType="1"/>
              </p:cNvSpPr>
              <p:nvPr/>
            </p:nvSpPr>
            <p:spPr bwMode="auto">
              <a:xfrm flipV="1">
                <a:off x="1213" y="3973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15" name="Line 53"/>
              <p:cNvSpPr>
                <a:spLocks noChangeShapeType="1"/>
              </p:cNvSpPr>
              <p:nvPr/>
            </p:nvSpPr>
            <p:spPr bwMode="auto">
              <a:xfrm flipV="1">
                <a:off x="1229" y="3945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16" name="Line 54"/>
              <p:cNvSpPr>
                <a:spLocks noChangeShapeType="1"/>
              </p:cNvSpPr>
              <p:nvPr/>
            </p:nvSpPr>
            <p:spPr bwMode="auto">
              <a:xfrm flipV="1">
                <a:off x="1245" y="3917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17" name="Line 55"/>
              <p:cNvSpPr>
                <a:spLocks noChangeShapeType="1"/>
              </p:cNvSpPr>
              <p:nvPr/>
            </p:nvSpPr>
            <p:spPr bwMode="auto">
              <a:xfrm flipV="1">
                <a:off x="1257" y="3886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18" name="Line 56"/>
              <p:cNvSpPr>
                <a:spLocks noChangeShapeType="1"/>
              </p:cNvSpPr>
              <p:nvPr/>
            </p:nvSpPr>
            <p:spPr bwMode="auto">
              <a:xfrm flipV="1">
                <a:off x="1272" y="3855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19" name="Line 57"/>
              <p:cNvSpPr>
                <a:spLocks noChangeShapeType="1"/>
              </p:cNvSpPr>
              <p:nvPr/>
            </p:nvSpPr>
            <p:spPr bwMode="auto">
              <a:xfrm flipV="1">
                <a:off x="1288" y="3823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20" name="Line 58"/>
              <p:cNvSpPr>
                <a:spLocks noChangeShapeType="1"/>
              </p:cNvSpPr>
              <p:nvPr/>
            </p:nvSpPr>
            <p:spPr bwMode="auto">
              <a:xfrm flipV="1">
                <a:off x="1304" y="3792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21" name="Freeform 59"/>
              <p:cNvSpPr>
                <a:spLocks/>
              </p:cNvSpPr>
              <p:nvPr/>
            </p:nvSpPr>
            <p:spPr bwMode="auto">
              <a:xfrm>
                <a:off x="1312" y="3753"/>
                <a:ext cx="16" cy="37"/>
              </a:xfrm>
              <a:custGeom>
                <a:avLst/>
                <a:gdLst>
                  <a:gd name="T0" fmla="*/ 0 w 16"/>
                  <a:gd name="T1" fmla="*/ 36 h 37"/>
                  <a:gd name="T2" fmla="*/ 7 w 16"/>
                  <a:gd name="T3" fmla="*/ 16 h 37"/>
                  <a:gd name="T4" fmla="*/ 15 w 16"/>
                  <a:gd name="T5" fmla="*/ 0 h 3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37">
                    <a:moveTo>
                      <a:pt x="0" y="36"/>
                    </a:moveTo>
                    <a:lnTo>
                      <a:pt x="7" y="16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2" name="Line 60"/>
              <p:cNvSpPr>
                <a:spLocks noChangeShapeType="1"/>
              </p:cNvSpPr>
              <p:nvPr/>
            </p:nvSpPr>
            <p:spPr bwMode="auto">
              <a:xfrm flipV="1">
                <a:off x="1331" y="3725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23" name="Freeform 61"/>
              <p:cNvSpPr>
                <a:spLocks/>
              </p:cNvSpPr>
              <p:nvPr/>
            </p:nvSpPr>
            <p:spPr bwMode="auto">
              <a:xfrm>
                <a:off x="1343" y="3686"/>
                <a:ext cx="13" cy="36"/>
              </a:xfrm>
              <a:custGeom>
                <a:avLst/>
                <a:gdLst>
                  <a:gd name="T0" fmla="*/ 0 w 13"/>
                  <a:gd name="T1" fmla="*/ 35 h 36"/>
                  <a:gd name="T2" fmla="*/ 4 w 13"/>
                  <a:gd name="T3" fmla="*/ 16 h 36"/>
                  <a:gd name="T4" fmla="*/ 12 w 13"/>
                  <a:gd name="T5" fmla="*/ 0 h 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35"/>
                    </a:moveTo>
                    <a:lnTo>
                      <a:pt x="4" y="16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4" name="Line 62"/>
              <p:cNvSpPr>
                <a:spLocks noChangeShapeType="1"/>
              </p:cNvSpPr>
              <p:nvPr/>
            </p:nvSpPr>
            <p:spPr bwMode="auto">
              <a:xfrm flipV="1">
                <a:off x="1359" y="3658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25" name="Line 63"/>
              <p:cNvSpPr>
                <a:spLocks noChangeShapeType="1"/>
              </p:cNvSpPr>
              <p:nvPr/>
            </p:nvSpPr>
            <p:spPr bwMode="auto">
              <a:xfrm flipV="1">
                <a:off x="1374" y="3627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26" name="Line 64"/>
              <p:cNvSpPr>
                <a:spLocks noChangeShapeType="1"/>
              </p:cNvSpPr>
              <p:nvPr/>
            </p:nvSpPr>
            <p:spPr bwMode="auto">
              <a:xfrm flipV="1">
                <a:off x="1390" y="3595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27" name="Line 65"/>
              <p:cNvSpPr>
                <a:spLocks noChangeShapeType="1"/>
              </p:cNvSpPr>
              <p:nvPr/>
            </p:nvSpPr>
            <p:spPr bwMode="auto">
              <a:xfrm flipV="1">
                <a:off x="1406" y="3564"/>
                <a:ext cx="5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28" name="Line 66"/>
              <p:cNvSpPr>
                <a:spLocks noChangeShapeType="1"/>
              </p:cNvSpPr>
              <p:nvPr/>
            </p:nvSpPr>
            <p:spPr bwMode="auto">
              <a:xfrm flipV="1">
                <a:off x="1418" y="3538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29" name="Line 67"/>
              <p:cNvSpPr>
                <a:spLocks noChangeShapeType="1"/>
              </p:cNvSpPr>
              <p:nvPr/>
            </p:nvSpPr>
            <p:spPr bwMode="auto">
              <a:xfrm flipV="1">
                <a:off x="1433" y="3514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30" name="Line 68"/>
              <p:cNvSpPr>
                <a:spLocks noChangeShapeType="1"/>
              </p:cNvSpPr>
              <p:nvPr/>
            </p:nvSpPr>
            <p:spPr bwMode="auto">
              <a:xfrm flipV="1">
                <a:off x="1449" y="3490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31" name="Line 69"/>
              <p:cNvSpPr>
                <a:spLocks noChangeShapeType="1"/>
              </p:cNvSpPr>
              <p:nvPr/>
            </p:nvSpPr>
            <p:spPr bwMode="auto">
              <a:xfrm flipV="1">
                <a:off x="1465" y="3470"/>
                <a:ext cx="5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32" name="Freeform 70"/>
              <p:cNvSpPr>
                <a:spLocks/>
              </p:cNvSpPr>
              <p:nvPr/>
            </p:nvSpPr>
            <p:spPr bwMode="auto">
              <a:xfrm>
                <a:off x="1473" y="3447"/>
                <a:ext cx="17" cy="20"/>
              </a:xfrm>
              <a:custGeom>
                <a:avLst/>
                <a:gdLst>
                  <a:gd name="T0" fmla="*/ 0 w 17"/>
                  <a:gd name="T1" fmla="*/ 19 h 20"/>
                  <a:gd name="T2" fmla="*/ 8 w 17"/>
                  <a:gd name="T3" fmla="*/ 7 h 20"/>
                  <a:gd name="T4" fmla="*/ 16 w 17"/>
                  <a:gd name="T5" fmla="*/ 0 h 2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20">
                    <a:moveTo>
                      <a:pt x="0" y="19"/>
                    </a:moveTo>
                    <a:lnTo>
                      <a:pt x="8" y="7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3" name="Line 71"/>
              <p:cNvSpPr>
                <a:spLocks noChangeShapeType="1"/>
              </p:cNvSpPr>
              <p:nvPr/>
            </p:nvSpPr>
            <p:spPr bwMode="auto">
              <a:xfrm flipV="1">
                <a:off x="1492" y="3439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34" name="Line 72"/>
              <p:cNvSpPr>
                <a:spLocks noChangeShapeType="1"/>
              </p:cNvSpPr>
              <p:nvPr/>
            </p:nvSpPr>
            <p:spPr bwMode="auto">
              <a:xfrm flipV="1">
                <a:off x="1508" y="343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35" name="Freeform 73"/>
              <p:cNvSpPr>
                <a:spLocks/>
              </p:cNvSpPr>
              <p:nvPr/>
            </p:nvSpPr>
            <p:spPr bwMode="auto">
              <a:xfrm>
                <a:off x="1520" y="3419"/>
                <a:ext cx="13" cy="9"/>
              </a:xfrm>
              <a:custGeom>
                <a:avLst/>
                <a:gdLst>
                  <a:gd name="T0" fmla="*/ 0 w 13"/>
                  <a:gd name="T1" fmla="*/ 8 h 9"/>
                  <a:gd name="T2" fmla="*/ 3 w 13"/>
                  <a:gd name="T3" fmla="*/ 4 h 9"/>
                  <a:gd name="T4" fmla="*/ 12 w 13"/>
                  <a:gd name="T5" fmla="*/ 0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8"/>
                    </a:moveTo>
                    <a:lnTo>
                      <a:pt x="3" y="4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6" name="Freeform 74"/>
              <p:cNvSpPr>
                <a:spLocks/>
              </p:cNvSpPr>
              <p:nvPr/>
            </p:nvSpPr>
            <p:spPr bwMode="auto">
              <a:xfrm>
                <a:off x="1532" y="3419"/>
                <a:ext cx="16" cy="1"/>
              </a:xfrm>
              <a:custGeom>
                <a:avLst/>
                <a:gdLst>
                  <a:gd name="T0" fmla="*/ 0 w 16"/>
                  <a:gd name="T1" fmla="*/ 0 h 1"/>
                  <a:gd name="T2" fmla="*/ 7 w 16"/>
                  <a:gd name="T3" fmla="*/ 0 h 1"/>
                  <a:gd name="T4" fmla="*/ 15 w 16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1">
                    <a:moveTo>
                      <a:pt x="0" y="0"/>
                    </a:moveTo>
                    <a:lnTo>
                      <a:pt x="7" y="0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7" name="Freeform 75"/>
              <p:cNvSpPr>
                <a:spLocks/>
              </p:cNvSpPr>
              <p:nvPr/>
            </p:nvSpPr>
            <p:spPr bwMode="auto">
              <a:xfrm>
                <a:off x="1547" y="3419"/>
                <a:ext cx="17" cy="1"/>
              </a:xfrm>
              <a:custGeom>
                <a:avLst/>
                <a:gdLst>
                  <a:gd name="T0" fmla="*/ 0 w 17"/>
                  <a:gd name="T1" fmla="*/ 0 h 1"/>
                  <a:gd name="T2" fmla="*/ 8 w 17"/>
                  <a:gd name="T3" fmla="*/ 0 h 1"/>
                  <a:gd name="T4" fmla="*/ 16 w 17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1">
                    <a:moveTo>
                      <a:pt x="0" y="0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8" name="Freeform 76"/>
              <p:cNvSpPr>
                <a:spLocks/>
              </p:cNvSpPr>
              <p:nvPr/>
            </p:nvSpPr>
            <p:spPr bwMode="auto">
              <a:xfrm>
                <a:off x="1563" y="3419"/>
                <a:ext cx="13" cy="9"/>
              </a:xfrm>
              <a:custGeom>
                <a:avLst/>
                <a:gdLst>
                  <a:gd name="T0" fmla="*/ 0 w 13"/>
                  <a:gd name="T1" fmla="*/ 0 h 9"/>
                  <a:gd name="T2" fmla="*/ 4 w 13"/>
                  <a:gd name="T3" fmla="*/ 4 h 9"/>
                  <a:gd name="T4" fmla="*/ 12 w 13"/>
                  <a:gd name="T5" fmla="*/ 8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0"/>
                    </a:moveTo>
                    <a:lnTo>
                      <a:pt x="4" y="4"/>
                    </a:lnTo>
                    <a:lnTo>
                      <a:pt x="12" y="8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9" name="Line 77"/>
              <p:cNvSpPr>
                <a:spLocks noChangeShapeType="1"/>
              </p:cNvSpPr>
              <p:nvPr/>
            </p:nvSpPr>
            <p:spPr bwMode="auto">
              <a:xfrm>
                <a:off x="1582" y="343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40" name="Line 78"/>
              <p:cNvSpPr>
                <a:spLocks noChangeShapeType="1"/>
              </p:cNvSpPr>
              <p:nvPr/>
            </p:nvSpPr>
            <p:spPr bwMode="auto">
              <a:xfrm>
                <a:off x="1598" y="3442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41" name="Freeform 79"/>
              <p:cNvSpPr>
                <a:spLocks/>
              </p:cNvSpPr>
              <p:nvPr/>
            </p:nvSpPr>
            <p:spPr bwMode="auto">
              <a:xfrm>
                <a:off x="1606" y="3447"/>
                <a:ext cx="18" cy="20"/>
              </a:xfrm>
              <a:custGeom>
                <a:avLst/>
                <a:gdLst>
                  <a:gd name="T0" fmla="*/ 0 w 18"/>
                  <a:gd name="T1" fmla="*/ 0 h 20"/>
                  <a:gd name="T2" fmla="*/ 9 w 18"/>
                  <a:gd name="T3" fmla="*/ 7 h 20"/>
                  <a:gd name="T4" fmla="*/ 17 w 18"/>
                  <a:gd name="T5" fmla="*/ 19 h 2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lnTo>
                      <a:pt x="9" y="7"/>
                    </a:lnTo>
                    <a:lnTo>
                      <a:pt x="17" y="19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2" name="Line 80"/>
              <p:cNvSpPr>
                <a:spLocks noChangeShapeType="1"/>
              </p:cNvSpPr>
              <p:nvPr/>
            </p:nvSpPr>
            <p:spPr bwMode="auto">
              <a:xfrm>
                <a:off x="1630" y="3473"/>
                <a:ext cx="4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43" name="Line 81"/>
              <p:cNvSpPr>
                <a:spLocks noChangeShapeType="1"/>
              </p:cNvSpPr>
              <p:nvPr/>
            </p:nvSpPr>
            <p:spPr bwMode="auto">
              <a:xfrm>
                <a:off x="1641" y="3493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44" name="Line 82"/>
              <p:cNvSpPr>
                <a:spLocks noChangeShapeType="1"/>
              </p:cNvSpPr>
              <p:nvPr/>
            </p:nvSpPr>
            <p:spPr bwMode="auto">
              <a:xfrm>
                <a:off x="1657" y="3517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45" name="Line 83"/>
              <p:cNvSpPr>
                <a:spLocks noChangeShapeType="1"/>
              </p:cNvSpPr>
              <p:nvPr/>
            </p:nvSpPr>
            <p:spPr bwMode="auto">
              <a:xfrm>
                <a:off x="1673" y="3541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46" name="Line 84"/>
              <p:cNvSpPr>
                <a:spLocks noChangeShapeType="1"/>
              </p:cNvSpPr>
              <p:nvPr/>
            </p:nvSpPr>
            <p:spPr bwMode="auto">
              <a:xfrm>
                <a:off x="1689" y="3567"/>
                <a:ext cx="4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47" name="Line 85"/>
              <p:cNvSpPr>
                <a:spLocks noChangeShapeType="1"/>
              </p:cNvSpPr>
              <p:nvPr/>
            </p:nvSpPr>
            <p:spPr bwMode="auto">
              <a:xfrm>
                <a:off x="1700" y="3599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48" name="Line 86"/>
              <p:cNvSpPr>
                <a:spLocks noChangeShapeType="1"/>
              </p:cNvSpPr>
              <p:nvPr/>
            </p:nvSpPr>
            <p:spPr bwMode="auto">
              <a:xfrm>
                <a:off x="1716" y="3630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49" name="Line 87"/>
              <p:cNvSpPr>
                <a:spLocks noChangeShapeType="1"/>
              </p:cNvSpPr>
              <p:nvPr/>
            </p:nvSpPr>
            <p:spPr bwMode="auto">
              <a:xfrm>
                <a:off x="1732" y="3662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0" name="Freeform 88"/>
              <p:cNvSpPr>
                <a:spLocks/>
              </p:cNvSpPr>
              <p:nvPr/>
            </p:nvSpPr>
            <p:spPr bwMode="auto">
              <a:xfrm>
                <a:off x="1741" y="3686"/>
                <a:ext cx="13" cy="36"/>
              </a:xfrm>
              <a:custGeom>
                <a:avLst/>
                <a:gdLst>
                  <a:gd name="T0" fmla="*/ 0 w 13"/>
                  <a:gd name="T1" fmla="*/ 0 h 36"/>
                  <a:gd name="T2" fmla="*/ 3 w 13"/>
                  <a:gd name="T3" fmla="*/ 16 h 36"/>
                  <a:gd name="T4" fmla="*/ 12 w 13"/>
                  <a:gd name="T5" fmla="*/ 35 h 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0"/>
                    </a:moveTo>
                    <a:lnTo>
                      <a:pt x="3" y="16"/>
                    </a:lnTo>
                    <a:lnTo>
                      <a:pt x="12" y="35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1" name="Line 89"/>
              <p:cNvSpPr>
                <a:spLocks noChangeShapeType="1"/>
              </p:cNvSpPr>
              <p:nvPr/>
            </p:nvSpPr>
            <p:spPr bwMode="auto">
              <a:xfrm>
                <a:off x="1760" y="372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2" name="Freeform 90"/>
              <p:cNvSpPr>
                <a:spLocks/>
              </p:cNvSpPr>
              <p:nvPr/>
            </p:nvSpPr>
            <p:spPr bwMode="auto">
              <a:xfrm>
                <a:off x="1768" y="3753"/>
                <a:ext cx="17" cy="37"/>
              </a:xfrm>
              <a:custGeom>
                <a:avLst/>
                <a:gdLst>
                  <a:gd name="T0" fmla="*/ 0 w 17"/>
                  <a:gd name="T1" fmla="*/ 0 h 37"/>
                  <a:gd name="T2" fmla="*/ 8 w 17"/>
                  <a:gd name="T3" fmla="*/ 16 h 37"/>
                  <a:gd name="T4" fmla="*/ 16 w 17"/>
                  <a:gd name="T5" fmla="*/ 36 h 3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37">
                    <a:moveTo>
                      <a:pt x="0" y="0"/>
                    </a:moveTo>
                    <a:lnTo>
                      <a:pt x="8" y="16"/>
                    </a:lnTo>
                    <a:lnTo>
                      <a:pt x="16" y="36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3" name="Line 91"/>
              <p:cNvSpPr>
                <a:spLocks noChangeShapeType="1"/>
              </p:cNvSpPr>
              <p:nvPr/>
            </p:nvSpPr>
            <p:spPr bwMode="auto">
              <a:xfrm>
                <a:off x="1791" y="3796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4" name="Line 92"/>
              <p:cNvSpPr>
                <a:spLocks noChangeShapeType="1"/>
              </p:cNvSpPr>
              <p:nvPr/>
            </p:nvSpPr>
            <p:spPr bwMode="auto">
              <a:xfrm>
                <a:off x="1803" y="3827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5" name="Line 93"/>
              <p:cNvSpPr>
                <a:spLocks noChangeShapeType="1"/>
              </p:cNvSpPr>
              <p:nvPr/>
            </p:nvSpPr>
            <p:spPr bwMode="auto">
              <a:xfrm>
                <a:off x="1819" y="385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6" name="Line 94"/>
              <p:cNvSpPr>
                <a:spLocks noChangeShapeType="1"/>
              </p:cNvSpPr>
              <p:nvPr/>
            </p:nvSpPr>
            <p:spPr bwMode="auto">
              <a:xfrm>
                <a:off x="1834" y="3890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7" name="Line 95"/>
              <p:cNvSpPr>
                <a:spLocks noChangeShapeType="1"/>
              </p:cNvSpPr>
              <p:nvPr/>
            </p:nvSpPr>
            <p:spPr bwMode="auto">
              <a:xfrm>
                <a:off x="1850" y="3921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8" name="Line 96"/>
              <p:cNvSpPr>
                <a:spLocks noChangeShapeType="1"/>
              </p:cNvSpPr>
              <p:nvPr/>
            </p:nvSpPr>
            <p:spPr bwMode="auto">
              <a:xfrm>
                <a:off x="1862" y="3948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9" name="Line 97"/>
              <p:cNvSpPr>
                <a:spLocks noChangeShapeType="1"/>
              </p:cNvSpPr>
              <p:nvPr/>
            </p:nvSpPr>
            <p:spPr bwMode="auto">
              <a:xfrm>
                <a:off x="1878" y="3976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0" name="Line 98"/>
              <p:cNvSpPr>
                <a:spLocks noChangeShapeType="1"/>
              </p:cNvSpPr>
              <p:nvPr/>
            </p:nvSpPr>
            <p:spPr bwMode="auto">
              <a:xfrm>
                <a:off x="1893" y="4000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1" name="Line 99"/>
              <p:cNvSpPr>
                <a:spLocks noChangeShapeType="1"/>
              </p:cNvSpPr>
              <p:nvPr/>
            </p:nvSpPr>
            <p:spPr bwMode="auto">
              <a:xfrm>
                <a:off x="1909" y="4023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2" name="Line 100"/>
              <p:cNvSpPr>
                <a:spLocks noChangeShapeType="1"/>
              </p:cNvSpPr>
              <p:nvPr/>
            </p:nvSpPr>
            <p:spPr bwMode="auto">
              <a:xfrm>
                <a:off x="1921" y="4042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3" name="Line 101"/>
              <p:cNvSpPr>
                <a:spLocks noChangeShapeType="1"/>
              </p:cNvSpPr>
              <p:nvPr/>
            </p:nvSpPr>
            <p:spPr bwMode="auto">
              <a:xfrm>
                <a:off x="1937" y="4062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4" name="Line 102"/>
              <p:cNvSpPr>
                <a:spLocks noChangeShapeType="1"/>
              </p:cNvSpPr>
              <p:nvPr/>
            </p:nvSpPr>
            <p:spPr bwMode="auto">
              <a:xfrm>
                <a:off x="1952" y="4082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5" name="Line 103"/>
              <p:cNvSpPr>
                <a:spLocks noChangeShapeType="1"/>
              </p:cNvSpPr>
              <p:nvPr/>
            </p:nvSpPr>
            <p:spPr bwMode="auto">
              <a:xfrm>
                <a:off x="1968" y="4098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6" name="Line 104"/>
              <p:cNvSpPr>
                <a:spLocks noChangeShapeType="1"/>
              </p:cNvSpPr>
              <p:nvPr/>
            </p:nvSpPr>
            <p:spPr bwMode="auto">
              <a:xfrm>
                <a:off x="1980" y="4113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7" name="Line 105"/>
              <p:cNvSpPr>
                <a:spLocks noChangeShapeType="1"/>
              </p:cNvSpPr>
              <p:nvPr/>
            </p:nvSpPr>
            <p:spPr bwMode="auto">
              <a:xfrm>
                <a:off x="1995" y="4125"/>
                <a:ext cx="9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8" name="Line 106"/>
              <p:cNvSpPr>
                <a:spLocks noChangeShapeType="1"/>
              </p:cNvSpPr>
              <p:nvPr/>
            </p:nvSpPr>
            <p:spPr bwMode="auto">
              <a:xfrm>
                <a:off x="2011" y="4136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9" name="Line 107"/>
              <p:cNvSpPr>
                <a:spLocks noChangeShapeType="1"/>
              </p:cNvSpPr>
              <p:nvPr/>
            </p:nvSpPr>
            <p:spPr bwMode="auto">
              <a:xfrm>
                <a:off x="2023" y="4148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70" name="Line 108"/>
              <p:cNvSpPr>
                <a:spLocks noChangeShapeType="1"/>
              </p:cNvSpPr>
              <p:nvPr/>
            </p:nvSpPr>
            <p:spPr bwMode="auto">
              <a:xfrm>
                <a:off x="2039" y="4156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71" name="Line 109"/>
              <p:cNvSpPr>
                <a:spLocks noChangeShapeType="1"/>
              </p:cNvSpPr>
              <p:nvPr/>
            </p:nvSpPr>
            <p:spPr bwMode="auto">
              <a:xfrm>
                <a:off x="2054" y="416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72" name="Line 110"/>
              <p:cNvSpPr>
                <a:spLocks noChangeShapeType="1"/>
              </p:cNvSpPr>
              <p:nvPr/>
            </p:nvSpPr>
            <p:spPr bwMode="auto">
              <a:xfrm>
                <a:off x="2070" y="4168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73" name="Line 111"/>
              <p:cNvSpPr>
                <a:spLocks noChangeShapeType="1"/>
              </p:cNvSpPr>
              <p:nvPr/>
            </p:nvSpPr>
            <p:spPr bwMode="auto">
              <a:xfrm>
                <a:off x="2082" y="417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74" name="Line 112"/>
              <p:cNvSpPr>
                <a:spLocks noChangeShapeType="1"/>
              </p:cNvSpPr>
              <p:nvPr/>
            </p:nvSpPr>
            <p:spPr bwMode="auto">
              <a:xfrm>
                <a:off x="2098" y="418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75" name="Line 113"/>
              <p:cNvSpPr>
                <a:spLocks noChangeShapeType="1"/>
              </p:cNvSpPr>
              <p:nvPr/>
            </p:nvSpPr>
            <p:spPr bwMode="auto">
              <a:xfrm>
                <a:off x="2113" y="418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76" name="Line 114"/>
              <p:cNvSpPr>
                <a:spLocks noChangeShapeType="1"/>
              </p:cNvSpPr>
              <p:nvPr/>
            </p:nvSpPr>
            <p:spPr bwMode="auto">
              <a:xfrm>
                <a:off x="212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77" name="Line 115"/>
              <p:cNvSpPr>
                <a:spLocks noChangeShapeType="1"/>
              </p:cNvSpPr>
              <p:nvPr/>
            </p:nvSpPr>
            <p:spPr bwMode="auto">
              <a:xfrm>
                <a:off x="2141" y="4187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78" name="Line 116"/>
              <p:cNvSpPr>
                <a:spLocks noChangeShapeType="1"/>
              </p:cNvSpPr>
              <p:nvPr/>
            </p:nvSpPr>
            <p:spPr bwMode="auto">
              <a:xfrm>
                <a:off x="2157" y="4191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79" name="Line 117"/>
              <p:cNvSpPr>
                <a:spLocks noChangeShapeType="1"/>
              </p:cNvSpPr>
              <p:nvPr/>
            </p:nvSpPr>
            <p:spPr bwMode="auto">
              <a:xfrm>
                <a:off x="2172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80" name="Line 118"/>
              <p:cNvSpPr>
                <a:spLocks noChangeShapeType="1"/>
              </p:cNvSpPr>
              <p:nvPr/>
            </p:nvSpPr>
            <p:spPr bwMode="auto">
              <a:xfrm>
                <a:off x="2188" y="4192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81" name="Freeform 119"/>
              <p:cNvSpPr>
                <a:spLocks/>
              </p:cNvSpPr>
              <p:nvPr/>
            </p:nvSpPr>
            <p:spPr bwMode="auto">
              <a:xfrm>
                <a:off x="2193" y="4192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2" name="Line 120"/>
              <p:cNvSpPr>
                <a:spLocks noChangeShapeType="1"/>
              </p:cNvSpPr>
              <p:nvPr/>
            </p:nvSpPr>
            <p:spPr bwMode="auto">
              <a:xfrm>
                <a:off x="2215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83" name="Line 121"/>
              <p:cNvSpPr>
                <a:spLocks noChangeShapeType="1"/>
              </p:cNvSpPr>
              <p:nvPr/>
            </p:nvSpPr>
            <p:spPr bwMode="auto">
              <a:xfrm>
                <a:off x="2231" y="4196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84" name="Line 122"/>
              <p:cNvSpPr>
                <a:spLocks noChangeShapeType="1"/>
              </p:cNvSpPr>
              <p:nvPr/>
            </p:nvSpPr>
            <p:spPr bwMode="auto">
              <a:xfrm>
                <a:off x="2243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85" name="Freeform 123"/>
              <p:cNvSpPr>
                <a:spLocks/>
              </p:cNvSpPr>
              <p:nvPr/>
            </p:nvSpPr>
            <p:spPr bwMode="auto">
              <a:xfrm>
                <a:off x="2252" y="4196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6" name="Line 124"/>
              <p:cNvSpPr>
                <a:spLocks noChangeShapeType="1"/>
              </p:cNvSpPr>
              <p:nvPr/>
            </p:nvSpPr>
            <p:spPr bwMode="auto">
              <a:xfrm>
                <a:off x="2274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87" name="Line 125"/>
              <p:cNvSpPr>
                <a:spLocks noChangeShapeType="1"/>
              </p:cNvSpPr>
              <p:nvPr/>
            </p:nvSpPr>
            <p:spPr bwMode="auto">
              <a:xfrm>
                <a:off x="2290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88" name="Line 126"/>
              <p:cNvSpPr>
                <a:spLocks noChangeShapeType="1"/>
              </p:cNvSpPr>
              <p:nvPr/>
            </p:nvSpPr>
            <p:spPr bwMode="auto">
              <a:xfrm>
                <a:off x="230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89" name="Line 127"/>
              <p:cNvSpPr>
                <a:spLocks noChangeShapeType="1"/>
              </p:cNvSpPr>
              <p:nvPr/>
            </p:nvSpPr>
            <p:spPr bwMode="auto">
              <a:xfrm>
                <a:off x="2318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90" name="Line 128"/>
              <p:cNvSpPr>
                <a:spLocks noChangeShapeType="1"/>
              </p:cNvSpPr>
              <p:nvPr/>
            </p:nvSpPr>
            <p:spPr bwMode="auto">
              <a:xfrm>
                <a:off x="233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91" name="Line 129"/>
              <p:cNvSpPr>
                <a:spLocks noChangeShapeType="1"/>
              </p:cNvSpPr>
              <p:nvPr/>
            </p:nvSpPr>
            <p:spPr bwMode="auto">
              <a:xfrm>
                <a:off x="234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92" name="Line 130"/>
              <p:cNvSpPr>
                <a:spLocks noChangeShapeType="1"/>
              </p:cNvSpPr>
              <p:nvPr/>
            </p:nvSpPr>
            <p:spPr bwMode="auto">
              <a:xfrm>
                <a:off x="236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93" name="Line 131"/>
              <p:cNvSpPr>
                <a:spLocks noChangeShapeType="1"/>
              </p:cNvSpPr>
              <p:nvPr/>
            </p:nvSpPr>
            <p:spPr bwMode="auto">
              <a:xfrm>
                <a:off x="237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94" name="Line 132"/>
              <p:cNvSpPr>
                <a:spLocks noChangeShapeType="1"/>
              </p:cNvSpPr>
              <p:nvPr/>
            </p:nvSpPr>
            <p:spPr bwMode="auto">
              <a:xfrm>
                <a:off x="2392" y="4200"/>
                <a:ext cx="10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95" name="Line 133"/>
              <p:cNvSpPr>
                <a:spLocks noChangeShapeType="1"/>
              </p:cNvSpPr>
              <p:nvPr/>
            </p:nvSpPr>
            <p:spPr bwMode="auto">
              <a:xfrm>
                <a:off x="2409" y="4200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96" name="Line 134"/>
              <p:cNvSpPr>
                <a:spLocks noChangeShapeType="1"/>
              </p:cNvSpPr>
              <p:nvPr/>
            </p:nvSpPr>
            <p:spPr bwMode="auto">
              <a:xfrm>
                <a:off x="242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97" name="Rectangle 135"/>
              <p:cNvSpPr>
                <a:spLocks noChangeArrowheads="1"/>
              </p:cNvSpPr>
              <p:nvPr/>
            </p:nvSpPr>
            <p:spPr bwMode="auto">
              <a:xfrm>
                <a:off x="647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98" name="Rectangle 136"/>
              <p:cNvSpPr>
                <a:spLocks noChangeArrowheads="1"/>
              </p:cNvSpPr>
              <p:nvPr/>
            </p:nvSpPr>
            <p:spPr bwMode="auto">
              <a:xfrm>
                <a:off x="647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 eaLnBrk="0" hangingPunct="0"/>
                <a:r>
                  <a:rPr lang="en-US" sz="700">
                    <a:solidFill>
                      <a:srgbClr val="000000"/>
                    </a:solidFill>
                  </a:rPr>
                  <a:t>-6</a:t>
                </a:r>
              </a:p>
            </p:txBody>
          </p:sp>
          <p:sp>
            <p:nvSpPr>
              <p:cNvPr id="2199" name="Rectangle 137"/>
              <p:cNvSpPr>
                <a:spLocks noChangeArrowheads="1"/>
              </p:cNvSpPr>
              <p:nvPr/>
            </p:nvSpPr>
            <p:spPr bwMode="auto">
              <a:xfrm>
                <a:off x="942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00" name="Rectangle 138"/>
              <p:cNvSpPr>
                <a:spLocks noChangeArrowheads="1"/>
              </p:cNvSpPr>
              <p:nvPr/>
            </p:nvSpPr>
            <p:spPr bwMode="auto">
              <a:xfrm>
                <a:off x="942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 eaLnBrk="0" hangingPunct="0"/>
                <a:r>
                  <a:rPr lang="en-US" sz="700">
                    <a:solidFill>
                      <a:srgbClr val="000000"/>
                    </a:solidFill>
                  </a:rPr>
                  <a:t>-4</a:t>
                </a:r>
              </a:p>
            </p:txBody>
          </p:sp>
          <p:sp>
            <p:nvSpPr>
              <p:cNvPr id="2201" name="Rectangle 139"/>
              <p:cNvSpPr>
                <a:spLocks noChangeArrowheads="1"/>
              </p:cNvSpPr>
              <p:nvPr/>
            </p:nvSpPr>
            <p:spPr bwMode="auto">
              <a:xfrm>
                <a:off x="1233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02" name="Rectangle 140"/>
              <p:cNvSpPr>
                <a:spLocks noChangeArrowheads="1"/>
              </p:cNvSpPr>
              <p:nvPr/>
            </p:nvSpPr>
            <p:spPr bwMode="auto">
              <a:xfrm>
                <a:off x="1233" y="4246"/>
                <a:ext cx="55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 eaLnBrk="0" hangingPunct="0"/>
                <a:r>
                  <a:rPr lang="en-US" sz="700">
                    <a:solidFill>
                      <a:srgbClr val="000000"/>
                    </a:solidFill>
                  </a:rPr>
                  <a:t>-2</a:t>
                </a:r>
              </a:p>
            </p:txBody>
          </p:sp>
          <p:sp>
            <p:nvSpPr>
              <p:cNvPr id="2203" name="Rectangle 141"/>
              <p:cNvSpPr>
                <a:spLocks noChangeArrowheads="1"/>
              </p:cNvSpPr>
              <p:nvPr/>
            </p:nvSpPr>
            <p:spPr bwMode="auto">
              <a:xfrm>
                <a:off x="1536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04" name="Rectangle 142"/>
              <p:cNvSpPr>
                <a:spLocks noChangeArrowheads="1"/>
              </p:cNvSpPr>
              <p:nvPr/>
            </p:nvSpPr>
            <p:spPr bwMode="auto">
              <a:xfrm>
                <a:off x="1536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 eaLnBrk="0" hangingPunct="0"/>
                <a:r>
                  <a:rPr lang="en-US" sz="700">
                    <a:solidFill>
                      <a:srgbClr val="000000"/>
                    </a:solidFill>
                  </a:rPr>
                  <a:t>0</a:t>
                </a:r>
              </a:p>
            </p:txBody>
          </p:sp>
          <p:sp>
            <p:nvSpPr>
              <p:cNvPr id="2205" name="Rectangle 143"/>
              <p:cNvSpPr>
                <a:spLocks noChangeArrowheads="1"/>
              </p:cNvSpPr>
              <p:nvPr/>
            </p:nvSpPr>
            <p:spPr bwMode="auto">
              <a:xfrm>
                <a:off x="1831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06" name="Rectangle 144"/>
              <p:cNvSpPr>
                <a:spLocks noChangeArrowheads="1"/>
              </p:cNvSpPr>
              <p:nvPr/>
            </p:nvSpPr>
            <p:spPr bwMode="auto">
              <a:xfrm>
                <a:off x="1831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 eaLnBrk="0" hangingPunct="0"/>
                <a:r>
                  <a:rPr lang="en-US" sz="700">
                    <a:solidFill>
                      <a:srgbClr val="000000"/>
                    </a:solidFill>
                  </a:rPr>
                  <a:t>2</a:t>
                </a:r>
              </a:p>
            </p:txBody>
          </p:sp>
          <p:sp>
            <p:nvSpPr>
              <p:cNvPr id="2207" name="Rectangle 145"/>
              <p:cNvSpPr>
                <a:spLocks noChangeArrowheads="1"/>
              </p:cNvSpPr>
              <p:nvPr/>
            </p:nvSpPr>
            <p:spPr bwMode="auto">
              <a:xfrm>
                <a:off x="2122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08" name="Rectangle 146"/>
              <p:cNvSpPr>
                <a:spLocks noChangeArrowheads="1"/>
              </p:cNvSpPr>
              <p:nvPr/>
            </p:nvSpPr>
            <p:spPr bwMode="auto">
              <a:xfrm>
                <a:off x="2122" y="4246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 eaLnBrk="0" hangingPunct="0"/>
                <a:r>
                  <a:rPr lang="en-US" sz="700">
                    <a:solidFill>
                      <a:srgbClr val="000000"/>
                    </a:solidFill>
                  </a:rPr>
                  <a:t>4</a:t>
                </a:r>
              </a:p>
            </p:txBody>
          </p:sp>
          <p:sp>
            <p:nvSpPr>
              <p:cNvPr id="2209" name="Rectangle 147"/>
              <p:cNvSpPr>
                <a:spLocks noChangeArrowheads="1"/>
              </p:cNvSpPr>
              <p:nvPr/>
            </p:nvSpPr>
            <p:spPr bwMode="auto">
              <a:xfrm>
                <a:off x="2417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10" name="Rectangle 148"/>
              <p:cNvSpPr>
                <a:spLocks noChangeArrowheads="1"/>
              </p:cNvSpPr>
              <p:nvPr/>
            </p:nvSpPr>
            <p:spPr bwMode="auto">
              <a:xfrm>
                <a:off x="2417" y="4247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 eaLnBrk="0" hangingPunct="0"/>
                <a:r>
                  <a:rPr lang="en-US" sz="700">
                    <a:solidFill>
                      <a:srgbClr val="000000"/>
                    </a:solidFill>
                  </a:rPr>
                  <a:t>6</a:t>
                </a:r>
              </a:p>
            </p:txBody>
          </p:sp>
          <p:sp>
            <p:nvSpPr>
              <p:cNvPr id="2211" name="Line 149"/>
              <p:cNvSpPr>
                <a:spLocks noChangeShapeType="1"/>
              </p:cNvSpPr>
              <p:nvPr/>
            </p:nvSpPr>
            <p:spPr bwMode="auto">
              <a:xfrm flipV="1">
                <a:off x="1548" y="3422"/>
                <a:ext cx="0" cy="7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12" name="Rectangle 150"/>
              <p:cNvSpPr>
                <a:spLocks noChangeArrowheads="1"/>
              </p:cNvSpPr>
              <p:nvPr/>
            </p:nvSpPr>
            <p:spPr bwMode="auto">
              <a:xfrm>
                <a:off x="576" y="3378"/>
                <a:ext cx="792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2059" name="Rectangle 152"/>
            <p:cNvSpPr>
              <a:spLocks noChangeArrowheads="1"/>
            </p:cNvSpPr>
            <p:nvPr/>
          </p:nvSpPr>
          <p:spPr bwMode="auto">
            <a:xfrm>
              <a:off x="577" y="292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0" name="Rectangle 153"/>
            <p:cNvSpPr>
              <a:spLocks noChangeArrowheads="1"/>
            </p:cNvSpPr>
            <p:nvPr/>
          </p:nvSpPr>
          <p:spPr bwMode="auto">
            <a:xfrm>
              <a:off x="577" y="3265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1" name="Rectangle 154"/>
            <p:cNvSpPr>
              <a:spLocks noChangeArrowheads="1"/>
            </p:cNvSpPr>
            <p:nvPr/>
          </p:nvSpPr>
          <p:spPr bwMode="auto">
            <a:xfrm>
              <a:off x="577" y="3601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2" name="Rectangle 155"/>
            <p:cNvSpPr>
              <a:spLocks noChangeArrowheads="1"/>
            </p:cNvSpPr>
            <p:nvPr/>
          </p:nvSpPr>
          <p:spPr bwMode="auto">
            <a:xfrm>
              <a:off x="577" y="436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3" name="Freeform 156"/>
            <p:cNvSpPr>
              <a:spLocks/>
            </p:cNvSpPr>
            <p:nvPr/>
          </p:nvSpPr>
          <p:spPr bwMode="auto">
            <a:xfrm>
              <a:off x="576" y="3840"/>
              <a:ext cx="481" cy="337"/>
            </a:xfrm>
            <a:custGeom>
              <a:avLst/>
              <a:gdLst>
                <a:gd name="T0" fmla="*/ 240 w 481"/>
                <a:gd name="T1" fmla="*/ 0 h 337"/>
                <a:gd name="T2" fmla="*/ 0 w 481"/>
                <a:gd name="T3" fmla="*/ 168 h 337"/>
                <a:gd name="T4" fmla="*/ 240 w 481"/>
                <a:gd name="T5" fmla="*/ 336 h 337"/>
                <a:gd name="T6" fmla="*/ 480 w 481"/>
                <a:gd name="T7" fmla="*/ 168 h 337"/>
                <a:gd name="T8" fmla="*/ 240 w 481"/>
                <a:gd name="T9" fmla="*/ 0 h 3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81" h="337">
                  <a:moveTo>
                    <a:pt x="240" y="0"/>
                  </a:moveTo>
                  <a:lnTo>
                    <a:pt x="0" y="168"/>
                  </a:lnTo>
                  <a:lnTo>
                    <a:pt x="240" y="336"/>
                  </a:lnTo>
                  <a:lnTo>
                    <a:pt x="480" y="168"/>
                  </a:lnTo>
                  <a:lnTo>
                    <a:pt x="240" y="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64" name="Line 157"/>
            <p:cNvSpPr>
              <a:spLocks noChangeShapeType="1"/>
            </p:cNvSpPr>
            <p:nvPr/>
          </p:nvSpPr>
          <p:spPr bwMode="auto">
            <a:xfrm>
              <a:off x="1063" y="4032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5" name="Line 158"/>
            <p:cNvSpPr>
              <a:spLocks noChangeShapeType="1"/>
            </p:cNvSpPr>
            <p:nvPr/>
          </p:nvSpPr>
          <p:spPr bwMode="auto">
            <a:xfrm flipV="1">
              <a:off x="1152" y="3748"/>
              <a:ext cx="0" cy="2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6" name="Line 159"/>
            <p:cNvSpPr>
              <a:spLocks noChangeShapeType="1"/>
            </p:cNvSpPr>
            <p:nvPr/>
          </p:nvSpPr>
          <p:spPr bwMode="auto">
            <a:xfrm flipH="1">
              <a:off x="1063" y="3744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2051" name="Picture 161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429000"/>
            <a:ext cx="7670800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58" name="Rectangle 162"/>
          <p:cNvSpPr>
            <a:spLocks noChangeArrowheads="1"/>
          </p:cNvSpPr>
          <p:nvPr/>
        </p:nvSpPr>
        <p:spPr bwMode="auto">
          <a:xfrm>
            <a:off x="969963" y="2819400"/>
            <a:ext cx="3676650" cy="528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/>
          <a:p>
            <a:pPr defTabSz="820738">
              <a:defRPr/>
            </a:pPr>
            <a:r>
              <a:rPr lang="en-US" sz="2900" b="1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Defining the Project</a:t>
            </a:r>
          </a:p>
        </p:txBody>
      </p:sp>
      <p:grpSp>
        <p:nvGrpSpPr>
          <p:cNvPr id="2053" name="Group 186"/>
          <p:cNvGrpSpPr>
            <a:grpSpLocks/>
          </p:cNvGrpSpPr>
          <p:nvPr/>
        </p:nvGrpSpPr>
        <p:grpSpPr bwMode="auto">
          <a:xfrm>
            <a:off x="5181600" y="4953000"/>
            <a:ext cx="3678238" cy="1312863"/>
            <a:chOff x="3312" y="3408"/>
            <a:chExt cx="2317" cy="827"/>
          </a:xfrm>
        </p:grpSpPr>
        <p:sp>
          <p:nvSpPr>
            <p:cNvPr id="2054" name="Line 187"/>
            <p:cNvSpPr>
              <a:spLocks noChangeShapeType="1"/>
            </p:cNvSpPr>
            <p:nvPr/>
          </p:nvSpPr>
          <p:spPr bwMode="auto">
            <a:xfrm>
              <a:off x="3360" y="4024"/>
              <a:ext cx="2269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5" name="Rectangle 188"/>
            <p:cNvSpPr>
              <a:spLocks noChangeArrowheads="1"/>
            </p:cNvSpPr>
            <p:nvPr/>
          </p:nvSpPr>
          <p:spPr bwMode="auto">
            <a:xfrm>
              <a:off x="3312" y="4014"/>
              <a:ext cx="2184" cy="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sz="1700">
                  <a:latin typeface="Copperplate Gothic Bold" pitchFamily="34" charset="0"/>
                </a:rPr>
                <a:t>Sigma Quality Management</a:t>
              </a:r>
            </a:p>
          </p:txBody>
        </p:sp>
        <p:pic>
          <p:nvPicPr>
            <p:cNvPr id="2056" name="Picture 189" descr="SQM Logo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2" y="3408"/>
              <a:ext cx="622" cy="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Text Box 188">
            <a:extLst>
              <a:ext uri="{FF2B5EF4-FFF2-40B4-BE49-F238E27FC236}">
                <a16:creationId xmlns:a16="http://schemas.microsoft.com/office/drawing/2014/main" id="{11FCBCB0-A46E-FDAF-E834-13DCF08E9C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710" y="6501273"/>
            <a:ext cx="2973891" cy="2923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defTabSz="820738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742950" indent="-285750" algn="l" defTabSz="820738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1143000" indent="-228600" algn="l" defTabSz="820738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600200" indent="-228600" algn="l" defTabSz="820738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2057400" indent="-228600" algn="l" defTabSz="820738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514600" indent="-228600" algn="l" defTabSz="820738" rtl="0" eaLnBrk="0" fontAlgn="base" latinLnBrk="0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971800" indent="-228600" algn="l" defTabSz="820738" rtl="0" eaLnBrk="0" fontAlgn="base" latinLnBrk="0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429000" indent="-228600" algn="l" defTabSz="820738" rtl="0" eaLnBrk="0" fontAlgn="base" latinLnBrk="0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886200" indent="-228600" algn="l" defTabSz="820738" rtl="0" eaLnBrk="0" fontAlgn="base" latinLnBrk="0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r>
              <a:rPr lang="en-US" dirty="0">
                <a:latin typeface="+mn-lt"/>
              </a:rPr>
              <a:t>© Sigma Quality Management, 2025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Team Reviews</a:t>
            </a:r>
          </a:p>
        </p:txBody>
      </p:sp>
      <p:sp>
        <p:nvSpPr>
          <p:cNvPr id="9219" name="Rectangle 105"/>
          <p:cNvSpPr>
            <a:spLocks noChangeArrowheads="1"/>
          </p:cNvSpPr>
          <p:nvPr/>
        </p:nvSpPr>
        <p:spPr bwMode="auto">
          <a:xfrm>
            <a:off x="1778000" y="5681663"/>
            <a:ext cx="635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20" name="Rectangle 106"/>
          <p:cNvSpPr>
            <a:spLocks noChangeArrowheads="1"/>
          </p:cNvSpPr>
          <p:nvPr/>
        </p:nvSpPr>
        <p:spPr bwMode="auto">
          <a:xfrm>
            <a:off x="1778000" y="5681663"/>
            <a:ext cx="635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9221" name="Group 116"/>
          <p:cNvGrpSpPr>
            <a:grpSpLocks/>
          </p:cNvGrpSpPr>
          <p:nvPr/>
        </p:nvGrpSpPr>
        <p:grpSpPr bwMode="auto">
          <a:xfrm>
            <a:off x="769938" y="1458913"/>
            <a:ext cx="7612062" cy="4408487"/>
            <a:chOff x="432" y="720"/>
            <a:chExt cx="3639" cy="2108"/>
          </a:xfrm>
        </p:grpSpPr>
        <p:sp>
          <p:nvSpPr>
            <p:cNvPr id="9225" name="Rectangle 8"/>
            <p:cNvSpPr>
              <a:spLocks noChangeArrowheads="1"/>
            </p:cNvSpPr>
            <p:nvPr/>
          </p:nvSpPr>
          <p:spPr bwMode="auto">
            <a:xfrm>
              <a:off x="1556" y="723"/>
              <a:ext cx="1371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600" b="1">
                  <a:solidFill>
                    <a:srgbClr val="000000"/>
                  </a:solidFill>
                </a:rPr>
                <a:t>Sample Team Review Agenda</a:t>
              </a:r>
              <a:endParaRPr lang="en-US" sz="1500"/>
            </a:p>
          </p:txBody>
        </p:sp>
        <p:sp>
          <p:nvSpPr>
            <p:cNvPr id="9226" name="Rectangle 9"/>
            <p:cNvSpPr>
              <a:spLocks noChangeArrowheads="1"/>
            </p:cNvSpPr>
            <p:nvPr/>
          </p:nvSpPr>
          <p:spPr bwMode="auto">
            <a:xfrm>
              <a:off x="2946" y="723"/>
              <a:ext cx="28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600" b="1">
                  <a:solidFill>
                    <a:srgbClr val="000000"/>
                  </a:solidFill>
                </a:rPr>
                <a:t> </a:t>
              </a:r>
              <a:endParaRPr lang="en-US" sz="1500"/>
            </a:p>
          </p:txBody>
        </p:sp>
        <p:sp>
          <p:nvSpPr>
            <p:cNvPr id="9227" name="Rectangle 10"/>
            <p:cNvSpPr>
              <a:spLocks noChangeArrowheads="1"/>
            </p:cNvSpPr>
            <p:nvPr/>
          </p:nvSpPr>
          <p:spPr bwMode="auto">
            <a:xfrm>
              <a:off x="432" y="720"/>
              <a:ext cx="4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28" name="Rectangle 11"/>
            <p:cNvSpPr>
              <a:spLocks noChangeArrowheads="1"/>
            </p:cNvSpPr>
            <p:nvPr/>
          </p:nvSpPr>
          <p:spPr bwMode="auto">
            <a:xfrm>
              <a:off x="432" y="720"/>
              <a:ext cx="4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29" name="Rectangle 12"/>
            <p:cNvSpPr>
              <a:spLocks noChangeArrowheads="1"/>
            </p:cNvSpPr>
            <p:nvPr/>
          </p:nvSpPr>
          <p:spPr bwMode="auto">
            <a:xfrm>
              <a:off x="436" y="720"/>
              <a:ext cx="3631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30" name="Rectangle 13"/>
            <p:cNvSpPr>
              <a:spLocks noChangeArrowheads="1"/>
            </p:cNvSpPr>
            <p:nvPr/>
          </p:nvSpPr>
          <p:spPr bwMode="auto">
            <a:xfrm>
              <a:off x="4067" y="720"/>
              <a:ext cx="4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31" name="Rectangle 14"/>
            <p:cNvSpPr>
              <a:spLocks noChangeArrowheads="1"/>
            </p:cNvSpPr>
            <p:nvPr/>
          </p:nvSpPr>
          <p:spPr bwMode="auto">
            <a:xfrm>
              <a:off x="4067" y="720"/>
              <a:ext cx="4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32" name="Rectangle 15"/>
            <p:cNvSpPr>
              <a:spLocks noChangeArrowheads="1"/>
            </p:cNvSpPr>
            <p:nvPr/>
          </p:nvSpPr>
          <p:spPr bwMode="auto">
            <a:xfrm>
              <a:off x="432" y="725"/>
              <a:ext cx="4" cy="13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33" name="Rectangle 16"/>
            <p:cNvSpPr>
              <a:spLocks noChangeArrowheads="1"/>
            </p:cNvSpPr>
            <p:nvPr/>
          </p:nvSpPr>
          <p:spPr bwMode="auto">
            <a:xfrm>
              <a:off x="4067" y="725"/>
              <a:ext cx="4" cy="13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34" name="Rectangle 17"/>
            <p:cNvSpPr>
              <a:spLocks noChangeArrowheads="1"/>
            </p:cNvSpPr>
            <p:nvPr/>
          </p:nvSpPr>
          <p:spPr bwMode="auto">
            <a:xfrm>
              <a:off x="479" y="858"/>
              <a:ext cx="210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600" b="1">
                  <a:solidFill>
                    <a:srgbClr val="000000"/>
                  </a:solidFill>
                </a:rPr>
                <a:t>Who</a:t>
              </a:r>
              <a:endParaRPr lang="en-US" sz="1500"/>
            </a:p>
          </p:txBody>
        </p:sp>
        <p:sp>
          <p:nvSpPr>
            <p:cNvPr id="9235" name="Rectangle 18"/>
            <p:cNvSpPr>
              <a:spLocks noChangeArrowheads="1"/>
            </p:cNvSpPr>
            <p:nvPr/>
          </p:nvSpPr>
          <p:spPr bwMode="auto">
            <a:xfrm>
              <a:off x="692" y="858"/>
              <a:ext cx="28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600" b="1" dirty="0">
                  <a:solidFill>
                    <a:srgbClr val="000000"/>
                  </a:solidFill>
                </a:rPr>
                <a:t> </a:t>
              </a:r>
              <a:endParaRPr lang="en-US" sz="1500" dirty="0"/>
            </a:p>
          </p:txBody>
        </p:sp>
        <p:sp>
          <p:nvSpPr>
            <p:cNvPr id="9236" name="Rectangle 19"/>
            <p:cNvSpPr>
              <a:spLocks noChangeArrowheads="1"/>
            </p:cNvSpPr>
            <p:nvPr/>
          </p:nvSpPr>
          <p:spPr bwMode="auto">
            <a:xfrm>
              <a:off x="1040" y="858"/>
              <a:ext cx="23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600" b="1">
                  <a:solidFill>
                    <a:srgbClr val="000000"/>
                  </a:solidFill>
                </a:rPr>
                <a:t>What</a:t>
              </a:r>
              <a:endParaRPr lang="en-US" sz="1500"/>
            </a:p>
          </p:txBody>
        </p:sp>
        <p:sp>
          <p:nvSpPr>
            <p:cNvPr id="9237" name="Rectangle 20"/>
            <p:cNvSpPr>
              <a:spLocks noChangeArrowheads="1"/>
            </p:cNvSpPr>
            <p:nvPr/>
          </p:nvSpPr>
          <p:spPr bwMode="auto">
            <a:xfrm>
              <a:off x="1281" y="858"/>
              <a:ext cx="28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600" b="1">
                  <a:solidFill>
                    <a:srgbClr val="000000"/>
                  </a:solidFill>
                </a:rPr>
                <a:t> </a:t>
              </a:r>
              <a:endParaRPr lang="en-US" sz="1500"/>
            </a:p>
          </p:txBody>
        </p:sp>
        <p:sp>
          <p:nvSpPr>
            <p:cNvPr id="9238" name="Rectangle 21"/>
            <p:cNvSpPr>
              <a:spLocks noChangeArrowheads="1"/>
            </p:cNvSpPr>
            <p:nvPr/>
          </p:nvSpPr>
          <p:spPr bwMode="auto">
            <a:xfrm>
              <a:off x="3441" y="858"/>
              <a:ext cx="2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600" b="1">
                  <a:solidFill>
                    <a:srgbClr val="000000"/>
                  </a:solidFill>
                </a:rPr>
                <a:t>Time</a:t>
              </a:r>
              <a:endParaRPr lang="en-US" sz="1500"/>
            </a:p>
          </p:txBody>
        </p:sp>
        <p:sp>
          <p:nvSpPr>
            <p:cNvPr id="9239" name="Rectangle 22"/>
            <p:cNvSpPr>
              <a:spLocks noChangeArrowheads="1"/>
            </p:cNvSpPr>
            <p:nvPr/>
          </p:nvSpPr>
          <p:spPr bwMode="auto">
            <a:xfrm>
              <a:off x="3672" y="858"/>
              <a:ext cx="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600" b="1">
                  <a:solidFill>
                    <a:srgbClr val="000000"/>
                  </a:solidFill>
                </a:rPr>
                <a:t> </a:t>
              </a:r>
              <a:endParaRPr lang="en-US" sz="1500"/>
            </a:p>
          </p:txBody>
        </p:sp>
        <p:sp>
          <p:nvSpPr>
            <p:cNvPr id="9240" name="Rectangle 23"/>
            <p:cNvSpPr>
              <a:spLocks noChangeArrowheads="1"/>
            </p:cNvSpPr>
            <p:nvPr/>
          </p:nvSpPr>
          <p:spPr bwMode="auto">
            <a:xfrm>
              <a:off x="432" y="855"/>
              <a:ext cx="4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41" name="Rectangle 24"/>
            <p:cNvSpPr>
              <a:spLocks noChangeArrowheads="1"/>
            </p:cNvSpPr>
            <p:nvPr/>
          </p:nvSpPr>
          <p:spPr bwMode="auto">
            <a:xfrm>
              <a:off x="436" y="855"/>
              <a:ext cx="558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42" name="Rectangle 25"/>
            <p:cNvSpPr>
              <a:spLocks noChangeArrowheads="1"/>
            </p:cNvSpPr>
            <p:nvPr/>
          </p:nvSpPr>
          <p:spPr bwMode="auto">
            <a:xfrm>
              <a:off x="994" y="855"/>
              <a:ext cx="4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43" name="Rectangle 26"/>
            <p:cNvSpPr>
              <a:spLocks noChangeArrowheads="1"/>
            </p:cNvSpPr>
            <p:nvPr/>
          </p:nvSpPr>
          <p:spPr bwMode="auto">
            <a:xfrm>
              <a:off x="998" y="855"/>
              <a:ext cx="2397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44" name="Rectangle 27"/>
            <p:cNvSpPr>
              <a:spLocks noChangeArrowheads="1"/>
            </p:cNvSpPr>
            <p:nvPr/>
          </p:nvSpPr>
          <p:spPr bwMode="auto">
            <a:xfrm>
              <a:off x="3395" y="855"/>
              <a:ext cx="4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45" name="Rectangle 28"/>
            <p:cNvSpPr>
              <a:spLocks noChangeArrowheads="1"/>
            </p:cNvSpPr>
            <p:nvPr/>
          </p:nvSpPr>
          <p:spPr bwMode="auto">
            <a:xfrm>
              <a:off x="3399" y="855"/>
              <a:ext cx="668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46" name="Rectangle 29"/>
            <p:cNvSpPr>
              <a:spLocks noChangeArrowheads="1"/>
            </p:cNvSpPr>
            <p:nvPr/>
          </p:nvSpPr>
          <p:spPr bwMode="auto">
            <a:xfrm>
              <a:off x="4067" y="855"/>
              <a:ext cx="4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47" name="Rectangle 30"/>
            <p:cNvSpPr>
              <a:spLocks noChangeArrowheads="1"/>
            </p:cNvSpPr>
            <p:nvPr/>
          </p:nvSpPr>
          <p:spPr bwMode="auto">
            <a:xfrm>
              <a:off x="432" y="860"/>
              <a:ext cx="4" cy="13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48" name="Rectangle 31"/>
            <p:cNvSpPr>
              <a:spLocks noChangeArrowheads="1"/>
            </p:cNvSpPr>
            <p:nvPr/>
          </p:nvSpPr>
          <p:spPr bwMode="auto">
            <a:xfrm>
              <a:off x="994" y="860"/>
              <a:ext cx="4" cy="13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49" name="Rectangle 32"/>
            <p:cNvSpPr>
              <a:spLocks noChangeArrowheads="1"/>
            </p:cNvSpPr>
            <p:nvPr/>
          </p:nvSpPr>
          <p:spPr bwMode="auto">
            <a:xfrm>
              <a:off x="3395" y="860"/>
              <a:ext cx="4" cy="13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50" name="Rectangle 33"/>
            <p:cNvSpPr>
              <a:spLocks noChangeArrowheads="1"/>
            </p:cNvSpPr>
            <p:nvPr/>
          </p:nvSpPr>
          <p:spPr bwMode="auto">
            <a:xfrm>
              <a:off x="4067" y="860"/>
              <a:ext cx="4" cy="13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51" name="Rectangle 34"/>
            <p:cNvSpPr>
              <a:spLocks noChangeArrowheads="1"/>
            </p:cNvSpPr>
            <p:nvPr/>
          </p:nvSpPr>
          <p:spPr bwMode="auto">
            <a:xfrm>
              <a:off x="479" y="996"/>
              <a:ext cx="248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600">
                  <a:solidFill>
                    <a:srgbClr val="000000"/>
                  </a:solidFill>
                </a:rPr>
                <a:t>Team</a:t>
              </a:r>
              <a:endParaRPr lang="en-US" sz="1500"/>
            </a:p>
          </p:txBody>
        </p:sp>
        <p:sp>
          <p:nvSpPr>
            <p:cNvPr id="9252" name="Rectangle 35"/>
            <p:cNvSpPr>
              <a:spLocks noChangeArrowheads="1"/>
            </p:cNvSpPr>
            <p:nvPr/>
          </p:nvSpPr>
          <p:spPr bwMode="auto">
            <a:xfrm>
              <a:off x="732" y="996"/>
              <a:ext cx="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600">
                  <a:solidFill>
                    <a:srgbClr val="000000"/>
                  </a:solidFill>
                </a:rPr>
                <a:t> </a:t>
              </a:r>
              <a:endParaRPr lang="en-US" sz="1500"/>
            </a:p>
          </p:txBody>
        </p:sp>
        <p:sp>
          <p:nvSpPr>
            <p:cNvPr id="9253" name="Rectangle 36"/>
            <p:cNvSpPr>
              <a:spLocks noChangeArrowheads="1"/>
            </p:cNvSpPr>
            <p:nvPr/>
          </p:nvSpPr>
          <p:spPr bwMode="auto">
            <a:xfrm>
              <a:off x="1040" y="996"/>
              <a:ext cx="2090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600">
                  <a:solidFill>
                    <a:srgbClr val="000000"/>
                  </a:solidFill>
                </a:rPr>
                <a:t>Present progress to date in problem solving and </a:t>
              </a:r>
              <a:endParaRPr lang="en-US" sz="1500"/>
            </a:p>
          </p:txBody>
        </p:sp>
        <p:sp>
          <p:nvSpPr>
            <p:cNvPr id="9254" name="Rectangle 37"/>
            <p:cNvSpPr>
              <a:spLocks noChangeArrowheads="1"/>
            </p:cNvSpPr>
            <p:nvPr/>
          </p:nvSpPr>
          <p:spPr bwMode="auto">
            <a:xfrm>
              <a:off x="1040" y="1127"/>
              <a:ext cx="415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600">
                  <a:solidFill>
                    <a:srgbClr val="000000"/>
                  </a:solidFill>
                </a:rPr>
                <a:t>applying t</a:t>
              </a:r>
              <a:endParaRPr lang="en-US" sz="1500"/>
            </a:p>
          </p:txBody>
        </p:sp>
        <p:sp>
          <p:nvSpPr>
            <p:cNvPr id="9255" name="Rectangle 38"/>
            <p:cNvSpPr>
              <a:spLocks noChangeArrowheads="1"/>
            </p:cNvSpPr>
            <p:nvPr/>
          </p:nvSpPr>
          <p:spPr bwMode="auto">
            <a:xfrm>
              <a:off x="1462" y="1127"/>
              <a:ext cx="1025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600">
                  <a:solidFill>
                    <a:srgbClr val="000000"/>
                  </a:solidFill>
                </a:rPr>
                <a:t>he tools and techniques</a:t>
              </a:r>
              <a:endParaRPr lang="en-US" sz="1500"/>
            </a:p>
          </p:txBody>
        </p:sp>
        <p:sp>
          <p:nvSpPr>
            <p:cNvPr id="9256" name="Rectangle 39"/>
            <p:cNvSpPr>
              <a:spLocks noChangeArrowheads="1"/>
            </p:cNvSpPr>
            <p:nvPr/>
          </p:nvSpPr>
          <p:spPr bwMode="auto">
            <a:xfrm>
              <a:off x="2504" y="1127"/>
              <a:ext cx="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600">
                  <a:solidFill>
                    <a:srgbClr val="000000"/>
                  </a:solidFill>
                </a:rPr>
                <a:t> </a:t>
              </a:r>
              <a:endParaRPr lang="en-US" sz="1500"/>
            </a:p>
          </p:txBody>
        </p:sp>
        <p:sp>
          <p:nvSpPr>
            <p:cNvPr id="9257" name="Rectangle 40"/>
            <p:cNvSpPr>
              <a:spLocks noChangeArrowheads="1"/>
            </p:cNvSpPr>
            <p:nvPr/>
          </p:nvSpPr>
          <p:spPr bwMode="auto">
            <a:xfrm>
              <a:off x="3441" y="996"/>
              <a:ext cx="108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600">
                  <a:solidFill>
                    <a:srgbClr val="000000"/>
                  </a:solidFill>
                </a:rPr>
                <a:t>10</a:t>
              </a:r>
              <a:endParaRPr lang="en-US" sz="1500"/>
            </a:p>
          </p:txBody>
        </p:sp>
        <p:sp>
          <p:nvSpPr>
            <p:cNvPr id="9258" name="Rectangle 41"/>
            <p:cNvSpPr>
              <a:spLocks noChangeArrowheads="1"/>
            </p:cNvSpPr>
            <p:nvPr/>
          </p:nvSpPr>
          <p:spPr bwMode="auto">
            <a:xfrm>
              <a:off x="3552" y="996"/>
              <a:ext cx="33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600">
                  <a:solidFill>
                    <a:srgbClr val="000000"/>
                  </a:solidFill>
                </a:rPr>
                <a:t>-</a:t>
              </a:r>
              <a:endParaRPr lang="en-US" sz="1500"/>
            </a:p>
          </p:txBody>
        </p:sp>
        <p:sp>
          <p:nvSpPr>
            <p:cNvPr id="9259" name="Rectangle 42"/>
            <p:cNvSpPr>
              <a:spLocks noChangeArrowheads="1"/>
            </p:cNvSpPr>
            <p:nvPr/>
          </p:nvSpPr>
          <p:spPr bwMode="auto">
            <a:xfrm>
              <a:off x="3584" y="996"/>
              <a:ext cx="135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600">
                  <a:solidFill>
                    <a:srgbClr val="000000"/>
                  </a:solidFill>
                </a:rPr>
                <a:t>15 </a:t>
              </a:r>
              <a:endParaRPr lang="en-US" sz="1500"/>
            </a:p>
          </p:txBody>
        </p:sp>
        <p:sp>
          <p:nvSpPr>
            <p:cNvPr id="9260" name="Rectangle 43"/>
            <p:cNvSpPr>
              <a:spLocks noChangeArrowheads="1"/>
            </p:cNvSpPr>
            <p:nvPr/>
          </p:nvSpPr>
          <p:spPr bwMode="auto">
            <a:xfrm>
              <a:off x="3441" y="1127"/>
              <a:ext cx="340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600">
                  <a:solidFill>
                    <a:srgbClr val="000000"/>
                  </a:solidFill>
                </a:rPr>
                <a:t>minutes</a:t>
              </a:r>
              <a:endParaRPr lang="en-US" sz="1500"/>
            </a:p>
          </p:txBody>
        </p:sp>
        <p:sp>
          <p:nvSpPr>
            <p:cNvPr id="9261" name="Rectangle 44"/>
            <p:cNvSpPr>
              <a:spLocks noChangeArrowheads="1"/>
            </p:cNvSpPr>
            <p:nvPr/>
          </p:nvSpPr>
          <p:spPr bwMode="auto">
            <a:xfrm>
              <a:off x="3787" y="1127"/>
              <a:ext cx="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600">
                  <a:solidFill>
                    <a:srgbClr val="000000"/>
                  </a:solidFill>
                </a:rPr>
                <a:t> </a:t>
              </a:r>
              <a:endParaRPr lang="en-US" sz="1500"/>
            </a:p>
          </p:txBody>
        </p:sp>
        <p:sp>
          <p:nvSpPr>
            <p:cNvPr id="9262" name="Rectangle 45"/>
            <p:cNvSpPr>
              <a:spLocks noChangeArrowheads="1"/>
            </p:cNvSpPr>
            <p:nvPr/>
          </p:nvSpPr>
          <p:spPr bwMode="auto">
            <a:xfrm>
              <a:off x="3441" y="1257"/>
              <a:ext cx="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600">
                  <a:solidFill>
                    <a:srgbClr val="000000"/>
                  </a:solidFill>
                </a:rPr>
                <a:t> </a:t>
              </a:r>
              <a:endParaRPr lang="en-US" sz="1500"/>
            </a:p>
          </p:txBody>
        </p:sp>
        <p:sp>
          <p:nvSpPr>
            <p:cNvPr id="9263" name="Rectangle 46"/>
            <p:cNvSpPr>
              <a:spLocks noChangeArrowheads="1"/>
            </p:cNvSpPr>
            <p:nvPr/>
          </p:nvSpPr>
          <p:spPr bwMode="auto">
            <a:xfrm>
              <a:off x="3441" y="1388"/>
              <a:ext cx="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600">
                  <a:solidFill>
                    <a:srgbClr val="000000"/>
                  </a:solidFill>
                </a:rPr>
                <a:t> </a:t>
              </a:r>
              <a:endParaRPr lang="en-US" sz="1500"/>
            </a:p>
          </p:txBody>
        </p:sp>
        <p:sp>
          <p:nvSpPr>
            <p:cNvPr id="9264" name="Rectangle 47"/>
            <p:cNvSpPr>
              <a:spLocks noChangeArrowheads="1"/>
            </p:cNvSpPr>
            <p:nvPr/>
          </p:nvSpPr>
          <p:spPr bwMode="auto">
            <a:xfrm>
              <a:off x="432" y="990"/>
              <a:ext cx="4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65" name="Rectangle 48"/>
            <p:cNvSpPr>
              <a:spLocks noChangeArrowheads="1"/>
            </p:cNvSpPr>
            <p:nvPr/>
          </p:nvSpPr>
          <p:spPr bwMode="auto">
            <a:xfrm>
              <a:off x="436" y="990"/>
              <a:ext cx="557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66" name="Rectangle 49"/>
            <p:cNvSpPr>
              <a:spLocks noChangeArrowheads="1"/>
            </p:cNvSpPr>
            <p:nvPr/>
          </p:nvSpPr>
          <p:spPr bwMode="auto">
            <a:xfrm>
              <a:off x="993" y="990"/>
              <a:ext cx="4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67" name="Rectangle 50"/>
            <p:cNvSpPr>
              <a:spLocks noChangeArrowheads="1"/>
            </p:cNvSpPr>
            <p:nvPr/>
          </p:nvSpPr>
          <p:spPr bwMode="auto">
            <a:xfrm>
              <a:off x="994" y="990"/>
              <a:ext cx="4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68" name="Rectangle 51"/>
            <p:cNvSpPr>
              <a:spLocks noChangeArrowheads="1"/>
            </p:cNvSpPr>
            <p:nvPr/>
          </p:nvSpPr>
          <p:spPr bwMode="auto">
            <a:xfrm>
              <a:off x="998" y="990"/>
              <a:ext cx="2396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69" name="Rectangle 52"/>
            <p:cNvSpPr>
              <a:spLocks noChangeArrowheads="1"/>
            </p:cNvSpPr>
            <p:nvPr/>
          </p:nvSpPr>
          <p:spPr bwMode="auto">
            <a:xfrm>
              <a:off x="3394" y="990"/>
              <a:ext cx="4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70" name="Rectangle 53"/>
            <p:cNvSpPr>
              <a:spLocks noChangeArrowheads="1"/>
            </p:cNvSpPr>
            <p:nvPr/>
          </p:nvSpPr>
          <p:spPr bwMode="auto">
            <a:xfrm>
              <a:off x="3395" y="990"/>
              <a:ext cx="4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71" name="Rectangle 54"/>
            <p:cNvSpPr>
              <a:spLocks noChangeArrowheads="1"/>
            </p:cNvSpPr>
            <p:nvPr/>
          </p:nvSpPr>
          <p:spPr bwMode="auto">
            <a:xfrm>
              <a:off x="3399" y="990"/>
              <a:ext cx="668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72" name="Rectangle 55"/>
            <p:cNvSpPr>
              <a:spLocks noChangeArrowheads="1"/>
            </p:cNvSpPr>
            <p:nvPr/>
          </p:nvSpPr>
          <p:spPr bwMode="auto">
            <a:xfrm>
              <a:off x="4067" y="990"/>
              <a:ext cx="4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73" name="Rectangle 56"/>
            <p:cNvSpPr>
              <a:spLocks noChangeArrowheads="1"/>
            </p:cNvSpPr>
            <p:nvPr/>
          </p:nvSpPr>
          <p:spPr bwMode="auto">
            <a:xfrm>
              <a:off x="432" y="995"/>
              <a:ext cx="4" cy="52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74" name="Rectangle 57"/>
            <p:cNvSpPr>
              <a:spLocks noChangeArrowheads="1"/>
            </p:cNvSpPr>
            <p:nvPr/>
          </p:nvSpPr>
          <p:spPr bwMode="auto">
            <a:xfrm>
              <a:off x="4067" y="995"/>
              <a:ext cx="4" cy="52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75" name="Rectangle 58"/>
            <p:cNvSpPr>
              <a:spLocks noChangeArrowheads="1"/>
            </p:cNvSpPr>
            <p:nvPr/>
          </p:nvSpPr>
          <p:spPr bwMode="auto">
            <a:xfrm>
              <a:off x="479" y="1518"/>
              <a:ext cx="248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600">
                  <a:solidFill>
                    <a:srgbClr val="000000"/>
                  </a:solidFill>
                </a:rPr>
                <a:t>Team</a:t>
              </a:r>
              <a:endParaRPr lang="en-US" sz="1500"/>
            </a:p>
          </p:txBody>
        </p:sp>
        <p:sp>
          <p:nvSpPr>
            <p:cNvPr id="9276" name="Rectangle 59"/>
            <p:cNvSpPr>
              <a:spLocks noChangeArrowheads="1"/>
            </p:cNvSpPr>
            <p:nvPr/>
          </p:nvSpPr>
          <p:spPr bwMode="auto">
            <a:xfrm>
              <a:off x="732" y="1518"/>
              <a:ext cx="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600">
                  <a:solidFill>
                    <a:srgbClr val="000000"/>
                  </a:solidFill>
                </a:rPr>
                <a:t> </a:t>
              </a:r>
              <a:endParaRPr lang="en-US" sz="1500"/>
            </a:p>
          </p:txBody>
        </p:sp>
        <p:sp>
          <p:nvSpPr>
            <p:cNvPr id="9277" name="Rectangle 60"/>
            <p:cNvSpPr>
              <a:spLocks noChangeArrowheads="1"/>
            </p:cNvSpPr>
            <p:nvPr/>
          </p:nvSpPr>
          <p:spPr bwMode="auto">
            <a:xfrm>
              <a:off x="1040" y="1518"/>
              <a:ext cx="1430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600" dirty="0">
                  <a:solidFill>
                    <a:srgbClr val="000000"/>
                  </a:solidFill>
                </a:rPr>
                <a:t>Addresses any open action items</a:t>
              </a:r>
              <a:endParaRPr lang="en-US" sz="1500" dirty="0"/>
            </a:p>
          </p:txBody>
        </p:sp>
        <p:sp>
          <p:nvSpPr>
            <p:cNvPr id="9278" name="Rectangle 61"/>
            <p:cNvSpPr>
              <a:spLocks noChangeArrowheads="1"/>
            </p:cNvSpPr>
            <p:nvPr/>
          </p:nvSpPr>
          <p:spPr bwMode="auto">
            <a:xfrm>
              <a:off x="2492" y="1518"/>
              <a:ext cx="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600">
                  <a:solidFill>
                    <a:srgbClr val="000000"/>
                  </a:solidFill>
                </a:rPr>
                <a:t> </a:t>
              </a:r>
              <a:endParaRPr lang="en-US" sz="1500"/>
            </a:p>
          </p:txBody>
        </p:sp>
        <p:sp>
          <p:nvSpPr>
            <p:cNvPr id="9279" name="Rectangle 62"/>
            <p:cNvSpPr>
              <a:spLocks noChangeArrowheads="1"/>
            </p:cNvSpPr>
            <p:nvPr/>
          </p:nvSpPr>
          <p:spPr bwMode="auto">
            <a:xfrm>
              <a:off x="3441" y="1518"/>
              <a:ext cx="421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600">
                  <a:solidFill>
                    <a:srgbClr val="000000"/>
                  </a:solidFill>
                </a:rPr>
                <a:t>5 minutes</a:t>
              </a:r>
              <a:endParaRPr lang="en-US" sz="1500"/>
            </a:p>
          </p:txBody>
        </p:sp>
        <p:sp>
          <p:nvSpPr>
            <p:cNvPr id="9280" name="Rectangle 63"/>
            <p:cNvSpPr>
              <a:spLocks noChangeArrowheads="1"/>
            </p:cNvSpPr>
            <p:nvPr/>
          </p:nvSpPr>
          <p:spPr bwMode="auto">
            <a:xfrm>
              <a:off x="3870" y="1518"/>
              <a:ext cx="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600">
                  <a:solidFill>
                    <a:srgbClr val="000000"/>
                  </a:solidFill>
                </a:rPr>
                <a:t> </a:t>
              </a:r>
              <a:endParaRPr lang="en-US" sz="1500"/>
            </a:p>
          </p:txBody>
        </p:sp>
        <p:sp>
          <p:nvSpPr>
            <p:cNvPr id="9281" name="Rectangle 64"/>
            <p:cNvSpPr>
              <a:spLocks noChangeArrowheads="1"/>
            </p:cNvSpPr>
            <p:nvPr/>
          </p:nvSpPr>
          <p:spPr bwMode="auto">
            <a:xfrm>
              <a:off x="3441" y="1649"/>
              <a:ext cx="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600">
                  <a:solidFill>
                    <a:srgbClr val="000000"/>
                  </a:solidFill>
                </a:rPr>
                <a:t> </a:t>
              </a:r>
              <a:endParaRPr lang="en-US" sz="1500"/>
            </a:p>
          </p:txBody>
        </p:sp>
        <p:sp>
          <p:nvSpPr>
            <p:cNvPr id="9282" name="Rectangle 65"/>
            <p:cNvSpPr>
              <a:spLocks noChangeArrowheads="1"/>
            </p:cNvSpPr>
            <p:nvPr/>
          </p:nvSpPr>
          <p:spPr bwMode="auto">
            <a:xfrm>
              <a:off x="432" y="1517"/>
              <a:ext cx="4" cy="26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83" name="Rectangle 66"/>
            <p:cNvSpPr>
              <a:spLocks noChangeArrowheads="1"/>
            </p:cNvSpPr>
            <p:nvPr/>
          </p:nvSpPr>
          <p:spPr bwMode="auto">
            <a:xfrm>
              <a:off x="4067" y="1517"/>
              <a:ext cx="4" cy="26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84" name="Rectangle 67"/>
            <p:cNvSpPr>
              <a:spLocks noChangeArrowheads="1"/>
            </p:cNvSpPr>
            <p:nvPr/>
          </p:nvSpPr>
          <p:spPr bwMode="auto">
            <a:xfrm>
              <a:off x="479" y="1780"/>
              <a:ext cx="452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600">
                  <a:solidFill>
                    <a:srgbClr val="000000"/>
                  </a:solidFill>
                </a:rPr>
                <a:t>Reviewers</a:t>
              </a:r>
              <a:endParaRPr lang="en-US" sz="1500"/>
            </a:p>
          </p:txBody>
        </p:sp>
        <p:sp>
          <p:nvSpPr>
            <p:cNvPr id="9285" name="Rectangle 68"/>
            <p:cNvSpPr>
              <a:spLocks noChangeArrowheads="1"/>
            </p:cNvSpPr>
            <p:nvPr/>
          </p:nvSpPr>
          <p:spPr bwMode="auto">
            <a:xfrm>
              <a:off x="938" y="1780"/>
              <a:ext cx="28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600">
                  <a:solidFill>
                    <a:srgbClr val="000000"/>
                  </a:solidFill>
                </a:rPr>
                <a:t> </a:t>
              </a:r>
              <a:endParaRPr lang="en-US" sz="1500"/>
            </a:p>
          </p:txBody>
        </p:sp>
        <p:sp>
          <p:nvSpPr>
            <p:cNvPr id="9286" name="Rectangle 69"/>
            <p:cNvSpPr>
              <a:spLocks noChangeArrowheads="1"/>
            </p:cNvSpPr>
            <p:nvPr/>
          </p:nvSpPr>
          <p:spPr bwMode="auto">
            <a:xfrm>
              <a:off x="1040" y="1780"/>
              <a:ext cx="1599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600">
                  <a:solidFill>
                    <a:srgbClr val="000000"/>
                  </a:solidFill>
                </a:rPr>
                <a:t>Ask questions of the presenting team</a:t>
              </a:r>
              <a:endParaRPr lang="en-US" sz="1500"/>
            </a:p>
          </p:txBody>
        </p:sp>
        <p:sp>
          <p:nvSpPr>
            <p:cNvPr id="9287" name="Rectangle 70"/>
            <p:cNvSpPr>
              <a:spLocks noChangeArrowheads="1"/>
            </p:cNvSpPr>
            <p:nvPr/>
          </p:nvSpPr>
          <p:spPr bwMode="auto">
            <a:xfrm>
              <a:off x="2661" y="1780"/>
              <a:ext cx="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600">
                  <a:solidFill>
                    <a:srgbClr val="000000"/>
                  </a:solidFill>
                </a:rPr>
                <a:t> </a:t>
              </a:r>
              <a:endParaRPr lang="en-US" sz="1500"/>
            </a:p>
          </p:txBody>
        </p:sp>
        <p:sp>
          <p:nvSpPr>
            <p:cNvPr id="9288" name="Rectangle 71"/>
            <p:cNvSpPr>
              <a:spLocks noChangeArrowheads="1"/>
            </p:cNvSpPr>
            <p:nvPr/>
          </p:nvSpPr>
          <p:spPr bwMode="auto">
            <a:xfrm>
              <a:off x="3441" y="1780"/>
              <a:ext cx="54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600">
                  <a:solidFill>
                    <a:srgbClr val="000000"/>
                  </a:solidFill>
                </a:rPr>
                <a:t>5</a:t>
              </a:r>
              <a:endParaRPr lang="en-US" sz="1500"/>
            </a:p>
          </p:txBody>
        </p:sp>
        <p:sp>
          <p:nvSpPr>
            <p:cNvPr id="9289" name="Rectangle 72"/>
            <p:cNvSpPr>
              <a:spLocks noChangeArrowheads="1"/>
            </p:cNvSpPr>
            <p:nvPr/>
          </p:nvSpPr>
          <p:spPr bwMode="auto">
            <a:xfrm>
              <a:off x="3497" y="1780"/>
              <a:ext cx="33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600">
                  <a:solidFill>
                    <a:srgbClr val="000000"/>
                  </a:solidFill>
                </a:rPr>
                <a:t>-</a:t>
              </a:r>
              <a:endParaRPr lang="en-US" sz="1500"/>
            </a:p>
          </p:txBody>
        </p:sp>
        <p:sp>
          <p:nvSpPr>
            <p:cNvPr id="9290" name="Rectangle 73"/>
            <p:cNvSpPr>
              <a:spLocks noChangeArrowheads="1"/>
            </p:cNvSpPr>
            <p:nvPr/>
          </p:nvSpPr>
          <p:spPr bwMode="auto">
            <a:xfrm>
              <a:off x="3529" y="1780"/>
              <a:ext cx="475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600">
                  <a:solidFill>
                    <a:srgbClr val="000000"/>
                  </a:solidFill>
                </a:rPr>
                <a:t>10 minutes</a:t>
              </a:r>
              <a:endParaRPr lang="en-US" sz="1500"/>
            </a:p>
          </p:txBody>
        </p:sp>
        <p:sp>
          <p:nvSpPr>
            <p:cNvPr id="9291" name="Rectangle 74"/>
            <p:cNvSpPr>
              <a:spLocks noChangeArrowheads="1"/>
            </p:cNvSpPr>
            <p:nvPr/>
          </p:nvSpPr>
          <p:spPr bwMode="auto">
            <a:xfrm>
              <a:off x="4012" y="1780"/>
              <a:ext cx="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600">
                  <a:solidFill>
                    <a:srgbClr val="000000"/>
                  </a:solidFill>
                </a:rPr>
                <a:t> </a:t>
              </a:r>
              <a:endParaRPr lang="en-US" sz="1500"/>
            </a:p>
          </p:txBody>
        </p:sp>
        <p:sp>
          <p:nvSpPr>
            <p:cNvPr id="9292" name="Rectangle 75"/>
            <p:cNvSpPr>
              <a:spLocks noChangeArrowheads="1"/>
            </p:cNvSpPr>
            <p:nvPr/>
          </p:nvSpPr>
          <p:spPr bwMode="auto">
            <a:xfrm>
              <a:off x="3441" y="1910"/>
              <a:ext cx="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600">
                  <a:solidFill>
                    <a:srgbClr val="000000"/>
                  </a:solidFill>
                </a:rPr>
                <a:t> </a:t>
              </a:r>
              <a:endParaRPr lang="en-US" sz="1500"/>
            </a:p>
          </p:txBody>
        </p:sp>
        <p:sp>
          <p:nvSpPr>
            <p:cNvPr id="9293" name="Rectangle 76"/>
            <p:cNvSpPr>
              <a:spLocks noChangeArrowheads="1"/>
            </p:cNvSpPr>
            <p:nvPr/>
          </p:nvSpPr>
          <p:spPr bwMode="auto">
            <a:xfrm>
              <a:off x="432" y="1778"/>
              <a:ext cx="4" cy="26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94" name="Rectangle 77"/>
            <p:cNvSpPr>
              <a:spLocks noChangeArrowheads="1"/>
            </p:cNvSpPr>
            <p:nvPr/>
          </p:nvSpPr>
          <p:spPr bwMode="auto">
            <a:xfrm>
              <a:off x="4067" y="1778"/>
              <a:ext cx="4" cy="26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95" name="Rectangle 78"/>
            <p:cNvSpPr>
              <a:spLocks noChangeArrowheads="1"/>
            </p:cNvSpPr>
            <p:nvPr/>
          </p:nvSpPr>
          <p:spPr bwMode="auto">
            <a:xfrm>
              <a:off x="479" y="2041"/>
              <a:ext cx="248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600">
                  <a:solidFill>
                    <a:srgbClr val="000000"/>
                  </a:solidFill>
                </a:rPr>
                <a:t>Team</a:t>
              </a:r>
              <a:endParaRPr lang="en-US" sz="1500"/>
            </a:p>
          </p:txBody>
        </p:sp>
        <p:sp>
          <p:nvSpPr>
            <p:cNvPr id="9296" name="Rectangle 79"/>
            <p:cNvSpPr>
              <a:spLocks noChangeArrowheads="1"/>
            </p:cNvSpPr>
            <p:nvPr/>
          </p:nvSpPr>
          <p:spPr bwMode="auto">
            <a:xfrm>
              <a:off x="732" y="2041"/>
              <a:ext cx="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600">
                  <a:solidFill>
                    <a:srgbClr val="000000"/>
                  </a:solidFill>
                </a:rPr>
                <a:t> </a:t>
              </a:r>
              <a:endParaRPr lang="en-US" sz="1500"/>
            </a:p>
          </p:txBody>
        </p:sp>
        <p:sp>
          <p:nvSpPr>
            <p:cNvPr id="9297" name="Rectangle 80"/>
            <p:cNvSpPr>
              <a:spLocks noChangeArrowheads="1"/>
            </p:cNvSpPr>
            <p:nvPr/>
          </p:nvSpPr>
          <p:spPr bwMode="auto">
            <a:xfrm>
              <a:off x="1040" y="2041"/>
              <a:ext cx="939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600">
                  <a:solidFill>
                    <a:srgbClr val="000000"/>
                  </a:solidFill>
                </a:rPr>
                <a:t>Respond to questions</a:t>
              </a:r>
              <a:endParaRPr lang="en-US" sz="1500"/>
            </a:p>
          </p:txBody>
        </p:sp>
        <p:sp>
          <p:nvSpPr>
            <p:cNvPr id="9298" name="Rectangle 81"/>
            <p:cNvSpPr>
              <a:spLocks noChangeArrowheads="1"/>
            </p:cNvSpPr>
            <p:nvPr/>
          </p:nvSpPr>
          <p:spPr bwMode="auto">
            <a:xfrm>
              <a:off x="1994" y="2041"/>
              <a:ext cx="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600">
                  <a:solidFill>
                    <a:srgbClr val="000000"/>
                  </a:solidFill>
                </a:rPr>
                <a:t> </a:t>
              </a:r>
              <a:endParaRPr lang="en-US" sz="1500"/>
            </a:p>
          </p:txBody>
        </p:sp>
        <p:sp>
          <p:nvSpPr>
            <p:cNvPr id="9299" name="Rectangle 82"/>
            <p:cNvSpPr>
              <a:spLocks noChangeArrowheads="1"/>
            </p:cNvSpPr>
            <p:nvPr/>
          </p:nvSpPr>
          <p:spPr bwMode="auto">
            <a:xfrm>
              <a:off x="3441" y="2041"/>
              <a:ext cx="421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600">
                  <a:solidFill>
                    <a:srgbClr val="000000"/>
                  </a:solidFill>
                </a:rPr>
                <a:t>5 minutes</a:t>
              </a:r>
              <a:endParaRPr lang="en-US" sz="1500"/>
            </a:p>
          </p:txBody>
        </p:sp>
        <p:sp>
          <p:nvSpPr>
            <p:cNvPr id="9300" name="Rectangle 83"/>
            <p:cNvSpPr>
              <a:spLocks noChangeArrowheads="1"/>
            </p:cNvSpPr>
            <p:nvPr/>
          </p:nvSpPr>
          <p:spPr bwMode="auto">
            <a:xfrm>
              <a:off x="3870" y="2041"/>
              <a:ext cx="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600">
                  <a:solidFill>
                    <a:srgbClr val="000000"/>
                  </a:solidFill>
                </a:rPr>
                <a:t> </a:t>
              </a:r>
              <a:endParaRPr lang="en-US" sz="1500"/>
            </a:p>
          </p:txBody>
        </p:sp>
        <p:sp>
          <p:nvSpPr>
            <p:cNvPr id="9301" name="Rectangle 84"/>
            <p:cNvSpPr>
              <a:spLocks noChangeArrowheads="1"/>
            </p:cNvSpPr>
            <p:nvPr/>
          </p:nvSpPr>
          <p:spPr bwMode="auto">
            <a:xfrm>
              <a:off x="3441" y="2171"/>
              <a:ext cx="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600">
                  <a:solidFill>
                    <a:srgbClr val="000000"/>
                  </a:solidFill>
                </a:rPr>
                <a:t> </a:t>
              </a:r>
              <a:endParaRPr lang="en-US" sz="1500"/>
            </a:p>
          </p:txBody>
        </p:sp>
        <p:sp>
          <p:nvSpPr>
            <p:cNvPr id="9302" name="Rectangle 85"/>
            <p:cNvSpPr>
              <a:spLocks noChangeArrowheads="1"/>
            </p:cNvSpPr>
            <p:nvPr/>
          </p:nvSpPr>
          <p:spPr bwMode="auto">
            <a:xfrm>
              <a:off x="432" y="2039"/>
              <a:ext cx="4" cy="26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03" name="Rectangle 86"/>
            <p:cNvSpPr>
              <a:spLocks noChangeArrowheads="1"/>
            </p:cNvSpPr>
            <p:nvPr/>
          </p:nvSpPr>
          <p:spPr bwMode="auto">
            <a:xfrm>
              <a:off x="4067" y="2039"/>
              <a:ext cx="4" cy="26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04" name="Rectangle 87"/>
            <p:cNvSpPr>
              <a:spLocks noChangeArrowheads="1"/>
            </p:cNvSpPr>
            <p:nvPr/>
          </p:nvSpPr>
          <p:spPr bwMode="auto">
            <a:xfrm>
              <a:off x="479" y="2302"/>
              <a:ext cx="248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600">
                  <a:solidFill>
                    <a:srgbClr val="000000"/>
                  </a:solidFill>
                </a:rPr>
                <a:t>Team</a:t>
              </a:r>
              <a:endParaRPr lang="en-US" sz="1500"/>
            </a:p>
          </p:txBody>
        </p:sp>
        <p:sp>
          <p:nvSpPr>
            <p:cNvPr id="9305" name="Rectangle 88"/>
            <p:cNvSpPr>
              <a:spLocks noChangeArrowheads="1"/>
            </p:cNvSpPr>
            <p:nvPr/>
          </p:nvSpPr>
          <p:spPr bwMode="auto">
            <a:xfrm>
              <a:off x="732" y="2302"/>
              <a:ext cx="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600">
                  <a:solidFill>
                    <a:srgbClr val="000000"/>
                  </a:solidFill>
                </a:rPr>
                <a:t> </a:t>
              </a:r>
              <a:endParaRPr lang="en-US" sz="1500"/>
            </a:p>
          </p:txBody>
        </p:sp>
        <p:sp>
          <p:nvSpPr>
            <p:cNvPr id="9306" name="Rectangle 89"/>
            <p:cNvSpPr>
              <a:spLocks noChangeArrowheads="1"/>
            </p:cNvSpPr>
            <p:nvPr/>
          </p:nvSpPr>
          <p:spPr bwMode="auto">
            <a:xfrm>
              <a:off x="1040" y="2302"/>
              <a:ext cx="912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600">
                  <a:solidFill>
                    <a:srgbClr val="000000"/>
                  </a:solidFill>
                </a:rPr>
                <a:t>Discusses next steps</a:t>
              </a:r>
              <a:endParaRPr lang="en-US" sz="1500"/>
            </a:p>
          </p:txBody>
        </p:sp>
        <p:sp>
          <p:nvSpPr>
            <p:cNvPr id="9307" name="Rectangle 90"/>
            <p:cNvSpPr>
              <a:spLocks noChangeArrowheads="1"/>
            </p:cNvSpPr>
            <p:nvPr/>
          </p:nvSpPr>
          <p:spPr bwMode="auto">
            <a:xfrm>
              <a:off x="1966" y="2302"/>
              <a:ext cx="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600">
                  <a:solidFill>
                    <a:srgbClr val="000000"/>
                  </a:solidFill>
                </a:rPr>
                <a:t> </a:t>
              </a:r>
              <a:endParaRPr lang="en-US" sz="1500"/>
            </a:p>
          </p:txBody>
        </p:sp>
        <p:sp>
          <p:nvSpPr>
            <p:cNvPr id="9308" name="Rectangle 91"/>
            <p:cNvSpPr>
              <a:spLocks noChangeArrowheads="1"/>
            </p:cNvSpPr>
            <p:nvPr/>
          </p:nvSpPr>
          <p:spPr bwMode="auto">
            <a:xfrm>
              <a:off x="3441" y="2302"/>
              <a:ext cx="421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600">
                  <a:solidFill>
                    <a:srgbClr val="000000"/>
                  </a:solidFill>
                </a:rPr>
                <a:t>5 minutes</a:t>
              </a:r>
              <a:endParaRPr lang="en-US" sz="1500"/>
            </a:p>
          </p:txBody>
        </p:sp>
        <p:sp>
          <p:nvSpPr>
            <p:cNvPr id="9309" name="Rectangle 92"/>
            <p:cNvSpPr>
              <a:spLocks noChangeArrowheads="1"/>
            </p:cNvSpPr>
            <p:nvPr/>
          </p:nvSpPr>
          <p:spPr bwMode="auto">
            <a:xfrm>
              <a:off x="3870" y="2302"/>
              <a:ext cx="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600">
                  <a:solidFill>
                    <a:srgbClr val="000000"/>
                  </a:solidFill>
                </a:rPr>
                <a:t> </a:t>
              </a:r>
              <a:endParaRPr lang="en-US" sz="1500"/>
            </a:p>
          </p:txBody>
        </p:sp>
        <p:sp>
          <p:nvSpPr>
            <p:cNvPr id="9310" name="Rectangle 93"/>
            <p:cNvSpPr>
              <a:spLocks noChangeArrowheads="1"/>
            </p:cNvSpPr>
            <p:nvPr/>
          </p:nvSpPr>
          <p:spPr bwMode="auto">
            <a:xfrm>
              <a:off x="3441" y="2432"/>
              <a:ext cx="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600">
                  <a:solidFill>
                    <a:srgbClr val="000000"/>
                  </a:solidFill>
                </a:rPr>
                <a:t> </a:t>
              </a:r>
              <a:endParaRPr lang="en-US" sz="1500"/>
            </a:p>
          </p:txBody>
        </p:sp>
        <p:sp>
          <p:nvSpPr>
            <p:cNvPr id="9311" name="Rectangle 94"/>
            <p:cNvSpPr>
              <a:spLocks noChangeArrowheads="1"/>
            </p:cNvSpPr>
            <p:nvPr/>
          </p:nvSpPr>
          <p:spPr bwMode="auto">
            <a:xfrm>
              <a:off x="432" y="2300"/>
              <a:ext cx="4" cy="26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12" name="Rectangle 95"/>
            <p:cNvSpPr>
              <a:spLocks noChangeArrowheads="1"/>
            </p:cNvSpPr>
            <p:nvPr/>
          </p:nvSpPr>
          <p:spPr bwMode="auto">
            <a:xfrm>
              <a:off x="4067" y="2300"/>
              <a:ext cx="4" cy="26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13" name="Rectangle 96"/>
            <p:cNvSpPr>
              <a:spLocks noChangeArrowheads="1"/>
            </p:cNvSpPr>
            <p:nvPr/>
          </p:nvSpPr>
          <p:spPr bwMode="auto">
            <a:xfrm>
              <a:off x="479" y="2563"/>
              <a:ext cx="452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600">
                  <a:solidFill>
                    <a:srgbClr val="000000"/>
                  </a:solidFill>
                </a:rPr>
                <a:t>Reviewers</a:t>
              </a:r>
              <a:endParaRPr lang="en-US" sz="1500"/>
            </a:p>
          </p:txBody>
        </p:sp>
        <p:sp>
          <p:nvSpPr>
            <p:cNvPr id="9314" name="Rectangle 97"/>
            <p:cNvSpPr>
              <a:spLocks noChangeArrowheads="1"/>
            </p:cNvSpPr>
            <p:nvPr/>
          </p:nvSpPr>
          <p:spPr bwMode="auto">
            <a:xfrm>
              <a:off x="938" y="2563"/>
              <a:ext cx="28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600">
                  <a:solidFill>
                    <a:srgbClr val="000000"/>
                  </a:solidFill>
                </a:rPr>
                <a:t> </a:t>
              </a:r>
              <a:endParaRPr lang="en-US" sz="1500"/>
            </a:p>
          </p:txBody>
        </p:sp>
        <p:sp>
          <p:nvSpPr>
            <p:cNvPr id="9315" name="Rectangle 98"/>
            <p:cNvSpPr>
              <a:spLocks noChangeArrowheads="1"/>
            </p:cNvSpPr>
            <p:nvPr/>
          </p:nvSpPr>
          <p:spPr bwMode="auto">
            <a:xfrm>
              <a:off x="1040" y="2563"/>
              <a:ext cx="879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600">
                  <a:solidFill>
                    <a:srgbClr val="000000"/>
                  </a:solidFill>
                </a:rPr>
                <a:t>Summarize review a</a:t>
              </a:r>
              <a:endParaRPr lang="en-US" sz="1500"/>
            </a:p>
          </p:txBody>
        </p:sp>
        <p:sp>
          <p:nvSpPr>
            <p:cNvPr id="9316" name="Rectangle 99"/>
            <p:cNvSpPr>
              <a:spLocks noChangeArrowheads="1"/>
            </p:cNvSpPr>
            <p:nvPr/>
          </p:nvSpPr>
          <p:spPr bwMode="auto">
            <a:xfrm>
              <a:off x="1932" y="2563"/>
              <a:ext cx="529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600">
                  <a:solidFill>
                    <a:srgbClr val="000000"/>
                  </a:solidFill>
                </a:rPr>
                <a:t>nd feedback</a:t>
              </a:r>
              <a:endParaRPr lang="en-US" sz="1500"/>
            </a:p>
          </p:txBody>
        </p:sp>
        <p:sp>
          <p:nvSpPr>
            <p:cNvPr id="9317" name="Rectangle 100"/>
            <p:cNvSpPr>
              <a:spLocks noChangeArrowheads="1"/>
            </p:cNvSpPr>
            <p:nvPr/>
          </p:nvSpPr>
          <p:spPr bwMode="auto">
            <a:xfrm>
              <a:off x="2470" y="2563"/>
              <a:ext cx="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600">
                  <a:solidFill>
                    <a:srgbClr val="000000"/>
                  </a:solidFill>
                </a:rPr>
                <a:t> </a:t>
              </a:r>
              <a:endParaRPr lang="en-US" sz="1500"/>
            </a:p>
          </p:txBody>
        </p:sp>
        <p:sp>
          <p:nvSpPr>
            <p:cNvPr id="9318" name="Rectangle 101"/>
            <p:cNvSpPr>
              <a:spLocks noChangeArrowheads="1"/>
            </p:cNvSpPr>
            <p:nvPr/>
          </p:nvSpPr>
          <p:spPr bwMode="auto">
            <a:xfrm>
              <a:off x="3441" y="2563"/>
              <a:ext cx="421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600">
                  <a:solidFill>
                    <a:srgbClr val="000000"/>
                  </a:solidFill>
                </a:rPr>
                <a:t>5 minutes</a:t>
              </a:r>
              <a:endParaRPr lang="en-US" sz="1500"/>
            </a:p>
          </p:txBody>
        </p:sp>
        <p:sp>
          <p:nvSpPr>
            <p:cNvPr id="9319" name="Rectangle 102"/>
            <p:cNvSpPr>
              <a:spLocks noChangeArrowheads="1"/>
            </p:cNvSpPr>
            <p:nvPr/>
          </p:nvSpPr>
          <p:spPr bwMode="auto">
            <a:xfrm>
              <a:off x="3870" y="2563"/>
              <a:ext cx="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600">
                  <a:solidFill>
                    <a:srgbClr val="000000"/>
                  </a:solidFill>
                </a:rPr>
                <a:t> </a:t>
              </a:r>
              <a:endParaRPr lang="en-US" sz="1500"/>
            </a:p>
          </p:txBody>
        </p:sp>
        <p:sp>
          <p:nvSpPr>
            <p:cNvPr id="9320" name="Rectangle 103"/>
            <p:cNvSpPr>
              <a:spLocks noChangeArrowheads="1"/>
            </p:cNvSpPr>
            <p:nvPr/>
          </p:nvSpPr>
          <p:spPr bwMode="auto">
            <a:xfrm>
              <a:off x="3441" y="2694"/>
              <a:ext cx="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600">
                  <a:solidFill>
                    <a:srgbClr val="000000"/>
                  </a:solidFill>
                </a:rPr>
                <a:t> </a:t>
              </a:r>
              <a:endParaRPr lang="en-US" sz="1500"/>
            </a:p>
          </p:txBody>
        </p:sp>
        <p:sp>
          <p:nvSpPr>
            <p:cNvPr id="9321" name="Rectangle 104"/>
            <p:cNvSpPr>
              <a:spLocks noChangeArrowheads="1"/>
            </p:cNvSpPr>
            <p:nvPr/>
          </p:nvSpPr>
          <p:spPr bwMode="auto">
            <a:xfrm>
              <a:off x="432" y="2562"/>
              <a:ext cx="4" cy="26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22" name="Rectangle 107"/>
            <p:cNvSpPr>
              <a:spLocks noChangeArrowheads="1"/>
            </p:cNvSpPr>
            <p:nvPr/>
          </p:nvSpPr>
          <p:spPr bwMode="auto">
            <a:xfrm>
              <a:off x="436" y="2824"/>
              <a:ext cx="560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23" name="Rectangle 108"/>
            <p:cNvSpPr>
              <a:spLocks noChangeArrowheads="1"/>
            </p:cNvSpPr>
            <p:nvPr/>
          </p:nvSpPr>
          <p:spPr bwMode="auto">
            <a:xfrm>
              <a:off x="990" y="2824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24" name="Rectangle 109"/>
            <p:cNvSpPr>
              <a:spLocks noChangeArrowheads="1"/>
            </p:cNvSpPr>
            <p:nvPr/>
          </p:nvSpPr>
          <p:spPr bwMode="auto">
            <a:xfrm>
              <a:off x="994" y="2824"/>
              <a:ext cx="240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25" name="Rectangle 110"/>
            <p:cNvSpPr>
              <a:spLocks noChangeArrowheads="1"/>
            </p:cNvSpPr>
            <p:nvPr/>
          </p:nvSpPr>
          <p:spPr bwMode="auto">
            <a:xfrm>
              <a:off x="3391" y="2824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26" name="Rectangle 111"/>
            <p:cNvSpPr>
              <a:spLocks noChangeArrowheads="1"/>
            </p:cNvSpPr>
            <p:nvPr/>
          </p:nvSpPr>
          <p:spPr bwMode="auto">
            <a:xfrm>
              <a:off x="3395" y="2824"/>
              <a:ext cx="672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27" name="Rectangle 112"/>
            <p:cNvSpPr>
              <a:spLocks noChangeArrowheads="1"/>
            </p:cNvSpPr>
            <p:nvPr/>
          </p:nvSpPr>
          <p:spPr bwMode="auto">
            <a:xfrm>
              <a:off x="4067" y="2562"/>
              <a:ext cx="4" cy="26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222" name="Rectangle 113"/>
          <p:cNvSpPr>
            <a:spLocks noChangeArrowheads="1"/>
          </p:cNvSpPr>
          <p:nvPr/>
        </p:nvSpPr>
        <p:spPr bwMode="auto">
          <a:xfrm>
            <a:off x="7548563" y="5681663"/>
            <a:ext cx="635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23" name="Rectangle 114"/>
          <p:cNvSpPr>
            <a:spLocks noChangeArrowheads="1"/>
          </p:cNvSpPr>
          <p:nvPr/>
        </p:nvSpPr>
        <p:spPr bwMode="auto">
          <a:xfrm>
            <a:off x="7548563" y="5681663"/>
            <a:ext cx="635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24" name="Rectangle 115"/>
          <p:cNvSpPr>
            <a:spLocks noChangeArrowheads="1"/>
          </p:cNvSpPr>
          <p:nvPr/>
        </p:nvSpPr>
        <p:spPr bwMode="auto">
          <a:xfrm>
            <a:off x="444500" y="5694363"/>
            <a:ext cx="42863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820738"/>
            <a:r>
              <a:rPr lang="en-US" sz="1200">
                <a:solidFill>
                  <a:srgbClr val="000000"/>
                </a:solidFill>
              </a:rPr>
              <a:t> </a:t>
            </a:r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DE3528-8C9C-AEAD-BBB0-0F1A7B8C80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E69D896-190C-94B7-5607-4D7A0BFF92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Idea Generation &amp; Decision Making</a:t>
            </a:r>
          </a:p>
        </p:txBody>
      </p:sp>
    </p:spTree>
    <p:extLst>
      <p:ext uri="{BB962C8B-B14F-4D97-AF65-F5344CB8AC3E}">
        <p14:creationId xmlns:p14="http://schemas.microsoft.com/office/powerpoint/2010/main" val="157054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“Open-Narrow-Close”</a:t>
            </a:r>
          </a:p>
        </p:txBody>
      </p:sp>
      <p:sp>
        <p:nvSpPr>
          <p:cNvPr id="10243" name="AutoShape 3"/>
          <p:cNvSpPr>
            <a:spLocks noChangeArrowheads="1"/>
          </p:cNvSpPr>
          <p:nvPr/>
        </p:nvSpPr>
        <p:spPr bwMode="auto">
          <a:xfrm>
            <a:off x="666750" y="2951163"/>
            <a:ext cx="2036763" cy="1090612"/>
          </a:xfrm>
          <a:custGeom>
            <a:avLst/>
            <a:gdLst>
              <a:gd name="T0" fmla="*/ 1782168 w 21600"/>
              <a:gd name="T1" fmla="*/ 545306 h 21600"/>
              <a:gd name="T2" fmla="*/ 1018382 w 21600"/>
              <a:gd name="T3" fmla="*/ 1090612 h 21600"/>
              <a:gd name="T4" fmla="*/ 254595 w 21600"/>
              <a:gd name="T5" fmla="*/ 545306 h 21600"/>
              <a:gd name="T6" fmla="*/ 1018382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C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defTabSz="820738"/>
            <a:r>
              <a:rPr lang="en-US" sz="1600" b="1" i="1">
                <a:solidFill>
                  <a:srgbClr val="000000"/>
                </a:solidFill>
                <a:ea typeface="Batang" pitchFamily="18" charset="-127"/>
              </a:rPr>
              <a:t>Narrow</a:t>
            </a:r>
            <a:endParaRPr lang="en-US"/>
          </a:p>
        </p:txBody>
      </p:sp>
      <p:sp>
        <p:nvSpPr>
          <p:cNvPr id="10244" name="AutoShape 4"/>
          <p:cNvSpPr>
            <a:spLocks noChangeArrowheads="1"/>
          </p:cNvSpPr>
          <p:nvPr/>
        </p:nvSpPr>
        <p:spPr bwMode="auto">
          <a:xfrm>
            <a:off x="917575" y="4075113"/>
            <a:ext cx="1533525" cy="677862"/>
          </a:xfrm>
          <a:prstGeom prst="diamond">
            <a:avLst/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defTabSz="820738"/>
            <a:r>
              <a:rPr lang="en-US" sz="1400" b="1" i="1">
                <a:solidFill>
                  <a:srgbClr val="FFFFFF"/>
                </a:solidFill>
                <a:ea typeface="Batang" pitchFamily="18" charset="-127"/>
              </a:rPr>
              <a:t>Close</a:t>
            </a:r>
            <a:endParaRPr lang="en-US"/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490538" y="1471613"/>
            <a:ext cx="2478087" cy="339725"/>
          </a:xfrm>
          <a:prstGeom prst="rect">
            <a:avLst/>
          </a:prstGeom>
          <a:solidFill>
            <a:srgbClr val="EAEAEA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000" b="1">
                <a:solidFill>
                  <a:srgbClr val="000000"/>
                </a:solidFill>
                <a:ea typeface="Batang" pitchFamily="18" charset="-127"/>
              </a:rPr>
              <a:t>Decision Needed: ________________</a:t>
            </a:r>
            <a:endParaRPr lang="en-US"/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3432175" y="1344613"/>
            <a:ext cx="5191125" cy="6286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ko-KR" sz="1200" b="1" i="1">
                <a:ea typeface="Batang" pitchFamily="18" charset="-127"/>
              </a:rPr>
              <a:t>Decision Needed </a:t>
            </a:r>
            <a:r>
              <a:rPr lang="en-US" altLang="ko-KR" sz="1200">
                <a:ea typeface="Batang" pitchFamily="18" charset="-127"/>
              </a:rPr>
              <a:t>- What is the decision that must be reached?  Clarify specifically what must be decided.  Write it on a flipchart so everybody knows the goal!</a:t>
            </a:r>
            <a:endParaRPr lang="en-US"/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3438525" y="2119313"/>
            <a:ext cx="5191125" cy="64928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ko-KR" sz="1200" b="1" i="1">
                <a:ea typeface="Batang" pitchFamily="18" charset="-127"/>
              </a:rPr>
              <a:t>Open for Ideas</a:t>
            </a:r>
            <a:r>
              <a:rPr lang="en-US" altLang="ko-KR" sz="1200">
                <a:ea typeface="Batang" pitchFamily="18" charset="-127"/>
              </a:rPr>
              <a:t> – Generate as many ideas as possible (or are needed) to provide decision options.  Employ techniques such as brainstorming to generate the ideas quickly and efficiently.</a:t>
            </a:r>
            <a:endParaRPr lang="en-US"/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3438525" y="3097213"/>
            <a:ext cx="5191125" cy="6635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ko-KR" sz="1200" b="1" i="1">
                <a:ea typeface="Batang" pitchFamily="18" charset="-127"/>
              </a:rPr>
              <a:t>Narrow the List of Ideas</a:t>
            </a:r>
            <a:r>
              <a:rPr lang="en-US" altLang="ko-KR" sz="1200" b="1">
                <a:ea typeface="Batang" pitchFamily="18" charset="-127"/>
              </a:rPr>
              <a:t> – </a:t>
            </a:r>
            <a:r>
              <a:rPr lang="en-US" altLang="ko-KR" sz="1200">
                <a:ea typeface="Batang" pitchFamily="18" charset="-127"/>
              </a:rPr>
              <a:t>Don’t go too quickly for the final decision.  Identify the most likely ideas from the initial list.  Use methods such as Multi-voting  to narrow the list.</a:t>
            </a:r>
            <a:endParaRPr lang="en-US"/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3430588" y="4149725"/>
            <a:ext cx="5191125" cy="10318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ko-KR" sz="1200" b="1" i="1">
                <a:ea typeface="Batang" pitchFamily="18" charset="-127"/>
              </a:rPr>
              <a:t>Close to Reach the Decision</a:t>
            </a:r>
            <a:r>
              <a:rPr lang="en-US" altLang="ko-KR" sz="1200" b="1">
                <a:ea typeface="Batang" pitchFamily="18" charset="-127"/>
              </a:rPr>
              <a:t> – </a:t>
            </a:r>
            <a:r>
              <a:rPr lang="en-US" altLang="ko-KR" sz="1200">
                <a:ea typeface="Batang" pitchFamily="18" charset="-127"/>
              </a:rPr>
              <a:t>Using either group techniques or data analysis (e.g. for a root cause verification, data should be employed), come to a final decision.  Group techniques include consensus, but sometimes voting is necessary to move ahead.  Try to avoid “Teflon consensus” – where the decision doesn’t </a:t>
            </a:r>
            <a:r>
              <a:rPr lang="en-US" altLang="ko-KR" sz="1200" i="1">
                <a:ea typeface="Batang" pitchFamily="18" charset="-127"/>
              </a:rPr>
              <a:t>stick!”</a:t>
            </a:r>
            <a:endParaRPr lang="en-US"/>
          </a:p>
        </p:txBody>
      </p:sp>
      <p:sp>
        <p:nvSpPr>
          <p:cNvPr id="10250" name="Line 10"/>
          <p:cNvSpPr>
            <a:spLocks noChangeShapeType="1"/>
          </p:cNvSpPr>
          <p:nvPr/>
        </p:nvSpPr>
        <p:spPr bwMode="auto">
          <a:xfrm flipH="1">
            <a:off x="2968625" y="1652588"/>
            <a:ext cx="46672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51" name="Line 11"/>
          <p:cNvSpPr>
            <a:spLocks noChangeShapeType="1"/>
          </p:cNvSpPr>
          <p:nvPr/>
        </p:nvSpPr>
        <p:spPr bwMode="auto">
          <a:xfrm flipH="1">
            <a:off x="2492375" y="2405063"/>
            <a:ext cx="94297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52" name="Line 12"/>
          <p:cNvSpPr>
            <a:spLocks noChangeShapeType="1"/>
          </p:cNvSpPr>
          <p:nvPr/>
        </p:nvSpPr>
        <p:spPr bwMode="auto">
          <a:xfrm flipH="1">
            <a:off x="2520950" y="3338513"/>
            <a:ext cx="9144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53" name="Line 13"/>
          <p:cNvSpPr>
            <a:spLocks noChangeShapeType="1"/>
          </p:cNvSpPr>
          <p:nvPr/>
        </p:nvSpPr>
        <p:spPr bwMode="auto">
          <a:xfrm flipH="1">
            <a:off x="2463800" y="4414838"/>
            <a:ext cx="96202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54" name="Text Box 14"/>
          <p:cNvSpPr txBox="1">
            <a:spLocks noChangeArrowheads="1"/>
          </p:cNvSpPr>
          <p:nvPr/>
        </p:nvSpPr>
        <p:spPr bwMode="auto">
          <a:xfrm>
            <a:off x="304800" y="4811713"/>
            <a:ext cx="2819400" cy="338137"/>
          </a:xfrm>
          <a:prstGeom prst="rect">
            <a:avLst/>
          </a:prstGeom>
          <a:solidFill>
            <a:srgbClr val="EAEAEA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ko-KR" sz="1200" b="1" i="1">
                <a:ea typeface="Batang" pitchFamily="18" charset="-127"/>
              </a:rPr>
              <a:t>MOVE AHEAD TO TAKE ACTION!!!</a:t>
            </a:r>
            <a:endParaRPr lang="en-US"/>
          </a:p>
        </p:txBody>
      </p:sp>
      <p:sp>
        <p:nvSpPr>
          <p:cNvPr id="10255" name="AutoShape 15"/>
          <p:cNvSpPr>
            <a:spLocks noChangeArrowheads="1"/>
          </p:cNvSpPr>
          <p:nvPr/>
        </p:nvSpPr>
        <p:spPr bwMode="auto">
          <a:xfrm flipV="1">
            <a:off x="685800" y="1801813"/>
            <a:ext cx="2057400" cy="1143000"/>
          </a:xfrm>
          <a:custGeom>
            <a:avLst/>
            <a:gdLst>
              <a:gd name="T0" fmla="*/ 1800225 w 21600"/>
              <a:gd name="T1" fmla="*/ 571500 h 21600"/>
              <a:gd name="T2" fmla="*/ 1028700 w 21600"/>
              <a:gd name="T3" fmla="*/ 1143000 h 21600"/>
              <a:gd name="T4" fmla="*/ 257175 w 21600"/>
              <a:gd name="T5" fmla="*/ 571500 h 21600"/>
              <a:gd name="T6" fmla="*/ 1028700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C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wrap="none" anchor="ctr"/>
          <a:lstStyle/>
          <a:p>
            <a:pPr algn="ctr" defTabSz="820738"/>
            <a:r>
              <a:rPr lang="en-US" sz="1700" b="1" i="1"/>
              <a:t>Open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Brainstorming Steps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Symbol" pitchFamily="18" charset="2"/>
              <a:buNone/>
            </a:pPr>
            <a:r>
              <a:rPr lang="en-US"/>
              <a:t>1.	Clearly state the purpose of the Brainstorming session.</a:t>
            </a:r>
          </a:p>
          <a:p>
            <a:pPr eaLnBrk="1" hangingPunct="1">
              <a:buFont typeface="Symbol" pitchFamily="18" charset="2"/>
              <a:buNone/>
            </a:pPr>
            <a:r>
              <a:rPr lang="en-US"/>
              <a:t>2.	Select Recorder(s) to capture ideas on flip charts.</a:t>
            </a:r>
          </a:p>
          <a:p>
            <a:pPr eaLnBrk="1" hangingPunct="1">
              <a:buFont typeface="Symbol" pitchFamily="18" charset="2"/>
              <a:buNone/>
            </a:pPr>
            <a:r>
              <a:rPr lang="en-US"/>
              <a:t>3.	Call out ideas in a "round robin" style (each person gets a turn, going around the group - it's OK to "Pass").</a:t>
            </a:r>
            <a:endParaRPr lang="en-US" i="1"/>
          </a:p>
          <a:p>
            <a:pPr lvl="1" eaLnBrk="1" hangingPunct="1">
              <a:buFontTx/>
              <a:buNone/>
            </a:pPr>
            <a:r>
              <a:rPr lang="en-US" sz="1800" i="1"/>
              <a:t>Don't discuss or criticize ideas (sometimes, the ideas "from left field" turn out to be the most useful),</a:t>
            </a:r>
          </a:p>
          <a:p>
            <a:pPr lvl="1" eaLnBrk="1" hangingPunct="1">
              <a:buFontTx/>
              <a:buNone/>
            </a:pPr>
            <a:r>
              <a:rPr lang="en-US" sz="1800" i="1"/>
              <a:t>Build on ideas of others.  Listen to the others’ ideas; you may be inspired!</a:t>
            </a:r>
          </a:p>
          <a:p>
            <a:pPr lvl="1" eaLnBrk="1" hangingPunct="1">
              <a:buFontTx/>
              <a:buNone/>
            </a:pPr>
            <a:r>
              <a:rPr lang="en-US" sz="1800" i="1"/>
              <a:t>Note: A variation of Brainstorming asks each member to write ideas down before the session begins.</a:t>
            </a:r>
            <a:endParaRPr lang="en-US" sz="1800"/>
          </a:p>
          <a:p>
            <a:pPr eaLnBrk="1" hangingPunct="1">
              <a:buFont typeface="Symbol" pitchFamily="18" charset="2"/>
              <a:buNone/>
            </a:pPr>
            <a:r>
              <a:rPr lang="en-US"/>
              <a:t>4.	When the "round robin" has slowed down, open the brainstorming session up to any additional ideas.</a:t>
            </a:r>
          </a:p>
          <a:p>
            <a:pPr eaLnBrk="1" hangingPunct="1">
              <a:buFont typeface="Symbol" pitchFamily="18" charset="2"/>
              <a:buNone/>
            </a:pPr>
            <a:r>
              <a:rPr lang="en-US"/>
              <a:t>5.	When the brainstorm has ended, review the list.  Clarify the remaining ideas (add additional words) making sure that everybody understands each idea.  Delete any duplicate ideas.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Decision Making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Symbol" pitchFamily="18" charset="2"/>
              <a:buNone/>
            </a:pPr>
            <a:r>
              <a:rPr lang="en-US" b="1"/>
              <a:t>Multivoting Steps</a:t>
            </a:r>
          </a:p>
          <a:p>
            <a:pPr eaLnBrk="1" hangingPunct="1">
              <a:buFont typeface="Symbol" pitchFamily="18" charset="2"/>
              <a:buNone/>
            </a:pPr>
            <a:r>
              <a:rPr lang="en-US"/>
              <a:t>1.	Clarify the purpose of the Multivoting activity.</a:t>
            </a:r>
          </a:p>
          <a:p>
            <a:pPr eaLnBrk="1" hangingPunct="1">
              <a:buFont typeface="Symbol" pitchFamily="18" charset="2"/>
              <a:buNone/>
            </a:pPr>
            <a:r>
              <a:rPr lang="en-US"/>
              <a:t>2.	Decide the criteria to be applied to the voting (most cost-beneficial, most probable root causes).</a:t>
            </a:r>
          </a:p>
          <a:p>
            <a:pPr eaLnBrk="1" hangingPunct="1">
              <a:buFont typeface="Symbol" pitchFamily="18" charset="2"/>
              <a:buNone/>
            </a:pPr>
            <a:r>
              <a:rPr lang="en-US"/>
              <a:t>3.	Decide how many votes each member gets (usually 20 - 25% of the total number of ideas, for example, if you brainstormed a list of 25 ideas, each member would get 5 or 6 votes.).</a:t>
            </a:r>
          </a:p>
          <a:p>
            <a:pPr eaLnBrk="1" hangingPunct="1">
              <a:buFont typeface="Symbol" pitchFamily="18" charset="2"/>
              <a:buNone/>
            </a:pPr>
            <a:r>
              <a:rPr lang="en-US"/>
              <a:t>4.	Each member votes for the ideas that best fit the criteria.</a:t>
            </a:r>
          </a:p>
          <a:p>
            <a:pPr eaLnBrk="1" hangingPunct="1">
              <a:buFont typeface="Symbol" pitchFamily="18" charset="2"/>
              <a:buNone/>
            </a:pPr>
            <a:r>
              <a:rPr lang="en-US"/>
              <a:t>5.	Votes are recorded - the ideas that get most votes are circled and pursued further.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Decision Making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Symbol" pitchFamily="18" charset="2"/>
              <a:buNone/>
            </a:pPr>
            <a:r>
              <a:rPr lang="en-US" b="1"/>
              <a:t>Rank Ordering Steps</a:t>
            </a:r>
            <a:endParaRPr lang="en-US"/>
          </a:p>
          <a:p>
            <a:pPr eaLnBrk="1" hangingPunct="1">
              <a:buFont typeface="Symbol" pitchFamily="18" charset="2"/>
              <a:buNone/>
            </a:pPr>
            <a:r>
              <a:rPr lang="en-US"/>
              <a:t>1.	Clarify the purpose of the Rank Ordering activity.</a:t>
            </a:r>
          </a:p>
          <a:p>
            <a:pPr eaLnBrk="1" hangingPunct="1">
              <a:buFont typeface="Symbol" pitchFamily="18" charset="2"/>
              <a:buNone/>
            </a:pPr>
            <a:r>
              <a:rPr lang="en-US"/>
              <a:t>2.	Decide the criteria to be applied to the ranking (most cost-beneficial, most probable root causes).</a:t>
            </a:r>
          </a:p>
          <a:p>
            <a:pPr eaLnBrk="1" hangingPunct="1">
              <a:buFont typeface="Symbol" pitchFamily="18" charset="2"/>
              <a:buNone/>
            </a:pPr>
            <a:r>
              <a:rPr lang="en-US"/>
              <a:t>3.	Label each idea with a </a:t>
            </a:r>
            <a:r>
              <a:rPr lang="en-US" i="1"/>
              <a:t>letter. </a:t>
            </a:r>
            <a:endParaRPr lang="en-US"/>
          </a:p>
          <a:p>
            <a:pPr eaLnBrk="1" hangingPunct="1">
              <a:buFont typeface="Symbol" pitchFamily="18" charset="2"/>
              <a:buNone/>
            </a:pPr>
            <a:r>
              <a:rPr lang="en-US"/>
              <a:t>4.	Each member ranks the ideas from “best fit” (rank of 1) to “least fit” (rank of “</a:t>
            </a:r>
            <a:r>
              <a:rPr lang="en-US" i="1"/>
              <a:t>n</a:t>
            </a:r>
            <a:r>
              <a:rPr lang="en-US"/>
              <a:t>,” where </a:t>
            </a:r>
            <a:r>
              <a:rPr lang="en-US" i="1"/>
              <a:t>n</a:t>
            </a:r>
            <a:r>
              <a:rPr lang="en-US"/>
              <a:t> is the total number of ideas).  All ideas on the list are ranked.</a:t>
            </a:r>
          </a:p>
          <a:p>
            <a:pPr eaLnBrk="1" hangingPunct="1">
              <a:buFont typeface="Symbol" pitchFamily="18" charset="2"/>
              <a:buNone/>
            </a:pPr>
            <a:r>
              <a:rPr lang="en-US"/>
              <a:t>5.	The rankings are recorded from each team member and summed by idea - the ideas that get </a:t>
            </a:r>
            <a:r>
              <a:rPr lang="en-US" i="1"/>
              <a:t>fewest</a:t>
            </a:r>
            <a:r>
              <a:rPr lang="en-US"/>
              <a:t> votes are circled and pursued further.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Decision Making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Symbol" pitchFamily="18" charset="2"/>
              <a:buNone/>
            </a:pPr>
            <a:r>
              <a:rPr lang="en-US" b="1"/>
              <a:t>Consensus Process</a:t>
            </a:r>
            <a:endParaRPr lang="en-US"/>
          </a:p>
          <a:p>
            <a:pPr eaLnBrk="1" hangingPunct="1">
              <a:buFont typeface="Symbol" pitchFamily="18" charset="2"/>
              <a:buNone/>
            </a:pPr>
            <a:r>
              <a:rPr lang="en-US"/>
              <a:t>1.	Clarify what is to be decided and why consensus is important for the decision.</a:t>
            </a:r>
          </a:p>
          <a:p>
            <a:pPr eaLnBrk="1" hangingPunct="1">
              <a:buFont typeface="Symbol" pitchFamily="18" charset="2"/>
              <a:buNone/>
            </a:pPr>
            <a:r>
              <a:rPr lang="en-US"/>
              <a:t>2.	Members prepare their own positions, using the facts and data available (this is usually done prior to a consensus meeting).</a:t>
            </a:r>
          </a:p>
          <a:p>
            <a:pPr eaLnBrk="1" hangingPunct="1">
              <a:buFont typeface="Symbol" pitchFamily="18" charset="2"/>
              <a:buNone/>
            </a:pPr>
            <a:r>
              <a:rPr lang="en-US"/>
              <a:t>3.	Members share their positions (and the supporting facts and data), with the group actively listening and note taking.</a:t>
            </a:r>
          </a:p>
          <a:p>
            <a:pPr eaLnBrk="1" hangingPunct="1">
              <a:buFont typeface="Symbol" pitchFamily="18" charset="2"/>
              <a:buNone/>
            </a:pPr>
            <a:r>
              <a:rPr lang="en-US"/>
              <a:t>4.	General discussion then follows, until agreement is reached.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8024C9-4A4D-328C-0C31-4B91E90CB6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07AAEE2-6DE1-4F5A-1370-8685E4F084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Early Change Management</a:t>
            </a:r>
          </a:p>
        </p:txBody>
      </p:sp>
    </p:spTree>
    <p:extLst>
      <p:ext uri="{BB962C8B-B14F-4D97-AF65-F5344CB8AC3E}">
        <p14:creationId xmlns:p14="http://schemas.microsoft.com/office/powerpoint/2010/main" val="13186700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Stakeholders – Adoption Model</a:t>
            </a:r>
          </a:p>
        </p:txBody>
      </p:sp>
      <p:grpSp>
        <p:nvGrpSpPr>
          <p:cNvPr id="15363" name="Group 5"/>
          <p:cNvGrpSpPr>
            <a:grpSpLocks/>
          </p:cNvGrpSpPr>
          <p:nvPr/>
        </p:nvGrpSpPr>
        <p:grpSpPr bwMode="auto">
          <a:xfrm>
            <a:off x="1296988" y="1803400"/>
            <a:ext cx="6700837" cy="3759200"/>
            <a:chOff x="2112" y="2594"/>
            <a:chExt cx="1787" cy="1003"/>
          </a:xfrm>
        </p:grpSpPr>
        <p:sp>
          <p:nvSpPr>
            <p:cNvPr id="15375" name="Line 6"/>
            <p:cNvSpPr>
              <a:spLocks noChangeShapeType="1"/>
            </p:cNvSpPr>
            <p:nvPr/>
          </p:nvSpPr>
          <p:spPr bwMode="auto">
            <a:xfrm>
              <a:off x="2119" y="2594"/>
              <a:ext cx="0" cy="992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15376" name="Line 7"/>
            <p:cNvSpPr>
              <a:spLocks noChangeShapeType="1"/>
            </p:cNvSpPr>
            <p:nvPr/>
          </p:nvSpPr>
          <p:spPr bwMode="auto">
            <a:xfrm flipH="1" flipV="1">
              <a:off x="2112" y="3588"/>
              <a:ext cx="1787" cy="9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</p:grpSp>
      <p:sp>
        <p:nvSpPr>
          <p:cNvPr id="15364" name="Freeform 8"/>
          <p:cNvSpPr>
            <a:spLocks/>
          </p:cNvSpPr>
          <p:nvPr/>
        </p:nvSpPr>
        <p:spPr bwMode="auto">
          <a:xfrm>
            <a:off x="1341438" y="2414588"/>
            <a:ext cx="6635750" cy="2566987"/>
          </a:xfrm>
          <a:custGeom>
            <a:avLst/>
            <a:gdLst>
              <a:gd name="T0" fmla="*/ 123717 w 1770"/>
              <a:gd name="T1" fmla="*/ 2544502 h 685"/>
              <a:gd name="T2" fmla="*/ 464877 w 1770"/>
              <a:gd name="T3" fmla="*/ 2525765 h 685"/>
              <a:gd name="T4" fmla="*/ 708563 w 1770"/>
              <a:gd name="T5" fmla="*/ 2499533 h 685"/>
              <a:gd name="T6" fmla="*/ 941002 w 1770"/>
              <a:gd name="T7" fmla="*/ 2417090 h 685"/>
              <a:gd name="T8" fmla="*/ 1173441 w 1770"/>
              <a:gd name="T9" fmla="*/ 2282183 h 685"/>
              <a:gd name="T10" fmla="*/ 1420875 w 1770"/>
              <a:gd name="T11" fmla="*/ 2102306 h 685"/>
              <a:gd name="T12" fmla="*/ 1664561 w 1770"/>
              <a:gd name="T13" fmla="*/ 1884955 h 685"/>
              <a:gd name="T14" fmla="*/ 1897000 w 1770"/>
              <a:gd name="T15" fmla="*/ 1622636 h 685"/>
              <a:gd name="T16" fmla="*/ 2020717 w 1770"/>
              <a:gd name="T17" fmla="*/ 1457749 h 685"/>
              <a:gd name="T18" fmla="*/ 2129438 w 1770"/>
              <a:gd name="T19" fmla="*/ 1277872 h 685"/>
              <a:gd name="T20" fmla="*/ 2361877 w 1770"/>
              <a:gd name="T21" fmla="*/ 850666 h 685"/>
              <a:gd name="T22" fmla="*/ 2538081 w 1770"/>
              <a:gd name="T23" fmla="*/ 543377 h 685"/>
              <a:gd name="T24" fmla="*/ 2661798 w 1770"/>
              <a:gd name="T25" fmla="*/ 370995 h 685"/>
              <a:gd name="T26" fmla="*/ 2781766 w 1770"/>
              <a:gd name="T27" fmla="*/ 236088 h 685"/>
              <a:gd name="T28" fmla="*/ 2961719 w 1770"/>
              <a:gd name="T29" fmla="*/ 101181 h 685"/>
              <a:gd name="T30" fmla="*/ 3194158 w 1770"/>
              <a:gd name="T31" fmla="*/ 7495 h 685"/>
              <a:gd name="T32" fmla="*/ 3437843 w 1770"/>
              <a:gd name="T33" fmla="*/ 7495 h 685"/>
              <a:gd name="T34" fmla="*/ 3670282 w 1770"/>
              <a:gd name="T35" fmla="*/ 101181 h 685"/>
              <a:gd name="T36" fmla="*/ 3850235 w 1770"/>
              <a:gd name="T37" fmla="*/ 236088 h 685"/>
              <a:gd name="T38" fmla="*/ 3970203 w 1770"/>
              <a:gd name="T39" fmla="*/ 370995 h 685"/>
              <a:gd name="T40" fmla="*/ 4093920 w 1770"/>
              <a:gd name="T41" fmla="*/ 543377 h 685"/>
              <a:gd name="T42" fmla="*/ 4258877 w 1770"/>
              <a:gd name="T43" fmla="*/ 850666 h 685"/>
              <a:gd name="T44" fmla="*/ 4502563 w 1770"/>
              <a:gd name="T45" fmla="*/ 1277872 h 685"/>
              <a:gd name="T46" fmla="*/ 4611284 w 1770"/>
              <a:gd name="T47" fmla="*/ 1457749 h 685"/>
              <a:gd name="T48" fmla="*/ 4735001 w 1770"/>
              <a:gd name="T49" fmla="*/ 1622636 h 685"/>
              <a:gd name="T50" fmla="*/ 4967440 w 1770"/>
              <a:gd name="T51" fmla="*/ 1884955 h 685"/>
              <a:gd name="T52" fmla="*/ 5214875 w 1770"/>
              <a:gd name="T53" fmla="*/ 2102306 h 685"/>
              <a:gd name="T54" fmla="*/ 5458560 w 1770"/>
              <a:gd name="T55" fmla="*/ 2282183 h 685"/>
              <a:gd name="T56" fmla="*/ 5690999 w 1770"/>
              <a:gd name="T57" fmla="*/ 2417090 h 685"/>
              <a:gd name="T58" fmla="*/ 5923438 w 1770"/>
              <a:gd name="T59" fmla="*/ 2499533 h 685"/>
              <a:gd name="T60" fmla="*/ 6167124 w 1770"/>
              <a:gd name="T61" fmla="*/ 2525765 h 685"/>
              <a:gd name="T62" fmla="*/ 6508284 w 1770"/>
              <a:gd name="T63" fmla="*/ 2544502 h 685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770" h="685">
                <a:moveTo>
                  <a:pt x="0" y="684"/>
                </a:moveTo>
                <a:lnTo>
                  <a:pt x="33" y="679"/>
                </a:lnTo>
                <a:lnTo>
                  <a:pt x="62" y="679"/>
                </a:lnTo>
                <a:lnTo>
                  <a:pt x="124" y="674"/>
                </a:lnTo>
                <a:lnTo>
                  <a:pt x="157" y="672"/>
                </a:lnTo>
                <a:lnTo>
                  <a:pt x="189" y="667"/>
                </a:lnTo>
                <a:lnTo>
                  <a:pt x="218" y="657"/>
                </a:lnTo>
                <a:lnTo>
                  <a:pt x="251" y="645"/>
                </a:lnTo>
                <a:lnTo>
                  <a:pt x="284" y="628"/>
                </a:lnTo>
                <a:lnTo>
                  <a:pt x="313" y="609"/>
                </a:lnTo>
                <a:lnTo>
                  <a:pt x="346" y="585"/>
                </a:lnTo>
                <a:lnTo>
                  <a:pt x="379" y="561"/>
                </a:lnTo>
                <a:lnTo>
                  <a:pt x="411" y="532"/>
                </a:lnTo>
                <a:lnTo>
                  <a:pt x="444" y="503"/>
                </a:lnTo>
                <a:lnTo>
                  <a:pt x="473" y="469"/>
                </a:lnTo>
                <a:lnTo>
                  <a:pt x="506" y="433"/>
                </a:lnTo>
                <a:lnTo>
                  <a:pt x="520" y="413"/>
                </a:lnTo>
                <a:lnTo>
                  <a:pt x="539" y="389"/>
                </a:lnTo>
                <a:lnTo>
                  <a:pt x="553" y="365"/>
                </a:lnTo>
                <a:lnTo>
                  <a:pt x="568" y="341"/>
                </a:lnTo>
                <a:lnTo>
                  <a:pt x="601" y="285"/>
                </a:lnTo>
                <a:lnTo>
                  <a:pt x="630" y="227"/>
                </a:lnTo>
                <a:lnTo>
                  <a:pt x="662" y="172"/>
                </a:lnTo>
                <a:lnTo>
                  <a:pt x="677" y="145"/>
                </a:lnTo>
                <a:lnTo>
                  <a:pt x="695" y="121"/>
                </a:lnTo>
                <a:lnTo>
                  <a:pt x="710" y="99"/>
                </a:lnTo>
                <a:lnTo>
                  <a:pt x="724" y="80"/>
                </a:lnTo>
                <a:lnTo>
                  <a:pt x="742" y="63"/>
                </a:lnTo>
                <a:lnTo>
                  <a:pt x="757" y="48"/>
                </a:lnTo>
                <a:lnTo>
                  <a:pt x="790" y="27"/>
                </a:lnTo>
                <a:lnTo>
                  <a:pt x="819" y="12"/>
                </a:lnTo>
                <a:lnTo>
                  <a:pt x="852" y="2"/>
                </a:lnTo>
                <a:lnTo>
                  <a:pt x="885" y="0"/>
                </a:lnTo>
                <a:lnTo>
                  <a:pt x="917" y="2"/>
                </a:lnTo>
                <a:lnTo>
                  <a:pt x="950" y="12"/>
                </a:lnTo>
                <a:lnTo>
                  <a:pt x="979" y="27"/>
                </a:lnTo>
                <a:lnTo>
                  <a:pt x="1012" y="48"/>
                </a:lnTo>
                <a:lnTo>
                  <a:pt x="1027" y="63"/>
                </a:lnTo>
                <a:lnTo>
                  <a:pt x="1045" y="80"/>
                </a:lnTo>
                <a:lnTo>
                  <a:pt x="1059" y="99"/>
                </a:lnTo>
                <a:lnTo>
                  <a:pt x="1074" y="121"/>
                </a:lnTo>
                <a:lnTo>
                  <a:pt x="1092" y="145"/>
                </a:lnTo>
                <a:lnTo>
                  <a:pt x="1107" y="172"/>
                </a:lnTo>
                <a:lnTo>
                  <a:pt x="1136" y="227"/>
                </a:lnTo>
                <a:lnTo>
                  <a:pt x="1169" y="285"/>
                </a:lnTo>
                <a:lnTo>
                  <a:pt x="1201" y="341"/>
                </a:lnTo>
                <a:lnTo>
                  <a:pt x="1216" y="365"/>
                </a:lnTo>
                <a:lnTo>
                  <a:pt x="1230" y="389"/>
                </a:lnTo>
                <a:lnTo>
                  <a:pt x="1249" y="413"/>
                </a:lnTo>
                <a:lnTo>
                  <a:pt x="1263" y="433"/>
                </a:lnTo>
                <a:lnTo>
                  <a:pt x="1296" y="469"/>
                </a:lnTo>
                <a:lnTo>
                  <a:pt x="1325" y="503"/>
                </a:lnTo>
                <a:lnTo>
                  <a:pt x="1358" y="532"/>
                </a:lnTo>
                <a:lnTo>
                  <a:pt x="1391" y="561"/>
                </a:lnTo>
                <a:lnTo>
                  <a:pt x="1423" y="585"/>
                </a:lnTo>
                <a:lnTo>
                  <a:pt x="1456" y="609"/>
                </a:lnTo>
                <a:lnTo>
                  <a:pt x="1485" y="628"/>
                </a:lnTo>
                <a:lnTo>
                  <a:pt x="1518" y="645"/>
                </a:lnTo>
                <a:lnTo>
                  <a:pt x="1551" y="657"/>
                </a:lnTo>
                <a:lnTo>
                  <a:pt x="1580" y="667"/>
                </a:lnTo>
                <a:lnTo>
                  <a:pt x="1613" y="672"/>
                </a:lnTo>
                <a:lnTo>
                  <a:pt x="1645" y="674"/>
                </a:lnTo>
                <a:lnTo>
                  <a:pt x="1707" y="679"/>
                </a:lnTo>
                <a:lnTo>
                  <a:pt x="1736" y="679"/>
                </a:lnTo>
                <a:lnTo>
                  <a:pt x="1769" y="684"/>
                </a:lnTo>
              </a:path>
            </a:pathLst>
          </a:custGeom>
          <a:noFill/>
          <a:ln w="57150" cap="rnd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3E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5" name="Line 9"/>
          <p:cNvSpPr>
            <a:spLocks noChangeShapeType="1"/>
          </p:cNvSpPr>
          <p:nvPr/>
        </p:nvSpPr>
        <p:spPr bwMode="auto">
          <a:xfrm>
            <a:off x="4645025" y="2414588"/>
            <a:ext cx="0" cy="3103562"/>
          </a:xfrm>
          <a:prstGeom prst="line">
            <a:avLst/>
          </a:prstGeom>
          <a:noFill/>
          <a:ln w="57150">
            <a:solidFill>
              <a:srgbClr val="081D58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366" name="Line 10"/>
          <p:cNvSpPr>
            <a:spLocks noChangeShapeType="1"/>
          </p:cNvSpPr>
          <p:nvPr/>
        </p:nvSpPr>
        <p:spPr bwMode="auto">
          <a:xfrm>
            <a:off x="5754688" y="3538538"/>
            <a:ext cx="0" cy="1993900"/>
          </a:xfrm>
          <a:prstGeom prst="line">
            <a:avLst/>
          </a:prstGeom>
          <a:noFill/>
          <a:ln w="57150">
            <a:solidFill>
              <a:srgbClr val="081D58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367" name="Line 11"/>
          <p:cNvSpPr>
            <a:spLocks noChangeShapeType="1"/>
          </p:cNvSpPr>
          <p:nvPr/>
        </p:nvSpPr>
        <p:spPr bwMode="auto">
          <a:xfrm>
            <a:off x="3563938" y="3538538"/>
            <a:ext cx="0" cy="1993900"/>
          </a:xfrm>
          <a:prstGeom prst="line">
            <a:avLst/>
          </a:prstGeom>
          <a:noFill/>
          <a:ln w="57150">
            <a:solidFill>
              <a:srgbClr val="081D58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368" name="Rectangle 12"/>
          <p:cNvSpPr>
            <a:spLocks noChangeArrowheads="1"/>
          </p:cNvSpPr>
          <p:nvPr/>
        </p:nvSpPr>
        <p:spPr bwMode="auto">
          <a:xfrm>
            <a:off x="1717675" y="4941888"/>
            <a:ext cx="1479550" cy="39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3E00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defTabSz="820738"/>
            <a:r>
              <a:rPr lang="en-US" altLang="ko-KR" sz="2000" b="1">
                <a:ea typeface="Batang" pitchFamily="18" charset="-127"/>
              </a:rPr>
              <a:t>Innovators</a:t>
            </a:r>
            <a:endParaRPr lang="en-US" sz="2100" b="1"/>
          </a:p>
        </p:txBody>
      </p:sp>
      <p:sp>
        <p:nvSpPr>
          <p:cNvPr id="15369" name="Rectangle 13"/>
          <p:cNvSpPr>
            <a:spLocks noChangeArrowheads="1"/>
          </p:cNvSpPr>
          <p:nvPr/>
        </p:nvSpPr>
        <p:spPr bwMode="auto">
          <a:xfrm>
            <a:off x="6049963" y="4941888"/>
            <a:ext cx="1338262" cy="39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3E00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defTabSz="820738"/>
            <a:r>
              <a:rPr lang="en-US" altLang="ko-KR" sz="2000" b="1">
                <a:ea typeface="Batang" pitchFamily="18" charset="-127"/>
              </a:rPr>
              <a:t>Resistors</a:t>
            </a:r>
            <a:endParaRPr lang="en-US" sz="2100" b="1"/>
          </a:p>
        </p:txBody>
      </p:sp>
      <p:sp>
        <p:nvSpPr>
          <p:cNvPr id="15370" name="Line 14"/>
          <p:cNvSpPr>
            <a:spLocks noChangeShapeType="1"/>
          </p:cNvSpPr>
          <p:nvPr/>
        </p:nvSpPr>
        <p:spPr bwMode="auto">
          <a:xfrm flipH="1" flipV="1">
            <a:off x="3044825" y="2206625"/>
            <a:ext cx="1066800" cy="144780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371" name="Line 15"/>
          <p:cNvSpPr>
            <a:spLocks noChangeShapeType="1"/>
          </p:cNvSpPr>
          <p:nvPr/>
        </p:nvSpPr>
        <p:spPr bwMode="auto">
          <a:xfrm flipV="1">
            <a:off x="5202238" y="2282825"/>
            <a:ext cx="1042987" cy="170815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372" name="Rectangle 16"/>
          <p:cNvSpPr>
            <a:spLocks noChangeArrowheads="1"/>
          </p:cNvSpPr>
          <p:nvPr/>
        </p:nvSpPr>
        <p:spPr bwMode="auto">
          <a:xfrm>
            <a:off x="1860550" y="1444625"/>
            <a:ext cx="2327275" cy="69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3E00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algn="ctr" defTabSz="820738"/>
            <a:r>
              <a:rPr lang="en-US" altLang="ko-KR" sz="2000" b="1">
                <a:ea typeface="Batang" pitchFamily="18" charset="-127"/>
              </a:rPr>
              <a:t>Early</a:t>
            </a:r>
            <a:br>
              <a:rPr lang="en-US" altLang="ko-KR" sz="2000" b="1">
                <a:ea typeface="Batang" pitchFamily="18" charset="-127"/>
              </a:rPr>
            </a:br>
            <a:r>
              <a:rPr lang="en-US" altLang="ko-KR" sz="2000" b="1">
                <a:ea typeface="Batang" pitchFamily="18" charset="-127"/>
              </a:rPr>
              <a:t>Adopters</a:t>
            </a:r>
            <a:endParaRPr lang="en-US" sz="2100" b="1"/>
          </a:p>
        </p:txBody>
      </p:sp>
      <p:sp>
        <p:nvSpPr>
          <p:cNvPr id="15373" name="Rectangle 17"/>
          <p:cNvSpPr>
            <a:spLocks noChangeArrowheads="1"/>
          </p:cNvSpPr>
          <p:nvPr/>
        </p:nvSpPr>
        <p:spPr bwMode="auto">
          <a:xfrm>
            <a:off x="4795838" y="1514475"/>
            <a:ext cx="3109912" cy="69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3E00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algn="ctr" defTabSz="820738"/>
            <a:r>
              <a:rPr lang="en-US" altLang="ko-KR" sz="2000" b="1">
                <a:ea typeface="Batang" pitchFamily="18" charset="-127"/>
              </a:rPr>
              <a:t>Late</a:t>
            </a:r>
            <a:br>
              <a:rPr lang="en-US" altLang="ko-KR" sz="2000" b="1">
                <a:ea typeface="Batang" pitchFamily="18" charset="-127"/>
              </a:rPr>
            </a:br>
            <a:r>
              <a:rPr lang="en-US" altLang="ko-KR" sz="2000" b="1">
                <a:ea typeface="Batang" pitchFamily="18" charset="-127"/>
              </a:rPr>
              <a:t>Adopters</a:t>
            </a:r>
            <a:endParaRPr lang="en-US" sz="2100" b="1"/>
          </a:p>
        </p:txBody>
      </p:sp>
      <p:sp>
        <p:nvSpPr>
          <p:cNvPr id="15374" name="Rectangle 18"/>
          <p:cNvSpPr>
            <a:spLocks noChangeArrowheads="1"/>
          </p:cNvSpPr>
          <p:nvPr/>
        </p:nvSpPr>
        <p:spPr bwMode="auto">
          <a:xfrm rot="-5400000">
            <a:off x="-34131" y="3156744"/>
            <a:ext cx="1681162" cy="69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3E00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algn="ctr" defTabSz="820738"/>
            <a:r>
              <a:rPr lang="en-US" altLang="ko-KR" sz="2000" b="1">
                <a:ea typeface="Batang" pitchFamily="18" charset="-127"/>
              </a:rPr>
              <a:t>% of</a:t>
            </a:r>
            <a:br>
              <a:rPr lang="en-US" altLang="ko-KR" sz="2000" b="1">
                <a:ea typeface="Batang" pitchFamily="18" charset="-127"/>
              </a:rPr>
            </a:br>
            <a:r>
              <a:rPr lang="en-US" altLang="ko-KR" sz="2000" b="1">
                <a:ea typeface="Batang" pitchFamily="18" charset="-127"/>
              </a:rPr>
              <a:t>Population</a:t>
            </a:r>
            <a:endParaRPr lang="en-US" sz="2100" b="1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6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Stakeholders - Current &amp; Future States</a:t>
            </a:r>
          </a:p>
        </p:txBody>
      </p:sp>
      <p:grpSp>
        <p:nvGrpSpPr>
          <p:cNvPr id="16387" name="Group 5"/>
          <p:cNvGrpSpPr>
            <a:grpSpLocks/>
          </p:cNvGrpSpPr>
          <p:nvPr/>
        </p:nvGrpSpPr>
        <p:grpSpPr bwMode="auto">
          <a:xfrm>
            <a:off x="304800" y="1471613"/>
            <a:ext cx="8229600" cy="4014787"/>
            <a:chOff x="1824" y="961"/>
            <a:chExt cx="2598" cy="1393"/>
          </a:xfrm>
        </p:grpSpPr>
        <p:sp>
          <p:nvSpPr>
            <p:cNvPr id="16409" name="Rectangle 6"/>
            <p:cNvSpPr>
              <a:spLocks noChangeArrowheads="1"/>
            </p:cNvSpPr>
            <p:nvPr/>
          </p:nvSpPr>
          <p:spPr bwMode="auto">
            <a:xfrm>
              <a:off x="1824" y="961"/>
              <a:ext cx="2598" cy="1393"/>
            </a:xfrm>
            <a:prstGeom prst="rect">
              <a:avLst/>
            </a:prstGeom>
            <a:solidFill>
              <a:srgbClr val="FCFEB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919191"/>
              </a:outerShdw>
            </a:effectLst>
          </p:spPr>
          <p:txBody>
            <a:bodyPr anchor="ctr"/>
            <a:lstStyle/>
            <a:p>
              <a:pPr algn="ctr" defTabSz="820738"/>
              <a:endParaRPr lang="en-US"/>
            </a:p>
          </p:txBody>
        </p:sp>
        <p:sp>
          <p:nvSpPr>
            <p:cNvPr id="16410" name="Rectangle 7"/>
            <p:cNvSpPr>
              <a:spLocks noChangeArrowheads="1"/>
            </p:cNvSpPr>
            <p:nvPr/>
          </p:nvSpPr>
          <p:spPr bwMode="auto">
            <a:xfrm>
              <a:off x="3306" y="1058"/>
              <a:ext cx="1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E00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16411" name="Line 8"/>
            <p:cNvSpPr>
              <a:spLocks noChangeShapeType="1"/>
            </p:cNvSpPr>
            <p:nvPr/>
          </p:nvSpPr>
          <p:spPr bwMode="auto">
            <a:xfrm>
              <a:off x="2329" y="1246"/>
              <a:ext cx="0" cy="98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16412" name="Line 9"/>
            <p:cNvSpPr>
              <a:spLocks noChangeShapeType="1"/>
            </p:cNvSpPr>
            <p:nvPr/>
          </p:nvSpPr>
          <p:spPr bwMode="auto">
            <a:xfrm>
              <a:off x="2665" y="1253"/>
              <a:ext cx="0" cy="98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16413" name="Line 10"/>
            <p:cNvSpPr>
              <a:spLocks noChangeShapeType="1"/>
            </p:cNvSpPr>
            <p:nvPr/>
          </p:nvSpPr>
          <p:spPr bwMode="auto">
            <a:xfrm>
              <a:off x="3097" y="1253"/>
              <a:ext cx="0" cy="98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16414" name="Line 11"/>
            <p:cNvSpPr>
              <a:spLocks noChangeShapeType="1"/>
            </p:cNvSpPr>
            <p:nvPr/>
          </p:nvSpPr>
          <p:spPr bwMode="auto">
            <a:xfrm>
              <a:off x="3413" y="1261"/>
              <a:ext cx="0" cy="97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16415" name="Line 12"/>
            <p:cNvSpPr>
              <a:spLocks noChangeShapeType="1"/>
            </p:cNvSpPr>
            <p:nvPr/>
          </p:nvSpPr>
          <p:spPr bwMode="auto">
            <a:xfrm>
              <a:off x="3817" y="1261"/>
              <a:ext cx="0" cy="97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16416" name="Rectangle 13"/>
            <p:cNvSpPr>
              <a:spLocks noChangeArrowheads="1"/>
            </p:cNvSpPr>
            <p:nvPr/>
          </p:nvSpPr>
          <p:spPr bwMode="auto">
            <a:xfrm>
              <a:off x="2013" y="1226"/>
              <a:ext cx="308" cy="1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E00"/>
                  </a:solidFill>
                </a14:hiddenFill>
              </a:ext>
              <a:ext uri="{91240B29-F687-4F45-9708-019B960494DF}">
                <a14:hiddenLine xmlns:a14="http://schemas.microsoft.com/office/drawing/2010/main" w="38100" cmpd="dbl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lIns="63500" tIns="25400" rIns="63500" bIns="25400"/>
            <a:lstStyle/>
            <a:p>
              <a:pPr defTabSz="820738"/>
              <a:r>
                <a:rPr lang="en-US" altLang="ko-KR" sz="1600">
                  <a:ea typeface="Batang" pitchFamily="18" charset="-127"/>
                </a:rPr>
                <a:t>Names</a:t>
              </a:r>
              <a:endParaRPr lang="en-US" sz="2100"/>
            </a:p>
          </p:txBody>
        </p:sp>
        <p:sp>
          <p:nvSpPr>
            <p:cNvPr id="16417" name="Rectangle 14"/>
            <p:cNvSpPr>
              <a:spLocks noChangeArrowheads="1"/>
            </p:cNvSpPr>
            <p:nvPr/>
          </p:nvSpPr>
          <p:spPr bwMode="auto">
            <a:xfrm>
              <a:off x="2320" y="1226"/>
              <a:ext cx="344" cy="2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E00"/>
                  </a:solidFill>
                </a14:hiddenFill>
              </a:ext>
              <a:ext uri="{91240B29-F687-4F45-9708-019B960494DF}">
                <a14:hiddenLine xmlns:a14="http://schemas.microsoft.com/office/drawing/2010/main" w="38100" cmpd="dbl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lIns="63500" tIns="25400" rIns="63500" bIns="25400"/>
            <a:lstStyle/>
            <a:p>
              <a:pPr algn="ctr" defTabSz="820738"/>
              <a:r>
                <a:rPr lang="en-US" altLang="ko-KR" sz="1600">
                  <a:ea typeface="Batang" pitchFamily="18" charset="-127"/>
                </a:rPr>
                <a:t>Strongly</a:t>
              </a:r>
            </a:p>
            <a:p>
              <a:pPr algn="ctr" defTabSz="820738"/>
              <a:r>
                <a:rPr lang="en-US" altLang="ko-KR" sz="1600">
                  <a:ea typeface="Batang" pitchFamily="18" charset="-127"/>
                </a:rPr>
                <a:t>Against</a:t>
              </a:r>
              <a:endParaRPr lang="en-US" sz="2100"/>
            </a:p>
          </p:txBody>
        </p:sp>
        <p:sp>
          <p:nvSpPr>
            <p:cNvPr id="16418" name="Rectangle 15"/>
            <p:cNvSpPr>
              <a:spLocks noChangeArrowheads="1"/>
            </p:cNvSpPr>
            <p:nvPr/>
          </p:nvSpPr>
          <p:spPr bwMode="auto">
            <a:xfrm>
              <a:off x="2667" y="1226"/>
              <a:ext cx="436" cy="2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E00"/>
                  </a:solidFill>
                </a14:hiddenFill>
              </a:ext>
              <a:ext uri="{91240B29-F687-4F45-9708-019B960494DF}">
                <a14:hiddenLine xmlns:a14="http://schemas.microsoft.com/office/drawing/2010/main" w="38100" cmpd="dbl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lIns="63500" tIns="25400" rIns="63500" bIns="25400"/>
            <a:lstStyle/>
            <a:p>
              <a:pPr algn="ctr" defTabSz="820738"/>
              <a:r>
                <a:rPr lang="en-US" altLang="ko-KR" sz="1600">
                  <a:ea typeface="Batang" pitchFamily="18" charset="-127"/>
                </a:rPr>
                <a:t>Moderately</a:t>
              </a:r>
            </a:p>
            <a:p>
              <a:pPr algn="ctr" defTabSz="820738"/>
              <a:r>
                <a:rPr lang="en-US" altLang="ko-KR" sz="1600">
                  <a:ea typeface="Batang" pitchFamily="18" charset="-127"/>
                </a:rPr>
                <a:t>Against</a:t>
              </a:r>
              <a:endParaRPr lang="en-US" sz="2100"/>
            </a:p>
          </p:txBody>
        </p:sp>
        <p:sp>
          <p:nvSpPr>
            <p:cNvPr id="16419" name="Rectangle 16"/>
            <p:cNvSpPr>
              <a:spLocks noChangeArrowheads="1"/>
            </p:cNvSpPr>
            <p:nvPr/>
          </p:nvSpPr>
          <p:spPr bwMode="auto">
            <a:xfrm>
              <a:off x="3109" y="1226"/>
              <a:ext cx="312" cy="1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E00"/>
                  </a:solidFill>
                </a14:hiddenFill>
              </a:ext>
              <a:ext uri="{91240B29-F687-4F45-9708-019B960494DF}">
                <a14:hiddenLine xmlns:a14="http://schemas.microsoft.com/office/drawing/2010/main" w="38100" cmpd="dbl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lIns="63500" tIns="25400" rIns="63500" bIns="25400"/>
            <a:lstStyle/>
            <a:p>
              <a:pPr algn="ctr" defTabSz="820738"/>
              <a:r>
                <a:rPr lang="en-US" altLang="ko-KR" sz="1600">
                  <a:ea typeface="Batang" pitchFamily="18" charset="-127"/>
                </a:rPr>
                <a:t>Neutral</a:t>
              </a:r>
              <a:endParaRPr lang="en-US" sz="2100"/>
            </a:p>
          </p:txBody>
        </p:sp>
        <p:sp>
          <p:nvSpPr>
            <p:cNvPr id="16420" name="Rectangle 17"/>
            <p:cNvSpPr>
              <a:spLocks noChangeArrowheads="1"/>
            </p:cNvSpPr>
            <p:nvPr/>
          </p:nvSpPr>
          <p:spPr bwMode="auto">
            <a:xfrm>
              <a:off x="3407" y="1226"/>
              <a:ext cx="436" cy="2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E00"/>
                  </a:solidFill>
                </a14:hiddenFill>
              </a:ext>
              <a:ext uri="{91240B29-F687-4F45-9708-019B960494DF}">
                <a14:hiddenLine xmlns:a14="http://schemas.microsoft.com/office/drawing/2010/main" w="38100" cmpd="dbl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lIns="63500" tIns="25400" rIns="63500" bIns="25400"/>
            <a:lstStyle/>
            <a:p>
              <a:pPr algn="ctr" defTabSz="820738"/>
              <a:r>
                <a:rPr lang="en-US" altLang="ko-KR" sz="1600">
                  <a:ea typeface="Batang" pitchFamily="18" charset="-127"/>
                </a:rPr>
                <a:t>Moderately</a:t>
              </a:r>
            </a:p>
            <a:p>
              <a:pPr algn="ctr" defTabSz="820738"/>
              <a:r>
                <a:rPr lang="en-US" altLang="ko-KR" sz="1600">
                  <a:ea typeface="Batang" pitchFamily="18" charset="-127"/>
                </a:rPr>
                <a:t>Supportive</a:t>
              </a:r>
              <a:endParaRPr lang="en-US" sz="2100"/>
            </a:p>
          </p:txBody>
        </p:sp>
        <p:sp>
          <p:nvSpPr>
            <p:cNvPr id="16421" name="Rectangle 18"/>
            <p:cNvSpPr>
              <a:spLocks noChangeArrowheads="1"/>
            </p:cNvSpPr>
            <p:nvPr/>
          </p:nvSpPr>
          <p:spPr bwMode="auto">
            <a:xfrm>
              <a:off x="3809" y="1234"/>
              <a:ext cx="424" cy="2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E00"/>
                  </a:solidFill>
                </a14:hiddenFill>
              </a:ext>
              <a:ext uri="{91240B29-F687-4F45-9708-019B960494DF}">
                <a14:hiddenLine xmlns:a14="http://schemas.microsoft.com/office/drawing/2010/main" w="38100" cmpd="dbl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lIns="63500" tIns="25400" rIns="63500" bIns="25400"/>
            <a:lstStyle/>
            <a:p>
              <a:pPr algn="ctr" defTabSz="820738"/>
              <a:r>
                <a:rPr lang="en-US" altLang="ko-KR" sz="1600">
                  <a:ea typeface="Batang" pitchFamily="18" charset="-127"/>
                </a:rPr>
                <a:t>Strongly</a:t>
              </a:r>
            </a:p>
            <a:p>
              <a:pPr algn="ctr" defTabSz="820738"/>
              <a:r>
                <a:rPr lang="en-US" altLang="ko-KR" sz="1600">
                  <a:ea typeface="Batang" pitchFamily="18" charset="-127"/>
                </a:rPr>
                <a:t>Supportive</a:t>
              </a:r>
              <a:endParaRPr lang="en-US" sz="2100"/>
            </a:p>
          </p:txBody>
        </p:sp>
        <p:sp>
          <p:nvSpPr>
            <p:cNvPr id="16422" name="Rectangle 19"/>
            <p:cNvSpPr>
              <a:spLocks noChangeArrowheads="1"/>
            </p:cNvSpPr>
            <p:nvPr/>
          </p:nvSpPr>
          <p:spPr bwMode="auto">
            <a:xfrm>
              <a:off x="2083" y="994"/>
              <a:ext cx="2085" cy="1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E00"/>
                  </a:solidFill>
                </a14:hiddenFill>
              </a:ext>
              <a:ext uri="{91240B29-F687-4F45-9708-019B960494DF}">
                <a14:hiddenLine xmlns:a14="http://schemas.microsoft.com/office/drawing/2010/main" w="38100" cmpd="dbl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lIns="63500" tIns="25400" rIns="63500" bIns="25400"/>
            <a:lstStyle/>
            <a:p>
              <a:pPr algn="ctr" defTabSz="820738"/>
              <a:r>
                <a:rPr lang="en-US" altLang="ko-KR" sz="2800" b="1" u="sng">
                  <a:ea typeface="Batang" pitchFamily="18" charset="-127"/>
                </a:rPr>
                <a:t>Stakeholder Assessment</a:t>
              </a:r>
              <a:endParaRPr lang="en-US" sz="2100"/>
            </a:p>
          </p:txBody>
        </p:sp>
        <p:sp>
          <p:nvSpPr>
            <p:cNvPr id="16423" name="Line 20"/>
            <p:cNvSpPr>
              <a:spLocks noChangeShapeType="1"/>
            </p:cNvSpPr>
            <p:nvPr/>
          </p:nvSpPr>
          <p:spPr bwMode="auto">
            <a:xfrm>
              <a:off x="2061" y="1458"/>
              <a:ext cx="21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16424" name="Line 21"/>
            <p:cNvSpPr>
              <a:spLocks noChangeShapeType="1"/>
            </p:cNvSpPr>
            <p:nvPr/>
          </p:nvSpPr>
          <p:spPr bwMode="auto">
            <a:xfrm>
              <a:off x="2061" y="1642"/>
              <a:ext cx="21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16425" name="Line 22"/>
            <p:cNvSpPr>
              <a:spLocks noChangeShapeType="1"/>
            </p:cNvSpPr>
            <p:nvPr/>
          </p:nvSpPr>
          <p:spPr bwMode="auto">
            <a:xfrm>
              <a:off x="2061" y="1858"/>
              <a:ext cx="2104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16426" name="Line 23"/>
            <p:cNvSpPr>
              <a:spLocks noChangeShapeType="1"/>
            </p:cNvSpPr>
            <p:nvPr/>
          </p:nvSpPr>
          <p:spPr bwMode="auto">
            <a:xfrm>
              <a:off x="2069" y="2058"/>
              <a:ext cx="208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</p:grpSp>
      <p:sp>
        <p:nvSpPr>
          <p:cNvPr id="16388" name="Text Box 26"/>
          <p:cNvSpPr txBox="1">
            <a:spLocks noChangeArrowheads="1"/>
          </p:cNvSpPr>
          <p:nvPr/>
        </p:nvSpPr>
        <p:spPr bwMode="auto">
          <a:xfrm>
            <a:off x="990600" y="2946400"/>
            <a:ext cx="5969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500" b="1"/>
              <a:t>Fred</a:t>
            </a:r>
          </a:p>
        </p:txBody>
      </p:sp>
      <p:sp>
        <p:nvSpPr>
          <p:cNvPr id="16389" name="Text Box 27"/>
          <p:cNvSpPr txBox="1">
            <a:spLocks noChangeArrowheads="1"/>
          </p:cNvSpPr>
          <p:nvPr/>
        </p:nvSpPr>
        <p:spPr bwMode="auto">
          <a:xfrm>
            <a:off x="990600" y="3570288"/>
            <a:ext cx="744538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500" b="1"/>
              <a:t>Wilma</a:t>
            </a:r>
          </a:p>
        </p:txBody>
      </p:sp>
      <p:sp>
        <p:nvSpPr>
          <p:cNvPr id="16390" name="Text Box 28"/>
          <p:cNvSpPr txBox="1">
            <a:spLocks noChangeArrowheads="1"/>
          </p:cNvSpPr>
          <p:nvPr/>
        </p:nvSpPr>
        <p:spPr bwMode="auto">
          <a:xfrm>
            <a:off x="990600" y="4179888"/>
            <a:ext cx="83185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500" b="1"/>
              <a:t>Barney</a:t>
            </a:r>
          </a:p>
        </p:txBody>
      </p:sp>
      <p:sp>
        <p:nvSpPr>
          <p:cNvPr id="16391" name="Text Box 29"/>
          <p:cNvSpPr txBox="1">
            <a:spLocks noChangeArrowheads="1"/>
          </p:cNvSpPr>
          <p:nvPr/>
        </p:nvSpPr>
        <p:spPr bwMode="auto">
          <a:xfrm>
            <a:off x="990600" y="4713288"/>
            <a:ext cx="661988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500" b="1"/>
              <a:t>Betty</a:t>
            </a:r>
          </a:p>
        </p:txBody>
      </p:sp>
      <p:sp>
        <p:nvSpPr>
          <p:cNvPr id="16392" name="Oval 30"/>
          <p:cNvSpPr>
            <a:spLocks noChangeArrowheads="1"/>
          </p:cNvSpPr>
          <p:nvPr/>
        </p:nvSpPr>
        <p:spPr bwMode="auto">
          <a:xfrm>
            <a:off x="2209800" y="2971800"/>
            <a:ext cx="304800" cy="304800"/>
          </a:xfrm>
          <a:prstGeom prst="ellipse">
            <a:avLst/>
          </a:prstGeom>
          <a:solidFill>
            <a:srgbClr val="FF0000"/>
          </a:solidFill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3" name="Oval 31"/>
          <p:cNvSpPr>
            <a:spLocks noChangeArrowheads="1"/>
          </p:cNvSpPr>
          <p:nvPr/>
        </p:nvSpPr>
        <p:spPr bwMode="auto">
          <a:xfrm>
            <a:off x="7010400" y="3581400"/>
            <a:ext cx="304800" cy="304800"/>
          </a:xfrm>
          <a:prstGeom prst="ellipse">
            <a:avLst/>
          </a:prstGeom>
          <a:solidFill>
            <a:srgbClr val="FF0000"/>
          </a:solidFill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4" name="Oval 32"/>
          <p:cNvSpPr>
            <a:spLocks noChangeArrowheads="1"/>
          </p:cNvSpPr>
          <p:nvPr/>
        </p:nvSpPr>
        <p:spPr bwMode="auto">
          <a:xfrm>
            <a:off x="7010400" y="4724400"/>
            <a:ext cx="304800" cy="304800"/>
          </a:xfrm>
          <a:prstGeom prst="ellipse">
            <a:avLst/>
          </a:prstGeom>
          <a:solidFill>
            <a:srgbClr val="FF0000"/>
          </a:solidFill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5" name="Oval 33"/>
          <p:cNvSpPr>
            <a:spLocks noChangeArrowheads="1"/>
          </p:cNvSpPr>
          <p:nvPr/>
        </p:nvSpPr>
        <p:spPr bwMode="auto">
          <a:xfrm>
            <a:off x="4724400" y="4191000"/>
            <a:ext cx="304800" cy="304800"/>
          </a:xfrm>
          <a:prstGeom prst="ellipse">
            <a:avLst/>
          </a:prstGeom>
          <a:solidFill>
            <a:srgbClr val="FF0000"/>
          </a:solidFill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6" name="Text Box 34"/>
          <p:cNvSpPr txBox="1">
            <a:spLocks noChangeArrowheads="1"/>
          </p:cNvSpPr>
          <p:nvPr/>
        </p:nvSpPr>
        <p:spPr bwMode="auto">
          <a:xfrm>
            <a:off x="5791200" y="4114800"/>
            <a:ext cx="395288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500" b="1"/>
              <a:t>X</a:t>
            </a:r>
          </a:p>
        </p:txBody>
      </p:sp>
      <p:sp>
        <p:nvSpPr>
          <p:cNvPr id="16397" name="Text Box 35"/>
          <p:cNvSpPr txBox="1">
            <a:spLocks noChangeArrowheads="1"/>
          </p:cNvSpPr>
          <p:nvPr/>
        </p:nvSpPr>
        <p:spPr bwMode="auto">
          <a:xfrm>
            <a:off x="5776913" y="2895600"/>
            <a:ext cx="395287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500" b="1"/>
              <a:t>X</a:t>
            </a:r>
          </a:p>
        </p:txBody>
      </p:sp>
      <p:sp>
        <p:nvSpPr>
          <p:cNvPr id="16398" name="Text Box 36"/>
          <p:cNvSpPr txBox="1">
            <a:spLocks noChangeArrowheads="1"/>
          </p:cNvSpPr>
          <p:nvPr/>
        </p:nvSpPr>
        <p:spPr bwMode="auto">
          <a:xfrm>
            <a:off x="6996113" y="3489325"/>
            <a:ext cx="395287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500" b="1"/>
              <a:t>X</a:t>
            </a:r>
          </a:p>
        </p:txBody>
      </p:sp>
      <p:sp>
        <p:nvSpPr>
          <p:cNvPr id="16399" name="Text Box 37"/>
          <p:cNvSpPr txBox="1">
            <a:spLocks noChangeArrowheads="1"/>
          </p:cNvSpPr>
          <p:nvPr/>
        </p:nvSpPr>
        <p:spPr bwMode="auto">
          <a:xfrm>
            <a:off x="5791200" y="4648200"/>
            <a:ext cx="395288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500" b="1"/>
              <a:t>X</a:t>
            </a:r>
          </a:p>
        </p:txBody>
      </p:sp>
      <p:sp>
        <p:nvSpPr>
          <p:cNvPr id="16400" name="Line 38"/>
          <p:cNvSpPr>
            <a:spLocks noChangeShapeType="1"/>
          </p:cNvSpPr>
          <p:nvPr/>
        </p:nvSpPr>
        <p:spPr bwMode="auto">
          <a:xfrm>
            <a:off x="2590800" y="3124200"/>
            <a:ext cx="31242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none" w="sm" len="sm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01" name="Line 39"/>
          <p:cNvSpPr>
            <a:spLocks noChangeShapeType="1"/>
          </p:cNvSpPr>
          <p:nvPr/>
        </p:nvSpPr>
        <p:spPr bwMode="auto">
          <a:xfrm>
            <a:off x="5105400" y="4343400"/>
            <a:ext cx="6858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none" w="sm" len="sm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02" name="Line 40"/>
          <p:cNvSpPr>
            <a:spLocks noChangeShapeType="1"/>
          </p:cNvSpPr>
          <p:nvPr/>
        </p:nvSpPr>
        <p:spPr bwMode="auto">
          <a:xfrm flipH="1">
            <a:off x="6172200" y="4876800"/>
            <a:ext cx="6858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none" w="sm" len="sm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03" name="Oval 41"/>
          <p:cNvSpPr>
            <a:spLocks noChangeArrowheads="1"/>
          </p:cNvSpPr>
          <p:nvPr/>
        </p:nvSpPr>
        <p:spPr bwMode="auto">
          <a:xfrm>
            <a:off x="1227138" y="5819775"/>
            <a:ext cx="176212" cy="157163"/>
          </a:xfrm>
          <a:prstGeom prst="ellipse">
            <a:avLst/>
          </a:prstGeom>
          <a:solidFill>
            <a:srgbClr val="FF0000"/>
          </a:solidFill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404" name="Text Box 42"/>
          <p:cNvSpPr txBox="1">
            <a:spLocks noChangeArrowheads="1"/>
          </p:cNvSpPr>
          <p:nvPr/>
        </p:nvSpPr>
        <p:spPr bwMode="auto">
          <a:xfrm>
            <a:off x="1143000" y="6003925"/>
            <a:ext cx="31115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500" b="1"/>
              <a:t>X</a:t>
            </a:r>
          </a:p>
        </p:txBody>
      </p:sp>
      <p:sp>
        <p:nvSpPr>
          <p:cNvPr id="16405" name="Text Box 43"/>
          <p:cNvSpPr txBox="1">
            <a:spLocks noChangeArrowheads="1"/>
          </p:cNvSpPr>
          <p:nvPr/>
        </p:nvSpPr>
        <p:spPr bwMode="auto">
          <a:xfrm>
            <a:off x="1508125" y="5688013"/>
            <a:ext cx="2298700" cy="944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ct val="15000"/>
              </a:spcAft>
            </a:pPr>
            <a:r>
              <a:rPr lang="en-US" sz="1700" b="1"/>
              <a:t>Current State</a:t>
            </a:r>
          </a:p>
          <a:p>
            <a:pPr eaLnBrk="1" hangingPunct="1">
              <a:spcAft>
                <a:spcPct val="15000"/>
              </a:spcAft>
            </a:pPr>
            <a:r>
              <a:rPr lang="en-US" sz="1700" b="1"/>
              <a:t>Desired Future State</a:t>
            </a:r>
          </a:p>
          <a:p>
            <a:pPr eaLnBrk="1" hangingPunct="1">
              <a:spcAft>
                <a:spcPct val="15000"/>
              </a:spcAft>
            </a:pPr>
            <a:r>
              <a:rPr lang="en-US" sz="1700" b="1"/>
              <a:t>Has Influence Over</a:t>
            </a:r>
          </a:p>
        </p:txBody>
      </p:sp>
      <p:sp>
        <p:nvSpPr>
          <p:cNvPr id="16406" name="Text Box 44"/>
          <p:cNvSpPr txBox="1">
            <a:spLocks noChangeArrowheads="1"/>
          </p:cNvSpPr>
          <p:nvPr/>
        </p:nvSpPr>
        <p:spPr bwMode="auto">
          <a:xfrm>
            <a:off x="304800" y="882650"/>
            <a:ext cx="5091113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100" b="1" i="1"/>
              <a:t>“Fred &amp; Barney, Let’s Go to the Opera!</a:t>
            </a:r>
          </a:p>
        </p:txBody>
      </p:sp>
      <p:sp>
        <p:nvSpPr>
          <p:cNvPr id="16407" name="Line 45"/>
          <p:cNvSpPr>
            <a:spLocks noChangeShapeType="1"/>
          </p:cNvSpPr>
          <p:nvPr/>
        </p:nvSpPr>
        <p:spPr bwMode="auto">
          <a:xfrm flipH="1" flipV="1">
            <a:off x="5181600" y="4419600"/>
            <a:ext cx="1752600" cy="38100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08" name="Line 46"/>
          <p:cNvSpPr>
            <a:spLocks noChangeShapeType="1"/>
          </p:cNvSpPr>
          <p:nvPr/>
        </p:nvSpPr>
        <p:spPr bwMode="auto">
          <a:xfrm flipH="1" flipV="1">
            <a:off x="1143000" y="6400800"/>
            <a:ext cx="381000" cy="15240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CB683B8-A7CC-7729-E8BF-DFC72E45DC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Charters</a:t>
            </a:r>
          </a:p>
        </p:txBody>
      </p:sp>
    </p:spTree>
    <p:extLst>
      <p:ext uri="{BB962C8B-B14F-4D97-AF65-F5344CB8AC3E}">
        <p14:creationId xmlns:p14="http://schemas.microsoft.com/office/powerpoint/2010/main" val="39529197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711" name="Rectangle 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Resistance Sources/Influence Strategy</a:t>
            </a:r>
          </a:p>
        </p:txBody>
      </p:sp>
      <p:sp>
        <p:nvSpPr>
          <p:cNvPr id="17411" name="Rectangle 16"/>
          <p:cNvSpPr>
            <a:spLocks noGrp="1" noChangeArrowheads="1"/>
          </p:cNvSpPr>
          <p:nvPr>
            <p:ph type="body" idx="1"/>
          </p:nvPr>
        </p:nvSpPr>
        <p:spPr>
          <a:xfrm>
            <a:off x="346075" y="1076325"/>
            <a:ext cx="3082925" cy="2733675"/>
          </a:xfrm>
        </p:spPr>
        <p:txBody>
          <a:bodyPr/>
          <a:lstStyle/>
          <a:p>
            <a:pPr eaLnBrk="1" hangingPunct="1">
              <a:buFont typeface="Symbol" pitchFamily="18" charset="2"/>
              <a:buNone/>
            </a:pPr>
            <a:r>
              <a:rPr lang="en-US" sz="2800" b="1"/>
              <a:t>TPCF Analysis:</a:t>
            </a:r>
          </a:p>
          <a:p>
            <a:pPr eaLnBrk="1" hangingPunct="1"/>
            <a:r>
              <a:rPr lang="en-US" sz="2800"/>
              <a:t>Technical</a:t>
            </a:r>
          </a:p>
          <a:p>
            <a:pPr eaLnBrk="1" hangingPunct="1"/>
            <a:r>
              <a:rPr lang="en-US" sz="2800"/>
              <a:t>Political</a:t>
            </a:r>
          </a:p>
          <a:p>
            <a:pPr eaLnBrk="1" hangingPunct="1"/>
            <a:r>
              <a:rPr lang="en-US" sz="2800"/>
              <a:t>Cultural</a:t>
            </a:r>
          </a:p>
          <a:p>
            <a:pPr eaLnBrk="1" hangingPunct="1"/>
            <a:r>
              <a:rPr lang="en-US" sz="2800"/>
              <a:t>Financial</a:t>
            </a:r>
          </a:p>
        </p:txBody>
      </p:sp>
      <p:sp>
        <p:nvSpPr>
          <p:cNvPr id="17412" name="Rectangle 6"/>
          <p:cNvSpPr>
            <a:spLocks noChangeArrowheads="1"/>
          </p:cNvSpPr>
          <p:nvPr/>
        </p:nvSpPr>
        <p:spPr bwMode="auto">
          <a:xfrm>
            <a:off x="2971800" y="3200400"/>
            <a:ext cx="5562600" cy="2971800"/>
          </a:xfrm>
          <a:prstGeom prst="rect">
            <a:avLst/>
          </a:prstGeom>
          <a:solidFill>
            <a:srgbClr val="FFFF99"/>
          </a:solidFill>
          <a:ln w="12700">
            <a:solidFill>
              <a:srgbClr val="000000"/>
            </a:solidFill>
            <a:miter lim="800000"/>
            <a:headEnd/>
            <a:tailEnd/>
          </a:ln>
          <a:effectLst>
            <a:outerShdw dist="53882" dir="2700000" algn="ctr" rotWithShape="0">
              <a:srgbClr val="919191"/>
            </a:outerShdw>
          </a:effectLst>
        </p:spPr>
        <p:txBody>
          <a:bodyPr anchor="ctr"/>
          <a:lstStyle/>
          <a:p>
            <a:endParaRPr lang="en-US"/>
          </a:p>
        </p:txBody>
      </p:sp>
      <p:sp>
        <p:nvSpPr>
          <p:cNvPr id="17413" name="Rectangle 7"/>
          <p:cNvSpPr>
            <a:spLocks noChangeArrowheads="1"/>
          </p:cNvSpPr>
          <p:nvPr/>
        </p:nvSpPr>
        <p:spPr bwMode="auto">
          <a:xfrm>
            <a:off x="2992438" y="3443288"/>
            <a:ext cx="1427162" cy="41592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cmpd="dbl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lIns="63500" tIns="25400" rIns="63500" bIns="25400"/>
          <a:lstStyle/>
          <a:p>
            <a:pPr algn="ctr" defTabSz="820738"/>
            <a:r>
              <a:rPr lang="en-US" altLang="ko-KR" sz="1600" b="1">
                <a:ea typeface="Batang" pitchFamily="18" charset="-127"/>
              </a:rPr>
              <a:t>Stakeholder</a:t>
            </a:r>
            <a:endParaRPr lang="en-US" sz="1700"/>
          </a:p>
        </p:txBody>
      </p:sp>
      <p:sp>
        <p:nvSpPr>
          <p:cNvPr id="17414" name="Rectangle 8"/>
          <p:cNvSpPr>
            <a:spLocks noChangeArrowheads="1"/>
          </p:cNvSpPr>
          <p:nvPr/>
        </p:nvSpPr>
        <p:spPr bwMode="auto">
          <a:xfrm>
            <a:off x="4386263" y="3303588"/>
            <a:ext cx="1328737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3E00"/>
                </a:solidFill>
              </a14:hiddenFill>
            </a:ext>
            <a:ext uri="{91240B29-F687-4F45-9708-019B960494DF}">
              <a14:hiddenLine xmlns:a14="http://schemas.microsoft.com/office/drawing/2010/main" w="38100" cmpd="dbl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lIns="63500" tIns="25400" rIns="63500" bIns="25400"/>
          <a:lstStyle/>
          <a:p>
            <a:pPr algn="ctr" defTabSz="820738"/>
            <a:r>
              <a:rPr lang="en-US" altLang="ko-KR" sz="1600" b="1">
                <a:ea typeface="Batang" pitchFamily="18" charset="-127"/>
              </a:rPr>
              <a:t>Issues/</a:t>
            </a:r>
            <a:br>
              <a:rPr lang="en-US" altLang="ko-KR" sz="1600" b="1">
                <a:ea typeface="Batang" pitchFamily="18" charset="-127"/>
              </a:rPr>
            </a:br>
            <a:r>
              <a:rPr lang="en-US" altLang="ko-KR" sz="1600" b="1">
                <a:ea typeface="Batang" pitchFamily="18" charset="-127"/>
              </a:rPr>
              <a:t>Concerns</a:t>
            </a:r>
            <a:endParaRPr lang="en-US" sz="1700"/>
          </a:p>
        </p:txBody>
      </p:sp>
      <p:sp>
        <p:nvSpPr>
          <p:cNvPr id="17415" name="Rectangle 9"/>
          <p:cNvSpPr>
            <a:spLocks noChangeArrowheads="1"/>
          </p:cNvSpPr>
          <p:nvPr/>
        </p:nvSpPr>
        <p:spPr bwMode="auto">
          <a:xfrm>
            <a:off x="7310438" y="3303588"/>
            <a:ext cx="1128712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3E00"/>
                </a:solidFill>
              </a14:hiddenFill>
            </a:ext>
            <a:ext uri="{91240B29-F687-4F45-9708-019B960494DF}">
              <a14:hiddenLine xmlns:a14="http://schemas.microsoft.com/office/drawing/2010/main" w="38100" cmpd="dbl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lIns="63500" tIns="25400" rIns="63500" bIns="25400"/>
          <a:lstStyle/>
          <a:p>
            <a:pPr algn="ctr" defTabSz="820738"/>
            <a:r>
              <a:rPr lang="en-US" altLang="ko-KR" sz="1600" b="1">
                <a:ea typeface="Batang" pitchFamily="18" charset="-127"/>
              </a:rPr>
              <a:t>Influence</a:t>
            </a:r>
            <a:br>
              <a:rPr lang="en-US" altLang="ko-KR" sz="1600" b="1">
                <a:ea typeface="Batang" pitchFamily="18" charset="-127"/>
              </a:rPr>
            </a:br>
            <a:r>
              <a:rPr lang="en-US" altLang="ko-KR" sz="1600" b="1">
                <a:ea typeface="Batang" pitchFamily="18" charset="-127"/>
              </a:rPr>
              <a:t>Strategy</a:t>
            </a:r>
            <a:endParaRPr lang="en-US" sz="1700"/>
          </a:p>
        </p:txBody>
      </p:sp>
      <p:sp>
        <p:nvSpPr>
          <p:cNvPr id="17416" name="Line 10"/>
          <p:cNvSpPr>
            <a:spLocks noChangeShapeType="1"/>
          </p:cNvSpPr>
          <p:nvPr/>
        </p:nvSpPr>
        <p:spPr bwMode="auto">
          <a:xfrm>
            <a:off x="3289300" y="4111625"/>
            <a:ext cx="5064125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7417" name="Rectangle 11"/>
          <p:cNvSpPr>
            <a:spLocks noChangeArrowheads="1"/>
          </p:cNvSpPr>
          <p:nvPr/>
        </p:nvSpPr>
        <p:spPr bwMode="auto">
          <a:xfrm>
            <a:off x="5943600" y="3303588"/>
            <a:ext cx="944563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3E00"/>
                </a:solidFill>
              </a14:hiddenFill>
            </a:ext>
            <a:ext uri="{91240B29-F687-4F45-9708-019B960494DF}">
              <a14:hiddenLine xmlns:a14="http://schemas.microsoft.com/office/drawing/2010/main" w="38100" cmpd="dbl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lIns="63500" tIns="25400" rIns="63500" bIns="25400"/>
          <a:lstStyle/>
          <a:p>
            <a:pPr algn="ctr" defTabSz="820738"/>
            <a:r>
              <a:rPr lang="en-US" altLang="ko-KR" sz="1600" b="1">
                <a:ea typeface="Batang" pitchFamily="18" charset="-127"/>
              </a:rPr>
              <a:t>Identify</a:t>
            </a:r>
            <a:br>
              <a:rPr lang="en-US" altLang="ko-KR" sz="1600" b="1">
                <a:ea typeface="Batang" pitchFamily="18" charset="-127"/>
              </a:rPr>
            </a:br>
            <a:r>
              <a:rPr lang="en-US" altLang="ko-KR" sz="1600" b="1">
                <a:ea typeface="Batang" pitchFamily="18" charset="-127"/>
              </a:rPr>
              <a:t>“Wins”</a:t>
            </a:r>
            <a:endParaRPr lang="en-US" sz="1700"/>
          </a:p>
        </p:txBody>
      </p:sp>
      <p:sp>
        <p:nvSpPr>
          <p:cNvPr id="17418" name="Line 12"/>
          <p:cNvSpPr>
            <a:spLocks noChangeShapeType="1"/>
          </p:cNvSpPr>
          <p:nvPr/>
        </p:nvSpPr>
        <p:spPr bwMode="auto">
          <a:xfrm>
            <a:off x="4343400" y="3292475"/>
            <a:ext cx="0" cy="278923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7419" name="Line 13"/>
          <p:cNvSpPr>
            <a:spLocks noChangeShapeType="1"/>
          </p:cNvSpPr>
          <p:nvPr/>
        </p:nvSpPr>
        <p:spPr bwMode="auto">
          <a:xfrm>
            <a:off x="7219950" y="3292475"/>
            <a:ext cx="0" cy="278923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7420" name="Line 14"/>
          <p:cNvSpPr>
            <a:spLocks noChangeShapeType="1"/>
          </p:cNvSpPr>
          <p:nvPr/>
        </p:nvSpPr>
        <p:spPr bwMode="auto">
          <a:xfrm>
            <a:off x="5810250" y="3292475"/>
            <a:ext cx="0" cy="278923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7421" name="Text Box 18"/>
          <p:cNvSpPr txBox="1">
            <a:spLocks noChangeArrowheads="1"/>
          </p:cNvSpPr>
          <p:nvPr/>
        </p:nvSpPr>
        <p:spPr bwMode="auto">
          <a:xfrm>
            <a:off x="3309938" y="4267200"/>
            <a:ext cx="652462" cy="350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700" b="1"/>
              <a:t>Fred</a:t>
            </a:r>
          </a:p>
        </p:txBody>
      </p:sp>
      <p:sp>
        <p:nvSpPr>
          <p:cNvPr id="17422" name="Text Box 19"/>
          <p:cNvSpPr txBox="1">
            <a:spLocks noChangeArrowheads="1"/>
          </p:cNvSpPr>
          <p:nvPr/>
        </p:nvSpPr>
        <p:spPr bwMode="auto">
          <a:xfrm>
            <a:off x="4495800" y="4267200"/>
            <a:ext cx="1143000" cy="868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700" b="1"/>
              <a:t>Will Miss Bowling Night</a:t>
            </a:r>
          </a:p>
        </p:txBody>
      </p:sp>
      <p:sp>
        <p:nvSpPr>
          <p:cNvPr id="17423" name="Text Box 20"/>
          <p:cNvSpPr txBox="1">
            <a:spLocks noChangeArrowheads="1"/>
          </p:cNvSpPr>
          <p:nvPr/>
        </p:nvSpPr>
        <p:spPr bwMode="auto">
          <a:xfrm>
            <a:off x="5846763" y="4267200"/>
            <a:ext cx="1316037" cy="868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700" b="1"/>
              <a:t>Will Trade Bowling for Food</a:t>
            </a:r>
          </a:p>
        </p:txBody>
      </p:sp>
      <p:sp>
        <p:nvSpPr>
          <p:cNvPr id="17424" name="Text Box 21"/>
          <p:cNvSpPr txBox="1">
            <a:spLocks noChangeArrowheads="1"/>
          </p:cNvSpPr>
          <p:nvPr/>
        </p:nvSpPr>
        <p:spPr bwMode="auto">
          <a:xfrm>
            <a:off x="7239000" y="4267200"/>
            <a:ext cx="1414463" cy="1385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700" b="1"/>
              <a:t>Dinner at Bronto-Burgers Before Show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Closing the Team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46075" y="1076325"/>
            <a:ext cx="8340725" cy="5513388"/>
          </a:xfrm>
        </p:spPr>
        <p:txBody>
          <a:bodyPr/>
          <a:lstStyle/>
          <a:p>
            <a:pPr eaLnBrk="1" hangingPunct="1"/>
            <a:r>
              <a:rPr lang="en-US" sz="3200"/>
              <a:t>Recognition</a:t>
            </a:r>
          </a:p>
          <a:p>
            <a:pPr eaLnBrk="1" hangingPunct="1"/>
            <a:r>
              <a:rPr lang="en-US" sz="3200"/>
              <a:t>Resting on Their Laurels</a:t>
            </a:r>
          </a:p>
          <a:p>
            <a:pPr eaLnBrk="1" hangingPunct="1"/>
            <a:r>
              <a:rPr lang="en-US" sz="3200"/>
              <a:t>Evaluating the Project</a:t>
            </a:r>
          </a:p>
        </p:txBody>
      </p:sp>
      <p:pic>
        <p:nvPicPr>
          <p:cNvPr id="18436" name="Picture 4" descr="j0301436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00600" y="2667000"/>
            <a:ext cx="3360738" cy="3479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/>
              <a:t>Project Charter – “Small” Projects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2088235"/>
              </p:ext>
            </p:extLst>
          </p:nvPr>
        </p:nvGraphicFramePr>
        <p:xfrm>
          <a:off x="444500" y="976313"/>
          <a:ext cx="8247063" cy="3906838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531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964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93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96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96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993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9935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40132">
                <a:tc>
                  <a:txBody>
                    <a:bodyPr/>
                    <a:lstStyle/>
                    <a:p>
                      <a:r>
                        <a:rPr lang="en-US" sz="1800" b="1" dirty="0"/>
                        <a:t>Project Description:</a:t>
                      </a:r>
                    </a:p>
                  </a:txBody>
                  <a:tcPr marL="91456" marR="91456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r>
                        <a:rPr lang="en-US" sz="1800" dirty="0"/>
                        <a:t>Reduce violations in the roommate agreement</a:t>
                      </a:r>
                    </a:p>
                  </a:txBody>
                  <a:tcPr marL="91456" marR="91456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790">
                <a:tc rowSpan="3">
                  <a:txBody>
                    <a:bodyPr/>
                    <a:lstStyle/>
                    <a:p>
                      <a:r>
                        <a:rPr lang="en-US" sz="1800" b="1" dirty="0"/>
                        <a:t>Project Goals:</a:t>
                      </a:r>
                    </a:p>
                  </a:txBody>
                  <a:tcPr marL="91456" marR="91456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800" b="1" dirty="0"/>
                        <a:t>Metric</a:t>
                      </a:r>
                    </a:p>
                  </a:txBody>
                  <a:tcPr marL="91456" marR="91456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800" b="1" dirty="0"/>
                        <a:t>Target:</a:t>
                      </a:r>
                    </a:p>
                  </a:txBody>
                  <a:tcPr marL="91456" marR="91456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79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Violations/Day</a:t>
                      </a:r>
                    </a:p>
                  </a:txBody>
                  <a:tcPr marL="91456" marR="91456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4 Sigma</a:t>
                      </a:r>
                    </a:p>
                  </a:txBody>
                  <a:tcPr marL="91456" marR="91456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579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Time</a:t>
                      </a:r>
                      <a:r>
                        <a:rPr lang="en-US" sz="1800" baseline="0" dirty="0"/>
                        <a:t> to Apologize to Sheldon</a:t>
                      </a:r>
                      <a:endParaRPr lang="en-US" sz="1800" dirty="0"/>
                    </a:p>
                  </a:txBody>
                  <a:tcPr marL="91456" marR="91456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&lt; 0.5 hours</a:t>
                      </a:r>
                    </a:p>
                  </a:txBody>
                  <a:tcPr marL="91456" marR="91456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0132">
                <a:tc>
                  <a:txBody>
                    <a:bodyPr/>
                    <a:lstStyle/>
                    <a:p>
                      <a:r>
                        <a:rPr lang="en-US" sz="1800" b="1" dirty="0"/>
                        <a:t>Project Scope:</a:t>
                      </a:r>
                    </a:p>
                  </a:txBody>
                  <a:tcPr marL="91456" marR="91456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r>
                        <a:rPr lang="en-US" sz="1800" dirty="0"/>
                        <a:t>Violations</a:t>
                      </a:r>
                      <a:r>
                        <a:rPr lang="en-US" sz="1800" baseline="0" dirty="0"/>
                        <a:t> occurring in Sheldon &amp; Leonard’s apartment</a:t>
                      </a:r>
                    </a:p>
                    <a:p>
                      <a:r>
                        <a:rPr lang="en-US" sz="1800" baseline="0" dirty="0"/>
                        <a:t>Out-of-Scope: violations at the Cheesecake Factory</a:t>
                      </a:r>
                      <a:endParaRPr lang="en-US" sz="1800" dirty="0"/>
                    </a:p>
                  </a:txBody>
                  <a:tcPr marL="91456" marR="91456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40132">
                <a:tc>
                  <a:txBody>
                    <a:bodyPr/>
                    <a:lstStyle/>
                    <a:p>
                      <a:r>
                        <a:rPr lang="en-US" sz="1800" b="1" dirty="0"/>
                        <a:t>Project Team/ Resources:</a:t>
                      </a:r>
                    </a:p>
                  </a:txBody>
                  <a:tcPr marL="91456" marR="91456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r>
                        <a:rPr lang="en-US" sz="1800" dirty="0"/>
                        <a:t>Sheldon, Leonard,</a:t>
                      </a:r>
                      <a:r>
                        <a:rPr lang="en-US" sz="1800" baseline="0" dirty="0"/>
                        <a:t> Penny, Rajesh, Howard</a:t>
                      </a:r>
                      <a:endParaRPr lang="en-US" sz="1800" dirty="0"/>
                    </a:p>
                  </a:txBody>
                  <a:tcPr marL="91456" marR="91456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8202">
                <a:tc rowSpan="2">
                  <a:txBody>
                    <a:bodyPr/>
                    <a:lstStyle/>
                    <a:p>
                      <a:r>
                        <a:rPr lang="en-US" sz="1800" b="1" dirty="0"/>
                        <a:t>Milestones:</a:t>
                      </a:r>
                    </a:p>
                  </a:txBody>
                  <a:tcPr marL="91456" marR="91456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Define</a:t>
                      </a:r>
                    </a:p>
                  </a:txBody>
                  <a:tcPr marL="91456" marR="91456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Measure</a:t>
                      </a:r>
                    </a:p>
                  </a:txBody>
                  <a:tcPr marL="91456" marR="91456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Analyze</a:t>
                      </a:r>
                    </a:p>
                  </a:txBody>
                  <a:tcPr marL="91456" marR="91456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Identify/</a:t>
                      </a:r>
                      <a:r>
                        <a:rPr lang="en-US" sz="1400" b="1" baseline="0" dirty="0"/>
                        <a:t> Execute</a:t>
                      </a:r>
                      <a:endParaRPr lang="en-US" sz="1400" b="1" dirty="0"/>
                    </a:p>
                  </a:txBody>
                  <a:tcPr marL="91456" marR="91456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Control</a:t>
                      </a:r>
                    </a:p>
                  </a:txBody>
                  <a:tcPr marL="91456" marR="91456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7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 Jan</a:t>
                      </a:r>
                    </a:p>
                  </a:txBody>
                  <a:tcPr marL="91456" marR="91456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 Feb</a:t>
                      </a:r>
                    </a:p>
                  </a:txBody>
                  <a:tcPr marL="91456" marR="91456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15 Feb</a:t>
                      </a:r>
                    </a:p>
                  </a:txBody>
                  <a:tcPr marL="91456" marR="91456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18 Feb</a:t>
                      </a:r>
                    </a:p>
                  </a:txBody>
                  <a:tcPr marL="91456" marR="91456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28 Feb</a:t>
                      </a:r>
                    </a:p>
                  </a:txBody>
                  <a:tcPr marL="91456" marR="91456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027113"/>
            <a:ext cx="4740275" cy="507682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6627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/>
              <a:t>Project Charter – “Regular” Projects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438400" y="2438400"/>
            <a:ext cx="6299200" cy="2255838"/>
          </a:xfrm>
          <a:prstGeom prst="rect">
            <a:avLst/>
          </a:prstGeom>
          <a:solidFill>
            <a:srgbClr val="FFFF99"/>
          </a:solidFill>
          <a:ln w="28575">
            <a:solidFill>
              <a:srgbClr val="CC0000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>
            <a:spAutoFit/>
          </a:bodyPr>
          <a:lstStyle>
            <a:lvl1pPr marL="234950" indent="-23495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sz="2800" b="1" i="1" dirty="0">
                <a:solidFill>
                  <a:schemeClr val="accent6">
                    <a:lumMod val="75000"/>
                  </a:schemeClr>
                </a:solidFill>
              </a:rPr>
              <a:t>When the Project is Finished,</a:t>
            </a:r>
          </a:p>
          <a:p>
            <a:pPr>
              <a:buFontTx/>
              <a:buChar char="•"/>
              <a:defRPr/>
            </a:pP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</a:rPr>
              <a:t>What Will You Have Delivered?</a:t>
            </a:r>
          </a:p>
          <a:p>
            <a:pPr>
              <a:buFontTx/>
              <a:buChar char="•"/>
              <a:defRPr/>
            </a:pP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</a:rPr>
              <a:t>What Will the Outcome Look Like?</a:t>
            </a:r>
          </a:p>
          <a:p>
            <a:pPr>
              <a:buFontTx/>
              <a:buChar char="•"/>
              <a:defRPr/>
            </a:pP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</a:rPr>
              <a:t>How Will It Perform?</a:t>
            </a:r>
          </a:p>
          <a:p>
            <a:pPr>
              <a:buFontTx/>
              <a:buChar char="•"/>
              <a:defRPr/>
            </a:pP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</a:rPr>
              <a:t>What Goals Will It Meet?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705600" y="6324600"/>
            <a:ext cx="21336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30BE7FD-97F2-4F52-94F7-BDCEAA9CB56E}" type="slidenum">
              <a:rPr lang="en-US"/>
              <a:pPr eaLnBrk="1" hangingPunct="1"/>
              <a:t>5</a:t>
            </a:fld>
            <a:endParaRPr lang="en-US"/>
          </a:p>
        </p:txBody>
      </p:sp>
      <p:sp>
        <p:nvSpPr>
          <p:cNvPr id="320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Exercise – Project Charter</a:t>
            </a:r>
          </a:p>
        </p:txBody>
      </p:sp>
      <p:graphicFrame>
        <p:nvGraphicFramePr>
          <p:cNvPr id="320537" name="Group 25"/>
          <p:cNvGraphicFramePr>
            <a:graphicFrameLocks noGrp="1"/>
          </p:cNvGraphicFramePr>
          <p:nvPr>
            <p:ph sz="half" idx="2"/>
          </p:nvPr>
        </p:nvGraphicFramePr>
        <p:xfrm>
          <a:off x="304800" y="1371600"/>
          <a:ext cx="8604250" cy="3616325"/>
        </p:xfrm>
        <a:graphic>
          <a:graphicData uri="http://schemas.openxmlformats.org/drawingml/2006/table">
            <a:tbl>
              <a:tblPr/>
              <a:tblGrid>
                <a:gridCol w="15636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40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8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Objective</a:t>
                      </a: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3300">
                            <a:gamma/>
                            <a:shade val="46275"/>
                            <a:invGamma/>
                          </a:srgbClr>
                        </a:gs>
                        <a:gs pos="100000">
                          <a:srgbClr val="FF3300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charset="0"/>
                        </a:rPr>
                        <a:t>Develop a Draft Project Charter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812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1" u="none" strike="noStrike" cap="none" normalizeH="0" baseline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Instructions</a:t>
                      </a: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00">
                            <a:gamma/>
                            <a:shade val="46275"/>
                            <a:invGamma/>
                          </a:srgbClr>
                        </a:gs>
                        <a:gs pos="100000">
                          <a:srgbClr val="FFFF00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+mj-lt"/>
                        <a:buAutoNum type="arabicPeriod"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charset="0"/>
                        </a:rPr>
                        <a:t>Develop A Project Charter – Focus on:</a:t>
                      </a:r>
                    </a:p>
                    <a:p>
                      <a:pPr marL="800100" marR="0" lvl="1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charset="0"/>
                        </a:rPr>
                        <a:t>Scope/deliverables</a:t>
                      </a:r>
                    </a:p>
                    <a:p>
                      <a:pPr marL="800100" marR="0" lvl="1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charset="0"/>
                        </a:rPr>
                        <a:t>Goals/metrics, </a:t>
                      </a:r>
                    </a:p>
                    <a:p>
                      <a:pPr marL="800100" marR="0" lvl="1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charset="0"/>
                        </a:rPr>
                        <a:t>Project description (“Elevator” Speech – Last!)</a:t>
                      </a:r>
                    </a:p>
                    <a:p>
                      <a:pPr marL="457200" marR="0" lvl="0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+mj-lt"/>
                        <a:buAutoNum type="arabicPeriod"/>
                        <a:tabLst/>
                      </a:pP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charset="0"/>
                      </a:endParaRPr>
                    </a:p>
                    <a:p>
                      <a:pPr marL="457200" marR="0" lvl="0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+mj-lt"/>
                        <a:buAutoNum type="arabicPeriod"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charset="0"/>
                        </a:rPr>
                        <a:t>Prepare to report out on a flipchart.</a:t>
                      </a:r>
                    </a:p>
                    <a:p>
                      <a:pPr marL="231775" marR="0" lvl="0" indent="-2317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629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Time</a:t>
                      </a: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55C10B">
                            <a:gamma/>
                            <a:shade val="46275"/>
                            <a:invGamma/>
                          </a:srgbClr>
                        </a:gs>
                        <a:gs pos="100000">
                          <a:srgbClr val="55C10B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charset="0"/>
                        </a:rPr>
                        <a:t>15 Minutes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0A5F39-382D-538C-DCC1-E3D7645E6E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18507C7-64DB-763A-91E3-7655A01536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DMAIEC Project Management</a:t>
            </a:r>
          </a:p>
        </p:txBody>
      </p:sp>
    </p:spTree>
    <p:extLst>
      <p:ext uri="{BB962C8B-B14F-4D97-AF65-F5344CB8AC3E}">
        <p14:creationId xmlns:p14="http://schemas.microsoft.com/office/powerpoint/2010/main" val="11054192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Planning and Managing the Project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46075" y="923925"/>
            <a:ext cx="8493125" cy="2276475"/>
          </a:xfrm>
        </p:spPr>
        <p:txBody>
          <a:bodyPr/>
          <a:lstStyle/>
          <a:p>
            <a:pPr eaLnBrk="1" hangingPunct="1"/>
            <a:r>
              <a:rPr lang="en-US" sz="2400" dirty="0"/>
              <a:t>Work Breakdown Structures</a:t>
            </a:r>
          </a:p>
          <a:p>
            <a:pPr eaLnBrk="1" hangingPunct="1"/>
            <a:r>
              <a:rPr lang="en-US" sz="2400" dirty="0"/>
              <a:t>Milestones</a:t>
            </a:r>
          </a:p>
          <a:p>
            <a:pPr eaLnBrk="1" hangingPunct="1"/>
            <a:r>
              <a:rPr lang="en-US" sz="2400" dirty="0"/>
              <a:t>Project Planning Tools</a:t>
            </a:r>
          </a:p>
          <a:p>
            <a:pPr lvl="1" eaLnBrk="1" hangingPunct="1"/>
            <a:r>
              <a:rPr lang="en-US" sz="2400" dirty="0"/>
              <a:t>Gantt Chart</a:t>
            </a:r>
          </a:p>
          <a:p>
            <a:pPr lvl="1" eaLnBrk="1" hangingPunct="1"/>
            <a:r>
              <a:rPr lang="en-US" sz="2400" dirty="0"/>
              <a:t>PERT Chart</a:t>
            </a:r>
          </a:p>
        </p:txBody>
      </p:sp>
      <p:grpSp>
        <p:nvGrpSpPr>
          <p:cNvPr id="6148" name="Group 324"/>
          <p:cNvGrpSpPr>
            <a:grpSpLocks/>
          </p:cNvGrpSpPr>
          <p:nvPr/>
        </p:nvGrpSpPr>
        <p:grpSpPr bwMode="auto">
          <a:xfrm>
            <a:off x="1143000" y="3352800"/>
            <a:ext cx="6934200" cy="3354388"/>
            <a:chOff x="624" y="2112"/>
            <a:chExt cx="4368" cy="2113"/>
          </a:xfrm>
        </p:grpSpPr>
        <p:sp>
          <p:nvSpPr>
            <p:cNvPr id="6149" name="AutoShape 6"/>
            <p:cNvSpPr>
              <a:spLocks noChangeAspect="1" noChangeArrowheads="1" noTextEdit="1"/>
            </p:cNvSpPr>
            <p:nvPr/>
          </p:nvSpPr>
          <p:spPr bwMode="auto">
            <a:xfrm>
              <a:off x="624" y="2208"/>
              <a:ext cx="4368" cy="2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6150" name="Group 208"/>
            <p:cNvGrpSpPr>
              <a:grpSpLocks/>
            </p:cNvGrpSpPr>
            <p:nvPr/>
          </p:nvGrpSpPr>
          <p:grpSpPr bwMode="auto">
            <a:xfrm>
              <a:off x="624" y="2112"/>
              <a:ext cx="4347" cy="1016"/>
              <a:chOff x="624" y="2160"/>
              <a:chExt cx="4347" cy="921"/>
            </a:xfrm>
          </p:grpSpPr>
          <p:sp>
            <p:nvSpPr>
              <p:cNvPr id="6263" name="Rectangle 8"/>
              <p:cNvSpPr>
                <a:spLocks noChangeArrowheads="1"/>
              </p:cNvSpPr>
              <p:nvPr/>
            </p:nvSpPr>
            <p:spPr bwMode="auto">
              <a:xfrm>
                <a:off x="2493" y="2174"/>
                <a:ext cx="617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/>
                <a:r>
                  <a:rPr lang="en-US" sz="1000" b="1">
                    <a:solidFill>
                      <a:srgbClr val="000000"/>
                    </a:solidFill>
                  </a:rPr>
                  <a:t>PROJECT PLAN</a:t>
                </a:r>
                <a:endParaRPr lang="en-US"/>
              </a:p>
            </p:txBody>
          </p:sp>
          <p:sp>
            <p:nvSpPr>
              <p:cNvPr id="6264" name="Rectangle 9"/>
              <p:cNvSpPr>
                <a:spLocks noChangeArrowheads="1"/>
              </p:cNvSpPr>
              <p:nvPr/>
            </p:nvSpPr>
            <p:spPr bwMode="auto">
              <a:xfrm>
                <a:off x="3102" y="2174"/>
                <a:ext cx="2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/>
                <a:r>
                  <a:rPr lang="en-US" sz="1000" b="1">
                    <a:solidFill>
                      <a:srgbClr val="000000"/>
                    </a:solidFill>
                  </a:rPr>
                  <a:t> </a:t>
                </a:r>
                <a:endParaRPr lang="en-US"/>
              </a:p>
            </p:txBody>
          </p:sp>
          <p:sp>
            <p:nvSpPr>
              <p:cNvPr id="6265" name="Rectangle 10"/>
              <p:cNvSpPr>
                <a:spLocks noChangeArrowheads="1"/>
              </p:cNvSpPr>
              <p:nvPr/>
            </p:nvSpPr>
            <p:spPr bwMode="auto">
              <a:xfrm>
                <a:off x="624" y="2160"/>
                <a:ext cx="14" cy="1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66" name="Rectangle 11"/>
              <p:cNvSpPr>
                <a:spLocks noChangeArrowheads="1"/>
              </p:cNvSpPr>
              <p:nvPr/>
            </p:nvSpPr>
            <p:spPr bwMode="auto">
              <a:xfrm>
                <a:off x="624" y="2160"/>
                <a:ext cx="14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67" name="Rectangle 12"/>
              <p:cNvSpPr>
                <a:spLocks noChangeArrowheads="1"/>
              </p:cNvSpPr>
              <p:nvPr/>
            </p:nvSpPr>
            <p:spPr bwMode="auto">
              <a:xfrm>
                <a:off x="638" y="2160"/>
                <a:ext cx="4319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68" name="Rectangle 13"/>
              <p:cNvSpPr>
                <a:spLocks noChangeArrowheads="1"/>
              </p:cNvSpPr>
              <p:nvPr/>
            </p:nvSpPr>
            <p:spPr bwMode="auto">
              <a:xfrm>
                <a:off x="4957" y="2160"/>
                <a:ext cx="14" cy="1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69" name="Rectangle 14"/>
              <p:cNvSpPr>
                <a:spLocks noChangeArrowheads="1"/>
              </p:cNvSpPr>
              <p:nvPr/>
            </p:nvSpPr>
            <p:spPr bwMode="auto">
              <a:xfrm>
                <a:off x="4957" y="2160"/>
                <a:ext cx="14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70" name="Rectangle 15"/>
              <p:cNvSpPr>
                <a:spLocks noChangeArrowheads="1"/>
              </p:cNvSpPr>
              <p:nvPr/>
            </p:nvSpPr>
            <p:spPr bwMode="auto">
              <a:xfrm>
                <a:off x="624" y="2175"/>
                <a:ext cx="14" cy="9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71" name="Rectangle 16"/>
              <p:cNvSpPr>
                <a:spLocks noChangeArrowheads="1"/>
              </p:cNvSpPr>
              <p:nvPr/>
            </p:nvSpPr>
            <p:spPr bwMode="auto">
              <a:xfrm>
                <a:off x="4957" y="2175"/>
                <a:ext cx="14" cy="9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72" name="Rectangle 17"/>
              <p:cNvSpPr>
                <a:spLocks noChangeArrowheads="1"/>
              </p:cNvSpPr>
              <p:nvPr/>
            </p:nvSpPr>
            <p:spPr bwMode="auto">
              <a:xfrm>
                <a:off x="667" y="2280"/>
                <a:ext cx="297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/>
                <a:r>
                  <a:rPr lang="en-US" sz="1000" b="1">
                    <a:solidFill>
                      <a:srgbClr val="000000"/>
                    </a:solidFill>
                  </a:rPr>
                  <a:t>Project:</a:t>
                </a:r>
                <a:endParaRPr lang="en-US"/>
              </a:p>
            </p:txBody>
          </p:sp>
          <p:sp>
            <p:nvSpPr>
              <p:cNvPr id="6273" name="Rectangle 18"/>
              <p:cNvSpPr>
                <a:spLocks noChangeArrowheads="1"/>
              </p:cNvSpPr>
              <p:nvPr/>
            </p:nvSpPr>
            <p:spPr bwMode="auto">
              <a:xfrm>
                <a:off x="961" y="2280"/>
                <a:ext cx="2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/>
                <a:r>
                  <a:rPr lang="en-US" sz="1000" b="1">
                    <a:solidFill>
                      <a:srgbClr val="000000"/>
                    </a:solidFill>
                  </a:rPr>
                  <a:t> </a:t>
                </a:r>
                <a:endParaRPr lang="en-US"/>
              </a:p>
            </p:txBody>
          </p:sp>
          <p:sp>
            <p:nvSpPr>
              <p:cNvPr id="6274" name="Rectangle 19"/>
              <p:cNvSpPr>
                <a:spLocks noChangeArrowheads="1"/>
              </p:cNvSpPr>
              <p:nvPr/>
            </p:nvSpPr>
            <p:spPr bwMode="auto">
              <a:xfrm>
                <a:off x="1304" y="2280"/>
                <a:ext cx="2166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/>
                <a:r>
                  <a:rPr lang="en-US" sz="1000" b="1">
                    <a:solidFill>
                      <a:srgbClr val="000000"/>
                    </a:solidFill>
                  </a:rPr>
                  <a:t>Locomotive Low Voltage Wire Insulation Failure Analysis</a:t>
                </a:r>
                <a:endParaRPr lang="en-US"/>
              </a:p>
            </p:txBody>
          </p:sp>
          <p:sp>
            <p:nvSpPr>
              <p:cNvPr id="6275" name="Rectangle 20"/>
              <p:cNvSpPr>
                <a:spLocks noChangeArrowheads="1"/>
              </p:cNvSpPr>
              <p:nvPr/>
            </p:nvSpPr>
            <p:spPr bwMode="auto">
              <a:xfrm>
                <a:off x="3451" y="2280"/>
                <a:ext cx="2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/>
                <a:r>
                  <a:rPr lang="en-US" sz="1000" b="1">
                    <a:solidFill>
                      <a:srgbClr val="000000"/>
                    </a:solidFill>
                  </a:rPr>
                  <a:t> </a:t>
                </a:r>
                <a:endParaRPr lang="en-US"/>
              </a:p>
            </p:txBody>
          </p:sp>
          <p:sp>
            <p:nvSpPr>
              <p:cNvPr id="6276" name="Rectangle 21"/>
              <p:cNvSpPr>
                <a:spLocks noChangeArrowheads="1"/>
              </p:cNvSpPr>
              <p:nvPr/>
            </p:nvSpPr>
            <p:spPr bwMode="auto">
              <a:xfrm>
                <a:off x="624" y="2266"/>
                <a:ext cx="14" cy="1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77" name="Rectangle 22"/>
              <p:cNvSpPr>
                <a:spLocks noChangeArrowheads="1"/>
              </p:cNvSpPr>
              <p:nvPr/>
            </p:nvSpPr>
            <p:spPr bwMode="auto">
              <a:xfrm>
                <a:off x="638" y="2266"/>
                <a:ext cx="628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78" name="Rectangle 23"/>
              <p:cNvSpPr>
                <a:spLocks noChangeArrowheads="1"/>
              </p:cNvSpPr>
              <p:nvPr/>
            </p:nvSpPr>
            <p:spPr bwMode="auto">
              <a:xfrm>
                <a:off x="1266" y="2280"/>
                <a:ext cx="4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79" name="Rectangle 24"/>
              <p:cNvSpPr>
                <a:spLocks noChangeArrowheads="1"/>
              </p:cNvSpPr>
              <p:nvPr/>
            </p:nvSpPr>
            <p:spPr bwMode="auto">
              <a:xfrm>
                <a:off x="1266" y="2266"/>
                <a:ext cx="14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80" name="Rectangle 25"/>
              <p:cNvSpPr>
                <a:spLocks noChangeArrowheads="1"/>
              </p:cNvSpPr>
              <p:nvPr/>
            </p:nvSpPr>
            <p:spPr bwMode="auto">
              <a:xfrm>
                <a:off x="1280" y="2266"/>
                <a:ext cx="3677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81" name="Rectangle 26"/>
              <p:cNvSpPr>
                <a:spLocks noChangeArrowheads="1"/>
              </p:cNvSpPr>
              <p:nvPr/>
            </p:nvSpPr>
            <p:spPr bwMode="auto">
              <a:xfrm>
                <a:off x="4957" y="2266"/>
                <a:ext cx="14" cy="1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82" name="Rectangle 27"/>
              <p:cNvSpPr>
                <a:spLocks noChangeArrowheads="1"/>
              </p:cNvSpPr>
              <p:nvPr/>
            </p:nvSpPr>
            <p:spPr bwMode="auto">
              <a:xfrm>
                <a:off x="624" y="2281"/>
                <a:ext cx="14" cy="9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83" name="Rectangle 28"/>
              <p:cNvSpPr>
                <a:spLocks noChangeArrowheads="1"/>
              </p:cNvSpPr>
              <p:nvPr/>
            </p:nvSpPr>
            <p:spPr bwMode="auto">
              <a:xfrm>
                <a:off x="1266" y="2281"/>
                <a:ext cx="4" cy="9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84" name="Rectangle 29"/>
              <p:cNvSpPr>
                <a:spLocks noChangeArrowheads="1"/>
              </p:cNvSpPr>
              <p:nvPr/>
            </p:nvSpPr>
            <p:spPr bwMode="auto">
              <a:xfrm>
                <a:off x="4957" y="2281"/>
                <a:ext cx="14" cy="9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85" name="Rectangle 30"/>
              <p:cNvSpPr>
                <a:spLocks noChangeArrowheads="1"/>
              </p:cNvSpPr>
              <p:nvPr/>
            </p:nvSpPr>
            <p:spPr bwMode="auto">
              <a:xfrm>
                <a:off x="667" y="2385"/>
                <a:ext cx="685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/>
                <a:r>
                  <a:rPr lang="en-US" sz="1000" b="1">
                    <a:solidFill>
                      <a:srgbClr val="000000"/>
                    </a:solidFill>
                  </a:rPr>
                  <a:t>TEAM MEMBERS:</a:t>
                </a:r>
                <a:endParaRPr lang="en-US"/>
              </a:p>
            </p:txBody>
          </p:sp>
          <p:sp>
            <p:nvSpPr>
              <p:cNvPr id="6286" name="Rectangle 31"/>
              <p:cNvSpPr>
                <a:spLocks noChangeArrowheads="1"/>
              </p:cNvSpPr>
              <p:nvPr/>
            </p:nvSpPr>
            <p:spPr bwMode="auto">
              <a:xfrm>
                <a:off x="1343" y="2385"/>
                <a:ext cx="2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/>
                <a:r>
                  <a:rPr lang="en-US" sz="1000" b="1">
                    <a:solidFill>
                      <a:srgbClr val="000000"/>
                    </a:solidFill>
                  </a:rPr>
                  <a:t> </a:t>
                </a:r>
                <a:endParaRPr lang="en-US"/>
              </a:p>
            </p:txBody>
          </p:sp>
          <p:sp>
            <p:nvSpPr>
              <p:cNvPr id="6287" name="Rectangle 32"/>
              <p:cNvSpPr>
                <a:spLocks noChangeArrowheads="1"/>
              </p:cNvSpPr>
              <p:nvPr/>
            </p:nvSpPr>
            <p:spPr bwMode="auto">
              <a:xfrm>
                <a:off x="1615" y="2388"/>
                <a:ext cx="159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/>
                <a:r>
                  <a:rPr lang="en-US" sz="1000">
                    <a:solidFill>
                      <a:srgbClr val="000000"/>
                    </a:solidFill>
                  </a:rPr>
                  <a:t>B. J.</a:t>
                </a:r>
                <a:endParaRPr lang="en-US"/>
              </a:p>
            </p:txBody>
          </p:sp>
          <p:sp>
            <p:nvSpPr>
              <p:cNvPr id="6288" name="Rectangle 33"/>
              <p:cNvSpPr>
                <a:spLocks noChangeArrowheads="1"/>
              </p:cNvSpPr>
              <p:nvPr/>
            </p:nvSpPr>
            <p:spPr bwMode="auto">
              <a:xfrm>
                <a:off x="1774" y="2388"/>
                <a:ext cx="218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/>
                <a:r>
                  <a:rPr lang="en-US" sz="1000">
                    <a:solidFill>
                      <a:srgbClr val="000000"/>
                    </a:solidFill>
                  </a:rPr>
                  <a:t> TRIM</a:t>
                </a:r>
                <a:endParaRPr lang="en-US"/>
              </a:p>
            </p:txBody>
          </p:sp>
          <p:sp>
            <p:nvSpPr>
              <p:cNvPr id="6289" name="Rectangle 34"/>
              <p:cNvSpPr>
                <a:spLocks noChangeArrowheads="1"/>
              </p:cNvSpPr>
              <p:nvPr/>
            </p:nvSpPr>
            <p:spPr bwMode="auto">
              <a:xfrm>
                <a:off x="1989" y="2388"/>
                <a:ext cx="2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/>
                <a:r>
                  <a:rPr lang="en-US" sz="1000">
                    <a:solidFill>
                      <a:srgbClr val="000000"/>
                    </a:solidFill>
                  </a:rPr>
                  <a:t> </a:t>
                </a:r>
                <a:endParaRPr lang="en-US"/>
              </a:p>
            </p:txBody>
          </p:sp>
          <p:sp>
            <p:nvSpPr>
              <p:cNvPr id="6290" name="Rectangle 35"/>
              <p:cNvSpPr>
                <a:spLocks noChangeArrowheads="1"/>
              </p:cNvSpPr>
              <p:nvPr/>
            </p:nvSpPr>
            <p:spPr bwMode="auto">
              <a:xfrm>
                <a:off x="2563" y="2388"/>
                <a:ext cx="53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/>
                <a:r>
                  <a:rPr lang="en-US" sz="1000">
                    <a:solidFill>
                      <a:srgbClr val="000000"/>
                    </a:solidFill>
                  </a:rPr>
                  <a:t>C. E. RASHER</a:t>
                </a:r>
                <a:endParaRPr lang="en-US"/>
              </a:p>
            </p:txBody>
          </p:sp>
          <p:sp>
            <p:nvSpPr>
              <p:cNvPr id="6291" name="Rectangle 36"/>
              <p:cNvSpPr>
                <a:spLocks noChangeArrowheads="1"/>
              </p:cNvSpPr>
              <p:nvPr/>
            </p:nvSpPr>
            <p:spPr bwMode="auto">
              <a:xfrm>
                <a:off x="3091" y="2388"/>
                <a:ext cx="2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/>
                <a:r>
                  <a:rPr lang="en-US" sz="1000">
                    <a:solidFill>
                      <a:srgbClr val="000000"/>
                    </a:solidFill>
                  </a:rPr>
                  <a:t> </a:t>
                </a:r>
                <a:endParaRPr lang="en-US"/>
              </a:p>
            </p:txBody>
          </p:sp>
          <p:sp>
            <p:nvSpPr>
              <p:cNvPr id="6292" name="Rectangle 37"/>
              <p:cNvSpPr>
                <a:spLocks noChangeArrowheads="1"/>
              </p:cNvSpPr>
              <p:nvPr/>
            </p:nvSpPr>
            <p:spPr bwMode="auto">
              <a:xfrm>
                <a:off x="624" y="2371"/>
                <a:ext cx="14" cy="1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93" name="Rectangle 38"/>
              <p:cNvSpPr>
                <a:spLocks noChangeArrowheads="1"/>
              </p:cNvSpPr>
              <p:nvPr/>
            </p:nvSpPr>
            <p:spPr bwMode="auto">
              <a:xfrm>
                <a:off x="638" y="2371"/>
                <a:ext cx="628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94" name="Rectangle 39"/>
              <p:cNvSpPr>
                <a:spLocks noChangeArrowheads="1"/>
              </p:cNvSpPr>
              <p:nvPr/>
            </p:nvSpPr>
            <p:spPr bwMode="auto">
              <a:xfrm>
                <a:off x="1266" y="2371"/>
                <a:ext cx="14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95" name="Rectangle 40"/>
              <p:cNvSpPr>
                <a:spLocks noChangeArrowheads="1"/>
              </p:cNvSpPr>
              <p:nvPr/>
            </p:nvSpPr>
            <p:spPr bwMode="auto">
              <a:xfrm>
                <a:off x="1280" y="2371"/>
                <a:ext cx="292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96" name="Rectangle 41"/>
              <p:cNvSpPr>
                <a:spLocks noChangeArrowheads="1"/>
              </p:cNvSpPr>
              <p:nvPr/>
            </p:nvSpPr>
            <p:spPr bwMode="auto">
              <a:xfrm>
                <a:off x="1572" y="2385"/>
                <a:ext cx="15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97" name="Rectangle 42"/>
              <p:cNvSpPr>
                <a:spLocks noChangeArrowheads="1"/>
              </p:cNvSpPr>
              <p:nvPr/>
            </p:nvSpPr>
            <p:spPr bwMode="auto">
              <a:xfrm>
                <a:off x="1572" y="2371"/>
                <a:ext cx="15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98" name="Rectangle 43"/>
              <p:cNvSpPr>
                <a:spLocks noChangeArrowheads="1"/>
              </p:cNvSpPr>
              <p:nvPr/>
            </p:nvSpPr>
            <p:spPr bwMode="auto">
              <a:xfrm>
                <a:off x="1587" y="2371"/>
                <a:ext cx="938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99" name="Rectangle 44"/>
              <p:cNvSpPr>
                <a:spLocks noChangeArrowheads="1"/>
              </p:cNvSpPr>
              <p:nvPr/>
            </p:nvSpPr>
            <p:spPr bwMode="auto">
              <a:xfrm>
                <a:off x="2525" y="2385"/>
                <a:ext cx="5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00" name="Rectangle 45"/>
              <p:cNvSpPr>
                <a:spLocks noChangeArrowheads="1"/>
              </p:cNvSpPr>
              <p:nvPr/>
            </p:nvSpPr>
            <p:spPr bwMode="auto">
              <a:xfrm>
                <a:off x="2525" y="2371"/>
                <a:ext cx="15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01" name="Rectangle 46"/>
              <p:cNvSpPr>
                <a:spLocks noChangeArrowheads="1"/>
              </p:cNvSpPr>
              <p:nvPr/>
            </p:nvSpPr>
            <p:spPr bwMode="auto">
              <a:xfrm>
                <a:off x="2540" y="2371"/>
                <a:ext cx="2417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02" name="Rectangle 47"/>
              <p:cNvSpPr>
                <a:spLocks noChangeArrowheads="1"/>
              </p:cNvSpPr>
              <p:nvPr/>
            </p:nvSpPr>
            <p:spPr bwMode="auto">
              <a:xfrm>
                <a:off x="4957" y="2371"/>
                <a:ext cx="14" cy="1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03" name="Rectangle 48"/>
              <p:cNvSpPr>
                <a:spLocks noChangeArrowheads="1"/>
              </p:cNvSpPr>
              <p:nvPr/>
            </p:nvSpPr>
            <p:spPr bwMode="auto">
              <a:xfrm>
                <a:off x="624" y="2386"/>
                <a:ext cx="14" cy="9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04" name="Rectangle 49"/>
              <p:cNvSpPr>
                <a:spLocks noChangeArrowheads="1"/>
              </p:cNvSpPr>
              <p:nvPr/>
            </p:nvSpPr>
            <p:spPr bwMode="auto">
              <a:xfrm>
                <a:off x="1572" y="2386"/>
                <a:ext cx="15" cy="9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05" name="Rectangle 50"/>
              <p:cNvSpPr>
                <a:spLocks noChangeArrowheads="1"/>
              </p:cNvSpPr>
              <p:nvPr/>
            </p:nvSpPr>
            <p:spPr bwMode="auto">
              <a:xfrm>
                <a:off x="2525" y="2386"/>
                <a:ext cx="5" cy="9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06" name="Rectangle 51"/>
              <p:cNvSpPr>
                <a:spLocks noChangeArrowheads="1"/>
              </p:cNvSpPr>
              <p:nvPr/>
            </p:nvSpPr>
            <p:spPr bwMode="auto">
              <a:xfrm>
                <a:off x="4957" y="2386"/>
                <a:ext cx="14" cy="9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07" name="Rectangle 52"/>
              <p:cNvSpPr>
                <a:spLocks noChangeArrowheads="1"/>
              </p:cNvSpPr>
              <p:nvPr/>
            </p:nvSpPr>
            <p:spPr bwMode="auto">
              <a:xfrm>
                <a:off x="667" y="2480"/>
                <a:ext cx="2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/>
                <a:r>
                  <a:rPr lang="en-US" sz="1000" b="1">
                    <a:solidFill>
                      <a:srgbClr val="000000"/>
                    </a:solidFill>
                  </a:rPr>
                  <a:t> </a:t>
                </a:r>
                <a:endParaRPr lang="en-US"/>
              </a:p>
            </p:txBody>
          </p:sp>
          <p:sp>
            <p:nvSpPr>
              <p:cNvPr id="6308" name="Rectangle 53"/>
              <p:cNvSpPr>
                <a:spLocks noChangeArrowheads="1"/>
              </p:cNvSpPr>
              <p:nvPr/>
            </p:nvSpPr>
            <p:spPr bwMode="auto">
              <a:xfrm>
                <a:off x="1615" y="2483"/>
                <a:ext cx="483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/>
                <a:r>
                  <a:rPr lang="en-US" sz="1000">
                    <a:solidFill>
                      <a:srgbClr val="000000"/>
                    </a:solidFill>
                  </a:rPr>
                  <a:t>R. L. YOUNG</a:t>
                </a:r>
                <a:endParaRPr lang="en-US"/>
              </a:p>
            </p:txBody>
          </p:sp>
          <p:sp>
            <p:nvSpPr>
              <p:cNvPr id="6309" name="Rectangle 54"/>
              <p:cNvSpPr>
                <a:spLocks noChangeArrowheads="1"/>
              </p:cNvSpPr>
              <p:nvPr/>
            </p:nvSpPr>
            <p:spPr bwMode="auto">
              <a:xfrm>
                <a:off x="2094" y="2483"/>
                <a:ext cx="2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/>
                <a:r>
                  <a:rPr lang="en-US" sz="1000">
                    <a:solidFill>
                      <a:srgbClr val="000000"/>
                    </a:solidFill>
                  </a:rPr>
                  <a:t> </a:t>
                </a:r>
                <a:endParaRPr lang="en-US"/>
              </a:p>
            </p:txBody>
          </p:sp>
          <p:sp>
            <p:nvSpPr>
              <p:cNvPr id="6310" name="Rectangle 55"/>
              <p:cNvSpPr>
                <a:spLocks noChangeArrowheads="1"/>
              </p:cNvSpPr>
              <p:nvPr/>
            </p:nvSpPr>
            <p:spPr bwMode="auto">
              <a:xfrm>
                <a:off x="2563" y="2483"/>
                <a:ext cx="688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/>
                <a:r>
                  <a:rPr lang="en-US" sz="1000">
                    <a:solidFill>
                      <a:srgbClr val="000000"/>
                    </a:solidFill>
                  </a:rPr>
                  <a:t>J. B. HARSTAD (F)</a:t>
                </a:r>
                <a:endParaRPr lang="en-US"/>
              </a:p>
            </p:txBody>
          </p:sp>
          <p:sp>
            <p:nvSpPr>
              <p:cNvPr id="6311" name="Rectangle 56"/>
              <p:cNvSpPr>
                <a:spLocks noChangeArrowheads="1"/>
              </p:cNvSpPr>
              <p:nvPr/>
            </p:nvSpPr>
            <p:spPr bwMode="auto">
              <a:xfrm>
                <a:off x="3244" y="2483"/>
                <a:ext cx="2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/>
                <a:r>
                  <a:rPr lang="en-US" sz="1000">
                    <a:solidFill>
                      <a:srgbClr val="000000"/>
                    </a:solidFill>
                  </a:rPr>
                  <a:t> </a:t>
                </a:r>
                <a:endParaRPr lang="en-US"/>
              </a:p>
            </p:txBody>
          </p:sp>
          <p:sp>
            <p:nvSpPr>
              <p:cNvPr id="6312" name="Rectangle 57"/>
              <p:cNvSpPr>
                <a:spLocks noChangeArrowheads="1"/>
              </p:cNvSpPr>
              <p:nvPr/>
            </p:nvSpPr>
            <p:spPr bwMode="auto">
              <a:xfrm>
                <a:off x="624" y="2477"/>
                <a:ext cx="14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13" name="Rectangle 58"/>
              <p:cNvSpPr>
                <a:spLocks noChangeArrowheads="1"/>
              </p:cNvSpPr>
              <p:nvPr/>
            </p:nvSpPr>
            <p:spPr bwMode="auto">
              <a:xfrm>
                <a:off x="1572" y="2477"/>
                <a:ext cx="15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14" name="Rectangle 59"/>
              <p:cNvSpPr>
                <a:spLocks noChangeArrowheads="1"/>
              </p:cNvSpPr>
              <p:nvPr/>
            </p:nvSpPr>
            <p:spPr bwMode="auto">
              <a:xfrm>
                <a:off x="1587" y="2477"/>
                <a:ext cx="938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15" name="Rectangle 60"/>
              <p:cNvSpPr>
                <a:spLocks noChangeArrowheads="1"/>
              </p:cNvSpPr>
              <p:nvPr/>
            </p:nvSpPr>
            <p:spPr bwMode="auto">
              <a:xfrm>
                <a:off x="2525" y="2477"/>
                <a:ext cx="5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16" name="Rectangle 61"/>
              <p:cNvSpPr>
                <a:spLocks noChangeArrowheads="1"/>
              </p:cNvSpPr>
              <p:nvPr/>
            </p:nvSpPr>
            <p:spPr bwMode="auto">
              <a:xfrm>
                <a:off x="2530" y="2477"/>
                <a:ext cx="2427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17" name="Rectangle 62"/>
              <p:cNvSpPr>
                <a:spLocks noChangeArrowheads="1"/>
              </p:cNvSpPr>
              <p:nvPr/>
            </p:nvSpPr>
            <p:spPr bwMode="auto">
              <a:xfrm>
                <a:off x="4957" y="2477"/>
                <a:ext cx="14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18" name="Rectangle 63"/>
              <p:cNvSpPr>
                <a:spLocks noChangeArrowheads="1"/>
              </p:cNvSpPr>
              <p:nvPr/>
            </p:nvSpPr>
            <p:spPr bwMode="auto">
              <a:xfrm>
                <a:off x="624" y="2482"/>
                <a:ext cx="14" cy="9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19" name="Rectangle 64"/>
              <p:cNvSpPr>
                <a:spLocks noChangeArrowheads="1"/>
              </p:cNvSpPr>
              <p:nvPr/>
            </p:nvSpPr>
            <p:spPr bwMode="auto">
              <a:xfrm>
                <a:off x="1572" y="2482"/>
                <a:ext cx="15" cy="9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20" name="Rectangle 65"/>
              <p:cNvSpPr>
                <a:spLocks noChangeArrowheads="1"/>
              </p:cNvSpPr>
              <p:nvPr/>
            </p:nvSpPr>
            <p:spPr bwMode="auto">
              <a:xfrm>
                <a:off x="2525" y="2482"/>
                <a:ext cx="5" cy="9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21" name="Rectangle 66"/>
              <p:cNvSpPr>
                <a:spLocks noChangeArrowheads="1"/>
              </p:cNvSpPr>
              <p:nvPr/>
            </p:nvSpPr>
            <p:spPr bwMode="auto">
              <a:xfrm>
                <a:off x="4957" y="2482"/>
                <a:ext cx="14" cy="9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22" name="Rectangle 67"/>
              <p:cNvSpPr>
                <a:spLocks noChangeArrowheads="1"/>
              </p:cNvSpPr>
              <p:nvPr/>
            </p:nvSpPr>
            <p:spPr bwMode="auto">
              <a:xfrm>
                <a:off x="667" y="2581"/>
                <a:ext cx="71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/>
                <a:r>
                  <a:rPr lang="en-US" sz="1000">
                    <a:solidFill>
                      <a:srgbClr val="000000"/>
                    </a:solidFill>
                  </a:rPr>
                  <a:t>T </a:t>
                </a:r>
                <a:endParaRPr lang="en-US"/>
              </a:p>
            </p:txBody>
          </p:sp>
          <p:sp>
            <p:nvSpPr>
              <p:cNvPr id="6323" name="Rectangle 68"/>
              <p:cNvSpPr>
                <a:spLocks noChangeArrowheads="1"/>
              </p:cNvSpPr>
              <p:nvPr/>
            </p:nvSpPr>
            <p:spPr bwMode="auto">
              <a:xfrm>
                <a:off x="738" y="2581"/>
                <a:ext cx="27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/>
                <a:r>
                  <a:rPr lang="en-US" sz="1000">
                    <a:solidFill>
                      <a:srgbClr val="000000"/>
                    </a:solidFill>
                  </a:rPr>
                  <a:t>-</a:t>
                </a:r>
                <a:endParaRPr lang="en-US"/>
              </a:p>
            </p:txBody>
          </p:sp>
          <p:sp>
            <p:nvSpPr>
              <p:cNvPr id="6324" name="Rectangle 69"/>
              <p:cNvSpPr>
                <a:spLocks noChangeArrowheads="1"/>
              </p:cNvSpPr>
              <p:nvPr/>
            </p:nvSpPr>
            <p:spPr bwMode="auto">
              <a:xfrm>
                <a:off x="764" y="2581"/>
                <a:ext cx="585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/>
                <a:r>
                  <a:rPr lang="en-US" sz="1000">
                    <a:solidFill>
                      <a:srgbClr val="000000"/>
                    </a:solidFill>
                  </a:rPr>
                  <a:t> TEAM LEADER</a:t>
                </a:r>
                <a:endParaRPr lang="en-US"/>
              </a:p>
            </p:txBody>
          </p:sp>
          <p:sp>
            <p:nvSpPr>
              <p:cNvPr id="6325" name="Rectangle 70"/>
              <p:cNvSpPr>
                <a:spLocks noChangeArrowheads="1"/>
              </p:cNvSpPr>
              <p:nvPr/>
            </p:nvSpPr>
            <p:spPr bwMode="auto">
              <a:xfrm>
                <a:off x="1344" y="2581"/>
                <a:ext cx="2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/>
                <a:r>
                  <a:rPr lang="en-US" sz="1000">
                    <a:solidFill>
                      <a:srgbClr val="000000"/>
                    </a:solidFill>
                  </a:rPr>
                  <a:t> </a:t>
                </a:r>
                <a:endParaRPr lang="en-US"/>
              </a:p>
            </p:txBody>
          </p:sp>
          <p:sp>
            <p:nvSpPr>
              <p:cNvPr id="6326" name="Rectangle 71"/>
              <p:cNvSpPr>
                <a:spLocks noChangeArrowheads="1"/>
              </p:cNvSpPr>
              <p:nvPr/>
            </p:nvSpPr>
            <p:spPr bwMode="auto">
              <a:xfrm>
                <a:off x="1615" y="2581"/>
                <a:ext cx="629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/>
                <a:r>
                  <a:rPr lang="en-US" sz="1000">
                    <a:solidFill>
                      <a:srgbClr val="000000"/>
                    </a:solidFill>
                  </a:rPr>
                  <a:t>R. L. HAVRANEK</a:t>
                </a:r>
                <a:endParaRPr lang="en-US"/>
              </a:p>
            </p:txBody>
          </p:sp>
          <p:sp>
            <p:nvSpPr>
              <p:cNvPr id="6327" name="Rectangle 72"/>
              <p:cNvSpPr>
                <a:spLocks noChangeArrowheads="1"/>
              </p:cNvSpPr>
              <p:nvPr/>
            </p:nvSpPr>
            <p:spPr bwMode="auto">
              <a:xfrm>
                <a:off x="2239" y="2581"/>
                <a:ext cx="2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/>
                <a:r>
                  <a:rPr lang="en-US" sz="1000">
                    <a:solidFill>
                      <a:srgbClr val="000000"/>
                    </a:solidFill>
                  </a:rPr>
                  <a:t> </a:t>
                </a:r>
                <a:endParaRPr lang="en-US"/>
              </a:p>
            </p:txBody>
          </p:sp>
          <p:sp>
            <p:nvSpPr>
              <p:cNvPr id="6328" name="Rectangle 73"/>
              <p:cNvSpPr>
                <a:spLocks noChangeArrowheads="1"/>
              </p:cNvSpPr>
              <p:nvPr/>
            </p:nvSpPr>
            <p:spPr bwMode="auto">
              <a:xfrm>
                <a:off x="2563" y="2581"/>
                <a:ext cx="390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/>
                <a:r>
                  <a:rPr lang="en-US" sz="1000">
                    <a:solidFill>
                      <a:srgbClr val="000000"/>
                    </a:solidFill>
                  </a:rPr>
                  <a:t>C. M. LAIN</a:t>
                </a:r>
                <a:endParaRPr lang="en-US"/>
              </a:p>
            </p:txBody>
          </p:sp>
          <p:sp>
            <p:nvSpPr>
              <p:cNvPr id="6329" name="Rectangle 74"/>
              <p:cNvSpPr>
                <a:spLocks noChangeArrowheads="1"/>
              </p:cNvSpPr>
              <p:nvPr/>
            </p:nvSpPr>
            <p:spPr bwMode="auto">
              <a:xfrm>
                <a:off x="2950" y="2581"/>
                <a:ext cx="2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/>
                <a:r>
                  <a:rPr lang="en-US" sz="1000">
                    <a:solidFill>
                      <a:srgbClr val="000000"/>
                    </a:solidFill>
                  </a:rPr>
                  <a:t> </a:t>
                </a:r>
                <a:endParaRPr lang="en-US"/>
              </a:p>
            </p:txBody>
          </p:sp>
          <p:sp>
            <p:nvSpPr>
              <p:cNvPr id="6330" name="Rectangle 75"/>
              <p:cNvSpPr>
                <a:spLocks noChangeArrowheads="1"/>
              </p:cNvSpPr>
              <p:nvPr/>
            </p:nvSpPr>
            <p:spPr bwMode="auto">
              <a:xfrm>
                <a:off x="624" y="2575"/>
                <a:ext cx="1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31" name="Rectangle 76"/>
              <p:cNvSpPr>
                <a:spLocks noChangeArrowheads="1"/>
              </p:cNvSpPr>
              <p:nvPr/>
            </p:nvSpPr>
            <p:spPr bwMode="auto">
              <a:xfrm>
                <a:off x="1572" y="2575"/>
                <a:ext cx="15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32" name="Rectangle 77"/>
              <p:cNvSpPr>
                <a:spLocks noChangeArrowheads="1"/>
              </p:cNvSpPr>
              <p:nvPr/>
            </p:nvSpPr>
            <p:spPr bwMode="auto">
              <a:xfrm>
                <a:off x="1587" y="2575"/>
                <a:ext cx="938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33" name="Rectangle 78"/>
              <p:cNvSpPr>
                <a:spLocks noChangeArrowheads="1"/>
              </p:cNvSpPr>
              <p:nvPr/>
            </p:nvSpPr>
            <p:spPr bwMode="auto">
              <a:xfrm>
                <a:off x="2525" y="2575"/>
                <a:ext cx="5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34" name="Rectangle 79"/>
              <p:cNvSpPr>
                <a:spLocks noChangeArrowheads="1"/>
              </p:cNvSpPr>
              <p:nvPr/>
            </p:nvSpPr>
            <p:spPr bwMode="auto">
              <a:xfrm>
                <a:off x="2530" y="2575"/>
                <a:ext cx="2427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35" name="Rectangle 80"/>
              <p:cNvSpPr>
                <a:spLocks noChangeArrowheads="1"/>
              </p:cNvSpPr>
              <p:nvPr/>
            </p:nvSpPr>
            <p:spPr bwMode="auto">
              <a:xfrm>
                <a:off x="4957" y="2575"/>
                <a:ext cx="1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36" name="Rectangle 81"/>
              <p:cNvSpPr>
                <a:spLocks noChangeArrowheads="1"/>
              </p:cNvSpPr>
              <p:nvPr/>
            </p:nvSpPr>
            <p:spPr bwMode="auto">
              <a:xfrm>
                <a:off x="624" y="2579"/>
                <a:ext cx="14" cy="9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37" name="Rectangle 82"/>
              <p:cNvSpPr>
                <a:spLocks noChangeArrowheads="1"/>
              </p:cNvSpPr>
              <p:nvPr/>
            </p:nvSpPr>
            <p:spPr bwMode="auto">
              <a:xfrm>
                <a:off x="1572" y="2579"/>
                <a:ext cx="15" cy="9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38" name="Rectangle 83"/>
              <p:cNvSpPr>
                <a:spLocks noChangeArrowheads="1"/>
              </p:cNvSpPr>
              <p:nvPr/>
            </p:nvSpPr>
            <p:spPr bwMode="auto">
              <a:xfrm>
                <a:off x="2525" y="2579"/>
                <a:ext cx="5" cy="9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39" name="Rectangle 84"/>
              <p:cNvSpPr>
                <a:spLocks noChangeArrowheads="1"/>
              </p:cNvSpPr>
              <p:nvPr/>
            </p:nvSpPr>
            <p:spPr bwMode="auto">
              <a:xfrm>
                <a:off x="4957" y="2579"/>
                <a:ext cx="14" cy="9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40" name="Rectangle 85"/>
              <p:cNvSpPr>
                <a:spLocks noChangeArrowheads="1"/>
              </p:cNvSpPr>
              <p:nvPr/>
            </p:nvSpPr>
            <p:spPr bwMode="auto">
              <a:xfrm>
                <a:off x="667" y="2677"/>
                <a:ext cx="71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/>
                <a:r>
                  <a:rPr lang="en-US" sz="1000">
                    <a:solidFill>
                      <a:srgbClr val="000000"/>
                    </a:solidFill>
                  </a:rPr>
                  <a:t>F </a:t>
                </a:r>
                <a:endParaRPr lang="en-US"/>
              </a:p>
            </p:txBody>
          </p:sp>
          <p:sp>
            <p:nvSpPr>
              <p:cNvPr id="6341" name="Rectangle 86"/>
              <p:cNvSpPr>
                <a:spLocks noChangeArrowheads="1"/>
              </p:cNvSpPr>
              <p:nvPr/>
            </p:nvSpPr>
            <p:spPr bwMode="auto">
              <a:xfrm>
                <a:off x="737" y="2677"/>
                <a:ext cx="27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/>
                <a:r>
                  <a:rPr lang="en-US" sz="1000">
                    <a:solidFill>
                      <a:srgbClr val="000000"/>
                    </a:solidFill>
                  </a:rPr>
                  <a:t>-</a:t>
                </a:r>
                <a:endParaRPr lang="en-US"/>
              </a:p>
            </p:txBody>
          </p:sp>
          <p:sp>
            <p:nvSpPr>
              <p:cNvPr id="6342" name="Rectangle 87"/>
              <p:cNvSpPr>
                <a:spLocks noChangeArrowheads="1"/>
              </p:cNvSpPr>
              <p:nvPr/>
            </p:nvSpPr>
            <p:spPr bwMode="auto">
              <a:xfrm>
                <a:off x="763" y="2677"/>
                <a:ext cx="541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/>
                <a:r>
                  <a:rPr lang="en-US" sz="1000">
                    <a:solidFill>
                      <a:srgbClr val="000000"/>
                    </a:solidFill>
                  </a:rPr>
                  <a:t> FACILITATOR</a:t>
                </a:r>
                <a:endParaRPr lang="en-US"/>
              </a:p>
            </p:txBody>
          </p:sp>
          <p:sp>
            <p:nvSpPr>
              <p:cNvPr id="6343" name="Rectangle 88"/>
              <p:cNvSpPr>
                <a:spLocks noChangeArrowheads="1"/>
              </p:cNvSpPr>
              <p:nvPr/>
            </p:nvSpPr>
            <p:spPr bwMode="auto">
              <a:xfrm>
                <a:off x="1300" y="2677"/>
                <a:ext cx="2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/>
                <a:r>
                  <a:rPr lang="en-US" sz="1000">
                    <a:solidFill>
                      <a:srgbClr val="000000"/>
                    </a:solidFill>
                  </a:rPr>
                  <a:t> </a:t>
                </a:r>
                <a:endParaRPr lang="en-US"/>
              </a:p>
            </p:txBody>
          </p:sp>
          <p:sp>
            <p:nvSpPr>
              <p:cNvPr id="6344" name="Rectangle 89"/>
              <p:cNvSpPr>
                <a:spLocks noChangeArrowheads="1"/>
              </p:cNvSpPr>
              <p:nvPr/>
            </p:nvSpPr>
            <p:spPr bwMode="auto">
              <a:xfrm>
                <a:off x="1615" y="2677"/>
                <a:ext cx="808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/>
                <a:r>
                  <a:rPr lang="en-US" sz="1000">
                    <a:solidFill>
                      <a:srgbClr val="000000"/>
                    </a:solidFill>
                  </a:rPr>
                  <a:t>J. F. MASTERSON (T)</a:t>
                </a:r>
                <a:endParaRPr lang="en-US"/>
              </a:p>
            </p:txBody>
          </p:sp>
          <p:sp>
            <p:nvSpPr>
              <p:cNvPr id="6345" name="Rectangle 90"/>
              <p:cNvSpPr>
                <a:spLocks noChangeArrowheads="1"/>
              </p:cNvSpPr>
              <p:nvPr/>
            </p:nvSpPr>
            <p:spPr bwMode="auto">
              <a:xfrm>
                <a:off x="2414" y="2677"/>
                <a:ext cx="2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/>
                <a:r>
                  <a:rPr lang="en-US" sz="1000">
                    <a:solidFill>
                      <a:srgbClr val="000000"/>
                    </a:solidFill>
                  </a:rPr>
                  <a:t> </a:t>
                </a:r>
                <a:endParaRPr lang="en-US"/>
              </a:p>
            </p:txBody>
          </p:sp>
          <p:sp>
            <p:nvSpPr>
              <p:cNvPr id="6346" name="Rectangle 91"/>
              <p:cNvSpPr>
                <a:spLocks noChangeArrowheads="1"/>
              </p:cNvSpPr>
              <p:nvPr/>
            </p:nvSpPr>
            <p:spPr bwMode="auto">
              <a:xfrm>
                <a:off x="2563" y="2677"/>
                <a:ext cx="2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/>
                <a:r>
                  <a:rPr lang="en-US" sz="1000">
                    <a:solidFill>
                      <a:srgbClr val="000000"/>
                    </a:solidFill>
                  </a:rPr>
                  <a:t> </a:t>
                </a:r>
                <a:endParaRPr lang="en-US"/>
              </a:p>
            </p:txBody>
          </p:sp>
          <p:sp>
            <p:nvSpPr>
              <p:cNvPr id="6347" name="Rectangle 92"/>
              <p:cNvSpPr>
                <a:spLocks noChangeArrowheads="1"/>
              </p:cNvSpPr>
              <p:nvPr/>
            </p:nvSpPr>
            <p:spPr bwMode="auto">
              <a:xfrm>
                <a:off x="624" y="2670"/>
                <a:ext cx="14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48" name="Rectangle 93"/>
              <p:cNvSpPr>
                <a:spLocks noChangeArrowheads="1"/>
              </p:cNvSpPr>
              <p:nvPr/>
            </p:nvSpPr>
            <p:spPr bwMode="auto">
              <a:xfrm>
                <a:off x="1572" y="2670"/>
                <a:ext cx="15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49" name="Rectangle 94"/>
              <p:cNvSpPr>
                <a:spLocks noChangeArrowheads="1"/>
              </p:cNvSpPr>
              <p:nvPr/>
            </p:nvSpPr>
            <p:spPr bwMode="auto">
              <a:xfrm>
                <a:off x="1587" y="2670"/>
                <a:ext cx="938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50" name="Rectangle 95"/>
              <p:cNvSpPr>
                <a:spLocks noChangeArrowheads="1"/>
              </p:cNvSpPr>
              <p:nvPr/>
            </p:nvSpPr>
            <p:spPr bwMode="auto">
              <a:xfrm>
                <a:off x="2525" y="2670"/>
                <a:ext cx="5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51" name="Rectangle 96"/>
              <p:cNvSpPr>
                <a:spLocks noChangeArrowheads="1"/>
              </p:cNvSpPr>
              <p:nvPr/>
            </p:nvSpPr>
            <p:spPr bwMode="auto">
              <a:xfrm>
                <a:off x="2530" y="2670"/>
                <a:ext cx="2427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52" name="Rectangle 97"/>
              <p:cNvSpPr>
                <a:spLocks noChangeArrowheads="1"/>
              </p:cNvSpPr>
              <p:nvPr/>
            </p:nvSpPr>
            <p:spPr bwMode="auto">
              <a:xfrm>
                <a:off x="4957" y="2670"/>
                <a:ext cx="14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53" name="Rectangle 98"/>
              <p:cNvSpPr>
                <a:spLocks noChangeArrowheads="1"/>
              </p:cNvSpPr>
              <p:nvPr/>
            </p:nvSpPr>
            <p:spPr bwMode="auto">
              <a:xfrm>
                <a:off x="624" y="2675"/>
                <a:ext cx="14" cy="9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54" name="Rectangle 99"/>
              <p:cNvSpPr>
                <a:spLocks noChangeArrowheads="1"/>
              </p:cNvSpPr>
              <p:nvPr/>
            </p:nvSpPr>
            <p:spPr bwMode="auto">
              <a:xfrm>
                <a:off x="1572" y="2675"/>
                <a:ext cx="15" cy="9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55" name="Rectangle 100"/>
              <p:cNvSpPr>
                <a:spLocks noChangeArrowheads="1"/>
              </p:cNvSpPr>
              <p:nvPr/>
            </p:nvSpPr>
            <p:spPr bwMode="auto">
              <a:xfrm>
                <a:off x="2525" y="2675"/>
                <a:ext cx="5" cy="9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56" name="Rectangle 101"/>
              <p:cNvSpPr>
                <a:spLocks noChangeArrowheads="1"/>
              </p:cNvSpPr>
              <p:nvPr/>
            </p:nvSpPr>
            <p:spPr bwMode="auto">
              <a:xfrm>
                <a:off x="4957" y="2675"/>
                <a:ext cx="14" cy="9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57" name="Rectangle 102"/>
              <p:cNvSpPr>
                <a:spLocks noChangeArrowheads="1"/>
              </p:cNvSpPr>
              <p:nvPr/>
            </p:nvSpPr>
            <p:spPr bwMode="auto">
              <a:xfrm>
                <a:off x="667" y="2780"/>
                <a:ext cx="377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/>
                <a:r>
                  <a:rPr lang="en-US" sz="1000" b="1">
                    <a:solidFill>
                      <a:srgbClr val="000000"/>
                    </a:solidFill>
                  </a:rPr>
                  <a:t>PROJECT</a:t>
                </a:r>
                <a:endParaRPr lang="en-US"/>
              </a:p>
            </p:txBody>
          </p:sp>
          <p:sp>
            <p:nvSpPr>
              <p:cNvPr id="6358" name="Rectangle 103"/>
              <p:cNvSpPr>
                <a:spLocks noChangeArrowheads="1"/>
              </p:cNvSpPr>
              <p:nvPr/>
            </p:nvSpPr>
            <p:spPr bwMode="auto">
              <a:xfrm>
                <a:off x="1040" y="2780"/>
                <a:ext cx="2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/>
                <a:r>
                  <a:rPr lang="en-US" sz="1000" b="1">
                    <a:solidFill>
                      <a:srgbClr val="000000"/>
                    </a:solidFill>
                  </a:rPr>
                  <a:t> </a:t>
                </a:r>
                <a:endParaRPr lang="en-US"/>
              </a:p>
            </p:txBody>
          </p:sp>
          <p:sp>
            <p:nvSpPr>
              <p:cNvPr id="6359" name="Rectangle 104"/>
              <p:cNvSpPr>
                <a:spLocks noChangeArrowheads="1"/>
              </p:cNvSpPr>
              <p:nvPr/>
            </p:nvSpPr>
            <p:spPr bwMode="auto">
              <a:xfrm>
                <a:off x="2984" y="2780"/>
                <a:ext cx="768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/>
                <a:r>
                  <a:rPr lang="en-US" sz="1000" b="1">
                    <a:solidFill>
                      <a:srgbClr val="000000"/>
                    </a:solidFill>
                  </a:rPr>
                  <a:t>WEEKS BEGINNING</a:t>
                </a:r>
                <a:endParaRPr lang="en-US"/>
              </a:p>
            </p:txBody>
          </p:sp>
          <p:sp>
            <p:nvSpPr>
              <p:cNvPr id="6360" name="Rectangle 105"/>
              <p:cNvSpPr>
                <a:spLocks noChangeArrowheads="1"/>
              </p:cNvSpPr>
              <p:nvPr/>
            </p:nvSpPr>
            <p:spPr bwMode="auto">
              <a:xfrm>
                <a:off x="3744" y="2780"/>
                <a:ext cx="2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/>
                <a:r>
                  <a:rPr lang="en-US" sz="1000" b="1">
                    <a:solidFill>
                      <a:srgbClr val="000000"/>
                    </a:solidFill>
                  </a:rPr>
                  <a:t> </a:t>
                </a:r>
                <a:endParaRPr lang="en-US"/>
              </a:p>
            </p:txBody>
          </p:sp>
          <p:sp>
            <p:nvSpPr>
              <p:cNvPr id="6361" name="Rectangle 106"/>
              <p:cNvSpPr>
                <a:spLocks noChangeArrowheads="1"/>
              </p:cNvSpPr>
              <p:nvPr/>
            </p:nvSpPr>
            <p:spPr bwMode="auto">
              <a:xfrm>
                <a:off x="624" y="2766"/>
                <a:ext cx="14" cy="1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62" name="Rectangle 107"/>
              <p:cNvSpPr>
                <a:spLocks noChangeArrowheads="1"/>
              </p:cNvSpPr>
              <p:nvPr/>
            </p:nvSpPr>
            <p:spPr bwMode="auto">
              <a:xfrm>
                <a:off x="638" y="2766"/>
                <a:ext cx="934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63" name="Rectangle 108"/>
              <p:cNvSpPr>
                <a:spLocks noChangeArrowheads="1"/>
              </p:cNvSpPr>
              <p:nvPr/>
            </p:nvSpPr>
            <p:spPr bwMode="auto">
              <a:xfrm>
                <a:off x="1572" y="2766"/>
                <a:ext cx="15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64" name="Rectangle 109"/>
              <p:cNvSpPr>
                <a:spLocks noChangeArrowheads="1"/>
              </p:cNvSpPr>
              <p:nvPr/>
            </p:nvSpPr>
            <p:spPr bwMode="auto">
              <a:xfrm>
                <a:off x="1587" y="2766"/>
                <a:ext cx="169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65" name="Rectangle 110"/>
              <p:cNvSpPr>
                <a:spLocks noChangeArrowheads="1"/>
              </p:cNvSpPr>
              <p:nvPr/>
            </p:nvSpPr>
            <p:spPr bwMode="auto">
              <a:xfrm>
                <a:off x="1756" y="2780"/>
                <a:ext cx="15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66" name="Rectangle 111"/>
              <p:cNvSpPr>
                <a:spLocks noChangeArrowheads="1"/>
              </p:cNvSpPr>
              <p:nvPr/>
            </p:nvSpPr>
            <p:spPr bwMode="auto">
              <a:xfrm>
                <a:off x="1756" y="2766"/>
                <a:ext cx="15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67" name="Rectangle 112"/>
              <p:cNvSpPr>
                <a:spLocks noChangeArrowheads="1"/>
              </p:cNvSpPr>
              <p:nvPr/>
            </p:nvSpPr>
            <p:spPr bwMode="auto">
              <a:xfrm>
                <a:off x="1771" y="2766"/>
                <a:ext cx="754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68" name="Rectangle 113"/>
              <p:cNvSpPr>
                <a:spLocks noChangeArrowheads="1"/>
              </p:cNvSpPr>
              <p:nvPr/>
            </p:nvSpPr>
            <p:spPr bwMode="auto">
              <a:xfrm>
                <a:off x="2525" y="2766"/>
                <a:ext cx="15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69" name="Rectangle 114"/>
              <p:cNvSpPr>
                <a:spLocks noChangeArrowheads="1"/>
              </p:cNvSpPr>
              <p:nvPr/>
            </p:nvSpPr>
            <p:spPr bwMode="auto">
              <a:xfrm>
                <a:off x="2540" y="2766"/>
                <a:ext cx="2417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70" name="Rectangle 115"/>
              <p:cNvSpPr>
                <a:spLocks noChangeArrowheads="1"/>
              </p:cNvSpPr>
              <p:nvPr/>
            </p:nvSpPr>
            <p:spPr bwMode="auto">
              <a:xfrm>
                <a:off x="4957" y="2766"/>
                <a:ext cx="14" cy="1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71" name="Rectangle 116"/>
              <p:cNvSpPr>
                <a:spLocks noChangeArrowheads="1"/>
              </p:cNvSpPr>
              <p:nvPr/>
            </p:nvSpPr>
            <p:spPr bwMode="auto">
              <a:xfrm>
                <a:off x="624" y="2781"/>
                <a:ext cx="14" cy="9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72" name="Rectangle 117"/>
              <p:cNvSpPr>
                <a:spLocks noChangeArrowheads="1"/>
              </p:cNvSpPr>
              <p:nvPr/>
            </p:nvSpPr>
            <p:spPr bwMode="auto">
              <a:xfrm>
                <a:off x="1756" y="2781"/>
                <a:ext cx="15" cy="9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73" name="Rectangle 118"/>
              <p:cNvSpPr>
                <a:spLocks noChangeArrowheads="1"/>
              </p:cNvSpPr>
              <p:nvPr/>
            </p:nvSpPr>
            <p:spPr bwMode="auto">
              <a:xfrm>
                <a:off x="4957" y="2781"/>
                <a:ext cx="14" cy="9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74" name="Rectangle 119"/>
              <p:cNvSpPr>
                <a:spLocks noChangeArrowheads="1"/>
              </p:cNvSpPr>
              <p:nvPr/>
            </p:nvSpPr>
            <p:spPr bwMode="auto">
              <a:xfrm>
                <a:off x="667" y="2885"/>
                <a:ext cx="271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/>
                <a:r>
                  <a:rPr lang="en-US" sz="1000" b="1">
                    <a:solidFill>
                      <a:srgbClr val="000000"/>
                    </a:solidFill>
                  </a:rPr>
                  <a:t>TASKS</a:t>
                </a:r>
                <a:endParaRPr lang="en-US"/>
              </a:p>
            </p:txBody>
          </p:sp>
          <p:sp>
            <p:nvSpPr>
              <p:cNvPr id="6375" name="Rectangle 120"/>
              <p:cNvSpPr>
                <a:spLocks noChangeArrowheads="1"/>
              </p:cNvSpPr>
              <p:nvPr/>
            </p:nvSpPr>
            <p:spPr bwMode="auto">
              <a:xfrm>
                <a:off x="934" y="2885"/>
                <a:ext cx="2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/>
                <a:r>
                  <a:rPr lang="en-US" sz="1000" b="1">
                    <a:solidFill>
                      <a:srgbClr val="000000"/>
                    </a:solidFill>
                  </a:rPr>
                  <a:t> </a:t>
                </a:r>
                <a:endParaRPr lang="en-US"/>
              </a:p>
            </p:txBody>
          </p:sp>
          <p:sp>
            <p:nvSpPr>
              <p:cNvPr id="6376" name="Rectangle 121"/>
              <p:cNvSpPr>
                <a:spLocks noChangeArrowheads="1"/>
              </p:cNvSpPr>
              <p:nvPr/>
            </p:nvSpPr>
            <p:spPr bwMode="auto">
              <a:xfrm>
                <a:off x="1799" y="2888"/>
                <a:ext cx="110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/>
                <a:r>
                  <a:rPr lang="en-US" sz="1000">
                    <a:solidFill>
                      <a:srgbClr val="000000"/>
                    </a:solidFill>
                  </a:rPr>
                  <a:t>7/5</a:t>
                </a:r>
                <a:endParaRPr lang="en-US"/>
              </a:p>
            </p:txBody>
          </p:sp>
          <p:sp>
            <p:nvSpPr>
              <p:cNvPr id="6377" name="Rectangle 122"/>
              <p:cNvSpPr>
                <a:spLocks noChangeArrowheads="1"/>
              </p:cNvSpPr>
              <p:nvPr/>
            </p:nvSpPr>
            <p:spPr bwMode="auto">
              <a:xfrm>
                <a:off x="1910" y="2888"/>
                <a:ext cx="2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/>
                <a:r>
                  <a:rPr lang="en-US" sz="1000">
                    <a:solidFill>
                      <a:srgbClr val="000000"/>
                    </a:solidFill>
                  </a:rPr>
                  <a:t> </a:t>
                </a:r>
                <a:endParaRPr lang="en-US"/>
              </a:p>
            </p:txBody>
          </p:sp>
          <p:sp>
            <p:nvSpPr>
              <p:cNvPr id="6378" name="Rectangle 123"/>
              <p:cNvSpPr>
                <a:spLocks noChangeArrowheads="1"/>
              </p:cNvSpPr>
              <p:nvPr/>
            </p:nvSpPr>
            <p:spPr bwMode="auto">
              <a:xfrm>
                <a:off x="2089" y="2888"/>
                <a:ext cx="154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/>
                <a:r>
                  <a:rPr lang="en-US" sz="1000">
                    <a:solidFill>
                      <a:srgbClr val="000000"/>
                    </a:solidFill>
                  </a:rPr>
                  <a:t>7/12</a:t>
                </a:r>
                <a:endParaRPr lang="en-US"/>
              </a:p>
            </p:txBody>
          </p:sp>
          <p:sp>
            <p:nvSpPr>
              <p:cNvPr id="6379" name="Rectangle 124"/>
              <p:cNvSpPr>
                <a:spLocks noChangeArrowheads="1"/>
              </p:cNvSpPr>
              <p:nvPr/>
            </p:nvSpPr>
            <p:spPr bwMode="auto">
              <a:xfrm>
                <a:off x="2244" y="2888"/>
                <a:ext cx="2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/>
                <a:r>
                  <a:rPr lang="en-US" sz="1000">
                    <a:solidFill>
                      <a:srgbClr val="000000"/>
                    </a:solidFill>
                  </a:rPr>
                  <a:t> </a:t>
                </a:r>
                <a:endParaRPr lang="en-US"/>
              </a:p>
            </p:txBody>
          </p:sp>
          <p:sp>
            <p:nvSpPr>
              <p:cNvPr id="6380" name="Rectangle 125"/>
              <p:cNvSpPr>
                <a:spLocks noChangeArrowheads="1"/>
              </p:cNvSpPr>
              <p:nvPr/>
            </p:nvSpPr>
            <p:spPr bwMode="auto">
              <a:xfrm>
                <a:off x="2381" y="2888"/>
                <a:ext cx="154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/>
                <a:r>
                  <a:rPr lang="en-US" sz="1000">
                    <a:solidFill>
                      <a:srgbClr val="000000"/>
                    </a:solidFill>
                  </a:rPr>
                  <a:t>7/19</a:t>
                </a:r>
                <a:endParaRPr lang="en-US"/>
              </a:p>
            </p:txBody>
          </p:sp>
          <p:sp>
            <p:nvSpPr>
              <p:cNvPr id="6381" name="Rectangle 126"/>
              <p:cNvSpPr>
                <a:spLocks noChangeArrowheads="1"/>
              </p:cNvSpPr>
              <p:nvPr/>
            </p:nvSpPr>
            <p:spPr bwMode="auto">
              <a:xfrm>
                <a:off x="2536" y="2888"/>
                <a:ext cx="2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/>
                <a:r>
                  <a:rPr lang="en-US" sz="1000">
                    <a:solidFill>
                      <a:srgbClr val="000000"/>
                    </a:solidFill>
                  </a:rPr>
                  <a:t> </a:t>
                </a:r>
                <a:endParaRPr lang="en-US"/>
              </a:p>
            </p:txBody>
          </p:sp>
          <p:sp>
            <p:nvSpPr>
              <p:cNvPr id="6382" name="Rectangle 127"/>
              <p:cNvSpPr>
                <a:spLocks noChangeArrowheads="1"/>
              </p:cNvSpPr>
              <p:nvPr/>
            </p:nvSpPr>
            <p:spPr bwMode="auto">
              <a:xfrm>
                <a:off x="2672" y="2888"/>
                <a:ext cx="154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/>
                <a:r>
                  <a:rPr lang="en-US" sz="1000">
                    <a:solidFill>
                      <a:srgbClr val="000000"/>
                    </a:solidFill>
                  </a:rPr>
                  <a:t>7/26</a:t>
                </a:r>
                <a:endParaRPr lang="en-US"/>
              </a:p>
            </p:txBody>
          </p:sp>
          <p:sp>
            <p:nvSpPr>
              <p:cNvPr id="6383" name="Rectangle 128"/>
              <p:cNvSpPr>
                <a:spLocks noChangeArrowheads="1"/>
              </p:cNvSpPr>
              <p:nvPr/>
            </p:nvSpPr>
            <p:spPr bwMode="auto">
              <a:xfrm>
                <a:off x="2826" y="2888"/>
                <a:ext cx="2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/>
                <a:r>
                  <a:rPr lang="en-US" sz="1000">
                    <a:solidFill>
                      <a:srgbClr val="000000"/>
                    </a:solidFill>
                  </a:rPr>
                  <a:t> </a:t>
                </a:r>
                <a:endParaRPr lang="en-US"/>
              </a:p>
            </p:txBody>
          </p:sp>
          <p:sp>
            <p:nvSpPr>
              <p:cNvPr id="6384" name="Rectangle 129"/>
              <p:cNvSpPr>
                <a:spLocks noChangeArrowheads="1"/>
              </p:cNvSpPr>
              <p:nvPr/>
            </p:nvSpPr>
            <p:spPr bwMode="auto">
              <a:xfrm>
                <a:off x="2962" y="2888"/>
                <a:ext cx="13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/>
                <a:r>
                  <a:rPr lang="en-US" sz="1000">
                    <a:solidFill>
                      <a:srgbClr val="000000"/>
                    </a:solidFill>
                  </a:rPr>
                  <a:t>8/ 2</a:t>
                </a:r>
                <a:endParaRPr lang="en-US"/>
              </a:p>
            </p:txBody>
          </p:sp>
          <p:sp>
            <p:nvSpPr>
              <p:cNvPr id="6385" name="Rectangle 130"/>
              <p:cNvSpPr>
                <a:spLocks noChangeArrowheads="1"/>
              </p:cNvSpPr>
              <p:nvPr/>
            </p:nvSpPr>
            <p:spPr bwMode="auto">
              <a:xfrm>
                <a:off x="3095" y="2888"/>
                <a:ext cx="2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/>
                <a:r>
                  <a:rPr lang="en-US" sz="1000">
                    <a:solidFill>
                      <a:srgbClr val="000000"/>
                    </a:solidFill>
                  </a:rPr>
                  <a:t> </a:t>
                </a:r>
                <a:endParaRPr lang="en-US"/>
              </a:p>
            </p:txBody>
          </p:sp>
          <p:sp>
            <p:nvSpPr>
              <p:cNvPr id="6386" name="Rectangle 131"/>
              <p:cNvSpPr>
                <a:spLocks noChangeArrowheads="1"/>
              </p:cNvSpPr>
              <p:nvPr/>
            </p:nvSpPr>
            <p:spPr bwMode="auto">
              <a:xfrm>
                <a:off x="3253" y="2888"/>
                <a:ext cx="13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/>
                <a:r>
                  <a:rPr lang="en-US" sz="1000">
                    <a:solidFill>
                      <a:srgbClr val="000000"/>
                    </a:solidFill>
                  </a:rPr>
                  <a:t>8/ 9</a:t>
                </a:r>
                <a:endParaRPr lang="en-US"/>
              </a:p>
            </p:txBody>
          </p:sp>
          <p:sp>
            <p:nvSpPr>
              <p:cNvPr id="6387" name="Rectangle 132"/>
              <p:cNvSpPr>
                <a:spLocks noChangeArrowheads="1"/>
              </p:cNvSpPr>
              <p:nvPr/>
            </p:nvSpPr>
            <p:spPr bwMode="auto">
              <a:xfrm>
                <a:off x="3386" y="2888"/>
                <a:ext cx="2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/>
                <a:r>
                  <a:rPr lang="en-US" sz="1000">
                    <a:solidFill>
                      <a:srgbClr val="000000"/>
                    </a:solidFill>
                  </a:rPr>
                  <a:t> </a:t>
                </a:r>
                <a:endParaRPr lang="en-US"/>
              </a:p>
            </p:txBody>
          </p:sp>
          <p:sp>
            <p:nvSpPr>
              <p:cNvPr id="6388" name="Rectangle 133"/>
              <p:cNvSpPr>
                <a:spLocks noChangeArrowheads="1"/>
              </p:cNvSpPr>
              <p:nvPr/>
            </p:nvSpPr>
            <p:spPr bwMode="auto">
              <a:xfrm>
                <a:off x="3544" y="2888"/>
                <a:ext cx="176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/>
                <a:r>
                  <a:rPr lang="en-US" sz="1000">
                    <a:solidFill>
                      <a:srgbClr val="000000"/>
                    </a:solidFill>
                  </a:rPr>
                  <a:t>8/ 16</a:t>
                </a:r>
                <a:endParaRPr lang="en-US"/>
              </a:p>
            </p:txBody>
          </p:sp>
          <p:sp>
            <p:nvSpPr>
              <p:cNvPr id="6389" name="Rectangle 134"/>
              <p:cNvSpPr>
                <a:spLocks noChangeArrowheads="1"/>
              </p:cNvSpPr>
              <p:nvPr/>
            </p:nvSpPr>
            <p:spPr bwMode="auto">
              <a:xfrm>
                <a:off x="3720" y="2888"/>
                <a:ext cx="2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/>
                <a:r>
                  <a:rPr lang="en-US" sz="1000">
                    <a:solidFill>
                      <a:srgbClr val="000000"/>
                    </a:solidFill>
                  </a:rPr>
                  <a:t> </a:t>
                </a:r>
                <a:endParaRPr lang="en-US"/>
              </a:p>
            </p:txBody>
          </p:sp>
          <p:sp>
            <p:nvSpPr>
              <p:cNvPr id="6390" name="Rectangle 135"/>
              <p:cNvSpPr>
                <a:spLocks noChangeArrowheads="1"/>
              </p:cNvSpPr>
              <p:nvPr/>
            </p:nvSpPr>
            <p:spPr bwMode="auto">
              <a:xfrm>
                <a:off x="3836" y="2888"/>
                <a:ext cx="176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/>
                <a:r>
                  <a:rPr lang="en-US" sz="1000">
                    <a:solidFill>
                      <a:srgbClr val="000000"/>
                    </a:solidFill>
                  </a:rPr>
                  <a:t>8/ 23</a:t>
                </a:r>
                <a:endParaRPr lang="en-US"/>
              </a:p>
            </p:txBody>
          </p:sp>
          <p:sp>
            <p:nvSpPr>
              <p:cNvPr id="6391" name="Rectangle 136"/>
              <p:cNvSpPr>
                <a:spLocks noChangeArrowheads="1"/>
              </p:cNvSpPr>
              <p:nvPr/>
            </p:nvSpPr>
            <p:spPr bwMode="auto">
              <a:xfrm>
                <a:off x="4012" y="2888"/>
                <a:ext cx="2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/>
                <a:r>
                  <a:rPr lang="en-US" sz="1000">
                    <a:solidFill>
                      <a:srgbClr val="000000"/>
                    </a:solidFill>
                  </a:rPr>
                  <a:t> </a:t>
                </a:r>
                <a:endParaRPr lang="en-US"/>
              </a:p>
            </p:txBody>
          </p:sp>
          <p:sp>
            <p:nvSpPr>
              <p:cNvPr id="6392" name="Rectangle 137"/>
              <p:cNvSpPr>
                <a:spLocks noChangeArrowheads="1"/>
              </p:cNvSpPr>
              <p:nvPr/>
            </p:nvSpPr>
            <p:spPr bwMode="auto">
              <a:xfrm>
                <a:off x="4126" y="2888"/>
                <a:ext cx="169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/>
                <a:r>
                  <a:rPr lang="en-US" sz="1000">
                    <a:solidFill>
                      <a:srgbClr val="000000"/>
                    </a:solidFill>
                  </a:rPr>
                  <a:t>OCT</a:t>
                </a:r>
                <a:endParaRPr lang="en-US"/>
              </a:p>
            </p:txBody>
          </p:sp>
          <p:sp>
            <p:nvSpPr>
              <p:cNvPr id="6393" name="Rectangle 138"/>
              <p:cNvSpPr>
                <a:spLocks noChangeArrowheads="1"/>
              </p:cNvSpPr>
              <p:nvPr/>
            </p:nvSpPr>
            <p:spPr bwMode="auto">
              <a:xfrm>
                <a:off x="4294" y="2888"/>
                <a:ext cx="2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/>
                <a:r>
                  <a:rPr lang="en-US" sz="1000">
                    <a:solidFill>
                      <a:srgbClr val="000000"/>
                    </a:solidFill>
                  </a:rPr>
                  <a:t> </a:t>
                </a:r>
                <a:endParaRPr lang="en-US"/>
              </a:p>
            </p:txBody>
          </p:sp>
          <p:sp>
            <p:nvSpPr>
              <p:cNvPr id="6394" name="Rectangle 139"/>
              <p:cNvSpPr>
                <a:spLocks noChangeArrowheads="1"/>
              </p:cNvSpPr>
              <p:nvPr/>
            </p:nvSpPr>
            <p:spPr bwMode="auto">
              <a:xfrm>
                <a:off x="4417" y="2888"/>
                <a:ext cx="173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/>
                <a:r>
                  <a:rPr lang="en-US" sz="1000">
                    <a:solidFill>
                      <a:srgbClr val="000000"/>
                    </a:solidFill>
                  </a:rPr>
                  <a:t>NOV</a:t>
                </a:r>
                <a:endParaRPr lang="en-US"/>
              </a:p>
            </p:txBody>
          </p:sp>
          <p:sp>
            <p:nvSpPr>
              <p:cNvPr id="6395" name="Rectangle 140"/>
              <p:cNvSpPr>
                <a:spLocks noChangeArrowheads="1"/>
              </p:cNvSpPr>
              <p:nvPr/>
            </p:nvSpPr>
            <p:spPr bwMode="auto">
              <a:xfrm>
                <a:off x="4589" y="2888"/>
                <a:ext cx="2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/>
                <a:r>
                  <a:rPr lang="en-US" sz="1000">
                    <a:solidFill>
                      <a:srgbClr val="000000"/>
                    </a:solidFill>
                  </a:rPr>
                  <a:t> </a:t>
                </a:r>
                <a:endParaRPr lang="en-US"/>
              </a:p>
            </p:txBody>
          </p:sp>
          <p:sp>
            <p:nvSpPr>
              <p:cNvPr id="6396" name="Rectangle 141"/>
              <p:cNvSpPr>
                <a:spLocks noChangeArrowheads="1"/>
              </p:cNvSpPr>
              <p:nvPr/>
            </p:nvSpPr>
            <p:spPr bwMode="auto">
              <a:xfrm>
                <a:off x="4708" y="2888"/>
                <a:ext cx="169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/>
                <a:r>
                  <a:rPr lang="en-US" sz="1000">
                    <a:solidFill>
                      <a:srgbClr val="000000"/>
                    </a:solidFill>
                  </a:rPr>
                  <a:t>DEC</a:t>
                </a:r>
                <a:endParaRPr lang="en-US"/>
              </a:p>
            </p:txBody>
          </p:sp>
          <p:sp>
            <p:nvSpPr>
              <p:cNvPr id="6397" name="Rectangle 142"/>
              <p:cNvSpPr>
                <a:spLocks noChangeArrowheads="1"/>
              </p:cNvSpPr>
              <p:nvPr/>
            </p:nvSpPr>
            <p:spPr bwMode="auto">
              <a:xfrm>
                <a:off x="4875" y="2888"/>
                <a:ext cx="2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/>
                <a:r>
                  <a:rPr lang="en-US" sz="1000">
                    <a:solidFill>
                      <a:srgbClr val="000000"/>
                    </a:solidFill>
                  </a:rPr>
                  <a:t> </a:t>
                </a:r>
                <a:endParaRPr lang="en-US"/>
              </a:p>
            </p:txBody>
          </p:sp>
          <p:sp>
            <p:nvSpPr>
              <p:cNvPr id="6398" name="Rectangle 143"/>
              <p:cNvSpPr>
                <a:spLocks noChangeArrowheads="1"/>
              </p:cNvSpPr>
              <p:nvPr/>
            </p:nvSpPr>
            <p:spPr bwMode="auto">
              <a:xfrm>
                <a:off x="624" y="2872"/>
                <a:ext cx="14" cy="1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99" name="Rectangle 144"/>
              <p:cNvSpPr>
                <a:spLocks noChangeArrowheads="1"/>
              </p:cNvSpPr>
              <p:nvPr/>
            </p:nvSpPr>
            <p:spPr bwMode="auto">
              <a:xfrm>
                <a:off x="1756" y="2872"/>
                <a:ext cx="15" cy="1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00" name="Rectangle 145"/>
              <p:cNvSpPr>
                <a:spLocks noChangeArrowheads="1"/>
              </p:cNvSpPr>
              <p:nvPr/>
            </p:nvSpPr>
            <p:spPr bwMode="auto">
              <a:xfrm>
                <a:off x="1771" y="2872"/>
                <a:ext cx="280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01" name="Rectangle 146"/>
              <p:cNvSpPr>
                <a:spLocks noChangeArrowheads="1"/>
              </p:cNvSpPr>
              <p:nvPr/>
            </p:nvSpPr>
            <p:spPr bwMode="auto">
              <a:xfrm>
                <a:off x="2051" y="2886"/>
                <a:ext cx="5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02" name="Rectangle 147"/>
              <p:cNvSpPr>
                <a:spLocks noChangeArrowheads="1"/>
              </p:cNvSpPr>
              <p:nvPr/>
            </p:nvSpPr>
            <p:spPr bwMode="auto">
              <a:xfrm>
                <a:off x="2051" y="2872"/>
                <a:ext cx="14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03" name="Rectangle 148"/>
              <p:cNvSpPr>
                <a:spLocks noChangeArrowheads="1"/>
              </p:cNvSpPr>
              <p:nvPr/>
            </p:nvSpPr>
            <p:spPr bwMode="auto">
              <a:xfrm>
                <a:off x="2065" y="2872"/>
                <a:ext cx="278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04" name="Rectangle 149"/>
              <p:cNvSpPr>
                <a:spLocks noChangeArrowheads="1"/>
              </p:cNvSpPr>
              <p:nvPr/>
            </p:nvSpPr>
            <p:spPr bwMode="auto">
              <a:xfrm>
                <a:off x="2343" y="2886"/>
                <a:ext cx="5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05" name="Rectangle 150"/>
              <p:cNvSpPr>
                <a:spLocks noChangeArrowheads="1"/>
              </p:cNvSpPr>
              <p:nvPr/>
            </p:nvSpPr>
            <p:spPr bwMode="auto">
              <a:xfrm>
                <a:off x="2343" y="2872"/>
                <a:ext cx="14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06" name="Rectangle 151"/>
              <p:cNvSpPr>
                <a:spLocks noChangeArrowheads="1"/>
              </p:cNvSpPr>
              <p:nvPr/>
            </p:nvSpPr>
            <p:spPr bwMode="auto">
              <a:xfrm>
                <a:off x="2357" y="2872"/>
                <a:ext cx="277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07" name="Rectangle 152"/>
              <p:cNvSpPr>
                <a:spLocks noChangeArrowheads="1"/>
              </p:cNvSpPr>
              <p:nvPr/>
            </p:nvSpPr>
            <p:spPr bwMode="auto">
              <a:xfrm>
                <a:off x="2634" y="2886"/>
                <a:ext cx="4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08" name="Rectangle 153"/>
              <p:cNvSpPr>
                <a:spLocks noChangeArrowheads="1"/>
              </p:cNvSpPr>
              <p:nvPr/>
            </p:nvSpPr>
            <p:spPr bwMode="auto">
              <a:xfrm>
                <a:off x="2634" y="2872"/>
                <a:ext cx="14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09" name="Rectangle 154"/>
              <p:cNvSpPr>
                <a:spLocks noChangeArrowheads="1"/>
              </p:cNvSpPr>
              <p:nvPr/>
            </p:nvSpPr>
            <p:spPr bwMode="auto">
              <a:xfrm>
                <a:off x="2648" y="2872"/>
                <a:ext cx="276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10" name="Rectangle 155"/>
              <p:cNvSpPr>
                <a:spLocks noChangeArrowheads="1"/>
              </p:cNvSpPr>
              <p:nvPr/>
            </p:nvSpPr>
            <p:spPr bwMode="auto">
              <a:xfrm>
                <a:off x="2924" y="2886"/>
                <a:ext cx="5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11" name="Rectangle 156"/>
              <p:cNvSpPr>
                <a:spLocks noChangeArrowheads="1"/>
              </p:cNvSpPr>
              <p:nvPr/>
            </p:nvSpPr>
            <p:spPr bwMode="auto">
              <a:xfrm>
                <a:off x="2924" y="2872"/>
                <a:ext cx="15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12" name="Rectangle 157"/>
              <p:cNvSpPr>
                <a:spLocks noChangeArrowheads="1"/>
              </p:cNvSpPr>
              <p:nvPr/>
            </p:nvSpPr>
            <p:spPr bwMode="auto">
              <a:xfrm>
                <a:off x="2939" y="2872"/>
                <a:ext cx="276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13" name="Rectangle 158"/>
              <p:cNvSpPr>
                <a:spLocks noChangeArrowheads="1"/>
              </p:cNvSpPr>
              <p:nvPr/>
            </p:nvSpPr>
            <p:spPr bwMode="auto">
              <a:xfrm>
                <a:off x="3215" y="2886"/>
                <a:ext cx="5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14" name="Rectangle 159"/>
              <p:cNvSpPr>
                <a:spLocks noChangeArrowheads="1"/>
              </p:cNvSpPr>
              <p:nvPr/>
            </p:nvSpPr>
            <p:spPr bwMode="auto">
              <a:xfrm>
                <a:off x="3215" y="2872"/>
                <a:ext cx="14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15" name="Rectangle 160"/>
              <p:cNvSpPr>
                <a:spLocks noChangeArrowheads="1"/>
              </p:cNvSpPr>
              <p:nvPr/>
            </p:nvSpPr>
            <p:spPr bwMode="auto">
              <a:xfrm>
                <a:off x="3229" y="2872"/>
                <a:ext cx="277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16" name="Rectangle 161"/>
              <p:cNvSpPr>
                <a:spLocks noChangeArrowheads="1"/>
              </p:cNvSpPr>
              <p:nvPr/>
            </p:nvSpPr>
            <p:spPr bwMode="auto">
              <a:xfrm>
                <a:off x="3506" y="2886"/>
                <a:ext cx="5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17" name="Rectangle 162"/>
              <p:cNvSpPr>
                <a:spLocks noChangeArrowheads="1"/>
              </p:cNvSpPr>
              <p:nvPr/>
            </p:nvSpPr>
            <p:spPr bwMode="auto">
              <a:xfrm>
                <a:off x="3506" y="2872"/>
                <a:ext cx="14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18" name="Rectangle 163"/>
              <p:cNvSpPr>
                <a:spLocks noChangeArrowheads="1"/>
              </p:cNvSpPr>
              <p:nvPr/>
            </p:nvSpPr>
            <p:spPr bwMode="auto">
              <a:xfrm>
                <a:off x="3520" y="2872"/>
                <a:ext cx="278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19" name="Rectangle 164"/>
              <p:cNvSpPr>
                <a:spLocks noChangeArrowheads="1"/>
              </p:cNvSpPr>
              <p:nvPr/>
            </p:nvSpPr>
            <p:spPr bwMode="auto">
              <a:xfrm>
                <a:off x="3798" y="2886"/>
                <a:ext cx="4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20" name="Rectangle 165"/>
              <p:cNvSpPr>
                <a:spLocks noChangeArrowheads="1"/>
              </p:cNvSpPr>
              <p:nvPr/>
            </p:nvSpPr>
            <p:spPr bwMode="auto">
              <a:xfrm>
                <a:off x="3798" y="2872"/>
                <a:ext cx="14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21" name="Rectangle 166"/>
              <p:cNvSpPr>
                <a:spLocks noChangeArrowheads="1"/>
              </p:cNvSpPr>
              <p:nvPr/>
            </p:nvSpPr>
            <p:spPr bwMode="auto">
              <a:xfrm>
                <a:off x="3812" y="2872"/>
                <a:ext cx="276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22" name="Rectangle 167"/>
              <p:cNvSpPr>
                <a:spLocks noChangeArrowheads="1"/>
              </p:cNvSpPr>
              <p:nvPr/>
            </p:nvSpPr>
            <p:spPr bwMode="auto">
              <a:xfrm>
                <a:off x="4088" y="2886"/>
                <a:ext cx="5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23" name="Rectangle 168"/>
              <p:cNvSpPr>
                <a:spLocks noChangeArrowheads="1"/>
              </p:cNvSpPr>
              <p:nvPr/>
            </p:nvSpPr>
            <p:spPr bwMode="auto">
              <a:xfrm>
                <a:off x="4088" y="2872"/>
                <a:ext cx="15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24" name="Rectangle 169"/>
              <p:cNvSpPr>
                <a:spLocks noChangeArrowheads="1"/>
              </p:cNvSpPr>
              <p:nvPr/>
            </p:nvSpPr>
            <p:spPr bwMode="auto">
              <a:xfrm>
                <a:off x="4103" y="2872"/>
                <a:ext cx="276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25" name="Rectangle 170"/>
              <p:cNvSpPr>
                <a:spLocks noChangeArrowheads="1"/>
              </p:cNvSpPr>
              <p:nvPr/>
            </p:nvSpPr>
            <p:spPr bwMode="auto">
              <a:xfrm>
                <a:off x="4379" y="2886"/>
                <a:ext cx="5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26" name="Rectangle 171"/>
              <p:cNvSpPr>
                <a:spLocks noChangeArrowheads="1"/>
              </p:cNvSpPr>
              <p:nvPr/>
            </p:nvSpPr>
            <p:spPr bwMode="auto">
              <a:xfrm>
                <a:off x="4379" y="2872"/>
                <a:ext cx="14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27" name="Rectangle 172"/>
              <p:cNvSpPr>
                <a:spLocks noChangeArrowheads="1"/>
              </p:cNvSpPr>
              <p:nvPr/>
            </p:nvSpPr>
            <p:spPr bwMode="auto">
              <a:xfrm>
                <a:off x="4393" y="2872"/>
                <a:ext cx="277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28" name="Rectangle 173"/>
              <p:cNvSpPr>
                <a:spLocks noChangeArrowheads="1"/>
              </p:cNvSpPr>
              <p:nvPr/>
            </p:nvSpPr>
            <p:spPr bwMode="auto">
              <a:xfrm>
                <a:off x="4670" y="2886"/>
                <a:ext cx="5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29" name="Rectangle 174"/>
              <p:cNvSpPr>
                <a:spLocks noChangeArrowheads="1"/>
              </p:cNvSpPr>
              <p:nvPr/>
            </p:nvSpPr>
            <p:spPr bwMode="auto">
              <a:xfrm>
                <a:off x="4670" y="2872"/>
                <a:ext cx="14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30" name="Rectangle 175"/>
              <p:cNvSpPr>
                <a:spLocks noChangeArrowheads="1"/>
              </p:cNvSpPr>
              <p:nvPr/>
            </p:nvSpPr>
            <p:spPr bwMode="auto">
              <a:xfrm>
                <a:off x="4684" y="2872"/>
                <a:ext cx="273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31" name="Rectangle 176"/>
              <p:cNvSpPr>
                <a:spLocks noChangeArrowheads="1"/>
              </p:cNvSpPr>
              <p:nvPr/>
            </p:nvSpPr>
            <p:spPr bwMode="auto">
              <a:xfrm>
                <a:off x="4957" y="2872"/>
                <a:ext cx="14" cy="1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32" name="Rectangle 177"/>
              <p:cNvSpPr>
                <a:spLocks noChangeArrowheads="1"/>
              </p:cNvSpPr>
              <p:nvPr/>
            </p:nvSpPr>
            <p:spPr bwMode="auto">
              <a:xfrm>
                <a:off x="624" y="2887"/>
                <a:ext cx="14" cy="9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33" name="Rectangle 178"/>
              <p:cNvSpPr>
                <a:spLocks noChangeArrowheads="1"/>
              </p:cNvSpPr>
              <p:nvPr/>
            </p:nvSpPr>
            <p:spPr bwMode="auto">
              <a:xfrm>
                <a:off x="1756" y="2887"/>
                <a:ext cx="15" cy="9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34" name="Rectangle 179"/>
              <p:cNvSpPr>
                <a:spLocks noChangeArrowheads="1"/>
              </p:cNvSpPr>
              <p:nvPr/>
            </p:nvSpPr>
            <p:spPr bwMode="auto">
              <a:xfrm>
                <a:off x="2051" y="2887"/>
                <a:ext cx="5" cy="9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35" name="Rectangle 180"/>
              <p:cNvSpPr>
                <a:spLocks noChangeArrowheads="1"/>
              </p:cNvSpPr>
              <p:nvPr/>
            </p:nvSpPr>
            <p:spPr bwMode="auto">
              <a:xfrm>
                <a:off x="2343" y="2887"/>
                <a:ext cx="5" cy="9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36" name="Rectangle 181"/>
              <p:cNvSpPr>
                <a:spLocks noChangeArrowheads="1"/>
              </p:cNvSpPr>
              <p:nvPr/>
            </p:nvSpPr>
            <p:spPr bwMode="auto">
              <a:xfrm>
                <a:off x="2634" y="2887"/>
                <a:ext cx="4" cy="9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37" name="Rectangle 182"/>
              <p:cNvSpPr>
                <a:spLocks noChangeArrowheads="1"/>
              </p:cNvSpPr>
              <p:nvPr/>
            </p:nvSpPr>
            <p:spPr bwMode="auto">
              <a:xfrm>
                <a:off x="2924" y="2887"/>
                <a:ext cx="5" cy="9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38" name="Rectangle 183"/>
              <p:cNvSpPr>
                <a:spLocks noChangeArrowheads="1"/>
              </p:cNvSpPr>
              <p:nvPr/>
            </p:nvSpPr>
            <p:spPr bwMode="auto">
              <a:xfrm>
                <a:off x="3215" y="2887"/>
                <a:ext cx="5" cy="9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39" name="Rectangle 184"/>
              <p:cNvSpPr>
                <a:spLocks noChangeArrowheads="1"/>
              </p:cNvSpPr>
              <p:nvPr/>
            </p:nvSpPr>
            <p:spPr bwMode="auto">
              <a:xfrm>
                <a:off x="3506" y="2887"/>
                <a:ext cx="5" cy="9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40" name="Rectangle 185"/>
              <p:cNvSpPr>
                <a:spLocks noChangeArrowheads="1"/>
              </p:cNvSpPr>
              <p:nvPr/>
            </p:nvSpPr>
            <p:spPr bwMode="auto">
              <a:xfrm>
                <a:off x="3798" y="2887"/>
                <a:ext cx="4" cy="9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41" name="Rectangle 186"/>
              <p:cNvSpPr>
                <a:spLocks noChangeArrowheads="1"/>
              </p:cNvSpPr>
              <p:nvPr/>
            </p:nvSpPr>
            <p:spPr bwMode="auto">
              <a:xfrm>
                <a:off x="4088" y="2887"/>
                <a:ext cx="5" cy="9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42" name="Rectangle 187"/>
              <p:cNvSpPr>
                <a:spLocks noChangeArrowheads="1"/>
              </p:cNvSpPr>
              <p:nvPr/>
            </p:nvSpPr>
            <p:spPr bwMode="auto">
              <a:xfrm>
                <a:off x="4379" y="2887"/>
                <a:ext cx="5" cy="9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43" name="Rectangle 188"/>
              <p:cNvSpPr>
                <a:spLocks noChangeArrowheads="1"/>
              </p:cNvSpPr>
              <p:nvPr/>
            </p:nvSpPr>
            <p:spPr bwMode="auto">
              <a:xfrm>
                <a:off x="4670" y="2887"/>
                <a:ext cx="5" cy="9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44" name="Rectangle 189"/>
              <p:cNvSpPr>
                <a:spLocks noChangeArrowheads="1"/>
              </p:cNvSpPr>
              <p:nvPr/>
            </p:nvSpPr>
            <p:spPr bwMode="auto">
              <a:xfrm>
                <a:off x="4957" y="2887"/>
                <a:ext cx="14" cy="9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45" name="Rectangle 190"/>
              <p:cNvSpPr>
                <a:spLocks noChangeArrowheads="1"/>
              </p:cNvSpPr>
              <p:nvPr/>
            </p:nvSpPr>
            <p:spPr bwMode="auto">
              <a:xfrm>
                <a:off x="667" y="2994"/>
                <a:ext cx="858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defTabSz="820738"/>
                <a:r>
                  <a:rPr lang="en-US" sz="1000">
                    <a:solidFill>
                      <a:srgbClr val="000000"/>
                    </a:solidFill>
                  </a:rPr>
                  <a:t>Gather Field Failure Info</a:t>
                </a:r>
                <a:endParaRPr lang="en-US"/>
              </a:p>
            </p:txBody>
          </p:sp>
          <p:sp>
            <p:nvSpPr>
              <p:cNvPr id="6446" name="Rectangle 191"/>
              <p:cNvSpPr>
                <a:spLocks noChangeArrowheads="1"/>
              </p:cNvSpPr>
              <p:nvPr/>
            </p:nvSpPr>
            <p:spPr bwMode="auto">
              <a:xfrm>
                <a:off x="1519" y="2991"/>
                <a:ext cx="2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/>
                <a:r>
                  <a:rPr lang="en-US" sz="1000" b="1">
                    <a:solidFill>
                      <a:srgbClr val="000000"/>
                    </a:solidFill>
                  </a:rPr>
                  <a:t> </a:t>
                </a:r>
                <a:endParaRPr lang="en-US"/>
              </a:p>
            </p:txBody>
          </p:sp>
          <p:sp>
            <p:nvSpPr>
              <p:cNvPr id="6447" name="Rectangle 192"/>
              <p:cNvSpPr>
                <a:spLocks noChangeArrowheads="1"/>
              </p:cNvSpPr>
              <p:nvPr/>
            </p:nvSpPr>
            <p:spPr bwMode="auto">
              <a:xfrm>
                <a:off x="1799" y="2991"/>
                <a:ext cx="2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/>
                <a:r>
                  <a:rPr lang="en-US" sz="1000" b="1">
                    <a:solidFill>
                      <a:srgbClr val="000000"/>
                    </a:solidFill>
                  </a:rPr>
                  <a:t> </a:t>
                </a:r>
                <a:endParaRPr lang="en-US"/>
              </a:p>
            </p:txBody>
          </p:sp>
          <p:sp>
            <p:nvSpPr>
              <p:cNvPr id="6448" name="Rectangle 193"/>
              <p:cNvSpPr>
                <a:spLocks noChangeArrowheads="1"/>
              </p:cNvSpPr>
              <p:nvPr/>
            </p:nvSpPr>
            <p:spPr bwMode="auto">
              <a:xfrm>
                <a:off x="624" y="2978"/>
                <a:ext cx="14" cy="1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49" name="Rectangle 194"/>
              <p:cNvSpPr>
                <a:spLocks noChangeArrowheads="1"/>
              </p:cNvSpPr>
              <p:nvPr/>
            </p:nvSpPr>
            <p:spPr bwMode="auto">
              <a:xfrm>
                <a:off x="638" y="2978"/>
                <a:ext cx="1118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50" name="Rectangle 195"/>
              <p:cNvSpPr>
                <a:spLocks noChangeArrowheads="1"/>
              </p:cNvSpPr>
              <p:nvPr/>
            </p:nvSpPr>
            <p:spPr bwMode="auto">
              <a:xfrm>
                <a:off x="1756" y="2978"/>
                <a:ext cx="15" cy="1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51" name="Rectangle 196"/>
              <p:cNvSpPr>
                <a:spLocks noChangeArrowheads="1"/>
              </p:cNvSpPr>
              <p:nvPr/>
            </p:nvSpPr>
            <p:spPr bwMode="auto">
              <a:xfrm>
                <a:off x="1771" y="2978"/>
                <a:ext cx="280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52" name="Rectangle 197"/>
              <p:cNvSpPr>
                <a:spLocks noChangeArrowheads="1"/>
              </p:cNvSpPr>
              <p:nvPr/>
            </p:nvSpPr>
            <p:spPr bwMode="auto">
              <a:xfrm>
                <a:off x="2051" y="2978"/>
                <a:ext cx="14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53" name="Rectangle 198"/>
              <p:cNvSpPr>
                <a:spLocks noChangeArrowheads="1"/>
              </p:cNvSpPr>
              <p:nvPr/>
            </p:nvSpPr>
            <p:spPr bwMode="auto">
              <a:xfrm>
                <a:off x="2065" y="2978"/>
                <a:ext cx="278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54" name="Rectangle 199"/>
              <p:cNvSpPr>
                <a:spLocks noChangeArrowheads="1"/>
              </p:cNvSpPr>
              <p:nvPr/>
            </p:nvSpPr>
            <p:spPr bwMode="auto">
              <a:xfrm>
                <a:off x="2343" y="2978"/>
                <a:ext cx="14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55" name="Rectangle 200"/>
              <p:cNvSpPr>
                <a:spLocks noChangeArrowheads="1"/>
              </p:cNvSpPr>
              <p:nvPr/>
            </p:nvSpPr>
            <p:spPr bwMode="auto">
              <a:xfrm>
                <a:off x="2357" y="2978"/>
                <a:ext cx="277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56" name="Rectangle 201"/>
              <p:cNvSpPr>
                <a:spLocks noChangeArrowheads="1"/>
              </p:cNvSpPr>
              <p:nvPr/>
            </p:nvSpPr>
            <p:spPr bwMode="auto">
              <a:xfrm>
                <a:off x="2634" y="2978"/>
                <a:ext cx="14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57" name="Rectangle 202"/>
              <p:cNvSpPr>
                <a:spLocks noChangeArrowheads="1"/>
              </p:cNvSpPr>
              <p:nvPr/>
            </p:nvSpPr>
            <p:spPr bwMode="auto">
              <a:xfrm>
                <a:off x="2648" y="2978"/>
                <a:ext cx="276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58" name="Rectangle 203"/>
              <p:cNvSpPr>
                <a:spLocks noChangeArrowheads="1"/>
              </p:cNvSpPr>
              <p:nvPr/>
            </p:nvSpPr>
            <p:spPr bwMode="auto">
              <a:xfrm>
                <a:off x="2924" y="2978"/>
                <a:ext cx="15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59" name="Rectangle 204"/>
              <p:cNvSpPr>
                <a:spLocks noChangeArrowheads="1"/>
              </p:cNvSpPr>
              <p:nvPr/>
            </p:nvSpPr>
            <p:spPr bwMode="auto">
              <a:xfrm>
                <a:off x="2939" y="2978"/>
                <a:ext cx="276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60" name="Rectangle 205"/>
              <p:cNvSpPr>
                <a:spLocks noChangeArrowheads="1"/>
              </p:cNvSpPr>
              <p:nvPr/>
            </p:nvSpPr>
            <p:spPr bwMode="auto">
              <a:xfrm>
                <a:off x="3215" y="2978"/>
                <a:ext cx="14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61" name="Rectangle 206"/>
              <p:cNvSpPr>
                <a:spLocks noChangeArrowheads="1"/>
              </p:cNvSpPr>
              <p:nvPr/>
            </p:nvSpPr>
            <p:spPr bwMode="auto">
              <a:xfrm>
                <a:off x="3229" y="2978"/>
                <a:ext cx="277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62" name="Rectangle 207"/>
              <p:cNvSpPr>
                <a:spLocks noChangeArrowheads="1"/>
              </p:cNvSpPr>
              <p:nvPr/>
            </p:nvSpPr>
            <p:spPr bwMode="auto">
              <a:xfrm>
                <a:off x="3506" y="2978"/>
                <a:ext cx="14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6151" name="Rectangle 209"/>
            <p:cNvSpPr>
              <a:spLocks noChangeArrowheads="1"/>
            </p:cNvSpPr>
            <p:nvPr/>
          </p:nvSpPr>
          <p:spPr bwMode="auto">
            <a:xfrm>
              <a:off x="3520" y="3015"/>
              <a:ext cx="278" cy="1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52" name="Rectangle 210"/>
            <p:cNvSpPr>
              <a:spLocks noChangeArrowheads="1"/>
            </p:cNvSpPr>
            <p:nvPr/>
          </p:nvSpPr>
          <p:spPr bwMode="auto">
            <a:xfrm>
              <a:off x="3798" y="3015"/>
              <a:ext cx="14" cy="1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53" name="Rectangle 211"/>
            <p:cNvSpPr>
              <a:spLocks noChangeArrowheads="1"/>
            </p:cNvSpPr>
            <p:nvPr/>
          </p:nvSpPr>
          <p:spPr bwMode="auto">
            <a:xfrm>
              <a:off x="3812" y="3015"/>
              <a:ext cx="276" cy="1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54" name="Rectangle 212"/>
            <p:cNvSpPr>
              <a:spLocks noChangeArrowheads="1"/>
            </p:cNvSpPr>
            <p:nvPr/>
          </p:nvSpPr>
          <p:spPr bwMode="auto">
            <a:xfrm>
              <a:off x="4088" y="3015"/>
              <a:ext cx="15" cy="1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55" name="Rectangle 213"/>
            <p:cNvSpPr>
              <a:spLocks noChangeArrowheads="1"/>
            </p:cNvSpPr>
            <p:nvPr/>
          </p:nvSpPr>
          <p:spPr bwMode="auto">
            <a:xfrm>
              <a:off x="4103" y="3015"/>
              <a:ext cx="276" cy="1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56" name="Rectangle 214"/>
            <p:cNvSpPr>
              <a:spLocks noChangeArrowheads="1"/>
            </p:cNvSpPr>
            <p:nvPr/>
          </p:nvSpPr>
          <p:spPr bwMode="auto">
            <a:xfrm>
              <a:off x="4379" y="3015"/>
              <a:ext cx="14" cy="1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57" name="Rectangle 215"/>
            <p:cNvSpPr>
              <a:spLocks noChangeArrowheads="1"/>
            </p:cNvSpPr>
            <p:nvPr/>
          </p:nvSpPr>
          <p:spPr bwMode="auto">
            <a:xfrm>
              <a:off x="4393" y="3015"/>
              <a:ext cx="277" cy="1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58" name="Rectangle 216"/>
            <p:cNvSpPr>
              <a:spLocks noChangeArrowheads="1"/>
            </p:cNvSpPr>
            <p:nvPr/>
          </p:nvSpPr>
          <p:spPr bwMode="auto">
            <a:xfrm>
              <a:off x="4670" y="3015"/>
              <a:ext cx="14" cy="1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59" name="Rectangle 217"/>
            <p:cNvSpPr>
              <a:spLocks noChangeArrowheads="1"/>
            </p:cNvSpPr>
            <p:nvPr/>
          </p:nvSpPr>
          <p:spPr bwMode="auto">
            <a:xfrm>
              <a:off x="4684" y="3015"/>
              <a:ext cx="273" cy="1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60" name="Rectangle 218"/>
            <p:cNvSpPr>
              <a:spLocks noChangeArrowheads="1"/>
            </p:cNvSpPr>
            <p:nvPr/>
          </p:nvSpPr>
          <p:spPr bwMode="auto">
            <a:xfrm>
              <a:off x="4957" y="3015"/>
              <a:ext cx="14" cy="1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61" name="Rectangle 219"/>
            <p:cNvSpPr>
              <a:spLocks noChangeArrowheads="1"/>
            </p:cNvSpPr>
            <p:nvPr/>
          </p:nvSpPr>
          <p:spPr bwMode="auto">
            <a:xfrm>
              <a:off x="624" y="3041"/>
              <a:ext cx="14" cy="9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62" name="Rectangle 220"/>
            <p:cNvSpPr>
              <a:spLocks noChangeArrowheads="1"/>
            </p:cNvSpPr>
            <p:nvPr/>
          </p:nvSpPr>
          <p:spPr bwMode="auto">
            <a:xfrm>
              <a:off x="1756" y="3041"/>
              <a:ext cx="15" cy="9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63" name="Rectangle 221"/>
            <p:cNvSpPr>
              <a:spLocks noChangeArrowheads="1"/>
            </p:cNvSpPr>
            <p:nvPr/>
          </p:nvSpPr>
          <p:spPr bwMode="auto">
            <a:xfrm>
              <a:off x="4957" y="3030"/>
              <a:ext cx="14" cy="9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64" name="Rectangle 222"/>
            <p:cNvSpPr>
              <a:spLocks noChangeArrowheads="1"/>
            </p:cNvSpPr>
            <p:nvPr/>
          </p:nvSpPr>
          <p:spPr bwMode="auto">
            <a:xfrm>
              <a:off x="667" y="3133"/>
              <a:ext cx="367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000">
                  <a:solidFill>
                    <a:srgbClr val="000000"/>
                  </a:solidFill>
                </a:rPr>
                <a:t>Obtain Fai</a:t>
              </a:r>
              <a:endParaRPr lang="en-US"/>
            </a:p>
          </p:txBody>
        </p:sp>
        <p:sp>
          <p:nvSpPr>
            <p:cNvPr id="6165" name="Rectangle 223"/>
            <p:cNvSpPr>
              <a:spLocks noChangeArrowheads="1"/>
            </p:cNvSpPr>
            <p:nvPr/>
          </p:nvSpPr>
          <p:spPr bwMode="auto">
            <a:xfrm>
              <a:off x="1032" y="3133"/>
              <a:ext cx="314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000">
                  <a:solidFill>
                    <a:srgbClr val="000000"/>
                  </a:solidFill>
                </a:rPr>
                <a:t>led Parts</a:t>
              </a:r>
              <a:endParaRPr lang="en-US"/>
            </a:p>
          </p:txBody>
        </p:sp>
        <p:sp>
          <p:nvSpPr>
            <p:cNvPr id="6166" name="Rectangle 224"/>
            <p:cNvSpPr>
              <a:spLocks noChangeArrowheads="1"/>
            </p:cNvSpPr>
            <p:nvPr/>
          </p:nvSpPr>
          <p:spPr bwMode="auto">
            <a:xfrm>
              <a:off x="1344" y="3130"/>
              <a:ext cx="2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000" b="1">
                  <a:solidFill>
                    <a:srgbClr val="000000"/>
                  </a:solidFill>
                </a:rPr>
                <a:t> </a:t>
              </a:r>
              <a:endParaRPr lang="en-US"/>
            </a:p>
          </p:txBody>
        </p:sp>
        <p:sp>
          <p:nvSpPr>
            <p:cNvPr id="6167" name="Rectangle 225"/>
            <p:cNvSpPr>
              <a:spLocks noChangeArrowheads="1"/>
            </p:cNvSpPr>
            <p:nvPr/>
          </p:nvSpPr>
          <p:spPr bwMode="auto">
            <a:xfrm>
              <a:off x="1799" y="3130"/>
              <a:ext cx="2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000" b="1">
                  <a:solidFill>
                    <a:srgbClr val="000000"/>
                  </a:solidFill>
                </a:rPr>
                <a:t> </a:t>
              </a:r>
              <a:endParaRPr lang="en-US"/>
            </a:p>
          </p:txBody>
        </p:sp>
        <p:sp>
          <p:nvSpPr>
            <p:cNvPr id="6168" name="Rectangle 226"/>
            <p:cNvSpPr>
              <a:spLocks noChangeArrowheads="1"/>
            </p:cNvSpPr>
            <p:nvPr/>
          </p:nvSpPr>
          <p:spPr bwMode="auto">
            <a:xfrm>
              <a:off x="624" y="3131"/>
              <a:ext cx="14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69" name="Rectangle 227"/>
            <p:cNvSpPr>
              <a:spLocks noChangeArrowheads="1"/>
            </p:cNvSpPr>
            <p:nvPr/>
          </p:nvSpPr>
          <p:spPr bwMode="auto">
            <a:xfrm>
              <a:off x="1756" y="3131"/>
              <a:ext cx="15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70" name="Rectangle 228"/>
            <p:cNvSpPr>
              <a:spLocks noChangeArrowheads="1"/>
            </p:cNvSpPr>
            <p:nvPr/>
          </p:nvSpPr>
          <p:spPr bwMode="auto">
            <a:xfrm>
              <a:off x="4957" y="3131"/>
              <a:ext cx="14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71" name="Rectangle 229"/>
            <p:cNvSpPr>
              <a:spLocks noChangeArrowheads="1"/>
            </p:cNvSpPr>
            <p:nvPr/>
          </p:nvSpPr>
          <p:spPr bwMode="auto">
            <a:xfrm>
              <a:off x="667" y="3224"/>
              <a:ext cx="819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000">
                  <a:solidFill>
                    <a:srgbClr val="000000"/>
                  </a:solidFill>
                </a:rPr>
                <a:t>Physical Exam of Parts</a:t>
              </a:r>
              <a:endParaRPr lang="en-US"/>
            </a:p>
          </p:txBody>
        </p:sp>
        <p:sp>
          <p:nvSpPr>
            <p:cNvPr id="6172" name="Rectangle 230"/>
            <p:cNvSpPr>
              <a:spLocks noChangeArrowheads="1"/>
            </p:cNvSpPr>
            <p:nvPr/>
          </p:nvSpPr>
          <p:spPr bwMode="auto">
            <a:xfrm>
              <a:off x="1479" y="3221"/>
              <a:ext cx="2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000" b="1">
                  <a:solidFill>
                    <a:srgbClr val="000000"/>
                  </a:solidFill>
                </a:rPr>
                <a:t> </a:t>
              </a:r>
              <a:endParaRPr lang="en-US"/>
            </a:p>
          </p:txBody>
        </p:sp>
        <p:sp>
          <p:nvSpPr>
            <p:cNvPr id="6173" name="Rectangle 231"/>
            <p:cNvSpPr>
              <a:spLocks noChangeArrowheads="1"/>
            </p:cNvSpPr>
            <p:nvPr/>
          </p:nvSpPr>
          <p:spPr bwMode="auto">
            <a:xfrm>
              <a:off x="1799" y="3221"/>
              <a:ext cx="2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000" b="1">
                  <a:solidFill>
                    <a:srgbClr val="000000"/>
                  </a:solidFill>
                </a:rPr>
                <a:t> </a:t>
              </a:r>
              <a:endParaRPr lang="en-US"/>
            </a:p>
          </p:txBody>
        </p:sp>
        <p:sp>
          <p:nvSpPr>
            <p:cNvPr id="6174" name="Rectangle 232"/>
            <p:cNvSpPr>
              <a:spLocks noChangeArrowheads="1"/>
            </p:cNvSpPr>
            <p:nvPr/>
          </p:nvSpPr>
          <p:spPr bwMode="auto">
            <a:xfrm>
              <a:off x="624" y="3222"/>
              <a:ext cx="14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75" name="Rectangle 233"/>
            <p:cNvSpPr>
              <a:spLocks noChangeArrowheads="1"/>
            </p:cNvSpPr>
            <p:nvPr/>
          </p:nvSpPr>
          <p:spPr bwMode="auto">
            <a:xfrm>
              <a:off x="1756" y="3222"/>
              <a:ext cx="15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76" name="Rectangle 234"/>
            <p:cNvSpPr>
              <a:spLocks noChangeArrowheads="1"/>
            </p:cNvSpPr>
            <p:nvPr/>
          </p:nvSpPr>
          <p:spPr bwMode="auto">
            <a:xfrm>
              <a:off x="4957" y="3222"/>
              <a:ext cx="14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77" name="Rectangle 235"/>
            <p:cNvSpPr>
              <a:spLocks noChangeArrowheads="1"/>
            </p:cNvSpPr>
            <p:nvPr/>
          </p:nvSpPr>
          <p:spPr bwMode="auto">
            <a:xfrm>
              <a:off x="667" y="3315"/>
              <a:ext cx="95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000">
                  <a:solidFill>
                    <a:srgbClr val="000000"/>
                  </a:solidFill>
                </a:rPr>
                <a:t>Lab Analysis (if necessary)</a:t>
              </a:r>
              <a:endParaRPr lang="en-US"/>
            </a:p>
          </p:txBody>
        </p:sp>
        <p:sp>
          <p:nvSpPr>
            <p:cNvPr id="6178" name="Rectangle 236"/>
            <p:cNvSpPr>
              <a:spLocks noChangeArrowheads="1"/>
            </p:cNvSpPr>
            <p:nvPr/>
          </p:nvSpPr>
          <p:spPr bwMode="auto">
            <a:xfrm>
              <a:off x="1610" y="3312"/>
              <a:ext cx="2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000" b="1">
                  <a:solidFill>
                    <a:srgbClr val="000000"/>
                  </a:solidFill>
                </a:rPr>
                <a:t> </a:t>
              </a:r>
              <a:endParaRPr lang="en-US"/>
            </a:p>
          </p:txBody>
        </p:sp>
        <p:sp>
          <p:nvSpPr>
            <p:cNvPr id="6179" name="Rectangle 237"/>
            <p:cNvSpPr>
              <a:spLocks noChangeArrowheads="1"/>
            </p:cNvSpPr>
            <p:nvPr/>
          </p:nvSpPr>
          <p:spPr bwMode="auto">
            <a:xfrm>
              <a:off x="1799" y="3312"/>
              <a:ext cx="2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000" b="1">
                  <a:solidFill>
                    <a:srgbClr val="000000"/>
                  </a:solidFill>
                </a:rPr>
                <a:t> </a:t>
              </a:r>
              <a:endParaRPr lang="en-US"/>
            </a:p>
          </p:txBody>
        </p:sp>
        <p:sp>
          <p:nvSpPr>
            <p:cNvPr id="6180" name="Rectangle 238"/>
            <p:cNvSpPr>
              <a:spLocks noChangeArrowheads="1"/>
            </p:cNvSpPr>
            <p:nvPr/>
          </p:nvSpPr>
          <p:spPr bwMode="auto">
            <a:xfrm>
              <a:off x="624" y="3313"/>
              <a:ext cx="14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81" name="Rectangle 239"/>
            <p:cNvSpPr>
              <a:spLocks noChangeArrowheads="1"/>
            </p:cNvSpPr>
            <p:nvPr/>
          </p:nvSpPr>
          <p:spPr bwMode="auto">
            <a:xfrm>
              <a:off x="1756" y="3313"/>
              <a:ext cx="15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82" name="Rectangle 240"/>
            <p:cNvSpPr>
              <a:spLocks noChangeArrowheads="1"/>
            </p:cNvSpPr>
            <p:nvPr/>
          </p:nvSpPr>
          <p:spPr bwMode="auto">
            <a:xfrm>
              <a:off x="4957" y="3313"/>
              <a:ext cx="14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83" name="Rectangle 241"/>
            <p:cNvSpPr>
              <a:spLocks noChangeArrowheads="1"/>
            </p:cNvSpPr>
            <p:nvPr/>
          </p:nvSpPr>
          <p:spPr bwMode="auto">
            <a:xfrm>
              <a:off x="667" y="3406"/>
              <a:ext cx="849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000">
                  <a:solidFill>
                    <a:srgbClr val="000000"/>
                  </a:solidFill>
                </a:rPr>
                <a:t>Cause &amp; Effect Analysis</a:t>
              </a:r>
              <a:endParaRPr lang="en-US"/>
            </a:p>
          </p:txBody>
        </p:sp>
        <p:sp>
          <p:nvSpPr>
            <p:cNvPr id="6184" name="Rectangle 242"/>
            <p:cNvSpPr>
              <a:spLocks noChangeArrowheads="1"/>
            </p:cNvSpPr>
            <p:nvPr/>
          </p:nvSpPr>
          <p:spPr bwMode="auto">
            <a:xfrm>
              <a:off x="1510" y="3403"/>
              <a:ext cx="2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000" b="1">
                  <a:solidFill>
                    <a:srgbClr val="000000"/>
                  </a:solidFill>
                </a:rPr>
                <a:t> </a:t>
              </a:r>
              <a:endParaRPr lang="en-US"/>
            </a:p>
          </p:txBody>
        </p:sp>
        <p:sp>
          <p:nvSpPr>
            <p:cNvPr id="6185" name="Rectangle 243"/>
            <p:cNvSpPr>
              <a:spLocks noChangeArrowheads="1"/>
            </p:cNvSpPr>
            <p:nvPr/>
          </p:nvSpPr>
          <p:spPr bwMode="auto">
            <a:xfrm>
              <a:off x="1799" y="3403"/>
              <a:ext cx="2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000" b="1">
                  <a:solidFill>
                    <a:srgbClr val="000000"/>
                  </a:solidFill>
                </a:rPr>
                <a:t> </a:t>
              </a:r>
              <a:endParaRPr lang="en-US"/>
            </a:p>
          </p:txBody>
        </p:sp>
        <p:sp>
          <p:nvSpPr>
            <p:cNvPr id="6186" name="Rectangle 244"/>
            <p:cNvSpPr>
              <a:spLocks noChangeArrowheads="1"/>
            </p:cNvSpPr>
            <p:nvPr/>
          </p:nvSpPr>
          <p:spPr bwMode="auto">
            <a:xfrm>
              <a:off x="624" y="3404"/>
              <a:ext cx="14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87" name="Rectangle 245"/>
            <p:cNvSpPr>
              <a:spLocks noChangeArrowheads="1"/>
            </p:cNvSpPr>
            <p:nvPr/>
          </p:nvSpPr>
          <p:spPr bwMode="auto">
            <a:xfrm>
              <a:off x="1756" y="3404"/>
              <a:ext cx="15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88" name="Rectangle 246"/>
            <p:cNvSpPr>
              <a:spLocks noChangeArrowheads="1"/>
            </p:cNvSpPr>
            <p:nvPr/>
          </p:nvSpPr>
          <p:spPr bwMode="auto">
            <a:xfrm>
              <a:off x="4957" y="3404"/>
              <a:ext cx="14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89" name="Rectangle 247"/>
            <p:cNvSpPr>
              <a:spLocks noChangeArrowheads="1"/>
            </p:cNvSpPr>
            <p:nvPr/>
          </p:nvSpPr>
          <p:spPr bwMode="auto">
            <a:xfrm>
              <a:off x="667" y="3497"/>
              <a:ext cx="605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000">
                  <a:solidFill>
                    <a:srgbClr val="000000"/>
                  </a:solidFill>
                </a:rPr>
                <a:t>Identify Solutions</a:t>
              </a:r>
              <a:endParaRPr lang="en-US"/>
            </a:p>
          </p:txBody>
        </p:sp>
        <p:sp>
          <p:nvSpPr>
            <p:cNvPr id="6190" name="Rectangle 248"/>
            <p:cNvSpPr>
              <a:spLocks noChangeArrowheads="1"/>
            </p:cNvSpPr>
            <p:nvPr/>
          </p:nvSpPr>
          <p:spPr bwMode="auto">
            <a:xfrm>
              <a:off x="1270" y="3494"/>
              <a:ext cx="2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000" b="1">
                  <a:solidFill>
                    <a:srgbClr val="000000"/>
                  </a:solidFill>
                </a:rPr>
                <a:t> </a:t>
              </a:r>
              <a:endParaRPr lang="en-US"/>
            </a:p>
          </p:txBody>
        </p:sp>
        <p:sp>
          <p:nvSpPr>
            <p:cNvPr id="6191" name="Rectangle 249"/>
            <p:cNvSpPr>
              <a:spLocks noChangeArrowheads="1"/>
            </p:cNvSpPr>
            <p:nvPr/>
          </p:nvSpPr>
          <p:spPr bwMode="auto">
            <a:xfrm>
              <a:off x="1799" y="3494"/>
              <a:ext cx="2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000" b="1">
                  <a:solidFill>
                    <a:srgbClr val="000000"/>
                  </a:solidFill>
                </a:rPr>
                <a:t> </a:t>
              </a:r>
              <a:endParaRPr lang="en-US"/>
            </a:p>
          </p:txBody>
        </p:sp>
        <p:sp>
          <p:nvSpPr>
            <p:cNvPr id="6192" name="Rectangle 250"/>
            <p:cNvSpPr>
              <a:spLocks noChangeArrowheads="1"/>
            </p:cNvSpPr>
            <p:nvPr/>
          </p:nvSpPr>
          <p:spPr bwMode="auto">
            <a:xfrm>
              <a:off x="624" y="3495"/>
              <a:ext cx="14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93" name="Rectangle 251"/>
            <p:cNvSpPr>
              <a:spLocks noChangeArrowheads="1"/>
            </p:cNvSpPr>
            <p:nvPr/>
          </p:nvSpPr>
          <p:spPr bwMode="auto">
            <a:xfrm>
              <a:off x="1756" y="3495"/>
              <a:ext cx="15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94" name="Rectangle 252"/>
            <p:cNvSpPr>
              <a:spLocks noChangeArrowheads="1"/>
            </p:cNvSpPr>
            <p:nvPr/>
          </p:nvSpPr>
          <p:spPr bwMode="auto">
            <a:xfrm>
              <a:off x="4957" y="3495"/>
              <a:ext cx="14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95" name="Rectangle 253"/>
            <p:cNvSpPr>
              <a:spLocks noChangeArrowheads="1"/>
            </p:cNvSpPr>
            <p:nvPr/>
          </p:nvSpPr>
          <p:spPr bwMode="auto">
            <a:xfrm>
              <a:off x="667" y="3587"/>
              <a:ext cx="75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000">
                  <a:solidFill>
                    <a:srgbClr val="000000"/>
                  </a:solidFill>
                </a:rPr>
                <a:t>Cost Benefit Analysis</a:t>
              </a:r>
              <a:endParaRPr lang="en-US"/>
            </a:p>
          </p:txBody>
        </p:sp>
        <p:sp>
          <p:nvSpPr>
            <p:cNvPr id="6196" name="Rectangle 254"/>
            <p:cNvSpPr>
              <a:spLocks noChangeArrowheads="1"/>
            </p:cNvSpPr>
            <p:nvPr/>
          </p:nvSpPr>
          <p:spPr bwMode="auto">
            <a:xfrm>
              <a:off x="1413" y="3584"/>
              <a:ext cx="2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000" b="1">
                  <a:solidFill>
                    <a:srgbClr val="000000"/>
                  </a:solidFill>
                </a:rPr>
                <a:t> </a:t>
              </a:r>
              <a:endParaRPr lang="en-US"/>
            </a:p>
          </p:txBody>
        </p:sp>
        <p:sp>
          <p:nvSpPr>
            <p:cNvPr id="6197" name="Rectangle 255"/>
            <p:cNvSpPr>
              <a:spLocks noChangeArrowheads="1"/>
            </p:cNvSpPr>
            <p:nvPr/>
          </p:nvSpPr>
          <p:spPr bwMode="auto">
            <a:xfrm>
              <a:off x="1799" y="3584"/>
              <a:ext cx="2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000" b="1">
                  <a:solidFill>
                    <a:srgbClr val="000000"/>
                  </a:solidFill>
                </a:rPr>
                <a:t> </a:t>
              </a:r>
              <a:endParaRPr lang="en-US"/>
            </a:p>
          </p:txBody>
        </p:sp>
        <p:sp>
          <p:nvSpPr>
            <p:cNvPr id="6198" name="Rectangle 256"/>
            <p:cNvSpPr>
              <a:spLocks noChangeArrowheads="1"/>
            </p:cNvSpPr>
            <p:nvPr/>
          </p:nvSpPr>
          <p:spPr bwMode="auto">
            <a:xfrm>
              <a:off x="624" y="3586"/>
              <a:ext cx="14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99" name="Rectangle 257"/>
            <p:cNvSpPr>
              <a:spLocks noChangeArrowheads="1"/>
            </p:cNvSpPr>
            <p:nvPr/>
          </p:nvSpPr>
          <p:spPr bwMode="auto">
            <a:xfrm>
              <a:off x="1756" y="3586"/>
              <a:ext cx="15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200" name="Rectangle 258"/>
            <p:cNvSpPr>
              <a:spLocks noChangeArrowheads="1"/>
            </p:cNvSpPr>
            <p:nvPr/>
          </p:nvSpPr>
          <p:spPr bwMode="auto">
            <a:xfrm>
              <a:off x="4957" y="3586"/>
              <a:ext cx="14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201" name="Rectangle 259"/>
            <p:cNvSpPr>
              <a:spLocks noChangeArrowheads="1"/>
            </p:cNvSpPr>
            <p:nvPr/>
          </p:nvSpPr>
          <p:spPr bwMode="auto">
            <a:xfrm>
              <a:off x="667" y="3678"/>
              <a:ext cx="70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000">
                  <a:solidFill>
                    <a:srgbClr val="000000"/>
                  </a:solidFill>
                </a:rPr>
                <a:t>Present to Steering </a:t>
              </a:r>
              <a:endParaRPr lang="en-US"/>
            </a:p>
          </p:txBody>
        </p:sp>
        <p:sp>
          <p:nvSpPr>
            <p:cNvPr id="6202" name="Rectangle 260"/>
            <p:cNvSpPr>
              <a:spLocks noChangeArrowheads="1"/>
            </p:cNvSpPr>
            <p:nvPr/>
          </p:nvSpPr>
          <p:spPr bwMode="auto">
            <a:xfrm>
              <a:off x="667" y="3769"/>
              <a:ext cx="386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000">
                  <a:solidFill>
                    <a:srgbClr val="000000"/>
                  </a:solidFill>
                </a:rPr>
                <a:t>Committee</a:t>
              </a:r>
              <a:endParaRPr lang="en-US"/>
            </a:p>
          </p:txBody>
        </p:sp>
        <p:sp>
          <p:nvSpPr>
            <p:cNvPr id="6203" name="Rectangle 261"/>
            <p:cNvSpPr>
              <a:spLocks noChangeArrowheads="1"/>
            </p:cNvSpPr>
            <p:nvPr/>
          </p:nvSpPr>
          <p:spPr bwMode="auto">
            <a:xfrm>
              <a:off x="1049" y="3766"/>
              <a:ext cx="2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000" b="1">
                  <a:solidFill>
                    <a:srgbClr val="000000"/>
                  </a:solidFill>
                </a:rPr>
                <a:t> </a:t>
              </a:r>
              <a:endParaRPr lang="en-US"/>
            </a:p>
          </p:txBody>
        </p:sp>
        <p:sp>
          <p:nvSpPr>
            <p:cNvPr id="6204" name="Rectangle 262"/>
            <p:cNvSpPr>
              <a:spLocks noChangeArrowheads="1"/>
            </p:cNvSpPr>
            <p:nvPr/>
          </p:nvSpPr>
          <p:spPr bwMode="auto">
            <a:xfrm>
              <a:off x="1799" y="3675"/>
              <a:ext cx="2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000" b="1">
                  <a:solidFill>
                    <a:srgbClr val="000000"/>
                  </a:solidFill>
                </a:rPr>
                <a:t> </a:t>
              </a:r>
              <a:endParaRPr lang="en-US"/>
            </a:p>
          </p:txBody>
        </p:sp>
        <p:sp>
          <p:nvSpPr>
            <p:cNvPr id="6205" name="Rectangle 263"/>
            <p:cNvSpPr>
              <a:spLocks noChangeArrowheads="1"/>
            </p:cNvSpPr>
            <p:nvPr/>
          </p:nvSpPr>
          <p:spPr bwMode="auto">
            <a:xfrm>
              <a:off x="624" y="3677"/>
              <a:ext cx="14" cy="18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206" name="Rectangle 264"/>
            <p:cNvSpPr>
              <a:spLocks noChangeArrowheads="1"/>
            </p:cNvSpPr>
            <p:nvPr/>
          </p:nvSpPr>
          <p:spPr bwMode="auto">
            <a:xfrm>
              <a:off x="1756" y="3677"/>
              <a:ext cx="15" cy="18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207" name="Rectangle 265"/>
            <p:cNvSpPr>
              <a:spLocks noChangeArrowheads="1"/>
            </p:cNvSpPr>
            <p:nvPr/>
          </p:nvSpPr>
          <p:spPr bwMode="auto">
            <a:xfrm>
              <a:off x="4957" y="3677"/>
              <a:ext cx="14" cy="18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208" name="Rectangle 266"/>
            <p:cNvSpPr>
              <a:spLocks noChangeArrowheads="1"/>
            </p:cNvSpPr>
            <p:nvPr/>
          </p:nvSpPr>
          <p:spPr bwMode="auto">
            <a:xfrm>
              <a:off x="667" y="3860"/>
              <a:ext cx="721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000">
                  <a:solidFill>
                    <a:srgbClr val="000000"/>
                  </a:solidFill>
                </a:rPr>
                <a:t>Implement Solutions</a:t>
              </a:r>
              <a:endParaRPr lang="en-US"/>
            </a:p>
          </p:txBody>
        </p:sp>
        <p:sp>
          <p:nvSpPr>
            <p:cNvPr id="6209" name="Rectangle 267"/>
            <p:cNvSpPr>
              <a:spLocks noChangeArrowheads="1"/>
            </p:cNvSpPr>
            <p:nvPr/>
          </p:nvSpPr>
          <p:spPr bwMode="auto">
            <a:xfrm>
              <a:off x="1383" y="3857"/>
              <a:ext cx="2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000" b="1">
                  <a:solidFill>
                    <a:srgbClr val="000000"/>
                  </a:solidFill>
                </a:rPr>
                <a:t> </a:t>
              </a:r>
              <a:endParaRPr lang="en-US"/>
            </a:p>
          </p:txBody>
        </p:sp>
        <p:sp>
          <p:nvSpPr>
            <p:cNvPr id="6210" name="Rectangle 268"/>
            <p:cNvSpPr>
              <a:spLocks noChangeArrowheads="1"/>
            </p:cNvSpPr>
            <p:nvPr/>
          </p:nvSpPr>
          <p:spPr bwMode="auto">
            <a:xfrm>
              <a:off x="1799" y="3857"/>
              <a:ext cx="2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000" b="1">
                  <a:solidFill>
                    <a:srgbClr val="000000"/>
                  </a:solidFill>
                </a:rPr>
                <a:t> </a:t>
              </a:r>
              <a:endParaRPr lang="en-US"/>
            </a:p>
          </p:txBody>
        </p:sp>
        <p:sp>
          <p:nvSpPr>
            <p:cNvPr id="6211" name="Rectangle 269"/>
            <p:cNvSpPr>
              <a:spLocks noChangeArrowheads="1"/>
            </p:cNvSpPr>
            <p:nvPr/>
          </p:nvSpPr>
          <p:spPr bwMode="auto">
            <a:xfrm>
              <a:off x="624" y="3858"/>
              <a:ext cx="14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212" name="Rectangle 270"/>
            <p:cNvSpPr>
              <a:spLocks noChangeArrowheads="1"/>
            </p:cNvSpPr>
            <p:nvPr/>
          </p:nvSpPr>
          <p:spPr bwMode="auto">
            <a:xfrm>
              <a:off x="1756" y="3858"/>
              <a:ext cx="15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213" name="Rectangle 271"/>
            <p:cNvSpPr>
              <a:spLocks noChangeArrowheads="1"/>
            </p:cNvSpPr>
            <p:nvPr/>
          </p:nvSpPr>
          <p:spPr bwMode="auto">
            <a:xfrm>
              <a:off x="4957" y="3858"/>
              <a:ext cx="14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214" name="Rectangle 272"/>
            <p:cNvSpPr>
              <a:spLocks noChangeArrowheads="1"/>
            </p:cNvSpPr>
            <p:nvPr/>
          </p:nvSpPr>
          <p:spPr bwMode="auto">
            <a:xfrm>
              <a:off x="667" y="3984"/>
              <a:ext cx="956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000">
                  <a:solidFill>
                    <a:srgbClr val="000000"/>
                  </a:solidFill>
                </a:rPr>
                <a:t>Track Results/ Standardize</a:t>
              </a:r>
              <a:endParaRPr lang="en-US"/>
            </a:p>
          </p:txBody>
        </p:sp>
        <p:sp>
          <p:nvSpPr>
            <p:cNvPr id="6215" name="Rectangle 273"/>
            <p:cNvSpPr>
              <a:spLocks noChangeArrowheads="1"/>
            </p:cNvSpPr>
            <p:nvPr/>
          </p:nvSpPr>
          <p:spPr bwMode="auto">
            <a:xfrm>
              <a:off x="1615" y="3948"/>
              <a:ext cx="2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000" b="1">
                  <a:solidFill>
                    <a:srgbClr val="000000"/>
                  </a:solidFill>
                </a:rPr>
                <a:t> </a:t>
              </a:r>
              <a:endParaRPr lang="en-US"/>
            </a:p>
          </p:txBody>
        </p:sp>
        <p:sp>
          <p:nvSpPr>
            <p:cNvPr id="6216" name="Rectangle 274"/>
            <p:cNvSpPr>
              <a:spLocks noChangeArrowheads="1"/>
            </p:cNvSpPr>
            <p:nvPr/>
          </p:nvSpPr>
          <p:spPr bwMode="auto">
            <a:xfrm>
              <a:off x="1799" y="3948"/>
              <a:ext cx="2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000" b="1">
                  <a:solidFill>
                    <a:srgbClr val="000000"/>
                  </a:solidFill>
                </a:rPr>
                <a:t> </a:t>
              </a:r>
              <a:endParaRPr lang="en-US"/>
            </a:p>
          </p:txBody>
        </p:sp>
        <p:sp>
          <p:nvSpPr>
            <p:cNvPr id="6217" name="Rectangle 275"/>
            <p:cNvSpPr>
              <a:spLocks noChangeArrowheads="1"/>
            </p:cNvSpPr>
            <p:nvPr/>
          </p:nvSpPr>
          <p:spPr bwMode="auto">
            <a:xfrm>
              <a:off x="624" y="3949"/>
              <a:ext cx="14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218" name="Rectangle 276"/>
            <p:cNvSpPr>
              <a:spLocks noChangeArrowheads="1"/>
            </p:cNvSpPr>
            <p:nvPr/>
          </p:nvSpPr>
          <p:spPr bwMode="auto">
            <a:xfrm>
              <a:off x="1756" y="3949"/>
              <a:ext cx="15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219" name="Rectangle 277"/>
            <p:cNvSpPr>
              <a:spLocks noChangeArrowheads="1"/>
            </p:cNvSpPr>
            <p:nvPr/>
          </p:nvSpPr>
          <p:spPr bwMode="auto">
            <a:xfrm>
              <a:off x="4957" y="3949"/>
              <a:ext cx="14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220" name="Rectangle 278"/>
            <p:cNvSpPr>
              <a:spLocks noChangeArrowheads="1"/>
            </p:cNvSpPr>
            <p:nvPr/>
          </p:nvSpPr>
          <p:spPr bwMode="auto">
            <a:xfrm>
              <a:off x="667" y="4039"/>
              <a:ext cx="2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000" b="1">
                  <a:solidFill>
                    <a:srgbClr val="000000"/>
                  </a:solidFill>
                </a:rPr>
                <a:t> </a:t>
              </a:r>
              <a:endParaRPr lang="en-US"/>
            </a:p>
          </p:txBody>
        </p:sp>
        <p:sp>
          <p:nvSpPr>
            <p:cNvPr id="6221" name="Rectangle 279"/>
            <p:cNvSpPr>
              <a:spLocks noChangeArrowheads="1"/>
            </p:cNvSpPr>
            <p:nvPr/>
          </p:nvSpPr>
          <p:spPr bwMode="auto">
            <a:xfrm>
              <a:off x="1799" y="4039"/>
              <a:ext cx="2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1000" b="1">
                  <a:solidFill>
                    <a:srgbClr val="000000"/>
                  </a:solidFill>
                </a:rPr>
                <a:t> </a:t>
              </a:r>
              <a:endParaRPr lang="en-US"/>
            </a:p>
          </p:txBody>
        </p:sp>
        <p:sp>
          <p:nvSpPr>
            <p:cNvPr id="6222" name="Rectangle 280"/>
            <p:cNvSpPr>
              <a:spLocks noChangeArrowheads="1"/>
            </p:cNvSpPr>
            <p:nvPr/>
          </p:nvSpPr>
          <p:spPr bwMode="auto">
            <a:xfrm>
              <a:off x="624" y="4040"/>
              <a:ext cx="14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223" name="Rectangle 281"/>
            <p:cNvSpPr>
              <a:spLocks noChangeArrowheads="1"/>
            </p:cNvSpPr>
            <p:nvPr/>
          </p:nvSpPr>
          <p:spPr bwMode="auto">
            <a:xfrm>
              <a:off x="624" y="4131"/>
              <a:ext cx="14" cy="1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224" name="Rectangle 282"/>
            <p:cNvSpPr>
              <a:spLocks noChangeArrowheads="1"/>
            </p:cNvSpPr>
            <p:nvPr/>
          </p:nvSpPr>
          <p:spPr bwMode="auto">
            <a:xfrm>
              <a:off x="624" y="4131"/>
              <a:ext cx="14" cy="1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225" name="Rectangle 283"/>
            <p:cNvSpPr>
              <a:spLocks noChangeArrowheads="1"/>
            </p:cNvSpPr>
            <p:nvPr/>
          </p:nvSpPr>
          <p:spPr bwMode="auto">
            <a:xfrm>
              <a:off x="638" y="4131"/>
              <a:ext cx="1118" cy="1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226" name="Rectangle 284"/>
            <p:cNvSpPr>
              <a:spLocks noChangeArrowheads="1"/>
            </p:cNvSpPr>
            <p:nvPr/>
          </p:nvSpPr>
          <p:spPr bwMode="auto">
            <a:xfrm>
              <a:off x="1756" y="4040"/>
              <a:ext cx="15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227" name="Rectangle 285"/>
            <p:cNvSpPr>
              <a:spLocks noChangeArrowheads="1"/>
            </p:cNvSpPr>
            <p:nvPr/>
          </p:nvSpPr>
          <p:spPr bwMode="auto">
            <a:xfrm>
              <a:off x="1756" y="4131"/>
              <a:ext cx="15" cy="1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228" name="Rectangle 286"/>
            <p:cNvSpPr>
              <a:spLocks noChangeArrowheads="1"/>
            </p:cNvSpPr>
            <p:nvPr/>
          </p:nvSpPr>
          <p:spPr bwMode="auto">
            <a:xfrm>
              <a:off x="1771" y="4131"/>
              <a:ext cx="3186" cy="1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229" name="Rectangle 287"/>
            <p:cNvSpPr>
              <a:spLocks noChangeArrowheads="1"/>
            </p:cNvSpPr>
            <p:nvPr/>
          </p:nvSpPr>
          <p:spPr bwMode="auto">
            <a:xfrm>
              <a:off x="4957" y="4040"/>
              <a:ext cx="14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230" name="Rectangle 288"/>
            <p:cNvSpPr>
              <a:spLocks noChangeArrowheads="1"/>
            </p:cNvSpPr>
            <p:nvPr/>
          </p:nvSpPr>
          <p:spPr bwMode="auto">
            <a:xfrm>
              <a:off x="4957" y="4131"/>
              <a:ext cx="14" cy="1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231" name="Rectangle 289"/>
            <p:cNvSpPr>
              <a:spLocks noChangeArrowheads="1"/>
            </p:cNvSpPr>
            <p:nvPr/>
          </p:nvSpPr>
          <p:spPr bwMode="auto">
            <a:xfrm>
              <a:off x="4957" y="4131"/>
              <a:ext cx="14" cy="1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232" name="Rectangle 290"/>
            <p:cNvSpPr>
              <a:spLocks noChangeArrowheads="1"/>
            </p:cNvSpPr>
            <p:nvPr/>
          </p:nvSpPr>
          <p:spPr bwMode="auto">
            <a:xfrm>
              <a:off x="667" y="4146"/>
              <a:ext cx="18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0738"/>
              <a:r>
                <a:rPr lang="en-US" sz="800">
                  <a:solidFill>
                    <a:srgbClr val="000000"/>
                  </a:solidFill>
                </a:rPr>
                <a:t> </a:t>
              </a:r>
              <a:endParaRPr lang="en-US"/>
            </a:p>
          </p:txBody>
        </p:sp>
        <p:grpSp>
          <p:nvGrpSpPr>
            <p:cNvPr id="6233" name="Group 293"/>
            <p:cNvGrpSpPr>
              <a:grpSpLocks/>
            </p:cNvGrpSpPr>
            <p:nvPr/>
          </p:nvGrpSpPr>
          <p:grpSpPr bwMode="auto">
            <a:xfrm>
              <a:off x="1837" y="3072"/>
              <a:ext cx="562" cy="52"/>
              <a:chOff x="1837" y="2242"/>
              <a:chExt cx="562" cy="52"/>
            </a:xfrm>
          </p:grpSpPr>
          <p:sp>
            <p:nvSpPr>
              <p:cNvPr id="6261" name="Rectangle 291"/>
              <p:cNvSpPr>
                <a:spLocks noChangeArrowheads="1"/>
              </p:cNvSpPr>
              <p:nvPr/>
            </p:nvSpPr>
            <p:spPr bwMode="auto">
              <a:xfrm>
                <a:off x="1837" y="2242"/>
                <a:ext cx="562" cy="52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62" name="Rectangle 292"/>
              <p:cNvSpPr>
                <a:spLocks noChangeArrowheads="1"/>
              </p:cNvSpPr>
              <p:nvPr/>
            </p:nvSpPr>
            <p:spPr bwMode="auto">
              <a:xfrm>
                <a:off x="1837" y="2242"/>
                <a:ext cx="562" cy="52"/>
              </a:xfrm>
              <a:prstGeom prst="rect">
                <a:avLst/>
              </a:prstGeom>
              <a:noFill/>
              <a:ln w="7938" cap="rnd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6234" name="Group 296"/>
            <p:cNvGrpSpPr>
              <a:grpSpLocks/>
            </p:cNvGrpSpPr>
            <p:nvPr/>
          </p:nvGrpSpPr>
          <p:grpSpPr bwMode="auto">
            <a:xfrm>
              <a:off x="1985" y="3163"/>
              <a:ext cx="405" cy="53"/>
              <a:chOff x="1985" y="2350"/>
              <a:chExt cx="405" cy="53"/>
            </a:xfrm>
          </p:grpSpPr>
          <p:sp>
            <p:nvSpPr>
              <p:cNvPr id="6259" name="Rectangle 294"/>
              <p:cNvSpPr>
                <a:spLocks noChangeArrowheads="1"/>
              </p:cNvSpPr>
              <p:nvPr/>
            </p:nvSpPr>
            <p:spPr bwMode="auto">
              <a:xfrm>
                <a:off x="1985" y="2350"/>
                <a:ext cx="405" cy="5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60" name="Rectangle 295"/>
              <p:cNvSpPr>
                <a:spLocks noChangeArrowheads="1"/>
              </p:cNvSpPr>
              <p:nvPr/>
            </p:nvSpPr>
            <p:spPr bwMode="auto">
              <a:xfrm>
                <a:off x="1985" y="2350"/>
                <a:ext cx="405" cy="53"/>
              </a:xfrm>
              <a:prstGeom prst="rect">
                <a:avLst/>
              </a:prstGeom>
              <a:solidFill>
                <a:srgbClr val="FFFF99"/>
              </a:solidFill>
              <a:ln w="7938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6235" name="Group 297"/>
            <p:cNvGrpSpPr>
              <a:grpSpLocks/>
            </p:cNvGrpSpPr>
            <p:nvPr/>
          </p:nvGrpSpPr>
          <p:grpSpPr bwMode="auto">
            <a:xfrm>
              <a:off x="2283" y="3259"/>
              <a:ext cx="405" cy="53"/>
              <a:chOff x="1985" y="2350"/>
              <a:chExt cx="405" cy="53"/>
            </a:xfrm>
          </p:grpSpPr>
          <p:sp>
            <p:nvSpPr>
              <p:cNvPr id="6257" name="Rectangle 298"/>
              <p:cNvSpPr>
                <a:spLocks noChangeArrowheads="1"/>
              </p:cNvSpPr>
              <p:nvPr/>
            </p:nvSpPr>
            <p:spPr bwMode="auto">
              <a:xfrm>
                <a:off x="1985" y="2350"/>
                <a:ext cx="405" cy="53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58" name="Rectangle 299"/>
              <p:cNvSpPr>
                <a:spLocks noChangeArrowheads="1"/>
              </p:cNvSpPr>
              <p:nvPr/>
            </p:nvSpPr>
            <p:spPr bwMode="auto">
              <a:xfrm>
                <a:off x="1985" y="2350"/>
                <a:ext cx="405" cy="53"/>
              </a:xfrm>
              <a:prstGeom prst="rect">
                <a:avLst/>
              </a:prstGeom>
              <a:noFill/>
              <a:ln w="7938" cap="rnd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6236" name="Group 300"/>
            <p:cNvGrpSpPr>
              <a:grpSpLocks/>
            </p:cNvGrpSpPr>
            <p:nvPr/>
          </p:nvGrpSpPr>
          <p:grpSpPr bwMode="auto">
            <a:xfrm>
              <a:off x="2427" y="3355"/>
              <a:ext cx="405" cy="53"/>
              <a:chOff x="1985" y="2350"/>
              <a:chExt cx="405" cy="53"/>
            </a:xfrm>
          </p:grpSpPr>
          <p:sp>
            <p:nvSpPr>
              <p:cNvPr id="6255" name="Rectangle 301"/>
              <p:cNvSpPr>
                <a:spLocks noChangeArrowheads="1"/>
              </p:cNvSpPr>
              <p:nvPr/>
            </p:nvSpPr>
            <p:spPr bwMode="auto">
              <a:xfrm>
                <a:off x="1985" y="2350"/>
                <a:ext cx="405" cy="53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56" name="Rectangle 302"/>
              <p:cNvSpPr>
                <a:spLocks noChangeArrowheads="1"/>
              </p:cNvSpPr>
              <p:nvPr/>
            </p:nvSpPr>
            <p:spPr bwMode="auto">
              <a:xfrm>
                <a:off x="1985" y="2350"/>
                <a:ext cx="405" cy="53"/>
              </a:xfrm>
              <a:prstGeom prst="rect">
                <a:avLst/>
              </a:prstGeom>
              <a:noFill/>
              <a:ln w="7938" cap="rnd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6237" name="Group 303"/>
            <p:cNvGrpSpPr>
              <a:grpSpLocks/>
            </p:cNvGrpSpPr>
            <p:nvPr/>
          </p:nvGrpSpPr>
          <p:grpSpPr bwMode="auto">
            <a:xfrm>
              <a:off x="2592" y="3451"/>
              <a:ext cx="405" cy="53"/>
              <a:chOff x="1985" y="2350"/>
              <a:chExt cx="405" cy="53"/>
            </a:xfrm>
          </p:grpSpPr>
          <p:sp>
            <p:nvSpPr>
              <p:cNvPr id="6253" name="Rectangle 304"/>
              <p:cNvSpPr>
                <a:spLocks noChangeArrowheads="1"/>
              </p:cNvSpPr>
              <p:nvPr/>
            </p:nvSpPr>
            <p:spPr bwMode="auto">
              <a:xfrm>
                <a:off x="1985" y="2350"/>
                <a:ext cx="405" cy="53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54" name="Rectangle 305"/>
              <p:cNvSpPr>
                <a:spLocks noChangeArrowheads="1"/>
              </p:cNvSpPr>
              <p:nvPr/>
            </p:nvSpPr>
            <p:spPr bwMode="auto">
              <a:xfrm>
                <a:off x="1985" y="2350"/>
                <a:ext cx="405" cy="53"/>
              </a:xfrm>
              <a:prstGeom prst="rect">
                <a:avLst/>
              </a:prstGeom>
              <a:noFill/>
              <a:ln w="7938" cap="rnd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6238" name="Group 306"/>
            <p:cNvGrpSpPr>
              <a:grpSpLocks/>
            </p:cNvGrpSpPr>
            <p:nvPr/>
          </p:nvGrpSpPr>
          <p:grpSpPr bwMode="auto">
            <a:xfrm>
              <a:off x="2832" y="3547"/>
              <a:ext cx="405" cy="53"/>
              <a:chOff x="1985" y="2350"/>
              <a:chExt cx="405" cy="53"/>
            </a:xfrm>
          </p:grpSpPr>
          <p:sp>
            <p:nvSpPr>
              <p:cNvPr id="6251" name="Rectangle 307"/>
              <p:cNvSpPr>
                <a:spLocks noChangeArrowheads="1"/>
              </p:cNvSpPr>
              <p:nvPr/>
            </p:nvSpPr>
            <p:spPr bwMode="auto">
              <a:xfrm>
                <a:off x="1985" y="2350"/>
                <a:ext cx="405" cy="53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52" name="Rectangle 308"/>
              <p:cNvSpPr>
                <a:spLocks noChangeArrowheads="1"/>
              </p:cNvSpPr>
              <p:nvPr/>
            </p:nvSpPr>
            <p:spPr bwMode="auto">
              <a:xfrm>
                <a:off x="1985" y="2350"/>
                <a:ext cx="405" cy="53"/>
              </a:xfrm>
              <a:prstGeom prst="rect">
                <a:avLst/>
              </a:prstGeom>
              <a:noFill/>
              <a:ln w="7938" cap="rnd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6239" name="Group 309"/>
            <p:cNvGrpSpPr>
              <a:grpSpLocks/>
            </p:cNvGrpSpPr>
            <p:nvPr/>
          </p:nvGrpSpPr>
          <p:grpSpPr bwMode="auto">
            <a:xfrm>
              <a:off x="3024" y="3643"/>
              <a:ext cx="405" cy="53"/>
              <a:chOff x="1985" y="2350"/>
              <a:chExt cx="405" cy="53"/>
            </a:xfrm>
          </p:grpSpPr>
          <p:sp>
            <p:nvSpPr>
              <p:cNvPr id="6249" name="Rectangle 310"/>
              <p:cNvSpPr>
                <a:spLocks noChangeArrowheads="1"/>
              </p:cNvSpPr>
              <p:nvPr/>
            </p:nvSpPr>
            <p:spPr bwMode="auto">
              <a:xfrm>
                <a:off x="1985" y="2350"/>
                <a:ext cx="405" cy="5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50" name="Rectangle 311"/>
              <p:cNvSpPr>
                <a:spLocks noChangeArrowheads="1"/>
              </p:cNvSpPr>
              <p:nvPr/>
            </p:nvSpPr>
            <p:spPr bwMode="auto">
              <a:xfrm>
                <a:off x="1985" y="2350"/>
                <a:ext cx="405" cy="53"/>
              </a:xfrm>
              <a:prstGeom prst="rect">
                <a:avLst/>
              </a:prstGeom>
              <a:solidFill>
                <a:srgbClr val="FFFF99"/>
              </a:solidFill>
              <a:ln w="7938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6240" name="Group 312"/>
            <p:cNvGrpSpPr>
              <a:grpSpLocks/>
            </p:cNvGrpSpPr>
            <p:nvPr/>
          </p:nvGrpSpPr>
          <p:grpSpPr bwMode="auto">
            <a:xfrm>
              <a:off x="3264" y="3739"/>
              <a:ext cx="405" cy="53"/>
              <a:chOff x="1985" y="2350"/>
              <a:chExt cx="405" cy="53"/>
            </a:xfrm>
          </p:grpSpPr>
          <p:sp>
            <p:nvSpPr>
              <p:cNvPr id="6247" name="Rectangle 313"/>
              <p:cNvSpPr>
                <a:spLocks noChangeArrowheads="1"/>
              </p:cNvSpPr>
              <p:nvPr/>
            </p:nvSpPr>
            <p:spPr bwMode="auto">
              <a:xfrm>
                <a:off x="1985" y="2350"/>
                <a:ext cx="405" cy="5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48" name="Rectangle 314"/>
              <p:cNvSpPr>
                <a:spLocks noChangeArrowheads="1"/>
              </p:cNvSpPr>
              <p:nvPr/>
            </p:nvSpPr>
            <p:spPr bwMode="auto">
              <a:xfrm>
                <a:off x="1985" y="2350"/>
                <a:ext cx="405" cy="53"/>
              </a:xfrm>
              <a:prstGeom prst="rect">
                <a:avLst/>
              </a:prstGeom>
              <a:solidFill>
                <a:srgbClr val="FFFF99"/>
              </a:solidFill>
              <a:ln w="7938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6241" name="Group 318"/>
            <p:cNvGrpSpPr>
              <a:grpSpLocks/>
            </p:cNvGrpSpPr>
            <p:nvPr/>
          </p:nvGrpSpPr>
          <p:grpSpPr bwMode="auto">
            <a:xfrm>
              <a:off x="3648" y="3888"/>
              <a:ext cx="912" cy="48"/>
              <a:chOff x="1985" y="2350"/>
              <a:chExt cx="405" cy="53"/>
            </a:xfrm>
          </p:grpSpPr>
          <p:sp>
            <p:nvSpPr>
              <p:cNvPr id="6245" name="Rectangle 319"/>
              <p:cNvSpPr>
                <a:spLocks noChangeArrowheads="1"/>
              </p:cNvSpPr>
              <p:nvPr/>
            </p:nvSpPr>
            <p:spPr bwMode="auto">
              <a:xfrm>
                <a:off x="1985" y="2350"/>
                <a:ext cx="405" cy="5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46" name="Rectangle 320"/>
              <p:cNvSpPr>
                <a:spLocks noChangeArrowheads="1"/>
              </p:cNvSpPr>
              <p:nvPr/>
            </p:nvSpPr>
            <p:spPr bwMode="auto">
              <a:xfrm>
                <a:off x="1985" y="2350"/>
                <a:ext cx="405" cy="53"/>
              </a:xfrm>
              <a:prstGeom prst="rect">
                <a:avLst/>
              </a:prstGeom>
              <a:solidFill>
                <a:srgbClr val="FFFF99"/>
              </a:solidFill>
              <a:ln w="7938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6242" name="Group 321"/>
            <p:cNvGrpSpPr>
              <a:grpSpLocks/>
            </p:cNvGrpSpPr>
            <p:nvPr/>
          </p:nvGrpSpPr>
          <p:grpSpPr bwMode="auto">
            <a:xfrm>
              <a:off x="4539" y="4027"/>
              <a:ext cx="405" cy="53"/>
              <a:chOff x="1985" y="2350"/>
              <a:chExt cx="405" cy="53"/>
            </a:xfrm>
          </p:grpSpPr>
          <p:sp>
            <p:nvSpPr>
              <p:cNvPr id="6243" name="Rectangle 322"/>
              <p:cNvSpPr>
                <a:spLocks noChangeArrowheads="1"/>
              </p:cNvSpPr>
              <p:nvPr/>
            </p:nvSpPr>
            <p:spPr bwMode="auto">
              <a:xfrm>
                <a:off x="1985" y="2350"/>
                <a:ext cx="405" cy="5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44" name="Rectangle 323"/>
              <p:cNvSpPr>
                <a:spLocks noChangeArrowheads="1"/>
              </p:cNvSpPr>
              <p:nvPr/>
            </p:nvSpPr>
            <p:spPr bwMode="auto">
              <a:xfrm>
                <a:off x="1985" y="2350"/>
                <a:ext cx="405" cy="53"/>
              </a:xfrm>
              <a:prstGeom prst="rect">
                <a:avLst/>
              </a:prstGeom>
              <a:solidFill>
                <a:srgbClr val="FFFF99"/>
              </a:solidFill>
              <a:ln w="7938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>
            <a:extLst>
              <a:ext uri="{FF2B5EF4-FFF2-40B4-BE49-F238E27FC236}">
                <a16:creationId xmlns:a16="http://schemas.microsoft.com/office/drawing/2014/main" id="{D9BC0FDC-AD98-7963-812E-5E685138392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5239" y="207769"/>
            <a:ext cx="7886700" cy="406151"/>
          </a:xfrm>
        </p:spPr>
        <p:txBody>
          <a:bodyPr>
            <a:normAutofit fontScale="90000"/>
          </a:bodyPr>
          <a:lstStyle/>
          <a:p>
            <a:r>
              <a:rPr lang="en-US" altLang="en-US" b="1" dirty="0"/>
              <a:t>Team Meeting Process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0B28563-FF6D-239B-F3E6-17A15CF5AE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8050449"/>
              </p:ext>
            </p:extLst>
          </p:nvPr>
        </p:nvGraphicFramePr>
        <p:xfrm>
          <a:off x="310896" y="1045447"/>
          <a:ext cx="8522208" cy="550164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840736">
                  <a:extLst>
                    <a:ext uri="{9D8B030D-6E8A-4147-A177-3AD203B41FA5}">
                      <a16:colId xmlns:a16="http://schemas.microsoft.com/office/drawing/2014/main" val="641608489"/>
                    </a:ext>
                  </a:extLst>
                </a:gridCol>
                <a:gridCol w="2840736">
                  <a:extLst>
                    <a:ext uri="{9D8B030D-6E8A-4147-A177-3AD203B41FA5}">
                      <a16:colId xmlns:a16="http://schemas.microsoft.com/office/drawing/2014/main" val="1440752128"/>
                    </a:ext>
                  </a:extLst>
                </a:gridCol>
                <a:gridCol w="2840736">
                  <a:extLst>
                    <a:ext uri="{9D8B030D-6E8A-4147-A177-3AD203B41FA5}">
                      <a16:colId xmlns:a16="http://schemas.microsoft.com/office/drawing/2014/main" val="12095052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2000" b="1" dirty="0"/>
                        <a:t>Prior to 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2000" b="1" dirty="0"/>
                        <a:t>During Meeting</a:t>
                      </a:r>
                    </a:p>
                    <a:p>
                      <a:pPr algn="ctr"/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2000" b="1" dirty="0"/>
                        <a:t>After the Meeting</a:t>
                      </a:r>
                    </a:p>
                    <a:p>
                      <a:pPr algn="ctr"/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978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2000" dirty="0"/>
                        <a:t>Decide Objectives, Create Agenda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2000" dirty="0"/>
                        <a:t>Publish Objectives, Agenda (at least 3 Days prior, earlier if preparation required)</a:t>
                      </a:r>
                    </a:p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0" indent="-381000">
                        <a:spcAft>
                          <a:spcPct val="35000"/>
                        </a:spcAft>
                        <a:buFont typeface="Symbol" panose="05050102010706020507" pitchFamily="18" charset="2"/>
                        <a:buAutoNum type="arabicPeriod"/>
                      </a:pPr>
                      <a:r>
                        <a:rPr lang="en-US" altLang="en-US" sz="2000" dirty="0"/>
                        <a:t>Clarify Objectives</a:t>
                      </a:r>
                    </a:p>
                    <a:p>
                      <a:pPr marL="381000" indent="-381000">
                        <a:spcAft>
                          <a:spcPct val="35000"/>
                        </a:spcAft>
                        <a:buFont typeface="Symbol" panose="05050102010706020507" pitchFamily="18" charset="2"/>
                        <a:buAutoNum type="arabicPeriod"/>
                      </a:pPr>
                      <a:r>
                        <a:rPr lang="en-US" altLang="en-US" sz="2000" dirty="0"/>
                        <a:t>Review Meeting Roles (</a:t>
                      </a:r>
                      <a:r>
                        <a:rPr lang="en-US" altLang="en-US" sz="2000"/>
                        <a:t>next slide)</a:t>
                      </a:r>
                      <a:endParaRPr lang="en-US" altLang="en-US" sz="2000" dirty="0"/>
                    </a:p>
                    <a:p>
                      <a:pPr marL="381000" indent="-381000">
                        <a:spcAft>
                          <a:spcPct val="35000"/>
                        </a:spcAft>
                        <a:buFont typeface="Symbol" panose="05050102010706020507" pitchFamily="18" charset="2"/>
                        <a:buAutoNum type="arabicPeriod"/>
                      </a:pPr>
                      <a:r>
                        <a:rPr lang="en-US" altLang="en-US" sz="2000" dirty="0"/>
                        <a:t>Review the Agenda</a:t>
                      </a:r>
                    </a:p>
                    <a:p>
                      <a:pPr marL="381000" indent="-381000">
                        <a:spcAft>
                          <a:spcPct val="35000"/>
                        </a:spcAft>
                        <a:buFont typeface="Symbol" panose="05050102010706020507" pitchFamily="18" charset="2"/>
                        <a:buAutoNum type="arabicPeriod"/>
                      </a:pPr>
                      <a:r>
                        <a:rPr lang="en-US" altLang="en-US" sz="2000" dirty="0"/>
                        <a:t>Work the Agenda</a:t>
                      </a:r>
                    </a:p>
                    <a:p>
                      <a:pPr marL="381000" indent="-381000">
                        <a:spcAft>
                          <a:spcPct val="35000"/>
                        </a:spcAft>
                        <a:buFont typeface="Symbol" panose="05050102010706020507" pitchFamily="18" charset="2"/>
                        <a:buAutoNum type="arabicPeriod"/>
                      </a:pPr>
                      <a:r>
                        <a:rPr lang="en-US" altLang="en-US" sz="2000" dirty="0"/>
                        <a:t>Review the Meeting Record</a:t>
                      </a:r>
                    </a:p>
                    <a:p>
                      <a:pPr marL="381000" indent="-381000">
                        <a:spcAft>
                          <a:spcPct val="35000"/>
                        </a:spcAft>
                        <a:buFont typeface="Symbol" panose="05050102010706020507" pitchFamily="18" charset="2"/>
                        <a:buAutoNum type="arabicPeriod"/>
                      </a:pPr>
                      <a:r>
                        <a:rPr lang="en-US" altLang="en-US" sz="2000" dirty="0"/>
                        <a:t>Plan Next Steps and Next Meeting Agenda</a:t>
                      </a:r>
                    </a:p>
                    <a:p>
                      <a:pPr marL="381000" indent="-381000">
                        <a:spcAft>
                          <a:spcPct val="35000"/>
                        </a:spcAft>
                        <a:buFont typeface="Symbol" panose="05050102010706020507" pitchFamily="18" charset="2"/>
                        <a:buAutoNum type="arabicPeriod"/>
                      </a:pPr>
                      <a:r>
                        <a:rPr lang="en-US" altLang="en-US" sz="2000" dirty="0"/>
                        <a:t>Evaluate the Meeting</a:t>
                      </a:r>
                    </a:p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2000" dirty="0"/>
                        <a:t>Follow-up on Agreed Action Items</a:t>
                      </a:r>
                    </a:p>
                    <a:p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2324005"/>
                  </a:ext>
                </a:extLst>
              </a:tr>
            </a:tbl>
          </a:graphicData>
        </a:graphic>
      </p:graphicFrame>
      <p:sp>
        <p:nvSpPr>
          <p:cNvPr id="6" name="Arrow: Right 5">
            <a:extLst>
              <a:ext uri="{FF2B5EF4-FFF2-40B4-BE49-F238E27FC236}">
                <a16:creationId xmlns:a16="http://schemas.microsoft.com/office/drawing/2014/main" id="{CFB50DA9-E608-FE72-CDA0-6B284FF0AAB4}"/>
              </a:ext>
            </a:extLst>
          </p:cNvPr>
          <p:cNvSpPr/>
          <p:nvPr/>
        </p:nvSpPr>
        <p:spPr>
          <a:xfrm>
            <a:off x="2895600" y="914400"/>
            <a:ext cx="515112" cy="786385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BB623792-484D-3A0A-FD77-C54EBA5E9752}"/>
              </a:ext>
            </a:extLst>
          </p:cNvPr>
          <p:cNvSpPr/>
          <p:nvPr/>
        </p:nvSpPr>
        <p:spPr>
          <a:xfrm>
            <a:off x="5764446" y="914399"/>
            <a:ext cx="490730" cy="786385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Meeting Roles</a:t>
            </a:r>
            <a:endParaRPr lang="en-AU"/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990600"/>
            <a:ext cx="4119563" cy="5715000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buNone/>
            </a:pPr>
            <a:r>
              <a:rPr lang="en-US" sz="2400" b="1" dirty="0"/>
              <a:t>LEADER</a:t>
            </a:r>
          </a:p>
          <a:p>
            <a:pPr marL="461963" lvl="1" indent="-227013" eaLnBrk="1" hangingPunct="1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</a:pPr>
            <a:r>
              <a:rPr lang="en-US" sz="1800" dirty="0"/>
              <a:t>Defines roles and expectations</a:t>
            </a:r>
          </a:p>
          <a:p>
            <a:pPr marL="461963" lvl="1" indent="-227013" eaLnBrk="1" hangingPunct="1">
              <a:spcBef>
                <a:spcPct val="0"/>
              </a:spcBef>
              <a:spcAft>
                <a:spcPct val="20000"/>
              </a:spcAft>
            </a:pPr>
            <a:r>
              <a:rPr lang="en-US" sz="1800" dirty="0"/>
              <a:t>Establishes constraints</a:t>
            </a:r>
          </a:p>
          <a:p>
            <a:pPr marL="461963" lvl="1" indent="-227013" eaLnBrk="1" hangingPunct="1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</a:pPr>
            <a:r>
              <a:rPr lang="en-US" sz="1800" dirty="0"/>
              <a:t>If present, contributes ideas</a:t>
            </a:r>
          </a:p>
          <a:p>
            <a:pPr marL="461963" lvl="1" indent="-227013" eaLnBrk="1" hangingPunct="1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</a:pPr>
            <a:r>
              <a:rPr lang="en-US" sz="1800" dirty="0"/>
              <a:t>Ensures follow-up</a:t>
            </a:r>
          </a:p>
          <a:p>
            <a:pPr marL="0" indent="0" eaLnBrk="1" hangingPunct="1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</a:pPr>
            <a:endParaRPr lang="en-US" sz="2400" dirty="0">
              <a:solidFill>
                <a:srgbClr val="CC0000"/>
              </a:solidFill>
            </a:endParaRPr>
          </a:p>
          <a:p>
            <a:pPr marL="0" indent="0" eaLnBrk="1" hangingPunct="1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buNone/>
            </a:pPr>
            <a:r>
              <a:rPr lang="en-US" sz="2400" b="1" dirty="0"/>
              <a:t>FACILITATOR</a:t>
            </a:r>
          </a:p>
          <a:p>
            <a:pPr marL="461963" lvl="1" indent="-227013" eaLnBrk="1" hangingPunct="1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</a:pPr>
            <a:r>
              <a:rPr lang="en-US" sz="1800" dirty="0"/>
              <a:t>Sets ground rules with team</a:t>
            </a:r>
          </a:p>
          <a:p>
            <a:pPr marL="461963" lvl="1" indent="-227013" eaLnBrk="1" hangingPunct="1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</a:pPr>
            <a:r>
              <a:rPr lang="en-US" sz="1800" dirty="0"/>
              <a:t>Keeps discussion on track</a:t>
            </a:r>
          </a:p>
          <a:p>
            <a:pPr marL="461963" lvl="1" indent="-227013" eaLnBrk="1" hangingPunct="1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</a:pPr>
            <a:r>
              <a:rPr lang="en-US" sz="1800" dirty="0"/>
              <a:t>Stays out of content</a:t>
            </a:r>
          </a:p>
          <a:p>
            <a:pPr marL="461963" lvl="1" indent="-227013" eaLnBrk="1" hangingPunct="1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</a:pPr>
            <a:r>
              <a:rPr lang="en-US" sz="1800" dirty="0"/>
              <a:t>Ensures opportunity to participate</a:t>
            </a:r>
          </a:p>
          <a:p>
            <a:pPr marL="461963" lvl="1" indent="-227013" eaLnBrk="1" hangingPunct="1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</a:pPr>
            <a:r>
              <a:rPr lang="en-US" sz="1800" dirty="0"/>
              <a:t>Uses good team process skills</a:t>
            </a:r>
          </a:p>
          <a:p>
            <a:pPr marL="0" indent="0" eaLnBrk="1" hangingPunct="1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</a:pPr>
            <a:endParaRPr lang="en-US" sz="2400" dirty="0">
              <a:solidFill>
                <a:srgbClr val="CC0000"/>
              </a:solidFill>
            </a:endParaRPr>
          </a:p>
          <a:p>
            <a:pPr marL="0" indent="0" eaLnBrk="1" hangingPunct="1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buNone/>
            </a:pPr>
            <a:r>
              <a:rPr lang="en-US" sz="2400" b="1" dirty="0"/>
              <a:t>TIME-KEEPER</a:t>
            </a:r>
          </a:p>
          <a:p>
            <a:pPr marL="461963" lvl="1" indent="-227013" eaLnBrk="1" hangingPunct="1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</a:pPr>
            <a:r>
              <a:rPr lang="en-US" sz="1800" dirty="0"/>
              <a:t>Contracts with facilitator to track time</a:t>
            </a:r>
            <a:endParaRPr lang="en-AU" sz="1800" dirty="0"/>
          </a:p>
        </p:txBody>
      </p:sp>
      <p:sp>
        <p:nvSpPr>
          <p:cNvPr id="8197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marL="0" indent="0" eaLnBrk="1" hangingPunct="1">
              <a:spcBef>
                <a:spcPct val="0"/>
              </a:spcBef>
              <a:spcAft>
                <a:spcPct val="20000"/>
              </a:spcAft>
              <a:buNone/>
            </a:pPr>
            <a:r>
              <a:rPr lang="en-US" sz="2400" b="1" dirty="0"/>
              <a:t>PARTICIPANT</a:t>
            </a:r>
          </a:p>
          <a:p>
            <a:pPr marL="461963" lvl="1" indent="-227013" eaLnBrk="1" hangingPunct="1">
              <a:spcBef>
                <a:spcPct val="0"/>
              </a:spcBef>
              <a:spcAft>
                <a:spcPct val="20000"/>
              </a:spcAft>
            </a:pPr>
            <a:r>
              <a:rPr lang="en-US" sz="1800" dirty="0"/>
              <a:t>Gives input, ideas, opinions</a:t>
            </a:r>
          </a:p>
          <a:p>
            <a:pPr marL="461963" lvl="1" indent="-227013" eaLnBrk="1" hangingPunct="1">
              <a:spcBef>
                <a:spcPct val="0"/>
              </a:spcBef>
              <a:spcAft>
                <a:spcPct val="20000"/>
              </a:spcAft>
            </a:pPr>
            <a:r>
              <a:rPr lang="en-US" sz="1800" dirty="0"/>
              <a:t>Listens to others</a:t>
            </a:r>
          </a:p>
          <a:p>
            <a:pPr marL="461963" lvl="1" indent="-227013" eaLnBrk="1" hangingPunct="1">
              <a:spcBef>
                <a:spcPct val="0"/>
              </a:spcBef>
              <a:spcAft>
                <a:spcPct val="20000"/>
              </a:spcAft>
            </a:pPr>
            <a:r>
              <a:rPr lang="en-US" sz="1800" dirty="0"/>
              <a:t>Clarifies</a:t>
            </a:r>
          </a:p>
          <a:p>
            <a:pPr marL="461963" lvl="1" indent="-227013" eaLnBrk="1" hangingPunct="1">
              <a:spcBef>
                <a:spcPct val="0"/>
              </a:spcBef>
              <a:spcAft>
                <a:spcPct val="20000"/>
              </a:spcAft>
            </a:pPr>
            <a:r>
              <a:rPr lang="en-US" sz="1800" dirty="0"/>
              <a:t>Makes agreements</a:t>
            </a:r>
          </a:p>
          <a:p>
            <a:pPr marL="461963" lvl="1" indent="-227013" eaLnBrk="1" hangingPunct="1">
              <a:spcBef>
                <a:spcPct val="0"/>
              </a:spcBef>
              <a:spcAft>
                <a:spcPct val="20000"/>
              </a:spcAft>
            </a:pPr>
            <a:r>
              <a:rPr lang="en-US" sz="1800" dirty="0"/>
              <a:t>Uses good team process skills</a:t>
            </a:r>
          </a:p>
          <a:p>
            <a:pPr marL="0" indent="0" eaLnBrk="1" hangingPunct="1">
              <a:spcBef>
                <a:spcPct val="0"/>
              </a:spcBef>
              <a:spcAft>
                <a:spcPct val="20000"/>
              </a:spcAft>
            </a:pPr>
            <a:endParaRPr lang="en-US" sz="2400" dirty="0">
              <a:solidFill>
                <a:schemeClr val="accent1"/>
              </a:solidFill>
            </a:endParaRPr>
          </a:p>
          <a:p>
            <a:pPr marL="0" indent="0" eaLnBrk="1" hangingPunct="1">
              <a:spcBef>
                <a:spcPct val="0"/>
              </a:spcBef>
              <a:spcAft>
                <a:spcPct val="20000"/>
              </a:spcAft>
              <a:buNone/>
            </a:pPr>
            <a:r>
              <a:rPr lang="en-US" sz="2400" b="1" dirty="0"/>
              <a:t>RECORDER</a:t>
            </a:r>
          </a:p>
          <a:p>
            <a:pPr marL="461963" lvl="1" indent="-227013" eaLnBrk="1" hangingPunct="1">
              <a:spcBef>
                <a:spcPct val="0"/>
              </a:spcBef>
              <a:spcAft>
                <a:spcPct val="20000"/>
              </a:spcAft>
            </a:pPr>
            <a:r>
              <a:rPr lang="en-US" sz="1800" dirty="0"/>
              <a:t>Records group ideas and decisions</a:t>
            </a:r>
          </a:p>
          <a:p>
            <a:pPr marL="461963" lvl="1" indent="-227013" eaLnBrk="1" hangingPunct="1">
              <a:spcBef>
                <a:spcPct val="0"/>
              </a:spcBef>
              <a:spcAft>
                <a:spcPct val="20000"/>
              </a:spcAft>
            </a:pPr>
            <a:r>
              <a:rPr lang="en-US" sz="1800" dirty="0"/>
              <a:t>Does not edit</a:t>
            </a:r>
          </a:p>
          <a:p>
            <a:pPr marL="0" indent="0" eaLnBrk="1" hangingPunct="1">
              <a:spcBef>
                <a:spcPct val="0"/>
              </a:spcBef>
              <a:spcAft>
                <a:spcPct val="20000"/>
              </a:spcAft>
            </a:pPr>
            <a:endParaRPr lang="en-US" sz="2400" dirty="0"/>
          </a:p>
          <a:p>
            <a:pPr marL="0" indent="0" eaLnBrk="1" hangingPunct="1">
              <a:spcBef>
                <a:spcPct val="0"/>
              </a:spcBef>
              <a:spcAft>
                <a:spcPct val="20000"/>
              </a:spcAft>
            </a:pPr>
            <a:endParaRPr lang="en-AU" sz="2400" dirty="0"/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JPMorgan">
  <a:themeElements>
    <a:clrScheme name="JPMorga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JPMorg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JPMorga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PMorga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7506</TotalTime>
  <Words>1423</Words>
  <Application>Microsoft Office PowerPoint</Application>
  <PresentationFormat>On-screen Show (4:3)</PresentationFormat>
  <Paragraphs>352</Paragraphs>
  <Slides>21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Batang</vt:lpstr>
      <vt:lpstr>Arial</vt:lpstr>
      <vt:lpstr>Copperplate Gothic Bold</vt:lpstr>
      <vt:lpstr>Symbol</vt:lpstr>
      <vt:lpstr>Times New Roman</vt:lpstr>
      <vt:lpstr>Wingdings</vt:lpstr>
      <vt:lpstr>JPMorgan</vt:lpstr>
      <vt:lpstr>PowerPoint Presentation</vt:lpstr>
      <vt:lpstr>Project Charters</vt:lpstr>
      <vt:lpstr>Project Charter – “Small” Projects</vt:lpstr>
      <vt:lpstr>Project Charter – “Regular” Projects</vt:lpstr>
      <vt:lpstr>Exercise – Project Charter</vt:lpstr>
      <vt:lpstr>DMAIEC Project Management</vt:lpstr>
      <vt:lpstr>Planning and Managing the Project</vt:lpstr>
      <vt:lpstr>Team Meeting Process</vt:lpstr>
      <vt:lpstr>Meeting Roles</vt:lpstr>
      <vt:lpstr>Team Reviews</vt:lpstr>
      <vt:lpstr>Idea Generation &amp; Decision Making</vt:lpstr>
      <vt:lpstr>“Open-Narrow-Close”</vt:lpstr>
      <vt:lpstr>Brainstorming Steps</vt:lpstr>
      <vt:lpstr>Decision Making</vt:lpstr>
      <vt:lpstr>Decision Making</vt:lpstr>
      <vt:lpstr>Decision Making</vt:lpstr>
      <vt:lpstr>Early Change Management</vt:lpstr>
      <vt:lpstr>Stakeholders – Adoption Model</vt:lpstr>
      <vt:lpstr>Stakeholders - Current &amp; Future States</vt:lpstr>
      <vt:lpstr>Resistance Sources/Influence Strategy</vt:lpstr>
      <vt:lpstr>Closing the Team</vt:lpstr>
    </vt:vector>
  </TitlesOfParts>
  <Company>Micron Electronics,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Productivity/Quality Workshop</dc:title>
  <dc:creator>John J. O'Neill, Jr.</dc:creator>
  <cp:lastModifiedBy>John O'Neill</cp:lastModifiedBy>
  <cp:revision>175</cp:revision>
  <cp:lastPrinted>1998-11-12T16:48:12Z</cp:lastPrinted>
  <dcterms:created xsi:type="dcterms:W3CDTF">1998-10-26T20:45:45Z</dcterms:created>
  <dcterms:modified xsi:type="dcterms:W3CDTF">2026-01-21T17:58:45Z</dcterms:modified>
</cp:coreProperties>
</file>