
<file path=[Content_Types].xml><?xml version="1.0" encoding="utf-8"?>
<Types xmlns="http://schemas.openxmlformats.org/package/2006/content-types">
  <Default Extension="bin" ContentType="application/vnd.openxmlformats-officedocument.oleObject"/>
  <Default Extension="emf" ContentType="image/x-emf"/>
  <Default Extension="xls" ContentType="application/vnd.ms-excel"/>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256" r:id="rId2"/>
    <p:sldId id="271" r:id="rId3"/>
    <p:sldId id="270" r:id="rId4"/>
    <p:sldId id="323" r:id="rId5"/>
    <p:sldId id="330" r:id="rId6"/>
    <p:sldId id="273" r:id="rId7"/>
    <p:sldId id="274" r:id="rId8"/>
    <p:sldId id="341" r:id="rId9"/>
    <p:sldId id="340" r:id="rId10"/>
    <p:sldId id="342" r:id="rId11"/>
    <p:sldId id="328" r:id="rId12"/>
    <p:sldId id="290" r:id="rId13"/>
    <p:sldId id="298" r:id="rId14"/>
    <p:sldId id="343" r:id="rId15"/>
    <p:sldId id="315" r:id="rId16"/>
    <p:sldId id="317" r:id="rId17"/>
    <p:sldId id="318" r:id="rId18"/>
    <p:sldId id="344" r:id="rId19"/>
    <p:sldId id="319" r:id="rId20"/>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autoAdjust="0"/>
  </p:normalViewPr>
  <p:slideViewPr>
    <p:cSldViewPr snapToGrid="0">
      <p:cViewPr varScale="1">
        <p:scale>
          <a:sx n="119" d="100"/>
          <a:sy n="119" d="100"/>
        </p:scale>
        <p:origin x="-1068" y="-96"/>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Lst>
  </p:outlineViewPr>
  <p:notesTextViewPr>
    <p:cViewPr>
      <p:scale>
        <a:sx n="100" d="100"/>
        <a:sy n="100" d="100"/>
      </p:scale>
      <p:origin x="0" y="0"/>
    </p:cViewPr>
  </p:notesTextViewPr>
  <p:sorterViewPr>
    <p:cViewPr>
      <p:scale>
        <a:sx n="66" d="100"/>
        <a:sy n="66" d="100"/>
      </p:scale>
      <p:origin x="0" y="174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slide" Target="slides/slide6.xml"/><Relationship Id="rId1" Type="http://schemas.openxmlformats.org/officeDocument/2006/relationships/slide" Target="slides/slide2.xml"/><Relationship Id="rId6" Type="http://schemas.openxmlformats.org/officeDocument/2006/relationships/slide" Target="slides/slide15.xml"/><Relationship Id="rId5" Type="http://schemas.openxmlformats.org/officeDocument/2006/relationships/slide" Target="slides/slide13.xml"/><Relationship Id="rId4" Type="http://schemas.openxmlformats.org/officeDocument/2006/relationships/slide" Target="slides/slide12.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EMURRAY.P09DOMAIN\My%20Documents\Eugene\GBP%20Defect%20Tracking%20Checklist.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EMURRAY.P09DOMAIN\My%20Documents\Eugene\GBP%20Defect%20Tracking%20Checklist.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Documents%20and%20Settings\EMURRAY.P09DOMAIN\My%20Documents\Eugene\GBP%20Defect%20Tracking%20Checklis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5400000" vert="horz" anchor="t" anchorCtr="0"/>
          <a:lstStyle/>
          <a:p>
            <a:pPr>
              <a:defRPr baseline="0"/>
            </a:pPr>
            <a:r>
              <a:rPr lang="en-US" sz="1400" b="1" i="0" baseline="0"/>
              <a:t>Number of Defects</a:t>
            </a:r>
          </a:p>
        </c:rich>
      </c:tx>
      <c:layout>
        <c:manualLayout>
          <c:xMode val="edge"/>
          <c:yMode val="edge"/>
          <c:x val="4.7423040468532861E-3"/>
          <c:y val="0.30660231561394552"/>
        </c:manualLayout>
      </c:layout>
      <c:overlay val="0"/>
    </c:title>
    <c:autoTitleDeleted val="0"/>
    <c:plotArea>
      <c:layout>
        <c:manualLayout>
          <c:layoutTarget val="inner"/>
          <c:xMode val="edge"/>
          <c:yMode val="edge"/>
          <c:x val="6.9097316790431199E-2"/>
          <c:y val="7.5734839418200306E-2"/>
          <c:w val="0.89867453937079722"/>
          <c:h val="0.67947412017438213"/>
        </c:manualLayout>
      </c:layout>
      <c:barChart>
        <c:barDir val="col"/>
        <c:grouping val="clustered"/>
        <c:varyColors val="0"/>
        <c:ser>
          <c:idx val="0"/>
          <c:order val="0"/>
          <c:tx>
            <c:strRef>
              <c:f>'Sample Door Checklist'!#REF!</c:f>
              <c:strCache>
                <c:ptCount val="1"/>
                <c:pt idx="0">
                  <c:v>#REF!</c:v>
                </c:pt>
              </c:strCache>
            </c:strRef>
          </c:tx>
          <c:invertIfNegative val="0"/>
          <c:dLbls>
            <c:dLblPos val="ctr"/>
            <c:showLegendKey val="0"/>
            <c:showVal val="1"/>
            <c:showCatName val="0"/>
            <c:showSerName val="0"/>
            <c:showPercent val="0"/>
            <c:showBubbleSize val="0"/>
            <c:showLeaderLines val="0"/>
          </c:dLbls>
          <c:cat>
            <c:strRef>
              <c:f>'Sample Door Checklist'!$A$3:$A$16</c:f>
              <c:strCache>
                <c:ptCount val="14"/>
                <c:pt idx="0">
                  <c:v>Door is Damaged</c:v>
                </c:pt>
                <c:pt idx="1">
                  <c:v>Damaged Frame</c:v>
                </c:pt>
                <c:pt idx="2">
                  <c:v>Hinges Showing Through Door</c:v>
                </c:pt>
                <c:pt idx="3">
                  <c:v>Label is NOT Centered on Door</c:v>
                </c:pt>
                <c:pt idx="4">
                  <c:v>Door has back attached but NOT correctly</c:v>
                </c:pt>
                <c:pt idx="5">
                  <c:v>Finish Defects</c:v>
                </c:pt>
                <c:pt idx="6">
                  <c:v>Door Does NOT Match Finish Goods Label</c:v>
                </c:pt>
                <c:pt idx="7">
                  <c:v>Label Missing</c:v>
                </c:pt>
                <c:pt idx="8">
                  <c:v>Label is NOT Marked Correctly</c:v>
                </c:pt>
                <c:pt idx="9">
                  <c:v>Staple Shoot Through Panel</c:v>
                </c:pt>
                <c:pt idx="10">
                  <c:v>Door Not Flush to Face Frame</c:v>
                </c:pt>
                <c:pt idx="11">
                  <c:v>Door Assembled on Wrong Side of Frame</c:v>
                </c:pt>
                <c:pt idx="12">
                  <c:v>Door Does NOT have a back attached</c:v>
                </c:pt>
                <c:pt idx="13">
                  <c:v>Door is Built Wrong</c:v>
                </c:pt>
              </c:strCache>
            </c:strRef>
          </c:cat>
          <c:val>
            <c:numRef>
              <c:f>'Sample Door Checklist'!$DE$3:$DE$16</c:f>
              <c:numCache>
                <c:formatCode>0</c:formatCode>
                <c:ptCount val="14"/>
                <c:pt idx="0">
                  <c:v>65</c:v>
                </c:pt>
                <c:pt idx="1">
                  <c:v>41</c:v>
                </c:pt>
                <c:pt idx="2">
                  <c:v>19</c:v>
                </c:pt>
                <c:pt idx="3">
                  <c:v>17</c:v>
                </c:pt>
                <c:pt idx="4">
                  <c:v>14</c:v>
                </c:pt>
                <c:pt idx="5">
                  <c:v>12</c:v>
                </c:pt>
                <c:pt idx="6">
                  <c:v>6</c:v>
                </c:pt>
                <c:pt idx="7">
                  <c:v>4</c:v>
                </c:pt>
                <c:pt idx="8">
                  <c:v>4</c:v>
                </c:pt>
                <c:pt idx="9">
                  <c:v>4</c:v>
                </c:pt>
                <c:pt idx="10">
                  <c:v>5</c:v>
                </c:pt>
                <c:pt idx="11">
                  <c:v>7</c:v>
                </c:pt>
                <c:pt idx="12">
                  <c:v>1</c:v>
                </c:pt>
                <c:pt idx="13">
                  <c:v>1</c:v>
                </c:pt>
              </c:numCache>
            </c:numRef>
          </c:val>
        </c:ser>
        <c:dLbls>
          <c:showLegendKey val="0"/>
          <c:showVal val="1"/>
          <c:showCatName val="0"/>
          <c:showSerName val="0"/>
          <c:showPercent val="0"/>
          <c:showBubbleSize val="0"/>
        </c:dLbls>
        <c:gapWidth val="150"/>
        <c:axId val="149716992"/>
        <c:axId val="149718528"/>
      </c:barChart>
      <c:catAx>
        <c:axId val="149716992"/>
        <c:scaling>
          <c:orientation val="minMax"/>
        </c:scaling>
        <c:delete val="0"/>
        <c:axPos val="b"/>
        <c:majorTickMark val="out"/>
        <c:minorTickMark val="none"/>
        <c:tickLblPos val="nextTo"/>
        <c:crossAx val="149718528"/>
        <c:crosses val="autoZero"/>
        <c:auto val="1"/>
        <c:lblAlgn val="ctr"/>
        <c:lblOffset val="100"/>
        <c:noMultiLvlLbl val="0"/>
      </c:catAx>
      <c:valAx>
        <c:axId val="149718528"/>
        <c:scaling>
          <c:orientation val="minMax"/>
        </c:scaling>
        <c:delete val="0"/>
        <c:axPos val="l"/>
        <c:majorGridlines/>
        <c:numFmt formatCode="0" sourceLinked="1"/>
        <c:majorTickMark val="out"/>
        <c:minorTickMark val="none"/>
        <c:tickLblPos val="nextTo"/>
        <c:txPr>
          <a:bodyPr/>
          <a:lstStyle/>
          <a:p>
            <a:pPr>
              <a:defRPr baseline="0"/>
            </a:pPr>
            <a:endParaRPr lang="en-US"/>
          </a:p>
        </c:txPr>
        <c:crossAx val="149716992"/>
        <c:crosses val="autoZero"/>
        <c:crossBetween val="between"/>
      </c:valAx>
    </c:plotArea>
    <c:plotVisOnly val="1"/>
    <c:dispBlanksAs val="gap"/>
    <c:showDLblsOverMax val="0"/>
  </c:chart>
  <c:txPr>
    <a:bodyPr/>
    <a:lstStyle/>
    <a:p>
      <a:pPr algn="ctr">
        <a:defRPr lang="en-US" sz="1000" b="0" i="0" u="none" strike="noStrike" kern="1200" baseline="0">
          <a:solidFill>
            <a:sysClr val="windowText" lastClr="000000"/>
          </a:solidFill>
          <a:latin typeface="+mn-lt"/>
          <a:ea typeface="+mn-ea"/>
          <a:cs typeface="+mn-cs"/>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marker>
            <c:symbol val="none"/>
          </c:marker>
          <c:val>
            <c:numRef>
              <c:f>Sheet1!$B$2:$B$12</c:f>
              <c:numCache>
                <c:formatCode>General</c:formatCode>
                <c:ptCount val="11"/>
                <c:pt idx="0">
                  <c:v>12</c:v>
                </c:pt>
                <c:pt idx="1">
                  <c:v>25</c:v>
                </c:pt>
                <c:pt idx="2">
                  <c:v>9</c:v>
                </c:pt>
                <c:pt idx="3">
                  <c:v>17</c:v>
                </c:pt>
                <c:pt idx="4">
                  <c:v>14</c:v>
                </c:pt>
                <c:pt idx="5">
                  <c:v>22</c:v>
                </c:pt>
                <c:pt idx="6">
                  <c:v>22</c:v>
                </c:pt>
                <c:pt idx="7">
                  <c:v>31</c:v>
                </c:pt>
                <c:pt idx="8">
                  <c:v>27</c:v>
                </c:pt>
                <c:pt idx="9">
                  <c:v>13</c:v>
                </c:pt>
                <c:pt idx="10">
                  <c:v>8</c:v>
                </c:pt>
              </c:numCache>
            </c:numRef>
          </c:val>
          <c:smooth val="0"/>
        </c:ser>
        <c:ser>
          <c:idx val="1"/>
          <c:order val="1"/>
          <c:marker>
            <c:symbol val="none"/>
          </c:marker>
          <c:val>
            <c:numRef>
              <c:f>Sheet1!$C$2:$C$12</c:f>
              <c:numCache>
                <c:formatCode>General</c:formatCode>
                <c:ptCount val="11"/>
                <c:pt idx="0">
                  <c:v>18</c:v>
                </c:pt>
                <c:pt idx="1">
                  <c:v>18</c:v>
                </c:pt>
                <c:pt idx="2">
                  <c:v>18</c:v>
                </c:pt>
                <c:pt idx="3">
                  <c:v>18</c:v>
                </c:pt>
                <c:pt idx="4">
                  <c:v>18</c:v>
                </c:pt>
                <c:pt idx="5">
                  <c:v>18</c:v>
                </c:pt>
                <c:pt idx="6">
                  <c:v>18</c:v>
                </c:pt>
                <c:pt idx="7">
                  <c:v>18</c:v>
                </c:pt>
                <c:pt idx="8">
                  <c:v>18</c:v>
                </c:pt>
                <c:pt idx="9">
                  <c:v>18</c:v>
                </c:pt>
                <c:pt idx="10">
                  <c:v>18</c:v>
                </c:pt>
              </c:numCache>
            </c:numRef>
          </c:val>
          <c:smooth val="0"/>
        </c:ser>
        <c:dLbls>
          <c:showLegendKey val="0"/>
          <c:showVal val="0"/>
          <c:showCatName val="0"/>
          <c:showSerName val="0"/>
          <c:showPercent val="0"/>
          <c:showBubbleSize val="0"/>
        </c:dLbls>
        <c:marker val="1"/>
        <c:smooth val="0"/>
        <c:axId val="149748352"/>
        <c:axId val="155386240"/>
      </c:lineChart>
      <c:catAx>
        <c:axId val="149748352"/>
        <c:scaling>
          <c:orientation val="minMax"/>
        </c:scaling>
        <c:delete val="0"/>
        <c:axPos val="b"/>
        <c:majorTickMark val="out"/>
        <c:minorTickMark val="none"/>
        <c:tickLblPos val="nextTo"/>
        <c:crossAx val="155386240"/>
        <c:crosses val="autoZero"/>
        <c:auto val="1"/>
        <c:lblAlgn val="ctr"/>
        <c:lblOffset val="100"/>
        <c:noMultiLvlLbl val="0"/>
      </c:catAx>
      <c:valAx>
        <c:axId val="155386240"/>
        <c:scaling>
          <c:orientation val="minMax"/>
        </c:scaling>
        <c:delete val="0"/>
        <c:axPos val="l"/>
        <c:majorGridlines/>
        <c:numFmt formatCode="General" sourceLinked="1"/>
        <c:majorTickMark val="out"/>
        <c:minorTickMark val="none"/>
        <c:tickLblPos val="nextTo"/>
        <c:crossAx val="149748352"/>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marker>
            <c:symbol val="none"/>
          </c:marker>
          <c:val>
            <c:numRef>
              <c:f>Sheet1!$B$20:$B$29</c:f>
              <c:numCache>
                <c:formatCode>General</c:formatCode>
                <c:ptCount val="10"/>
                <c:pt idx="0">
                  <c:v>3</c:v>
                </c:pt>
                <c:pt idx="1">
                  <c:v>3</c:v>
                </c:pt>
                <c:pt idx="2">
                  <c:v>0</c:v>
                </c:pt>
                <c:pt idx="3">
                  <c:v>4</c:v>
                </c:pt>
                <c:pt idx="4">
                  <c:v>5</c:v>
                </c:pt>
                <c:pt idx="5">
                  <c:v>3</c:v>
                </c:pt>
                <c:pt idx="6">
                  <c:v>3</c:v>
                </c:pt>
                <c:pt idx="7">
                  <c:v>1</c:v>
                </c:pt>
                <c:pt idx="8">
                  <c:v>2</c:v>
                </c:pt>
                <c:pt idx="9">
                  <c:v>0</c:v>
                </c:pt>
              </c:numCache>
            </c:numRef>
          </c:val>
          <c:smooth val="0"/>
        </c:ser>
        <c:ser>
          <c:idx val="1"/>
          <c:order val="1"/>
          <c:marker>
            <c:symbol val="none"/>
          </c:marker>
          <c:val>
            <c:numRef>
              <c:f>Sheet1!$C$20:$C$29</c:f>
              <c:numCache>
                <c:formatCode>General</c:formatCode>
                <c:ptCount val="10"/>
                <c:pt idx="0">
                  <c:v>2</c:v>
                </c:pt>
                <c:pt idx="1">
                  <c:v>2</c:v>
                </c:pt>
                <c:pt idx="2">
                  <c:v>2</c:v>
                </c:pt>
                <c:pt idx="3">
                  <c:v>2</c:v>
                </c:pt>
                <c:pt idx="4">
                  <c:v>2</c:v>
                </c:pt>
                <c:pt idx="5">
                  <c:v>2</c:v>
                </c:pt>
                <c:pt idx="6">
                  <c:v>2</c:v>
                </c:pt>
                <c:pt idx="7">
                  <c:v>2</c:v>
                </c:pt>
                <c:pt idx="8">
                  <c:v>2</c:v>
                </c:pt>
                <c:pt idx="9">
                  <c:v>2</c:v>
                </c:pt>
              </c:numCache>
            </c:numRef>
          </c:val>
          <c:smooth val="0"/>
        </c:ser>
        <c:dLbls>
          <c:showLegendKey val="0"/>
          <c:showVal val="0"/>
          <c:showCatName val="0"/>
          <c:showSerName val="0"/>
          <c:showPercent val="0"/>
          <c:showBubbleSize val="0"/>
        </c:dLbls>
        <c:marker val="1"/>
        <c:smooth val="0"/>
        <c:axId val="155423872"/>
        <c:axId val="155425408"/>
      </c:lineChart>
      <c:catAx>
        <c:axId val="155423872"/>
        <c:scaling>
          <c:orientation val="minMax"/>
        </c:scaling>
        <c:delete val="0"/>
        <c:axPos val="b"/>
        <c:majorTickMark val="out"/>
        <c:minorTickMark val="none"/>
        <c:tickLblPos val="nextTo"/>
        <c:crossAx val="155425408"/>
        <c:crosses val="autoZero"/>
        <c:auto val="1"/>
        <c:lblAlgn val="ctr"/>
        <c:lblOffset val="100"/>
        <c:noMultiLvlLbl val="0"/>
      </c:catAx>
      <c:valAx>
        <c:axId val="155425408"/>
        <c:scaling>
          <c:orientation val="minMax"/>
        </c:scaling>
        <c:delete val="0"/>
        <c:axPos val="l"/>
        <c:majorGridlines/>
        <c:numFmt formatCode="General" sourceLinked="1"/>
        <c:majorTickMark val="out"/>
        <c:minorTickMark val="none"/>
        <c:tickLblPos val="nextTo"/>
        <c:crossAx val="155423872"/>
        <c:crosses val="autoZero"/>
        <c:crossBetween val="between"/>
      </c:valAx>
    </c:plotArea>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0F5695-7C4E-47B2-A872-1CA7E63C388F}" type="doc">
      <dgm:prSet loTypeId="urn:microsoft.com/office/officeart/2005/8/layout/orgChart1" loCatId="hierarchy" qsTypeId="urn:microsoft.com/office/officeart/2005/8/quickstyle/simple1" qsCatId="simple" csTypeId="urn:microsoft.com/office/officeart/2005/8/colors/accent1_2" csCatId="accent1" phldr="1"/>
      <dgm:spPr/>
    </dgm:pt>
    <dgm:pt modelId="{2583CDDA-B42E-4250-9D0B-C7408F208949}">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0000"/>
              </a:solidFill>
              <a:effectLst/>
              <a:latin typeface="Arial" pitchFamily="34" charset="0"/>
            </a:rPr>
            <a:t>Eugene Murray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0000"/>
              </a:solidFill>
              <a:effectLst/>
              <a:latin typeface="Arial" pitchFamily="34" charset="0"/>
            </a:rPr>
            <a:t>Project Sponsor</a:t>
          </a:r>
          <a:endParaRPr kumimoji="0" lang="en-US" b="0" i="0" u="none" strike="noStrike" cap="none" normalizeH="0" baseline="0" dirty="0" smtClean="0">
            <a:ln>
              <a:noFill/>
            </a:ln>
            <a:solidFill>
              <a:schemeClr val="tx1"/>
            </a:solidFill>
            <a:effectLst/>
            <a:latin typeface="Times New Roman" pitchFamily="18" charset="0"/>
          </a:endParaRPr>
        </a:p>
      </dgm:t>
    </dgm:pt>
    <dgm:pt modelId="{1DF370DA-5EE0-4B1C-9612-3503FD7164E2}" type="parTrans" cxnId="{0D279634-97DB-4E3F-851A-3F6FD84004DA}">
      <dgm:prSet/>
      <dgm:spPr/>
      <dgm:t>
        <a:bodyPr/>
        <a:lstStyle/>
        <a:p>
          <a:endParaRPr lang="en-US"/>
        </a:p>
      </dgm:t>
    </dgm:pt>
    <dgm:pt modelId="{57F4C2AA-0545-42FF-8595-F72D34BFA44B}" type="sibTrans" cxnId="{0D279634-97DB-4E3F-851A-3F6FD84004DA}">
      <dgm:prSet/>
      <dgm:spPr/>
      <dgm:t>
        <a:bodyPr/>
        <a:lstStyle/>
        <a:p>
          <a:endParaRPr lang="en-US"/>
        </a:p>
      </dgm:t>
    </dgm:pt>
    <dgm:pt modelId="{3E017DA6-8F6A-4850-866D-C92864E5EDF2}">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0000"/>
              </a:solidFill>
              <a:effectLst/>
              <a:latin typeface="Arial" pitchFamily="34" charset="0"/>
            </a:rPr>
            <a:t>Jeff </a:t>
          </a:r>
          <a:r>
            <a:rPr kumimoji="0" lang="en-US" b="0" i="0" u="none" strike="noStrike" cap="none" normalizeH="0" baseline="0" dirty="0" err="1" smtClean="0">
              <a:ln>
                <a:noFill/>
              </a:ln>
              <a:solidFill>
                <a:srgbClr val="000000"/>
              </a:solidFill>
              <a:effectLst/>
              <a:latin typeface="Arial" pitchFamily="34" charset="0"/>
            </a:rPr>
            <a:t>Briley</a:t>
          </a:r>
          <a:endParaRPr kumimoji="0" lang="en-US" b="0" i="0" u="none" strike="noStrike" cap="none" normalizeH="0" baseline="0" dirty="0" smtClean="0">
            <a:ln>
              <a:noFill/>
            </a:ln>
            <a:solidFill>
              <a:srgbClr val="000000"/>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0000"/>
              </a:solidFill>
              <a:effectLst/>
              <a:latin typeface="Arial" pitchFamily="34" charset="0"/>
            </a:rPr>
            <a:t>Black Belt</a:t>
          </a:r>
          <a:endParaRPr kumimoji="0" lang="en-US" b="0" i="0" u="none" strike="noStrike" cap="none" normalizeH="0" baseline="0" dirty="0" smtClean="0">
            <a:ln>
              <a:noFill/>
            </a:ln>
            <a:solidFill>
              <a:schemeClr val="tx1"/>
            </a:solidFill>
            <a:effectLst/>
            <a:latin typeface="Times New Roman" pitchFamily="18" charset="0"/>
          </a:endParaRPr>
        </a:p>
      </dgm:t>
    </dgm:pt>
    <dgm:pt modelId="{2B18D9A4-34D3-4C4B-AB64-20AD3C85C728}" type="parTrans" cxnId="{4DC3F816-7B2E-46DF-9AB1-1B1260AC92A5}">
      <dgm:prSet/>
      <dgm:spPr/>
      <dgm:t>
        <a:bodyPr/>
        <a:lstStyle/>
        <a:p>
          <a:endParaRPr lang="en-US"/>
        </a:p>
      </dgm:t>
    </dgm:pt>
    <dgm:pt modelId="{23EFA822-B8E3-480F-B4EE-760121732C2C}" type="sibTrans" cxnId="{4DC3F816-7B2E-46DF-9AB1-1B1260AC92A5}">
      <dgm:prSet/>
      <dgm:spPr/>
      <dgm:t>
        <a:bodyPr/>
        <a:lstStyle/>
        <a:p>
          <a:endParaRPr lang="en-US"/>
        </a:p>
      </dgm:t>
    </dgm:pt>
    <dgm:pt modelId="{24E22043-998E-4FB7-9F74-5DDEFE7B48FC}" type="asst">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0000"/>
              </a:solidFill>
              <a:effectLst/>
              <a:latin typeface="Arial" pitchFamily="34" charset="0"/>
            </a:rPr>
            <a:t>Tony Word</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0000"/>
              </a:solidFill>
              <a:effectLst/>
              <a:latin typeface="Arial" pitchFamily="34" charset="0"/>
            </a:rPr>
            <a:t>Finance</a:t>
          </a:r>
          <a:endParaRPr kumimoji="0" lang="en-US" b="0" i="0" u="none" strike="noStrike" cap="none" normalizeH="0" baseline="0" dirty="0" smtClean="0">
            <a:ln>
              <a:noFill/>
            </a:ln>
            <a:solidFill>
              <a:schemeClr val="tx1"/>
            </a:solidFill>
            <a:effectLst/>
            <a:latin typeface="Times New Roman" pitchFamily="18" charset="0"/>
          </a:endParaRPr>
        </a:p>
      </dgm:t>
    </dgm:pt>
    <dgm:pt modelId="{03CB0DC1-64CC-4CFE-9417-B65051B95C5E}" type="parTrans" cxnId="{FA4BFFA3-98DB-4E70-828B-7844FA1A1307}">
      <dgm:prSet/>
      <dgm:spPr/>
      <dgm:t>
        <a:bodyPr/>
        <a:lstStyle/>
        <a:p>
          <a:endParaRPr lang="en-US"/>
        </a:p>
      </dgm:t>
    </dgm:pt>
    <dgm:pt modelId="{3A230178-82A3-4614-B0D5-E69C2D737ADD}" type="sibTrans" cxnId="{FA4BFFA3-98DB-4E70-828B-7844FA1A1307}">
      <dgm:prSet/>
      <dgm:spPr/>
      <dgm:t>
        <a:bodyPr/>
        <a:lstStyle/>
        <a:p>
          <a:endParaRPr lang="en-US"/>
        </a:p>
      </dgm:t>
    </dgm:pt>
    <dgm:pt modelId="{039C7765-EE0C-48A2-ABB7-8C2B9368EA4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0000"/>
              </a:solidFill>
              <a:effectLst/>
              <a:latin typeface="Arial" pitchFamily="34" charset="0"/>
            </a:rPr>
            <a:t>Derek Oliver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0000"/>
              </a:solidFill>
              <a:effectLst/>
              <a:latin typeface="Arial" pitchFamily="34" charset="0"/>
            </a:rPr>
            <a:t>Assembly Supervisor</a:t>
          </a:r>
          <a:endParaRPr kumimoji="0" lang="en-US" b="0" i="0" u="none" strike="noStrike" cap="none" normalizeH="0" baseline="0" dirty="0" smtClean="0">
            <a:ln>
              <a:noFill/>
            </a:ln>
            <a:solidFill>
              <a:schemeClr val="tx1"/>
            </a:solidFill>
            <a:effectLst/>
            <a:latin typeface="Times New Roman" pitchFamily="18" charset="0"/>
          </a:endParaRPr>
        </a:p>
      </dgm:t>
    </dgm:pt>
    <dgm:pt modelId="{EE083BCA-1A35-44E7-B6C8-5FD4BF1593A8}" type="parTrans" cxnId="{9AC5C7A7-C042-422C-B67D-34B093BD73AF}">
      <dgm:prSet/>
      <dgm:spPr/>
      <dgm:t>
        <a:bodyPr/>
        <a:lstStyle/>
        <a:p>
          <a:endParaRPr lang="en-US"/>
        </a:p>
      </dgm:t>
    </dgm:pt>
    <dgm:pt modelId="{04FCEE9E-E449-41CA-96BD-909DEE424D0B}" type="sibTrans" cxnId="{9AC5C7A7-C042-422C-B67D-34B093BD73AF}">
      <dgm:prSet/>
      <dgm:spPr/>
      <dgm:t>
        <a:bodyPr/>
        <a:lstStyle/>
        <a:p>
          <a:endParaRPr lang="en-US"/>
        </a:p>
      </dgm:t>
    </dgm:pt>
    <dgm:pt modelId="{60FAC3FD-AA00-4D33-912D-3CD16419D0E1}">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rPr>
            <a:t>Sharon Whitfield</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rPr>
            <a:t>Quality Auditor</a:t>
          </a:r>
        </a:p>
      </dgm:t>
    </dgm:pt>
    <dgm:pt modelId="{8E79A8DD-8475-4EE1-9776-085E1B1B0E14}" type="parTrans" cxnId="{B7A6D129-2C87-4BFA-BE87-3DE7842D3687}">
      <dgm:prSet/>
      <dgm:spPr/>
      <dgm:t>
        <a:bodyPr/>
        <a:lstStyle/>
        <a:p>
          <a:endParaRPr lang="en-US"/>
        </a:p>
      </dgm:t>
    </dgm:pt>
    <dgm:pt modelId="{189DB6E0-449A-4ECC-88B7-EB346652AD8F}" type="sibTrans" cxnId="{B7A6D129-2C87-4BFA-BE87-3DE7842D3687}">
      <dgm:prSet/>
      <dgm:spPr/>
      <dgm:t>
        <a:bodyPr/>
        <a:lstStyle/>
        <a:p>
          <a:endParaRPr lang="en-US"/>
        </a:p>
      </dgm:t>
    </dgm:pt>
    <dgm:pt modelId="{52331A43-A94C-4D2E-80EF-A30E6E0BC74D}">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0000"/>
              </a:solidFill>
              <a:effectLst/>
              <a:latin typeface="Arial" pitchFamily="34" charset="0"/>
            </a:rPr>
            <a:t>Norma Guzman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0000"/>
              </a:solidFill>
              <a:effectLst/>
              <a:latin typeface="Arial" pitchFamily="34" charset="0"/>
            </a:rPr>
            <a:t>Door Cell</a:t>
          </a:r>
          <a:endParaRPr kumimoji="0" lang="en-US" b="0" i="0" u="none" strike="noStrike" cap="none" normalizeH="0" baseline="0" dirty="0" smtClean="0">
            <a:ln>
              <a:noFill/>
            </a:ln>
            <a:solidFill>
              <a:schemeClr val="tx1"/>
            </a:solidFill>
            <a:effectLst/>
            <a:latin typeface="Times New Roman" pitchFamily="18" charset="0"/>
          </a:endParaRPr>
        </a:p>
      </dgm:t>
    </dgm:pt>
    <dgm:pt modelId="{CBCA7C4E-3925-4B03-8A56-5EC90FC544FA}" type="parTrans" cxnId="{F593863B-D27E-42F7-B088-14B3E9D9F9E9}">
      <dgm:prSet/>
      <dgm:spPr/>
      <dgm:t>
        <a:bodyPr/>
        <a:lstStyle/>
        <a:p>
          <a:endParaRPr lang="en-US"/>
        </a:p>
      </dgm:t>
    </dgm:pt>
    <dgm:pt modelId="{4A0E5184-6520-4D7E-BD8E-721E1CDE85E2}" type="sibTrans" cxnId="{F593863B-D27E-42F7-B088-14B3E9D9F9E9}">
      <dgm:prSet/>
      <dgm:spPr/>
      <dgm:t>
        <a:bodyPr/>
        <a:lstStyle/>
        <a:p>
          <a:endParaRPr lang="en-US"/>
        </a:p>
      </dgm:t>
    </dgm:pt>
    <dgm:pt modelId="{27349AC5-A006-4284-BD5F-CEAFB07C9AE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0000"/>
              </a:solidFill>
              <a:effectLst/>
              <a:latin typeface="Arial" pitchFamily="34" charset="0"/>
            </a:rPr>
            <a:t>Henry Wilson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0000"/>
              </a:solidFill>
              <a:effectLst/>
              <a:latin typeface="Arial" pitchFamily="34" charset="0"/>
            </a:rPr>
            <a:t>Door Cell</a:t>
          </a:r>
          <a:endParaRPr kumimoji="0" lang="en-US" b="0" i="0" u="none" strike="noStrike" cap="none" normalizeH="0" baseline="0" dirty="0" smtClean="0">
            <a:ln>
              <a:noFill/>
            </a:ln>
            <a:solidFill>
              <a:schemeClr val="tx1"/>
            </a:solidFill>
            <a:effectLst/>
            <a:latin typeface="Times New Roman" pitchFamily="18" charset="0"/>
          </a:endParaRPr>
        </a:p>
      </dgm:t>
    </dgm:pt>
    <dgm:pt modelId="{ECDC765F-E113-4389-B323-751CBF732DA4}" type="parTrans" cxnId="{36E247B3-DA42-4604-BF93-E83C2ABEE363}">
      <dgm:prSet/>
      <dgm:spPr/>
      <dgm:t>
        <a:bodyPr/>
        <a:lstStyle/>
        <a:p>
          <a:endParaRPr lang="en-US"/>
        </a:p>
      </dgm:t>
    </dgm:pt>
    <dgm:pt modelId="{26B2D845-AACB-4AEB-A06D-9B9F45C2F3DE}" type="sibTrans" cxnId="{36E247B3-DA42-4604-BF93-E83C2ABEE363}">
      <dgm:prSet/>
      <dgm:spPr/>
      <dgm:t>
        <a:bodyPr/>
        <a:lstStyle/>
        <a:p>
          <a:endParaRPr lang="en-US"/>
        </a:p>
      </dgm:t>
    </dgm:pt>
    <dgm:pt modelId="{AC770C05-A1BB-4C1B-8CB0-8BA2E21A5894}" type="pres">
      <dgm:prSet presAssocID="{CF0F5695-7C4E-47B2-A872-1CA7E63C388F}" presName="hierChild1" presStyleCnt="0">
        <dgm:presLayoutVars>
          <dgm:orgChart val="1"/>
          <dgm:chPref val="1"/>
          <dgm:dir/>
          <dgm:animOne val="branch"/>
          <dgm:animLvl val="lvl"/>
          <dgm:resizeHandles/>
        </dgm:presLayoutVars>
      </dgm:prSet>
      <dgm:spPr/>
    </dgm:pt>
    <dgm:pt modelId="{5D17CF2B-EE55-4FAF-B176-69389CDAD368}" type="pres">
      <dgm:prSet presAssocID="{2583CDDA-B42E-4250-9D0B-C7408F208949}" presName="hierRoot1" presStyleCnt="0">
        <dgm:presLayoutVars>
          <dgm:hierBranch/>
        </dgm:presLayoutVars>
      </dgm:prSet>
      <dgm:spPr/>
    </dgm:pt>
    <dgm:pt modelId="{E386C074-461E-40B3-9D7E-858A2F0A388E}" type="pres">
      <dgm:prSet presAssocID="{2583CDDA-B42E-4250-9D0B-C7408F208949}" presName="rootComposite1" presStyleCnt="0"/>
      <dgm:spPr/>
    </dgm:pt>
    <dgm:pt modelId="{11CC3497-21F6-4D06-BA93-D33EDAA1B020}" type="pres">
      <dgm:prSet presAssocID="{2583CDDA-B42E-4250-9D0B-C7408F208949}" presName="rootText1" presStyleLbl="node0" presStyleIdx="0" presStyleCnt="1">
        <dgm:presLayoutVars>
          <dgm:chPref val="3"/>
        </dgm:presLayoutVars>
      </dgm:prSet>
      <dgm:spPr/>
      <dgm:t>
        <a:bodyPr/>
        <a:lstStyle/>
        <a:p>
          <a:endParaRPr lang="en-US"/>
        </a:p>
      </dgm:t>
    </dgm:pt>
    <dgm:pt modelId="{1D0C834E-354F-44B5-9CA5-770945B2F605}" type="pres">
      <dgm:prSet presAssocID="{2583CDDA-B42E-4250-9D0B-C7408F208949}" presName="rootConnector1" presStyleLbl="node1" presStyleIdx="0" presStyleCnt="0"/>
      <dgm:spPr/>
      <dgm:t>
        <a:bodyPr/>
        <a:lstStyle/>
        <a:p>
          <a:endParaRPr lang="en-US"/>
        </a:p>
      </dgm:t>
    </dgm:pt>
    <dgm:pt modelId="{ECB7E645-8ACD-4F77-A5AA-6D0A5AF34031}" type="pres">
      <dgm:prSet presAssocID="{2583CDDA-B42E-4250-9D0B-C7408F208949}" presName="hierChild2" presStyleCnt="0"/>
      <dgm:spPr/>
    </dgm:pt>
    <dgm:pt modelId="{4D65D951-A4BA-4F97-9DCB-22DBB0905A7E}" type="pres">
      <dgm:prSet presAssocID="{2B18D9A4-34D3-4C4B-AB64-20AD3C85C728}" presName="Name35" presStyleLbl="parChTrans1D2" presStyleIdx="0" presStyleCnt="1"/>
      <dgm:spPr/>
      <dgm:t>
        <a:bodyPr/>
        <a:lstStyle/>
        <a:p>
          <a:endParaRPr lang="en-US"/>
        </a:p>
      </dgm:t>
    </dgm:pt>
    <dgm:pt modelId="{DFAB7C8C-3030-442D-959B-DAACF3229B3B}" type="pres">
      <dgm:prSet presAssocID="{3E017DA6-8F6A-4850-866D-C92864E5EDF2}" presName="hierRoot2" presStyleCnt="0">
        <dgm:presLayoutVars>
          <dgm:hierBranch/>
        </dgm:presLayoutVars>
      </dgm:prSet>
      <dgm:spPr/>
    </dgm:pt>
    <dgm:pt modelId="{9C75BC54-9C63-4EFF-9D05-85F385AE0E22}" type="pres">
      <dgm:prSet presAssocID="{3E017DA6-8F6A-4850-866D-C92864E5EDF2}" presName="rootComposite" presStyleCnt="0"/>
      <dgm:spPr/>
    </dgm:pt>
    <dgm:pt modelId="{69E18446-1A99-48BC-A0AB-22A40D6FEB25}" type="pres">
      <dgm:prSet presAssocID="{3E017DA6-8F6A-4850-866D-C92864E5EDF2}" presName="rootText" presStyleLbl="node2" presStyleIdx="0" presStyleCnt="1">
        <dgm:presLayoutVars>
          <dgm:chPref val="3"/>
        </dgm:presLayoutVars>
      </dgm:prSet>
      <dgm:spPr/>
      <dgm:t>
        <a:bodyPr/>
        <a:lstStyle/>
        <a:p>
          <a:endParaRPr lang="en-US"/>
        </a:p>
      </dgm:t>
    </dgm:pt>
    <dgm:pt modelId="{5CCAE498-73CA-47D1-A3A2-2590C950D7BC}" type="pres">
      <dgm:prSet presAssocID="{3E017DA6-8F6A-4850-866D-C92864E5EDF2}" presName="rootConnector" presStyleLbl="node2" presStyleIdx="0" presStyleCnt="1"/>
      <dgm:spPr/>
      <dgm:t>
        <a:bodyPr/>
        <a:lstStyle/>
        <a:p>
          <a:endParaRPr lang="en-US"/>
        </a:p>
      </dgm:t>
    </dgm:pt>
    <dgm:pt modelId="{017BC4FF-1978-4EEF-9399-BDDD2909BD8E}" type="pres">
      <dgm:prSet presAssocID="{3E017DA6-8F6A-4850-866D-C92864E5EDF2}" presName="hierChild4" presStyleCnt="0"/>
      <dgm:spPr/>
    </dgm:pt>
    <dgm:pt modelId="{1C4B65DE-B2DA-4899-A1E6-431930AA1B41}" type="pres">
      <dgm:prSet presAssocID="{EE083BCA-1A35-44E7-B6C8-5FD4BF1593A8}" presName="Name35" presStyleLbl="parChTrans1D3" presStyleIdx="0" presStyleCnt="5"/>
      <dgm:spPr/>
      <dgm:t>
        <a:bodyPr/>
        <a:lstStyle/>
        <a:p>
          <a:endParaRPr lang="en-US"/>
        </a:p>
      </dgm:t>
    </dgm:pt>
    <dgm:pt modelId="{51BBA904-8EFB-48B3-B0FC-F71649CC5F1E}" type="pres">
      <dgm:prSet presAssocID="{039C7765-EE0C-48A2-ABB7-8C2B9368EA4E}" presName="hierRoot2" presStyleCnt="0">
        <dgm:presLayoutVars>
          <dgm:hierBranch val="r"/>
        </dgm:presLayoutVars>
      </dgm:prSet>
      <dgm:spPr/>
    </dgm:pt>
    <dgm:pt modelId="{02EE1DC0-FFDE-4656-B120-D105450CFF73}" type="pres">
      <dgm:prSet presAssocID="{039C7765-EE0C-48A2-ABB7-8C2B9368EA4E}" presName="rootComposite" presStyleCnt="0"/>
      <dgm:spPr/>
    </dgm:pt>
    <dgm:pt modelId="{C742B59A-70E5-4238-805F-78362FC31C3B}" type="pres">
      <dgm:prSet presAssocID="{039C7765-EE0C-48A2-ABB7-8C2B9368EA4E}" presName="rootText" presStyleLbl="node3" presStyleIdx="0" presStyleCnt="4">
        <dgm:presLayoutVars>
          <dgm:chPref val="3"/>
        </dgm:presLayoutVars>
      </dgm:prSet>
      <dgm:spPr/>
      <dgm:t>
        <a:bodyPr/>
        <a:lstStyle/>
        <a:p>
          <a:endParaRPr lang="en-US"/>
        </a:p>
      </dgm:t>
    </dgm:pt>
    <dgm:pt modelId="{F6AC5E59-A878-4699-AD47-B01EBA7C984A}" type="pres">
      <dgm:prSet presAssocID="{039C7765-EE0C-48A2-ABB7-8C2B9368EA4E}" presName="rootConnector" presStyleLbl="node3" presStyleIdx="0" presStyleCnt="4"/>
      <dgm:spPr/>
      <dgm:t>
        <a:bodyPr/>
        <a:lstStyle/>
        <a:p>
          <a:endParaRPr lang="en-US"/>
        </a:p>
      </dgm:t>
    </dgm:pt>
    <dgm:pt modelId="{59E14F0F-00BB-411A-89C4-8002B78CC380}" type="pres">
      <dgm:prSet presAssocID="{039C7765-EE0C-48A2-ABB7-8C2B9368EA4E}" presName="hierChild4" presStyleCnt="0"/>
      <dgm:spPr/>
    </dgm:pt>
    <dgm:pt modelId="{C7309193-D985-4DB4-841C-8842493CF300}" type="pres">
      <dgm:prSet presAssocID="{039C7765-EE0C-48A2-ABB7-8C2B9368EA4E}" presName="hierChild5" presStyleCnt="0"/>
      <dgm:spPr/>
    </dgm:pt>
    <dgm:pt modelId="{0506A7A1-63D5-400F-B3DB-BEE4A4EB5D27}" type="pres">
      <dgm:prSet presAssocID="{8E79A8DD-8475-4EE1-9776-085E1B1B0E14}" presName="Name35" presStyleLbl="parChTrans1D3" presStyleIdx="1" presStyleCnt="5"/>
      <dgm:spPr/>
      <dgm:t>
        <a:bodyPr/>
        <a:lstStyle/>
        <a:p>
          <a:endParaRPr lang="en-US"/>
        </a:p>
      </dgm:t>
    </dgm:pt>
    <dgm:pt modelId="{DC4622CD-9A23-4204-919B-B9AAAC4F34A4}" type="pres">
      <dgm:prSet presAssocID="{60FAC3FD-AA00-4D33-912D-3CD16419D0E1}" presName="hierRoot2" presStyleCnt="0">
        <dgm:presLayoutVars>
          <dgm:hierBranch val="r"/>
        </dgm:presLayoutVars>
      </dgm:prSet>
      <dgm:spPr/>
    </dgm:pt>
    <dgm:pt modelId="{555904E2-7683-4BBE-A705-BEBF8CAD51B9}" type="pres">
      <dgm:prSet presAssocID="{60FAC3FD-AA00-4D33-912D-3CD16419D0E1}" presName="rootComposite" presStyleCnt="0"/>
      <dgm:spPr/>
    </dgm:pt>
    <dgm:pt modelId="{A6F4E32E-833A-4B54-A0D1-D9CD23E9120B}" type="pres">
      <dgm:prSet presAssocID="{60FAC3FD-AA00-4D33-912D-3CD16419D0E1}" presName="rootText" presStyleLbl="node3" presStyleIdx="1" presStyleCnt="4">
        <dgm:presLayoutVars>
          <dgm:chPref val="3"/>
        </dgm:presLayoutVars>
      </dgm:prSet>
      <dgm:spPr/>
      <dgm:t>
        <a:bodyPr/>
        <a:lstStyle/>
        <a:p>
          <a:endParaRPr lang="en-US"/>
        </a:p>
      </dgm:t>
    </dgm:pt>
    <dgm:pt modelId="{E033281B-75EF-493B-A92F-D8D52F17C0C2}" type="pres">
      <dgm:prSet presAssocID="{60FAC3FD-AA00-4D33-912D-3CD16419D0E1}" presName="rootConnector" presStyleLbl="node3" presStyleIdx="1" presStyleCnt="4"/>
      <dgm:spPr/>
      <dgm:t>
        <a:bodyPr/>
        <a:lstStyle/>
        <a:p>
          <a:endParaRPr lang="en-US"/>
        </a:p>
      </dgm:t>
    </dgm:pt>
    <dgm:pt modelId="{BAA49617-D593-43D8-BB23-19F3BBCA599E}" type="pres">
      <dgm:prSet presAssocID="{60FAC3FD-AA00-4D33-912D-3CD16419D0E1}" presName="hierChild4" presStyleCnt="0"/>
      <dgm:spPr/>
    </dgm:pt>
    <dgm:pt modelId="{A6D8C6F6-DEE1-449D-8342-0621D1859D08}" type="pres">
      <dgm:prSet presAssocID="{60FAC3FD-AA00-4D33-912D-3CD16419D0E1}" presName="hierChild5" presStyleCnt="0"/>
      <dgm:spPr/>
    </dgm:pt>
    <dgm:pt modelId="{AB862447-17CF-4E52-9C87-9BFEE829AC59}" type="pres">
      <dgm:prSet presAssocID="{CBCA7C4E-3925-4B03-8A56-5EC90FC544FA}" presName="Name35" presStyleLbl="parChTrans1D3" presStyleIdx="2" presStyleCnt="5"/>
      <dgm:spPr/>
      <dgm:t>
        <a:bodyPr/>
        <a:lstStyle/>
        <a:p>
          <a:endParaRPr lang="en-US"/>
        </a:p>
      </dgm:t>
    </dgm:pt>
    <dgm:pt modelId="{BC8820D3-175E-4415-8659-C69837EF09FD}" type="pres">
      <dgm:prSet presAssocID="{52331A43-A94C-4D2E-80EF-A30E6E0BC74D}" presName="hierRoot2" presStyleCnt="0">
        <dgm:presLayoutVars>
          <dgm:hierBranch val="r"/>
        </dgm:presLayoutVars>
      </dgm:prSet>
      <dgm:spPr/>
    </dgm:pt>
    <dgm:pt modelId="{A37988C2-03E8-4D93-BEA6-C7B56504C396}" type="pres">
      <dgm:prSet presAssocID="{52331A43-A94C-4D2E-80EF-A30E6E0BC74D}" presName="rootComposite" presStyleCnt="0"/>
      <dgm:spPr/>
    </dgm:pt>
    <dgm:pt modelId="{117348E6-AE50-4D4E-8177-63BD81CF8E06}" type="pres">
      <dgm:prSet presAssocID="{52331A43-A94C-4D2E-80EF-A30E6E0BC74D}" presName="rootText" presStyleLbl="node3" presStyleIdx="2" presStyleCnt="4">
        <dgm:presLayoutVars>
          <dgm:chPref val="3"/>
        </dgm:presLayoutVars>
      </dgm:prSet>
      <dgm:spPr/>
      <dgm:t>
        <a:bodyPr/>
        <a:lstStyle/>
        <a:p>
          <a:endParaRPr lang="en-US"/>
        </a:p>
      </dgm:t>
    </dgm:pt>
    <dgm:pt modelId="{C0B3FE54-D472-4AFC-AC95-22F85AF52DDB}" type="pres">
      <dgm:prSet presAssocID="{52331A43-A94C-4D2E-80EF-A30E6E0BC74D}" presName="rootConnector" presStyleLbl="node3" presStyleIdx="2" presStyleCnt="4"/>
      <dgm:spPr/>
      <dgm:t>
        <a:bodyPr/>
        <a:lstStyle/>
        <a:p>
          <a:endParaRPr lang="en-US"/>
        </a:p>
      </dgm:t>
    </dgm:pt>
    <dgm:pt modelId="{3367D644-CD7A-46E5-A11B-299C7E0DA9C3}" type="pres">
      <dgm:prSet presAssocID="{52331A43-A94C-4D2E-80EF-A30E6E0BC74D}" presName="hierChild4" presStyleCnt="0"/>
      <dgm:spPr/>
    </dgm:pt>
    <dgm:pt modelId="{A5C77187-C9F7-4641-A1CF-609419C71075}" type="pres">
      <dgm:prSet presAssocID="{52331A43-A94C-4D2E-80EF-A30E6E0BC74D}" presName="hierChild5" presStyleCnt="0"/>
      <dgm:spPr/>
    </dgm:pt>
    <dgm:pt modelId="{D897B31D-BC63-436A-AB42-7D9C36C52138}" type="pres">
      <dgm:prSet presAssocID="{ECDC765F-E113-4389-B323-751CBF732DA4}" presName="Name35" presStyleLbl="parChTrans1D3" presStyleIdx="3" presStyleCnt="5"/>
      <dgm:spPr/>
      <dgm:t>
        <a:bodyPr/>
        <a:lstStyle/>
        <a:p>
          <a:endParaRPr lang="en-US"/>
        </a:p>
      </dgm:t>
    </dgm:pt>
    <dgm:pt modelId="{C00F3864-AB2C-445F-81AD-BB9D70182D68}" type="pres">
      <dgm:prSet presAssocID="{27349AC5-A006-4284-BD5F-CEAFB07C9AEE}" presName="hierRoot2" presStyleCnt="0">
        <dgm:presLayoutVars>
          <dgm:hierBranch val="r"/>
        </dgm:presLayoutVars>
      </dgm:prSet>
      <dgm:spPr/>
    </dgm:pt>
    <dgm:pt modelId="{C6BDB988-89D2-4117-9FB5-AB1E86AADB7F}" type="pres">
      <dgm:prSet presAssocID="{27349AC5-A006-4284-BD5F-CEAFB07C9AEE}" presName="rootComposite" presStyleCnt="0"/>
      <dgm:spPr/>
    </dgm:pt>
    <dgm:pt modelId="{69ACACE4-38BE-45D2-9D43-DDE7664DB8F3}" type="pres">
      <dgm:prSet presAssocID="{27349AC5-A006-4284-BD5F-CEAFB07C9AEE}" presName="rootText" presStyleLbl="node3" presStyleIdx="3" presStyleCnt="4">
        <dgm:presLayoutVars>
          <dgm:chPref val="3"/>
        </dgm:presLayoutVars>
      </dgm:prSet>
      <dgm:spPr/>
      <dgm:t>
        <a:bodyPr/>
        <a:lstStyle/>
        <a:p>
          <a:endParaRPr lang="en-US"/>
        </a:p>
      </dgm:t>
    </dgm:pt>
    <dgm:pt modelId="{BCD053A0-31AF-4B47-8E3F-3E5DE2CFC935}" type="pres">
      <dgm:prSet presAssocID="{27349AC5-A006-4284-BD5F-CEAFB07C9AEE}" presName="rootConnector" presStyleLbl="node3" presStyleIdx="3" presStyleCnt="4"/>
      <dgm:spPr/>
      <dgm:t>
        <a:bodyPr/>
        <a:lstStyle/>
        <a:p>
          <a:endParaRPr lang="en-US"/>
        </a:p>
      </dgm:t>
    </dgm:pt>
    <dgm:pt modelId="{FD8E2190-550A-4402-AD73-05E7CFC0A6EA}" type="pres">
      <dgm:prSet presAssocID="{27349AC5-A006-4284-BD5F-CEAFB07C9AEE}" presName="hierChild4" presStyleCnt="0"/>
      <dgm:spPr/>
    </dgm:pt>
    <dgm:pt modelId="{FAA1FE81-EAC5-485A-BFF6-3CAA75F516D7}" type="pres">
      <dgm:prSet presAssocID="{27349AC5-A006-4284-BD5F-CEAFB07C9AEE}" presName="hierChild5" presStyleCnt="0"/>
      <dgm:spPr/>
    </dgm:pt>
    <dgm:pt modelId="{F966171C-D1C4-4C53-97D6-4DD2D1C0446B}" type="pres">
      <dgm:prSet presAssocID="{3E017DA6-8F6A-4850-866D-C92864E5EDF2}" presName="hierChild5" presStyleCnt="0"/>
      <dgm:spPr/>
    </dgm:pt>
    <dgm:pt modelId="{1E00F7B3-78E2-477A-8657-6611E88FE114}" type="pres">
      <dgm:prSet presAssocID="{03CB0DC1-64CC-4CFE-9417-B65051B95C5E}" presName="Name111" presStyleLbl="parChTrans1D3" presStyleIdx="4" presStyleCnt="5"/>
      <dgm:spPr/>
      <dgm:t>
        <a:bodyPr/>
        <a:lstStyle/>
        <a:p>
          <a:endParaRPr lang="en-US"/>
        </a:p>
      </dgm:t>
    </dgm:pt>
    <dgm:pt modelId="{5D24F6CE-9277-43F8-B258-017DE0565921}" type="pres">
      <dgm:prSet presAssocID="{24E22043-998E-4FB7-9F74-5DDEFE7B48FC}" presName="hierRoot3" presStyleCnt="0">
        <dgm:presLayoutVars>
          <dgm:hierBranch/>
        </dgm:presLayoutVars>
      </dgm:prSet>
      <dgm:spPr/>
    </dgm:pt>
    <dgm:pt modelId="{9E1AC42C-7688-4B3A-A95A-F1907FF381D5}" type="pres">
      <dgm:prSet presAssocID="{24E22043-998E-4FB7-9F74-5DDEFE7B48FC}" presName="rootComposite3" presStyleCnt="0"/>
      <dgm:spPr/>
    </dgm:pt>
    <dgm:pt modelId="{3C0C2C36-43F0-49BA-85EB-A7E7C13E1EBF}" type="pres">
      <dgm:prSet presAssocID="{24E22043-998E-4FB7-9F74-5DDEFE7B48FC}" presName="rootText3" presStyleLbl="asst2" presStyleIdx="0" presStyleCnt="1">
        <dgm:presLayoutVars>
          <dgm:chPref val="3"/>
        </dgm:presLayoutVars>
      </dgm:prSet>
      <dgm:spPr/>
      <dgm:t>
        <a:bodyPr/>
        <a:lstStyle/>
        <a:p>
          <a:endParaRPr lang="en-US"/>
        </a:p>
      </dgm:t>
    </dgm:pt>
    <dgm:pt modelId="{CB02E38F-597E-4E73-B9CA-B09FDFC1E3CE}" type="pres">
      <dgm:prSet presAssocID="{24E22043-998E-4FB7-9F74-5DDEFE7B48FC}" presName="rootConnector3" presStyleLbl="asst2" presStyleIdx="0" presStyleCnt="1"/>
      <dgm:spPr/>
      <dgm:t>
        <a:bodyPr/>
        <a:lstStyle/>
        <a:p>
          <a:endParaRPr lang="en-US"/>
        </a:p>
      </dgm:t>
    </dgm:pt>
    <dgm:pt modelId="{0C436971-41C5-4CED-A686-4941CEEA33C1}" type="pres">
      <dgm:prSet presAssocID="{24E22043-998E-4FB7-9F74-5DDEFE7B48FC}" presName="hierChild6" presStyleCnt="0"/>
      <dgm:spPr/>
    </dgm:pt>
    <dgm:pt modelId="{A0B61A2E-AFDF-4C8E-B9AA-A5FCD87655A6}" type="pres">
      <dgm:prSet presAssocID="{24E22043-998E-4FB7-9F74-5DDEFE7B48FC}" presName="hierChild7" presStyleCnt="0"/>
      <dgm:spPr/>
    </dgm:pt>
    <dgm:pt modelId="{E04BB414-3D9D-4426-9894-48ED5550F80D}" type="pres">
      <dgm:prSet presAssocID="{2583CDDA-B42E-4250-9D0B-C7408F208949}" presName="hierChild3" presStyleCnt="0"/>
      <dgm:spPr/>
    </dgm:pt>
  </dgm:ptLst>
  <dgm:cxnLst>
    <dgm:cxn modelId="{84857A16-3964-4FF5-8415-38B70C0F6858}" type="presOf" srcId="{60FAC3FD-AA00-4D33-912D-3CD16419D0E1}" destId="{A6F4E32E-833A-4B54-A0D1-D9CD23E9120B}" srcOrd="0" destOrd="0" presId="urn:microsoft.com/office/officeart/2005/8/layout/orgChart1"/>
    <dgm:cxn modelId="{E4CF755C-7BC4-4F35-A9AB-C41BF32278C4}" type="presOf" srcId="{27349AC5-A006-4284-BD5F-CEAFB07C9AEE}" destId="{BCD053A0-31AF-4B47-8E3F-3E5DE2CFC935}" srcOrd="1" destOrd="0" presId="urn:microsoft.com/office/officeart/2005/8/layout/orgChart1"/>
    <dgm:cxn modelId="{4F37952F-6EDB-410E-8048-F4E9142D7828}" type="presOf" srcId="{2583CDDA-B42E-4250-9D0B-C7408F208949}" destId="{11CC3497-21F6-4D06-BA93-D33EDAA1B020}" srcOrd="0" destOrd="0" presId="urn:microsoft.com/office/officeart/2005/8/layout/orgChart1"/>
    <dgm:cxn modelId="{A8C325BF-9A52-4DE2-A898-7846CB238F2E}" type="presOf" srcId="{2583CDDA-B42E-4250-9D0B-C7408F208949}" destId="{1D0C834E-354F-44B5-9CA5-770945B2F605}" srcOrd="1" destOrd="0" presId="urn:microsoft.com/office/officeart/2005/8/layout/orgChart1"/>
    <dgm:cxn modelId="{EFFFB20B-2493-45D1-9008-10456E600A15}" type="presOf" srcId="{60FAC3FD-AA00-4D33-912D-3CD16419D0E1}" destId="{E033281B-75EF-493B-A92F-D8D52F17C0C2}" srcOrd="1" destOrd="0" presId="urn:microsoft.com/office/officeart/2005/8/layout/orgChart1"/>
    <dgm:cxn modelId="{D6260E21-CE7E-4DF9-9260-30D6A48B5470}" type="presOf" srcId="{03CB0DC1-64CC-4CFE-9417-B65051B95C5E}" destId="{1E00F7B3-78E2-477A-8657-6611E88FE114}" srcOrd="0" destOrd="0" presId="urn:microsoft.com/office/officeart/2005/8/layout/orgChart1"/>
    <dgm:cxn modelId="{F593863B-D27E-42F7-B088-14B3E9D9F9E9}" srcId="{3E017DA6-8F6A-4850-866D-C92864E5EDF2}" destId="{52331A43-A94C-4D2E-80EF-A30E6E0BC74D}" srcOrd="3" destOrd="0" parTransId="{CBCA7C4E-3925-4B03-8A56-5EC90FC544FA}" sibTransId="{4A0E5184-6520-4D7E-BD8E-721E1CDE85E2}"/>
    <dgm:cxn modelId="{B7A6D129-2C87-4BFA-BE87-3DE7842D3687}" srcId="{3E017DA6-8F6A-4850-866D-C92864E5EDF2}" destId="{60FAC3FD-AA00-4D33-912D-3CD16419D0E1}" srcOrd="2" destOrd="0" parTransId="{8E79A8DD-8475-4EE1-9776-085E1B1B0E14}" sibTransId="{189DB6E0-449A-4ECC-88B7-EB346652AD8F}"/>
    <dgm:cxn modelId="{AB03B7BA-5EC6-47D6-9EFE-9F62276EB5D8}" type="presOf" srcId="{27349AC5-A006-4284-BD5F-CEAFB07C9AEE}" destId="{69ACACE4-38BE-45D2-9D43-DDE7664DB8F3}" srcOrd="0" destOrd="0" presId="urn:microsoft.com/office/officeart/2005/8/layout/orgChart1"/>
    <dgm:cxn modelId="{17888908-1179-400B-9CD6-CA0AE8AAC4C2}" type="presOf" srcId="{039C7765-EE0C-48A2-ABB7-8C2B9368EA4E}" destId="{F6AC5E59-A878-4699-AD47-B01EBA7C984A}" srcOrd="1" destOrd="0" presId="urn:microsoft.com/office/officeart/2005/8/layout/orgChart1"/>
    <dgm:cxn modelId="{5704305D-7C4C-403A-BF93-6E242C22BEBD}" type="presOf" srcId="{8E79A8DD-8475-4EE1-9776-085E1B1B0E14}" destId="{0506A7A1-63D5-400F-B3DB-BEE4A4EB5D27}" srcOrd="0" destOrd="0" presId="urn:microsoft.com/office/officeart/2005/8/layout/orgChart1"/>
    <dgm:cxn modelId="{AA976175-B4C9-4539-8221-5FDE7F79D728}" type="presOf" srcId="{52331A43-A94C-4D2E-80EF-A30E6E0BC74D}" destId="{117348E6-AE50-4D4E-8177-63BD81CF8E06}" srcOrd="0" destOrd="0" presId="urn:microsoft.com/office/officeart/2005/8/layout/orgChart1"/>
    <dgm:cxn modelId="{38150F26-994F-474A-9612-7C8D6C5239E0}" type="presOf" srcId="{24E22043-998E-4FB7-9F74-5DDEFE7B48FC}" destId="{3C0C2C36-43F0-49BA-85EB-A7E7C13E1EBF}" srcOrd="0" destOrd="0" presId="urn:microsoft.com/office/officeart/2005/8/layout/orgChart1"/>
    <dgm:cxn modelId="{86AC79F7-0DFA-4FE4-B446-0EBB96307EF4}" type="presOf" srcId="{EE083BCA-1A35-44E7-B6C8-5FD4BF1593A8}" destId="{1C4B65DE-B2DA-4899-A1E6-431930AA1B41}" srcOrd="0" destOrd="0" presId="urn:microsoft.com/office/officeart/2005/8/layout/orgChart1"/>
    <dgm:cxn modelId="{EB5FCA2E-4537-420E-8184-A83C988EB001}" type="presOf" srcId="{ECDC765F-E113-4389-B323-751CBF732DA4}" destId="{D897B31D-BC63-436A-AB42-7D9C36C52138}" srcOrd="0" destOrd="0" presId="urn:microsoft.com/office/officeart/2005/8/layout/orgChart1"/>
    <dgm:cxn modelId="{D4DCFA22-01A3-45C4-80AC-EA2313A800C2}" type="presOf" srcId="{24E22043-998E-4FB7-9F74-5DDEFE7B48FC}" destId="{CB02E38F-597E-4E73-B9CA-B09FDFC1E3CE}" srcOrd="1" destOrd="0" presId="urn:microsoft.com/office/officeart/2005/8/layout/orgChart1"/>
    <dgm:cxn modelId="{36E247B3-DA42-4604-BF93-E83C2ABEE363}" srcId="{3E017DA6-8F6A-4850-866D-C92864E5EDF2}" destId="{27349AC5-A006-4284-BD5F-CEAFB07C9AEE}" srcOrd="4" destOrd="0" parTransId="{ECDC765F-E113-4389-B323-751CBF732DA4}" sibTransId="{26B2D845-AACB-4AEB-A06D-9B9F45C2F3DE}"/>
    <dgm:cxn modelId="{D0296E01-A897-45DA-A135-C1002B35F235}" type="presOf" srcId="{52331A43-A94C-4D2E-80EF-A30E6E0BC74D}" destId="{C0B3FE54-D472-4AFC-AC95-22F85AF52DDB}" srcOrd="1" destOrd="0" presId="urn:microsoft.com/office/officeart/2005/8/layout/orgChart1"/>
    <dgm:cxn modelId="{0D279634-97DB-4E3F-851A-3F6FD84004DA}" srcId="{CF0F5695-7C4E-47B2-A872-1CA7E63C388F}" destId="{2583CDDA-B42E-4250-9D0B-C7408F208949}" srcOrd="0" destOrd="0" parTransId="{1DF370DA-5EE0-4B1C-9612-3503FD7164E2}" sibTransId="{57F4C2AA-0545-42FF-8595-F72D34BFA44B}"/>
    <dgm:cxn modelId="{9AC5C7A7-C042-422C-B67D-34B093BD73AF}" srcId="{3E017DA6-8F6A-4850-866D-C92864E5EDF2}" destId="{039C7765-EE0C-48A2-ABB7-8C2B9368EA4E}" srcOrd="1" destOrd="0" parTransId="{EE083BCA-1A35-44E7-B6C8-5FD4BF1593A8}" sibTransId="{04FCEE9E-E449-41CA-96BD-909DEE424D0B}"/>
    <dgm:cxn modelId="{FFBE6F68-CC38-4DEB-A514-8E2E7FA321AD}" type="presOf" srcId="{2B18D9A4-34D3-4C4B-AB64-20AD3C85C728}" destId="{4D65D951-A4BA-4F97-9DCB-22DBB0905A7E}" srcOrd="0" destOrd="0" presId="urn:microsoft.com/office/officeart/2005/8/layout/orgChart1"/>
    <dgm:cxn modelId="{69CB5829-D39F-404E-B694-C58CBCE2ACB2}" type="presOf" srcId="{3E017DA6-8F6A-4850-866D-C92864E5EDF2}" destId="{5CCAE498-73CA-47D1-A3A2-2590C950D7BC}" srcOrd="1" destOrd="0" presId="urn:microsoft.com/office/officeart/2005/8/layout/orgChart1"/>
    <dgm:cxn modelId="{1E60FD31-B152-42F8-9902-9D3B1431CB1F}" type="presOf" srcId="{CBCA7C4E-3925-4B03-8A56-5EC90FC544FA}" destId="{AB862447-17CF-4E52-9C87-9BFEE829AC59}" srcOrd="0" destOrd="0" presId="urn:microsoft.com/office/officeart/2005/8/layout/orgChart1"/>
    <dgm:cxn modelId="{D65493F0-FDF2-47CE-81C4-027852F067A6}" type="presOf" srcId="{039C7765-EE0C-48A2-ABB7-8C2B9368EA4E}" destId="{C742B59A-70E5-4238-805F-78362FC31C3B}" srcOrd="0" destOrd="0" presId="urn:microsoft.com/office/officeart/2005/8/layout/orgChart1"/>
    <dgm:cxn modelId="{8B1DC306-ACC2-40C9-957E-877774F91F18}" type="presOf" srcId="{3E017DA6-8F6A-4850-866D-C92864E5EDF2}" destId="{69E18446-1A99-48BC-A0AB-22A40D6FEB25}" srcOrd="0" destOrd="0" presId="urn:microsoft.com/office/officeart/2005/8/layout/orgChart1"/>
    <dgm:cxn modelId="{FA4BFFA3-98DB-4E70-828B-7844FA1A1307}" srcId="{3E017DA6-8F6A-4850-866D-C92864E5EDF2}" destId="{24E22043-998E-4FB7-9F74-5DDEFE7B48FC}" srcOrd="0" destOrd="0" parTransId="{03CB0DC1-64CC-4CFE-9417-B65051B95C5E}" sibTransId="{3A230178-82A3-4614-B0D5-E69C2D737ADD}"/>
    <dgm:cxn modelId="{A06F4FEC-4DC2-4ED2-AE7D-FBC6D0ABD00F}" type="presOf" srcId="{CF0F5695-7C4E-47B2-A872-1CA7E63C388F}" destId="{AC770C05-A1BB-4C1B-8CB0-8BA2E21A5894}" srcOrd="0" destOrd="0" presId="urn:microsoft.com/office/officeart/2005/8/layout/orgChart1"/>
    <dgm:cxn modelId="{4DC3F816-7B2E-46DF-9AB1-1B1260AC92A5}" srcId="{2583CDDA-B42E-4250-9D0B-C7408F208949}" destId="{3E017DA6-8F6A-4850-866D-C92864E5EDF2}" srcOrd="0" destOrd="0" parTransId="{2B18D9A4-34D3-4C4B-AB64-20AD3C85C728}" sibTransId="{23EFA822-B8E3-480F-B4EE-760121732C2C}"/>
    <dgm:cxn modelId="{CE931BE5-CAF8-4D6F-80E2-46FB4DF4AD01}" type="presParOf" srcId="{AC770C05-A1BB-4C1B-8CB0-8BA2E21A5894}" destId="{5D17CF2B-EE55-4FAF-B176-69389CDAD368}" srcOrd="0" destOrd="0" presId="urn:microsoft.com/office/officeart/2005/8/layout/orgChart1"/>
    <dgm:cxn modelId="{81F14A51-6D1B-4F1A-ACF5-E746404A3B23}" type="presParOf" srcId="{5D17CF2B-EE55-4FAF-B176-69389CDAD368}" destId="{E386C074-461E-40B3-9D7E-858A2F0A388E}" srcOrd="0" destOrd="0" presId="urn:microsoft.com/office/officeart/2005/8/layout/orgChart1"/>
    <dgm:cxn modelId="{5CF2673D-DBB9-499A-8A63-A6FC39719B53}" type="presParOf" srcId="{E386C074-461E-40B3-9D7E-858A2F0A388E}" destId="{11CC3497-21F6-4D06-BA93-D33EDAA1B020}" srcOrd="0" destOrd="0" presId="urn:microsoft.com/office/officeart/2005/8/layout/orgChart1"/>
    <dgm:cxn modelId="{BEEAE28A-AE29-48ED-BEA0-84C6A8E71F10}" type="presParOf" srcId="{E386C074-461E-40B3-9D7E-858A2F0A388E}" destId="{1D0C834E-354F-44B5-9CA5-770945B2F605}" srcOrd="1" destOrd="0" presId="urn:microsoft.com/office/officeart/2005/8/layout/orgChart1"/>
    <dgm:cxn modelId="{F131276D-BB87-42D4-8CE5-6CB61EC23AFB}" type="presParOf" srcId="{5D17CF2B-EE55-4FAF-B176-69389CDAD368}" destId="{ECB7E645-8ACD-4F77-A5AA-6D0A5AF34031}" srcOrd="1" destOrd="0" presId="urn:microsoft.com/office/officeart/2005/8/layout/orgChart1"/>
    <dgm:cxn modelId="{B462A90A-7F68-4F0E-A568-0FD15489DF67}" type="presParOf" srcId="{ECB7E645-8ACD-4F77-A5AA-6D0A5AF34031}" destId="{4D65D951-A4BA-4F97-9DCB-22DBB0905A7E}" srcOrd="0" destOrd="0" presId="urn:microsoft.com/office/officeart/2005/8/layout/orgChart1"/>
    <dgm:cxn modelId="{CC344FDA-2D0B-477B-A2E0-B180156AC955}" type="presParOf" srcId="{ECB7E645-8ACD-4F77-A5AA-6D0A5AF34031}" destId="{DFAB7C8C-3030-442D-959B-DAACF3229B3B}" srcOrd="1" destOrd="0" presId="urn:microsoft.com/office/officeart/2005/8/layout/orgChart1"/>
    <dgm:cxn modelId="{76F153E3-0D57-48DB-BEBD-25A5145959C3}" type="presParOf" srcId="{DFAB7C8C-3030-442D-959B-DAACF3229B3B}" destId="{9C75BC54-9C63-4EFF-9D05-85F385AE0E22}" srcOrd="0" destOrd="0" presId="urn:microsoft.com/office/officeart/2005/8/layout/orgChart1"/>
    <dgm:cxn modelId="{2CB8FC8A-489D-4904-8BC0-F9CE01D0D417}" type="presParOf" srcId="{9C75BC54-9C63-4EFF-9D05-85F385AE0E22}" destId="{69E18446-1A99-48BC-A0AB-22A40D6FEB25}" srcOrd="0" destOrd="0" presId="urn:microsoft.com/office/officeart/2005/8/layout/orgChart1"/>
    <dgm:cxn modelId="{7778D427-2931-423C-819F-9208AA274B0F}" type="presParOf" srcId="{9C75BC54-9C63-4EFF-9D05-85F385AE0E22}" destId="{5CCAE498-73CA-47D1-A3A2-2590C950D7BC}" srcOrd="1" destOrd="0" presId="urn:microsoft.com/office/officeart/2005/8/layout/orgChart1"/>
    <dgm:cxn modelId="{7A600112-282D-4956-80E1-AA3BCF257F9E}" type="presParOf" srcId="{DFAB7C8C-3030-442D-959B-DAACF3229B3B}" destId="{017BC4FF-1978-4EEF-9399-BDDD2909BD8E}" srcOrd="1" destOrd="0" presId="urn:microsoft.com/office/officeart/2005/8/layout/orgChart1"/>
    <dgm:cxn modelId="{1D6A42E7-C283-4179-84D3-5997E7FA0354}" type="presParOf" srcId="{017BC4FF-1978-4EEF-9399-BDDD2909BD8E}" destId="{1C4B65DE-B2DA-4899-A1E6-431930AA1B41}" srcOrd="0" destOrd="0" presId="urn:microsoft.com/office/officeart/2005/8/layout/orgChart1"/>
    <dgm:cxn modelId="{7E23DBBD-0BE3-4C1D-A511-7CB9FE24C36C}" type="presParOf" srcId="{017BC4FF-1978-4EEF-9399-BDDD2909BD8E}" destId="{51BBA904-8EFB-48B3-B0FC-F71649CC5F1E}" srcOrd="1" destOrd="0" presId="urn:microsoft.com/office/officeart/2005/8/layout/orgChart1"/>
    <dgm:cxn modelId="{8B8258EB-F582-4A93-9E5F-132E57D22E7A}" type="presParOf" srcId="{51BBA904-8EFB-48B3-B0FC-F71649CC5F1E}" destId="{02EE1DC0-FFDE-4656-B120-D105450CFF73}" srcOrd="0" destOrd="0" presId="urn:microsoft.com/office/officeart/2005/8/layout/orgChart1"/>
    <dgm:cxn modelId="{BCAF9F20-A5D9-4B4F-8C50-5F47034D1587}" type="presParOf" srcId="{02EE1DC0-FFDE-4656-B120-D105450CFF73}" destId="{C742B59A-70E5-4238-805F-78362FC31C3B}" srcOrd="0" destOrd="0" presId="urn:microsoft.com/office/officeart/2005/8/layout/orgChart1"/>
    <dgm:cxn modelId="{71A58708-FDB0-404C-B7A0-B10D4339165A}" type="presParOf" srcId="{02EE1DC0-FFDE-4656-B120-D105450CFF73}" destId="{F6AC5E59-A878-4699-AD47-B01EBA7C984A}" srcOrd="1" destOrd="0" presId="urn:microsoft.com/office/officeart/2005/8/layout/orgChart1"/>
    <dgm:cxn modelId="{CE5A5E5C-A076-4835-8F8A-82331F758F06}" type="presParOf" srcId="{51BBA904-8EFB-48B3-B0FC-F71649CC5F1E}" destId="{59E14F0F-00BB-411A-89C4-8002B78CC380}" srcOrd="1" destOrd="0" presId="urn:microsoft.com/office/officeart/2005/8/layout/orgChart1"/>
    <dgm:cxn modelId="{0C2D590A-C7F9-4EFE-BD77-FA2A148525BD}" type="presParOf" srcId="{51BBA904-8EFB-48B3-B0FC-F71649CC5F1E}" destId="{C7309193-D985-4DB4-841C-8842493CF300}" srcOrd="2" destOrd="0" presId="urn:microsoft.com/office/officeart/2005/8/layout/orgChart1"/>
    <dgm:cxn modelId="{8ED1712A-34B3-4997-981C-0610CB9BAD2F}" type="presParOf" srcId="{017BC4FF-1978-4EEF-9399-BDDD2909BD8E}" destId="{0506A7A1-63D5-400F-B3DB-BEE4A4EB5D27}" srcOrd="2" destOrd="0" presId="urn:microsoft.com/office/officeart/2005/8/layout/orgChart1"/>
    <dgm:cxn modelId="{E89C915A-BD5A-4F9C-BE6C-54D80A3DD620}" type="presParOf" srcId="{017BC4FF-1978-4EEF-9399-BDDD2909BD8E}" destId="{DC4622CD-9A23-4204-919B-B9AAAC4F34A4}" srcOrd="3" destOrd="0" presId="urn:microsoft.com/office/officeart/2005/8/layout/orgChart1"/>
    <dgm:cxn modelId="{28232636-A12C-4B8B-A195-91D77AB3738B}" type="presParOf" srcId="{DC4622CD-9A23-4204-919B-B9AAAC4F34A4}" destId="{555904E2-7683-4BBE-A705-BEBF8CAD51B9}" srcOrd="0" destOrd="0" presId="urn:microsoft.com/office/officeart/2005/8/layout/orgChart1"/>
    <dgm:cxn modelId="{6D0A21B6-6F64-4DE8-B893-3A4484BFC693}" type="presParOf" srcId="{555904E2-7683-4BBE-A705-BEBF8CAD51B9}" destId="{A6F4E32E-833A-4B54-A0D1-D9CD23E9120B}" srcOrd="0" destOrd="0" presId="urn:microsoft.com/office/officeart/2005/8/layout/orgChart1"/>
    <dgm:cxn modelId="{8C5EBF28-84B3-4B31-B27B-44B0DBCE3D54}" type="presParOf" srcId="{555904E2-7683-4BBE-A705-BEBF8CAD51B9}" destId="{E033281B-75EF-493B-A92F-D8D52F17C0C2}" srcOrd="1" destOrd="0" presId="urn:microsoft.com/office/officeart/2005/8/layout/orgChart1"/>
    <dgm:cxn modelId="{0969922D-3A2D-4BE2-A338-948E57CFCA02}" type="presParOf" srcId="{DC4622CD-9A23-4204-919B-B9AAAC4F34A4}" destId="{BAA49617-D593-43D8-BB23-19F3BBCA599E}" srcOrd="1" destOrd="0" presId="urn:microsoft.com/office/officeart/2005/8/layout/orgChart1"/>
    <dgm:cxn modelId="{D62B7426-05B1-4938-BA65-34F7C841556E}" type="presParOf" srcId="{DC4622CD-9A23-4204-919B-B9AAAC4F34A4}" destId="{A6D8C6F6-DEE1-449D-8342-0621D1859D08}" srcOrd="2" destOrd="0" presId="urn:microsoft.com/office/officeart/2005/8/layout/orgChart1"/>
    <dgm:cxn modelId="{0A37854B-C484-4459-8C81-481C281724DF}" type="presParOf" srcId="{017BC4FF-1978-4EEF-9399-BDDD2909BD8E}" destId="{AB862447-17CF-4E52-9C87-9BFEE829AC59}" srcOrd="4" destOrd="0" presId="urn:microsoft.com/office/officeart/2005/8/layout/orgChart1"/>
    <dgm:cxn modelId="{7D77011F-273E-43EB-9356-DA14A633BC82}" type="presParOf" srcId="{017BC4FF-1978-4EEF-9399-BDDD2909BD8E}" destId="{BC8820D3-175E-4415-8659-C69837EF09FD}" srcOrd="5" destOrd="0" presId="urn:microsoft.com/office/officeart/2005/8/layout/orgChart1"/>
    <dgm:cxn modelId="{C60D7C92-DE86-4B0E-BBEC-CB6EDCB3F7E9}" type="presParOf" srcId="{BC8820D3-175E-4415-8659-C69837EF09FD}" destId="{A37988C2-03E8-4D93-BEA6-C7B56504C396}" srcOrd="0" destOrd="0" presId="urn:microsoft.com/office/officeart/2005/8/layout/orgChart1"/>
    <dgm:cxn modelId="{42C5A4DF-CA7C-4354-907B-49E2BE040BE1}" type="presParOf" srcId="{A37988C2-03E8-4D93-BEA6-C7B56504C396}" destId="{117348E6-AE50-4D4E-8177-63BD81CF8E06}" srcOrd="0" destOrd="0" presId="urn:microsoft.com/office/officeart/2005/8/layout/orgChart1"/>
    <dgm:cxn modelId="{8210DA2C-CC3C-47C5-86D5-E74BE745AA17}" type="presParOf" srcId="{A37988C2-03E8-4D93-BEA6-C7B56504C396}" destId="{C0B3FE54-D472-4AFC-AC95-22F85AF52DDB}" srcOrd="1" destOrd="0" presId="urn:microsoft.com/office/officeart/2005/8/layout/orgChart1"/>
    <dgm:cxn modelId="{607C8EA8-D864-46A2-B228-E1CDFBFD854F}" type="presParOf" srcId="{BC8820D3-175E-4415-8659-C69837EF09FD}" destId="{3367D644-CD7A-46E5-A11B-299C7E0DA9C3}" srcOrd="1" destOrd="0" presId="urn:microsoft.com/office/officeart/2005/8/layout/orgChart1"/>
    <dgm:cxn modelId="{682CB8EA-3C4C-4503-A967-EFAC865AB3A2}" type="presParOf" srcId="{BC8820D3-175E-4415-8659-C69837EF09FD}" destId="{A5C77187-C9F7-4641-A1CF-609419C71075}" srcOrd="2" destOrd="0" presId="urn:microsoft.com/office/officeart/2005/8/layout/orgChart1"/>
    <dgm:cxn modelId="{AF167B2B-C7B0-4672-A98B-FD90F9FB11C3}" type="presParOf" srcId="{017BC4FF-1978-4EEF-9399-BDDD2909BD8E}" destId="{D897B31D-BC63-436A-AB42-7D9C36C52138}" srcOrd="6" destOrd="0" presId="urn:microsoft.com/office/officeart/2005/8/layout/orgChart1"/>
    <dgm:cxn modelId="{0DAAF98B-5E1E-4EF3-8277-552EFE7ABE8E}" type="presParOf" srcId="{017BC4FF-1978-4EEF-9399-BDDD2909BD8E}" destId="{C00F3864-AB2C-445F-81AD-BB9D70182D68}" srcOrd="7" destOrd="0" presId="urn:microsoft.com/office/officeart/2005/8/layout/orgChart1"/>
    <dgm:cxn modelId="{25AE98ED-880E-474C-8DF9-A517E18AECCA}" type="presParOf" srcId="{C00F3864-AB2C-445F-81AD-BB9D70182D68}" destId="{C6BDB988-89D2-4117-9FB5-AB1E86AADB7F}" srcOrd="0" destOrd="0" presId="urn:microsoft.com/office/officeart/2005/8/layout/orgChart1"/>
    <dgm:cxn modelId="{FF0CB053-8862-46FE-9053-AF2A58E1F2CD}" type="presParOf" srcId="{C6BDB988-89D2-4117-9FB5-AB1E86AADB7F}" destId="{69ACACE4-38BE-45D2-9D43-DDE7664DB8F3}" srcOrd="0" destOrd="0" presId="urn:microsoft.com/office/officeart/2005/8/layout/orgChart1"/>
    <dgm:cxn modelId="{CE16EE0D-7406-4277-B2DD-42C69D1DDC5B}" type="presParOf" srcId="{C6BDB988-89D2-4117-9FB5-AB1E86AADB7F}" destId="{BCD053A0-31AF-4B47-8E3F-3E5DE2CFC935}" srcOrd="1" destOrd="0" presId="urn:microsoft.com/office/officeart/2005/8/layout/orgChart1"/>
    <dgm:cxn modelId="{691334CD-4D47-4BB1-8354-92820449DFD5}" type="presParOf" srcId="{C00F3864-AB2C-445F-81AD-BB9D70182D68}" destId="{FD8E2190-550A-4402-AD73-05E7CFC0A6EA}" srcOrd="1" destOrd="0" presId="urn:microsoft.com/office/officeart/2005/8/layout/orgChart1"/>
    <dgm:cxn modelId="{22443985-D17C-4839-93BB-2D877A5BD8E7}" type="presParOf" srcId="{C00F3864-AB2C-445F-81AD-BB9D70182D68}" destId="{FAA1FE81-EAC5-485A-BFF6-3CAA75F516D7}" srcOrd="2" destOrd="0" presId="urn:microsoft.com/office/officeart/2005/8/layout/orgChart1"/>
    <dgm:cxn modelId="{E5E53F62-B19B-4AFF-9D2C-FCF3DD0D5558}" type="presParOf" srcId="{DFAB7C8C-3030-442D-959B-DAACF3229B3B}" destId="{F966171C-D1C4-4C53-97D6-4DD2D1C0446B}" srcOrd="2" destOrd="0" presId="urn:microsoft.com/office/officeart/2005/8/layout/orgChart1"/>
    <dgm:cxn modelId="{0FED14DF-F426-4D20-BC2C-1B737DEAF4AF}" type="presParOf" srcId="{F966171C-D1C4-4C53-97D6-4DD2D1C0446B}" destId="{1E00F7B3-78E2-477A-8657-6611E88FE114}" srcOrd="0" destOrd="0" presId="urn:microsoft.com/office/officeart/2005/8/layout/orgChart1"/>
    <dgm:cxn modelId="{171E93F7-FA62-42EE-AF3D-F6A35EEEC7A4}" type="presParOf" srcId="{F966171C-D1C4-4C53-97D6-4DD2D1C0446B}" destId="{5D24F6CE-9277-43F8-B258-017DE0565921}" srcOrd="1" destOrd="0" presId="urn:microsoft.com/office/officeart/2005/8/layout/orgChart1"/>
    <dgm:cxn modelId="{03CD5F85-FC1A-4B13-9C22-90742797F230}" type="presParOf" srcId="{5D24F6CE-9277-43F8-B258-017DE0565921}" destId="{9E1AC42C-7688-4B3A-A95A-F1907FF381D5}" srcOrd="0" destOrd="0" presId="urn:microsoft.com/office/officeart/2005/8/layout/orgChart1"/>
    <dgm:cxn modelId="{1CBF7B07-7F37-44C8-A37C-569A0A33464D}" type="presParOf" srcId="{9E1AC42C-7688-4B3A-A95A-F1907FF381D5}" destId="{3C0C2C36-43F0-49BA-85EB-A7E7C13E1EBF}" srcOrd="0" destOrd="0" presId="urn:microsoft.com/office/officeart/2005/8/layout/orgChart1"/>
    <dgm:cxn modelId="{2137C5F5-10CF-4BCB-8B36-DED1D673C78F}" type="presParOf" srcId="{9E1AC42C-7688-4B3A-A95A-F1907FF381D5}" destId="{CB02E38F-597E-4E73-B9CA-B09FDFC1E3CE}" srcOrd="1" destOrd="0" presId="urn:microsoft.com/office/officeart/2005/8/layout/orgChart1"/>
    <dgm:cxn modelId="{C1E93908-577F-4769-96F4-7F2923E57A3A}" type="presParOf" srcId="{5D24F6CE-9277-43F8-B258-017DE0565921}" destId="{0C436971-41C5-4CED-A686-4941CEEA33C1}" srcOrd="1" destOrd="0" presId="urn:microsoft.com/office/officeart/2005/8/layout/orgChart1"/>
    <dgm:cxn modelId="{145F7D9E-8CF8-4E84-88BF-051500CC7A0C}" type="presParOf" srcId="{5D24F6CE-9277-43F8-B258-017DE0565921}" destId="{A0B61A2E-AFDF-4C8E-B9AA-A5FCD87655A6}" srcOrd="2" destOrd="0" presId="urn:microsoft.com/office/officeart/2005/8/layout/orgChart1"/>
    <dgm:cxn modelId="{7AC31FB5-0CFE-46C2-90B1-6B98C6D80000}" type="presParOf" srcId="{5D17CF2B-EE55-4FAF-B176-69389CDAD368}" destId="{E04BB414-3D9D-4426-9894-48ED5550F80D}"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00F7B3-78E2-477A-8657-6611E88FE114}">
      <dsp:nvSpPr>
        <dsp:cNvPr id="0" name=""/>
        <dsp:cNvSpPr/>
      </dsp:nvSpPr>
      <dsp:spPr>
        <a:xfrm>
          <a:off x="3508547" y="2555253"/>
          <a:ext cx="166515" cy="729494"/>
        </a:xfrm>
        <a:custGeom>
          <a:avLst/>
          <a:gdLst/>
          <a:ahLst/>
          <a:cxnLst/>
          <a:rect l="0" t="0" r="0" b="0"/>
          <a:pathLst>
            <a:path>
              <a:moveTo>
                <a:pt x="166515" y="0"/>
              </a:moveTo>
              <a:lnTo>
                <a:pt x="166515" y="729494"/>
              </a:lnTo>
              <a:lnTo>
                <a:pt x="0" y="7294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897B31D-BC63-436A-AB42-7D9C36C52138}">
      <dsp:nvSpPr>
        <dsp:cNvPr id="0" name=""/>
        <dsp:cNvSpPr/>
      </dsp:nvSpPr>
      <dsp:spPr>
        <a:xfrm>
          <a:off x="3675062" y="2555253"/>
          <a:ext cx="2878331" cy="1458989"/>
        </a:xfrm>
        <a:custGeom>
          <a:avLst/>
          <a:gdLst/>
          <a:ahLst/>
          <a:cxnLst/>
          <a:rect l="0" t="0" r="0" b="0"/>
          <a:pathLst>
            <a:path>
              <a:moveTo>
                <a:pt x="0" y="0"/>
              </a:moveTo>
              <a:lnTo>
                <a:pt x="0" y="1292473"/>
              </a:lnTo>
              <a:lnTo>
                <a:pt x="2878331" y="1292473"/>
              </a:lnTo>
              <a:lnTo>
                <a:pt x="2878331" y="145898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862447-17CF-4E52-9C87-9BFEE829AC59}">
      <dsp:nvSpPr>
        <dsp:cNvPr id="0" name=""/>
        <dsp:cNvSpPr/>
      </dsp:nvSpPr>
      <dsp:spPr>
        <a:xfrm>
          <a:off x="3675062" y="2555253"/>
          <a:ext cx="959443" cy="1458989"/>
        </a:xfrm>
        <a:custGeom>
          <a:avLst/>
          <a:gdLst/>
          <a:ahLst/>
          <a:cxnLst/>
          <a:rect l="0" t="0" r="0" b="0"/>
          <a:pathLst>
            <a:path>
              <a:moveTo>
                <a:pt x="0" y="0"/>
              </a:moveTo>
              <a:lnTo>
                <a:pt x="0" y="1292473"/>
              </a:lnTo>
              <a:lnTo>
                <a:pt x="959443" y="1292473"/>
              </a:lnTo>
              <a:lnTo>
                <a:pt x="959443" y="145898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06A7A1-63D5-400F-B3DB-BEE4A4EB5D27}">
      <dsp:nvSpPr>
        <dsp:cNvPr id="0" name=""/>
        <dsp:cNvSpPr/>
      </dsp:nvSpPr>
      <dsp:spPr>
        <a:xfrm>
          <a:off x="2715618" y="2555253"/>
          <a:ext cx="959443" cy="1458989"/>
        </a:xfrm>
        <a:custGeom>
          <a:avLst/>
          <a:gdLst/>
          <a:ahLst/>
          <a:cxnLst/>
          <a:rect l="0" t="0" r="0" b="0"/>
          <a:pathLst>
            <a:path>
              <a:moveTo>
                <a:pt x="959443" y="0"/>
              </a:moveTo>
              <a:lnTo>
                <a:pt x="959443" y="1292473"/>
              </a:lnTo>
              <a:lnTo>
                <a:pt x="0" y="1292473"/>
              </a:lnTo>
              <a:lnTo>
                <a:pt x="0" y="145898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C4B65DE-B2DA-4899-A1E6-431930AA1B41}">
      <dsp:nvSpPr>
        <dsp:cNvPr id="0" name=""/>
        <dsp:cNvSpPr/>
      </dsp:nvSpPr>
      <dsp:spPr>
        <a:xfrm>
          <a:off x="796730" y="2555253"/>
          <a:ext cx="2878331" cy="1458989"/>
        </a:xfrm>
        <a:custGeom>
          <a:avLst/>
          <a:gdLst/>
          <a:ahLst/>
          <a:cxnLst/>
          <a:rect l="0" t="0" r="0" b="0"/>
          <a:pathLst>
            <a:path>
              <a:moveTo>
                <a:pt x="2878331" y="0"/>
              </a:moveTo>
              <a:lnTo>
                <a:pt x="2878331" y="1292473"/>
              </a:lnTo>
              <a:lnTo>
                <a:pt x="0" y="1292473"/>
              </a:lnTo>
              <a:lnTo>
                <a:pt x="0" y="145898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D65D951-A4BA-4F97-9DCB-22DBB0905A7E}">
      <dsp:nvSpPr>
        <dsp:cNvPr id="0" name=""/>
        <dsp:cNvSpPr/>
      </dsp:nvSpPr>
      <dsp:spPr>
        <a:xfrm>
          <a:off x="3629342" y="1429294"/>
          <a:ext cx="91440" cy="333030"/>
        </a:xfrm>
        <a:custGeom>
          <a:avLst/>
          <a:gdLst/>
          <a:ahLst/>
          <a:cxnLst/>
          <a:rect l="0" t="0" r="0" b="0"/>
          <a:pathLst>
            <a:path>
              <a:moveTo>
                <a:pt x="45720" y="0"/>
              </a:moveTo>
              <a:lnTo>
                <a:pt x="45720" y="33303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CC3497-21F6-4D06-BA93-D33EDAA1B020}">
      <dsp:nvSpPr>
        <dsp:cNvPr id="0" name=""/>
        <dsp:cNvSpPr/>
      </dsp:nvSpPr>
      <dsp:spPr>
        <a:xfrm>
          <a:off x="2882133" y="636365"/>
          <a:ext cx="1585857" cy="79292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kern="1200" cap="none" normalizeH="0" baseline="0" dirty="0" smtClean="0">
              <a:ln>
                <a:noFill/>
              </a:ln>
              <a:solidFill>
                <a:srgbClr val="000000"/>
              </a:solidFill>
              <a:effectLst/>
              <a:latin typeface="Arial" pitchFamily="34" charset="0"/>
            </a:rPr>
            <a:t>Eugene Murray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kern="1200" cap="none" normalizeH="0" baseline="0" dirty="0" smtClean="0">
              <a:ln>
                <a:noFill/>
              </a:ln>
              <a:solidFill>
                <a:srgbClr val="000000"/>
              </a:solidFill>
              <a:effectLst/>
              <a:latin typeface="Arial" pitchFamily="34" charset="0"/>
            </a:rPr>
            <a:t>Project Sponsor</a:t>
          </a:r>
          <a:endParaRPr kumimoji="0" lang="en-US" sz="1700" b="0" i="0" u="none" strike="noStrike" kern="1200" cap="none" normalizeH="0" baseline="0" dirty="0" smtClean="0">
            <a:ln>
              <a:noFill/>
            </a:ln>
            <a:solidFill>
              <a:schemeClr val="tx1"/>
            </a:solidFill>
            <a:effectLst/>
            <a:latin typeface="Times New Roman" pitchFamily="18" charset="0"/>
          </a:endParaRPr>
        </a:p>
      </dsp:txBody>
      <dsp:txXfrm>
        <a:off x="2882133" y="636365"/>
        <a:ext cx="1585857" cy="792928"/>
      </dsp:txXfrm>
    </dsp:sp>
    <dsp:sp modelId="{69E18446-1A99-48BC-A0AB-22A40D6FEB25}">
      <dsp:nvSpPr>
        <dsp:cNvPr id="0" name=""/>
        <dsp:cNvSpPr/>
      </dsp:nvSpPr>
      <dsp:spPr>
        <a:xfrm>
          <a:off x="2882133" y="1762324"/>
          <a:ext cx="1585857" cy="79292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kern="1200" cap="none" normalizeH="0" baseline="0" dirty="0" smtClean="0">
              <a:ln>
                <a:noFill/>
              </a:ln>
              <a:solidFill>
                <a:srgbClr val="000000"/>
              </a:solidFill>
              <a:effectLst/>
              <a:latin typeface="Arial" pitchFamily="34" charset="0"/>
            </a:rPr>
            <a:t>Jeff </a:t>
          </a:r>
          <a:r>
            <a:rPr kumimoji="0" lang="en-US" sz="1700" b="0" i="0" u="none" strike="noStrike" kern="1200" cap="none" normalizeH="0" baseline="0" dirty="0" err="1" smtClean="0">
              <a:ln>
                <a:noFill/>
              </a:ln>
              <a:solidFill>
                <a:srgbClr val="000000"/>
              </a:solidFill>
              <a:effectLst/>
              <a:latin typeface="Arial" pitchFamily="34" charset="0"/>
            </a:rPr>
            <a:t>Briley</a:t>
          </a:r>
          <a:endParaRPr kumimoji="0" lang="en-US" sz="1700" b="0" i="0" u="none" strike="noStrike" kern="1200" cap="none" normalizeH="0" baseline="0" dirty="0" smtClean="0">
            <a:ln>
              <a:noFill/>
            </a:ln>
            <a:solidFill>
              <a:srgbClr val="000000"/>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kern="1200" cap="none" normalizeH="0" baseline="0" dirty="0" smtClean="0">
              <a:ln>
                <a:noFill/>
              </a:ln>
              <a:solidFill>
                <a:srgbClr val="000000"/>
              </a:solidFill>
              <a:effectLst/>
              <a:latin typeface="Arial" pitchFamily="34" charset="0"/>
            </a:rPr>
            <a:t>Black Belt</a:t>
          </a:r>
          <a:endParaRPr kumimoji="0" lang="en-US" sz="1700" b="0" i="0" u="none" strike="noStrike" kern="1200" cap="none" normalizeH="0" baseline="0" dirty="0" smtClean="0">
            <a:ln>
              <a:noFill/>
            </a:ln>
            <a:solidFill>
              <a:schemeClr val="tx1"/>
            </a:solidFill>
            <a:effectLst/>
            <a:latin typeface="Times New Roman" pitchFamily="18" charset="0"/>
          </a:endParaRPr>
        </a:p>
      </dsp:txBody>
      <dsp:txXfrm>
        <a:off x="2882133" y="1762324"/>
        <a:ext cx="1585857" cy="792928"/>
      </dsp:txXfrm>
    </dsp:sp>
    <dsp:sp modelId="{C742B59A-70E5-4238-805F-78362FC31C3B}">
      <dsp:nvSpPr>
        <dsp:cNvPr id="0" name=""/>
        <dsp:cNvSpPr/>
      </dsp:nvSpPr>
      <dsp:spPr>
        <a:xfrm>
          <a:off x="3802" y="4014242"/>
          <a:ext cx="1585857" cy="79292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kern="1200" cap="none" normalizeH="0" baseline="0" dirty="0" smtClean="0">
              <a:ln>
                <a:noFill/>
              </a:ln>
              <a:solidFill>
                <a:srgbClr val="000000"/>
              </a:solidFill>
              <a:effectLst/>
              <a:latin typeface="Arial" pitchFamily="34" charset="0"/>
            </a:rPr>
            <a:t>Derek Oliver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kern="1200" cap="none" normalizeH="0" baseline="0" dirty="0" smtClean="0">
              <a:ln>
                <a:noFill/>
              </a:ln>
              <a:solidFill>
                <a:srgbClr val="000000"/>
              </a:solidFill>
              <a:effectLst/>
              <a:latin typeface="Arial" pitchFamily="34" charset="0"/>
            </a:rPr>
            <a:t>Assembly Supervisor</a:t>
          </a:r>
          <a:endParaRPr kumimoji="0" lang="en-US" sz="1700" b="0" i="0" u="none" strike="noStrike" kern="1200" cap="none" normalizeH="0" baseline="0" dirty="0" smtClean="0">
            <a:ln>
              <a:noFill/>
            </a:ln>
            <a:solidFill>
              <a:schemeClr val="tx1"/>
            </a:solidFill>
            <a:effectLst/>
            <a:latin typeface="Times New Roman" pitchFamily="18" charset="0"/>
          </a:endParaRPr>
        </a:p>
      </dsp:txBody>
      <dsp:txXfrm>
        <a:off x="3802" y="4014242"/>
        <a:ext cx="1585857" cy="792928"/>
      </dsp:txXfrm>
    </dsp:sp>
    <dsp:sp modelId="{A6F4E32E-833A-4B54-A0D1-D9CD23E9120B}">
      <dsp:nvSpPr>
        <dsp:cNvPr id="0" name=""/>
        <dsp:cNvSpPr/>
      </dsp:nvSpPr>
      <dsp:spPr>
        <a:xfrm>
          <a:off x="1922689" y="4014242"/>
          <a:ext cx="1585857" cy="79292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kern="1200" cap="none" normalizeH="0" baseline="0" dirty="0" smtClean="0">
              <a:ln>
                <a:noFill/>
              </a:ln>
              <a:solidFill>
                <a:schemeClr val="tx1"/>
              </a:solidFill>
              <a:effectLst/>
              <a:latin typeface="Times New Roman" pitchFamily="18" charset="0"/>
            </a:rPr>
            <a:t>Sharon Whitfield</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kern="1200" cap="none" normalizeH="0" baseline="0" dirty="0" smtClean="0">
              <a:ln>
                <a:noFill/>
              </a:ln>
              <a:solidFill>
                <a:schemeClr val="tx1"/>
              </a:solidFill>
              <a:effectLst/>
              <a:latin typeface="Times New Roman" pitchFamily="18" charset="0"/>
            </a:rPr>
            <a:t>Quality Auditor</a:t>
          </a:r>
        </a:p>
      </dsp:txBody>
      <dsp:txXfrm>
        <a:off x="1922689" y="4014242"/>
        <a:ext cx="1585857" cy="792928"/>
      </dsp:txXfrm>
    </dsp:sp>
    <dsp:sp modelId="{117348E6-AE50-4D4E-8177-63BD81CF8E06}">
      <dsp:nvSpPr>
        <dsp:cNvPr id="0" name=""/>
        <dsp:cNvSpPr/>
      </dsp:nvSpPr>
      <dsp:spPr>
        <a:xfrm>
          <a:off x="3841577" y="4014242"/>
          <a:ext cx="1585857" cy="79292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kern="1200" cap="none" normalizeH="0" baseline="0" dirty="0" smtClean="0">
              <a:ln>
                <a:noFill/>
              </a:ln>
              <a:solidFill>
                <a:srgbClr val="000000"/>
              </a:solidFill>
              <a:effectLst/>
              <a:latin typeface="Arial" pitchFamily="34" charset="0"/>
            </a:rPr>
            <a:t>Norma Guzman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kern="1200" cap="none" normalizeH="0" baseline="0" dirty="0" smtClean="0">
              <a:ln>
                <a:noFill/>
              </a:ln>
              <a:solidFill>
                <a:srgbClr val="000000"/>
              </a:solidFill>
              <a:effectLst/>
              <a:latin typeface="Arial" pitchFamily="34" charset="0"/>
            </a:rPr>
            <a:t>Door Cell</a:t>
          </a:r>
          <a:endParaRPr kumimoji="0" lang="en-US" sz="1700" b="0" i="0" u="none" strike="noStrike" kern="1200" cap="none" normalizeH="0" baseline="0" dirty="0" smtClean="0">
            <a:ln>
              <a:noFill/>
            </a:ln>
            <a:solidFill>
              <a:schemeClr val="tx1"/>
            </a:solidFill>
            <a:effectLst/>
            <a:latin typeface="Times New Roman" pitchFamily="18" charset="0"/>
          </a:endParaRPr>
        </a:p>
      </dsp:txBody>
      <dsp:txXfrm>
        <a:off x="3841577" y="4014242"/>
        <a:ext cx="1585857" cy="792928"/>
      </dsp:txXfrm>
    </dsp:sp>
    <dsp:sp modelId="{69ACACE4-38BE-45D2-9D43-DDE7664DB8F3}">
      <dsp:nvSpPr>
        <dsp:cNvPr id="0" name=""/>
        <dsp:cNvSpPr/>
      </dsp:nvSpPr>
      <dsp:spPr>
        <a:xfrm>
          <a:off x="5760465" y="4014242"/>
          <a:ext cx="1585857" cy="79292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kern="1200" cap="none" normalizeH="0" baseline="0" dirty="0" smtClean="0">
              <a:ln>
                <a:noFill/>
              </a:ln>
              <a:solidFill>
                <a:srgbClr val="000000"/>
              </a:solidFill>
              <a:effectLst/>
              <a:latin typeface="Arial" pitchFamily="34" charset="0"/>
            </a:rPr>
            <a:t>Henry Wilson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kern="1200" cap="none" normalizeH="0" baseline="0" dirty="0" smtClean="0">
              <a:ln>
                <a:noFill/>
              </a:ln>
              <a:solidFill>
                <a:srgbClr val="000000"/>
              </a:solidFill>
              <a:effectLst/>
              <a:latin typeface="Arial" pitchFamily="34" charset="0"/>
            </a:rPr>
            <a:t>Door Cell</a:t>
          </a:r>
          <a:endParaRPr kumimoji="0" lang="en-US" sz="1700" b="0" i="0" u="none" strike="noStrike" kern="1200" cap="none" normalizeH="0" baseline="0" dirty="0" smtClean="0">
            <a:ln>
              <a:noFill/>
            </a:ln>
            <a:solidFill>
              <a:schemeClr val="tx1"/>
            </a:solidFill>
            <a:effectLst/>
            <a:latin typeface="Times New Roman" pitchFamily="18" charset="0"/>
          </a:endParaRPr>
        </a:p>
      </dsp:txBody>
      <dsp:txXfrm>
        <a:off x="5760465" y="4014242"/>
        <a:ext cx="1585857" cy="792928"/>
      </dsp:txXfrm>
    </dsp:sp>
    <dsp:sp modelId="{3C0C2C36-43F0-49BA-85EB-A7E7C13E1EBF}">
      <dsp:nvSpPr>
        <dsp:cNvPr id="0" name=""/>
        <dsp:cNvSpPr/>
      </dsp:nvSpPr>
      <dsp:spPr>
        <a:xfrm>
          <a:off x="1922689" y="2888283"/>
          <a:ext cx="1585857" cy="79292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kern="1200" cap="none" normalizeH="0" baseline="0" dirty="0" smtClean="0">
              <a:ln>
                <a:noFill/>
              </a:ln>
              <a:solidFill>
                <a:srgbClr val="000000"/>
              </a:solidFill>
              <a:effectLst/>
              <a:latin typeface="Arial" pitchFamily="34" charset="0"/>
            </a:rPr>
            <a:t>Tony Word</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kern="1200" cap="none" normalizeH="0" baseline="0" dirty="0" smtClean="0">
              <a:ln>
                <a:noFill/>
              </a:ln>
              <a:solidFill>
                <a:srgbClr val="000000"/>
              </a:solidFill>
              <a:effectLst/>
              <a:latin typeface="Arial" pitchFamily="34" charset="0"/>
            </a:rPr>
            <a:t>Finance</a:t>
          </a:r>
          <a:endParaRPr kumimoji="0" lang="en-US" sz="1700" b="0" i="0" u="none" strike="noStrike" kern="1200" cap="none" normalizeH="0" baseline="0" dirty="0" smtClean="0">
            <a:ln>
              <a:noFill/>
            </a:ln>
            <a:solidFill>
              <a:schemeClr val="tx1"/>
            </a:solidFill>
            <a:effectLst/>
            <a:latin typeface="Times New Roman" pitchFamily="18" charset="0"/>
          </a:endParaRPr>
        </a:p>
      </dsp:txBody>
      <dsp:txXfrm>
        <a:off x="1922689" y="2888283"/>
        <a:ext cx="1585857" cy="792928"/>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92B5F62-9AFB-4C42-8E0D-702EA7FA3C81}" type="slidenum">
              <a:rPr lang="en-US"/>
              <a:pPr/>
              <a:t>‹#›</a:t>
            </a:fld>
            <a:endParaRPr lang="en-US"/>
          </a:p>
        </p:txBody>
      </p:sp>
    </p:spTree>
    <p:extLst>
      <p:ext uri="{BB962C8B-B14F-4D97-AF65-F5344CB8AC3E}">
        <p14:creationId xmlns:p14="http://schemas.microsoft.com/office/powerpoint/2010/main" val="21704984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409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800C0577-0E71-461C-8524-1CAEA71ADDED}" type="slidenum">
              <a:rPr lang="en-US"/>
              <a:pPr/>
              <a:t>‹#›</a:t>
            </a:fld>
            <a:endParaRPr lang="en-US"/>
          </a:p>
        </p:txBody>
      </p:sp>
    </p:spTree>
    <p:extLst>
      <p:ext uri="{BB962C8B-B14F-4D97-AF65-F5344CB8AC3E}">
        <p14:creationId xmlns:p14="http://schemas.microsoft.com/office/powerpoint/2010/main" val="409690318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315913"/>
            <a:ext cx="2209800" cy="62372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 y="315913"/>
            <a:ext cx="6477000" cy="62372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76200" y="315913"/>
            <a:ext cx="8839200" cy="57785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304800" y="1109663"/>
            <a:ext cx="8610600" cy="5443537"/>
          </a:xfrm>
        </p:spPr>
        <p:txBody>
          <a:body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109663"/>
            <a:ext cx="4229100" cy="54435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1109663"/>
            <a:ext cx="4229100" cy="54435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304800" y="1109663"/>
            <a:ext cx="8610600" cy="54435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2" name="Text Box 8"/>
          <p:cNvSpPr txBox="1">
            <a:spLocks noChangeArrowheads="1"/>
          </p:cNvSpPr>
          <p:nvPr/>
        </p:nvSpPr>
        <p:spPr bwMode="auto">
          <a:xfrm>
            <a:off x="8537575" y="6270625"/>
            <a:ext cx="450850" cy="366713"/>
          </a:xfrm>
          <a:prstGeom prst="rect">
            <a:avLst/>
          </a:prstGeom>
          <a:noFill/>
          <a:ln w="9525">
            <a:noFill/>
            <a:miter lim="800000"/>
            <a:headEnd/>
            <a:tailEnd/>
          </a:ln>
          <a:effectLst/>
        </p:spPr>
        <p:txBody>
          <a:bodyPr wrap="none">
            <a:spAutoFit/>
          </a:bodyPr>
          <a:lstStyle/>
          <a:p>
            <a:fld id="{B5CFCB5C-825C-4E10-9D42-5831776A06E4}" type="slidenum">
              <a:rPr lang="en-US" sz="1800" b="1"/>
              <a:pPr/>
              <a:t>‹#›</a:t>
            </a:fld>
            <a:endParaRPr lang="en-US" sz="1800" b="1"/>
          </a:p>
        </p:txBody>
      </p:sp>
      <p:sp>
        <p:nvSpPr>
          <p:cNvPr id="1033" name="Line 9"/>
          <p:cNvSpPr>
            <a:spLocks noChangeShapeType="1"/>
          </p:cNvSpPr>
          <p:nvPr userDrawn="1"/>
        </p:nvSpPr>
        <p:spPr bwMode="auto">
          <a:xfrm>
            <a:off x="0" y="912813"/>
            <a:ext cx="9164638" cy="0"/>
          </a:xfrm>
          <a:prstGeom prst="line">
            <a:avLst/>
          </a:prstGeom>
          <a:noFill/>
          <a:ln w="38100">
            <a:solidFill>
              <a:schemeClr val="accent2"/>
            </a:solidFill>
            <a:round/>
            <a:headEnd/>
            <a:tailEnd/>
          </a:ln>
          <a:effectLst/>
        </p:spPr>
        <p:txBody>
          <a:bodyPr wrap="none" anchor="ctr"/>
          <a:lstStyle/>
          <a:p>
            <a:endParaRPr lang="en-US"/>
          </a:p>
        </p:txBody>
      </p:sp>
      <p:sp>
        <p:nvSpPr>
          <p:cNvPr id="1034" name="Rectangle 10"/>
          <p:cNvSpPr>
            <a:spLocks noGrp="1" noChangeArrowheads="1"/>
          </p:cNvSpPr>
          <p:nvPr>
            <p:ph type="title"/>
          </p:nvPr>
        </p:nvSpPr>
        <p:spPr bwMode="auto">
          <a:xfrm>
            <a:off x="76200" y="315913"/>
            <a:ext cx="8839200" cy="5778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r" rtl="0" fontAlgn="base">
        <a:spcBef>
          <a:spcPct val="0"/>
        </a:spcBef>
        <a:spcAft>
          <a:spcPct val="0"/>
        </a:spcAft>
        <a:defRPr sz="2400" b="1">
          <a:solidFill>
            <a:schemeClr val="tx1"/>
          </a:solidFill>
          <a:latin typeface="+mj-lt"/>
          <a:ea typeface="+mj-ea"/>
          <a:cs typeface="+mj-cs"/>
        </a:defRPr>
      </a:lvl1pPr>
      <a:lvl2pPr algn="r" rtl="0" fontAlgn="base">
        <a:spcBef>
          <a:spcPct val="0"/>
        </a:spcBef>
        <a:spcAft>
          <a:spcPct val="0"/>
        </a:spcAft>
        <a:defRPr sz="2400" b="1">
          <a:solidFill>
            <a:schemeClr val="tx1"/>
          </a:solidFill>
          <a:latin typeface="Arial" pitchFamily="34" charset="0"/>
        </a:defRPr>
      </a:lvl2pPr>
      <a:lvl3pPr algn="r" rtl="0" fontAlgn="base">
        <a:spcBef>
          <a:spcPct val="0"/>
        </a:spcBef>
        <a:spcAft>
          <a:spcPct val="0"/>
        </a:spcAft>
        <a:defRPr sz="2400" b="1">
          <a:solidFill>
            <a:schemeClr val="tx1"/>
          </a:solidFill>
          <a:latin typeface="Arial" pitchFamily="34" charset="0"/>
        </a:defRPr>
      </a:lvl3pPr>
      <a:lvl4pPr algn="r" rtl="0" fontAlgn="base">
        <a:spcBef>
          <a:spcPct val="0"/>
        </a:spcBef>
        <a:spcAft>
          <a:spcPct val="0"/>
        </a:spcAft>
        <a:defRPr sz="2400" b="1">
          <a:solidFill>
            <a:schemeClr val="tx1"/>
          </a:solidFill>
          <a:latin typeface="Arial" pitchFamily="34" charset="0"/>
        </a:defRPr>
      </a:lvl4pPr>
      <a:lvl5pPr algn="r" rtl="0" fontAlgn="base">
        <a:spcBef>
          <a:spcPct val="0"/>
        </a:spcBef>
        <a:spcAft>
          <a:spcPct val="0"/>
        </a:spcAft>
        <a:defRPr sz="2400" b="1">
          <a:solidFill>
            <a:schemeClr val="tx1"/>
          </a:solidFill>
          <a:latin typeface="Arial" pitchFamily="34" charset="0"/>
        </a:defRPr>
      </a:lvl5pPr>
      <a:lvl6pPr marL="457200" algn="r" rtl="0" fontAlgn="base">
        <a:spcBef>
          <a:spcPct val="0"/>
        </a:spcBef>
        <a:spcAft>
          <a:spcPct val="0"/>
        </a:spcAft>
        <a:defRPr sz="2400" b="1">
          <a:solidFill>
            <a:schemeClr val="tx1"/>
          </a:solidFill>
          <a:latin typeface="Arial" pitchFamily="34" charset="0"/>
        </a:defRPr>
      </a:lvl6pPr>
      <a:lvl7pPr marL="914400" algn="r" rtl="0" fontAlgn="base">
        <a:spcBef>
          <a:spcPct val="0"/>
        </a:spcBef>
        <a:spcAft>
          <a:spcPct val="0"/>
        </a:spcAft>
        <a:defRPr sz="2400" b="1">
          <a:solidFill>
            <a:schemeClr val="tx1"/>
          </a:solidFill>
          <a:latin typeface="Arial" pitchFamily="34" charset="0"/>
        </a:defRPr>
      </a:lvl7pPr>
      <a:lvl8pPr marL="1371600" algn="r" rtl="0" fontAlgn="base">
        <a:spcBef>
          <a:spcPct val="0"/>
        </a:spcBef>
        <a:spcAft>
          <a:spcPct val="0"/>
        </a:spcAft>
        <a:defRPr sz="2400" b="1">
          <a:solidFill>
            <a:schemeClr val="tx1"/>
          </a:solidFill>
          <a:latin typeface="Arial" pitchFamily="34" charset="0"/>
        </a:defRPr>
      </a:lvl8pPr>
      <a:lvl9pPr marL="1828800" algn="r" rtl="0" fontAlgn="base">
        <a:spcBef>
          <a:spcPct val="0"/>
        </a:spcBef>
        <a:spcAft>
          <a:spcPct val="0"/>
        </a:spcAft>
        <a:defRPr sz="2400" b="1">
          <a:solidFill>
            <a:schemeClr val="tx1"/>
          </a:solidFill>
          <a:latin typeface="Arial" pitchFamily="34" charset="0"/>
        </a:defRPr>
      </a:lvl9pPr>
    </p:titleStyle>
    <p:bodyStyle>
      <a:lvl1pPr marL="342900" indent="-342900" algn="l" rtl="0" fontAlgn="base">
        <a:spcBef>
          <a:spcPct val="20000"/>
        </a:spcBef>
        <a:spcAft>
          <a:spcPct val="0"/>
        </a:spcAft>
        <a:buChar char="•"/>
        <a:defRPr sz="2800">
          <a:solidFill>
            <a:schemeClr val="tx1"/>
          </a:solidFill>
          <a:latin typeface="+mn-lt"/>
          <a:ea typeface="+mn-ea"/>
          <a:cs typeface="+mn-cs"/>
        </a:defRPr>
      </a:lvl1pPr>
      <a:lvl2pPr marL="742950" indent="-285750" algn="l" rtl="0" fontAlgn="base">
        <a:spcBef>
          <a:spcPct val="20000"/>
        </a:spcBef>
        <a:spcAft>
          <a:spcPct val="0"/>
        </a:spcAft>
        <a:buChar char="–"/>
        <a:defRPr sz="24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Microsoft_Excel_97-2003_Worksheet1.xls"/></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oleObject" Target="../embeddings/oleObject2.bin"/><Relationship Id="rId7" Type="http://schemas.openxmlformats.org/officeDocument/2006/relationships/oleObject" Target="../embeddings/Microsoft_Excel_97-2003_Worksheet3.xls"/><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2.emf"/><Relationship Id="rId4" Type="http://schemas.openxmlformats.org/officeDocument/2006/relationships/oleObject" Target="../embeddings/Microsoft_Excel_97-2003_Worksheet2.xls"/></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2286000"/>
            <a:ext cx="7772400" cy="1143000"/>
          </a:xfrm>
        </p:spPr>
        <p:txBody>
          <a:bodyPr/>
          <a:lstStyle/>
          <a:p>
            <a:pPr algn="ctr"/>
            <a:r>
              <a:rPr lang="en-US" sz="3200" i="1"/>
              <a:t>DMAIEC Project Review Template</a:t>
            </a:r>
          </a:p>
        </p:txBody>
      </p:sp>
      <p:sp>
        <p:nvSpPr>
          <p:cNvPr id="2051" name="Rectangle 3"/>
          <p:cNvSpPr>
            <a:spLocks noGrp="1" noChangeArrowheads="1"/>
          </p:cNvSpPr>
          <p:nvPr>
            <p:ph type="subTitle" idx="1"/>
          </p:nvPr>
        </p:nvSpPr>
        <p:spPr>
          <a:xfrm>
            <a:off x="520699" y="3733800"/>
            <a:ext cx="8026401" cy="2319338"/>
          </a:xfrm>
        </p:spPr>
        <p:txBody>
          <a:bodyPr/>
          <a:lstStyle/>
          <a:p>
            <a:pPr algn="l"/>
            <a:r>
              <a:rPr lang="en-US" sz="2000" b="1" dirty="0"/>
              <a:t>Project Name</a:t>
            </a:r>
            <a:r>
              <a:rPr lang="en-US" sz="2000" b="1" dirty="0" smtClean="0"/>
              <a:t>:  EVE Sample Door Front Defect Reduction</a:t>
            </a:r>
            <a:endParaRPr lang="en-US" sz="2000" b="1" dirty="0"/>
          </a:p>
          <a:p>
            <a:pPr algn="l"/>
            <a:r>
              <a:rPr lang="en-US" sz="2000" b="1" dirty="0" smtClean="0"/>
              <a:t>Green </a:t>
            </a:r>
            <a:r>
              <a:rPr lang="en-US" sz="2000" b="1" dirty="0"/>
              <a:t>Belt:</a:t>
            </a:r>
            <a:r>
              <a:rPr lang="en-US" sz="2000" dirty="0"/>
              <a:t> </a:t>
            </a:r>
            <a:r>
              <a:rPr lang="en-US" sz="2000" dirty="0" smtClean="0"/>
              <a:t>Eugene Murray</a:t>
            </a:r>
            <a:endParaRPr lang="en-US" sz="2000" b="1" dirty="0"/>
          </a:p>
          <a:p>
            <a:pPr algn="l"/>
            <a:r>
              <a:rPr lang="en-US" sz="2000" b="1" dirty="0"/>
              <a:t>Project Sponsor:</a:t>
            </a:r>
            <a:r>
              <a:rPr lang="en-US" sz="2000" dirty="0"/>
              <a:t> </a:t>
            </a:r>
            <a:r>
              <a:rPr lang="en-US" sz="2000" dirty="0" smtClean="0"/>
              <a:t>Jeff </a:t>
            </a:r>
            <a:r>
              <a:rPr lang="en-US" sz="2000" dirty="0" err="1" smtClean="0"/>
              <a:t>Briley</a:t>
            </a:r>
            <a:endParaRPr lang="en-US" sz="2000" dirty="0"/>
          </a:p>
          <a:p>
            <a:pPr algn="l"/>
            <a:r>
              <a:rPr lang="en-US" sz="2000" b="1" dirty="0"/>
              <a:t>Champion:</a:t>
            </a:r>
            <a:r>
              <a:rPr lang="en-US" sz="2000" dirty="0"/>
              <a:t> </a:t>
            </a:r>
            <a:r>
              <a:rPr lang="en-US" sz="2000" dirty="0" smtClean="0"/>
              <a:t>Jeff </a:t>
            </a:r>
            <a:r>
              <a:rPr lang="en-US" sz="2000" dirty="0" err="1" smtClean="0"/>
              <a:t>Briley</a:t>
            </a:r>
            <a:endParaRPr lang="en-US" sz="2000" dirty="0"/>
          </a:p>
          <a:p>
            <a:pPr algn="l"/>
            <a:r>
              <a:rPr lang="en-US" sz="2000" b="1" dirty="0"/>
              <a:t>Date:</a:t>
            </a:r>
            <a:r>
              <a:rPr lang="en-US" sz="2000" dirty="0"/>
              <a:t> </a:t>
            </a:r>
            <a:r>
              <a:rPr lang="en-US" sz="2000" dirty="0" smtClean="0"/>
              <a:t>June 19, 2011</a:t>
            </a:r>
            <a:endParaRPr lang="en-US" sz="20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Run Chart of Defects Per Day Before Improvements</a:t>
            </a:r>
            <a:endParaRPr lang="en-US" dirty="0"/>
          </a:p>
        </p:txBody>
      </p:sp>
      <p:graphicFrame>
        <p:nvGraphicFramePr>
          <p:cNvPr id="3" name="Chart 2"/>
          <p:cNvGraphicFramePr/>
          <p:nvPr/>
        </p:nvGraphicFramePr>
        <p:xfrm>
          <a:off x="254001" y="1282700"/>
          <a:ext cx="8458200" cy="50038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8009" name="Object 9"/>
          <p:cNvGraphicFramePr>
            <a:graphicFrameLocks noChangeAspect="1"/>
          </p:cNvGraphicFramePr>
          <p:nvPr/>
        </p:nvGraphicFramePr>
        <p:xfrm>
          <a:off x="309563" y="1543050"/>
          <a:ext cx="8648700" cy="4814888"/>
        </p:xfrm>
        <a:graphic>
          <a:graphicData uri="http://schemas.openxmlformats.org/presentationml/2006/ole">
            <mc:AlternateContent xmlns:mc="http://schemas.openxmlformats.org/markup-compatibility/2006">
              <mc:Choice xmlns:v="urn:schemas-microsoft-com:vml" Requires="v">
                <p:oleObj spid="_x0000_s128010" name="Worksheet" r:id="rId4" imgW="8639325" imgH="4800600" progId="Excel.Sheet.8">
                  <p:embed/>
                </p:oleObj>
              </mc:Choice>
              <mc:Fallback>
                <p:oleObj name="Worksheet" r:id="rId4" imgW="8639325" imgH="4800600" progId="Excel.Sheet.8">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9563" y="1543050"/>
                        <a:ext cx="8648700" cy="4814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8002" name="Rectangle 2"/>
          <p:cNvSpPr>
            <a:spLocks noGrp="1" noChangeArrowheads="1"/>
          </p:cNvSpPr>
          <p:nvPr>
            <p:ph type="title"/>
          </p:nvPr>
        </p:nvSpPr>
        <p:spPr>
          <a:xfrm>
            <a:off x="195263" y="250825"/>
            <a:ext cx="8839200" cy="473075"/>
          </a:xfrm>
        </p:spPr>
        <p:txBody>
          <a:bodyPr/>
          <a:lstStyle/>
          <a:p>
            <a:r>
              <a:rPr lang="en-US" sz="1800"/>
              <a:t>Process Capability &amp; Baseline Sigma</a:t>
            </a:r>
          </a:p>
        </p:txBody>
      </p:sp>
      <p:sp>
        <p:nvSpPr>
          <p:cNvPr id="128005" name="Oval 5"/>
          <p:cNvSpPr>
            <a:spLocks noChangeArrowheads="1"/>
          </p:cNvSpPr>
          <p:nvPr/>
        </p:nvSpPr>
        <p:spPr bwMode="auto">
          <a:xfrm>
            <a:off x="6465888" y="5456238"/>
            <a:ext cx="1143000" cy="914400"/>
          </a:xfrm>
          <a:prstGeom prst="ellipse">
            <a:avLst/>
          </a:prstGeom>
          <a:noFill/>
          <a:ln w="28575">
            <a:solidFill>
              <a:srgbClr val="FF0000"/>
            </a:solidFill>
            <a:round/>
            <a:headEnd/>
            <a:tailEnd/>
          </a:ln>
          <a:effectLst/>
        </p:spPr>
        <p:txBody>
          <a:bodyPr wrap="none" anchor="ctr"/>
          <a:lstStyle/>
          <a:p>
            <a:endParaRPr lang="en-US"/>
          </a:p>
        </p:txBody>
      </p:sp>
      <p:sp>
        <p:nvSpPr>
          <p:cNvPr id="128006" name="Text Box 6"/>
          <p:cNvSpPr txBox="1">
            <a:spLocks noChangeArrowheads="1"/>
          </p:cNvSpPr>
          <p:nvPr/>
        </p:nvSpPr>
        <p:spPr bwMode="auto">
          <a:xfrm>
            <a:off x="2555875" y="6269038"/>
            <a:ext cx="2528888" cy="366712"/>
          </a:xfrm>
          <a:prstGeom prst="rect">
            <a:avLst/>
          </a:prstGeom>
          <a:noFill/>
          <a:ln w="9525">
            <a:noFill/>
            <a:miter lim="800000"/>
            <a:headEnd/>
            <a:tailEnd/>
          </a:ln>
          <a:effectLst/>
        </p:spPr>
        <p:txBody>
          <a:bodyPr>
            <a:spAutoFit/>
          </a:bodyPr>
          <a:lstStyle/>
          <a:p>
            <a:r>
              <a:rPr lang="en-US" sz="1800" i="1">
                <a:latin typeface="Arial Black" pitchFamily="34" charset="0"/>
              </a:rPr>
              <a:t>Current Capability</a:t>
            </a:r>
          </a:p>
        </p:txBody>
      </p:sp>
      <p:sp>
        <p:nvSpPr>
          <p:cNvPr id="128007" name="Line 7"/>
          <p:cNvSpPr>
            <a:spLocks noChangeShapeType="1"/>
          </p:cNvSpPr>
          <p:nvPr/>
        </p:nvSpPr>
        <p:spPr bwMode="auto">
          <a:xfrm flipV="1">
            <a:off x="5105400" y="5870575"/>
            <a:ext cx="1343025" cy="488950"/>
          </a:xfrm>
          <a:prstGeom prst="line">
            <a:avLst/>
          </a:prstGeom>
          <a:noFill/>
          <a:ln w="19050">
            <a:solidFill>
              <a:schemeClr val="tx1"/>
            </a:solidFill>
            <a:round/>
            <a:headEnd/>
            <a:tailEnd type="triangle" w="med" len="med"/>
          </a:ln>
          <a:effectLst/>
        </p:spPr>
        <p:txBody>
          <a:bodyPr/>
          <a:lstStyle/>
          <a:p>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195263" y="250825"/>
            <a:ext cx="8839200" cy="473075"/>
          </a:xfrm>
        </p:spPr>
        <p:txBody>
          <a:bodyPr/>
          <a:lstStyle/>
          <a:p>
            <a:r>
              <a:rPr lang="en-US"/>
              <a:t>Identify Root Causes</a:t>
            </a:r>
          </a:p>
        </p:txBody>
      </p:sp>
      <p:sp>
        <p:nvSpPr>
          <p:cNvPr id="56325" name="Rectangle 5"/>
          <p:cNvSpPr>
            <a:spLocks noChangeArrowheads="1"/>
          </p:cNvSpPr>
          <p:nvPr/>
        </p:nvSpPr>
        <p:spPr bwMode="auto">
          <a:xfrm>
            <a:off x="4359275" y="4818063"/>
            <a:ext cx="28575" cy="122237"/>
          </a:xfrm>
          <a:prstGeom prst="rect">
            <a:avLst/>
          </a:prstGeom>
          <a:noFill/>
          <a:ln w="9525">
            <a:noFill/>
            <a:miter lim="800000"/>
            <a:headEnd/>
            <a:tailEnd/>
          </a:ln>
        </p:spPr>
        <p:txBody>
          <a:bodyPr wrap="none" lIns="0" tIns="0" rIns="0" bIns="0">
            <a:spAutoFit/>
          </a:bodyPr>
          <a:lstStyle/>
          <a:p>
            <a:pPr eaLnBrk="0" hangingPunct="0"/>
            <a:r>
              <a:rPr lang="en-US" sz="800">
                <a:solidFill>
                  <a:srgbClr val="000000"/>
                </a:solidFill>
                <a:latin typeface="Arial" pitchFamily="34" charset="0"/>
              </a:rPr>
              <a:t> </a:t>
            </a:r>
            <a:endParaRPr lang="en-US" i="1"/>
          </a:p>
        </p:txBody>
      </p:sp>
      <p:sp>
        <p:nvSpPr>
          <p:cNvPr id="56327" name="Rectangle 7"/>
          <p:cNvSpPr>
            <a:spLocks noChangeArrowheads="1"/>
          </p:cNvSpPr>
          <p:nvPr/>
        </p:nvSpPr>
        <p:spPr bwMode="auto">
          <a:xfrm>
            <a:off x="5456238" y="3779838"/>
            <a:ext cx="28575" cy="122237"/>
          </a:xfrm>
          <a:prstGeom prst="rect">
            <a:avLst/>
          </a:prstGeom>
          <a:noFill/>
          <a:ln w="9525">
            <a:noFill/>
            <a:miter lim="800000"/>
            <a:headEnd/>
            <a:tailEnd/>
          </a:ln>
        </p:spPr>
        <p:txBody>
          <a:bodyPr wrap="none" lIns="0" tIns="0" rIns="0" bIns="0">
            <a:spAutoFit/>
          </a:bodyPr>
          <a:lstStyle/>
          <a:p>
            <a:pPr eaLnBrk="0" hangingPunct="0"/>
            <a:r>
              <a:rPr lang="en-US" sz="800">
                <a:solidFill>
                  <a:srgbClr val="000000"/>
                </a:solidFill>
                <a:latin typeface="Arial" pitchFamily="34" charset="0"/>
              </a:rPr>
              <a:t> </a:t>
            </a:r>
            <a:endParaRPr lang="en-US" i="1"/>
          </a:p>
        </p:txBody>
      </p:sp>
      <p:sp>
        <p:nvSpPr>
          <p:cNvPr id="56329" name="Rectangle 9"/>
          <p:cNvSpPr>
            <a:spLocks noChangeArrowheads="1"/>
          </p:cNvSpPr>
          <p:nvPr/>
        </p:nvSpPr>
        <p:spPr bwMode="auto">
          <a:xfrm rot="17880000">
            <a:off x="3045619" y="5023644"/>
            <a:ext cx="25400" cy="106362"/>
          </a:xfrm>
          <a:prstGeom prst="rect">
            <a:avLst/>
          </a:prstGeom>
          <a:noFill/>
          <a:ln w="9525">
            <a:noFill/>
            <a:miter lim="800000"/>
            <a:headEnd/>
            <a:tailEnd/>
          </a:ln>
        </p:spPr>
        <p:txBody>
          <a:bodyPr wrap="none" lIns="0" tIns="0" rIns="0" bIns="0">
            <a:spAutoFit/>
          </a:bodyPr>
          <a:lstStyle/>
          <a:p>
            <a:pPr eaLnBrk="0" hangingPunct="0"/>
            <a:r>
              <a:rPr lang="en-US" sz="700">
                <a:solidFill>
                  <a:srgbClr val="000000"/>
                </a:solidFill>
                <a:latin typeface="Arial" pitchFamily="34" charset="0"/>
              </a:rPr>
              <a:t> </a:t>
            </a:r>
            <a:endParaRPr lang="en-US" i="1"/>
          </a:p>
        </p:txBody>
      </p:sp>
      <p:sp>
        <p:nvSpPr>
          <p:cNvPr id="56331" name="Rectangle 11"/>
          <p:cNvSpPr>
            <a:spLocks noChangeArrowheads="1"/>
          </p:cNvSpPr>
          <p:nvPr/>
        </p:nvSpPr>
        <p:spPr bwMode="auto">
          <a:xfrm rot="17880000">
            <a:off x="3036094" y="5247482"/>
            <a:ext cx="25400" cy="106362"/>
          </a:xfrm>
          <a:prstGeom prst="rect">
            <a:avLst/>
          </a:prstGeom>
          <a:noFill/>
          <a:ln w="9525">
            <a:noFill/>
            <a:miter lim="800000"/>
            <a:headEnd/>
            <a:tailEnd/>
          </a:ln>
        </p:spPr>
        <p:txBody>
          <a:bodyPr wrap="none" lIns="0" tIns="0" rIns="0" bIns="0">
            <a:spAutoFit/>
          </a:bodyPr>
          <a:lstStyle/>
          <a:p>
            <a:pPr eaLnBrk="0" hangingPunct="0"/>
            <a:r>
              <a:rPr lang="en-US" sz="700">
                <a:solidFill>
                  <a:srgbClr val="000000"/>
                </a:solidFill>
                <a:latin typeface="Arial" pitchFamily="34" charset="0"/>
              </a:rPr>
              <a:t> </a:t>
            </a:r>
            <a:endParaRPr lang="en-US" i="1"/>
          </a:p>
        </p:txBody>
      </p:sp>
      <p:sp>
        <p:nvSpPr>
          <p:cNvPr id="56333" name="Rectangle 13"/>
          <p:cNvSpPr>
            <a:spLocks noChangeArrowheads="1"/>
          </p:cNvSpPr>
          <p:nvPr/>
        </p:nvSpPr>
        <p:spPr bwMode="auto">
          <a:xfrm rot="17880000">
            <a:off x="3493294" y="4956969"/>
            <a:ext cx="25400" cy="106362"/>
          </a:xfrm>
          <a:prstGeom prst="rect">
            <a:avLst/>
          </a:prstGeom>
          <a:noFill/>
          <a:ln w="9525">
            <a:noFill/>
            <a:miter lim="800000"/>
            <a:headEnd/>
            <a:tailEnd/>
          </a:ln>
        </p:spPr>
        <p:txBody>
          <a:bodyPr wrap="none" lIns="0" tIns="0" rIns="0" bIns="0">
            <a:spAutoFit/>
          </a:bodyPr>
          <a:lstStyle/>
          <a:p>
            <a:pPr eaLnBrk="0" hangingPunct="0"/>
            <a:r>
              <a:rPr lang="en-US" sz="700">
                <a:solidFill>
                  <a:srgbClr val="000000"/>
                </a:solidFill>
                <a:latin typeface="Arial" pitchFamily="34" charset="0"/>
              </a:rPr>
              <a:t> </a:t>
            </a:r>
            <a:endParaRPr lang="en-US" i="1"/>
          </a:p>
        </p:txBody>
      </p:sp>
      <p:sp>
        <p:nvSpPr>
          <p:cNvPr id="56335" name="Rectangle 15"/>
          <p:cNvSpPr>
            <a:spLocks noChangeArrowheads="1"/>
          </p:cNvSpPr>
          <p:nvPr/>
        </p:nvSpPr>
        <p:spPr bwMode="auto">
          <a:xfrm rot="17880000">
            <a:off x="3593307" y="5006181"/>
            <a:ext cx="25400" cy="106363"/>
          </a:xfrm>
          <a:prstGeom prst="rect">
            <a:avLst/>
          </a:prstGeom>
          <a:noFill/>
          <a:ln w="9525">
            <a:noFill/>
            <a:miter lim="800000"/>
            <a:headEnd/>
            <a:tailEnd/>
          </a:ln>
        </p:spPr>
        <p:txBody>
          <a:bodyPr wrap="none" lIns="0" tIns="0" rIns="0" bIns="0">
            <a:spAutoFit/>
          </a:bodyPr>
          <a:lstStyle/>
          <a:p>
            <a:pPr eaLnBrk="0" hangingPunct="0"/>
            <a:r>
              <a:rPr lang="en-US" sz="700">
                <a:solidFill>
                  <a:srgbClr val="000000"/>
                </a:solidFill>
                <a:latin typeface="Arial" pitchFamily="34" charset="0"/>
              </a:rPr>
              <a:t> </a:t>
            </a:r>
            <a:endParaRPr lang="en-US" i="1"/>
          </a:p>
        </p:txBody>
      </p:sp>
      <p:sp>
        <p:nvSpPr>
          <p:cNvPr id="56337" name="Rectangle 17"/>
          <p:cNvSpPr>
            <a:spLocks noChangeArrowheads="1"/>
          </p:cNvSpPr>
          <p:nvPr/>
        </p:nvSpPr>
        <p:spPr bwMode="auto">
          <a:xfrm rot="17880000">
            <a:off x="3639344" y="3918744"/>
            <a:ext cx="25400" cy="106362"/>
          </a:xfrm>
          <a:prstGeom prst="rect">
            <a:avLst/>
          </a:prstGeom>
          <a:noFill/>
          <a:ln w="9525">
            <a:noFill/>
            <a:miter lim="800000"/>
            <a:headEnd/>
            <a:tailEnd/>
          </a:ln>
        </p:spPr>
        <p:txBody>
          <a:bodyPr wrap="none" lIns="0" tIns="0" rIns="0" bIns="0">
            <a:spAutoFit/>
          </a:bodyPr>
          <a:lstStyle/>
          <a:p>
            <a:pPr eaLnBrk="0" hangingPunct="0"/>
            <a:r>
              <a:rPr lang="en-US" sz="700">
                <a:solidFill>
                  <a:srgbClr val="000000"/>
                </a:solidFill>
                <a:latin typeface="Arial" pitchFamily="34" charset="0"/>
              </a:rPr>
              <a:t> </a:t>
            </a:r>
            <a:endParaRPr lang="en-US" i="1"/>
          </a:p>
        </p:txBody>
      </p:sp>
      <p:sp>
        <p:nvSpPr>
          <p:cNvPr id="56339" name="Rectangle 19"/>
          <p:cNvSpPr>
            <a:spLocks noChangeArrowheads="1"/>
          </p:cNvSpPr>
          <p:nvPr/>
        </p:nvSpPr>
        <p:spPr bwMode="auto">
          <a:xfrm rot="17880000">
            <a:off x="3542507" y="4314031"/>
            <a:ext cx="25400" cy="106363"/>
          </a:xfrm>
          <a:prstGeom prst="rect">
            <a:avLst/>
          </a:prstGeom>
          <a:noFill/>
          <a:ln w="9525">
            <a:noFill/>
            <a:miter lim="800000"/>
            <a:headEnd/>
            <a:tailEnd/>
          </a:ln>
        </p:spPr>
        <p:txBody>
          <a:bodyPr wrap="none" lIns="0" tIns="0" rIns="0" bIns="0">
            <a:spAutoFit/>
          </a:bodyPr>
          <a:lstStyle/>
          <a:p>
            <a:pPr eaLnBrk="0" hangingPunct="0"/>
            <a:r>
              <a:rPr lang="en-US" sz="700">
                <a:solidFill>
                  <a:srgbClr val="000000"/>
                </a:solidFill>
                <a:latin typeface="Arial" pitchFamily="34" charset="0"/>
              </a:rPr>
              <a:t> </a:t>
            </a:r>
            <a:endParaRPr lang="en-US" i="1"/>
          </a:p>
        </p:txBody>
      </p:sp>
      <p:sp>
        <p:nvSpPr>
          <p:cNvPr id="56341" name="Rectangle 21"/>
          <p:cNvSpPr>
            <a:spLocks noChangeArrowheads="1"/>
          </p:cNvSpPr>
          <p:nvPr/>
        </p:nvSpPr>
        <p:spPr bwMode="auto">
          <a:xfrm>
            <a:off x="3667125" y="2554288"/>
            <a:ext cx="28575" cy="122237"/>
          </a:xfrm>
          <a:prstGeom prst="rect">
            <a:avLst/>
          </a:prstGeom>
          <a:noFill/>
          <a:ln w="9525">
            <a:noFill/>
            <a:miter lim="800000"/>
            <a:headEnd/>
            <a:tailEnd/>
          </a:ln>
        </p:spPr>
        <p:txBody>
          <a:bodyPr wrap="none" lIns="0" tIns="0" rIns="0" bIns="0">
            <a:spAutoFit/>
          </a:bodyPr>
          <a:lstStyle/>
          <a:p>
            <a:pPr eaLnBrk="0" hangingPunct="0"/>
            <a:r>
              <a:rPr lang="en-US" sz="800">
                <a:solidFill>
                  <a:srgbClr val="000000"/>
                </a:solidFill>
                <a:latin typeface="Arial" pitchFamily="34" charset="0"/>
              </a:rPr>
              <a:t> </a:t>
            </a:r>
            <a:endParaRPr lang="en-US" i="1"/>
          </a:p>
        </p:txBody>
      </p:sp>
      <p:sp>
        <p:nvSpPr>
          <p:cNvPr id="56343" name="Rectangle 23"/>
          <p:cNvSpPr>
            <a:spLocks noChangeArrowheads="1"/>
          </p:cNvSpPr>
          <p:nvPr/>
        </p:nvSpPr>
        <p:spPr bwMode="auto">
          <a:xfrm>
            <a:off x="3362325" y="2692400"/>
            <a:ext cx="28575" cy="122238"/>
          </a:xfrm>
          <a:prstGeom prst="rect">
            <a:avLst/>
          </a:prstGeom>
          <a:noFill/>
          <a:ln w="9525">
            <a:noFill/>
            <a:miter lim="800000"/>
            <a:headEnd/>
            <a:tailEnd/>
          </a:ln>
        </p:spPr>
        <p:txBody>
          <a:bodyPr wrap="none" lIns="0" tIns="0" rIns="0" bIns="0">
            <a:spAutoFit/>
          </a:bodyPr>
          <a:lstStyle/>
          <a:p>
            <a:pPr eaLnBrk="0" hangingPunct="0"/>
            <a:r>
              <a:rPr lang="en-US" sz="800">
                <a:solidFill>
                  <a:srgbClr val="000000"/>
                </a:solidFill>
                <a:latin typeface="Arial" pitchFamily="34" charset="0"/>
              </a:rPr>
              <a:t> </a:t>
            </a:r>
            <a:endParaRPr lang="en-US" i="1"/>
          </a:p>
        </p:txBody>
      </p:sp>
      <p:sp>
        <p:nvSpPr>
          <p:cNvPr id="56344" name="Rectangle 24"/>
          <p:cNvSpPr>
            <a:spLocks noChangeArrowheads="1"/>
          </p:cNvSpPr>
          <p:nvPr/>
        </p:nvSpPr>
        <p:spPr bwMode="auto">
          <a:xfrm>
            <a:off x="625475" y="2289175"/>
            <a:ext cx="1433085" cy="123111"/>
          </a:xfrm>
          <a:prstGeom prst="rect">
            <a:avLst/>
          </a:prstGeom>
          <a:noFill/>
          <a:ln w="9525">
            <a:noFill/>
            <a:miter lim="800000"/>
            <a:headEnd/>
            <a:tailEnd/>
          </a:ln>
        </p:spPr>
        <p:txBody>
          <a:bodyPr wrap="none" lIns="0" tIns="0" rIns="0" bIns="0">
            <a:spAutoFit/>
          </a:bodyPr>
          <a:lstStyle/>
          <a:p>
            <a:pPr eaLnBrk="0" hangingPunct="0"/>
            <a:r>
              <a:rPr lang="en-US" sz="800" dirty="0" smtClean="0">
                <a:solidFill>
                  <a:srgbClr val="000000"/>
                </a:solidFill>
                <a:latin typeface="Arial" pitchFamily="34" charset="0"/>
              </a:rPr>
              <a:t>Dragging Doors in lieu of lifting</a:t>
            </a:r>
            <a:endParaRPr lang="en-US" i="1" dirty="0"/>
          </a:p>
        </p:txBody>
      </p:sp>
      <p:sp>
        <p:nvSpPr>
          <p:cNvPr id="56345" name="Rectangle 25"/>
          <p:cNvSpPr>
            <a:spLocks noChangeArrowheads="1"/>
          </p:cNvSpPr>
          <p:nvPr/>
        </p:nvSpPr>
        <p:spPr bwMode="auto">
          <a:xfrm>
            <a:off x="2017713" y="2149475"/>
            <a:ext cx="28575" cy="122238"/>
          </a:xfrm>
          <a:prstGeom prst="rect">
            <a:avLst/>
          </a:prstGeom>
          <a:noFill/>
          <a:ln w="9525">
            <a:noFill/>
            <a:miter lim="800000"/>
            <a:headEnd/>
            <a:tailEnd/>
          </a:ln>
        </p:spPr>
        <p:txBody>
          <a:bodyPr wrap="none" lIns="0" tIns="0" rIns="0" bIns="0">
            <a:spAutoFit/>
          </a:bodyPr>
          <a:lstStyle/>
          <a:p>
            <a:pPr eaLnBrk="0" hangingPunct="0"/>
            <a:r>
              <a:rPr lang="en-US" sz="800">
                <a:solidFill>
                  <a:srgbClr val="000000"/>
                </a:solidFill>
                <a:latin typeface="Arial" pitchFamily="34" charset="0"/>
              </a:rPr>
              <a:t> </a:t>
            </a:r>
            <a:endParaRPr lang="en-US" i="1"/>
          </a:p>
        </p:txBody>
      </p:sp>
      <p:sp>
        <p:nvSpPr>
          <p:cNvPr id="56347" name="Rectangle 27"/>
          <p:cNvSpPr>
            <a:spLocks noChangeArrowheads="1"/>
          </p:cNvSpPr>
          <p:nvPr/>
        </p:nvSpPr>
        <p:spPr bwMode="auto">
          <a:xfrm>
            <a:off x="1849438" y="2287588"/>
            <a:ext cx="28575" cy="122237"/>
          </a:xfrm>
          <a:prstGeom prst="rect">
            <a:avLst/>
          </a:prstGeom>
          <a:noFill/>
          <a:ln w="9525">
            <a:noFill/>
            <a:miter lim="800000"/>
            <a:headEnd/>
            <a:tailEnd/>
          </a:ln>
        </p:spPr>
        <p:txBody>
          <a:bodyPr wrap="none" lIns="0" tIns="0" rIns="0" bIns="0">
            <a:spAutoFit/>
          </a:bodyPr>
          <a:lstStyle/>
          <a:p>
            <a:pPr eaLnBrk="0" hangingPunct="0"/>
            <a:r>
              <a:rPr lang="en-US" sz="800">
                <a:solidFill>
                  <a:srgbClr val="000000"/>
                </a:solidFill>
                <a:latin typeface="Arial" pitchFamily="34" charset="0"/>
              </a:rPr>
              <a:t> </a:t>
            </a:r>
            <a:endParaRPr lang="en-US" i="1"/>
          </a:p>
        </p:txBody>
      </p:sp>
      <p:sp>
        <p:nvSpPr>
          <p:cNvPr id="56348" name="Rectangle 28"/>
          <p:cNvSpPr>
            <a:spLocks noChangeArrowheads="1"/>
          </p:cNvSpPr>
          <p:nvPr/>
        </p:nvSpPr>
        <p:spPr bwMode="auto">
          <a:xfrm>
            <a:off x="3060701" y="2552700"/>
            <a:ext cx="1100726" cy="123111"/>
          </a:xfrm>
          <a:prstGeom prst="rect">
            <a:avLst/>
          </a:prstGeom>
          <a:noFill/>
          <a:ln w="9525">
            <a:noFill/>
            <a:miter lim="800000"/>
            <a:headEnd/>
            <a:tailEnd/>
          </a:ln>
        </p:spPr>
        <p:txBody>
          <a:bodyPr wrap="square" lIns="0" tIns="0" rIns="0" bIns="0">
            <a:spAutoFit/>
          </a:bodyPr>
          <a:lstStyle/>
          <a:p>
            <a:pPr eaLnBrk="0" hangingPunct="0"/>
            <a:r>
              <a:rPr lang="en-US" sz="800" dirty="0" smtClean="0">
                <a:solidFill>
                  <a:srgbClr val="000000"/>
                </a:solidFill>
                <a:latin typeface="Arial" pitchFamily="34" charset="0"/>
              </a:rPr>
              <a:t>No TPM on </a:t>
            </a:r>
            <a:r>
              <a:rPr lang="en-US" sz="800" dirty="0" err="1" smtClean="0">
                <a:solidFill>
                  <a:srgbClr val="000000"/>
                </a:solidFill>
                <a:latin typeface="Arial" pitchFamily="34" charset="0"/>
              </a:rPr>
              <a:t>Hinger</a:t>
            </a:r>
            <a:endParaRPr lang="en-US" i="1" dirty="0"/>
          </a:p>
        </p:txBody>
      </p:sp>
      <p:sp>
        <p:nvSpPr>
          <p:cNvPr id="56349" name="Rectangle 29"/>
          <p:cNvSpPr>
            <a:spLocks noChangeArrowheads="1"/>
          </p:cNvSpPr>
          <p:nvPr/>
        </p:nvSpPr>
        <p:spPr bwMode="auto">
          <a:xfrm>
            <a:off x="3825875" y="2119313"/>
            <a:ext cx="28575" cy="122237"/>
          </a:xfrm>
          <a:prstGeom prst="rect">
            <a:avLst/>
          </a:prstGeom>
          <a:noFill/>
          <a:ln w="9525">
            <a:noFill/>
            <a:miter lim="800000"/>
            <a:headEnd/>
            <a:tailEnd/>
          </a:ln>
        </p:spPr>
        <p:txBody>
          <a:bodyPr wrap="none" lIns="0" tIns="0" rIns="0" bIns="0">
            <a:spAutoFit/>
          </a:bodyPr>
          <a:lstStyle/>
          <a:p>
            <a:pPr eaLnBrk="0" hangingPunct="0"/>
            <a:r>
              <a:rPr lang="en-US" sz="800">
                <a:solidFill>
                  <a:srgbClr val="000000"/>
                </a:solidFill>
                <a:latin typeface="Arial" pitchFamily="34" charset="0"/>
              </a:rPr>
              <a:t> </a:t>
            </a:r>
            <a:endParaRPr lang="en-US" i="1"/>
          </a:p>
        </p:txBody>
      </p:sp>
      <p:sp>
        <p:nvSpPr>
          <p:cNvPr id="56351" name="Rectangle 31"/>
          <p:cNvSpPr>
            <a:spLocks noChangeArrowheads="1"/>
          </p:cNvSpPr>
          <p:nvPr/>
        </p:nvSpPr>
        <p:spPr bwMode="auto">
          <a:xfrm>
            <a:off x="3865563" y="2259013"/>
            <a:ext cx="28575" cy="122237"/>
          </a:xfrm>
          <a:prstGeom prst="rect">
            <a:avLst/>
          </a:prstGeom>
          <a:noFill/>
          <a:ln w="9525">
            <a:noFill/>
            <a:miter lim="800000"/>
            <a:headEnd/>
            <a:tailEnd/>
          </a:ln>
        </p:spPr>
        <p:txBody>
          <a:bodyPr wrap="none" lIns="0" tIns="0" rIns="0" bIns="0">
            <a:spAutoFit/>
          </a:bodyPr>
          <a:lstStyle/>
          <a:p>
            <a:pPr eaLnBrk="0" hangingPunct="0"/>
            <a:r>
              <a:rPr lang="en-US" sz="800">
                <a:solidFill>
                  <a:srgbClr val="000000"/>
                </a:solidFill>
                <a:latin typeface="Arial" pitchFamily="34" charset="0"/>
              </a:rPr>
              <a:t> </a:t>
            </a:r>
            <a:endParaRPr lang="en-US" i="1"/>
          </a:p>
        </p:txBody>
      </p:sp>
      <p:sp>
        <p:nvSpPr>
          <p:cNvPr id="56352" name="Rectangle 32"/>
          <p:cNvSpPr>
            <a:spLocks noChangeArrowheads="1"/>
          </p:cNvSpPr>
          <p:nvPr/>
        </p:nvSpPr>
        <p:spPr bwMode="auto">
          <a:xfrm>
            <a:off x="7213600" y="3189288"/>
            <a:ext cx="1046163" cy="615553"/>
          </a:xfrm>
          <a:prstGeom prst="rect">
            <a:avLst/>
          </a:prstGeom>
          <a:noFill/>
          <a:ln w="9525">
            <a:noFill/>
            <a:miter lim="800000"/>
            <a:headEnd/>
            <a:tailEnd/>
          </a:ln>
        </p:spPr>
        <p:txBody>
          <a:bodyPr wrap="square" lIns="0" tIns="0" rIns="0" bIns="0">
            <a:spAutoFit/>
          </a:bodyPr>
          <a:lstStyle/>
          <a:p>
            <a:pPr eaLnBrk="0" hangingPunct="0"/>
            <a:r>
              <a:rPr lang="en-US" sz="1000" b="1" dirty="0">
                <a:solidFill>
                  <a:srgbClr val="000000"/>
                </a:solidFill>
                <a:latin typeface="Arial" pitchFamily="34" charset="0"/>
              </a:rPr>
              <a:t>High number of</a:t>
            </a:r>
          </a:p>
          <a:p>
            <a:pPr eaLnBrk="0" hangingPunct="0"/>
            <a:r>
              <a:rPr lang="en-US" sz="1000" b="1" dirty="0">
                <a:solidFill>
                  <a:srgbClr val="000000"/>
                </a:solidFill>
                <a:latin typeface="Arial" pitchFamily="34" charset="0"/>
              </a:rPr>
              <a:t>“major </a:t>
            </a:r>
            <a:r>
              <a:rPr lang="en-US" sz="1000" b="1" dirty="0" smtClean="0">
                <a:solidFill>
                  <a:srgbClr val="000000"/>
                </a:solidFill>
                <a:latin typeface="Arial" pitchFamily="34" charset="0"/>
              </a:rPr>
              <a:t>defect s on EVE Selling Center Doors</a:t>
            </a:r>
            <a:endParaRPr lang="en-US" i="1" dirty="0"/>
          </a:p>
        </p:txBody>
      </p:sp>
      <p:sp>
        <p:nvSpPr>
          <p:cNvPr id="56353" name="Rectangle 33"/>
          <p:cNvSpPr>
            <a:spLocks noChangeArrowheads="1"/>
          </p:cNvSpPr>
          <p:nvPr/>
        </p:nvSpPr>
        <p:spPr bwMode="auto">
          <a:xfrm>
            <a:off x="6731000" y="3344863"/>
            <a:ext cx="34925" cy="152400"/>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 </a:t>
            </a:r>
            <a:endParaRPr lang="en-US" i="1"/>
          </a:p>
        </p:txBody>
      </p:sp>
      <p:sp>
        <p:nvSpPr>
          <p:cNvPr id="56354" name="Rectangle 34"/>
          <p:cNvSpPr>
            <a:spLocks noChangeArrowheads="1"/>
          </p:cNvSpPr>
          <p:nvPr/>
        </p:nvSpPr>
        <p:spPr bwMode="auto">
          <a:xfrm>
            <a:off x="6591300" y="3502025"/>
            <a:ext cx="34925" cy="152400"/>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 </a:t>
            </a:r>
            <a:endParaRPr lang="en-US" i="1"/>
          </a:p>
        </p:txBody>
      </p:sp>
      <p:sp>
        <p:nvSpPr>
          <p:cNvPr id="56355" name="Rectangle 35"/>
          <p:cNvSpPr>
            <a:spLocks noChangeArrowheads="1"/>
          </p:cNvSpPr>
          <p:nvPr/>
        </p:nvSpPr>
        <p:spPr bwMode="auto">
          <a:xfrm>
            <a:off x="7175500" y="3057525"/>
            <a:ext cx="1066800" cy="1120775"/>
          </a:xfrm>
          <a:prstGeom prst="rect">
            <a:avLst/>
          </a:prstGeom>
          <a:noFill/>
          <a:ln w="17463">
            <a:solidFill>
              <a:srgbClr val="000000"/>
            </a:solidFill>
            <a:miter lim="800000"/>
            <a:headEnd/>
            <a:tailEnd/>
          </a:ln>
        </p:spPr>
        <p:txBody>
          <a:bodyPr/>
          <a:lstStyle/>
          <a:p>
            <a:endParaRPr lang="en-US"/>
          </a:p>
        </p:txBody>
      </p:sp>
      <p:sp>
        <p:nvSpPr>
          <p:cNvPr id="56356" name="Freeform 36"/>
          <p:cNvSpPr>
            <a:spLocks/>
          </p:cNvSpPr>
          <p:nvPr/>
        </p:nvSpPr>
        <p:spPr bwMode="auto">
          <a:xfrm>
            <a:off x="6886575" y="3457575"/>
            <a:ext cx="246063" cy="179388"/>
          </a:xfrm>
          <a:custGeom>
            <a:avLst/>
            <a:gdLst/>
            <a:ahLst/>
            <a:cxnLst>
              <a:cxn ang="0">
                <a:pos x="139" y="51"/>
              </a:cxn>
              <a:cxn ang="0">
                <a:pos x="0" y="101"/>
              </a:cxn>
              <a:cxn ang="0">
                <a:pos x="0" y="51"/>
              </a:cxn>
              <a:cxn ang="0">
                <a:pos x="0" y="0"/>
              </a:cxn>
              <a:cxn ang="0">
                <a:pos x="139" y="51"/>
              </a:cxn>
            </a:cxnLst>
            <a:rect l="0" t="0" r="r" b="b"/>
            <a:pathLst>
              <a:path w="139" h="101">
                <a:moveTo>
                  <a:pt x="139" y="51"/>
                </a:moveTo>
                <a:lnTo>
                  <a:pt x="0" y="101"/>
                </a:lnTo>
                <a:lnTo>
                  <a:pt x="0" y="51"/>
                </a:lnTo>
                <a:lnTo>
                  <a:pt x="0" y="0"/>
                </a:lnTo>
                <a:lnTo>
                  <a:pt x="139" y="51"/>
                </a:lnTo>
                <a:close/>
              </a:path>
            </a:pathLst>
          </a:custGeom>
          <a:solidFill>
            <a:srgbClr val="000000"/>
          </a:solidFill>
          <a:ln w="9525">
            <a:solidFill>
              <a:srgbClr val="000000"/>
            </a:solidFill>
            <a:prstDash val="solid"/>
            <a:round/>
            <a:headEnd/>
            <a:tailEnd/>
          </a:ln>
        </p:spPr>
        <p:txBody>
          <a:bodyPr/>
          <a:lstStyle/>
          <a:p>
            <a:endParaRPr lang="en-US"/>
          </a:p>
        </p:txBody>
      </p:sp>
      <p:sp>
        <p:nvSpPr>
          <p:cNvPr id="56357" name="Line 37"/>
          <p:cNvSpPr>
            <a:spLocks noChangeShapeType="1"/>
          </p:cNvSpPr>
          <p:nvPr/>
        </p:nvSpPr>
        <p:spPr bwMode="auto">
          <a:xfrm flipV="1">
            <a:off x="825500" y="3568700"/>
            <a:ext cx="6248400" cy="4763"/>
          </a:xfrm>
          <a:prstGeom prst="line">
            <a:avLst/>
          </a:prstGeom>
          <a:noFill/>
          <a:ln w="53975">
            <a:solidFill>
              <a:srgbClr val="000000"/>
            </a:solidFill>
            <a:round/>
            <a:headEnd/>
            <a:tailEnd/>
          </a:ln>
        </p:spPr>
        <p:txBody>
          <a:bodyPr/>
          <a:lstStyle/>
          <a:p>
            <a:endParaRPr lang="en-US"/>
          </a:p>
        </p:txBody>
      </p:sp>
      <p:sp>
        <p:nvSpPr>
          <p:cNvPr id="56358" name="Freeform 38"/>
          <p:cNvSpPr>
            <a:spLocks/>
          </p:cNvSpPr>
          <p:nvPr/>
        </p:nvSpPr>
        <p:spPr bwMode="auto">
          <a:xfrm>
            <a:off x="4606925" y="3344863"/>
            <a:ext cx="176213" cy="160337"/>
          </a:xfrm>
          <a:custGeom>
            <a:avLst/>
            <a:gdLst/>
            <a:ahLst/>
            <a:cxnLst>
              <a:cxn ang="0">
                <a:pos x="83" y="90"/>
              </a:cxn>
              <a:cxn ang="0">
                <a:pos x="0" y="50"/>
              </a:cxn>
              <a:cxn ang="0">
                <a:pos x="50" y="28"/>
              </a:cxn>
              <a:cxn ang="0">
                <a:pos x="100" y="0"/>
              </a:cxn>
              <a:cxn ang="0">
                <a:pos x="83" y="90"/>
              </a:cxn>
            </a:cxnLst>
            <a:rect l="0" t="0" r="r" b="b"/>
            <a:pathLst>
              <a:path w="100" h="90">
                <a:moveTo>
                  <a:pt x="83" y="90"/>
                </a:moveTo>
                <a:lnTo>
                  <a:pt x="0" y="50"/>
                </a:lnTo>
                <a:lnTo>
                  <a:pt x="50" y="28"/>
                </a:lnTo>
                <a:lnTo>
                  <a:pt x="100" y="0"/>
                </a:lnTo>
                <a:lnTo>
                  <a:pt x="83" y="90"/>
                </a:lnTo>
                <a:close/>
              </a:path>
            </a:pathLst>
          </a:custGeom>
          <a:solidFill>
            <a:srgbClr val="000000"/>
          </a:solidFill>
          <a:ln w="9525">
            <a:solidFill>
              <a:srgbClr val="000000"/>
            </a:solidFill>
            <a:prstDash val="solid"/>
            <a:round/>
            <a:headEnd/>
            <a:tailEnd/>
          </a:ln>
        </p:spPr>
        <p:txBody>
          <a:bodyPr/>
          <a:lstStyle/>
          <a:p>
            <a:endParaRPr lang="en-US"/>
          </a:p>
        </p:txBody>
      </p:sp>
      <p:sp>
        <p:nvSpPr>
          <p:cNvPr id="56359" name="Line 39"/>
          <p:cNvSpPr>
            <a:spLocks noChangeShapeType="1"/>
          </p:cNvSpPr>
          <p:nvPr/>
        </p:nvSpPr>
        <p:spPr bwMode="auto">
          <a:xfrm>
            <a:off x="3835400" y="1784350"/>
            <a:ext cx="860425" cy="1609725"/>
          </a:xfrm>
          <a:prstGeom prst="line">
            <a:avLst/>
          </a:prstGeom>
          <a:noFill/>
          <a:ln w="34925">
            <a:solidFill>
              <a:srgbClr val="000000"/>
            </a:solidFill>
            <a:round/>
            <a:headEnd/>
            <a:tailEnd/>
          </a:ln>
        </p:spPr>
        <p:txBody>
          <a:bodyPr/>
          <a:lstStyle/>
          <a:p>
            <a:endParaRPr lang="en-US"/>
          </a:p>
        </p:txBody>
      </p:sp>
      <p:sp>
        <p:nvSpPr>
          <p:cNvPr id="56360" name="Freeform 40"/>
          <p:cNvSpPr>
            <a:spLocks/>
          </p:cNvSpPr>
          <p:nvPr/>
        </p:nvSpPr>
        <p:spPr bwMode="auto">
          <a:xfrm>
            <a:off x="2590800" y="3314700"/>
            <a:ext cx="176213" cy="160338"/>
          </a:xfrm>
          <a:custGeom>
            <a:avLst/>
            <a:gdLst/>
            <a:ahLst/>
            <a:cxnLst>
              <a:cxn ang="0">
                <a:pos x="84" y="90"/>
              </a:cxn>
              <a:cxn ang="0">
                <a:pos x="0" y="51"/>
              </a:cxn>
              <a:cxn ang="0">
                <a:pos x="50" y="23"/>
              </a:cxn>
              <a:cxn ang="0">
                <a:pos x="100" y="0"/>
              </a:cxn>
              <a:cxn ang="0">
                <a:pos x="84" y="90"/>
              </a:cxn>
            </a:cxnLst>
            <a:rect l="0" t="0" r="r" b="b"/>
            <a:pathLst>
              <a:path w="100" h="90">
                <a:moveTo>
                  <a:pt x="84" y="90"/>
                </a:moveTo>
                <a:lnTo>
                  <a:pt x="0" y="51"/>
                </a:lnTo>
                <a:lnTo>
                  <a:pt x="50" y="23"/>
                </a:lnTo>
                <a:lnTo>
                  <a:pt x="100" y="0"/>
                </a:lnTo>
                <a:lnTo>
                  <a:pt x="84" y="90"/>
                </a:lnTo>
                <a:close/>
              </a:path>
            </a:pathLst>
          </a:custGeom>
          <a:solidFill>
            <a:srgbClr val="000000"/>
          </a:solidFill>
          <a:ln w="9525">
            <a:solidFill>
              <a:srgbClr val="000000"/>
            </a:solidFill>
            <a:prstDash val="solid"/>
            <a:round/>
            <a:headEnd/>
            <a:tailEnd/>
          </a:ln>
        </p:spPr>
        <p:txBody>
          <a:bodyPr/>
          <a:lstStyle/>
          <a:p>
            <a:endParaRPr lang="en-US"/>
          </a:p>
        </p:txBody>
      </p:sp>
      <p:sp>
        <p:nvSpPr>
          <p:cNvPr id="56361" name="Line 41"/>
          <p:cNvSpPr>
            <a:spLocks noChangeShapeType="1"/>
          </p:cNvSpPr>
          <p:nvPr/>
        </p:nvSpPr>
        <p:spPr bwMode="auto">
          <a:xfrm>
            <a:off x="1908175" y="1814513"/>
            <a:ext cx="771525" cy="1541462"/>
          </a:xfrm>
          <a:prstGeom prst="line">
            <a:avLst/>
          </a:prstGeom>
          <a:noFill/>
          <a:ln w="34925">
            <a:solidFill>
              <a:srgbClr val="000000"/>
            </a:solidFill>
            <a:round/>
            <a:headEnd/>
            <a:tailEnd/>
          </a:ln>
        </p:spPr>
        <p:txBody>
          <a:bodyPr/>
          <a:lstStyle/>
          <a:p>
            <a:endParaRPr lang="en-US"/>
          </a:p>
        </p:txBody>
      </p:sp>
      <p:sp>
        <p:nvSpPr>
          <p:cNvPr id="56362" name="Freeform 42"/>
          <p:cNvSpPr>
            <a:spLocks/>
          </p:cNvSpPr>
          <p:nvPr/>
        </p:nvSpPr>
        <p:spPr bwMode="auto">
          <a:xfrm>
            <a:off x="2054225" y="3578225"/>
            <a:ext cx="176213" cy="158750"/>
          </a:xfrm>
          <a:custGeom>
            <a:avLst/>
            <a:gdLst/>
            <a:ahLst/>
            <a:cxnLst>
              <a:cxn ang="0">
                <a:pos x="83" y="0"/>
              </a:cxn>
              <a:cxn ang="0">
                <a:pos x="100" y="89"/>
              </a:cxn>
              <a:cxn ang="0">
                <a:pos x="50" y="67"/>
              </a:cxn>
              <a:cxn ang="0">
                <a:pos x="0" y="39"/>
              </a:cxn>
              <a:cxn ang="0">
                <a:pos x="83" y="0"/>
              </a:cxn>
            </a:cxnLst>
            <a:rect l="0" t="0" r="r" b="b"/>
            <a:pathLst>
              <a:path w="100" h="89">
                <a:moveTo>
                  <a:pt x="83" y="0"/>
                </a:moveTo>
                <a:lnTo>
                  <a:pt x="100" y="89"/>
                </a:lnTo>
                <a:lnTo>
                  <a:pt x="50" y="67"/>
                </a:lnTo>
                <a:lnTo>
                  <a:pt x="0" y="39"/>
                </a:lnTo>
                <a:lnTo>
                  <a:pt x="83" y="0"/>
                </a:lnTo>
                <a:close/>
              </a:path>
            </a:pathLst>
          </a:custGeom>
          <a:solidFill>
            <a:srgbClr val="000000"/>
          </a:solidFill>
          <a:ln w="9525">
            <a:solidFill>
              <a:srgbClr val="000000"/>
            </a:solidFill>
            <a:prstDash val="solid"/>
            <a:round/>
            <a:headEnd/>
            <a:tailEnd/>
          </a:ln>
        </p:spPr>
        <p:txBody>
          <a:bodyPr/>
          <a:lstStyle/>
          <a:p>
            <a:endParaRPr lang="en-US"/>
          </a:p>
        </p:txBody>
      </p:sp>
      <p:sp>
        <p:nvSpPr>
          <p:cNvPr id="56363" name="Line 43"/>
          <p:cNvSpPr>
            <a:spLocks noChangeShapeType="1"/>
          </p:cNvSpPr>
          <p:nvPr/>
        </p:nvSpPr>
        <p:spPr bwMode="auto">
          <a:xfrm flipV="1">
            <a:off x="1096963" y="3606799"/>
            <a:ext cx="1087437" cy="2106612"/>
          </a:xfrm>
          <a:prstGeom prst="line">
            <a:avLst/>
          </a:prstGeom>
          <a:noFill/>
          <a:ln w="34925">
            <a:solidFill>
              <a:srgbClr val="000000"/>
            </a:solidFill>
            <a:round/>
            <a:headEnd/>
            <a:tailEnd/>
          </a:ln>
        </p:spPr>
        <p:txBody>
          <a:bodyPr/>
          <a:lstStyle/>
          <a:p>
            <a:endParaRPr lang="en-US"/>
          </a:p>
        </p:txBody>
      </p:sp>
      <p:sp>
        <p:nvSpPr>
          <p:cNvPr id="56368" name="Freeform 48"/>
          <p:cNvSpPr>
            <a:spLocks/>
          </p:cNvSpPr>
          <p:nvPr/>
        </p:nvSpPr>
        <p:spPr bwMode="auto">
          <a:xfrm>
            <a:off x="2136775" y="2427288"/>
            <a:ext cx="79375" cy="58737"/>
          </a:xfrm>
          <a:custGeom>
            <a:avLst/>
            <a:gdLst/>
            <a:ahLst/>
            <a:cxnLst>
              <a:cxn ang="0">
                <a:pos x="45" y="16"/>
              </a:cxn>
              <a:cxn ang="0">
                <a:pos x="0" y="33"/>
              </a:cxn>
              <a:cxn ang="0">
                <a:pos x="0" y="16"/>
              </a:cxn>
              <a:cxn ang="0">
                <a:pos x="0" y="0"/>
              </a:cxn>
              <a:cxn ang="0">
                <a:pos x="45" y="16"/>
              </a:cxn>
            </a:cxnLst>
            <a:rect l="0" t="0" r="r" b="b"/>
            <a:pathLst>
              <a:path w="45" h="33">
                <a:moveTo>
                  <a:pt x="45" y="16"/>
                </a:moveTo>
                <a:lnTo>
                  <a:pt x="0" y="33"/>
                </a:lnTo>
                <a:lnTo>
                  <a:pt x="0" y="16"/>
                </a:lnTo>
                <a:lnTo>
                  <a:pt x="0" y="0"/>
                </a:lnTo>
                <a:lnTo>
                  <a:pt x="45" y="16"/>
                </a:lnTo>
                <a:close/>
              </a:path>
            </a:pathLst>
          </a:custGeom>
          <a:solidFill>
            <a:srgbClr val="000000"/>
          </a:solidFill>
          <a:ln w="9525">
            <a:solidFill>
              <a:srgbClr val="000000"/>
            </a:solidFill>
            <a:prstDash val="solid"/>
            <a:round/>
            <a:headEnd/>
            <a:tailEnd/>
          </a:ln>
        </p:spPr>
        <p:txBody>
          <a:bodyPr/>
          <a:lstStyle/>
          <a:p>
            <a:endParaRPr lang="en-US"/>
          </a:p>
        </p:txBody>
      </p:sp>
      <p:sp>
        <p:nvSpPr>
          <p:cNvPr id="56369" name="Line 49"/>
          <p:cNvSpPr>
            <a:spLocks noChangeShapeType="1"/>
          </p:cNvSpPr>
          <p:nvPr/>
        </p:nvSpPr>
        <p:spPr bwMode="auto">
          <a:xfrm flipV="1">
            <a:off x="546101" y="2457450"/>
            <a:ext cx="1590674" cy="6350"/>
          </a:xfrm>
          <a:prstGeom prst="line">
            <a:avLst/>
          </a:prstGeom>
          <a:noFill/>
          <a:ln w="17463">
            <a:solidFill>
              <a:srgbClr val="000000"/>
            </a:solidFill>
            <a:round/>
            <a:headEnd/>
            <a:tailEnd/>
          </a:ln>
        </p:spPr>
        <p:txBody>
          <a:bodyPr/>
          <a:lstStyle/>
          <a:p>
            <a:endParaRPr lang="en-US"/>
          </a:p>
        </p:txBody>
      </p:sp>
      <p:sp>
        <p:nvSpPr>
          <p:cNvPr id="56372" name="Freeform 52"/>
          <p:cNvSpPr>
            <a:spLocks/>
          </p:cNvSpPr>
          <p:nvPr/>
        </p:nvSpPr>
        <p:spPr bwMode="auto">
          <a:xfrm>
            <a:off x="4178300" y="2676525"/>
            <a:ext cx="177800" cy="66676"/>
          </a:xfrm>
          <a:custGeom>
            <a:avLst/>
            <a:gdLst/>
            <a:ahLst/>
            <a:cxnLst>
              <a:cxn ang="0">
                <a:pos x="45" y="17"/>
              </a:cxn>
              <a:cxn ang="0">
                <a:pos x="0" y="33"/>
              </a:cxn>
              <a:cxn ang="0">
                <a:pos x="0" y="17"/>
              </a:cxn>
              <a:cxn ang="0">
                <a:pos x="0" y="0"/>
              </a:cxn>
              <a:cxn ang="0">
                <a:pos x="45" y="17"/>
              </a:cxn>
            </a:cxnLst>
            <a:rect l="0" t="0" r="r" b="b"/>
            <a:pathLst>
              <a:path w="45" h="33">
                <a:moveTo>
                  <a:pt x="45" y="17"/>
                </a:moveTo>
                <a:lnTo>
                  <a:pt x="0" y="33"/>
                </a:lnTo>
                <a:lnTo>
                  <a:pt x="0" y="17"/>
                </a:lnTo>
                <a:lnTo>
                  <a:pt x="0" y="0"/>
                </a:lnTo>
                <a:lnTo>
                  <a:pt x="45" y="17"/>
                </a:lnTo>
                <a:close/>
              </a:path>
            </a:pathLst>
          </a:custGeom>
          <a:solidFill>
            <a:srgbClr val="000000"/>
          </a:solidFill>
          <a:ln w="9525">
            <a:solidFill>
              <a:srgbClr val="000000"/>
            </a:solidFill>
            <a:prstDash val="solid"/>
            <a:round/>
            <a:headEnd/>
            <a:tailEnd/>
          </a:ln>
        </p:spPr>
        <p:txBody>
          <a:bodyPr/>
          <a:lstStyle/>
          <a:p>
            <a:endParaRPr lang="en-US"/>
          </a:p>
        </p:txBody>
      </p:sp>
      <p:sp>
        <p:nvSpPr>
          <p:cNvPr id="56373" name="Line 53"/>
          <p:cNvSpPr>
            <a:spLocks noChangeShapeType="1"/>
          </p:cNvSpPr>
          <p:nvPr/>
        </p:nvSpPr>
        <p:spPr bwMode="auto">
          <a:xfrm>
            <a:off x="3027363" y="2719388"/>
            <a:ext cx="1236662" cy="1587"/>
          </a:xfrm>
          <a:prstGeom prst="line">
            <a:avLst/>
          </a:prstGeom>
          <a:noFill/>
          <a:ln w="17463">
            <a:solidFill>
              <a:srgbClr val="000000"/>
            </a:solidFill>
            <a:round/>
            <a:headEnd/>
            <a:tailEnd/>
          </a:ln>
        </p:spPr>
        <p:txBody>
          <a:bodyPr/>
          <a:lstStyle/>
          <a:p>
            <a:endParaRPr lang="en-US"/>
          </a:p>
        </p:txBody>
      </p:sp>
      <p:sp>
        <p:nvSpPr>
          <p:cNvPr id="56374" name="Rectangle 54"/>
          <p:cNvSpPr>
            <a:spLocks noChangeArrowheads="1"/>
          </p:cNvSpPr>
          <p:nvPr/>
        </p:nvSpPr>
        <p:spPr bwMode="auto">
          <a:xfrm>
            <a:off x="3101975" y="3146425"/>
            <a:ext cx="1328890" cy="123111"/>
          </a:xfrm>
          <a:prstGeom prst="rect">
            <a:avLst/>
          </a:prstGeom>
          <a:noFill/>
          <a:ln w="9525">
            <a:noFill/>
            <a:miter lim="800000"/>
            <a:headEnd/>
            <a:tailEnd/>
          </a:ln>
        </p:spPr>
        <p:txBody>
          <a:bodyPr wrap="none" lIns="0" tIns="0" rIns="0" bIns="0">
            <a:spAutoFit/>
          </a:bodyPr>
          <a:lstStyle/>
          <a:p>
            <a:pPr eaLnBrk="0" hangingPunct="0"/>
            <a:r>
              <a:rPr lang="en-US" sz="800" dirty="0" smtClean="0">
                <a:solidFill>
                  <a:srgbClr val="000000"/>
                </a:solidFill>
                <a:latin typeface="Arial" pitchFamily="34" charset="0"/>
              </a:rPr>
              <a:t>Drill Bit Set for Proper Depth</a:t>
            </a:r>
            <a:endParaRPr lang="en-US" i="1" dirty="0"/>
          </a:p>
        </p:txBody>
      </p:sp>
      <p:sp>
        <p:nvSpPr>
          <p:cNvPr id="56376" name="Freeform 56"/>
          <p:cNvSpPr>
            <a:spLocks/>
          </p:cNvSpPr>
          <p:nvPr/>
        </p:nvSpPr>
        <p:spPr bwMode="auto">
          <a:xfrm>
            <a:off x="4546600" y="3265488"/>
            <a:ext cx="79375" cy="60325"/>
          </a:xfrm>
          <a:custGeom>
            <a:avLst/>
            <a:gdLst/>
            <a:ahLst/>
            <a:cxnLst>
              <a:cxn ang="0">
                <a:pos x="45" y="17"/>
              </a:cxn>
              <a:cxn ang="0">
                <a:pos x="0" y="34"/>
              </a:cxn>
              <a:cxn ang="0">
                <a:pos x="0" y="17"/>
              </a:cxn>
              <a:cxn ang="0">
                <a:pos x="0" y="0"/>
              </a:cxn>
              <a:cxn ang="0">
                <a:pos x="45" y="17"/>
              </a:cxn>
            </a:cxnLst>
            <a:rect l="0" t="0" r="r" b="b"/>
            <a:pathLst>
              <a:path w="45" h="34">
                <a:moveTo>
                  <a:pt x="45" y="17"/>
                </a:moveTo>
                <a:lnTo>
                  <a:pt x="0" y="34"/>
                </a:lnTo>
                <a:lnTo>
                  <a:pt x="0" y="17"/>
                </a:lnTo>
                <a:lnTo>
                  <a:pt x="0" y="0"/>
                </a:lnTo>
                <a:lnTo>
                  <a:pt x="45" y="17"/>
                </a:lnTo>
                <a:close/>
              </a:path>
            </a:pathLst>
          </a:custGeom>
          <a:solidFill>
            <a:srgbClr val="000000"/>
          </a:solidFill>
          <a:ln w="9525">
            <a:solidFill>
              <a:srgbClr val="000000"/>
            </a:solidFill>
            <a:prstDash val="solid"/>
            <a:round/>
            <a:headEnd/>
            <a:tailEnd/>
          </a:ln>
        </p:spPr>
        <p:txBody>
          <a:bodyPr/>
          <a:lstStyle/>
          <a:p>
            <a:endParaRPr lang="en-US"/>
          </a:p>
        </p:txBody>
      </p:sp>
      <p:sp>
        <p:nvSpPr>
          <p:cNvPr id="56377" name="Line 57"/>
          <p:cNvSpPr>
            <a:spLocks noChangeShapeType="1"/>
          </p:cNvSpPr>
          <p:nvPr/>
        </p:nvSpPr>
        <p:spPr bwMode="auto">
          <a:xfrm>
            <a:off x="3035300" y="3289300"/>
            <a:ext cx="1511300" cy="7938"/>
          </a:xfrm>
          <a:prstGeom prst="line">
            <a:avLst/>
          </a:prstGeom>
          <a:noFill/>
          <a:ln w="17463">
            <a:solidFill>
              <a:srgbClr val="000000"/>
            </a:solidFill>
            <a:round/>
            <a:headEnd/>
            <a:tailEnd/>
          </a:ln>
        </p:spPr>
        <p:txBody>
          <a:bodyPr/>
          <a:lstStyle/>
          <a:p>
            <a:endParaRPr lang="en-US"/>
          </a:p>
        </p:txBody>
      </p:sp>
      <p:sp>
        <p:nvSpPr>
          <p:cNvPr id="56378" name="Rectangle 58"/>
          <p:cNvSpPr>
            <a:spLocks noChangeArrowheads="1"/>
          </p:cNvSpPr>
          <p:nvPr/>
        </p:nvSpPr>
        <p:spPr bwMode="auto">
          <a:xfrm>
            <a:off x="4173538" y="1970088"/>
            <a:ext cx="1061188" cy="123111"/>
          </a:xfrm>
          <a:prstGeom prst="rect">
            <a:avLst/>
          </a:prstGeom>
          <a:noFill/>
          <a:ln w="9525">
            <a:noFill/>
            <a:miter lim="800000"/>
            <a:headEnd/>
            <a:tailEnd/>
          </a:ln>
        </p:spPr>
        <p:txBody>
          <a:bodyPr wrap="none" lIns="0" tIns="0" rIns="0" bIns="0">
            <a:spAutoFit/>
          </a:bodyPr>
          <a:lstStyle/>
          <a:p>
            <a:pPr eaLnBrk="0" hangingPunct="0"/>
            <a:r>
              <a:rPr lang="en-US" sz="800" dirty="0" smtClean="0">
                <a:solidFill>
                  <a:srgbClr val="000000"/>
                </a:solidFill>
                <a:latin typeface="Arial" pitchFamily="34" charset="0"/>
              </a:rPr>
              <a:t> </a:t>
            </a:r>
            <a:r>
              <a:rPr lang="en-US" sz="800" dirty="0" err="1" smtClean="0">
                <a:solidFill>
                  <a:srgbClr val="000000"/>
                </a:solidFill>
                <a:latin typeface="Arial" pitchFamily="34" charset="0"/>
              </a:rPr>
              <a:t>Hinger</a:t>
            </a:r>
            <a:r>
              <a:rPr lang="en-US" sz="800" dirty="0" smtClean="0">
                <a:solidFill>
                  <a:srgbClr val="000000"/>
                </a:solidFill>
                <a:latin typeface="Arial" pitchFamily="34" charset="0"/>
              </a:rPr>
              <a:t> has dull Blades</a:t>
            </a:r>
            <a:endParaRPr lang="en-US" i="1" dirty="0"/>
          </a:p>
        </p:txBody>
      </p:sp>
      <p:sp>
        <p:nvSpPr>
          <p:cNvPr id="56382" name="Freeform 62"/>
          <p:cNvSpPr>
            <a:spLocks/>
          </p:cNvSpPr>
          <p:nvPr/>
        </p:nvSpPr>
        <p:spPr bwMode="auto">
          <a:xfrm>
            <a:off x="4062413" y="2092325"/>
            <a:ext cx="79375" cy="57150"/>
          </a:xfrm>
          <a:custGeom>
            <a:avLst/>
            <a:gdLst/>
            <a:ahLst/>
            <a:cxnLst>
              <a:cxn ang="0">
                <a:pos x="0" y="16"/>
              </a:cxn>
              <a:cxn ang="0">
                <a:pos x="45" y="0"/>
              </a:cxn>
              <a:cxn ang="0">
                <a:pos x="45" y="16"/>
              </a:cxn>
              <a:cxn ang="0">
                <a:pos x="45" y="33"/>
              </a:cxn>
              <a:cxn ang="0">
                <a:pos x="0" y="16"/>
              </a:cxn>
            </a:cxnLst>
            <a:rect l="0" t="0" r="r" b="b"/>
            <a:pathLst>
              <a:path w="45" h="33">
                <a:moveTo>
                  <a:pt x="0" y="16"/>
                </a:moveTo>
                <a:lnTo>
                  <a:pt x="45" y="0"/>
                </a:lnTo>
                <a:lnTo>
                  <a:pt x="45" y="16"/>
                </a:lnTo>
                <a:lnTo>
                  <a:pt x="45" y="33"/>
                </a:lnTo>
                <a:lnTo>
                  <a:pt x="0" y="16"/>
                </a:lnTo>
                <a:close/>
              </a:path>
            </a:pathLst>
          </a:custGeom>
          <a:solidFill>
            <a:srgbClr val="000000"/>
          </a:solidFill>
          <a:ln w="9525">
            <a:solidFill>
              <a:srgbClr val="000000"/>
            </a:solidFill>
            <a:prstDash val="solid"/>
            <a:round/>
            <a:headEnd/>
            <a:tailEnd/>
          </a:ln>
        </p:spPr>
        <p:txBody>
          <a:bodyPr/>
          <a:lstStyle/>
          <a:p>
            <a:endParaRPr lang="en-US"/>
          </a:p>
        </p:txBody>
      </p:sp>
      <p:sp>
        <p:nvSpPr>
          <p:cNvPr id="56383" name="Line 63"/>
          <p:cNvSpPr>
            <a:spLocks noChangeShapeType="1"/>
          </p:cNvSpPr>
          <p:nvPr/>
        </p:nvSpPr>
        <p:spPr bwMode="auto">
          <a:xfrm>
            <a:off x="4141788" y="2119313"/>
            <a:ext cx="1630362" cy="3175"/>
          </a:xfrm>
          <a:prstGeom prst="line">
            <a:avLst/>
          </a:prstGeom>
          <a:noFill/>
          <a:ln w="17463">
            <a:solidFill>
              <a:srgbClr val="000000"/>
            </a:solidFill>
            <a:round/>
            <a:headEnd/>
            <a:tailEnd/>
          </a:ln>
        </p:spPr>
        <p:txBody>
          <a:bodyPr/>
          <a:lstStyle/>
          <a:p>
            <a:endParaRPr lang="en-US"/>
          </a:p>
        </p:txBody>
      </p:sp>
      <p:sp>
        <p:nvSpPr>
          <p:cNvPr id="56392" name="Rectangle 72"/>
          <p:cNvSpPr>
            <a:spLocks noChangeArrowheads="1"/>
          </p:cNvSpPr>
          <p:nvPr/>
        </p:nvSpPr>
        <p:spPr bwMode="auto">
          <a:xfrm>
            <a:off x="800100" y="2667000"/>
            <a:ext cx="1405614" cy="107722"/>
          </a:xfrm>
          <a:prstGeom prst="rect">
            <a:avLst/>
          </a:prstGeom>
          <a:noFill/>
          <a:ln w="9525">
            <a:noFill/>
            <a:miter lim="800000"/>
            <a:headEnd/>
            <a:tailEnd/>
          </a:ln>
        </p:spPr>
        <p:txBody>
          <a:bodyPr wrap="square" lIns="0" tIns="0" rIns="0" bIns="0">
            <a:spAutoFit/>
          </a:bodyPr>
          <a:lstStyle/>
          <a:p>
            <a:pPr eaLnBrk="0" hangingPunct="0"/>
            <a:r>
              <a:rPr lang="en-US" sz="700" dirty="0" smtClean="0">
                <a:solidFill>
                  <a:srgbClr val="000000"/>
                </a:solidFill>
                <a:latin typeface="Arial" pitchFamily="34" charset="0"/>
              </a:rPr>
              <a:t>Placing Door/Frames Face to Back</a:t>
            </a:r>
          </a:p>
        </p:txBody>
      </p:sp>
      <p:sp>
        <p:nvSpPr>
          <p:cNvPr id="56393" name="Line 73"/>
          <p:cNvSpPr>
            <a:spLocks noChangeShapeType="1"/>
          </p:cNvSpPr>
          <p:nvPr/>
        </p:nvSpPr>
        <p:spPr bwMode="auto">
          <a:xfrm>
            <a:off x="546100" y="2794000"/>
            <a:ext cx="1816100" cy="0"/>
          </a:xfrm>
          <a:prstGeom prst="line">
            <a:avLst/>
          </a:prstGeom>
          <a:noFill/>
          <a:ln w="9525">
            <a:solidFill>
              <a:srgbClr val="000000"/>
            </a:solidFill>
            <a:round/>
            <a:headEnd/>
            <a:tailEnd/>
          </a:ln>
        </p:spPr>
        <p:txBody>
          <a:bodyPr/>
          <a:lstStyle/>
          <a:p>
            <a:endParaRPr lang="en-US"/>
          </a:p>
        </p:txBody>
      </p:sp>
      <p:sp>
        <p:nvSpPr>
          <p:cNvPr id="56403" name="Rectangle 83"/>
          <p:cNvSpPr>
            <a:spLocks noChangeArrowheads="1"/>
          </p:cNvSpPr>
          <p:nvPr/>
        </p:nvSpPr>
        <p:spPr bwMode="auto">
          <a:xfrm>
            <a:off x="266701" y="3978275"/>
            <a:ext cx="1691848" cy="123111"/>
          </a:xfrm>
          <a:prstGeom prst="rect">
            <a:avLst/>
          </a:prstGeom>
          <a:noFill/>
          <a:ln w="9525">
            <a:noFill/>
            <a:miter lim="800000"/>
            <a:headEnd/>
            <a:tailEnd/>
          </a:ln>
        </p:spPr>
        <p:txBody>
          <a:bodyPr wrap="square" lIns="0" tIns="0" rIns="0" bIns="0">
            <a:spAutoFit/>
          </a:bodyPr>
          <a:lstStyle/>
          <a:p>
            <a:pPr eaLnBrk="0" hangingPunct="0"/>
            <a:r>
              <a:rPr lang="en-US" sz="800" dirty="0" smtClean="0">
                <a:solidFill>
                  <a:srgbClr val="000000"/>
                </a:solidFill>
                <a:latin typeface="Arial" pitchFamily="34" charset="0"/>
              </a:rPr>
              <a:t>Dragging Doors in  lieu of lifting</a:t>
            </a:r>
            <a:endParaRPr lang="en-US" i="1" dirty="0"/>
          </a:p>
        </p:txBody>
      </p:sp>
      <p:sp>
        <p:nvSpPr>
          <p:cNvPr id="56404" name="Freeform 84"/>
          <p:cNvSpPr>
            <a:spLocks/>
          </p:cNvSpPr>
          <p:nvPr/>
        </p:nvSpPr>
        <p:spPr bwMode="auto">
          <a:xfrm>
            <a:off x="1766888" y="4103688"/>
            <a:ext cx="79375" cy="58737"/>
          </a:xfrm>
          <a:custGeom>
            <a:avLst/>
            <a:gdLst/>
            <a:ahLst/>
            <a:cxnLst>
              <a:cxn ang="0">
                <a:pos x="45" y="17"/>
              </a:cxn>
              <a:cxn ang="0">
                <a:pos x="0" y="33"/>
              </a:cxn>
              <a:cxn ang="0">
                <a:pos x="0" y="17"/>
              </a:cxn>
              <a:cxn ang="0">
                <a:pos x="0" y="0"/>
              </a:cxn>
              <a:cxn ang="0">
                <a:pos x="45" y="17"/>
              </a:cxn>
            </a:cxnLst>
            <a:rect l="0" t="0" r="r" b="b"/>
            <a:pathLst>
              <a:path w="45" h="33">
                <a:moveTo>
                  <a:pt x="45" y="17"/>
                </a:moveTo>
                <a:lnTo>
                  <a:pt x="0" y="33"/>
                </a:lnTo>
                <a:lnTo>
                  <a:pt x="0" y="17"/>
                </a:lnTo>
                <a:lnTo>
                  <a:pt x="0" y="0"/>
                </a:lnTo>
                <a:lnTo>
                  <a:pt x="45" y="17"/>
                </a:lnTo>
                <a:close/>
              </a:path>
            </a:pathLst>
          </a:custGeom>
          <a:solidFill>
            <a:srgbClr val="000000"/>
          </a:solidFill>
          <a:ln w="9525">
            <a:solidFill>
              <a:srgbClr val="000000"/>
            </a:solidFill>
            <a:prstDash val="solid"/>
            <a:round/>
            <a:headEnd/>
            <a:tailEnd/>
          </a:ln>
        </p:spPr>
        <p:txBody>
          <a:bodyPr/>
          <a:lstStyle/>
          <a:p>
            <a:endParaRPr lang="en-US"/>
          </a:p>
        </p:txBody>
      </p:sp>
      <p:sp>
        <p:nvSpPr>
          <p:cNvPr id="56405" name="Line 85"/>
          <p:cNvSpPr>
            <a:spLocks noChangeShapeType="1"/>
          </p:cNvSpPr>
          <p:nvPr/>
        </p:nvSpPr>
        <p:spPr bwMode="auto">
          <a:xfrm>
            <a:off x="309563" y="4133850"/>
            <a:ext cx="1431925" cy="1588"/>
          </a:xfrm>
          <a:prstGeom prst="line">
            <a:avLst/>
          </a:prstGeom>
          <a:noFill/>
          <a:ln w="17463">
            <a:solidFill>
              <a:srgbClr val="000000"/>
            </a:solidFill>
            <a:round/>
            <a:headEnd/>
            <a:tailEnd/>
          </a:ln>
        </p:spPr>
        <p:txBody>
          <a:bodyPr/>
          <a:lstStyle/>
          <a:p>
            <a:endParaRPr lang="en-US"/>
          </a:p>
        </p:txBody>
      </p:sp>
      <p:sp>
        <p:nvSpPr>
          <p:cNvPr id="56409" name="Rectangle 89"/>
          <p:cNvSpPr>
            <a:spLocks noChangeArrowheads="1"/>
          </p:cNvSpPr>
          <p:nvPr/>
        </p:nvSpPr>
        <p:spPr bwMode="auto">
          <a:xfrm>
            <a:off x="787400" y="5829300"/>
            <a:ext cx="495300" cy="153888"/>
          </a:xfrm>
          <a:prstGeom prst="rect">
            <a:avLst/>
          </a:prstGeom>
          <a:noFill/>
          <a:ln w="9525">
            <a:noFill/>
            <a:miter lim="800000"/>
            <a:headEnd/>
            <a:tailEnd/>
          </a:ln>
        </p:spPr>
        <p:txBody>
          <a:bodyPr wrap="square" lIns="0" tIns="0" rIns="0" bIns="0">
            <a:spAutoFit/>
          </a:bodyPr>
          <a:lstStyle/>
          <a:p>
            <a:pPr eaLnBrk="0" hangingPunct="0"/>
            <a:r>
              <a:rPr lang="en-US" sz="1000" b="1" dirty="0" smtClean="0">
                <a:solidFill>
                  <a:srgbClr val="000000"/>
                </a:solidFill>
                <a:latin typeface="Arial" pitchFamily="34" charset="0"/>
              </a:rPr>
              <a:t>Method</a:t>
            </a:r>
            <a:endParaRPr lang="en-US" i="1" dirty="0"/>
          </a:p>
        </p:txBody>
      </p:sp>
      <p:sp>
        <p:nvSpPr>
          <p:cNvPr id="56410" name="Rectangle 90"/>
          <p:cNvSpPr>
            <a:spLocks noChangeArrowheads="1"/>
          </p:cNvSpPr>
          <p:nvPr/>
        </p:nvSpPr>
        <p:spPr bwMode="auto">
          <a:xfrm>
            <a:off x="3035300" y="5932488"/>
            <a:ext cx="34925" cy="152400"/>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 </a:t>
            </a:r>
            <a:endParaRPr lang="en-US" i="1"/>
          </a:p>
        </p:txBody>
      </p:sp>
      <p:sp>
        <p:nvSpPr>
          <p:cNvPr id="56412" name="Rectangle 92"/>
          <p:cNvSpPr>
            <a:spLocks noChangeArrowheads="1"/>
          </p:cNvSpPr>
          <p:nvPr/>
        </p:nvSpPr>
        <p:spPr bwMode="auto">
          <a:xfrm>
            <a:off x="2159000" y="5905500"/>
            <a:ext cx="914400" cy="398463"/>
          </a:xfrm>
          <a:prstGeom prst="rect">
            <a:avLst/>
          </a:prstGeom>
          <a:noFill/>
          <a:ln w="17463">
            <a:solidFill>
              <a:srgbClr val="000000"/>
            </a:solidFill>
            <a:miter lim="800000"/>
            <a:headEnd/>
            <a:tailEnd/>
          </a:ln>
        </p:spPr>
        <p:txBody>
          <a:bodyPr/>
          <a:lstStyle/>
          <a:p>
            <a:endParaRPr lang="en-US"/>
          </a:p>
        </p:txBody>
      </p:sp>
      <p:sp>
        <p:nvSpPr>
          <p:cNvPr id="56413" name="Rectangle 93"/>
          <p:cNvSpPr>
            <a:spLocks noChangeArrowheads="1"/>
          </p:cNvSpPr>
          <p:nvPr/>
        </p:nvSpPr>
        <p:spPr bwMode="auto">
          <a:xfrm>
            <a:off x="1425575" y="1417638"/>
            <a:ext cx="602729" cy="153888"/>
          </a:xfrm>
          <a:prstGeom prst="rect">
            <a:avLst/>
          </a:prstGeom>
          <a:noFill/>
          <a:ln w="9525">
            <a:noFill/>
            <a:miter lim="800000"/>
            <a:headEnd/>
            <a:tailEnd/>
          </a:ln>
        </p:spPr>
        <p:txBody>
          <a:bodyPr wrap="none" lIns="0" tIns="0" rIns="0" bIns="0">
            <a:spAutoFit/>
          </a:bodyPr>
          <a:lstStyle/>
          <a:p>
            <a:pPr eaLnBrk="0" hangingPunct="0"/>
            <a:r>
              <a:rPr lang="en-US" sz="1000" b="1" dirty="0" smtClean="0">
                <a:solidFill>
                  <a:srgbClr val="000000"/>
                </a:solidFill>
                <a:latin typeface="Arial" pitchFamily="34" charset="0"/>
              </a:rPr>
              <a:t>Employee</a:t>
            </a:r>
            <a:endParaRPr lang="en-US" i="1" dirty="0"/>
          </a:p>
        </p:txBody>
      </p:sp>
      <p:sp>
        <p:nvSpPr>
          <p:cNvPr id="56414" name="Rectangle 94"/>
          <p:cNvSpPr>
            <a:spLocks noChangeArrowheads="1"/>
          </p:cNvSpPr>
          <p:nvPr/>
        </p:nvSpPr>
        <p:spPr bwMode="auto">
          <a:xfrm>
            <a:off x="2017713" y="1417638"/>
            <a:ext cx="69850" cy="152400"/>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  </a:t>
            </a:r>
            <a:endParaRPr lang="en-US" i="1"/>
          </a:p>
        </p:txBody>
      </p:sp>
      <p:sp>
        <p:nvSpPr>
          <p:cNvPr id="56415" name="Rectangle 95"/>
          <p:cNvSpPr>
            <a:spLocks noChangeArrowheads="1"/>
          </p:cNvSpPr>
          <p:nvPr/>
        </p:nvSpPr>
        <p:spPr bwMode="auto">
          <a:xfrm>
            <a:off x="1208088" y="1576388"/>
            <a:ext cx="1080424" cy="153888"/>
          </a:xfrm>
          <a:prstGeom prst="rect">
            <a:avLst/>
          </a:prstGeom>
          <a:noFill/>
          <a:ln w="9525">
            <a:noFill/>
            <a:miter lim="800000"/>
            <a:headEnd/>
            <a:tailEnd/>
          </a:ln>
        </p:spPr>
        <p:txBody>
          <a:bodyPr wrap="none" lIns="0" tIns="0" rIns="0" bIns="0">
            <a:spAutoFit/>
          </a:bodyPr>
          <a:lstStyle/>
          <a:p>
            <a:pPr eaLnBrk="0" hangingPunct="0"/>
            <a:r>
              <a:rPr lang="en-US" sz="1000" b="1" dirty="0" smtClean="0">
                <a:solidFill>
                  <a:srgbClr val="000000"/>
                </a:solidFill>
                <a:latin typeface="Arial" pitchFamily="34" charset="0"/>
              </a:rPr>
              <a:t>Handling Damage</a:t>
            </a:r>
            <a:endParaRPr lang="en-US" i="1" dirty="0"/>
          </a:p>
        </p:txBody>
      </p:sp>
      <p:sp>
        <p:nvSpPr>
          <p:cNvPr id="56416" name="Rectangle 96"/>
          <p:cNvSpPr>
            <a:spLocks noChangeArrowheads="1"/>
          </p:cNvSpPr>
          <p:nvPr/>
        </p:nvSpPr>
        <p:spPr bwMode="auto">
          <a:xfrm>
            <a:off x="1166813" y="1379538"/>
            <a:ext cx="1109662" cy="387350"/>
          </a:xfrm>
          <a:prstGeom prst="rect">
            <a:avLst/>
          </a:prstGeom>
          <a:noFill/>
          <a:ln w="17463">
            <a:solidFill>
              <a:srgbClr val="000000"/>
            </a:solidFill>
            <a:miter lim="800000"/>
            <a:headEnd/>
            <a:tailEnd/>
          </a:ln>
        </p:spPr>
        <p:txBody>
          <a:bodyPr/>
          <a:lstStyle/>
          <a:p>
            <a:endParaRPr lang="en-US"/>
          </a:p>
        </p:txBody>
      </p:sp>
      <p:sp>
        <p:nvSpPr>
          <p:cNvPr id="56417" name="Rectangle 97"/>
          <p:cNvSpPr>
            <a:spLocks noChangeArrowheads="1"/>
          </p:cNvSpPr>
          <p:nvPr/>
        </p:nvSpPr>
        <p:spPr bwMode="auto">
          <a:xfrm>
            <a:off x="3362325" y="1409700"/>
            <a:ext cx="511358" cy="153888"/>
          </a:xfrm>
          <a:prstGeom prst="rect">
            <a:avLst/>
          </a:prstGeom>
          <a:noFill/>
          <a:ln w="9525">
            <a:noFill/>
            <a:miter lim="800000"/>
            <a:headEnd/>
            <a:tailEnd/>
          </a:ln>
        </p:spPr>
        <p:txBody>
          <a:bodyPr wrap="none" lIns="0" tIns="0" rIns="0" bIns="0">
            <a:spAutoFit/>
          </a:bodyPr>
          <a:lstStyle/>
          <a:p>
            <a:pPr eaLnBrk="0" hangingPunct="0"/>
            <a:r>
              <a:rPr lang="en-US" sz="1000" b="1" dirty="0" smtClean="0">
                <a:solidFill>
                  <a:srgbClr val="000000"/>
                </a:solidFill>
                <a:latin typeface="Arial" pitchFamily="34" charset="0"/>
              </a:rPr>
              <a:t>Machine</a:t>
            </a:r>
            <a:endParaRPr lang="en-US" i="1" dirty="0"/>
          </a:p>
        </p:txBody>
      </p:sp>
      <p:sp>
        <p:nvSpPr>
          <p:cNvPr id="56418" name="Rectangle 98"/>
          <p:cNvSpPr>
            <a:spLocks noChangeArrowheads="1"/>
          </p:cNvSpPr>
          <p:nvPr/>
        </p:nvSpPr>
        <p:spPr bwMode="auto">
          <a:xfrm>
            <a:off x="3954463" y="1409700"/>
            <a:ext cx="34925" cy="152400"/>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 </a:t>
            </a:r>
            <a:endParaRPr lang="en-US" i="1"/>
          </a:p>
        </p:txBody>
      </p:sp>
      <p:sp>
        <p:nvSpPr>
          <p:cNvPr id="56420" name="Rectangle 100"/>
          <p:cNvSpPr>
            <a:spLocks noChangeArrowheads="1"/>
          </p:cNvSpPr>
          <p:nvPr/>
        </p:nvSpPr>
        <p:spPr bwMode="auto">
          <a:xfrm>
            <a:off x="3005138" y="1368425"/>
            <a:ext cx="1306512" cy="387350"/>
          </a:xfrm>
          <a:prstGeom prst="rect">
            <a:avLst/>
          </a:prstGeom>
          <a:noFill/>
          <a:ln w="17463">
            <a:solidFill>
              <a:srgbClr val="000000"/>
            </a:solidFill>
            <a:miter lim="800000"/>
            <a:headEnd/>
            <a:tailEnd/>
          </a:ln>
        </p:spPr>
        <p:txBody>
          <a:bodyPr/>
          <a:lstStyle/>
          <a:p>
            <a:endParaRPr lang="en-US"/>
          </a:p>
        </p:txBody>
      </p:sp>
      <p:sp>
        <p:nvSpPr>
          <p:cNvPr id="101" name="Line 85"/>
          <p:cNvSpPr>
            <a:spLocks noChangeShapeType="1"/>
          </p:cNvSpPr>
          <p:nvPr/>
        </p:nvSpPr>
        <p:spPr bwMode="auto">
          <a:xfrm>
            <a:off x="190500" y="4559300"/>
            <a:ext cx="1447800" cy="12700"/>
          </a:xfrm>
          <a:prstGeom prst="line">
            <a:avLst/>
          </a:prstGeom>
          <a:noFill/>
          <a:ln w="17463">
            <a:solidFill>
              <a:srgbClr val="000000"/>
            </a:solidFill>
            <a:round/>
            <a:headEnd/>
            <a:tailEnd/>
          </a:ln>
        </p:spPr>
        <p:txBody>
          <a:bodyPr/>
          <a:lstStyle/>
          <a:p>
            <a:endParaRPr lang="en-US"/>
          </a:p>
        </p:txBody>
      </p:sp>
      <p:sp>
        <p:nvSpPr>
          <p:cNvPr id="102" name="Rectangle 83"/>
          <p:cNvSpPr>
            <a:spLocks noChangeArrowheads="1"/>
          </p:cNvSpPr>
          <p:nvPr/>
        </p:nvSpPr>
        <p:spPr bwMode="auto">
          <a:xfrm rot="10800000" flipV="1">
            <a:off x="165099" y="4302484"/>
            <a:ext cx="1399749" cy="246221"/>
          </a:xfrm>
          <a:prstGeom prst="rect">
            <a:avLst/>
          </a:prstGeom>
          <a:noFill/>
          <a:ln w="9525">
            <a:noFill/>
            <a:miter lim="800000"/>
            <a:headEnd/>
            <a:tailEnd/>
          </a:ln>
        </p:spPr>
        <p:txBody>
          <a:bodyPr wrap="square" lIns="0" tIns="0" rIns="0" bIns="0">
            <a:spAutoFit/>
          </a:bodyPr>
          <a:lstStyle/>
          <a:p>
            <a:pPr eaLnBrk="0" hangingPunct="0"/>
            <a:r>
              <a:rPr lang="en-US" sz="800" dirty="0" smtClean="0">
                <a:solidFill>
                  <a:srgbClr val="000000"/>
                </a:solidFill>
                <a:latin typeface="Arial" pitchFamily="34" charset="0"/>
              </a:rPr>
              <a:t>Placing door/frame on table with chips</a:t>
            </a:r>
            <a:endParaRPr lang="en-US" i="1" dirty="0"/>
          </a:p>
        </p:txBody>
      </p:sp>
      <p:sp>
        <p:nvSpPr>
          <p:cNvPr id="104" name="Line 49"/>
          <p:cNvSpPr>
            <a:spLocks noChangeShapeType="1"/>
          </p:cNvSpPr>
          <p:nvPr/>
        </p:nvSpPr>
        <p:spPr bwMode="auto">
          <a:xfrm flipV="1">
            <a:off x="914400" y="3194050"/>
            <a:ext cx="1577975" cy="19050"/>
          </a:xfrm>
          <a:prstGeom prst="line">
            <a:avLst/>
          </a:prstGeom>
          <a:noFill/>
          <a:ln w="17463">
            <a:solidFill>
              <a:srgbClr val="000000"/>
            </a:solidFill>
            <a:round/>
            <a:headEnd/>
            <a:tailEnd/>
          </a:ln>
        </p:spPr>
        <p:txBody>
          <a:bodyPr/>
          <a:lstStyle/>
          <a:p>
            <a:endParaRPr lang="en-US"/>
          </a:p>
        </p:txBody>
      </p:sp>
      <p:sp>
        <p:nvSpPr>
          <p:cNvPr id="105" name="Rectangle 24"/>
          <p:cNvSpPr>
            <a:spLocks noChangeArrowheads="1"/>
          </p:cNvSpPr>
          <p:nvPr/>
        </p:nvSpPr>
        <p:spPr bwMode="auto">
          <a:xfrm>
            <a:off x="1057275" y="3025775"/>
            <a:ext cx="1386598" cy="123111"/>
          </a:xfrm>
          <a:prstGeom prst="rect">
            <a:avLst/>
          </a:prstGeom>
          <a:noFill/>
          <a:ln w="9525">
            <a:noFill/>
            <a:miter lim="800000"/>
            <a:headEnd/>
            <a:tailEnd/>
          </a:ln>
        </p:spPr>
        <p:txBody>
          <a:bodyPr wrap="none" lIns="0" tIns="0" rIns="0" bIns="0">
            <a:spAutoFit/>
          </a:bodyPr>
          <a:lstStyle/>
          <a:p>
            <a:pPr eaLnBrk="0" hangingPunct="0"/>
            <a:r>
              <a:rPr lang="en-US" sz="800" dirty="0" smtClean="0">
                <a:solidFill>
                  <a:srgbClr val="000000"/>
                </a:solidFill>
                <a:latin typeface="Arial" pitchFamily="34" charset="0"/>
              </a:rPr>
              <a:t>Operator Not Properly Trained</a:t>
            </a:r>
            <a:endParaRPr lang="en-US" i="1" dirty="0"/>
          </a:p>
        </p:txBody>
      </p:sp>
      <p:sp>
        <p:nvSpPr>
          <p:cNvPr id="106" name="Line 43"/>
          <p:cNvSpPr>
            <a:spLocks noChangeShapeType="1"/>
          </p:cNvSpPr>
          <p:nvPr/>
        </p:nvSpPr>
        <p:spPr bwMode="auto">
          <a:xfrm flipV="1">
            <a:off x="2659063" y="3722688"/>
            <a:ext cx="1095375" cy="2105025"/>
          </a:xfrm>
          <a:prstGeom prst="line">
            <a:avLst/>
          </a:prstGeom>
          <a:noFill/>
          <a:ln w="34925">
            <a:solidFill>
              <a:srgbClr val="000000"/>
            </a:solidFill>
            <a:round/>
            <a:headEnd/>
            <a:tailEnd/>
          </a:ln>
        </p:spPr>
        <p:txBody>
          <a:bodyPr/>
          <a:lstStyle/>
          <a:p>
            <a:endParaRPr lang="en-US"/>
          </a:p>
        </p:txBody>
      </p:sp>
      <p:sp>
        <p:nvSpPr>
          <p:cNvPr id="109" name="Freeform 42"/>
          <p:cNvSpPr>
            <a:spLocks/>
          </p:cNvSpPr>
          <p:nvPr/>
        </p:nvSpPr>
        <p:spPr bwMode="auto">
          <a:xfrm>
            <a:off x="3654425" y="3616325"/>
            <a:ext cx="176213" cy="158750"/>
          </a:xfrm>
          <a:custGeom>
            <a:avLst/>
            <a:gdLst/>
            <a:ahLst/>
            <a:cxnLst>
              <a:cxn ang="0">
                <a:pos x="83" y="0"/>
              </a:cxn>
              <a:cxn ang="0">
                <a:pos x="100" y="89"/>
              </a:cxn>
              <a:cxn ang="0">
                <a:pos x="50" y="67"/>
              </a:cxn>
              <a:cxn ang="0">
                <a:pos x="0" y="39"/>
              </a:cxn>
              <a:cxn ang="0">
                <a:pos x="83" y="0"/>
              </a:cxn>
            </a:cxnLst>
            <a:rect l="0" t="0" r="r" b="b"/>
            <a:pathLst>
              <a:path w="100" h="89">
                <a:moveTo>
                  <a:pt x="83" y="0"/>
                </a:moveTo>
                <a:lnTo>
                  <a:pt x="100" y="89"/>
                </a:lnTo>
                <a:lnTo>
                  <a:pt x="50" y="67"/>
                </a:lnTo>
                <a:lnTo>
                  <a:pt x="0" y="39"/>
                </a:lnTo>
                <a:lnTo>
                  <a:pt x="83" y="0"/>
                </a:lnTo>
                <a:close/>
              </a:path>
            </a:pathLst>
          </a:custGeom>
          <a:solidFill>
            <a:srgbClr val="000000"/>
          </a:solidFill>
          <a:ln w="9525">
            <a:solidFill>
              <a:srgbClr val="000000"/>
            </a:solidFill>
            <a:prstDash val="solid"/>
            <a:round/>
            <a:headEnd/>
            <a:tailEnd/>
          </a:ln>
        </p:spPr>
        <p:txBody>
          <a:bodyPr/>
          <a:lstStyle/>
          <a:p>
            <a:endParaRPr lang="en-US"/>
          </a:p>
        </p:txBody>
      </p:sp>
      <p:sp>
        <p:nvSpPr>
          <p:cNvPr id="110" name="Rectangle 92"/>
          <p:cNvSpPr>
            <a:spLocks noChangeArrowheads="1"/>
          </p:cNvSpPr>
          <p:nvPr/>
        </p:nvSpPr>
        <p:spPr bwMode="auto">
          <a:xfrm>
            <a:off x="609600" y="5765800"/>
            <a:ext cx="914400" cy="398463"/>
          </a:xfrm>
          <a:prstGeom prst="rect">
            <a:avLst/>
          </a:prstGeom>
          <a:noFill/>
          <a:ln w="17463">
            <a:solidFill>
              <a:srgbClr val="000000"/>
            </a:solidFill>
            <a:miter lim="800000"/>
            <a:headEnd/>
            <a:tailEnd/>
          </a:ln>
        </p:spPr>
        <p:txBody>
          <a:bodyPr/>
          <a:lstStyle/>
          <a:p>
            <a:endParaRPr lang="en-US"/>
          </a:p>
        </p:txBody>
      </p:sp>
      <p:sp>
        <p:nvSpPr>
          <p:cNvPr id="111" name="Rectangle 89"/>
          <p:cNvSpPr>
            <a:spLocks noChangeArrowheads="1"/>
          </p:cNvSpPr>
          <p:nvPr/>
        </p:nvSpPr>
        <p:spPr bwMode="auto">
          <a:xfrm>
            <a:off x="2286000" y="6019800"/>
            <a:ext cx="495300" cy="153888"/>
          </a:xfrm>
          <a:prstGeom prst="rect">
            <a:avLst/>
          </a:prstGeom>
          <a:noFill/>
          <a:ln w="9525">
            <a:noFill/>
            <a:miter lim="800000"/>
            <a:headEnd/>
            <a:tailEnd/>
          </a:ln>
        </p:spPr>
        <p:txBody>
          <a:bodyPr wrap="square" lIns="0" tIns="0" rIns="0" bIns="0">
            <a:spAutoFit/>
          </a:bodyPr>
          <a:lstStyle/>
          <a:p>
            <a:pPr eaLnBrk="0" hangingPunct="0"/>
            <a:r>
              <a:rPr lang="en-US" sz="1000" b="1" dirty="0" smtClean="0">
                <a:solidFill>
                  <a:srgbClr val="000000"/>
                </a:solidFill>
                <a:latin typeface="Arial" pitchFamily="34" charset="0"/>
              </a:rPr>
              <a:t>Material</a:t>
            </a:r>
            <a:endParaRPr lang="en-US" i="1" dirty="0"/>
          </a:p>
        </p:txBody>
      </p:sp>
      <p:sp>
        <p:nvSpPr>
          <p:cNvPr id="112" name="Line 85"/>
          <p:cNvSpPr>
            <a:spLocks noChangeShapeType="1"/>
          </p:cNvSpPr>
          <p:nvPr/>
        </p:nvSpPr>
        <p:spPr bwMode="auto">
          <a:xfrm>
            <a:off x="3471863" y="4362450"/>
            <a:ext cx="1431925" cy="1588"/>
          </a:xfrm>
          <a:prstGeom prst="line">
            <a:avLst/>
          </a:prstGeom>
          <a:noFill/>
          <a:ln w="17463">
            <a:solidFill>
              <a:srgbClr val="000000"/>
            </a:solidFill>
            <a:round/>
            <a:headEnd/>
            <a:tailEnd/>
          </a:ln>
        </p:spPr>
        <p:txBody>
          <a:bodyPr/>
          <a:lstStyle/>
          <a:p>
            <a:endParaRPr lang="en-US"/>
          </a:p>
        </p:txBody>
      </p:sp>
      <p:sp>
        <p:nvSpPr>
          <p:cNvPr id="113" name="Line 85"/>
          <p:cNvSpPr>
            <a:spLocks noChangeShapeType="1"/>
          </p:cNvSpPr>
          <p:nvPr/>
        </p:nvSpPr>
        <p:spPr bwMode="auto">
          <a:xfrm>
            <a:off x="3040063" y="5162550"/>
            <a:ext cx="1431925" cy="1588"/>
          </a:xfrm>
          <a:prstGeom prst="line">
            <a:avLst/>
          </a:prstGeom>
          <a:noFill/>
          <a:ln w="17463">
            <a:solidFill>
              <a:srgbClr val="000000"/>
            </a:solidFill>
            <a:round/>
            <a:headEnd/>
            <a:tailEnd/>
          </a:ln>
        </p:spPr>
        <p:txBody>
          <a:bodyPr/>
          <a:lstStyle/>
          <a:p>
            <a:endParaRPr lang="en-US"/>
          </a:p>
        </p:txBody>
      </p:sp>
      <p:sp>
        <p:nvSpPr>
          <p:cNvPr id="115" name="Rectangle 83"/>
          <p:cNvSpPr>
            <a:spLocks noChangeArrowheads="1"/>
          </p:cNvSpPr>
          <p:nvPr/>
        </p:nvSpPr>
        <p:spPr bwMode="auto">
          <a:xfrm>
            <a:off x="3162301" y="4956175"/>
            <a:ext cx="1691848" cy="123111"/>
          </a:xfrm>
          <a:prstGeom prst="rect">
            <a:avLst/>
          </a:prstGeom>
          <a:noFill/>
          <a:ln w="9525">
            <a:noFill/>
            <a:miter lim="800000"/>
            <a:headEnd/>
            <a:tailEnd/>
          </a:ln>
        </p:spPr>
        <p:txBody>
          <a:bodyPr wrap="square" lIns="0" tIns="0" rIns="0" bIns="0">
            <a:spAutoFit/>
          </a:bodyPr>
          <a:lstStyle/>
          <a:p>
            <a:pPr eaLnBrk="0" hangingPunct="0"/>
            <a:r>
              <a:rPr lang="en-US" sz="800" dirty="0" smtClean="0">
                <a:solidFill>
                  <a:srgbClr val="000000"/>
                </a:solidFill>
                <a:latin typeface="Arial" pitchFamily="34" charset="0"/>
              </a:rPr>
              <a:t>Wrong Finish Applied</a:t>
            </a:r>
            <a:endParaRPr lang="en-US" i="1" dirty="0"/>
          </a:p>
        </p:txBody>
      </p:sp>
      <p:sp>
        <p:nvSpPr>
          <p:cNvPr id="116" name="Rectangle 83"/>
          <p:cNvSpPr>
            <a:spLocks noChangeArrowheads="1"/>
          </p:cNvSpPr>
          <p:nvPr/>
        </p:nvSpPr>
        <p:spPr bwMode="auto">
          <a:xfrm>
            <a:off x="3581401" y="4156075"/>
            <a:ext cx="1691848" cy="123111"/>
          </a:xfrm>
          <a:prstGeom prst="rect">
            <a:avLst/>
          </a:prstGeom>
          <a:noFill/>
          <a:ln w="9525">
            <a:noFill/>
            <a:miter lim="800000"/>
            <a:headEnd/>
            <a:tailEnd/>
          </a:ln>
        </p:spPr>
        <p:txBody>
          <a:bodyPr wrap="square" lIns="0" tIns="0" rIns="0" bIns="0">
            <a:spAutoFit/>
          </a:bodyPr>
          <a:lstStyle/>
          <a:p>
            <a:pPr eaLnBrk="0" hangingPunct="0"/>
            <a:r>
              <a:rPr lang="en-US" sz="800" dirty="0" smtClean="0">
                <a:solidFill>
                  <a:srgbClr val="000000"/>
                </a:solidFill>
                <a:latin typeface="Arial" pitchFamily="34" charset="0"/>
              </a:rPr>
              <a:t>Wrong Species of Wood</a:t>
            </a:r>
            <a:endParaRPr lang="en-US" i="1" dirty="0"/>
          </a:p>
        </p:txBody>
      </p:sp>
      <p:sp>
        <p:nvSpPr>
          <p:cNvPr id="117" name="Line 43"/>
          <p:cNvSpPr>
            <a:spLocks noChangeShapeType="1"/>
          </p:cNvSpPr>
          <p:nvPr/>
        </p:nvSpPr>
        <p:spPr bwMode="auto">
          <a:xfrm flipV="1">
            <a:off x="4627563" y="3671888"/>
            <a:ext cx="1095375" cy="2105025"/>
          </a:xfrm>
          <a:prstGeom prst="line">
            <a:avLst/>
          </a:prstGeom>
          <a:noFill/>
          <a:ln w="34925">
            <a:solidFill>
              <a:srgbClr val="000000"/>
            </a:solidFill>
            <a:round/>
            <a:headEnd/>
            <a:tailEnd/>
          </a:ln>
        </p:spPr>
        <p:txBody>
          <a:bodyPr/>
          <a:lstStyle/>
          <a:p>
            <a:endParaRPr lang="en-US"/>
          </a:p>
        </p:txBody>
      </p:sp>
      <p:sp>
        <p:nvSpPr>
          <p:cNvPr id="118" name="Freeform 42"/>
          <p:cNvSpPr>
            <a:spLocks/>
          </p:cNvSpPr>
          <p:nvPr/>
        </p:nvSpPr>
        <p:spPr bwMode="auto">
          <a:xfrm>
            <a:off x="5622925" y="3590925"/>
            <a:ext cx="176213" cy="158750"/>
          </a:xfrm>
          <a:custGeom>
            <a:avLst/>
            <a:gdLst/>
            <a:ahLst/>
            <a:cxnLst>
              <a:cxn ang="0">
                <a:pos x="83" y="0"/>
              </a:cxn>
              <a:cxn ang="0">
                <a:pos x="100" y="89"/>
              </a:cxn>
              <a:cxn ang="0">
                <a:pos x="50" y="67"/>
              </a:cxn>
              <a:cxn ang="0">
                <a:pos x="0" y="39"/>
              </a:cxn>
              <a:cxn ang="0">
                <a:pos x="83" y="0"/>
              </a:cxn>
            </a:cxnLst>
            <a:rect l="0" t="0" r="r" b="b"/>
            <a:pathLst>
              <a:path w="100" h="89">
                <a:moveTo>
                  <a:pt x="83" y="0"/>
                </a:moveTo>
                <a:lnTo>
                  <a:pt x="100" y="89"/>
                </a:lnTo>
                <a:lnTo>
                  <a:pt x="50" y="67"/>
                </a:lnTo>
                <a:lnTo>
                  <a:pt x="0" y="39"/>
                </a:lnTo>
                <a:lnTo>
                  <a:pt x="83" y="0"/>
                </a:lnTo>
                <a:close/>
              </a:path>
            </a:pathLst>
          </a:custGeom>
          <a:solidFill>
            <a:srgbClr val="000000"/>
          </a:solidFill>
          <a:ln w="9525">
            <a:solidFill>
              <a:srgbClr val="000000"/>
            </a:solidFill>
            <a:prstDash val="solid"/>
            <a:round/>
            <a:headEnd/>
            <a:tailEnd/>
          </a:ln>
        </p:spPr>
        <p:txBody>
          <a:bodyPr/>
          <a:lstStyle/>
          <a:p>
            <a:endParaRPr lang="en-US"/>
          </a:p>
        </p:txBody>
      </p:sp>
      <p:sp>
        <p:nvSpPr>
          <p:cNvPr id="119" name="Rectangle 89"/>
          <p:cNvSpPr>
            <a:spLocks noChangeArrowheads="1"/>
          </p:cNvSpPr>
          <p:nvPr/>
        </p:nvSpPr>
        <p:spPr bwMode="auto">
          <a:xfrm flipH="1">
            <a:off x="4216400" y="5930900"/>
            <a:ext cx="838200" cy="153888"/>
          </a:xfrm>
          <a:prstGeom prst="rect">
            <a:avLst/>
          </a:prstGeom>
          <a:noFill/>
          <a:ln w="9525">
            <a:noFill/>
            <a:miter lim="800000"/>
            <a:headEnd/>
            <a:tailEnd/>
          </a:ln>
        </p:spPr>
        <p:txBody>
          <a:bodyPr wrap="square" lIns="0" tIns="0" rIns="0" bIns="0">
            <a:spAutoFit/>
          </a:bodyPr>
          <a:lstStyle/>
          <a:p>
            <a:pPr eaLnBrk="0" hangingPunct="0"/>
            <a:r>
              <a:rPr lang="en-US" sz="1000" b="1" dirty="0" smtClean="0">
                <a:solidFill>
                  <a:srgbClr val="000000"/>
                </a:solidFill>
                <a:latin typeface="Arial" pitchFamily="34" charset="0"/>
              </a:rPr>
              <a:t>Environment</a:t>
            </a:r>
            <a:endParaRPr lang="en-US" i="1" dirty="0"/>
          </a:p>
        </p:txBody>
      </p:sp>
      <p:sp>
        <p:nvSpPr>
          <p:cNvPr id="120" name="Rectangle 92"/>
          <p:cNvSpPr>
            <a:spLocks noChangeArrowheads="1"/>
          </p:cNvSpPr>
          <p:nvPr/>
        </p:nvSpPr>
        <p:spPr bwMode="auto">
          <a:xfrm>
            <a:off x="4165600" y="5829300"/>
            <a:ext cx="914400" cy="398463"/>
          </a:xfrm>
          <a:prstGeom prst="rect">
            <a:avLst/>
          </a:prstGeom>
          <a:noFill/>
          <a:ln w="17463">
            <a:solidFill>
              <a:srgbClr val="000000"/>
            </a:solidFill>
            <a:miter lim="800000"/>
            <a:headEnd/>
            <a:tailEnd/>
          </a:ln>
        </p:spPr>
        <p:txBody>
          <a:bodyPr/>
          <a:lstStyle/>
          <a:p>
            <a:endParaRPr lang="en-US"/>
          </a:p>
        </p:txBody>
      </p:sp>
      <p:sp>
        <p:nvSpPr>
          <p:cNvPr id="121" name="Rectangle 83"/>
          <p:cNvSpPr>
            <a:spLocks noChangeArrowheads="1"/>
          </p:cNvSpPr>
          <p:nvPr/>
        </p:nvSpPr>
        <p:spPr bwMode="auto">
          <a:xfrm>
            <a:off x="5080001" y="5019675"/>
            <a:ext cx="1691848" cy="123111"/>
          </a:xfrm>
          <a:prstGeom prst="rect">
            <a:avLst/>
          </a:prstGeom>
          <a:noFill/>
          <a:ln w="9525">
            <a:noFill/>
            <a:miter lim="800000"/>
            <a:headEnd/>
            <a:tailEnd/>
          </a:ln>
        </p:spPr>
        <p:txBody>
          <a:bodyPr wrap="square" lIns="0" tIns="0" rIns="0" bIns="0">
            <a:spAutoFit/>
          </a:bodyPr>
          <a:lstStyle/>
          <a:p>
            <a:pPr eaLnBrk="0" hangingPunct="0"/>
            <a:r>
              <a:rPr lang="en-US" sz="800" dirty="0" smtClean="0">
                <a:solidFill>
                  <a:srgbClr val="000000"/>
                </a:solidFill>
                <a:latin typeface="Arial" pitchFamily="34" charset="0"/>
              </a:rPr>
              <a:t>Dust//Chips on work table</a:t>
            </a:r>
            <a:endParaRPr lang="en-US" i="1" dirty="0"/>
          </a:p>
        </p:txBody>
      </p:sp>
      <p:sp>
        <p:nvSpPr>
          <p:cNvPr id="122" name="Line 85"/>
          <p:cNvSpPr>
            <a:spLocks noChangeShapeType="1"/>
          </p:cNvSpPr>
          <p:nvPr/>
        </p:nvSpPr>
        <p:spPr bwMode="auto">
          <a:xfrm>
            <a:off x="4919663" y="5226050"/>
            <a:ext cx="1431925" cy="1588"/>
          </a:xfrm>
          <a:prstGeom prst="line">
            <a:avLst/>
          </a:prstGeom>
          <a:noFill/>
          <a:ln w="17463">
            <a:solidFill>
              <a:srgbClr val="000000"/>
            </a:solidFill>
            <a:round/>
            <a:headEnd/>
            <a:tailEnd/>
          </a:ln>
        </p:spPr>
        <p:txBody>
          <a:bodyPr/>
          <a:lstStyle/>
          <a:p>
            <a:endParaRPr lang="en-US"/>
          </a:p>
        </p:txBody>
      </p:sp>
      <p:sp>
        <p:nvSpPr>
          <p:cNvPr id="123" name="Line 85"/>
          <p:cNvSpPr>
            <a:spLocks noChangeShapeType="1"/>
          </p:cNvSpPr>
          <p:nvPr/>
        </p:nvSpPr>
        <p:spPr bwMode="auto">
          <a:xfrm>
            <a:off x="5313363" y="4527550"/>
            <a:ext cx="1431925" cy="1588"/>
          </a:xfrm>
          <a:prstGeom prst="line">
            <a:avLst/>
          </a:prstGeom>
          <a:noFill/>
          <a:ln w="17463">
            <a:solidFill>
              <a:srgbClr val="000000"/>
            </a:solidFill>
            <a:round/>
            <a:headEnd/>
            <a:tailEnd/>
          </a:ln>
        </p:spPr>
        <p:txBody>
          <a:bodyPr/>
          <a:lstStyle/>
          <a:p>
            <a:endParaRPr lang="en-US"/>
          </a:p>
        </p:txBody>
      </p:sp>
      <p:sp>
        <p:nvSpPr>
          <p:cNvPr id="124" name="Rectangle 83"/>
          <p:cNvSpPr>
            <a:spLocks noChangeArrowheads="1"/>
          </p:cNvSpPr>
          <p:nvPr/>
        </p:nvSpPr>
        <p:spPr bwMode="auto">
          <a:xfrm>
            <a:off x="3340101" y="4613275"/>
            <a:ext cx="1691848" cy="123111"/>
          </a:xfrm>
          <a:prstGeom prst="rect">
            <a:avLst/>
          </a:prstGeom>
          <a:noFill/>
          <a:ln w="9525">
            <a:noFill/>
            <a:miter lim="800000"/>
            <a:headEnd/>
            <a:tailEnd/>
          </a:ln>
        </p:spPr>
        <p:txBody>
          <a:bodyPr wrap="square" lIns="0" tIns="0" rIns="0" bIns="0">
            <a:spAutoFit/>
          </a:bodyPr>
          <a:lstStyle/>
          <a:p>
            <a:pPr eaLnBrk="0" hangingPunct="0"/>
            <a:r>
              <a:rPr lang="en-US" sz="800" dirty="0" smtClean="0">
                <a:solidFill>
                  <a:srgbClr val="000000"/>
                </a:solidFill>
                <a:latin typeface="Arial" pitchFamily="34" charset="0"/>
              </a:rPr>
              <a:t>Wong Hinge for Door</a:t>
            </a:r>
            <a:endParaRPr lang="en-US" i="1" dirty="0"/>
          </a:p>
        </p:txBody>
      </p:sp>
      <p:sp>
        <p:nvSpPr>
          <p:cNvPr id="125" name="Line 85"/>
          <p:cNvSpPr>
            <a:spLocks noChangeShapeType="1"/>
          </p:cNvSpPr>
          <p:nvPr/>
        </p:nvSpPr>
        <p:spPr bwMode="auto">
          <a:xfrm>
            <a:off x="2760663" y="5645150"/>
            <a:ext cx="1431925" cy="1588"/>
          </a:xfrm>
          <a:prstGeom prst="line">
            <a:avLst/>
          </a:prstGeom>
          <a:noFill/>
          <a:ln w="17463">
            <a:solidFill>
              <a:srgbClr val="000000"/>
            </a:solidFill>
            <a:round/>
            <a:headEnd/>
            <a:tailEnd/>
          </a:ln>
        </p:spPr>
        <p:txBody>
          <a:bodyPr/>
          <a:lstStyle/>
          <a:p>
            <a:endParaRPr lang="en-US"/>
          </a:p>
        </p:txBody>
      </p:sp>
      <p:sp>
        <p:nvSpPr>
          <p:cNvPr id="126" name="Rectangle 83"/>
          <p:cNvSpPr>
            <a:spLocks noChangeArrowheads="1"/>
          </p:cNvSpPr>
          <p:nvPr/>
        </p:nvSpPr>
        <p:spPr bwMode="auto">
          <a:xfrm>
            <a:off x="2844801" y="5514975"/>
            <a:ext cx="1691848" cy="123111"/>
          </a:xfrm>
          <a:prstGeom prst="rect">
            <a:avLst/>
          </a:prstGeom>
          <a:noFill/>
          <a:ln w="9525">
            <a:noFill/>
            <a:miter lim="800000"/>
            <a:headEnd/>
            <a:tailEnd/>
          </a:ln>
        </p:spPr>
        <p:txBody>
          <a:bodyPr wrap="square" lIns="0" tIns="0" rIns="0" bIns="0">
            <a:spAutoFit/>
          </a:bodyPr>
          <a:lstStyle/>
          <a:p>
            <a:pPr eaLnBrk="0" hangingPunct="0"/>
            <a:r>
              <a:rPr lang="en-US" sz="800" dirty="0" smtClean="0">
                <a:solidFill>
                  <a:srgbClr val="000000"/>
                </a:solidFill>
                <a:latin typeface="Arial" pitchFamily="34" charset="0"/>
              </a:rPr>
              <a:t>Wrong Label Applied to Door</a:t>
            </a:r>
            <a:endParaRPr lang="en-US" i="1" dirty="0"/>
          </a:p>
        </p:txBody>
      </p:sp>
      <p:sp>
        <p:nvSpPr>
          <p:cNvPr id="127" name="Line 85"/>
          <p:cNvSpPr>
            <a:spLocks noChangeShapeType="1"/>
          </p:cNvSpPr>
          <p:nvPr/>
        </p:nvSpPr>
        <p:spPr bwMode="auto">
          <a:xfrm>
            <a:off x="3230563" y="4768850"/>
            <a:ext cx="1431925" cy="1588"/>
          </a:xfrm>
          <a:prstGeom prst="line">
            <a:avLst/>
          </a:prstGeom>
          <a:noFill/>
          <a:ln w="17463">
            <a:solidFill>
              <a:srgbClr val="000000"/>
            </a:solidFill>
            <a:round/>
            <a:headEnd/>
            <a:tailEnd/>
          </a:ln>
        </p:spPr>
        <p:txBody>
          <a:bodyPr/>
          <a:lstStyle/>
          <a:p>
            <a:endParaRPr lang="en-US"/>
          </a:p>
        </p:txBody>
      </p:sp>
      <p:sp>
        <p:nvSpPr>
          <p:cNvPr id="128" name="Rectangle 83"/>
          <p:cNvSpPr>
            <a:spLocks noChangeArrowheads="1"/>
          </p:cNvSpPr>
          <p:nvPr/>
        </p:nvSpPr>
        <p:spPr bwMode="auto">
          <a:xfrm>
            <a:off x="5473701" y="4333875"/>
            <a:ext cx="1691848" cy="123111"/>
          </a:xfrm>
          <a:prstGeom prst="rect">
            <a:avLst/>
          </a:prstGeom>
          <a:noFill/>
          <a:ln w="9525">
            <a:noFill/>
            <a:miter lim="800000"/>
            <a:headEnd/>
            <a:tailEnd/>
          </a:ln>
        </p:spPr>
        <p:txBody>
          <a:bodyPr wrap="square" lIns="0" tIns="0" rIns="0" bIns="0">
            <a:spAutoFit/>
          </a:bodyPr>
          <a:lstStyle/>
          <a:p>
            <a:pPr eaLnBrk="0" hangingPunct="0"/>
            <a:r>
              <a:rPr lang="en-US" sz="800" dirty="0" smtClean="0">
                <a:solidFill>
                  <a:srgbClr val="000000"/>
                </a:solidFill>
                <a:latin typeface="Arial" pitchFamily="34" charset="0"/>
              </a:rPr>
              <a:t>AC Not Working/Employees Hot</a:t>
            </a:r>
            <a:endParaRPr lang="en-US" i="1" dirty="0"/>
          </a:p>
        </p:txBody>
      </p:sp>
      <p:sp>
        <p:nvSpPr>
          <p:cNvPr id="129" name="Rectangle 83"/>
          <p:cNvSpPr>
            <a:spLocks noChangeArrowheads="1"/>
          </p:cNvSpPr>
          <p:nvPr/>
        </p:nvSpPr>
        <p:spPr bwMode="auto">
          <a:xfrm rot="10800000" flipV="1">
            <a:off x="127000" y="4874141"/>
            <a:ext cx="1285448" cy="123111"/>
          </a:xfrm>
          <a:prstGeom prst="rect">
            <a:avLst/>
          </a:prstGeom>
          <a:noFill/>
          <a:ln w="9525">
            <a:noFill/>
            <a:miter lim="800000"/>
            <a:headEnd/>
            <a:tailEnd/>
          </a:ln>
        </p:spPr>
        <p:txBody>
          <a:bodyPr wrap="square" lIns="0" tIns="0" rIns="0" bIns="0">
            <a:spAutoFit/>
          </a:bodyPr>
          <a:lstStyle/>
          <a:p>
            <a:pPr eaLnBrk="0" hangingPunct="0"/>
            <a:r>
              <a:rPr lang="en-US" sz="800" dirty="0" smtClean="0">
                <a:solidFill>
                  <a:srgbClr val="000000"/>
                </a:solidFill>
                <a:latin typeface="Arial" pitchFamily="34" charset="0"/>
              </a:rPr>
              <a:t>Hinge Wrong Side of Door</a:t>
            </a:r>
            <a:endParaRPr lang="en-US" i="1" dirty="0"/>
          </a:p>
        </p:txBody>
      </p:sp>
      <p:sp>
        <p:nvSpPr>
          <p:cNvPr id="130" name="Line 85"/>
          <p:cNvSpPr>
            <a:spLocks noChangeShapeType="1"/>
          </p:cNvSpPr>
          <p:nvPr/>
        </p:nvSpPr>
        <p:spPr bwMode="auto">
          <a:xfrm>
            <a:off x="0" y="5016500"/>
            <a:ext cx="1447800" cy="12700"/>
          </a:xfrm>
          <a:prstGeom prst="line">
            <a:avLst/>
          </a:prstGeom>
          <a:noFill/>
          <a:ln w="17463">
            <a:solidFill>
              <a:srgbClr val="000000"/>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195263" y="250825"/>
            <a:ext cx="8839200" cy="473075"/>
          </a:xfrm>
        </p:spPr>
        <p:txBody>
          <a:bodyPr/>
          <a:lstStyle/>
          <a:p>
            <a:r>
              <a:rPr lang="en-US"/>
              <a:t>Select Solutions</a:t>
            </a:r>
          </a:p>
        </p:txBody>
      </p:sp>
      <p:sp>
        <p:nvSpPr>
          <p:cNvPr id="71684" name="Text Box 4"/>
          <p:cNvSpPr txBox="1">
            <a:spLocks noChangeArrowheads="1"/>
          </p:cNvSpPr>
          <p:nvPr/>
        </p:nvSpPr>
        <p:spPr bwMode="auto">
          <a:xfrm>
            <a:off x="533400" y="1600200"/>
            <a:ext cx="8131175" cy="457200"/>
          </a:xfrm>
          <a:prstGeom prst="rect">
            <a:avLst/>
          </a:prstGeom>
          <a:noFill/>
          <a:ln w="9525">
            <a:noFill/>
            <a:miter lim="800000"/>
            <a:headEnd/>
            <a:tailEnd/>
          </a:ln>
          <a:effectLst/>
        </p:spPr>
        <p:txBody>
          <a:bodyPr wrap="none">
            <a:spAutoFit/>
          </a:bodyPr>
          <a:lstStyle/>
          <a:p>
            <a:r>
              <a:rPr lang="en-US"/>
              <a:t>Problem 	Verified Root Cause(s)	Candidate Solutions</a:t>
            </a:r>
          </a:p>
        </p:txBody>
      </p:sp>
      <p:sp>
        <p:nvSpPr>
          <p:cNvPr id="71686" name="Rectangle 6"/>
          <p:cNvSpPr>
            <a:spLocks noChangeArrowheads="1"/>
          </p:cNvSpPr>
          <p:nvPr/>
        </p:nvSpPr>
        <p:spPr bwMode="auto">
          <a:xfrm>
            <a:off x="190500" y="3038475"/>
            <a:ext cx="2100263" cy="1066800"/>
          </a:xfrm>
          <a:prstGeom prst="rect">
            <a:avLst/>
          </a:prstGeom>
          <a:noFill/>
          <a:ln w="19050">
            <a:solidFill>
              <a:srgbClr val="FF0000"/>
            </a:solidFill>
            <a:miter lim="800000"/>
            <a:headEnd/>
            <a:tailEnd/>
          </a:ln>
          <a:effectLst/>
        </p:spPr>
        <p:txBody>
          <a:bodyPr wrap="none" anchor="ctr"/>
          <a:lstStyle/>
          <a:p>
            <a:pPr algn="ctr"/>
            <a:r>
              <a:rPr lang="en-US" sz="1600" dirty="0" smtClean="0"/>
              <a:t>Damage to Door </a:t>
            </a:r>
          </a:p>
          <a:p>
            <a:pPr algn="ctr"/>
            <a:r>
              <a:rPr lang="en-US" sz="1600" dirty="0" smtClean="0"/>
              <a:t>And Frame</a:t>
            </a:r>
            <a:endParaRPr lang="en-US" sz="1600" dirty="0"/>
          </a:p>
        </p:txBody>
      </p:sp>
      <p:sp>
        <p:nvSpPr>
          <p:cNvPr id="71687" name="Rectangle 7"/>
          <p:cNvSpPr>
            <a:spLocks noChangeArrowheads="1"/>
          </p:cNvSpPr>
          <p:nvPr/>
        </p:nvSpPr>
        <p:spPr bwMode="auto">
          <a:xfrm>
            <a:off x="2935288" y="2495550"/>
            <a:ext cx="1676400" cy="642938"/>
          </a:xfrm>
          <a:prstGeom prst="rect">
            <a:avLst/>
          </a:prstGeom>
          <a:noFill/>
          <a:ln w="19050">
            <a:solidFill>
              <a:srgbClr val="FF0000"/>
            </a:solidFill>
            <a:miter lim="800000"/>
            <a:headEnd/>
            <a:tailEnd/>
          </a:ln>
          <a:effectLst/>
        </p:spPr>
        <p:txBody>
          <a:bodyPr wrap="none" anchor="ctr"/>
          <a:lstStyle/>
          <a:p>
            <a:pPr algn="ctr"/>
            <a:r>
              <a:rPr lang="en-US" sz="1600" dirty="0" smtClean="0"/>
              <a:t>Handling Damage</a:t>
            </a:r>
            <a:endParaRPr lang="en-US" sz="1600" dirty="0"/>
          </a:p>
        </p:txBody>
      </p:sp>
      <p:sp>
        <p:nvSpPr>
          <p:cNvPr id="71688" name="Rectangle 8"/>
          <p:cNvSpPr>
            <a:spLocks noChangeArrowheads="1"/>
          </p:cNvSpPr>
          <p:nvPr/>
        </p:nvSpPr>
        <p:spPr bwMode="auto">
          <a:xfrm>
            <a:off x="2935288" y="3692525"/>
            <a:ext cx="1676400" cy="879475"/>
          </a:xfrm>
          <a:prstGeom prst="rect">
            <a:avLst/>
          </a:prstGeom>
          <a:noFill/>
          <a:ln w="19050">
            <a:solidFill>
              <a:srgbClr val="FF0000"/>
            </a:solidFill>
            <a:miter lim="800000"/>
            <a:headEnd/>
            <a:tailEnd/>
          </a:ln>
          <a:effectLst/>
        </p:spPr>
        <p:txBody>
          <a:bodyPr wrap="none" anchor="ctr"/>
          <a:lstStyle/>
          <a:p>
            <a:pPr algn="ctr"/>
            <a:r>
              <a:rPr lang="en-US" sz="1600" dirty="0" smtClean="0"/>
              <a:t>Damage in Carts</a:t>
            </a:r>
            <a:endParaRPr lang="en-US" sz="1600" dirty="0"/>
          </a:p>
        </p:txBody>
      </p:sp>
      <p:sp>
        <p:nvSpPr>
          <p:cNvPr id="71689" name="Rectangle 9"/>
          <p:cNvSpPr>
            <a:spLocks noChangeArrowheads="1"/>
          </p:cNvSpPr>
          <p:nvPr/>
        </p:nvSpPr>
        <p:spPr bwMode="auto">
          <a:xfrm>
            <a:off x="2935288" y="5232400"/>
            <a:ext cx="1676400" cy="831850"/>
          </a:xfrm>
          <a:prstGeom prst="rect">
            <a:avLst/>
          </a:prstGeom>
          <a:noFill/>
          <a:ln w="19050">
            <a:solidFill>
              <a:srgbClr val="FF0000"/>
            </a:solidFill>
            <a:miter lim="800000"/>
            <a:headEnd/>
            <a:tailEnd/>
          </a:ln>
          <a:effectLst/>
        </p:spPr>
        <p:txBody>
          <a:bodyPr wrap="none" anchor="ctr"/>
          <a:lstStyle/>
          <a:p>
            <a:pPr algn="ctr"/>
            <a:r>
              <a:rPr lang="en-US" sz="1600" dirty="0" smtClean="0"/>
              <a:t>Damage on Build </a:t>
            </a:r>
          </a:p>
          <a:p>
            <a:pPr algn="ctr"/>
            <a:r>
              <a:rPr lang="en-US" sz="1600" dirty="0" smtClean="0"/>
              <a:t>Table</a:t>
            </a:r>
            <a:endParaRPr lang="en-US" sz="1600" dirty="0"/>
          </a:p>
        </p:txBody>
      </p:sp>
      <p:sp>
        <p:nvSpPr>
          <p:cNvPr id="71690" name="Line 10"/>
          <p:cNvSpPr>
            <a:spLocks noChangeShapeType="1"/>
          </p:cNvSpPr>
          <p:nvPr/>
        </p:nvSpPr>
        <p:spPr bwMode="auto">
          <a:xfrm>
            <a:off x="1828800" y="1809750"/>
            <a:ext cx="536575" cy="0"/>
          </a:xfrm>
          <a:prstGeom prst="line">
            <a:avLst/>
          </a:prstGeom>
          <a:noFill/>
          <a:ln w="9525">
            <a:solidFill>
              <a:schemeClr val="tx1"/>
            </a:solidFill>
            <a:round/>
            <a:headEnd/>
            <a:tailEnd type="triangle" w="med" len="med"/>
          </a:ln>
          <a:effectLst/>
        </p:spPr>
        <p:txBody>
          <a:bodyPr/>
          <a:lstStyle/>
          <a:p>
            <a:endParaRPr lang="en-US"/>
          </a:p>
        </p:txBody>
      </p:sp>
      <p:sp>
        <p:nvSpPr>
          <p:cNvPr id="71691" name="Line 11"/>
          <p:cNvSpPr>
            <a:spLocks noChangeShapeType="1"/>
          </p:cNvSpPr>
          <p:nvPr/>
        </p:nvSpPr>
        <p:spPr bwMode="auto">
          <a:xfrm>
            <a:off x="5468938" y="1811338"/>
            <a:ext cx="536575" cy="0"/>
          </a:xfrm>
          <a:prstGeom prst="line">
            <a:avLst/>
          </a:prstGeom>
          <a:noFill/>
          <a:ln w="9525">
            <a:solidFill>
              <a:schemeClr val="tx1"/>
            </a:solidFill>
            <a:round/>
            <a:headEnd/>
            <a:tailEnd type="triangle" w="med" len="med"/>
          </a:ln>
          <a:effectLst/>
        </p:spPr>
        <p:txBody>
          <a:bodyPr/>
          <a:lstStyle/>
          <a:p>
            <a:endParaRPr lang="en-US"/>
          </a:p>
        </p:txBody>
      </p:sp>
      <p:sp>
        <p:nvSpPr>
          <p:cNvPr id="71692" name="Line 12"/>
          <p:cNvSpPr>
            <a:spLocks noChangeShapeType="1"/>
          </p:cNvSpPr>
          <p:nvPr/>
        </p:nvSpPr>
        <p:spPr bwMode="auto">
          <a:xfrm>
            <a:off x="2300288" y="3506788"/>
            <a:ext cx="215900" cy="0"/>
          </a:xfrm>
          <a:prstGeom prst="line">
            <a:avLst/>
          </a:prstGeom>
          <a:noFill/>
          <a:ln w="9525">
            <a:solidFill>
              <a:schemeClr val="tx1"/>
            </a:solidFill>
            <a:round/>
            <a:headEnd/>
            <a:tailEnd/>
          </a:ln>
          <a:effectLst/>
        </p:spPr>
        <p:txBody>
          <a:bodyPr/>
          <a:lstStyle/>
          <a:p>
            <a:endParaRPr lang="en-US"/>
          </a:p>
        </p:txBody>
      </p:sp>
      <p:sp>
        <p:nvSpPr>
          <p:cNvPr id="71693" name="Line 13"/>
          <p:cNvSpPr>
            <a:spLocks noChangeShapeType="1"/>
          </p:cNvSpPr>
          <p:nvPr/>
        </p:nvSpPr>
        <p:spPr bwMode="auto">
          <a:xfrm>
            <a:off x="2535238" y="2800350"/>
            <a:ext cx="0" cy="2949575"/>
          </a:xfrm>
          <a:prstGeom prst="line">
            <a:avLst/>
          </a:prstGeom>
          <a:noFill/>
          <a:ln w="9525">
            <a:solidFill>
              <a:schemeClr val="tx1"/>
            </a:solidFill>
            <a:round/>
            <a:headEnd/>
            <a:tailEnd/>
          </a:ln>
          <a:effectLst/>
        </p:spPr>
        <p:txBody>
          <a:bodyPr/>
          <a:lstStyle/>
          <a:p>
            <a:endParaRPr lang="en-US"/>
          </a:p>
        </p:txBody>
      </p:sp>
      <p:sp>
        <p:nvSpPr>
          <p:cNvPr id="71694" name="Line 14"/>
          <p:cNvSpPr>
            <a:spLocks noChangeShapeType="1"/>
          </p:cNvSpPr>
          <p:nvPr/>
        </p:nvSpPr>
        <p:spPr bwMode="auto">
          <a:xfrm>
            <a:off x="2535238" y="5721350"/>
            <a:ext cx="377825" cy="0"/>
          </a:xfrm>
          <a:prstGeom prst="line">
            <a:avLst/>
          </a:prstGeom>
          <a:noFill/>
          <a:ln w="9525">
            <a:solidFill>
              <a:schemeClr val="tx1"/>
            </a:solidFill>
            <a:round/>
            <a:headEnd/>
            <a:tailEnd/>
          </a:ln>
          <a:effectLst/>
        </p:spPr>
        <p:txBody>
          <a:bodyPr/>
          <a:lstStyle/>
          <a:p>
            <a:endParaRPr lang="en-US"/>
          </a:p>
        </p:txBody>
      </p:sp>
      <p:sp>
        <p:nvSpPr>
          <p:cNvPr id="71695" name="Line 15"/>
          <p:cNvSpPr>
            <a:spLocks noChangeShapeType="1"/>
          </p:cNvSpPr>
          <p:nvPr/>
        </p:nvSpPr>
        <p:spPr bwMode="auto">
          <a:xfrm>
            <a:off x="2535238" y="4167188"/>
            <a:ext cx="406400" cy="0"/>
          </a:xfrm>
          <a:prstGeom prst="line">
            <a:avLst/>
          </a:prstGeom>
          <a:noFill/>
          <a:ln w="9525">
            <a:solidFill>
              <a:schemeClr val="tx1"/>
            </a:solidFill>
            <a:round/>
            <a:headEnd/>
            <a:tailEnd/>
          </a:ln>
          <a:effectLst/>
        </p:spPr>
        <p:txBody>
          <a:bodyPr/>
          <a:lstStyle/>
          <a:p>
            <a:endParaRPr lang="en-US"/>
          </a:p>
        </p:txBody>
      </p:sp>
      <p:sp>
        <p:nvSpPr>
          <p:cNvPr id="71696" name="Line 16"/>
          <p:cNvSpPr>
            <a:spLocks noChangeShapeType="1"/>
          </p:cNvSpPr>
          <p:nvPr/>
        </p:nvSpPr>
        <p:spPr bwMode="auto">
          <a:xfrm>
            <a:off x="2535238" y="2800350"/>
            <a:ext cx="406400" cy="0"/>
          </a:xfrm>
          <a:prstGeom prst="line">
            <a:avLst/>
          </a:prstGeom>
          <a:noFill/>
          <a:ln w="9525">
            <a:solidFill>
              <a:schemeClr val="tx1"/>
            </a:solidFill>
            <a:round/>
            <a:headEnd/>
            <a:tailEnd/>
          </a:ln>
          <a:effectLst/>
        </p:spPr>
        <p:txBody>
          <a:bodyPr/>
          <a:lstStyle/>
          <a:p>
            <a:endParaRPr lang="en-US"/>
          </a:p>
        </p:txBody>
      </p:sp>
      <p:sp>
        <p:nvSpPr>
          <p:cNvPr id="71701" name="Rectangle 21"/>
          <p:cNvSpPr>
            <a:spLocks noChangeArrowheads="1"/>
          </p:cNvSpPr>
          <p:nvPr/>
        </p:nvSpPr>
        <p:spPr bwMode="auto">
          <a:xfrm>
            <a:off x="5270500" y="2524125"/>
            <a:ext cx="3429000" cy="434975"/>
          </a:xfrm>
          <a:prstGeom prst="rect">
            <a:avLst/>
          </a:prstGeom>
          <a:noFill/>
          <a:ln w="19050">
            <a:solidFill>
              <a:srgbClr val="FF0000"/>
            </a:solidFill>
            <a:miter lim="800000"/>
            <a:headEnd/>
            <a:tailEnd/>
          </a:ln>
          <a:effectLst/>
        </p:spPr>
        <p:txBody>
          <a:bodyPr wrap="none" anchor="ctr"/>
          <a:lstStyle/>
          <a:p>
            <a:pPr algn="ctr"/>
            <a:r>
              <a:rPr lang="en-US" sz="1600" dirty="0" smtClean="0"/>
              <a:t>Train Employees on Properly Handling</a:t>
            </a:r>
            <a:endParaRPr lang="en-US" sz="1600" dirty="0"/>
          </a:p>
        </p:txBody>
      </p:sp>
      <p:sp>
        <p:nvSpPr>
          <p:cNvPr id="71702" name="Rectangle 22"/>
          <p:cNvSpPr>
            <a:spLocks noChangeArrowheads="1"/>
          </p:cNvSpPr>
          <p:nvPr/>
        </p:nvSpPr>
        <p:spPr bwMode="auto">
          <a:xfrm>
            <a:off x="5486400" y="3527425"/>
            <a:ext cx="2976563" cy="434975"/>
          </a:xfrm>
          <a:prstGeom prst="rect">
            <a:avLst/>
          </a:prstGeom>
          <a:noFill/>
          <a:ln w="19050">
            <a:solidFill>
              <a:srgbClr val="FF0000"/>
            </a:solidFill>
            <a:miter lim="800000"/>
            <a:headEnd/>
            <a:tailEnd/>
          </a:ln>
          <a:effectLst/>
        </p:spPr>
        <p:txBody>
          <a:bodyPr wrap="none" anchor="ctr"/>
          <a:lstStyle/>
          <a:p>
            <a:pPr algn="ctr"/>
            <a:r>
              <a:rPr lang="en-US" sz="1600" dirty="0" smtClean="0"/>
              <a:t>Put Dishwasher Racks in Carts</a:t>
            </a:r>
            <a:endParaRPr lang="en-US" sz="1600" dirty="0"/>
          </a:p>
        </p:txBody>
      </p:sp>
      <p:sp>
        <p:nvSpPr>
          <p:cNvPr id="71703" name="Rectangle 23"/>
          <p:cNvSpPr>
            <a:spLocks noChangeArrowheads="1"/>
          </p:cNvSpPr>
          <p:nvPr/>
        </p:nvSpPr>
        <p:spPr bwMode="auto">
          <a:xfrm>
            <a:off x="5486400" y="5029200"/>
            <a:ext cx="3352800" cy="434975"/>
          </a:xfrm>
          <a:prstGeom prst="rect">
            <a:avLst/>
          </a:prstGeom>
          <a:noFill/>
          <a:ln w="19050">
            <a:solidFill>
              <a:srgbClr val="FF0000"/>
            </a:solidFill>
            <a:miter lim="800000"/>
            <a:headEnd/>
            <a:tailEnd/>
          </a:ln>
          <a:effectLst/>
        </p:spPr>
        <p:txBody>
          <a:bodyPr wrap="none" anchor="ctr"/>
          <a:lstStyle/>
          <a:p>
            <a:pPr algn="ctr"/>
            <a:r>
              <a:rPr lang="en-US" sz="1600" dirty="0" smtClean="0"/>
              <a:t>Put Padding on Build Tables</a:t>
            </a:r>
            <a:endParaRPr lang="en-US" sz="1600" dirty="0"/>
          </a:p>
        </p:txBody>
      </p:sp>
      <p:sp>
        <p:nvSpPr>
          <p:cNvPr id="71704" name="Rectangle 24"/>
          <p:cNvSpPr>
            <a:spLocks noChangeArrowheads="1"/>
          </p:cNvSpPr>
          <p:nvPr/>
        </p:nvSpPr>
        <p:spPr bwMode="auto">
          <a:xfrm>
            <a:off x="5486400" y="5737225"/>
            <a:ext cx="3352800" cy="434975"/>
          </a:xfrm>
          <a:prstGeom prst="rect">
            <a:avLst/>
          </a:prstGeom>
          <a:noFill/>
          <a:ln w="19050">
            <a:solidFill>
              <a:srgbClr val="FF0000"/>
            </a:solidFill>
            <a:miter lim="800000"/>
            <a:headEnd/>
            <a:tailEnd/>
          </a:ln>
          <a:effectLst/>
        </p:spPr>
        <p:txBody>
          <a:bodyPr wrap="none" anchor="ctr"/>
          <a:lstStyle/>
          <a:p>
            <a:pPr algn="ctr"/>
            <a:r>
              <a:rPr lang="en-US" sz="1600" dirty="0" smtClean="0"/>
              <a:t>Lift and not Drag Doors/Frames</a:t>
            </a:r>
            <a:endParaRPr lang="en-US" sz="1600" dirty="0"/>
          </a:p>
        </p:txBody>
      </p:sp>
      <p:sp>
        <p:nvSpPr>
          <p:cNvPr id="71705" name="Rectangle 25"/>
          <p:cNvSpPr>
            <a:spLocks noChangeArrowheads="1"/>
          </p:cNvSpPr>
          <p:nvPr/>
        </p:nvSpPr>
        <p:spPr bwMode="auto">
          <a:xfrm>
            <a:off x="5486400" y="4213225"/>
            <a:ext cx="3124200" cy="434975"/>
          </a:xfrm>
          <a:prstGeom prst="rect">
            <a:avLst/>
          </a:prstGeom>
          <a:noFill/>
          <a:ln w="19050">
            <a:solidFill>
              <a:srgbClr val="FF0000"/>
            </a:solidFill>
            <a:miter lim="800000"/>
            <a:headEnd/>
            <a:tailEnd/>
          </a:ln>
          <a:effectLst/>
        </p:spPr>
        <p:txBody>
          <a:bodyPr wrap="none" anchor="ctr"/>
          <a:lstStyle/>
          <a:p>
            <a:pPr algn="ctr"/>
            <a:r>
              <a:rPr lang="en-US" sz="1600" dirty="0" smtClean="0"/>
              <a:t>Ensure Doors/Frames are Face to Face</a:t>
            </a:r>
          </a:p>
          <a:p>
            <a:pPr algn="ctr"/>
            <a:r>
              <a:rPr lang="en-US" sz="1600" dirty="0" smtClean="0"/>
              <a:t>And Back to Back</a:t>
            </a:r>
            <a:endParaRPr lang="en-US" sz="1600" dirty="0"/>
          </a:p>
        </p:txBody>
      </p:sp>
      <p:sp>
        <p:nvSpPr>
          <p:cNvPr id="71706" name="Line 26"/>
          <p:cNvSpPr>
            <a:spLocks noChangeShapeType="1"/>
          </p:cNvSpPr>
          <p:nvPr/>
        </p:nvSpPr>
        <p:spPr bwMode="auto">
          <a:xfrm>
            <a:off x="4648200" y="2743200"/>
            <a:ext cx="838200" cy="0"/>
          </a:xfrm>
          <a:prstGeom prst="line">
            <a:avLst/>
          </a:prstGeom>
          <a:noFill/>
          <a:ln w="9525">
            <a:solidFill>
              <a:schemeClr val="tx1"/>
            </a:solidFill>
            <a:round/>
            <a:headEnd/>
            <a:tailEnd/>
          </a:ln>
          <a:effectLst/>
        </p:spPr>
        <p:txBody>
          <a:bodyPr/>
          <a:lstStyle/>
          <a:p>
            <a:endParaRPr lang="en-US"/>
          </a:p>
        </p:txBody>
      </p:sp>
      <p:sp>
        <p:nvSpPr>
          <p:cNvPr id="71707" name="Line 27"/>
          <p:cNvSpPr>
            <a:spLocks noChangeShapeType="1"/>
          </p:cNvSpPr>
          <p:nvPr/>
        </p:nvSpPr>
        <p:spPr bwMode="auto">
          <a:xfrm>
            <a:off x="4648200" y="4038600"/>
            <a:ext cx="381000" cy="0"/>
          </a:xfrm>
          <a:prstGeom prst="line">
            <a:avLst/>
          </a:prstGeom>
          <a:noFill/>
          <a:ln w="9525">
            <a:solidFill>
              <a:schemeClr val="tx1"/>
            </a:solidFill>
            <a:round/>
            <a:headEnd/>
            <a:tailEnd/>
          </a:ln>
          <a:effectLst/>
        </p:spPr>
        <p:txBody>
          <a:bodyPr/>
          <a:lstStyle/>
          <a:p>
            <a:endParaRPr lang="en-US"/>
          </a:p>
        </p:txBody>
      </p:sp>
      <p:sp>
        <p:nvSpPr>
          <p:cNvPr id="71708" name="Line 28"/>
          <p:cNvSpPr>
            <a:spLocks noChangeShapeType="1"/>
          </p:cNvSpPr>
          <p:nvPr/>
        </p:nvSpPr>
        <p:spPr bwMode="auto">
          <a:xfrm>
            <a:off x="5029200" y="3733800"/>
            <a:ext cx="0" cy="685800"/>
          </a:xfrm>
          <a:prstGeom prst="line">
            <a:avLst/>
          </a:prstGeom>
          <a:noFill/>
          <a:ln w="9525">
            <a:solidFill>
              <a:schemeClr val="tx1"/>
            </a:solidFill>
            <a:round/>
            <a:headEnd/>
            <a:tailEnd/>
          </a:ln>
          <a:effectLst/>
        </p:spPr>
        <p:txBody>
          <a:bodyPr/>
          <a:lstStyle/>
          <a:p>
            <a:endParaRPr lang="en-US"/>
          </a:p>
        </p:txBody>
      </p:sp>
      <p:sp>
        <p:nvSpPr>
          <p:cNvPr id="71709" name="Line 29"/>
          <p:cNvSpPr>
            <a:spLocks noChangeShapeType="1"/>
          </p:cNvSpPr>
          <p:nvPr/>
        </p:nvSpPr>
        <p:spPr bwMode="auto">
          <a:xfrm>
            <a:off x="5029200" y="3733800"/>
            <a:ext cx="457200" cy="0"/>
          </a:xfrm>
          <a:prstGeom prst="line">
            <a:avLst/>
          </a:prstGeom>
          <a:noFill/>
          <a:ln w="9525">
            <a:solidFill>
              <a:schemeClr val="tx1"/>
            </a:solidFill>
            <a:round/>
            <a:headEnd/>
            <a:tailEnd/>
          </a:ln>
          <a:effectLst/>
        </p:spPr>
        <p:txBody>
          <a:bodyPr/>
          <a:lstStyle/>
          <a:p>
            <a:endParaRPr lang="en-US"/>
          </a:p>
        </p:txBody>
      </p:sp>
      <p:sp>
        <p:nvSpPr>
          <p:cNvPr id="71710" name="Line 30"/>
          <p:cNvSpPr>
            <a:spLocks noChangeShapeType="1"/>
          </p:cNvSpPr>
          <p:nvPr/>
        </p:nvSpPr>
        <p:spPr bwMode="auto">
          <a:xfrm>
            <a:off x="5029200" y="4419600"/>
            <a:ext cx="457200" cy="0"/>
          </a:xfrm>
          <a:prstGeom prst="line">
            <a:avLst/>
          </a:prstGeom>
          <a:noFill/>
          <a:ln w="9525">
            <a:solidFill>
              <a:schemeClr val="tx1"/>
            </a:solidFill>
            <a:round/>
            <a:headEnd/>
            <a:tailEnd/>
          </a:ln>
          <a:effectLst/>
        </p:spPr>
        <p:txBody>
          <a:bodyPr/>
          <a:lstStyle/>
          <a:p>
            <a:endParaRPr lang="en-US"/>
          </a:p>
        </p:txBody>
      </p:sp>
      <p:sp>
        <p:nvSpPr>
          <p:cNvPr id="71711" name="Line 31"/>
          <p:cNvSpPr>
            <a:spLocks noChangeShapeType="1"/>
          </p:cNvSpPr>
          <p:nvPr/>
        </p:nvSpPr>
        <p:spPr bwMode="auto">
          <a:xfrm>
            <a:off x="4648200" y="5715000"/>
            <a:ext cx="381000" cy="0"/>
          </a:xfrm>
          <a:prstGeom prst="line">
            <a:avLst/>
          </a:prstGeom>
          <a:noFill/>
          <a:ln w="9525">
            <a:solidFill>
              <a:schemeClr val="tx1"/>
            </a:solidFill>
            <a:round/>
            <a:headEnd/>
            <a:tailEnd/>
          </a:ln>
          <a:effectLst/>
        </p:spPr>
        <p:txBody>
          <a:bodyPr/>
          <a:lstStyle/>
          <a:p>
            <a:endParaRPr lang="en-US"/>
          </a:p>
        </p:txBody>
      </p:sp>
      <p:sp>
        <p:nvSpPr>
          <p:cNvPr id="71712" name="Line 32"/>
          <p:cNvSpPr>
            <a:spLocks noChangeShapeType="1"/>
          </p:cNvSpPr>
          <p:nvPr/>
        </p:nvSpPr>
        <p:spPr bwMode="auto">
          <a:xfrm>
            <a:off x="5029200" y="5257800"/>
            <a:ext cx="0" cy="685800"/>
          </a:xfrm>
          <a:prstGeom prst="line">
            <a:avLst/>
          </a:prstGeom>
          <a:noFill/>
          <a:ln w="9525">
            <a:solidFill>
              <a:schemeClr val="tx1"/>
            </a:solidFill>
            <a:round/>
            <a:headEnd/>
            <a:tailEnd/>
          </a:ln>
          <a:effectLst/>
        </p:spPr>
        <p:txBody>
          <a:bodyPr/>
          <a:lstStyle/>
          <a:p>
            <a:endParaRPr lang="en-US"/>
          </a:p>
        </p:txBody>
      </p:sp>
      <p:sp>
        <p:nvSpPr>
          <p:cNvPr id="71713" name="Line 33"/>
          <p:cNvSpPr>
            <a:spLocks noChangeShapeType="1"/>
          </p:cNvSpPr>
          <p:nvPr/>
        </p:nvSpPr>
        <p:spPr bwMode="auto">
          <a:xfrm>
            <a:off x="5029200" y="5943600"/>
            <a:ext cx="457200" cy="0"/>
          </a:xfrm>
          <a:prstGeom prst="line">
            <a:avLst/>
          </a:prstGeom>
          <a:noFill/>
          <a:ln w="9525">
            <a:solidFill>
              <a:schemeClr val="tx1"/>
            </a:solidFill>
            <a:round/>
            <a:headEnd/>
            <a:tailEnd/>
          </a:ln>
          <a:effectLst/>
        </p:spPr>
        <p:txBody>
          <a:bodyPr/>
          <a:lstStyle/>
          <a:p>
            <a:endParaRPr lang="en-US"/>
          </a:p>
        </p:txBody>
      </p:sp>
      <p:sp>
        <p:nvSpPr>
          <p:cNvPr id="71715" name="Line 35"/>
          <p:cNvSpPr>
            <a:spLocks noChangeShapeType="1"/>
          </p:cNvSpPr>
          <p:nvPr/>
        </p:nvSpPr>
        <p:spPr bwMode="auto">
          <a:xfrm>
            <a:off x="5029200" y="5257800"/>
            <a:ext cx="457200" cy="0"/>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Run Chart Defects Per Day After Improvements</a:t>
            </a:r>
            <a:endParaRPr lang="en-US" dirty="0"/>
          </a:p>
        </p:txBody>
      </p:sp>
      <p:graphicFrame>
        <p:nvGraphicFramePr>
          <p:cNvPr id="10" name="Content Placeholder 9"/>
          <p:cNvGraphicFramePr>
            <a:graphicFrameLocks noGrp="1"/>
          </p:cNvGraphicFramePr>
          <p:nvPr>
            <p:ph idx="1"/>
          </p:nvPr>
        </p:nvGraphicFramePr>
        <p:xfrm>
          <a:off x="177800" y="1109663"/>
          <a:ext cx="8509000" cy="5443537"/>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653" name="Object 13"/>
          <p:cNvGraphicFramePr>
            <a:graphicFrameLocks noChangeAspect="1"/>
          </p:cNvGraphicFramePr>
          <p:nvPr/>
        </p:nvGraphicFramePr>
        <p:xfrm>
          <a:off x="2476500" y="2120900"/>
          <a:ext cx="6477000" cy="3902075"/>
        </p:xfrm>
        <a:graphic>
          <a:graphicData uri="http://schemas.openxmlformats.org/presentationml/2006/ole">
            <mc:AlternateContent xmlns:mc="http://schemas.openxmlformats.org/markup-compatibility/2006">
              <mc:Choice xmlns:v="urn:schemas-microsoft-com:vml" Requires="v">
                <p:oleObj spid="_x0000_s112657" name="Worksheet" r:id="rId4" imgW="8639325" imgH="5257800" progId="Excel.Sheet.8">
                  <p:embed/>
                </p:oleObj>
              </mc:Choice>
              <mc:Fallback>
                <p:oleObj name="Worksheet" r:id="rId4" imgW="8639325" imgH="5257800" progId="Excel.Sheet.8">
                  <p:embed/>
                  <p:pic>
                    <p:nvPicPr>
                      <p:cNvPr id="0"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76500" y="2120900"/>
                        <a:ext cx="6477000" cy="39020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2642" name="Rectangle 2"/>
          <p:cNvSpPr>
            <a:spLocks noGrp="1" noChangeArrowheads="1"/>
          </p:cNvSpPr>
          <p:nvPr>
            <p:ph type="title"/>
          </p:nvPr>
        </p:nvSpPr>
        <p:spPr>
          <a:xfrm>
            <a:off x="195263" y="250825"/>
            <a:ext cx="8839200" cy="473075"/>
          </a:xfrm>
        </p:spPr>
        <p:txBody>
          <a:bodyPr/>
          <a:lstStyle/>
          <a:p>
            <a:r>
              <a:rPr lang="en-US"/>
              <a:t>Project Results - Capability</a:t>
            </a:r>
          </a:p>
        </p:txBody>
      </p:sp>
      <p:sp>
        <p:nvSpPr>
          <p:cNvPr id="112646" name="Oval 6"/>
          <p:cNvSpPr>
            <a:spLocks noChangeArrowheads="1"/>
          </p:cNvSpPr>
          <p:nvPr/>
        </p:nvSpPr>
        <p:spPr bwMode="auto">
          <a:xfrm>
            <a:off x="306388" y="4211638"/>
            <a:ext cx="1143000" cy="619125"/>
          </a:xfrm>
          <a:prstGeom prst="ellipse">
            <a:avLst/>
          </a:prstGeom>
          <a:noFill/>
          <a:ln w="28575">
            <a:solidFill>
              <a:srgbClr val="FF0000"/>
            </a:solidFill>
            <a:round/>
            <a:headEnd/>
            <a:tailEnd/>
          </a:ln>
          <a:effectLst/>
        </p:spPr>
        <p:txBody>
          <a:bodyPr wrap="none" anchor="ctr"/>
          <a:lstStyle/>
          <a:p>
            <a:endParaRPr lang="en-US"/>
          </a:p>
        </p:txBody>
      </p:sp>
      <p:sp>
        <p:nvSpPr>
          <p:cNvPr id="112647" name="Text Box 7"/>
          <p:cNvSpPr txBox="1">
            <a:spLocks noChangeArrowheads="1"/>
          </p:cNvSpPr>
          <p:nvPr/>
        </p:nvSpPr>
        <p:spPr bwMode="auto">
          <a:xfrm>
            <a:off x="609600" y="5800725"/>
            <a:ext cx="1441450" cy="641350"/>
          </a:xfrm>
          <a:prstGeom prst="rect">
            <a:avLst/>
          </a:prstGeom>
          <a:noFill/>
          <a:ln w="9525">
            <a:noFill/>
            <a:miter lim="800000"/>
            <a:headEnd/>
            <a:tailEnd/>
          </a:ln>
          <a:effectLst/>
        </p:spPr>
        <p:txBody>
          <a:bodyPr wrap="none">
            <a:spAutoFit/>
          </a:bodyPr>
          <a:lstStyle/>
          <a:p>
            <a:r>
              <a:rPr lang="en-US" sz="1800" i="1">
                <a:latin typeface="Arial Black" pitchFamily="34" charset="0"/>
              </a:rPr>
              <a:t>Previous</a:t>
            </a:r>
          </a:p>
          <a:p>
            <a:r>
              <a:rPr lang="en-US" sz="1800" i="1">
                <a:latin typeface="Arial Black" pitchFamily="34" charset="0"/>
              </a:rPr>
              <a:t>Capability</a:t>
            </a:r>
          </a:p>
        </p:txBody>
      </p:sp>
      <p:sp>
        <p:nvSpPr>
          <p:cNvPr id="112648" name="Line 8"/>
          <p:cNvSpPr>
            <a:spLocks noChangeShapeType="1"/>
          </p:cNvSpPr>
          <p:nvPr/>
        </p:nvSpPr>
        <p:spPr bwMode="auto">
          <a:xfrm flipH="1" flipV="1">
            <a:off x="985838" y="4926013"/>
            <a:ext cx="252412" cy="835025"/>
          </a:xfrm>
          <a:prstGeom prst="line">
            <a:avLst/>
          </a:prstGeom>
          <a:noFill/>
          <a:ln w="19050">
            <a:solidFill>
              <a:schemeClr val="tx1"/>
            </a:solidFill>
            <a:round/>
            <a:headEnd/>
            <a:tailEnd type="triangle" w="med" len="med"/>
          </a:ln>
          <a:effectLst/>
        </p:spPr>
        <p:txBody>
          <a:bodyPr/>
          <a:lstStyle/>
          <a:p>
            <a:endParaRPr lang="en-US"/>
          </a:p>
        </p:txBody>
      </p:sp>
      <p:sp>
        <p:nvSpPr>
          <p:cNvPr id="112649" name="Oval 9"/>
          <p:cNvSpPr>
            <a:spLocks noChangeArrowheads="1"/>
          </p:cNvSpPr>
          <p:nvPr/>
        </p:nvSpPr>
        <p:spPr bwMode="auto">
          <a:xfrm>
            <a:off x="6850063" y="5060950"/>
            <a:ext cx="1350962" cy="573088"/>
          </a:xfrm>
          <a:prstGeom prst="ellipse">
            <a:avLst/>
          </a:prstGeom>
          <a:noFill/>
          <a:ln w="28575">
            <a:solidFill>
              <a:srgbClr val="FF0000"/>
            </a:solidFill>
            <a:round/>
            <a:headEnd/>
            <a:tailEnd/>
          </a:ln>
          <a:effectLst/>
        </p:spPr>
        <p:txBody>
          <a:bodyPr wrap="none" anchor="ctr"/>
          <a:lstStyle/>
          <a:p>
            <a:endParaRPr lang="en-US"/>
          </a:p>
        </p:txBody>
      </p:sp>
      <p:sp>
        <p:nvSpPr>
          <p:cNvPr id="112650" name="Text Box 10"/>
          <p:cNvSpPr txBox="1">
            <a:spLocks noChangeArrowheads="1"/>
          </p:cNvSpPr>
          <p:nvPr/>
        </p:nvSpPr>
        <p:spPr bwMode="auto">
          <a:xfrm>
            <a:off x="4625975" y="5964238"/>
            <a:ext cx="1450975" cy="650875"/>
          </a:xfrm>
          <a:prstGeom prst="rect">
            <a:avLst/>
          </a:prstGeom>
          <a:solidFill>
            <a:schemeClr val="bg1"/>
          </a:solidFill>
          <a:ln w="9525">
            <a:solidFill>
              <a:srgbClr val="FF0000"/>
            </a:solidFill>
            <a:miter lim="800000"/>
            <a:headEnd/>
            <a:tailEnd/>
          </a:ln>
          <a:effectLst/>
        </p:spPr>
        <p:txBody>
          <a:bodyPr wrap="none">
            <a:spAutoFit/>
          </a:bodyPr>
          <a:lstStyle/>
          <a:p>
            <a:r>
              <a:rPr lang="en-US" sz="1800" i="1">
                <a:latin typeface="Arial Black" pitchFamily="34" charset="0"/>
              </a:rPr>
              <a:t>Improved</a:t>
            </a:r>
          </a:p>
          <a:p>
            <a:r>
              <a:rPr lang="en-US" sz="1800" i="1">
                <a:latin typeface="Arial Black" pitchFamily="34" charset="0"/>
              </a:rPr>
              <a:t>Capability</a:t>
            </a:r>
          </a:p>
        </p:txBody>
      </p:sp>
      <p:sp>
        <p:nvSpPr>
          <p:cNvPr id="112651" name="Line 11"/>
          <p:cNvSpPr>
            <a:spLocks noChangeShapeType="1"/>
          </p:cNvSpPr>
          <p:nvPr/>
        </p:nvSpPr>
        <p:spPr bwMode="auto">
          <a:xfrm flipV="1">
            <a:off x="6084888" y="5430838"/>
            <a:ext cx="820737" cy="531812"/>
          </a:xfrm>
          <a:prstGeom prst="line">
            <a:avLst/>
          </a:prstGeom>
          <a:noFill/>
          <a:ln w="19050">
            <a:solidFill>
              <a:schemeClr val="tx1"/>
            </a:solidFill>
            <a:round/>
            <a:headEnd/>
            <a:tailEnd type="triangle" w="med" len="med"/>
          </a:ln>
          <a:effectLst/>
        </p:spPr>
        <p:txBody>
          <a:bodyPr/>
          <a:lstStyle/>
          <a:p>
            <a:endParaRPr lang="en-US"/>
          </a:p>
        </p:txBody>
      </p:sp>
      <p:graphicFrame>
        <p:nvGraphicFramePr>
          <p:cNvPr id="112656" name="Object 16"/>
          <p:cNvGraphicFramePr>
            <a:graphicFrameLocks noChangeAspect="1"/>
          </p:cNvGraphicFramePr>
          <p:nvPr/>
        </p:nvGraphicFramePr>
        <p:xfrm>
          <a:off x="352425" y="1976438"/>
          <a:ext cx="2079625" cy="3225800"/>
        </p:xfrm>
        <a:graphic>
          <a:graphicData uri="http://schemas.openxmlformats.org/presentationml/2006/ole">
            <mc:AlternateContent xmlns:mc="http://schemas.openxmlformats.org/markup-compatibility/2006">
              <mc:Choice xmlns:v="urn:schemas-microsoft-com:vml" Requires="v">
                <p:oleObj spid="_x0000_s112658" name="Worksheet" r:id="rId7" imgW="2790860" imgH="4324535" progId="Excel.Sheet.8">
                  <p:embed/>
                </p:oleObj>
              </mc:Choice>
              <mc:Fallback>
                <p:oleObj name="Worksheet" r:id="rId7" imgW="2790860" imgH="4324535" progId="Excel.Sheet.8">
                  <p:embed/>
                  <p:pic>
                    <p:nvPicPr>
                      <p:cNvPr id="0" name="Picture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2425" y="1976438"/>
                        <a:ext cx="2079625" cy="322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195263" y="250825"/>
            <a:ext cx="8839200" cy="473075"/>
          </a:xfrm>
        </p:spPr>
        <p:txBody>
          <a:bodyPr/>
          <a:lstStyle/>
          <a:p>
            <a:r>
              <a:rPr lang="en-US"/>
              <a:t>Project Closure</a:t>
            </a:r>
          </a:p>
        </p:txBody>
      </p:sp>
      <p:sp>
        <p:nvSpPr>
          <p:cNvPr id="114691" name="Rectangle 3"/>
          <p:cNvSpPr>
            <a:spLocks noGrp="1" noChangeArrowheads="1"/>
          </p:cNvSpPr>
          <p:nvPr>
            <p:ph type="body" idx="1"/>
          </p:nvPr>
        </p:nvSpPr>
        <p:spPr>
          <a:xfrm>
            <a:off x="304800" y="1168401"/>
            <a:ext cx="8610600" cy="5524500"/>
          </a:xfrm>
        </p:spPr>
        <p:txBody>
          <a:bodyPr/>
          <a:lstStyle/>
          <a:p>
            <a:pPr>
              <a:buFontTx/>
              <a:buNone/>
            </a:pPr>
            <a:r>
              <a:rPr lang="en-US" dirty="0" smtClean="0"/>
              <a:t>Improvements Made:</a:t>
            </a:r>
          </a:p>
          <a:p>
            <a:pPr>
              <a:buFontTx/>
              <a:buNone/>
            </a:pPr>
            <a:r>
              <a:rPr lang="en-US" dirty="0" smtClean="0"/>
              <a:t>	</a:t>
            </a:r>
            <a:r>
              <a:rPr lang="en-US" sz="1600" dirty="0" smtClean="0"/>
              <a:t>1.  We 5s the Work Area (Sort, Set, Shine tools and equipment in the work area and at each work table)</a:t>
            </a:r>
          </a:p>
          <a:p>
            <a:pPr>
              <a:buFontTx/>
              <a:buNone/>
            </a:pPr>
            <a:r>
              <a:rPr lang="en-US" sz="1600" dirty="0" smtClean="0"/>
              <a:t>	2.  Established a TPM (Total Preventative Maintenance Program on </a:t>
            </a:r>
            <a:r>
              <a:rPr lang="en-US" sz="1600" dirty="0" err="1" smtClean="0"/>
              <a:t>Hingers</a:t>
            </a:r>
            <a:r>
              <a:rPr lang="en-US" sz="1600" dirty="0" smtClean="0"/>
              <a:t>) for Operator to follow both daily and weekly checks</a:t>
            </a:r>
          </a:p>
          <a:p>
            <a:pPr>
              <a:buFontTx/>
              <a:buNone/>
            </a:pPr>
            <a:r>
              <a:rPr lang="en-US" sz="1600" dirty="0" smtClean="0"/>
              <a:t>	3.  Installed Dishwasher racks in Carts for separation of doors and frames.</a:t>
            </a:r>
          </a:p>
          <a:p>
            <a:pPr>
              <a:buFontTx/>
              <a:buNone/>
            </a:pPr>
            <a:r>
              <a:rPr lang="en-US" sz="1600" dirty="0" smtClean="0"/>
              <a:t>	4.  Trained employees on Properly Handling of Doors and Frames (face to face and back to back to minimize scratches, dents, nicks, etc.)</a:t>
            </a:r>
          </a:p>
          <a:p>
            <a:pPr>
              <a:buFontTx/>
              <a:buNone/>
            </a:pPr>
            <a:r>
              <a:rPr lang="en-US" sz="1600" dirty="0" smtClean="0"/>
              <a:t>	5.  Trained employees on Proper Hinging Procedures (with posted procedures for different types of doors).</a:t>
            </a:r>
          </a:p>
          <a:p>
            <a:pPr>
              <a:buFontTx/>
              <a:buNone/>
            </a:pPr>
            <a:r>
              <a:rPr lang="en-US" sz="1600" dirty="0" smtClean="0"/>
              <a:t>	6.  Coordinate properly training of employees in Finish department to ensure proper finish is applied to proper species of wood</a:t>
            </a:r>
          </a:p>
          <a:p>
            <a:pPr>
              <a:buFontTx/>
              <a:buNone/>
            </a:pPr>
            <a:r>
              <a:rPr lang="en-US" sz="1600" dirty="0" smtClean="0"/>
              <a:t>	7.  Built bin for proper storage of various labels to be applied</a:t>
            </a:r>
          </a:p>
          <a:p>
            <a:pPr>
              <a:buFontTx/>
              <a:buNone/>
            </a:pPr>
            <a:r>
              <a:rPr lang="en-US" sz="1600" dirty="0" smtClean="0"/>
              <a:t>	8.  Updated all work instructions</a:t>
            </a:r>
          </a:p>
          <a:p>
            <a:pPr>
              <a:buFontTx/>
              <a:buNone/>
            </a:pPr>
            <a:r>
              <a:rPr lang="en-US" sz="1600" dirty="0" smtClean="0"/>
              <a:t>	9.  Established a Weekly Audit Process for Quality/Supervisors</a:t>
            </a:r>
          </a:p>
          <a:p>
            <a:pPr>
              <a:buFontTx/>
              <a:buNone/>
            </a:pPr>
            <a:r>
              <a:rPr lang="en-US" sz="1600" dirty="0" smtClean="0"/>
              <a:t>	10.  Conduct random inspections of packaged product ready for shipment for defects</a:t>
            </a:r>
            <a:endParaRPr lang="en-US" sz="16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1026"/>
          <p:cNvSpPr>
            <a:spLocks noGrp="1" noChangeArrowheads="1"/>
          </p:cNvSpPr>
          <p:nvPr>
            <p:ph type="title"/>
          </p:nvPr>
        </p:nvSpPr>
        <p:spPr>
          <a:xfrm>
            <a:off x="195263" y="250825"/>
            <a:ext cx="8839200" cy="473075"/>
          </a:xfrm>
        </p:spPr>
        <p:txBody>
          <a:bodyPr/>
          <a:lstStyle/>
          <a:p>
            <a:r>
              <a:rPr lang="en-US"/>
              <a:t>Lessons Learned</a:t>
            </a:r>
          </a:p>
        </p:txBody>
      </p:sp>
      <p:sp>
        <p:nvSpPr>
          <p:cNvPr id="115715" name="Rectangle 1027"/>
          <p:cNvSpPr>
            <a:spLocks noGrp="1" noChangeArrowheads="1"/>
          </p:cNvSpPr>
          <p:nvPr>
            <p:ph type="body" idx="1"/>
          </p:nvPr>
        </p:nvSpPr>
        <p:spPr/>
        <p:txBody>
          <a:bodyPr/>
          <a:lstStyle/>
          <a:p>
            <a:pPr>
              <a:buFontTx/>
              <a:buNone/>
            </a:pPr>
            <a:r>
              <a:rPr lang="en-US" dirty="0"/>
              <a:t>Summarize </a:t>
            </a:r>
            <a:r>
              <a:rPr lang="en-US" dirty="0" err="1" smtClean="0"/>
              <a:t>Learnings</a:t>
            </a:r>
            <a:r>
              <a:rPr lang="en-US" dirty="0" smtClean="0"/>
              <a:t> Continued:</a:t>
            </a:r>
          </a:p>
          <a:p>
            <a:pPr>
              <a:buFontTx/>
              <a:buAutoNum type="arabicPeriod"/>
            </a:pPr>
            <a:r>
              <a:rPr lang="en-US" sz="1600" dirty="0" smtClean="0"/>
              <a:t>5s (Sort, Set, Shine, Standardize and Sustain) are critical elements in the workplace.  They not only keep the workplace organized but also allow for a more efficient and safer work environment.  We eliminated safety hazards by having a place for everything and having everything in its place.</a:t>
            </a:r>
          </a:p>
          <a:p>
            <a:pPr>
              <a:buFontTx/>
              <a:buAutoNum type="arabicPeriod"/>
            </a:pPr>
            <a:endParaRPr lang="en-US" sz="1600" dirty="0" smtClean="0"/>
          </a:p>
          <a:p>
            <a:pPr>
              <a:buFontTx/>
              <a:buAutoNum type="arabicPeriod"/>
            </a:pPr>
            <a:r>
              <a:rPr lang="en-US" sz="1600" dirty="0" smtClean="0"/>
              <a:t>Work Instructions are vital to quality.  This process ensures that each operator (new, old, or temporary employee) follows the same process/procedures for assembly of the sample door front.  It also allowed for us to identify Critical to Quality issues that needed special attention by the employees.</a:t>
            </a:r>
          </a:p>
          <a:p>
            <a:pPr>
              <a:buFontTx/>
              <a:buAutoNum type="arabicPeriod"/>
            </a:pPr>
            <a:endParaRPr lang="en-US" sz="1600" dirty="0" smtClean="0"/>
          </a:p>
          <a:p>
            <a:pPr>
              <a:buFontTx/>
              <a:buAutoNum type="arabicPeriod"/>
            </a:pPr>
            <a:r>
              <a:rPr lang="en-US" sz="1600" dirty="0" smtClean="0"/>
              <a:t>Following the TPM process for the </a:t>
            </a:r>
            <a:r>
              <a:rPr lang="en-US" sz="1600" dirty="0" err="1" smtClean="0"/>
              <a:t>hingers</a:t>
            </a:r>
            <a:r>
              <a:rPr lang="en-US" sz="1600" dirty="0" smtClean="0"/>
              <a:t> minimized downtime due no program in place which allowed for the </a:t>
            </a:r>
            <a:r>
              <a:rPr lang="en-US" sz="1600" dirty="0" err="1" smtClean="0"/>
              <a:t>hinger</a:t>
            </a:r>
            <a:r>
              <a:rPr lang="en-US" sz="1600" dirty="0" smtClean="0"/>
              <a:t> to run until they broke then maintenance was call in to fix the machine.  Having a TPM required the operator to look over the </a:t>
            </a:r>
            <a:r>
              <a:rPr lang="en-US" sz="1600" dirty="0" err="1" smtClean="0"/>
              <a:t>hinger</a:t>
            </a:r>
            <a:r>
              <a:rPr lang="en-US" sz="1600" dirty="0" smtClean="0"/>
              <a:t> at the beginning and end of the </a:t>
            </a:r>
            <a:r>
              <a:rPr lang="en-US" sz="1600" dirty="0" err="1" smtClean="0"/>
              <a:t>hinger</a:t>
            </a:r>
            <a:r>
              <a:rPr lang="en-US" sz="1600" dirty="0" smtClean="0"/>
              <a:t> each day/week for proper set up and operation.</a:t>
            </a:r>
            <a:endParaRPr lang="en-US" sz="1600" dirty="0"/>
          </a:p>
          <a:p>
            <a:pPr lvl="1"/>
            <a:r>
              <a:rPr lang="en-US" sz="1600" dirty="0"/>
              <a:t>About the work process</a:t>
            </a:r>
          </a:p>
          <a:p>
            <a:pPr lvl="1"/>
            <a:r>
              <a:rPr lang="en-US" sz="1600" dirty="0"/>
              <a:t>About the team’s process</a:t>
            </a:r>
          </a:p>
          <a:p>
            <a:pPr lvl="1"/>
            <a:r>
              <a:rPr lang="en-US" sz="1600" dirty="0"/>
              <a:t>About project results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1026"/>
          <p:cNvSpPr>
            <a:spLocks noGrp="1" noChangeArrowheads="1"/>
          </p:cNvSpPr>
          <p:nvPr>
            <p:ph type="title"/>
          </p:nvPr>
        </p:nvSpPr>
        <p:spPr>
          <a:xfrm>
            <a:off x="195263" y="250825"/>
            <a:ext cx="8839200" cy="473075"/>
          </a:xfrm>
        </p:spPr>
        <p:txBody>
          <a:bodyPr/>
          <a:lstStyle/>
          <a:p>
            <a:r>
              <a:rPr lang="en-US"/>
              <a:t>Lessons Learned</a:t>
            </a:r>
          </a:p>
        </p:txBody>
      </p:sp>
      <p:sp>
        <p:nvSpPr>
          <p:cNvPr id="115715" name="Rectangle 1027"/>
          <p:cNvSpPr>
            <a:spLocks noGrp="1" noChangeArrowheads="1"/>
          </p:cNvSpPr>
          <p:nvPr>
            <p:ph type="body" idx="1"/>
          </p:nvPr>
        </p:nvSpPr>
        <p:spPr/>
        <p:txBody>
          <a:bodyPr/>
          <a:lstStyle/>
          <a:p>
            <a:pPr>
              <a:buFontTx/>
              <a:buNone/>
            </a:pPr>
            <a:r>
              <a:rPr lang="en-US" dirty="0"/>
              <a:t>Summarize </a:t>
            </a:r>
            <a:r>
              <a:rPr lang="en-US" dirty="0" err="1" smtClean="0"/>
              <a:t>learnings</a:t>
            </a:r>
            <a:endParaRPr lang="en-US" dirty="0" smtClean="0"/>
          </a:p>
          <a:p>
            <a:pPr>
              <a:buNone/>
            </a:pPr>
            <a:r>
              <a:rPr lang="en-US" sz="1600" dirty="0" smtClean="0"/>
              <a:t>4.   Training is important.  Employees did not realize that handling cabinet doors and drawer fronts are like handling fine furniture.  Different species of wood are harder and softer than others and are subject to dents, nick, etc.  Having employees understand the species of wood and the characteristics of each along with handling face to face and back to back significantly reduced handling damage.</a:t>
            </a:r>
          </a:p>
          <a:p>
            <a:pPr>
              <a:buFontTx/>
              <a:buAutoNum type="arabicPeriod"/>
            </a:pPr>
            <a:endParaRPr lang="en-US" sz="1600" dirty="0" smtClean="0"/>
          </a:p>
          <a:p>
            <a:pPr>
              <a:buNone/>
            </a:pPr>
            <a:r>
              <a:rPr lang="en-US" sz="1600" dirty="0" smtClean="0"/>
              <a:t>5.   Communication among the team is important.  Providing feedback several times a day back to the Finish Department was vital to “containing” finish defects, of wrong color, sags, runs, etc in the finished product enabled them to make corrective actions quicker which in turn minimized the amount of finished defects from coming up stream.</a:t>
            </a:r>
          </a:p>
          <a:p>
            <a:pPr>
              <a:buNone/>
            </a:pPr>
            <a:endParaRPr lang="en-US" sz="1600" dirty="0" smtClean="0"/>
          </a:p>
          <a:p>
            <a:pPr>
              <a:buAutoNum type="arabicPeriod" startAt="6"/>
            </a:pPr>
            <a:r>
              <a:rPr lang="en-US" sz="1600" dirty="0" smtClean="0"/>
              <a:t>Communication to the operators as to the number and type of defects being found during the audits that were put into place.  Having each operator stamp each packaged sample door front with their unique stamp provided accountability for defects found during each audit.  The mere fact that we began auditing the process reduced the defect rate.</a:t>
            </a:r>
          </a:p>
          <a:p>
            <a:pPr>
              <a:buAutoNum type="arabicPeriod" startAt="6"/>
            </a:pPr>
            <a:endParaRPr lang="en-US" sz="1600" dirty="0" smtClean="0"/>
          </a:p>
          <a:p>
            <a:pPr>
              <a:buAutoNum type="arabicPeriod" startAt="6"/>
            </a:pPr>
            <a:r>
              <a:rPr lang="en-US" sz="1600" dirty="0" smtClean="0"/>
              <a:t>This was a small project but by focusing on it the team felt that it showed the employees involved that no matter how small a project it is important to ship and deliver a quality product to your customer each and every day.</a:t>
            </a:r>
            <a:endParaRPr lang="en-US" sz="16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195263" y="250825"/>
            <a:ext cx="8839200" cy="473075"/>
          </a:xfrm>
        </p:spPr>
        <p:txBody>
          <a:bodyPr/>
          <a:lstStyle/>
          <a:p>
            <a:r>
              <a:rPr lang="en-US"/>
              <a:t>Replication Opportunities</a:t>
            </a:r>
          </a:p>
        </p:txBody>
      </p:sp>
      <p:sp>
        <p:nvSpPr>
          <p:cNvPr id="117763" name="Rectangle 3"/>
          <p:cNvSpPr>
            <a:spLocks noGrp="1" noChangeArrowheads="1"/>
          </p:cNvSpPr>
          <p:nvPr>
            <p:ph type="body" idx="1"/>
          </p:nvPr>
        </p:nvSpPr>
        <p:spPr/>
        <p:txBody>
          <a:bodyPr/>
          <a:lstStyle/>
          <a:p>
            <a:r>
              <a:rPr lang="en-US" dirty="0"/>
              <a:t>Identify &amp; list opportunities to replicate this </a:t>
            </a:r>
            <a:r>
              <a:rPr lang="en-US" dirty="0" smtClean="0"/>
              <a:t>project</a:t>
            </a:r>
          </a:p>
          <a:p>
            <a:pPr lvl="1"/>
            <a:r>
              <a:rPr lang="en-US" dirty="0" smtClean="0"/>
              <a:t>We are currently in the process of getting more six sigma training for all supervisors so that we can then have each of them focus on individual projects within their own departments.</a:t>
            </a:r>
            <a:endParaRPr lang="en-US" dirty="0"/>
          </a:p>
          <a:p>
            <a:r>
              <a:rPr lang="en-US" dirty="0"/>
              <a:t>List the Process Owner (Core/Enabling) responsible for </a:t>
            </a:r>
            <a:r>
              <a:rPr lang="en-US" dirty="0" smtClean="0"/>
              <a:t>replication</a:t>
            </a:r>
          </a:p>
          <a:p>
            <a:pPr lvl="1"/>
            <a:r>
              <a:rPr lang="en-US" dirty="0" smtClean="0"/>
              <a:t>Jeff </a:t>
            </a:r>
            <a:r>
              <a:rPr lang="en-US" dirty="0" err="1" smtClean="0"/>
              <a:t>Briley</a:t>
            </a:r>
            <a:r>
              <a:rPr lang="en-US" dirty="0" smtClean="0"/>
              <a:t> our Black Belt has initiated the efforts to get the plant more training.  He has the support of our General Manager and they both are coordinated with our corporate office for support, i.e. training/budget dollars if not for this year for 2012.</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95263" y="250825"/>
            <a:ext cx="8305800" cy="473075"/>
          </a:xfrm>
        </p:spPr>
        <p:txBody>
          <a:bodyPr/>
          <a:lstStyle/>
          <a:p>
            <a:r>
              <a:rPr lang="en-US"/>
              <a:t>DMAIEC Project Flow &amp; </a:t>
            </a:r>
            <a:r>
              <a:rPr lang="en-US" sz="2000"/>
              <a:t>Reviews</a:t>
            </a:r>
          </a:p>
        </p:txBody>
      </p:sp>
      <p:sp>
        <p:nvSpPr>
          <p:cNvPr id="31788" name="AutoShape 44"/>
          <p:cNvSpPr>
            <a:spLocks noChangeArrowheads="1"/>
          </p:cNvSpPr>
          <p:nvPr/>
        </p:nvSpPr>
        <p:spPr bwMode="auto">
          <a:xfrm>
            <a:off x="6019800" y="5881688"/>
            <a:ext cx="2438400" cy="304800"/>
          </a:xfrm>
          <a:prstGeom prst="flowChartProcess">
            <a:avLst/>
          </a:prstGeom>
          <a:noFill/>
          <a:ln w="9525">
            <a:noFill/>
            <a:miter lim="800000"/>
            <a:headEnd/>
            <a:tailEnd/>
          </a:ln>
          <a:effectLst/>
        </p:spPr>
        <p:txBody>
          <a:bodyPr anchor="ctr"/>
          <a:lstStyle/>
          <a:p>
            <a:pPr marL="114300" indent="-114300" eaLnBrk="0" hangingPunct="0">
              <a:spcBef>
                <a:spcPct val="15000"/>
              </a:spcBef>
            </a:pPr>
            <a:endParaRPr lang="en-US" sz="800">
              <a:latin typeface="Arial" pitchFamily="34" charset="0"/>
            </a:endParaRPr>
          </a:p>
          <a:p>
            <a:pPr marL="114300" indent="-114300" eaLnBrk="0" hangingPunct="0">
              <a:spcBef>
                <a:spcPct val="15000"/>
              </a:spcBef>
            </a:pPr>
            <a:r>
              <a:rPr lang="en-US" sz="800">
                <a:latin typeface="Arial" pitchFamily="34" charset="0"/>
              </a:rPr>
              <a:t>- Reviews Arranged and Scheduled by Black Belt</a:t>
            </a:r>
          </a:p>
          <a:p>
            <a:pPr marL="114300" indent="-114300" eaLnBrk="0" hangingPunct="0">
              <a:spcBef>
                <a:spcPct val="15000"/>
              </a:spcBef>
            </a:pPr>
            <a:r>
              <a:rPr lang="en-US" sz="800">
                <a:latin typeface="Arial" pitchFamily="34" charset="0"/>
              </a:rPr>
              <a:t>	Separate Reviews are not recommended</a:t>
            </a:r>
          </a:p>
          <a:p>
            <a:pPr marL="114300" indent="-114300" eaLnBrk="0" hangingPunct="0">
              <a:spcBef>
                <a:spcPct val="15000"/>
              </a:spcBef>
              <a:buFontTx/>
              <a:buChar char="-"/>
            </a:pPr>
            <a:endParaRPr lang="en-US" sz="800">
              <a:latin typeface="Arial" pitchFamily="34" charset="0"/>
            </a:endParaRPr>
          </a:p>
          <a:p>
            <a:pPr marL="114300" indent="-114300" eaLnBrk="0" hangingPunct="0">
              <a:spcBef>
                <a:spcPct val="15000"/>
              </a:spcBef>
              <a:buFontTx/>
              <a:buChar char="-"/>
            </a:pPr>
            <a:r>
              <a:rPr lang="en-US" sz="800">
                <a:latin typeface="Arial" pitchFamily="34" charset="0"/>
              </a:rPr>
              <a:t>Completed Activity</a:t>
            </a:r>
          </a:p>
        </p:txBody>
      </p:sp>
      <p:sp>
        <p:nvSpPr>
          <p:cNvPr id="31811" name="Text Box 67"/>
          <p:cNvSpPr txBox="1">
            <a:spLocks noChangeArrowheads="1"/>
          </p:cNvSpPr>
          <p:nvPr/>
        </p:nvSpPr>
        <p:spPr bwMode="auto">
          <a:xfrm>
            <a:off x="5927725" y="6270625"/>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r>
              <a:rPr lang="en-US" sz="500" b="1"/>
              <a:t>X</a:t>
            </a:r>
          </a:p>
        </p:txBody>
      </p:sp>
      <p:grpSp>
        <p:nvGrpSpPr>
          <p:cNvPr id="31836" name="Group 92"/>
          <p:cNvGrpSpPr>
            <a:grpSpLocks/>
          </p:cNvGrpSpPr>
          <p:nvPr/>
        </p:nvGrpSpPr>
        <p:grpSpPr bwMode="auto">
          <a:xfrm>
            <a:off x="150813" y="1349375"/>
            <a:ext cx="8993187" cy="4437063"/>
            <a:chOff x="95" y="1075"/>
            <a:chExt cx="5665" cy="2795"/>
          </a:xfrm>
        </p:grpSpPr>
        <p:sp>
          <p:nvSpPr>
            <p:cNvPr id="31750" name="Rectangle 6"/>
            <p:cNvSpPr>
              <a:spLocks noChangeArrowheads="1"/>
            </p:cNvSpPr>
            <p:nvPr/>
          </p:nvSpPr>
          <p:spPr bwMode="auto">
            <a:xfrm rot="-5400000">
              <a:off x="-53" y="2915"/>
              <a:ext cx="528" cy="230"/>
            </a:xfrm>
            <a:prstGeom prst="rect">
              <a:avLst/>
            </a:prstGeom>
            <a:noFill/>
            <a:ln w="9525">
              <a:noFill/>
              <a:miter lim="800000"/>
              <a:headEnd/>
              <a:tailEnd/>
            </a:ln>
            <a:effectLst/>
          </p:spPr>
          <p:txBody>
            <a:bodyPr>
              <a:spAutoFit/>
            </a:bodyPr>
            <a:lstStyle/>
            <a:p>
              <a:pPr algn="ctr" eaLnBrk="0" hangingPunct="0">
                <a:spcBef>
                  <a:spcPct val="50000"/>
                </a:spcBef>
              </a:pPr>
              <a:r>
                <a:rPr lang="en-US" sz="900" b="1">
                  <a:solidFill>
                    <a:schemeClr val="accent2"/>
                  </a:solidFill>
                  <a:latin typeface="Arial" pitchFamily="34" charset="0"/>
                </a:rPr>
                <a:t>Champion/ Sponsor</a:t>
              </a:r>
            </a:p>
          </p:txBody>
        </p:sp>
        <p:sp>
          <p:nvSpPr>
            <p:cNvPr id="31751" name="Rectangle 7"/>
            <p:cNvSpPr>
              <a:spLocks noChangeArrowheads="1"/>
            </p:cNvSpPr>
            <p:nvPr/>
          </p:nvSpPr>
          <p:spPr bwMode="auto">
            <a:xfrm rot="-5400000">
              <a:off x="-78" y="2412"/>
              <a:ext cx="492" cy="144"/>
            </a:xfrm>
            <a:prstGeom prst="rect">
              <a:avLst/>
            </a:prstGeom>
            <a:noFill/>
            <a:ln w="9525">
              <a:noFill/>
              <a:miter lim="800000"/>
              <a:headEnd/>
              <a:tailEnd/>
            </a:ln>
            <a:effectLst/>
          </p:spPr>
          <p:txBody>
            <a:bodyPr>
              <a:spAutoFit/>
            </a:bodyPr>
            <a:lstStyle/>
            <a:p>
              <a:pPr algn="ctr" eaLnBrk="0" hangingPunct="0">
                <a:spcBef>
                  <a:spcPct val="50000"/>
                </a:spcBef>
              </a:pPr>
              <a:r>
                <a:rPr lang="en-US" sz="900" b="1">
                  <a:solidFill>
                    <a:schemeClr val="accent2"/>
                  </a:solidFill>
                  <a:latin typeface="Arial" pitchFamily="34" charset="0"/>
                </a:rPr>
                <a:t>Finance</a:t>
              </a:r>
            </a:p>
          </p:txBody>
        </p:sp>
        <p:sp>
          <p:nvSpPr>
            <p:cNvPr id="31752" name="Text Box 8"/>
            <p:cNvSpPr txBox="1">
              <a:spLocks noChangeArrowheads="1"/>
            </p:cNvSpPr>
            <p:nvPr/>
          </p:nvSpPr>
          <p:spPr bwMode="auto">
            <a:xfrm rot="-5400000">
              <a:off x="-60" y="1730"/>
              <a:ext cx="542" cy="154"/>
            </a:xfrm>
            <a:prstGeom prst="rect">
              <a:avLst/>
            </a:prstGeom>
            <a:noFill/>
            <a:ln w="9525">
              <a:noFill/>
              <a:miter lim="800000"/>
              <a:headEnd/>
              <a:tailEnd/>
            </a:ln>
            <a:effectLst/>
          </p:spPr>
          <p:txBody>
            <a:bodyPr>
              <a:spAutoFit/>
            </a:bodyPr>
            <a:lstStyle/>
            <a:p>
              <a:pPr algn="ctr" eaLnBrk="0" hangingPunct="0">
                <a:spcBef>
                  <a:spcPct val="50000"/>
                </a:spcBef>
              </a:pPr>
              <a:r>
                <a:rPr lang="en-US" sz="1000" b="1">
                  <a:solidFill>
                    <a:schemeClr val="accent2"/>
                  </a:solidFill>
                  <a:latin typeface="Arial" pitchFamily="34" charset="0"/>
                </a:rPr>
                <a:t>BB-GB</a:t>
              </a:r>
            </a:p>
          </p:txBody>
        </p:sp>
        <p:sp>
          <p:nvSpPr>
            <p:cNvPr id="31754" name="Line 10"/>
            <p:cNvSpPr>
              <a:spLocks noChangeShapeType="1"/>
            </p:cNvSpPr>
            <p:nvPr/>
          </p:nvSpPr>
          <p:spPr bwMode="auto">
            <a:xfrm>
              <a:off x="336" y="1446"/>
              <a:ext cx="5232" cy="1"/>
            </a:xfrm>
            <a:prstGeom prst="line">
              <a:avLst/>
            </a:prstGeom>
            <a:noFill/>
            <a:ln w="28575">
              <a:solidFill>
                <a:srgbClr val="C2C7BD"/>
              </a:solidFill>
              <a:prstDash val="dash"/>
              <a:round/>
              <a:headEnd/>
              <a:tailEnd/>
            </a:ln>
            <a:effectLst/>
          </p:spPr>
          <p:txBody>
            <a:bodyPr/>
            <a:lstStyle/>
            <a:p>
              <a:endParaRPr lang="en-US"/>
            </a:p>
          </p:txBody>
        </p:sp>
        <p:sp>
          <p:nvSpPr>
            <p:cNvPr id="31755" name="Line 11"/>
            <p:cNvSpPr>
              <a:spLocks noChangeShapeType="1"/>
            </p:cNvSpPr>
            <p:nvPr/>
          </p:nvSpPr>
          <p:spPr bwMode="auto">
            <a:xfrm>
              <a:off x="402" y="2670"/>
              <a:ext cx="5232" cy="0"/>
            </a:xfrm>
            <a:prstGeom prst="line">
              <a:avLst/>
            </a:prstGeom>
            <a:noFill/>
            <a:ln w="28575">
              <a:solidFill>
                <a:srgbClr val="C2C7BD"/>
              </a:solidFill>
              <a:prstDash val="dash"/>
              <a:round/>
              <a:headEnd/>
              <a:tailEnd/>
            </a:ln>
            <a:effectLst/>
          </p:spPr>
          <p:txBody>
            <a:bodyPr/>
            <a:lstStyle/>
            <a:p>
              <a:endParaRPr lang="en-US"/>
            </a:p>
          </p:txBody>
        </p:sp>
        <p:sp>
          <p:nvSpPr>
            <p:cNvPr id="31756" name="Line 12"/>
            <p:cNvSpPr>
              <a:spLocks noChangeShapeType="1"/>
            </p:cNvSpPr>
            <p:nvPr/>
          </p:nvSpPr>
          <p:spPr bwMode="auto">
            <a:xfrm>
              <a:off x="402" y="3294"/>
              <a:ext cx="5232" cy="0"/>
            </a:xfrm>
            <a:prstGeom prst="line">
              <a:avLst/>
            </a:prstGeom>
            <a:noFill/>
            <a:ln w="28575">
              <a:solidFill>
                <a:srgbClr val="C2C7BD"/>
              </a:solidFill>
              <a:prstDash val="dash"/>
              <a:round/>
              <a:headEnd/>
              <a:tailEnd/>
            </a:ln>
            <a:effectLst/>
          </p:spPr>
          <p:txBody>
            <a:bodyPr/>
            <a:lstStyle/>
            <a:p>
              <a:endParaRPr lang="en-US"/>
            </a:p>
          </p:txBody>
        </p:sp>
        <p:sp>
          <p:nvSpPr>
            <p:cNvPr id="31757" name="Rectangle 13"/>
            <p:cNvSpPr>
              <a:spLocks noChangeArrowheads="1"/>
            </p:cNvSpPr>
            <p:nvPr/>
          </p:nvSpPr>
          <p:spPr bwMode="auto">
            <a:xfrm rot="-5400000">
              <a:off x="-97" y="3534"/>
              <a:ext cx="528" cy="144"/>
            </a:xfrm>
            <a:prstGeom prst="rect">
              <a:avLst/>
            </a:prstGeom>
            <a:noFill/>
            <a:ln w="9525">
              <a:noFill/>
              <a:miter lim="800000"/>
              <a:headEnd/>
              <a:tailEnd/>
            </a:ln>
            <a:effectLst/>
          </p:spPr>
          <p:txBody>
            <a:bodyPr>
              <a:spAutoFit/>
            </a:bodyPr>
            <a:lstStyle/>
            <a:p>
              <a:pPr algn="ctr" eaLnBrk="0" hangingPunct="0">
                <a:spcBef>
                  <a:spcPct val="50000"/>
                </a:spcBef>
              </a:pPr>
              <a:r>
                <a:rPr lang="en-US" sz="900" b="1">
                  <a:solidFill>
                    <a:schemeClr val="accent2"/>
                  </a:solidFill>
                  <a:latin typeface="Arial" pitchFamily="34" charset="0"/>
                </a:rPr>
                <a:t>MBB</a:t>
              </a:r>
            </a:p>
          </p:txBody>
        </p:sp>
        <p:sp>
          <p:nvSpPr>
            <p:cNvPr id="31765" name="AutoShape 21"/>
            <p:cNvSpPr>
              <a:spLocks noChangeArrowheads="1"/>
            </p:cNvSpPr>
            <p:nvPr/>
          </p:nvSpPr>
          <p:spPr bwMode="auto">
            <a:xfrm>
              <a:off x="450" y="1513"/>
              <a:ext cx="912" cy="569"/>
            </a:xfrm>
            <a:prstGeom prst="flowChartProcess">
              <a:avLst/>
            </a:prstGeom>
            <a:noFill/>
            <a:ln w="9525">
              <a:noFill/>
              <a:miter lim="800000"/>
              <a:headEnd/>
              <a:tailEnd/>
            </a:ln>
            <a:effectLst/>
          </p:spPr>
          <p:txBody>
            <a:bodyPr anchor="ctr"/>
            <a:lstStyle/>
            <a:p>
              <a:pPr marL="112713" indent="-112713" eaLnBrk="0" hangingPunct="0">
                <a:spcBef>
                  <a:spcPct val="15000"/>
                </a:spcBef>
                <a:buSzPct val="155000"/>
                <a:buFont typeface="Wingdings" pitchFamily="2" charset="2"/>
                <a:buNone/>
              </a:pPr>
              <a:r>
                <a:rPr lang="en-US" sz="800">
                  <a:latin typeface="Arial" pitchFamily="34" charset="0"/>
                </a:rPr>
                <a:t>Team Charter (including Business Case)</a:t>
              </a:r>
            </a:p>
            <a:p>
              <a:pPr marL="112713" indent="-112713" eaLnBrk="0" hangingPunct="0">
                <a:spcBef>
                  <a:spcPct val="15000"/>
                </a:spcBef>
                <a:buSzPct val="155000"/>
                <a:buFont typeface="Wingdings" pitchFamily="2" charset="2"/>
                <a:buNone/>
              </a:pPr>
              <a:r>
                <a:rPr lang="en-US" sz="800">
                  <a:latin typeface="Arial" pitchFamily="34" charset="0"/>
                </a:rPr>
                <a:t>Map Process</a:t>
              </a:r>
            </a:p>
            <a:p>
              <a:pPr marL="112713" indent="-112713" eaLnBrk="0" hangingPunct="0">
                <a:spcBef>
                  <a:spcPct val="15000"/>
                </a:spcBef>
                <a:buSzPct val="155000"/>
                <a:buFont typeface="Wingdings" pitchFamily="2" charset="2"/>
                <a:buNone/>
              </a:pPr>
              <a:r>
                <a:rPr lang="en-US" sz="800">
                  <a:latin typeface="Arial" pitchFamily="34" charset="0"/>
                </a:rPr>
                <a:t>VOC Data Collection</a:t>
              </a:r>
            </a:p>
            <a:p>
              <a:pPr marL="112713" indent="-112713" eaLnBrk="0" hangingPunct="0">
                <a:spcBef>
                  <a:spcPct val="15000"/>
                </a:spcBef>
                <a:buSzPct val="155000"/>
                <a:buFont typeface="Wingdings" pitchFamily="2" charset="2"/>
                <a:buNone/>
              </a:pPr>
              <a:r>
                <a:rPr lang="en-US" sz="800">
                  <a:latin typeface="Arial" pitchFamily="34" charset="0"/>
                </a:rPr>
                <a:t>Specify CTQs</a:t>
              </a:r>
            </a:p>
          </p:txBody>
        </p:sp>
        <p:sp>
          <p:nvSpPr>
            <p:cNvPr id="31766" name="AutoShape 22"/>
            <p:cNvSpPr>
              <a:spLocks noChangeArrowheads="1"/>
            </p:cNvSpPr>
            <p:nvPr/>
          </p:nvSpPr>
          <p:spPr bwMode="auto">
            <a:xfrm>
              <a:off x="450" y="2766"/>
              <a:ext cx="912" cy="480"/>
            </a:xfrm>
            <a:prstGeom prst="flowChartProcess">
              <a:avLst/>
            </a:prstGeom>
            <a:noFill/>
            <a:ln w="9525">
              <a:noFill/>
              <a:miter lim="800000"/>
              <a:headEnd/>
              <a:tailEnd/>
            </a:ln>
            <a:effectLst/>
          </p:spPr>
          <p:txBody>
            <a:bodyPr anchor="ctr"/>
            <a:lstStyle/>
            <a:p>
              <a:pPr marL="112713" indent="-112713" eaLnBrk="0" hangingPunct="0">
                <a:spcBef>
                  <a:spcPct val="15000"/>
                </a:spcBef>
                <a:buSzPct val="155000"/>
                <a:buFont typeface="Wingdings" pitchFamily="2" charset="2"/>
                <a:buNone/>
              </a:pPr>
              <a:r>
                <a:rPr lang="en-US" sz="800">
                  <a:latin typeface="Arial" pitchFamily="34" charset="0"/>
                </a:rPr>
                <a:t>Approve Initial Charter</a:t>
              </a:r>
            </a:p>
            <a:p>
              <a:pPr marL="112713" indent="-112713" eaLnBrk="0" hangingPunct="0">
                <a:spcBef>
                  <a:spcPct val="15000"/>
                </a:spcBef>
                <a:buSzPct val="155000"/>
                <a:buFont typeface="Wingdings" pitchFamily="2" charset="2"/>
                <a:buNone/>
              </a:pPr>
              <a:r>
                <a:rPr lang="en-US" sz="800">
                  <a:latin typeface="Arial" pitchFamily="34" charset="0"/>
                </a:rPr>
                <a:t>Review and Approve Outputs of Define Step</a:t>
              </a:r>
            </a:p>
          </p:txBody>
        </p:sp>
        <p:sp>
          <p:nvSpPr>
            <p:cNvPr id="31767" name="AutoShape 23"/>
            <p:cNvSpPr>
              <a:spLocks noChangeArrowheads="1"/>
            </p:cNvSpPr>
            <p:nvPr/>
          </p:nvSpPr>
          <p:spPr bwMode="auto">
            <a:xfrm>
              <a:off x="450" y="3342"/>
              <a:ext cx="912" cy="480"/>
            </a:xfrm>
            <a:prstGeom prst="flowChartProcess">
              <a:avLst/>
            </a:prstGeom>
            <a:noFill/>
            <a:ln w="9525">
              <a:noFill/>
              <a:miter lim="800000"/>
              <a:headEnd/>
              <a:tailEnd/>
            </a:ln>
            <a:effectLst/>
          </p:spPr>
          <p:txBody>
            <a:bodyPr anchor="ctr"/>
            <a:lstStyle/>
            <a:p>
              <a:pPr marL="112713" indent="-112713" eaLnBrk="0" hangingPunct="0">
                <a:spcBef>
                  <a:spcPct val="15000"/>
                </a:spcBef>
                <a:buSzPct val="155000"/>
                <a:buFont typeface="Wingdings" pitchFamily="2" charset="2"/>
                <a:buNone/>
              </a:pPr>
              <a:r>
                <a:rPr lang="en-US" sz="800">
                  <a:latin typeface="Arial" pitchFamily="34" charset="0"/>
                </a:rPr>
                <a:t>Review and Approve Outputs of Define Step</a:t>
              </a:r>
            </a:p>
          </p:txBody>
        </p:sp>
        <p:sp>
          <p:nvSpPr>
            <p:cNvPr id="31768" name="Line 24"/>
            <p:cNvSpPr>
              <a:spLocks noChangeShapeType="1"/>
            </p:cNvSpPr>
            <p:nvPr/>
          </p:nvSpPr>
          <p:spPr bwMode="auto">
            <a:xfrm>
              <a:off x="402" y="2142"/>
              <a:ext cx="5232" cy="0"/>
            </a:xfrm>
            <a:prstGeom prst="line">
              <a:avLst/>
            </a:prstGeom>
            <a:noFill/>
            <a:ln w="28575">
              <a:solidFill>
                <a:srgbClr val="C2C7BD"/>
              </a:solidFill>
              <a:prstDash val="dash"/>
              <a:round/>
              <a:headEnd/>
              <a:tailEnd/>
            </a:ln>
            <a:effectLst/>
          </p:spPr>
          <p:txBody>
            <a:bodyPr/>
            <a:lstStyle/>
            <a:p>
              <a:endParaRPr lang="en-US"/>
            </a:p>
          </p:txBody>
        </p:sp>
        <p:sp>
          <p:nvSpPr>
            <p:cNvPr id="31769" name="AutoShape 25"/>
            <p:cNvSpPr>
              <a:spLocks noChangeArrowheads="1"/>
            </p:cNvSpPr>
            <p:nvPr/>
          </p:nvSpPr>
          <p:spPr bwMode="auto">
            <a:xfrm>
              <a:off x="1506" y="1536"/>
              <a:ext cx="912" cy="599"/>
            </a:xfrm>
            <a:prstGeom prst="flowChartProcess">
              <a:avLst/>
            </a:prstGeom>
            <a:noFill/>
            <a:ln w="9525">
              <a:noFill/>
              <a:miter lim="800000"/>
              <a:headEnd/>
              <a:tailEnd/>
            </a:ln>
            <a:effectLst/>
          </p:spPr>
          <p:txBody>
            <a:bodyPr anchor="ctr"/>
            <a:lstStyle/>
            <a:p>
              <a:pPr marL="112713" indent="-112713" eaLnBrk="0" hangingPunct="0">
                <a:spcBef>
                  <a:spcPct val="15000"/>
                </a:spcBef>
                <a:spcAft>
                  <a:spcPct val="10000"/>
                </a:spcAft>
                <a:buSzPct val="155000"/>
                <a:buFont typeface="Wingdings" pitchFamily="2" charset="2"/>
                <a:buNone/>
              </a:pPr>
              <a:r>
                <a:rPr lang="en-US" sz="800">
                  <a:latin typeface="Arial" pitchFamily="34" charset="0"/>
                </a:rPr>
                <a:t>CTQs Measured</a:t>
              </a:r>
            </a:p>
            <a:p>
              <a:pPr marL="112713" indent="-112713" eaLnBrk="0" hangingPunct="0">
                <a:spcBef>
                  <a:spcPct val="15000"/>
                </a:spcBef>
                <a:spcAft>
                  <a:spcPct val="10000"/>
                </a:spcAft>
                <a:buSzPct val="155000"/>
                <a:buFont typeface="Wingdings" pitchFamily="2" charset="2"/>
                <a:buNone/>
              </a:pPr>
              <a:r>
                <a:rPr lang="en-US" sz="800">
                  <a:latin typeface="Arial" pitchFamily="34" charset="0"/>
                </a:rPr>
                <a:t>Process Stability</a:t>
              </a:r>
            </a:p>
            <a:p>
              <a:pPr marL="112713" indent="-112713" eaLnBrk="0" hangingPunct="0">
                <a:spcBef>
                  <a:spcPct val="15000"/>
                </a:spcBef>
                <a:spcAft>
                  <a:spcPct val="10000"/>
                </a:spcAft>
                <a:buSzPct val="155000"/>
                <a:buFont typeface="Wingdings" pitchFamily="2" charset="2"/>
                <a:buNone/>
              </a:pPr>
              <a:r>
                <a:rPr lang="en-US" sz="800">
                  <a:latin typeface="Arial" pitchFamily="34" charset="0"/>
                </a:rPr>
                <a:t>Process Capability</a:t>
              </a:r>
            </a:p>
            <a:p>
              <a:pPr marL="112713" indent="-112713" eaLnBrk="0" hangingPunct="0">
                <a:spcBef>
                  <a:spcPct val="15000"/>
                </a:spcBef>
                <a:spcAft>
                  <a:spcPct val="10000"/>
                </a:spcAft>
                <a:buSzPct val="155000"/>
                <a:buFont typeface="Wingdings" pitchFamily="2" charset="2"/>
                <a:buNone/>
              </a:pPr>
              <a:r>
                <a:rPr lang="en-US" sz="800">
                  <a:latin typeface="Arial" pitchFamily="34" charset="0"/>
                </a:rPr>
                <a:t>Baseline Sigma Calc</a:t>
              </a:r>
            </a:p>
            <a:p>
              <a:pPr marL="112713" indent="-112713" eaLnBrk="0" hangingPunct="0">
                <a:spcBef>
                  <a:spcPct val="15000"/>
                </a:spcBef>
                <a:spcAft>
                  <a:spcPct val="10000"/>
                </a:spcAft>
                <a:buSzPct val="155000"/>
                <a:buFont typeface="Wingdings" pitchFamily="2" charset="2"/>
                <a:buNone/>
              </a:pPr>
              <a:r>
                <a:rPr lang="en-US" sz="800">
                  <a:latin typeface="Arial" pitchFamily="34" charset="0"/>
                </a:rPr>
                <a:t>Focused Problem Statement</a:t>
              </a:r>
            </a:p>
          </p:txBody>
        </p:sp>
        <p:sp>
          <p:nvSpPr>
            <p:cNvPr id="31770" name="AutoShape 26"/>
            <p:cNvSpPr>
              <a:spLocks noChangeArrowheads="1"/>
            </p:cNvSpPr>
            <p:nvPr/>
          </p:nvSpPr>
          <p:spPr bwMode="auto">
            <a:xfrm>
              <a:off x="1506" y="2766"/>
              <a:ext cx="912" cy="480"/>
            </a:xfrm>
            <a:prstGeom prst="flowChartProcess">
              <a:avLst/>
            </a:prstGeom>
            <a:noFill/>
            <a:ln w="9525">
              <a:noFill/>
              <a:miter lim="800000"/>
              <a:headEnd/>
              <a:tailEnd/>
            </a:ln>
            <a:effectLst/>
          </p:spPr>
          <p:txBody>
            <a:bodyPr anchor="ctr"/>
            <a:lstStyle/>
            <a:p>
              <a:pPr marL="112713" indent="-112713" eaLnBrk="0" hangingPunct="0">
                <a:spcBef>
                  <a:spcPct val="15000"/>
                </a:spcBef>
                <a:buSzPct val="155000"/>
                <a:buFont typeface="Wingdings" pitchFamily="2" charset="2"/>
                <a:buNone/>
              </a:pPr>
              <a:r>
                <a:rPr lang="en-US" sz="800">
                  <a:latin typeface="Arial" pitchFamily="34" charset="0"/>
                </a:rPr>
                <a:t>Review and Approve Outputs of Measure Step</a:t>
              </a:r>
            </a:p>
          </p:txBody>
        </p:sp>
        <p:sp>
          <p:nvSpPr>
            <p:cNvPr id="31771" name="AutoShape 27"/>
            <p:cNvSpPr>
              <a:spLocks noChangeArrowheads="1"/>
            </p:cNvSpPr>
            <p:nvPr/>
          </p:nvSpPr>
          <p:spPr bwMode="auto">
            <a:xfrm>
              <a:off x="1506" y="3342"/>
              <a:ext cx="912" cy="480"/>
            </a:xfrm>
            <a:prstGeom prst="flowChartProcess">
              <a:avLst/>
            </a:prstGeom>
            <a:noFill/>
            <a:ln w="9525">
              <a:noFill/>
              <a:miter lim="800000"/>
              <a:headEnd/>
              <a:tailEnd/>
            </a:ln>
            <a:effectLst/>
          </p:spPr>
          <p:txBody>
            <a:bodyPr anchor="ctr"/>
            <a:lstStyle/>
            <a:p>
              <a:pPr marL="112713" indent="-112713" eaLnBrk="0" hangingPunct="0">
                <a:spcBef>
                  <a:spcPct val="15000"/>
                </a:spcBef>
                <a:buSzPct val="155000"/>
                <a:buFont typeface="Wingdings" pitchFamily="2" charset="2"/>
                <a:buNone/>
              </a:pPr>
              <a:r>
                <a:rPr lang="en-US" sz="800">
                  <a:latin typeface="Arial" pitchFamily="34" charset="0"/>
                </a:rPr>
                <a:t>Review and Approve Outputs of Measure Step</a:t>
              </a:r>
            </a:p>
          </p:txBody>
        </p:sp>
        <p:sp>
          <p:nvSpPr>
            <p:cNvPr id="31772" name="AutoShape 28"/>
            <p:cNvSpPr>
              <a:spLocks noChangeArrowheads="1"/>
            </p:cNvSpPr>
            <p:nvPr/>
          </p:nvSpPr>
          <p:spPr bwMode="auto">
            <a:xfrm>
              <a:off x="2490" y="1513"/>
              <a:ext cx="1040" cy="343"/>
            </a:xfrm>
            <a:prstGeom prst="flowChartProcess">
              <a:avLst/>
            </a:prstGeom>
            <a:noFill/>
            <a:ln w="9525">
              <a:noFill/>
              <a:miter lim="800000"/>
              <a:headEnd/>
              <a:tailEnd/>
            </a:ln>
            <a:effectLst/>
          </p:spPr>
          <p:txBody>
            <a:bodyPr anchor="ctr"/>
            <a:lstStyle/>
            <a:p>
              <a:pPr marL="169863" indent="-169863" eaLnBrk="0" hangingPunct="0">
                <a:spcBef>
                  <a:spcPct val="15000"/>
                </a:spcBef>
                <a:buSzPct val="155000"/>
                <a:buFont typeface="Wingdings" pitchFamily="2" charset="2"/>
                <a:buNone/>
              </a:pPr>
              <a:r>
                <a:rPr lang="en-US" sz="800">
                  <a:latin typeface="Arial" pitchFamily="34" charset="0"/>
                </a:rPr>
                <a:t>Identify Root Causes</a:t>
              </a:r>
            </a:p>
            <a:p>
              <a:pPr marL="169863" indent="-169863" eaLnBrk="0" hangingPunct="0">
                <a:spcBef>
                  <a:spcPct val="15000"/>
                </a:spcBef>
                <a:buSzPct val="155000"/>
                <a:buFont typeface="Wingdings" pitchFamily="2" charset="2"/>
                <a:buNone/>
              </a:pPr>
              <a:r>
                <a:rPr lang="en-US" sz="800">
                  <a:latin typeface="Arial" pitchFamily="34" charset="0"/>
                </a:rPr>
                <a:t>Quantify Root Causes</a:t>
              </a:r>
            </a:p>
            <a:p>
              <a:pPr marL="169863" indent="-169863" eaLnBrk="0" hangingPunct="0">
                <a:spcBef>
                  <a:spcPct val="15000"/>
                </a:spcBef>
                <a:buSzPct val="155000"/>
                <a:buFont typeface="Wingdings" pitchFamily="2" charset="2"/>
                <a:buNone/>
              </a:pPr>
              <a:r>
                <a:rPr lang="en-US" sz="800">
                  <a:latin typeface="Arial" pitchFamily="34" charset="0"/>
                </a:rPr>
                <a:t>Verify Root Causes</a:t>
              </a:r>
            </a:p>
          </p:txBody>
        </p:sp>
        <p:sp>
          <p:nvSpPr>
            <p:cNvPr id="31773" name="AutoShape 29"/>
            <p:cNvSpPr>
              <a:spLocks noChangeArrowheads="1"/>
            </p:cNvSpPr>
            <p:nvPr/>
          </p:nvSpPr>
          <p:spPr bwMode="auto">
            <a:xfrm>
              <a:off x="1506" y="2184"/>
              <a:ext cx="926" cy="480"/>
            </a:xfrm>
            <a:prstGeom prst="flowChartProcess">
              <a:avLst/>
            </a:prstGeom>
            <a:noFill/>
            <a:ln w="9525">
              <a:noFill/>
              <a:miter lim="800000"/>
              <a:headEnd/>
              <a:tailEnd/>
            </a:ln>
            <a:effectLst/>
          </p:spPr>
          <p:txBody>
            <a:bodyPr anchor="ctr"/>
            <a:lstStyle/>
            <a:p>
              <a:pPr eaLnBrk="0" hangingPunct="0">
                <a:spcBef>
                  <a:spcPct val="15000"/>
                </a:spcBef>
                <a:buSzPct val="155000"/>
                <a:buFont typeface="Wingdings" pitchFamily="2" charset="2"/>
                <a:buNone/>
              </a:pPr>
              <a:r>
                <a:rPr lang="en-US" sz="800">
                  <a:latin typeface="Arial" pitchFamily="34" charset="0"/>
                </a:rPr>
                <a:t>Review and Approve Focused Problem Statement &amp; Updated Business Case</a:t>
              </a:r>
            </a:p>
          </p:txBody>
        </p:sp>
        <p:sp>
          <p:nvSpPr>
            <p:cNvPr id="31774" name="AutoShape 30"/>
            <p:cNvSpPr>
              <a:spLocks noChangeArrowheads="1"/>
            </p:cNvSpPr>
            <p:nvPr/>
          </p:nvSpPr>
          <p:spPr bwMode="auto">
            <a:xfrm>
              <a:off x="2490" y="2718"/>
              <a:ext cx="957" cy="480"/>
            </a:xfrm>
            <a:prstGeom prst="flowChartProcess">
              <a:avLst/>
            </a:prstGeom>
            <a:noFill/>
            <a:ln w="9525">
              <a:noFill/>
              <a:miter lim="800000"/>
              <a:headEnd/>
              <a:tailEnd/>
            </a:ln>
            <a:effectLst/>
          </p:spPr>
          <p:txBody>
            <a:bodyPr anchor="ctr"/>
            <a:lstStyle/>
            <a:p>
              <a:pPr marL="112713" indent="-112713" eaLnBrk="0" hangingPunct="0">
                <a:spcBef>
                  <a:spcPct val="15000"/>
                </a:spcBef>
                <a:buSzPct val="155000"/>
                <a:buFont typeface="Wingdings" pitchFamily="2" charset="2"/>
                <a:buNone/>
              </a:pPr>
              <a:endParaRPr lang="en-US" sz="800">
                <a:latin typeface="Arial" pitchFamily="34" charset="0"/>
              </a:endParaRPr>
            </a:p>
            <a:p>
              <a:pPr marL="112713" indent="-112713" eaLnBrk="0" hangingPunct="0">
                <a:spcBef>
                  <a:spcPct val="15000"/>
                </a:spcBef>
                <a:buSzPct val="155000"/>
                <a:buFont typeface="Wingdings" pitchFamily="2" charset="2"/>
                <a:buNone/>
              </a:pPr>
              <a:r>
                <a:rPr lang="en-US" sz="800">
                  <a:latin typeface="Arial" pitchFamily="34" charset="0"/>
                </a:rPr>
                <a:t>Review and Approve Outputs of Analyze Step</a:t>
              </a:r>
            </a:p>
          </p:txBody>
        </p:sp>
        <p:sp>
          <p:nvSpPr>
            <p:cNvPr id="31775" name="AutoShape 31"/>
            <p:cNvSpPr>
              <a:spLocks noChangeArrowheads="1"/>
            </p:cNvSpPr>
            <p:nvPr/>
          </p:nvSpPr>
          <p:spPr bwMode="auto">
            <a:xfrm>
              <a:off x="2490" y="3294"/>
              <a:ext cx="957" cy="480"/>
            </a:xfrm>
            <a:prstGeom prst="flowChartProcess">
              <a:avLst/>
            </a:prstGeom>
            <a:noFill/>
            <a:ln w="9525">
              <a:noFill/>
              <a:miter lim="800000"/>
              <a:headEnd/>
              <a:tailEnd/>
            </a:ln>
            <a:effectLst/>
          </p:spPr>
          <p:txBody>
            <a:bodyPr anchor="ctr"/>
            <a:lstStyle/>
            <a:p>
              <a:pPr marL="112713" indent="-112713" eaLnBrk="0" hangingPunct="0">
                <a:spcBef>
                  <a:spcPct val="15000"/>
                </a:spcBef>
                <a:buSzPct val="155000"/>
                <a:buFont typeface="Wingdings" pitchFamily="2" charset="2"/>
                <a:buNone/>
              </a:pPr>
              <a:endParaRPr lang="en-US" sz="800">
                <a:latin typeface="Arial" pitchFamily="34" charset="0"/>
              </a:endParaRPr>
            </a:p>
            <a:p>
              <a:pPr marL="112713" indent="-112713" eaLnBrk="0" hangingPunct="0">
                <a:spcBef>
                  <a:spcPct val="15000"/>
                </a:spcBef>
                <a:buSzPct val="155000"/>
                <a:buFont typeface="Wingdings" pitchFamily="2" charset="2"/>
                <a:buNone/>
              </a:pPr>
              <a:r>
                <a:rPr lang="en-US" sz="800">
                  <a:latin typeface="Arial" pitchFamily="34" charset="0"/>
                </a:rPr>
                <a:t>Review and Approve Outputs of Analyze Step</a:t>
              </a:r>
            </a:p>
          </p:txBody>
        </p:sp>
        <p:sp>
          <p:nvSpPr>
            <p:cNvPr id="31776" name="AutoShape 32"/>
            <p:cNvSpPr>
              <a:spLocks noChangeArrowheads="1"/>
            </p:cNvSpPr>
            <p:nvPr/>
          </p:nvSpPr>
          <p:spPr bwMode="auto">
            <a:xfrm>
              <a:off x="3522" y="1513"/>
              <a:ext cx="1045" cy="569"/>
            </a:xfrm>
            <a:prstGeom prst="flowChartProcess">
              <a:avLst/>
            </a:prstGeom>
            <a:noFill/>
            <a:ln w="9525">
              <a:noFill/>
              <a:miter lim="800000"/>
              <a:headEnd/>
              <a:tailEnd/>
            </a:ln>
            <a:effectLst/>
          </p:spPr>
          <p:txBody>
            <a:bodyPr anchor="ctr"/>
            <a:lstStyle/>
            <a:p>
              <a:pPr marL="112713" indent="-112713" eaLnBrk="0" hangingPunct="0">
                <a:spcBef>
                  <a:spcPct val="15000"/>
                </a:spcBef>
                <a:spcAft>
                  <a:spcPct val="10000"/>
                </a:spcAft>
                <a:buSzPct val="155000"/>
                <a:buFont typeface="Wingdings" pitchFamily="2" charset="2"/>
                <a:buNone/>
              </a:pPr>
              <a:r>
                <a:rPr lang="en-US" sz="800">
                  <a:latin typeface="Arial" pitchFamily="34" charset="0"/>
                </a:rPr>
                <a:t>Select Solution (Including Trade Studies, Cost/Benefit Analysis)</a:t>
              </a:r>
            </a:p>
            <a:p>
              <a:pPr marL="112713" indent="-112713" eaLnBrk="0" hangingPunct="0">
                <a:spcBef>
                  <a:spcPct val="15000"/>
                </a:spcBef>
                <a:spcAft>
                  <a:spcPct val="10000"/>
                </a:spcAft>
                <a:buSzPct val="155000"/>
                <a:buFont typeface="Wingdings" pitchFamily="2" charset="2"/>
                <a:buNone/>
              </a:pPr>
              <a:r>
                <a:rPr lang="en-US" sz="800">
                  <a:latin typeface="Arial" pitchFamily="34" charset="0"/>
                </a:rPr>
                <a:t>Design Solution </a:t>
              </a:r>
            </a:p>
            <a:p>
              <a:pPr marL="112713" indent="-112713" eaLnBrk="0" hangingPunct="0">
                <a:spcBef>
                  <a:spcPct val="15000"/>
                </a:spcBef>
                <a:spcAft>
                  <a:spcPct val="10000"/>
                </a:spcAft>
                <a:buSzPct val="155000"/>
                <a:buFont typeface="Wingdings" pitchFamily="2" charset="2"/>
                <a:buNone/>
              </a:pPr>
              <a:r>
                <a:rPr lang="en-US" sz="800">
                  <a:latin typeface="Arial" pitchFamily="34" charset="0"/>
                </a:rPr>
                <a:t>Pilot Solution</a:t>
              </a:r>
            </a:p>
            <a:p>
              <a:pPr marL="112713" indent="-112713" eaLnBrk="0" hangingPunct="0">
                <a:spcBef>
                  <a:spcPct val="15000"/>
                </a:spcBef>
                <a:spcAft>
                  <a:spcPct val="10000"/>
                </a:spcAft>
                <a:buSzPct val="155000"/>
                <a:buFont typeface="Wingdings" pitchFamily="2" charset="2"/>
                <a:buNone/>
              </a:pPr>
              <a:r>
                <a:rPr lang="en-US" sz="800">
                  <a:latin typeface="Arial" pitchFamily="34" charset="0"/>
                </a:rPr>
                <a:t>Implement Solution</a:t>
              </a:r>
            </a:p>
          </p:txBody>
        </p:sp>
        <p:sp>
          <p:nvSpPr>
            <p:cNvPr id="31777" name="AutoShape 33"/>
            <p:cNvSpPr>
              <a:spLocks noChangeArrowheads="1"/>
            </p:cNvSpPr>
            <p:nvPr/>
          </p:nvSpPr>
          <p:spPr bwMode="auto">
            <a:xfrm>
              <a:off x="3522" y="2718"/>
              <a:ext cx="1045" cy="480"/>
            </a:xfrm>
            <a:prstGeom prst="flowChartProcess">
              <a:avLst/>
            </a:prstGeom>
            <a:noFill/>
            <a:ln w="9525">
              <a:noFill/>
              <a:miter lim="800000"/>
              <a:headEnd/>
              <a:tailEnd/>
            </a:ln>
            <a:effectLst/>
          </p:spPr>
          <p:txBody>
            <a:bodyPr anchor="ctr"/>
            <a:lstStyle/>
            <a:p>
              <a:pPr marL="112713" indent="-112713" eaLnBrk="0" hangingPunct="0">
                <a:spcBef>
                  <a:spcPct val="15000"/>
                </a:spcBef>
                <a:buSzPct val="155000"/>
                <a:buFont typeface="Wingdings" pitchFamily="2" charset="2"/>
                <a:buNone/>
              </a:pPr>
              <a:endParaRPr lang="en-US" sz="800">
                <a:latin typeface="Arial" pitchFamily="34" charset="0"/>
              </a:endParaRPr>
            </a:p>
            <a:p>
              <a:pPr marL="112713" indent="-112713" eaLnBrk="0" hangingPunct="0">
                <a:spcBef>
                  <a:spcPct val="15000"/>
                </a:spcBef>
                <a:buSzPct val="155000"/>
                <a:buFont typeface="Wingdings" pitchFamily="2" charset="2"/>
                <a:buNone/>
              </a:pPr>
              <a:r>
                <a:rPr lang="en-US" sz="800">
                  <a:latin typeface="Arial" pitchFamily="34" charset="0"/>
                </a:rPr>
                <a:t>Review &amp; Approve Selected Solution(s)</a:t>
              </a:r>
            </a:p>
            <a:p>
              <a:pPr marL="112713" indent="-112713" eaLnBrk="0" hangingPunct="0">
                <a:spcBef>
                  <a:spcPct val="15000"/>
                </a:spcBef>
                <a:buSzPct val="155000"/>
                <a:buFont typeface="Wingdings" pitchFamily="2" charset="2"/>
                <a:buNone/>
              </a:pPr>
              <a:r>
                <a:rPr lang="en-US" sz="800">
                  <a:latin typeface="Arial" pitchFamily="34" charset="0"/>
                </a:rPr>
                <a:t>Review Implementation Progress</a:t>
              </a:r>
            </a:p>
          </p:txBody>
        </p:sp>
        <p:sp>
          <p:nvSpPr>
            <p:cNvPr id="31778" name="AutoShape 34"/>
            <p:cNvSpPr>
              <a:spLocks noChangeArrowheads="1"/>
            </p:cNvSpPr>
            <p:nvPr/>
          </p:nvSpPr>
          <p:spPr bwMode="auto">
            <a:xfrm>
              <a:off x="3522" y="2142"/>
              <a:ext cx="1045" cy="480"/>
            </a:xfrm>
            <a:prstGeom prst="flowChartProcess">
              <a:avLst/>
            </a:prstGeom>
            <a:noFill/>
            <a:ln w="9525">
              <a:noFill/>
              <a:miter lim="800000"/>
              <a:headEnd/>
              <a:tailEnd/>
            </a:ln>
            <a:effectLst/>
          </p:spPr>
          <p:txBody>
            <a:bodyPr anchor="ctr"/>
            <a:lstStyle/>
            <a:p>
              <a:pPr marL="169863" indent="-169863" eaLnBrk="0" hangingPunct="0">
                <a:spcBef>
                  <a:spcPct val="15000"/>
                </a:spcBef>
                <a:buSzPct val="155000"/>
                <a:buFont typeface="Wingdings" pitchFamily="2" charset="2"/>
                <a:buNone/>
              </a:pPr>
              <a:endParaRPr lang="en-US" sz="800">
                <a:latin typeface="Arial" pitchFamily="34" charset="0"/>
              </a:endParaRPr>
            </a:p>
            <a:p>
              <a:pPr marL="169863" indent="-169863" eaLnBrk="0" hangingPunct="0">
                <a:spcBef>
                  <a:spcPct val="15000"/>
                </a:spcBef>
                <a:buSzPct val="155000"/>
                <a:buFont typeface="Wingdings" pitchFamily="2" charset="2"/>
                <a:buNone/>
              </a:pPr>
              <a:r>
                <a:rPr lang="en-US" sz="800">
                  <a:latin typeface="Arial" pitchFamily="34" charset="0"/>
                </a:rPr>
                <a:t>Support Trade Study, Cost/Benefit Analysis</a:t>
              </a:r>
            </a:p>
          </p:txBody>
        </p:sp>
        <p:sp>
          <p:nvSpPr>
            <p:cNvPr id="31779" name="AutoShape 35"/>
            <p:cNvSpPr>
              <a:spLocks noChangeArrowheads="1"/>
            </p:cNvSpPr>
            <p:nvPr/>
          </p:nvSpPr>
          <p:spPr bwMode="auto">
            <a:xfrm>
              <a:off x="3522" y="3342"/>
              <a:ext cx="1045" cy="480"/>
            </a:xfrm>
            <a:prstGeom prst="flowChartProcess">
              <a:avLst/>
            </a:prstGeom>
            <a:noFill/>
            <a:ln w="9525">
              <a:noFill/>
              <a:miter lim="800000"/>
              <a:headEnd/>
              <a:tailEnd/>
            </a:ln>
            <a:effectLst/>
          </p:spPr>
          <p:txBody>
            <a:bodyPr anchor="ctr"/>
            <a:lstStyle/>
            <a:p>
              <a:pPr marL="112713" indent="-112713" eaLnBrk="0" hangingPunct="0">
                <a:spcBef>
                  <a:spcPct val="15000"/>
                </a:spcBef>
                <a:buSzPct val="155000"/>
                <a:buFont typeface="Wingdings" pitchFamily="2" charset="2"/>
                <a:buNone/>
              </a:pPr>
              <a:endParaRPr lang="en-US" sz="800">
                <a:latin typeface="Arial" pitchFamily="34" charset="0"/>
              </a:endParaRPr>
            </a:p>
            <a:p>
              <a:pPr marL="112713" indent="-112713" eaLnBrk="0" hangingPunct="0">
                <a:spcBef>
                  <a:spcPct val="15000"/>
                </a:spcBef>
                <a:buSzPct val="155000"/>
                <a:buFont typeface="Wingdings" pitchFamily="2" charset="2"/>
                <a:buNone/>
              </a:pPr>
              <a:r>
                <a:rPr lang="en-US" sz="800">
                  <a:latin typeface="Arial" pitchFamily="34" charset="0"/>
                </a:rPr>
                <a:t>Review Recommended Solutions</a:t>
              </a:r>
            </a:p>
            <a:p>
              <a:pPr marL="112713" indent="-112713" eaLnBrk="0" hangingPunct="0">
                <a:spcBef>
                  <a:spcPct val="15000"/>
                </a:spcBef>
                <a:buSzPct val="155000"/>
                <a:buFont typeface="Wingdings" pitchFamily="2" charset="2"/>
                <a:buNone/>
              </a:pPr>
              <a:r>
                <a:rPr lang="en-US" sz="800">
                  <a:latin typeface="Arial" pitchFamily="34" charset="0"/>
                </a:rPr>
                <a:t>Review Implementation Progress</a:t>
              </a:r>
            </a:p>
          </p:txBody>
        </p:sp>
        <p:sp>
          <p:nvSpPr>
            <p:cNvPr id="31780" name="AutoShape 36"/>
            <p:cNvSpPr>
              <a:spLocks noChangeArrowheads="1"/>
            </p:cNvSpPr>
            <p:nvPr/>
          </p:nvSpPr>
          <p:spPr bwMode="auto">
            <a:xfrm>
              <a:off x="4656" y="1483"/>
              <a:ext cx="1104" cy="617"/>
            </a:xfrm>
            <a:prstGeom prst="flowChartProcess">
              <a:avLst/>
            </a:prstGeom>
            <a:noFill/>
            <a:ln w="9525">
              <a:noFill/>
              <a:miter lim="800000"/>
              <a:headEnd/>
              <a:tailEnd/>
            </a:ln>
            <a:effectLst/>
          </p:spPr>
          <p:txBody>
            <a:bodyPr anchor="ctr"/>
            <a:lstStyle/>
            <a:p>
              <a:pPr marL="112713" indent="-112713" eaLnBrk="0" hangingPunct="0">
                <a:spcBef>
                  <a:spcPct val="15000"/>
                </a:spcBef>
                <a:spcAft>
                  <a:spcPct val="10000"/>
                </a:spcAft>
                <a:buSzPct val="155000"/>
                <a:buFont typeface="Wingdings" pitchFamily="2" charset="2"/>
                <a:buNone/>
              </a:pPr>
              <a:r>
                <a:rPr lang="en-US" sz="800">
                  <a:latin typeface="Arial" pitchFamily="34" charset="0"/>
                </a:rPr>
                <a:t>Institutionalize Improvement</a:t>
              </a:r>
            </a:p>
            <a:p>
              <a:pPr marL="112713" indent="-112713" eaLnBrk="0" hangingPunct="0">
                <a:spcBef>
                  <a:spcPct val="15000"/>
                </a:spcBef>
                <a:spcAft>
                  <a:spcPct val="10000"/>
                </a:spcAft>
                <a:buSzPct val="155000"/>
                <a:buFont typeface="Wingdings" pitchFamily="2" charset="2"/>
                <a:buNone/>
              </a:pPr>
              <a:r>
                <a:rPr lang="en-US" sz="800">
                  <a:latin typeface="Arial" pitchFamily="34" charset="0"/>
                </a:rPr>
                <a:t>Ongoing Control</a:t>
              </a:r>
            </a:p>
            <a:p>
              <a:pPr marL="112713" indent="-112713" eaLnBrk="0" hangingPunct="0">
                <a:spcBef>
                  <a:spcPct val="15000"/>
                </a:spcBef>
                <a:spcAft>
                  <a:spcPct val="10000"/>
                </a:spcAft>
                <a:buSzPct val="155000"/>
                <a:buFont typeface="Wingdings" pitchFamily="2" charset="2"/>
                <a:buNone/>
              </a:pPr>
              <a:r>
                <a:rPr lang="en-US" sz="800">
                  <a:latin typeface="Arial" pitchFamily="34" charset="0"/>
                </a:rPr>
                <a:t>Quantify Financial Results</a:t>
              </a:r>
            </a:p>
            <a:p>
              <a:pPr marL="112713" indent="-112713" eaLnBrk="0" hangingPunct="0">
                <a:spcBef>
                  <a:spcPct val="15000"/>
                </a:spcBef>
                <a:spcAft>
                  <a:spcPct val="10000"/>
                </a:spcAft>
                <a:buSzPct val="155000"/>
                <a:buFont typeface="Wingdings" pitchFamily="2" charset="2"/>
                <a:buNone/>
              </a:pPr>
              <a:r>
                <a:rPr lang="en-US" sz="800">
                  <a:latin typeface="Arial" pitchFamily="34" charset="0"/>
                </a:rPr>
                <a:t>Present Final Project Results, Lessons Learned</a:t>
              </a:r>
            </a:p>
            <a:p>
              <a:pPr marL="112713" indent="-112713" eaLnBrk="0" hangingPunct="0">
                <a:spcBef>
                  <a:spcPct val="15000"/>
                </a:spcBef>
                <a:spcAft>
                  <a:spcPct val="10000"/>
                </a:spcAft>
                <a:buSzPct val="155000"/>
                <a:buFont typeface="Wingdings" pitchFamily="2" charset="2"/>
                <a:buNone/>
              </a:pPr>
              <a:r>
                <a:rPr lang="en-US" sz="800">
                  <a:latin typeface="Arial" pitchFamily="34" charset="0"/>
                </a:rPr>
                <a:t>Project Closure</a:t>
              </a:r>
            </a:p>
          </p:txBody>
        </p:sp>
        <p:sp>
          <p:nvSpPr>
            <p:cNvPr id="31781" name="AutoShape 37"/>
            <p:cNvSpPr>
              <a:spLocks noChangeArrowheads="1"/>
            </p:cNvSpPr>
            <p:nvPr/>
          </p:nvSpPr>
          <p:spPr bwMode="auto">
            <a:xfrm>
              <a:off x="4656" y="2142"/>
              <a:ext cx="1104" cy="402"/>
            </a:xfrm>
            <a:prstGeom prst="flowChartProcess">
              <a:avLst/>
            </a:prstGeom>
            <a:noFill/>
            <a:ln w="9525">
              <a:noFill/>
              <a:miter lim="800000"/>
              <a:headEnd/>
              <a:tailEnd/>
            </a:ln>
            <a:effectLst/>
          </p:spPr>
          <p:txBody>
            <a:bodyPr anchor="ctr"/>
            <a:lstStyle/>
            <a:p>
              <a:pPr marL="169863" indent="-169863" eaLnBrk="0" hangingPunct="0">
                <a:spcBef>
                  <a:spcPct val="15000"/>
                </a:spcBef>
                <a:buSzPct val="155000"/>
                <a:buFont typeface="Wingdings" pitchFamily="2" charset="2"/>
                <a:buNone/>
              </a:pPr>
              <a:endParaRPr lang="en-US" sz="800">
                <a:latin typeface="Arial" pitchFamily="34" charset="0"/>
              </a:endParaRPr>
            </a:p>
            <a:p>
              <a:pPr marL="169863" indent="-169863" eaLnBrk="0" hangingPunct="0">
                <a:spcBef>
                  <a:spcPct val="15000"/>
                </a:spcBef>
                <a:buSzPct val="155000"/>
                <a:buFont typeface="Wingdings" pitchFamily="2" charset="2"/>
                <a:buNone/>
              </a:pPr>
              <a:r>
                <a:rPr lang="en-US" sz="800">
                  <a:latin typeface="Arial" pitchFamily="34" charset="0"/>
                </a:rPr>
                <a:t>Validate Financial Results</a:t>
              </a:r>
            </a:p>
          </p:txBody>
        </p:sp>
        <p:sp>
          <p:nvSpPr>
            <p:cNvPr id="31782" name="AutoShape 38"/>
            <p:cNvSpPr>
              <a:spLocks noChangeArrowheads="1"/>
            </p:cNvSpPr>
            <p:nvPr/>
          </p:nvSpPr>
          <p:spPr bwMode="auto">
            <a:xfrm>
              <a:off x="4656" y="2718"/>
              <a:ext cx="1104" cy="480"/>
            </a:xfrm>
            <a:prstGeom prst="flowChartProcess">
              <a:avLst/>
            </a:prstGeom>
            <a:noFill/>
            <a:ln w="9525">
              <a:noFill/>
              <a:miter lim="800000"/>
              <a:headEnd/>
              <a:tailEnd/>
            </a:ln>
            <a:effectLst/>
          </p:spPr>
          <p:txBody>
            <a:bodyPr anchor="ctr"/>
            <a:lstStyle/>
            <a:p>
              <a:pPr marL="112713" indent="-112713" eaLnBrk="0" hangingPunct="0">
                <a:spcBef>
                  <a:spcPct val="15000"/>
                </a:spcBef>
                <a:buSzPct val="155000"/>
                <a:buFont typeface="Wingdings" pitchFamily="2" charset="2"/>
                <a:buNone/>
              </a:pPr>
              <a:endParaRPr lang="en-US" sz="800">
                <a:latin typeface="Arial" pitchFamily="34" charset="0"/>
              </a:endParaRPr>
            </a:p>
            <a:p>
              <a:pPr marL="112713" indent="-112713" eaLnBrk="0" hangingPunct="0">
                <a:spcBef>
                  <a:spcPct val="15000"/>
                </a:spcBef>
                <a:buSzPct val="155000"/>
                <a:buFont typeface="Wingdings" pitchFamily="2" charset="2"/>
                <a:buNone/>
              </a:pPr>
              <a:r>
                <a:rPr lang="en-US" sz="800">
                  <a:latin typeface="Arial" pitchFamily="34" charset="0"/>
                </a:rPr>
                <a:t>Review Financial Results</a:t>
              </a:r>
            </a:p>
            <a:p>
              <a:pPr marL="112713" indent="-112713" eaLnBrk="0" hangingPunct="0">
                <a:spcBef>
                  <a:spcPct val="15000"/>
                </a:spcBef>
                <a:buSzPct val="155000"/>
                <a:buFont typeface="Wingdings" pitchFamily="2" charset="2"/>
                <a:buNone/>
              </a:pPr>
              <a:r>
                <a:rPr lang="en-US" sz="800">
                  <a:latin typeface="Arial" pitchFamily="34" charset="0"/>
                </a:rPr>
                <a:t>Review Final Project Results, Lessons Learned</a:t>
              </a:r>
            </a:p>
          </p:txBody>
        </p:sp>
        <p:sp>
          <p:nvSpPr>
            <p:cNvPr id="31783" name="AutoShape 39"/>
            <p:cNvSpPr>
              <a:spLocks noChangeArrowheads="1"/>
            </p:cNvSpPr>
            <p:nvPr/>
          </p:nvSpPr>
          <p:spPr bwMode="auto">
            <a:xfrm>
              <a:off x="4656" y="3294"/>
              <a:ext cx="1104" cy="480"/>
            </a:xfrm>
            <a:prstGeom prst="flowChartProcess">
              <a:avLst/>
            </a:prstGeom>
            <a:noFill/>
            <a:ln w="9525">
              <a:noFill/>
              <a:miter lim="800000"/>
              <a:headEnd/>
              <a:tailEnd/>
            </a:ln>
            <a:effectLst/>
          </p:spPr>
          <p:txBody>
            <a:bodyPr anchor="ctr"/>
            <a:lstStyle/>
            <a:p>
              <a:pPr marL="112713" indent="-112713" eaLnBrk="0" hangingPunct="0">
                <a:spcBef>
                  <a:spcPct val="15000"/>
                </a:spcBef>
                <a:buSzPct val="155000"/>
                <a:buFont typeface="Wingdings" pitchFamily="2" charset="2"/>
                <a:buNone/>
              </a:pPr>
              <a:endParaRPr lang="en-US" sz="800">
                <a:latin typeface="Arial" pitchFamily="34" charset="0"/>
              </a:endParaRPr>
            </a:p>
            <a:p>
              <a:pPr marL="112713" indent="-112713" eaLnBrk="0" hangingPunct="0">
                <a:spcBef>
                  <a:spcPct val="15000"/>
                </a:spcBef>
                <a:buSzPct val="155000"/>
                <a:buFont typeface="Wingdings" pitchFamily="2" charset="2"/>
                <a:buNone/>
              </a:pPr>
              <a:r>
                <a:rPr lang="en-US" sz="800">
                  <a:latin typeface="Arial" pitchFamily="34" charset="0"/>
                </a:rPr>
                <a:t>Review Financial Results</a:t>
              </a:r>
            </a:p>
            <a:p>
              <a:pPr marL="112713" indent="-112713" eaLnBrk="0" hangingPunct="0">
                <a:spcBef>
                  <a:spcPct val="15000"/>
                </a:spcBef>
                <a:buSzPct val="155000"/>
                <a:buFont typeface="Wingdings" pitchFamily="2" charset="2"/>
                <a:buNone/>
              </a:pPr>
              <a:r>
                <a:rPr lang="en-US" sz="800">
                  <a:latin typeface="Arial" pitchFamily="34" charset="0"/>
                </a:rPr>
                <a:t>Review Final Project Results, Lessons Learned</a:t>
              </a:r>
            </a:p>
          </p:txBody>
        </p:sp>
        <p:sp>
          <p:nvSpPr>
            <p:cNvPr id="31753" name="AutoShape 9"/>
            <p:cNvSpPr>
              <a:spLocks noChangeArrowheads="1"/>
            </p:cNvSpPr>
            <p:nvPr/>
          </p:nvSpPr>
          <p:spPr bwMode="auto">
            <a:xfrm>
              <a:off x="415" y="1077"/>
              <a:ext cx="908" cy="271"/>
            </a:xfrm>
            <a:prstGeom prst="flowChartProcess">
              <a:avLst/>
            </a:prstGeom>
            <a:noFill/>
            <a:ln w="28575">
              <a:solidFill>
                <a:schemeClr val="accent2"/>
              </a:solidFill>
              <a:miter lim="800000"/>
              <a:headEnd/>
              <a:tailEnd/>
            </a:ln>
            <a:effectLst/>
          </p:spPr>
          <p:txBody>
            <a:bodyPr anchor="ctr"/>
            <a:lstStyle/>
            <a:p>
              <a:pPr marL="169863" indent="-169863" algn="ctr" eaLnBrk="0" hangingPunct="0">
                <a:spcBef>
                  <a:spcPct val="15000"/>
                </a:spcBef>
                <a:buSzPct val="155000"/>
                <a:buFont typeface="Wingdings" pitchFamily="2" charset="2"/>
                <a:buNone/>
              </a:pPr>
              <a:r>
                <a:rPr lang="en-US" sz="1400">
                  <a:solidFill>
                    <a:schemeClr val="accent2"/>
                  </a:solidFill>
                  <a:latin typeface="Arial" pitchFamily="34" charset="0"/>
                </a:rPr>
                <a:t>Define</a:t>
              </a:r>
            </a:p>
          </p:txBody>
        </p:sp>
        <p:cxnSp>
          <p:nvCxnSpPr>
            <p:cNvPr id="31760" name="AutoShape 16"/>
            <p:cNvCxnSpPr>
              <a:cxnSpLocks noChangeShapeType="1"/>
              <a:stCxn id="31762" idx="1"/>
              <a:endCxn id="31753" idx="3"/>
            </p:cNvCxnSpPr>
            <p:nvPr/>
          </p:nvCxnSpPr>
          <p:spPr bwMode="auto">
            <a:xfrm flipH="1">
              <a:off x="1332" y="1211"/>
              <a:ext cx="179" cy="2"/>
            </a:xfrm>
            <a:prstGeom prst="straightConnector1">
              <a:avLst/>
            </a:prstGeom>
            <a:noFill/>
            <a:ln w="9525">
              <a:solidFill>
                <a:schemeClr val="accent2"/>
              </a:solidFill>
              <a:round/>
              <a:headEnd type="triangle" w="med" len="med"/>
              <a:tailEnd/>
            </a:ln>
            <a:effectLst/>
          </p:spPr>
        </p:cxnSp>
        <p:sp>
          <p:nvSpPr>
            <p:cNvPr id="31761" name="AutoShape 17"/>
            <p:cNvSpPr>
              <a:spLocks noChangeArrowheads="1"/>
            </p:cNvSpPr>
            <p:nvPr/>
          </p:nvSpPr>
          <p:spPr bwMode="auto">
            <a:xfrm>
              <a:off x="2482" y="1075"/>
              <a:ext cx="818" cy="271"/>
            </a:xfrm>
            <a:prstGeom prst="flowChartProcess">
              <a:avLst/>
            </a:prstGeom>
            <a:noFill/>
            <a:ln w="28575">
              <a:solidFill>
                <a:schemeClr val="accent2"/>
              </a:solidFill>
              <a:miter lim="800000"/>
              <a:headEnd/>
              <a:tailEnd/>
            </a:ln>
            <a:effectLst/>
          </p:spPr>
          <p:txBody>
            <a:bodyPr rIns="0" anchor="ctr"/>
            <a:lstStyle/>
            <a:p>
              <a:pPr marL="169863" indent="-169863" algn="ctr" eaLnBrk="0" hangingPunct="0">
                <a:spcBef>
                  <a:spcPct val="15000"/>
                </a:spcBef>
                <a:buSzPct val="155000"/>
                <a:buFont typeface="Wingdings" pitchFamily="2" charset="2"/>
                <a:buNone/>
              </a:pPr>
              <a:r>
                <a:rPr lang="en-US" sz="1400">
                  <a:solidFill>
                    <a:schemeClr val="accent2"/>
                  </a:solidFill>
                  <a:latin typeface="Arial" pitchFamily="34" charset="0"/>
                </a:rPr>
                <a:t>Analyze</a:t>
              </a:r>
            </a:p>
          </p:txBody>
        </p:sp>
        <p:sp>
          <p:nvSpPr>
            <p:cNvPr id="31762" name="AutoShape 18"/>
            <p:cNvSpPr>
              <a:spLocks noChangeArrowheads="1"/>
            </p:cNvSpPr>
            <p:nvPr/>
          </p:nvSpPr>
          <p:spPr bwMode="auto">
            <a:xfrm>
              <a:off x="1520" y="1075"/>
              <a:ext cx="699" cy="271"/>
            </a:xfrm>
            <a:prstGeom prst="flowChartProcess">
              <a:avLst/>
            </a:prstGeom>
            <a:noFill/>
            <a:ln w="28575">
              <a:solidFill>
                <a:schemeClr val="accent2"/>
              </a:solidFill>
              <a:miter lim="800000"/>
              <a:headEnd/>
              <a:tailEnd/>
            </a:ln>
            <a:effectLst/>
          </p:spPr>
          <p:txBody>
            <a:bodyPr rIns="0" anchor="ctr"/>
            <a:lstStyle/>
            <a:p>
              <a:pPr marL="169863" indent="-169863" algn="ctr" eaLnBrk="0" hangingPunct="0">
                <a:spcBef>
                  <a:spcPct val="15000"/>
                </a:spcBef>
                <a:buSzPct val="155000"/>
                <a:buFont typeface="Wingdings" pitchFamily="2" charset="2"/>
                <a:buNone/>
              </a:pPr>
              <a:r>
                <a:rPr lang="en-US" sz="1400">
                  <a:solidFill>
                    <a:schemeClr val="accent2"/>
                  </a:solidFill>
                  <a:latin typeface="Arial" pitchFamily="34" charset="0"/>
                </a:rPr>
                <a:t>Measure</a:t>
              </a:r>
            </a:p>
          </p:txBody>
        </p:sp>
        <p:sp>
          <p:nvSpPr>
            <p:cNvPr id="31763" name="AutoShape 19"/>
            <p:cNvSpPr>
              <a:spLocks noChangeArrowheads="1"/>
            </p:cNvSpPr>
            <p:nvPr/>
          </p:nvSpPr>
          <p:spPr bwMode="auto">
            <a:xfrm>
              <a:off x="3515" y="1075"/>
              <a:ext cx="895" cy="271"/>
            </a:xfrm>
            <a:prstGeom prst="flowChartProcess">
              <a:avLst/>
            </a:prstGeom>
            <a:noFill/>
            <a:ln w="28575">
              <a:solidFill>
                <a:schemeClr val="accent2"/>
              </a:solidFill>
              <a:miter lim="800000"/>
              <a:headEnd/>
              <a:tailEnd/>
            </a:ln>
            <a:effectLst/>
          </p:spPr>
          <p:txBody>
            <a:bodyPr rIns="0" anchor="ctr"/>
            <a:lstStyle/>
            <a:p>
              <a:pPr marL="169863" indent="-169863" algn="ctr" eaLnBrk="0" hangingPunct="0">
                <a:spcBef>
                  <a:spcPct val="15000"/>
                </a:spcBef>
                <a:buSzPct val="155000"/>
                <a:buFont typeface="Wingdings" pitchFamily="2" charset="2"/>
                <a:buNone/>
              </a:pPr>
              <a:r>
                <a:rPr lang="en-US" sz="1400">
                  <a:solidFill>
                    <a:schemeClr val="accent2"/>
                  </a:solidFill>
                  <a:latin typeface="Arial" pitchFamily="34" charset="0"/>
                </a:rPr>
                <a:t>Identify &amp; Execute</a:t>
              </a:r>
            </a:p>
          </p:txBody>
        </p:sp>
        <p:sp>
          <p:nvSpPr>
            <p:cNvPr id="31764" name="AutoShape 20"/>
            <p:cNvSpPr>
              <a:spLocks noChangeArrowheads="1"/>
            </p:cNvSpPr>
            <p:nvPr/>
          </p:nvSpPr>
          <p:spPr bwMode="auto">
            <a:xfrm>
              <a:off x="4665" y="1075"/>
              <a:ext cx="913" cy="271"/>
            </a:xfrm>
            <a:prstGeom prst="flowChartProcess">
              <a:avLst/>
            </a:prstGeom>
            <a:noFill/>
            <a:ln w="28575">
              <a:solidFill>
                <a:schemeClr val="accent2"/>
              </a:solidFill>
              <a:miter lim="800000"/>
              <a:headEnd/>
              <a:tailEnd/>
            </a:ln>
            <a:effectLst/>
          </p:spPr>
          <p:txBody>
            <a:bodyPr rIns="0" anchor="ctr"/>
            <a:lstStyle/>
            <a:p>
              <a:pPr marL="169863" indent="-169863" algn="ctr" eaLnBrk="0" hangingPunct="0">
                <a:spcBef>
                  <a:spcPct val="15000"/>
                </a:spcBef>
                <a:buSzPct val="155000"/>
                <a:buFont typeface="Wingdings" pitchFamily="2" charset="2"/>
                <a:buNone/>
              </a:pPr>
              <a:r>
                <a:rPr lang="en-US" sz="1400">
                  <a:solidFill>
                    <a:schemeClr val="accent2"/>
                  </a:solidFill>
                  <a:latin typeface="Arial" pitchFamily="34" charset="0"/>
                </a:rPr>
                <a:t>Control</a:t>
              </a:r>
            </a:p>
          </p:txBody>
        </p:sp>
        <p:cxnSp>
          <p:nvCxnSpPr>
            <p:cNvPr id="31784" name="AutoShape 40"/>
            <p:cNvCxnSpPr>
              <a:cxnSpLocks noChangeShapeType="1"/>
              <a:stCxn id="31761" idx="1"/>
              <a:endCxn id="31762" idx="3"/>
            </p:cNvCxnSpPr>
            <p:nvPr/>
          </p:nvCxnSpPr>
          <p:spPr bwMode="auto">
            <a:xfrm flipH="1">
              <a:off x="2228" y="1211"/>
              <a:ext cx="245" cy="0"/>
            </a:xfrm>
            <a:prstGeom prst="straightConnector1">
              <a:avLst/>
            </a:prstGeom>
            <a:noFill/>
            <a:ln w="9525">
              <a:solidFill>
                <a:schemeClr val="accent2"/>
              </a:solidFill>
              <a:round/>
              <a:headEnd type="triangle" w="med" len="med"/>
              <a:tailEnd/>
            </a:ln>
            <a:effectLst/>
          </p:spPr>
        </p:cxnSp>
        <p:cxnSp>
          <p:nvCxnSpPr>
            <p:cNvPr id="31785" name="AutoShape 41"/>
            <p:cNvCxnSpPr>
              <a:cxnSpLocks noChangeShapeType="1"/>
              <a:endCxn id="31761" idx="3"/>
            </p:cNvCxnSpPr>
            <p:nvPr/>
          </p:nvCxnSpPr>
          <p:spPr bwMode="auto">
            <a:xfrm flipH="1">
              <a:off x="3309" y="1211"/>
              <a:ext cx="178" cy="0"/>
            </a:xfrm>
            <a:prstGeom prst="straightConnector1">
              <a:avLst/>
            </a:prstGeom>
            <a:noFill/>
            <a:ln w="9525">
              <a:solidFill>
                <a:schemeClr val="accent2"/>
              </a:solidFill>
              <a:round/>
              <a:headEnd type="triangle" w="med" len="med"/>
              <a:tailEnd/>
            </a:ln>
            <a:effectLst/>
          </p:spPr>
        </p:cxnSp>
        <p:cxnSp>
          <p:nvCxnSpPr>
            <p:cNvPr id="31786" name="AutoShape 42"/>
            <p:cNvCxnSpPr>
              <a:cxnSpLocks noChangeShapeType="1"/>
              <a:stCxn id="31764" idx="1"/>
              <a:endCxn id="31763" idx="3"/>
            </p:cNvCxnSpPr>
            <p:nvPr/>
          </p:nvCxnSpPr>
          <p:spPr bwMode="auto">
            <a:xfrm flipH="1">
              <a:off x="4419" y="1211"/>
              <a:ext cx="237" cy="0"/>
            </a:xfrm>
            <a:prstGeom prst="straightConnector1">
              <a:avLst/>
            </a:prstGeom>
            <a:noFill/>
            <a:ln w="9525">
              <a:solidFill>
                <a:schemeClr val="accent2"/>
              </a:solidFill>
              <a:round/>
              <a:headEnd type="triangle" w="med" len="med"/>
              <a:tailEnd/>
            </a:ln>
            <a:effectLst/>
          </p:spPr>
        </p:cxnSp>
        <p:sp>
          <p:nvSpPr>
            <p:cNvPr id="31787" name="AutoShape 43"/>
            <p:cNvSpPr>
              <a:spLocks noChangeArrowheads="1"/>
            </p:cNvSpPr>
            <p:nvPr/>
          </p:nvSpPr>
          <p:spPr bwMode="auto">
            <a:xfrm>
              <a:off x="450" y="2142"/>
              <a:ext cx="1104" cy="480"/>
            </a:xfrm>
            <a:prstGeom prst="flowChartProcess">
              <a:avLst/>
            </a:prstGeom>
            <a:noFill/>
            <a:ln w="9525">
              <a:noFill/>
              <a:miter lim="800000"/>
              <a:headEnd/>
              <a:tailEnd/>
            </a:ln>
            <a:effectLst/>
          </p:spPr>
          <p:txBody>
            <a:bodyPr anchor="ctr"/>
            <a:lstStyle/>
            <a:p>
              <a:pPr marL="112713" indent="-112713" eaLnBrk="0" hangingPunct="0">
                <a:spcBef>
                  <a:spcPct val="15000"/>
                </a:spcBef>
              </a:pPr>
              <a:endParaRPr lang="en-US" sz="800">
                <a:latin typeface="Arial" pitchFamily="34" charset="0"/>
              </a:endParaRPr>
            </a:p>
            <a:p>
              <a:pPr marL="112713" indent="-112713" eaLnBrk="0" hangingPunct="0">
                <a:spcBef>
                  <a:spcPct val="15000"/>
                </a:spcBef>
                <a:buSzPct val="155000"/>
                <a:buFont typeface="Wingdings" pitchFamily="2" charset="2"/>
                <a:buNone/>
              </a:pPr>
              <a:r>
                <a:rPr lang="en-US" sz="800">
                  <a:latin typeface="Arial" pitchFamily="34" charset="0"/>
                </a:rPr>
                <a:t>Review and Approve Initial  Business Case</a:t>
              </a:r>
            </a:p>
          </p:txBody>
        </p:sp>
        <p:sp>
          <p:nvSpPr>
            <p:cNvPr id="31790" name="AutoShape 46"/>
            <p:cNvSpPr>
              <a:spLocks noChangeArrowheads="1"/>
            </p:cNvSpPr>
            <p:nvPr/>
          </p:nvSpPr>
          <p:spPr bwMode="auto">
            <a:xfrm>
              <a:off x="384" y="2304"/>
              <a:ext cx="96" cy="96"/>
            </a:xfrm>
            <a:prstGeom prst="star5">
              <a:avLst/>
            </a:prstGeom>
            <a:solidFill>
              <a:schemeClr val="tx2"/>
            </a:solidFill>
            <a:ln w="9525">
              <a:noFill/>
              <a:miter lim="800000"/>
              <a:headEnd/>
              <a:tailEnd/>
            </a:ln>
            <a:effectLst/>
          </p:spPr>
          <p:txBody>
            <a:bodyPr wrap="none" anchor="ctr"/>
            <a:lstStyle/>
            <a:p>
              <a:endParaRPr lang="en-US"/>
            </a:p>
          </p:txBody>
        </p:sp>
        <p:sp>
          <p:nvSpPr>
            <p:cNvPr id="31791" name="AutoShape 47"/>
            <p:cNvSpPr>
              <a:spLocks noChangeArrowheads="1"/>
            </p:cNvSpPr>
            <p:nvPr/>
          </p:nvSpPr>
          <p:spPr bwMode="auto">
            <a:xfrm>
              <a:off x="402" y="2862"/>
              <a:ext cx="96" cy="96"/>
            </a:xfrm>
            <a:prstGeom prst="star5">
              <a:avLst/>
            </a:prstGeom>
            <a:solidFill>
              <a:schemeClr val="tx2"/>
            </a:solidFill>
            <a:ln w="9525">
              <a:noFill/>
              <a:miter lim="800000"/>
              <a:headEnd/>
              <a:tailEnd/>
            </a:ln>
            <a:effectLst/>
          </p:spPr>
          <p:txBody>
            <a:bodyPr wrap="none" anchor="ctr"/>
            <a:lstStyle/>
            <a:p>
              <a:endParaRPr lang="en-US"/>
            </a:p>
          </p:txBody>
        </p:sp>
        <p:sp>
          <p:nvSpPr>
            <p:cNvPr id="31792" name="AutoShape 48"/>
            <p:cNvSpPr>
              <a:spLocks noChangeArrowheads="1"/>
            </p:cNvSpPr>
            <p:nvPr/>
          </p:nvSpPr>
          <p:spPr bwMode="auto">
            <a:xfrm>
              <a:off x="402" y="3474"/>
              <a:ext cx="96" cy="96"/>
            </a:xfrm>
            <a:prstGeom prst="star5">
              <a:avLst/>
            </a:prstGeom>
            <a:solidFill>
              <a:schemeClr val="tx2"/>
            </a:solidFill>
            <a:ln w="9525">
              <a:noFill/>
              <a:miter lim="800000"/>
              <a:headEnd/>
              <a:tailEnd/>
            </a:ln>
            <a:effectLst/>
          </p:spPr>
          <p:txBody>
            <a:bodyPr wrap="none" anchor="ctr"/>
            <a:lstStyle/>
            <a:p>
              <a:endParaRPr lang="en-US"/>
            </a:p>
          </p:txBody>
        </p:sp>
        <p:sp>
          <p:nvSpPr>
            <p:cNvPr id="31793" name="AutoShape 49"/>
            <p:cNvSpPr>
              <a:spLocks noChangeArrowheads="1"/>
            </p:cNvSpPr>
            <p:nvPr/>
          </p:nvSpPr>
          <p:spPr bwMode="auto">
            <a:xfrm>
              <a:off x="1451" y="2863"/>
              <a:ext cx="96" cy="96"/>
            </a:xfrm>
            <a:prstGeom prst="star5">
              <a:avLst/>
            </a:prstGeom>
            <a:solidFill>
              <a:schemeClr val="tx2"/>
            </a:solidFill>
            <a:ln w="9525">
              <a:noFill/>
              <a:miter lim="800000"/>
              <a:headEnd/>
              <a:tailEnd/>
            </a:ln>
            <a:effectLst/>
          </p:spPr>
          <p:txBody>
            <a:bodyPr wrap="none" anchor="ctr"/>
            <a:lstStyle/>
            <a:p>
              <a:endParaRPr lang="en-US"/>
            </a:p>
          </p:txBody>
        </p:sp>
        <p:sp>
          <p:nvSpPr>
            <p:cNvPr id="31794" name="AutoShape 50"/>
            <p:cNvSpPr>
              <a:spLocks noChangeArrowheads="1"/>
            </p:cNvSpPr>
            <p:nvPr/>
          </p:nvSpPr>
          <p:spPr bwMode="auto">
            <a:xfrm>
              <a:off x="1451" y="3439"/>
              <a:ext cx="96" cy="96"/>
            </a:xfrm>
            <a:prstGeom prst="star5">
              <a:avLst/>
            </a:prstGeom>
            <a:solidFill>
              <a:schemeClr val="tx2"/>
            </a:solidFill>
            <a:ln w="9525">
              <a:noFill/>
              <a:miter lim="800000"/>
              <a:headEnd/>
              <a:tailEnd/>
            </a:ln>
            <a:effectLst/>
          </p:spPr>
          <p:txBody>
            <a:bodyPr wrap="none" anchor="ctr"/>
            <a:lstStyle/>
            <a:p>
              <a:endParaRPr lang="en-US"/>
            </a:p>
          </p:txBody>
        </p:sp>
        <p:sp>
          <p:nvSpPr>
            <p:cNvPr id="31795" name="AutoShape 51"/>
            <p:cNvSpPr>
              <a:spLocks noChangeArrowheads="1"/>
            </p:cNvSpPr>
            <p:nvPr/>
          </p:nvSpPr>
          <p:spPr bwMode="auto">
            <a:xfrm>
              <a:off x="1451" y="2256"/>
              <a:ext cx="96" cy="96"/>
            </a:xfrm>
            <a:prstGeom prst="star5">
              <a:avLst/>
            </a:prstGeom>
            <a:solidFill>
              <a:schemeClr val="tx2"/>
            </a:solidFill>
            <a:ln w="9525">
              <a:noFill/>
              <a:miter lim="800000"/>
              <a:headEnd/>
              <a:tailEnd/>
            </a:ln>
            <a:effectLst/>
          </p:spPr>
          <p:txBody>
            <a:bodyPr wrap="none" anchor="ctr"/>
            <a:lstStyle/>
            <a:p>
              <a:endParaRPr lang="en-US"/>
            </a:p>
          </p:txBody>
        </p:sp>
        <p:sp>
          <p:nvSpPr>
            <p:cNvPr id="31798" name="AutoShape 54"/>
            <p:cNvSpPr>
              <a:spLocks noChangeArrowheads="1"/>
            </p:cNvSpPr>
            <p:nvPr/>
          </p:nvSpPr>
          <p:spPr bwMode="auto">
            <a:xfrm>
              <a:off x="2442" y="2886"/>
              <a:ext cx="96" cy="96"/>
            </a:xfrm>
            <a:prstGeom prst="star5">
              <a:avLst/>
            </a:prstGeom>
            <a:solidFill>
              <a:schemeClr val="tx2"/>
            </a:solidFill>
            <a:ln w="9525">
              <a:noFill/>
              <a:miter lim="800000"/>
              <a:headEnd/>
              <a:tailEnd/>
            </a:ln>
            <a:effectLst/>
          </p:spPr>
          <p:txBody>
            <a:bodyPr wrap="none" anchor="ctr"/>
            <a:lstStyle/>
            <a:p>
              <a:endParaRPr lang="en-US"/>
            </a:p>
          </p:txBody>
        </p:sp>
        <p:sp>
          <p:nvSpPr>
            <p:cNvPr id="31799" name="AutoShape 55"/>
            <p:cNvSpPr>
              <a:spLocks noChangeArrowheads="1"/>
            </p:cNvSpPr>
            <p:nvPr/>
          </p:nvSpPr>
          <p:spPr bwMode="auto">
            <a:xfrm>
              <a:off x="2436" y="3468"/>
              <a:ext cx="96" cy="96"/>
            </a:xfrm>
            <a:prstGeom prst="star5">
              <a:avLst/>
            </a:prstGeom>
            <a:solidFill>
              <a:schemeClr val="tx2"/>
            </a:solidFill>
            <a:ln w="9525">
              <a:noFill/>
              <a:miter lim="800000"/>
              <a:headEnd/>
              <a:tailEnd/>
            </a:ln>
            <a:effectLst/>
          </p:spPr>
          <p:txBody>
            <a:bodyPr wrap="none" anchor="ctr"/>
            <a:lstStyle/>
            <a:p>
              <a:endParaRPr lang="en-US"/>
            </a:p>
          </p:txBody>
        </p:sp>
        <p:sp>
          <p:nvSpPr>
            <p:cNvPr id="31800" name="AutoShape 56"/>
            <p:cNvSpPr>
              <a:spLocks noChangeArrowheads="1"/>
            </p:cNvSpPr>
            <p:nvPr/>
          </p:nvSpPr>
          <p:spPr bwMode="auto">
            <a:xfrm>
              <a:off x="3480" y="2820"/>
              <a:ext cx="96" cy="96"/>
            </a:xfrm>
            <a:prstGeom prst="star5">
              <a:avLst/>
            </a:prstGeom>
            <a:solidFill>
              <a:schemeClr val="tx2"/>
            </a:solidFill>
            <a:ln w="9525">
              <a:noFill/>
              <a:miter lim="800000"/>
              <a:headEnd/>
              <a:tailEnd/>
            </a:ln>
            <a:effectLst/>
          </p:spPr>
          <p:txBody>
            <a:bodyPr wrap="none" anchor="ctr"/>
            <a:lstStyle/>
            <a:p>
              <a:endParaRPr lang="en-US"/>
            </a:p>
          </p:txBody>
        </p:sp>
        <p:sp>
          <p:nvSpPr>
            <p:cNvPr id="31801" name="AutoShape 57"/>
            <p:cNvSpPr>
              <a:spLocks noChangeArrowheads="1"/>
            </p:cNvSpPr>
            <p:nvPr/>
          </p:nvSpPr>
          <p:spPr bwMode="auto">
            <a:xfrm>
              <a:off x="3474" y="2964"/>
              <a:ext cx="96" cy="96"/>
            </a:xfrm>
            <a:prstGeom prst="star5">
              <a:avLst/>
            </a:prstGeom>
            <a:solidFill>
              <a:schemeClr val="tx2"/>
            </a:solidFill>
            <a:ln w="9525">
              <a:noFill/>
              <a:miter lim="800000"/>
              <a:headEnd/>
              <a:tailEnd/>
            </a:ln>
            <a:effectLst/>
          </p:spPr>
          <p:txBody>
            <a:bodyPr wrap="none" anchor="ctr"/>
            <a:lstStyle/>
            <a:p>
              <a:endParaRPr lang="en-US"/>
            </a:p>
          </p:txBody>
        </p:sp>
        <p:sp>
          <p:nvSpPr>
            <p:cNvPr id="31802" name="AutoShape 58"/>
            <p:cNvSpPr>
              <a:spLocks noChangeArrowheads="1"/>
            </p:cNvSpPr>
            <p:nvPr/>
          </p:nvSpPr>
          <p:spPr bwMode="auto">
            <a:xfrm>
              <a:off x="3474" y="3438"/>
              <a:ext cx="96" cy="96"/>
            </a:xfrm>
            <a:prstGeom prst="star5">
              <a:avLst/>
            </a:prstGeom>
            <a:solidFill>
              <a:schemeClr val="tx2"/>
            </a:solidFill>
            <a:ln w="9525">
              <a:noFill/>
              <a:miter lim="800000"/>
              <a:headEnd/>
              <a:tailEnd/>
            </a:ln>
            <a:effectLst/>
          </p:spPr>
          <p:txBody>
            <a:bodyPr wrap="none" anchor="ctr"/>
            <a:lstStyle/>
            <a:p>
              <a:endParaRPr lang="en-US"/>
            </a:p>
          </p:txBody>
        </p:sp>
        <p:sp>
          <p:nvSpPr>
            <p:cNvPr id="31803" name="AutoShape 59"/>
            <p:cNvSpPr>
              <a:spLocks noChangeArrowheads="1"/>
            </p:cNvSpPr>
            <p:nvPr/>
          </p:nvSpPr>
          <p:spPr bwMode="auto">
            <a:xfrm>
              <a:off x="3474" y="3594"/>
              <a:ext cx="96" cy="96"/>
            </a:xfrm>
            <a:prstGeom prst="star5">
              <a:avLst/>
            </a:prstGeom>
            <a:solidFill>
              <a:schemeClr val="tx2"/>
            </a:solidFill>
            <a:ln w="9525">
              <a:noFill/>
              <a:miter lim="800000"/>
              <a:headEnd/>
              <a:tailEnd/>
            </a:ln>
            <a:effectLst/>
          </p:spPr>
          <p:txBody>
            <a:bodyPr wrap="none" anchor="ctr"/>
            <a:lstStyle/>
            <a:p>
              <a:endParaRPr lang="en-US"/>
            </a:p>
          </p:txBody>
        </p:sp>
        <p:sp>
          <p:nvSpPr>
            <p:cNvPr id="31804" name="AutoShape 60"/>
            <p:cNvSpPr>
              <a:spLocks noChangeArrowheads="1"/>
            </p:cNvSpPr>
            <p:nvPr/>
          </p:nvSpPr>
          <p:spPr bwMode="auto">
            <a:xfrm>
              <a:off x="4596" y="3420"/>
              <a:ext cx="96" cy="96"/>
            </a:xfrm>
            <a:prstGeom prst="star5">
              <a:avLst/>
            </a:prstGeom>
            <a:solidFill>
              <a:schemeClr val="tx2"/>
            </a:solidFill>
            <a:ln w="9525">
              <a:noFill/>
              <a:miter lim="800000"/>
              <a:headEnd/>
              <a:tailEnd/>
            </a:ln>
            <a:effectLst/>
          </p:spPr>
          <p:txBody>
            <a:bodyPr wrap="none" anchor="ctr"/>
            <a:lstStyle/>
            <a:p>
              <a:endParaRPr lang="en-US"/>
            </a:p>
          </p:txBody>
        </p:sp>
        <p:sp>
          <p:nvSpPr>
            <p:cNvPr id="31805" name="AutoShape 61"/>
            <p:cNvSpPr>
              <a:spLocks noChangeArrowheads="1"/>
            </p:cNvSpPr>
            <p:nvPr/>
          </p:nvSpPr>
          <p:spPr bwMode="auto">
            <a:xfrm>
              <a:off x="4596" y="3516"/>
              <a:ext cx="96" cy="96"/>
            </a:xfrm>
            <a:prstGeom prst="star5">
              <a:avLst/>
            </a:prstGeom>
            <a:solidFill>
              <a:schemeClr val="tx2"/>
            </a:solidFill>
            <a:ln w="9525">
              <a:noFill/>
              <a:miter lim="800000"/>
              <a:headEnd/>
              <a:tailEnd/>
            </a:ln>
            <a:effectLst/>
          </p:spPr>
          <p:txBody>
            <a:bodyPr wrap="none" anchor="ctr"/>
            <a:lstStyle/>
            <a:p>
              <a:endParaRPr lang="en-US"/>
            </a:p>
          </p:txBody>
        </p:sp>
        <p:sp>
          <p:nvSpPr>
            <p:cNvPr id="31806" name="AutoShape 62"/>
            <p:cNvSpPr>
              <a:spLocks noChangeArrowheads="1"/>
            </p:cNvSpPr>
            <p:nvPr/>
          </p:nvSpPr>
          <p:spPr bwMode="auto">
            <a:xfrm>
              <a:off x="4596" y="2844"/>
              <a:ext cx="96" cy="96"/>
            </a:xfrm>
            <a:prstGeom prst="star5">
              <a:avLst/>
            </a:prstGeom>
            <a:solidFill>
              <a:schemeClr val="tx2"/>
            </a:solidFill>
            <a:ln w="9525">
              <a:noFill/>
              <a:miter lim="800000"/>
              <a:headEnd/>
              <a:tailEnd/>
            </a:ln>
            <a:effectLst/>
          </p:spPr>
          <p:txBody>
            <a:bodyPr wrap="none" anchor="ctr"/>
            <a:lstStyle/>
            <a:p>
              <a:endParaRPr lang="en-US"/>
            </a:p>
          </p:txBody>
        </p:sp>
        <p:sp>
          <p:nvSpPr>
            <p:cNvPr id="31807" name="AutoShape 63"/>
            <p:cNvSpPr>
              <a:spLocks noChangeArrowheads="1"/>
            </p:cNvSpPr>
            <p:nvPr/>
          </p:nvSpPr>
          <p:spPr bwMode="auto">
            <a:xfrm>
              <a:off x="4596" y="2940"/>
              <a:ext cx="96" cy="96"/>
            </a:xfrm>
            <a:prstGeom prst="star5">
              <a:avLst/>
            </a:prstGeom>
            <a:solidFill>
              <a:schemeClr val="tx2"/>
            </a:solidFill>
            <a:ln w="9525">
              <a:noFill/>
              <a:miter lim="800000"/>
              <a:headEnd/>
              <a:tailEnd/>
            </a:ln>
            <a:effectLst/>
          </p:spPr>
          <p:txBody>
            <a:bodyPr wrap="none" anchor="ctr"/>
            <a:lstStyle/>
            <a:p>
              <a:endParaRPr lang="en-US"/>
            </a:p>
          </p:txBody>
        </p:sp>
        <p:sp>
          <p:nvSpPr>
            <p:cNvPr id="31809" name="AutoShape 65"/>
            <p:cNvSpPr>
              <a:spLocks noChangeArrowheads="1"/>
            </p:cNvSpPr>
            <p:nvPr/>
          </p:nvSpPr>
          <p:spPr bwMode="auto">
            <a:xfrm>
              <a:off x="402" y="2964"/>
              <a:ext cx="96" cy="96"/>
            </a:xfrm>
            <a:prstGeom prst="star5">
              <a:avLst/>
            </a:prstGeom>
            <a:solidFill>
              <a:schemeClr val="tx2"/>
            </a:solidFill>
            <a:ln w="9525">
              <a:noFill/>
              <a:miter lim="800000"/>
              <a:headEnd/>
              <a:tailEnd/>
            </a:ln>
            <a:effectLst/>
          </p:spPr>
          <p:txBody>
            <a:bodyPr wrap="none" anchor="ctr"/>
            <a:lstStyle/>
            <a:p>
              <a:endParaRPr lang="en-US"/>
            </a:p>
          </p:txBody>
        </p:sp>
        <p:sp>
          <p:nvSpPr>
            <p:cNvPr id="31812" name="Text Box 68"/>
            <p:cNvSpPr txBox="1">
              <a:spLocks noChangeArrowheads="1"/>
            </p:cNvSpPr>
            <p:nvPr/>
          </p:nvSpPr>
          <p:spPr bwMode="auto">
            <a:xfrm>
              <a:off x="402" y="1593"/>
              <a:ext cx="58" cy="66"/>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sz="500" b="1"/>
            </a:p>
          </p:txBody>
        </p:sp>
        <p:sp>
          <p:nvSpPr>
            <p:cNvPr id="31813" name="Text Box 69"/>
            <p:cNvSpPr txBox="1">
              <a:spLocks noChangeArrowheads="1"/>
            </p:cNvSpPr>
            <p:nvPr/>
          </p:nvSpPr>
          <p:spPr bwMode="auto">
            <a:xfrm>
              <a:off x="402" y="1758"/>
              <a:ext cx="58" cy="66"/>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sz="500" b="1"/>
            </a:p>
          </p:txBody>
        </p:sp>
        <p:sp>
          <p:nvSpPr>
            <p:cNvPr id="31814" name="Text Box 70"/>
            <p:cNvSpPr txBox="1">
              <a:spLocks noChangeArrowheads="1"/>
            </p:cNvSpPr>
            <p:nvPr/>
          </p:nvSpPr>
          <p:spPr bwMode="auto">
            <a:xfrm>
              <a:off x="402" y="1854"/>
              <a:ext cx="58" cy="66"/>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sz="500" b="1"/>
            </a:p>
          </p:txBody>
        </p:sp>
        <p:sp>
          <p:nvSpPr>
            <p:cNvPr id="31816" name="Text Box 72"/>
            <p:cNvSpPr txBox="1">
              <a:spLocks noChangeArrowheads="1"/>
            </p:cNvSpPr>
            <p:nvPr/>
          </p:nvSpPr>
          <p:spPr bwMode="auto">
            <a:xfrm>
              <a:off x="1458" y="1566"/>
              <a:ext cx="58" cy="66"/>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sz="500" b="1"/>
            </a:p>
          </p:txBody>
        </p:sp>
        <p:sp>
          <p:nvSpPr>
            <p:cNvPr id="31817" name="Text Box 73"/>
            <p:cNvSpPr txBox="1">
              <a:spLocks noChangeArrowheads="1"/>
            </p:cNvSpPr>
            <p:nvPr/>
          </p:nvSpPr>
          <p:spPr bwMode="auto">
            <a:xfrm>
              <a:off x="1458" y="1662"/>
              <a:ext cx="58" cy="66"/>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sz="500" b="1"/>
            </a:p>
          </p:txBody>
        </p:sp>
        <p:sp>
          <p:nvSpPr>
            <p:cNvPr id="31818" name="Text Box 74"/>
            <p:cNvSpPr txBox="1">
              <a:spLocks noChangeArrowheads="1"/>
            </p:cNvSpPr>
            <p:nvPr/>
          </p:nvSpPr>
          <p:spPr bwMode="auto">
            <a:xfrm>
              <a:off x="1458" y="1758"/>
              <a:ext cx="58" cy="66"/>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sz="500" b="1"/>
            </a:p>
          </p:txBody>
        </p:sp>
        <p:sp>
          <p:nvSpPr>
            <p:cNvPr id="31819" name="Text Box 75"/>
            <p:cNvSpPr txBox="1">
              <a:spLocks noChangeArrowheads="1"/>
            </p:cNvSpPr>
            <p:nvPr/>
          </p:nvSpPr>
          <p:spPr bwMode="auto">
            <a:xfrm>
              <a:off x="1458" y="1854"/>
              <a:ext cx="58" cy="66"/>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sz="500" b="1"/>
            </a:p>
          </p:txBody>
        </p:sp>
        <p:sp>
          <p:nvSpPr>
            <p:cNvPr id="31820" name="Text Box 76"/>
            <p:cNvSpPr txBox="1">
              <a:spLocks noChangeArrowheads="1"/>
            </p:cNvSpPr>
            <p:nvPr/>
          </p:nvSpPr>
          <p:spPr bwMode="auto">
            <a:xfrm>
              <a:off x="1458" y="1950"/>
              <a:ext cx="58" cy="66"/>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sz="500" b="1"/>
            </a:p>
          </p:txBody>
        </p:sp>
        <p:sp>
          <p:nvSpPr>
            <p:cNvPr id="31821" name="Text Box 77"/>
            <p:cNvSpPr txBox="1">
              <a:spLocks noChangeArrowheads="1"/>
            </p:cNvSpPr>
            <p:nvPr/>
          </p:nvSpPr>
          <p:spPr bwMode="auto">
            <a:xfrm>
              <a:off x="2456" y="1566"/>
              <a:ext cx="58" cy="66"/>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sz="500" b="1"/>
            </a:p>
          </p:txBody>
        </p:sp>
        <p:sp>
          <p:nvSpPr>
            <p:cNvPr id="31822" name="Text Box 78"/>
            <p:cNvSpPr txBox="1">
              <a:spLocks noChangeArrowheads="1"/>
            </p:cNvSpPr>
            <p:nvPr/>
          </p:nvSpPr>
          <p:spPr bwMode="auto">
            <a:xfrm>
              <a:off x="2456" y="1662"/>
              <a:ext cx="58" cy="66"/>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sz="500" b="1"/>
            </a:p>
          </p:txBody>
        </p:sp>
        <p:sp>
          <p:nvSpPr>
            <p:cNvPr id="31823" name="Text Box 79"/>
            <p:cNvSpPr txBox="1">
              <a:spLocks noChangeArrowheads="1"/>
            </p:cNvSpPr>
            <p:nvPr/>
          </p:nvSpPr>
          <p:spPr bwMode="auto">
            <a:xfrm>
              <a:off x="2456" y="1758"/>
              <a:ext cx="58" cy="66"/>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sz="500" b="1"/>
            </a:p>
          </p:txBody>
        </p:sp>
        <p:sp>
          <p:nvSpPr>
            <p:cNvPr id="31824" name="Text Box 80"/>
            <p:cNvSpPr txBox="1">
              <a:spLocks noChangeArrowheads="1"/>
            </p:cNvSpPr>
            <p:nvPr/>
          </p:nvSpPr>
          <p:spPr bwMode="auto">
            <a:xfrm>
              <a:off x="3474" y="1536"/>
              <a:ext cx="58" cy="66"/>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sz="500" b="1"/>
            </a:p>
          </p:txBody>
        </p:sp>
        <p:sp>
          <p:nvSpPr>
            <p:cNvPr id="31825" name="Text Box 81"/>
            <p:cNvSpPr txBox="1">
              <a:spLocks noChangeArrowheads="1"/>
            </p:cNvSpPr>
            <p:nvPr/>
          </p:nvSpPr>
          <p:spPr bwMode="auto">
            <a:xfrm>
              <a:off x="3474" y="1776"/>
              <a:ext cx="58" cy="66"/>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sz="500" b="1"/>
            </a:p>
          </p:txBody>
        </p:sp>
        <p:sp>
          <p:nvSpPr>
            <p:cNvPr id="31826" name="Text Box 82"/>
            <p:cNvSpPr txBox="1">
              <a:spLocks noChangeArrowheads="1"/>
            </p:cNvSpPr>
            <p:nvPr/>
          </p:nvSpPr>
          <p:spPr bwMode="auto">
            <a:xfrm>
              <a:off x="3474" y="1872"/>
              <a:ext cx="58" cy="66"/>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sz="500" b="1"/>
            </a:p>
          </p:txBody>
        </p:sp>
        <p:sp>
          <p:nvSpPr>
            <p:cNvPr id="31827" name="Text Box 83"/>
            <p:cNvSpPr txBox="1">
              <a:spLocks noChangeArrowheads="1"/>
            </p:cNvSpPr>
            <p:nvPr/>
          </p:nvSpPr>
          <p:spPr bwMode="auto">
            <a:xfrm>
              <a:off x="3474" y="1968"/>
              <a:ext cx="58" cy="66"/>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sz="500" b="1"/>
            </a:p>
          </p:txBody>
        </p:sp>
        <p:sp>
          <p:nvSpPr>
            <p:cNvPr id="31828" name="Text Box 84"/>
            <p:cNvSpPr txBox="1">
              <a:spLocks noChangeArrowheads="1"/>
            </p:cNvSpPr>
            <p:nvPr/>
          </p:nvSpPr>
          <p:spPr bwMode="auto">
            <a:xfrm>
              <a:off x="4626" y="1518"/>
              <a:ext cx="58" cy="66"/>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sz="500" b="1"/>
            </a:p>
          </p:txBody>
        </p:sp>
        <p:sp>
          <p:nvSpPr>
            <p:cNvPr id="31829" name="Text Box 85"/>
            <p:cNvSpPr txBox="1">
              <a:spLocks noChangeArrowheads="1"/>
            </p:cNvSpPr>
            <p:nvPr/>
          </p:nvSpPr>
          <p:spPr bwMode="auto">
            <a:xfrm>
              <a:off x="4626" y="1710"/>
              <a:ext cx="58" cy="66"/>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sz="500" b="1"/>
            </a:p>
          </p:txBody>
        </p:sp>
        <p:sp>
          <p:nvSpPr>
            <p:cNvPr id="31830" name="Text Box 86"/>
            <p:cNvSpPr txBox="1">
              <a:spLocks noChangeArrowheads="1"/>
            </p:cNvSpPr>
            <p:nvPr/>
          </p:nvSpPr>
          <p:spPr bwMode="auto">
            <a:xfrm>
              <a:off x="4626" y="1614"/>
              <a:ext cx="58" cy="66"/>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sz="500" b="1"/>
            </a:p>
          </p:txBody>
        </p:sp>
        <p:sp>
          <p:nvSpPr>
            <p:cNvPr id="31831" name="Text Box 87"/>
            <p:cNvSpPr txBox="1">
              <a:spLocks noChangeArrowheads="1"/>
            </p:cNvSpPr>
            <p:nvPr/>
          </p:nvSpPr>
          <p:spPr bwMode="auto">
            <a:xfrm>
              <a:off x="4626" y="1998"/>
              <a:ext cx="58" cy="66"/>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sz="500" b="1"/>
            </a:p>
          </p:txBody>
        </p:sp>
        <p:sp>
          <p:nvSpPr>
            <p:cNvPr id="31832" name="Text Box 88"/>
            <p:cNvSpPr txBox="1">
              <a:spLocks noChangeArrowheads="1"/>
            </p:cNvSpPr>
            <p:nvPr/>
          </p:nvSpPr>
          <p:spPr bwMode="auto">
            <a:xfrm>
              <a:off x="4626" y="1824"/>
              <a:ext cx="58" cy="66"/>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sz="500" b="1"/>
            </a:p>
          </p:txBody>
        </p:sp>
      </p:grpSp>
      <p:sp>
        <p:nvSpPr>
          <p:cNvPr id="31835" name="AutoShape 91"/>
          <p:cNvSpPr>
            <a:spLocks noChangeArrowheads="1"/>
          </p:cNvSpPr>
          <p:nvPr/>
        </p:nvSpPr>
        <p:spPr bwMode="auto">
          <a:xfrm>
            <a:off x="5867400" y="5815013"/>
            <a:ext cx="152400" cy="152400"/>
          </a:xfrm>
          <a:prstGeom prst="star5">
            <a:avLst/>
          </a:prstGeom>
          <a:solidFill>
            <a:schemeClr val="tx2"/>
          </a:solidFill>
          <a:ln w="9525">
            <a:no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95263" y="250825"/>
            <a:ext cx="8839200" cy="473075"/>
          </a:xfrm>
        </p:spPr>
        <p:txBody>
          <a:bodyPr/>
          <a:lstStyle/>
          <a:p>
            <a:r>
              <a:rPr lang="en-US"/>
              <a:t>Team Charter</a:t>
            </a:r>
          </a:p>
        </p:txBody>
      </p:sp>
      <p:sp>
        <p:nvSpPr>
          <p:cNvPr id="30723" name="Rectangle 3"/>
          <p:cNvSpPr>
            <a:spLocks noGrp="1" noChangeArrowheads="1"/>
          </p:cNvSpPr>
          <p:nvPr>
            <p:ph type="body" idx="4294967295"/>
          </p:nvPr>
        </p:nvSpPr>
        <p:spPr/>
        <p:txBody>
          <a:bodyPr/>
          <a:lstStyle/>
          <a:p>
            <a:r>
              <a:rPr lang="en-US"/>
              <a:t>Project Description</a:t>
            </a:r>
          </a:p>
          <a:p>
            <a:r>
              <a:rPr lang="en-US"/>
              <a:t>Problem &amp; Goal Statement</a:t>
            </a:r>
          </a:p>
          <a:p>
            <a:r>
              <a:rPr lang="en-US"/>
              <a:t>Business Case</a:t>
            </a:r>
          </a:p>
          <a:p>
            <a:r>
              <a:rPr lang="en-US"/>
              <a:t>Scope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xfrm>
            <a:off x="195263" y="250825"/>
            <a:ext cx="8839200" cy="473075"/>
          </a:xfrm>
        </p:spPr>
        <p:txBody>
          <a:bodyPr/>
          <a:lstStyle/>
          <a:p>
            <a:r>
              <a:rPr lang="en-US"/>
              <a:t>Team Organizational Chart</a:t>
            </a:r>
          </a:p>
        </p:txBody>
      </p:sp>
      <p:grpSp>
        <p:nvGrpSpPr>
          <p:cNvPr id="4" name="Organization Chart 10"/>
          <p:cNvGrpSpPr>
            <a:grpSpLocks noChangeAspect="1"/>
          </p:cNvGrpSpPr>
          <p:nvPr/>
        </p:nvGrpSpPr>
        <p:grpSpPr bwMode="auto">
          <a:xfrm>
            <a:off x="896938" y="1135063"/>
            <a:ext cx="7350125" cy="5443537"/>
            <a:chOff x="589" y="699"/>
            <a:chExt cx="3884" cy="2080"/>
          </a:xfrm>
        </p:grpSpPr>
        <p:graphicFrame>
          <p:nvGraphicFramePr>
            <p:cNvPr id="6" name="Diagram 5"/>
            <p:cNvGraphicFramePr/>
            <p:nvPr/>
          </p:nvGraphicFramePr>
          <p:xfrm>
            <a:off x="589" y="699"/>
            <a:ext cx="3884" cy="2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11"/>
            <p:cNvSpPr>
              <a:spLocks noChangeArrowheads="1"/>
            </p:cNvSpPr>
            <p:nvPr/>
          </p:nvSpPr>
          <p:spPr bwMode="auto">
            <a:xfrm>
              <a:off x="589" y="699"/>
              <a:ext cx="2589" cy="162"/>
            </a:xfrm>
            <a:prstGeom prst="rect">
              <a:avLst/>
            </a:prstGeom>
            <a:noFill/>
            <a:ln w="9525">
              <a:solidFill>
                <a:schemeClr val="tx1">
                  <a:alpha val="0"/>
                </a:schemeClr>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Arial" pitchFamily="34" charset="0"/>
                </a:rPr>
                <a:t>EVE Sample Door Front Project</a:t>
              </a:r>
              <a:endParaRPr kumimoji="0" lang="en-US" sz="2400" b="0" i="0" u="none" strike="noStrike" cap="none" normalizeH="0" baseline="0" dirty="0" smtClean="0">
                <a:ln>
                  <a:noFill/>
                </a:ln>
                <a:solidFill>
                  <a:schemeClr val="tx1"/>
                </a:solidFill>
                <a:effectLst/>
                <a:latin typeface="Times New Roman" pitchFamily="18" charset="0"/>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195263" y="250825"/>
            <a:ext cx="8839200" cy="473075"/>
          </a:xfrm>
        </p:spPr>
        <p:txBody>
          <a:bodyPr/>
          <a:lstStyle/>
          <a:p>
            <a:r>
              <a:rPr lang="en-US"/>
              <a:t>Project Plan/Schedule</a:t>
            </a:r>
          </a:p>
        </p:txBody>
      </p:sp>
      <p:graphicFrame>
        <p:nvGraphicFramePr>
          <p:cNvPr id="130090" name="Group 42"/>
          <p:cNvGraphicFramePr>
            <a:graphicFrameLocks noGrp="1"/>
          </p:cNvGraphicFramePr>
          <p:nvPr/>
        </p:nvGraphicFramePr>
        <p:xfrm>
          <a:off x="566738" y="1690688"/>
          <a:ext cx="8134350" cy="3762377"/>
        </p:xfrm>
        <a:graphic>
          <a:graphicData uri="http://schemas.openxmlformats.org/drawingml/2006/table">
            <a:tbl>
              <a:tblPr/>
              <a:tblGrid>
                <a:gridCol w="1290637"/>
                <a:gridCol w="2362200"/>
                <a:gridCol w="4481513"/>
              </a:tblGrid>
              <a:tr h="3762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pitchFamily="34" charset="0"/>
                        </a:rPr>
                        <a:t>Step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pitchFamily="34" charset="0"/>
                        </a:rPr>
                        <a:t>Status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pitchFamily="34" charset="0"/>
                        </a:rPr>
                        <a:t>Actions – Previous Reviews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r h="676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pitchFamily="34" charset="0"/>
                        </a:rPr>
                        <a:t>Define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rPr>
                        <a:t>4-4-2011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rPr>
                        <a:t>Complete 4-15-2011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pitchFamily="34" charset="0"/>
                        </a:rPr>
                        <a:t>Measure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rPr>
                        <a:t>4-22-2011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rPr>
                        <a:t>Complete 5-1-2011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pitchFamily="34" charset="0"/>
                        </a:rPr>
                        <a:t>Analyze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rPr>
                        <a:t>4-29-2011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rPr>
                        <a:t>Complete 5-15-2011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pitchFamily="34" charset="0"/>
                        </a:rPr>
                        <a:t>Improve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rPr>
                        <a:t>5-2-2011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rPr>
                        <a:t>Complete 6-1-2011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pitchFamily="34" charset="0"/>
                        </a:rPr>
                        <a:t>Control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rPr>
                        <a:t>5-9-2011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rPr>
                        <a:t>Complete 6-17-2011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95263" y="250825"/>
            <a:ext cx="8839200" cy="473075"/>
          </a:xfrm>
        </p:spPr>
        <p:txBody>
          <a:bodyPr/>
          <a:lstStyle/>
          <a:p>
            <a:r>
              <a:rPr lang="en-US"/>
              <a:t>Map Process</a:t>
            </a:r>
          </a:p>
        </p:txBody>
      </p:sp>
      <p:grpSp>
        <p:nvGrpSpPr>
          <p:cNvPr id="33917" name="Group 125"/>
          <p:cNvGrpSpPr>
            <a:grpSpLocks noChangeAspect="1"/>
          </p:cNvGrpSpPr>
          <p:nvPr/>
        </p:nvGrpSpPr>
        <p:grpSpPr bwMode="auto">
          <a:xfrm>
            <a:off x="429016" y="1219200"/>
            <a:ext cx="7738672" cy="4935538"/>
            <a:chOff x="96" y="672"/>
            <a:chExt cx="5410" cy="3451"/>
          </a:xfrm>
        </p:grpSpPr>
        <p:sp>
          <p:nvSpPr>
            <p:cNvPr id="33918" name="Rectangle 126"/>
            <p:cNvSpPr>
              <a:spLocks noChangeAspect="1" noChangeArrowheads="1"/>
            </p:cNvSpPr>
            <p:nvPr/>
          </p:nvSpPr>
          <p:spPr bwMode="auto">
            <a:xfrm>
              <a:off x="338" y="672"/>
              <a:ext cx="728" cy="192"/>
            </a:xfrm>
            <a:prstGeom prst="rect">
              <a:avLst/>
            </a:prstGeom>
            <a:noFill/>
            <a:ln w="9525">
              <a:noFill/>
              <a:miter lim="800000"/>
              <a:headEnd/>
              <a:tailEnd/>
            </a:ln>
          </p:spPr>
          <p:txBody>
            <a:bodyPr wrap="none" lIns="0" tIns="0" rIns="0" bIns="0">
              <a:spAutoFit/>
            </a:bodyPr>
            <a:lstStyle/>
            <a:p>
              <a:pPr eaLnBrk="0" hangingPunct="0"/>
              <a:r>
                <a:rPr lang="en-US" sz="1800" b="1">
                  <a:solidFill>
                    <a:srgbClr val="000000"/>
                  </a:solidFill>
                  <a:latin typeface="Arial" pitchFamily="34" charset="0"/>
                </a:rPr>
                <a:t>Suppliers</a:t>
              </a:r>
              <a:endParaRPr lang="en-US"/>
            </a:p>
          </p:txBody>
        </p:sp>
        <p:sp>
          <p:nvSpPr>
            <p:cNvPr id="33919" name="Rectangle 127"/>
            <p:cNvSpPr>
              <a:spLocks noChangeAspect="1" noChangeArrowheads="1"/>
            </p:cNvSpPr>
            <p:nvPr/>
          </p:nvSpPr>
          <p:spPr bwMode="auto">
            <a:xfrm>
              <a:off x="1582" y="683"/>
              <a:ext cx="479" cy="192"/>
            </a:xfrm>
            <a:prstGeom prst="rect">
              <a:avLst/>
            </a:prstGeom>
            <a:noFill/>
            <a:ln w="9525">
              <a:noFill/>
              <a:miter lim="800000"/>
              <a:headEnd/>
              <a:tailEnd/>
            </a:ln>
          </p:spPr>
          <p:txBody>
            <a:bodyPr wrap="none" lIns="0" tIns="0" rIns="0" bIns="0">
              <a:spAutoFit/>
            </a:bodyPr>
            <a:lstStyle/>
            <a:p>
              <a:pPr eaLnBrk="0" hangingPunct="0"/>
              <a:r>
                <a:rPr lang="en-US" sz="1800" b="1">
                  <a:solidFill>
                    <a:srgbClr val="000000"/>
                  </a:solidFill>
                  <a:latin typeface="Arial" pitchFamily="34" charset="0"/>
                </a:rPr>
                <a:t>Inputs</a:t>
              </a:r>
              <a:endParaRPr lang="en-US"/>
            </a:p>
          </p:txBody>
        </p:sp>
        <p:sp>
          <p:nvSpPr>
            <p:cNvPr id="33920" name="Rectangle 128"/>
            <p:cNvSpPr>
              <a:spLocks noChangeAspect="1" noChangeArrowheads="1"/>
            </p:cNvSpPr>
            <p:nvPr/>
          </p:nvSpPr>
          <p:spPr bwMode="auto">
            <a:xfrm>
              <a:off x="2622" y="672"/>
              <a:ext cx="621" cy="192"/>
            </a:xfrm>
            <a:prstGeom prst="rect">
              <a:avLst/>
            </a:prstGeom>
            <a:noFill/>
            <a:ln w="9525">
              <a:noFill/>
              <a:miter lim="800000"/>
              <a:headEnd/>
              <a:tailEnd/>
            </a:ln>
          </p:spPr>
          <p:txBody>
            <a:bodyPr wrap="none" lIns="0" tIns="0" rIns="0" bIns="0">
              <a:spAutoFit/>
            </a:bodyPr>
            <a:lstStyle/>
            <a:p>
              <a:pPr algn="ctr" eaLnBrk="0" hangingPunct="0"/>
              <a:r>
                <a:rPr lang="en-US" sz="1800" b="1">
                  <a:solidFill>
                    <a:srgbClr val="000000"/>
                  </a:solidFill>
                  <a:latin typeface="Arial" pitchFamily="34" charset="0"/>
                </a:rPr>
                <a:t>Process</a:t>
              </a:r>
              <a:endParaRPr lang="en-US"/>
            </a:p>
          </p:txBody>
        </p:sp>
        <p:sp>
          <p:nvSpPr>
            <p:cNvPr id="33921" name="Rectangle 129"/>
            <p:cNvSpPr>
              <a:spLocks noChangeAspect="1" noChangeArrowheads="1"/>
            </p:cNvSpPr>
            <p:nvPr/>
          </p:nvSpPr>
          <p:spPr bwMode="auto">
            <a:xfrm>
              <a:off x="3791" y="672"/>
              <a:ext cx="613" cy="192"/>
            </a:xfrm>
            <a:prstGeom prst="rect">
              <a:avLst/>
            </a:prstGeom>
            <a:noFill/>
            <a:ln w="9525">
              <a:noFill/>
              <a:miter lim="800000"/>
              <a:headEnd/>
              <a:tailEnd/>
            </a:ln>
          </p:spPr>
          <p:txBody>
            <a:bodyPr wrap="none" lIns="0" tIns="0" rIns="0" bIns="0">
              <a:spAutoFit/>
            </a:bodyPr>
            <a:lstStyle/>
            <a:p>
              <a:pPr eaLnBrk="0" hangingPunct="0"/>
              <a:r>
                <a:rPr lang="en-US" sz="1800" b="1">
                  <a:solidFill>
                    <a:srgbClr val="000000"/>
                  </a:solidFill>
                  <a:latin typeface="Arial" pitchFamily="34" charset="0"/>
                </a:rPr>
                <a:t>Outputs</a:t>
              </a:r>
              <a:endParaRPr lang="en-US"/>
            </a:p>
          </p:txBody>
        </p:sp>
        <p:sp>
          <p:nvSpPr>
            <p:cNvPr id="33922" name="Rectangle 130"/>
            <p:cNvSpPr>
              <a:spLocks noChangeAspect="1" noChangeArrowheads="1"/>
            </p:cNvSpPr>
            <p:nvPr/>
          </p:nvSpPr>
          <p:spPr bwMode="auto">
            <a:xfrm>
              <a:off x="4667" y="672"/>
              <a:ext cx="835" cy="192"/>
            </a:xfrm>
            <a:prstGeom prst="rect">
              <a:avLst/>
            </a:prstGeom>
            <a:noFill/>
            <a:ln w="9525">
              <a:noFill/>
              <a:miter lim="800000"/>
              <a:headEnd/>
              <a:tailEnd/>
            </a:ln>
          </p:spPr>
          <p:txBody>
            <a:bodyPr wrap="none" lIns="0" tIns="0" rIns="0" bIns="0">
              <a:spAutoFit/>
            </a:bodyPr>
            <a:lstStyle/>
            <a:p>
              <a:pPr algn="ctr" eaLnBrk="0" hangingPunct="0"/>
              <a:r>
                <a:rPr lang="en-US" sz="1800" b="1">
                  <a:solidFill>
                    <a:srgbClr val="000000"/>
                  </a:solidFill>
                  <a:latin typeface="Arial" pitchFamily="34" charset="0"/>
                </a:rPr>
                <a:t>Customers</a:t>
              </a:r>
              <a:endParaRPr lang="en-US"/>
            </a:p>
          </p:txBody>
        </p:sp>
        <p:sp>
          <p:nvSpPr>
            <p:cNvPr id="33923" name="Line 131"/>
            <p:cNvSpPr>
              <a:spLocks noChangeAspect="1" noChangeShapeType="1"/>
            </p:cNvSpPr>
            <p:nvPr/>
          </p:nvSpPr>
          <p:spPr bwMode="auto">
            <a:xfrm rot="-3973442">
              <a:off x="1207" y="2129"/>
              <a:ext cx="175" cy="364"/>
            </a:xfrm>
            <a:prstGeom prst="line">
              <a:avLst/>
            </a:prstGeom>
            <a:noFill/>
            <a:ln w="38100">
              <a:solidFill>
                <a:schemeClr val="tx1"/>
              </a:solidFill>
              <a:round/>
              <a:headEnd/>
              <a:tailEnd type="stealth" w="lg" len="lg"/>
            </a:ln>
            <a:effectLst/>
          </p:spPr>
          <p:txBody>
            <a:bodyPr wrap="none" anchor="ctr"/>
            <a:lstStyle/>
            <a:p>
              <a:endParaRPr lang="en-US"/>
            </a:p>
          </p:txBody>
        </p:sp>
        <p:sp>
          <p:nvSpPr>
            <p:cNvPr id="33924" name="Line 132"/>
            <p:cNvSpPr>
              <a:spLocks noChangeAspect="1" noChangeShapeType="1"/>
            </p:cNvSpPr>
            <p:nvPr/>
          </p:nvSpPr>
          <p:spPr bwMode="auto">
            <a:xfrm rot="-5400000">
              <a:off x="1313" y="2524"/>
              <a:ext cx="0" cy="370"/>
            </a:xfrm>
            <a:prstGeom prst="line">
              <a:avLst/>
            </a:prstGeom>
            <a:noFill/>
            <a:ln w="38100">
              <a:solidFill>
                <a:schemeClr val="tx1"/>
              </a:solidFill>
              <a:round/>
              <a:headEnd/>
              <a:tailEnd type="stealth" w="lg" len="lg"/>
            </a:ln>
            <a:effectLst/>
          </p:spPr>
          <p:txBody>
            <a:bodyPr wrap="none" anchor="ctr"/>
            <a:lstStyle/>
            <a:p>
              <a:endParaRPr lang="en-US"/>
            </a:p>
          </p:txBody>
        </p:sp>
        <p:sp>
          <p:nvSpPr>
            <p:cNvPr id="33925" name="Line 133"/>
            <p:cNvSpPr>
              <a:spLocks noChangeAspect="1" noChangeShapeType="1"/>
            </p:cNvSpPr>
            <p:nvPr/>
          </p:nvSpPr>
          <p:spPr bwMode="auto">
            <a:xfrm rot="16200000">
              <a:off x="1057" y="1235"/>
              <a:ext cx="0" cy="370"/>
            </a:xfrm>
            <a:prstGeom prst="line">
              <a:avLst/>
            </a:prstGeom>
            <a:noFill/>
            <a:ln w="38100">
              <a:solidFill>
                <a:schemeClr val="tx1"/>
              </a:solidFill>
              <a:round/>
              <a:headEnd/>
              <a:tailEnd type="stealth" w="lg" len="lg"/>
            </a:ln>
            <a:effectLst/>
          </p:spPr>
          <p:txBody>
            <a:bodyPr wrap="none" anchor="ctr"/>
            <a:lstStyle/>
            <a:p>
              <a:endParaRPr lang="en-US"/>
            </a:p>
          </p:txBody>
        </p:sp>
        <p:sp>
          <p:nvSpPr>
            <p:cNvPr id="33927" name="Rectangle 135"/>
            <p:cNvSpPr>
              <a:spLocks noChangeAspect="1" noChangeArrowheads="1"/>
            </p:cNvSpPr>
            <p:nvPr/>
          </p:nvSpPr>
          <p:spPr bwMode="auto">
            <a:xfrm>
              <a:off x="1491" y="942"/>
              <a:ext cx="727" cy="140"/>
            </a:xfrm>
            <a:prstGeom prst="rect">
              <a:avLst/>
            </a:prstGeom>
            <a:noFill/>
            <a:ln w="9525">
              <a:noFill/>
              <a:miter lim="800000"/>
              <a:headEnd/>
              <a:tailEnd/>
            </a:ln>
          </p:spPr>
          <p:txBody>
            <a:bodyPr wrap="none" lIns="0" tIns="0" rIns="0" bIns="0">
              <a:spAutoFit/>
            </a:bodyPr>
            <a:lstStyle/>
            <a:p>
              <a:pPr algn="ctr" eaLnBrk="0" hangingPunct="0"/>
              <a:r>
                <a:rPr lang="en-US" sz="1300" dirty="0" smtClean="0">
                  <a:solidFill>
                    <a:srgbClr val="000000"/>
                  </a:solidFill>
                  <a:latin typeface="Arial" pitchFamily="34" charset="0"/>
                </a:rPr>
                <a:t>Finished Door</a:t>
              </a:r>
              <a:endParaRPr lang="en-US" dirty="0"/>
            </a:p>
          </p:txBody>
        </p:sp>
        <p:sp>
          <p:nvSpPr>
            <p:cNvPr id="33928" name="Rectangle 136"/>
            <p:cNvSpPr>
              <a:spLocks noChangeAspect="1" noChangeArrowheads="1"/>
            </p:cNvSpPr>
            <p:nvPr/>
          </p:nvSpPr>
          <p:spPr bwMode="auto">
            <a:xfrm>
              <a:off x="1489" y="1775"/>
              <a:ext cx="856" cy="140"/>
            </a:xfrm>
            <a:prstGeom prst="rect">
              <a:avLst/>
            </a:prstGeom>
            <a:noFill/>
            <a:ln w="9525">
              <a:noFill/>
              <a:miter lim="800000"/>
              <a:headEnd/>
              <a:tailEnd/>
            </a:ln>
          </p:spPr>
          <p:txBody>
            <a:bodyPr wrap="none" lIns="0" tIns="0" rIns="0" bIns="0">
              <a:spAutoFit/>
            </a:bodyPr>
            <a:lstStyle/>
            <a:p>
              <a:pPr eaLnBrk="0" hangingPunct="0"/>
              <a:r>
                <a:rPr lang="en-US" sz="1300" dirty="0" smtClean="0">
                  <a:solidFill>
                    <a:srgbClr val="000000"/>
                  </a:solidFill>
                  <a:latin typeface="Arial" pitchFamily="34" charset="0"/>
                </a:rPr>
                <a:t>Vendor Supplied</a:t>
              </a:r>
              <a:endParaRPr lang="en-US" dirty="0"/>
            </a:p>
          </p:txBody>
        </p:sp>
        <p:sp>
          <p:nvSpPr>
            <p:cNvPr id="33929" name="Rectangle 137"/>
            <p:cNvSpPr>
              <a:spLocks noChangeAspect="1" noChangeArrowheads="1"/>
            </p:cNvSpPr>
            <p:nvPr/>
          </p:nvSpPr>
          <p:spPr bwMode="auto">
            <a:xfrm>
              <a:off x="1550" y="2631"/>
              <a:ext cx="882" cy="140"/>
            </a:xfrm>
            <a:prstGeom prst="rect">
              <a:avLst/>
            </a:prstGeom>
            <a:noFill/>
            <a:ln w="9525">
              <a:noFill/>
              <a:miter lim="800000"/>
              <a:headEnd/>
              <a:tailEnd/>
            </a:ln>
          </p:spPr>
          <p:txBody>
            <a:bodyPr wrap="none" lIns="0" tIns="0" rIns="0" bIns="0">
              <a:spAutoFit/>
            </a:bodyPr>
            <a:lstStyle/>
            <a:p>
              <a:pPr eaLnBrk="0" hangingPunct="0"/>
              <a:r>
                <a:rPr lang="en-US" sz="1300" dirty="0" smtClean="0">
                  <a:solidFill>
                    <a:srgbClr val="000000"/>
                  </a:solidFill>
                  <a:latin typeface="Arial" pitchFamily="34" charset="0"/>
                </a:rPr>
                <a:t>Vendor Supplied</a:t>
              </a:r>
              <a:endParaRPr lang="en-US" dirty="0"/>
            </a:p>
          </p:txBody>
        </p:sp>
        <p:sp>
          <p:nvSpPr>
            <p:cNvPr id="33930" name="Rectangle 138"/>
            <p:cNvSpPr>
              <a:spLocks noChangeAspect="1" noChangeArrowheads="1"/>
            </p:cNvSpPr>
            <p:nvPr/>
          </p:nvSpPr>
          <p:spPr bwMode="auto">
            <a:xfrm>
              <a:off x="1514" y="2216"/>
              <a:ext cx="889" cy="140"/>
            </a:xfrm>
            <a:prstGeom prst="rect">
              <a:avLst/>
            </a:prstGeom>
            <a:noFill/>
            <a:ln w="9525">
              <a:noFill/>
              <a:miter lim="800000"/>
              <a:headEnd/>
              <a:tailEnd/>
            </a:ln>
          </p:spPr>
          <p:txBody>
            <a:bodyPr wrap="none" lIns="0" tIns="0" rIns="0" bIns="0">
              <a:spAutoFit/>
            </a:bodyPr>
            <a:lstStyle/>
            <a:p>
              <a:pPr eaLnBrk="0" hangingPunct="0"/>
              <a:r>
                <a:rPr lang="en-US" sz="1300" dirty="0" smtClean="0">
                  <a:solidFill>
                    <a:srgbClr val="000000"/>
                  </a:solidFill>
                  <a:latin typeface="Arial" pitchFamily="34" charset="0"/>
                </a:rPr>
                <a:t>Vendor Supplied</a:t>
              </a:r>
              <a:endParaRPr lang="en-US" dirty="0"/>
            </a:p>
          </p:txBody>
        </p:sp>
        <p:sp>
          <p:nvSpPr>
            <p:cNvPr id="33931" name="Rectangle 139"/>
            <p:cNvSpPr>
              <a:spLocks noChangeAspect="1" noChangeArrowheads="1"/>
            </p:cNvSpPr>
            <p:nvPr/>
          </p:nvSpPr>
          <p:spPr bwMode="auto">
            <a:xfrm>
              <a:off x="298" y="2216"/>
              <a:ext cx="721" cy="140"/>
            </a:xfrm>
            <a:prstGeom prst="rect">
              <a:avLst/>
            </a:prstGeom>
            <a:noFill/>
            <a:ln w="9525">
              <a:noFill/>
              <a:miter lim="800000"/>
              <a:headEnd/>
              <a:tailEnd/>
            </a:ln>
          </p:spPr>
          <p:txBody>
            <a:bodyPr wrap="none" lIns="0" tIns="0" rIns="0" bIns="0">
              <a:spAutoFit/>
            </a:bodyPr>
            <a:lstStyle/>
            <a:p>
              <a:pPr algn="ctr" eaLnBrk="0" hangingPunct="0"/>
              <a:r>
                <a:rPr lang="en-US" sz="1300" dirty="0" smtClean="0">
                  <a:solidFill>
                    <a:srgbClr val="000000"/>
                  </a:solidFill>
                  <a:latin typeface="Arial" pitchFamily="34" charset="0"/>
                </a:rPr>
                <a:t>Door ID Label</a:t>
              </a:r>
              <a:endParaRPr lang="en-US" dirty="0"/>
            </a:p>
          </p:txBody>
        </p:sp>
        <p:sp>
          <p:nvSpPr>
            <p:cNvPr id="33932" name="Rectangle 140"/>
            <p:cNvSpPr>
              <a:spLocks noChangeAspect="1" noChangeArrowheads="1"/>
            </p:cNvSpPr>
            <p:nvPr/>
          </p:nvSpPr>
          <p:spPr bwMode="auto">
            <a:xfrm>
              <a:off x="226" y="2637"/>
              <a:ext cx="870" cy="140"/>
            </a:xfrm>
            <a:prstGeom prst="rect">
              <a:avLst/>
            </a:prstGeom>
            <a:noFill/>
            <a:ln w="9525">
              <a:noFill/>
              <a:miter lim="800000"/>
              <a:headEnd/>
              <a:tailEnd/>
            </a:ln>
          </p:spPr>
          <p:txBody>
            <a:bodyPr wrap="none" lIns="0" tIns="0" rIns="0" bIns="0">
              <a:spAutoFit/>
            </a:bodyPr>
            <a:lstStyle/>
            <a:p>
              <a:pPr algn="ctr" eaLnBrk="0" hangingPunct="0"/>
              <a:r>
                <a:rPr lang="en-US" sz="1300" dirty="0" smtClean="0">
                  <a:solidFill>
                    <a:srgbClr val="000000"/>
                  </a:solidFill>
                  <a:latin typeface="Arial" pitchFamily="34" charset="0"/>
                </a:rPr>
                <a:t>Shipping Carton</a:t>
              </a:r>
              <a:endParaRPr lang="en-US" dirty="0"/>
            </a:p>
          </p:txBody>
        </p:sp>
        <p:sp>
          <p:nvSpPr>
            <p:cNvPr id="33933" name="Rectangle 141"/>
            <p:cNvSpPr>
              <a:spLocks noChangeAspect="1" noChangeArrowheads="1"/>
            </p:cNvSpPr>
            <p:nvPr/>
          </p:nvSpPr>
          <p:spPr bwMode="auto">
            <a:xfrm>
              <a:off x="96" y="1325"/>
              <a:ext cx="753" cy="140"/>
            </a:xfrm>
            <a:prstGeom prst="rect">
              <a:avLst/>
            </a:prstGeom>
            <a:noFill/>
            <a:ln w="9525">
              <a:noFill/>
              <a:miter lim="800000"/>
              <a:headEnd/>
              <a:tailEnd/>
            </a:ln>
          </p:spPr>
          <p:txBody>
            <a:bodyPr wrap="none" lIns="0" tIns="0" rIns="0" bIns="0">
              <a:spAutoFit/>
            </a:bodyPr>
            <a:lstStyle/>
            <a:p>
              <a:pPr algn="ctr" eaLnBrk="0" hangingPunct="0"/>
              <a:r>
                <a:rPr lang="en-US" sz="1300" dirty="0">
                  <a:solidFill>
                    <a:srgbClr val="000000"/>
                  </a:solidFill>
                  <a:latin typeface="Arial" pitchFamily="34" charset="0"/>
                </a:rPr>
                <a:t> </a:t>
              </a:r>
              <a:r>
                <a:rPr lang="en-US" sz="1300" dirty="0" smtClean="0">
                  <a:solidFill>
                    <a:srgbClr val="000000"/>
                  </a:solidFill>
                  <a:latin typeface="Arial" pitchFamily="34" charset="0"/>
                </a:rPr>
                <a:t>Machine Dept</a:t>
              </a:r>
              <a:endParaRPr lang="en-US" dirty="0"/>
            </a:p>
          </p:txBody>
        </p:sp>
        <p:sp>
          <p:nvSpPr>
            <p:cNvPr id="33934" name="Rectangle 142"/>
            <p:cNvSpPr>
              <a:spLocks noChangeAspect="1" noChangeArrowheads="1"/>
            </p:cNvSpPr>
            <p:nvPr/>
          </p:nvSpPr>
          <p:spPr bwMode="auto">
            <a:xfrm>
              <a:off x="3371" y="950"/>
              <a:ext cx="1344" cy="140"/>
            </a:xfrm>
            <a:prstGeom prst="rect">
              <a:avLst/>
            </a:prstGeom>
            <a:noFill/>
            <a:ln w="9525">
              <a:noFill/>
              <a:miter lim="800000"/>
              <a:headEnd/>
              <a:tailEnd/>
            </a:ln>
          </p:spPr>
          <p:txBody>
            <a:bodyPr wrap="none" lIns="0" tIns="0" rIns="0" bIns="0">
              <a:spAutoFit/>
            </a:bodyPr>
            <a:lstStyle/>
            <a:p>
              <a:pPr eaLnBrk="0" hangingPunct="0"/>
              <a:r>
                <a:rPr lang="en-US" sz="1300" dirty="0" smtClean="0">
                  <a:solidFill>
                    <a:srgbClr val="000000"/>
                  </a:solidFill>
                  <a:latin typeface="Arial" pitchFamily="34" charset="0"/>
                </a:rPr>
                <a:t>Assembled Door &amp; Frame</a:t>
              </a:r>
              <a:endParaRPr lang="en-US" dirty="0"/>
            </a:p>
          </p:txBody>
        </p:sp>
        <p:sp>
          <p:nvSpPr>
            <p:cNvPr id="33935" name="Rectangle 143"/>
            <p:cNvSpPr>
              <a:spLocks noChangeAspect="1" noChangeArrowheads="1"/>
            </p:cNvSpPr>
            <p:nvPr/>
          </p:nvSpPr>
          <p:spPr bwMode="auto">
            <a:xfrm>
              <a:off x="112" y="932"/>
              <a:ext cx="981" cy="140"/>
            </a:xfrm>
            <a:prstGeom prst="rect">
              <a:avLst/>
            </a:prstGeom>
            <a:noFill/>
            <a:ln w="9525">
              <a:noFill/>
              <a:miter lim="800000"/>
              <a:headEnd/>
              <a:tailEnd/>
            </a:ln>
          </p:spPr>
          <p:txBody>
            <a:bodyPr wrap="none" lIns="0" tIns="0" rIns="0" bIns="0">
              <a:spAutoFit/>
            </a:bodyPr>
            <a:lstStyle/>
            <a:p>
              <a:pPr algn="ctr" eaLnBrk="0" hangingPunct="0"/>
              <a:r>
                <a:rPr lang="en-US" sz="1300" dirty="0" smtClean="0">
                  <a:solidFill>
                    <a:srgbClr val="000000"/>
                  </a:solidFill>
                  <a:latin typeface="Arial" pitchFamily="34" charset="0"/>
                </a:rPr>
                <a:t>Finish Department</a:t>
              </a:r>
              <a:endParaRPr lang="en-US" sz="1300" dirty="0">
                <a:solidFill>
                  <a:srgbClr val="000000"/>
                </a:solidFill>
                <a:latin typeface="Arial" pitchFamily="34" charset="0"/>
              </a:endParaRPr>
            </a:p>
          </p:txBody>
        </p:sp>
        <p:grpSp>
          <p:nvGrpSpPr>
            <p:cNvPr id="33936" name="Group 144"/>
            <p:cNvGrpSpPr>
              <a:grpSpLocks noChangeAspect="1"/>
            </p:cNvGrpSpPr>
            <p:nvPr/>
          </p:nvGrpSpPr>
          <p:grpSpPr bwMode="auto">
            <a:xfrm>
              <a:off x="1418" y="1098"/>
              <a:ext cx="833" cy="1718"/>
              <a:chOff x="1712" y="1819"/>
              <a:chExt cx="743" cy="1768"/>
            </a:xfrm>
          </p:grpSpPr>
          <p:sp>
            <p:nvSpPr>
              <p:cNvPr id="33937" name="Line 145"/>
              <p:cNvSpPr>
                <a:spLocks noChangeAspect="1" noChangeShapeType="1"/>
              </p:cNvSpPr>
              <p:nvPr/>
            </p:nvSpPr>
            <p:spPr bwMode="auto">
              <a:xfrm>
                <a:off x="1712" y="1819"/>
                <a:ext cx="743" cy="1"/>
              </a:xfrm>
              <a:prstGeom prst="line">
                <a:avLst/>
              </a:prstGeom>
              <a:noFill/>
              <a:ln w="15875">
                <a:solidFill>
                  <a:srgbClr val="000000"/>
                </a:solidFill>
                <a:round/>
                <a:headEnd/>
                <a:tailEnd/>
              </a:ln>
            </p:spPr>
            <p:txBody>
              <a:bodyPr/>
              <a:lstStyle/>
              <a:p>
                <a:endParaRPr lang="en-US"/>
              </a:p>
            </p:txBody>
          </p:sp>
          <p:sp>
            <p:nvSpPr>
              <p:cNvPr id="33938" name="Line 146"/>
              <p:cNvSpPr>
                <a:spLocks noChangeAspect="1" noChangeShapeType="1"/>
              </p:cNvSpPr>
              <p:nvPr/>
            </p:nvSpPr>
            <p:spPr bwMode="auto">
              <a:xfrm>
                <a:off x="1712" y="2263"/>
                <a:ext cx="743" cy="1"/>
              </a:xfrm>
              <a:prstGeom prst="line">
                <a:avLst/>
              </a:prstGeom>
              <a:noFill/>
              <a:ln w="15875">
                <a:solidFill>
                  <a:srgbClr val="000000"/>
                </a:solidFill>
                <a:round/>
                <a:headEnd/>
                <a:tailEnd/>
              </a:ln>
            </p:spPr>
            <p:txBody>
              <a:bodyPr/>
              <a:lstStyle/>
              <a:p>
                <a:endParaRPr lang="en-US"/>
              </a:p>
            </p:txBody>
          </p:sp>
          <p:sp>
            <p:nvSpPr>
              <p:cNvPr id="33939" name="Line 147"/>
              <p:cNvSpPr>
                <a:spLocks noChangeAspect="1" noChangeShapeType="1"/>
              </p:cNvSpPr>
              <p:nvPr/>
            </p:nvSpPr>
            <p:spPr bwMode="auto">
              <a:xfrm>
                <a:off x="1712" y="2708"/>
                <a:ext cx="743" cy="1"/>
              </a:xfrm>
              <a:prstGeom prst="line">
                <a:avLst/>
              </a:prstGeom>
              <a:noFill/>
              <a:ln w="15875">
                <a:solidFill>
                  <a:srgbClr val="000000"/>
                </a:solidFill>
                <a:round/>
                <a:headEnd/>
                <a:tailEnd/>
              </a:ln>
            </p:spPr>
            <p:txBody>
              <a:bodyPr/>
              <a:lstStyle/>
              <a:p>
                <a:endParaRPr lang="en-US"/>
              </a:p>
            </p:txBody>
          </p:sp>
          <p:sp>
            <p:nvSpPr>
              <p:cNvPr id="33940" name="Line 148"/>
              <p:cNvSpPr>
                <a:spLocks noChangeAspect="1" noChangeShapeType="1"/>
              </p:cNvSpPr>
              <p:nvPr/>
            </p:nvSpPr>
            <p:spPr bwMode="auto">
              <a:xfrm>
                <a:off x="1712" y="3142"/>
                <a:ext cx="743" cy="1"/>
              </a:xfrm>
              <a:prstGeom prst="line">
                <a:avLst/>
              </a:prstGeom>
              <a:noFill/>
              <a:ln w="15875">
                <a:solidFill>
                  <a:srgbClr val="000000"/>
                </a:solidFill>
                <a:round/>
                <a:headEnd/>
                <a:tailEnd/>
              </a:ln>
            </p:spPr>
            <p:txBody>
              <a:bodyPr/>
              <a:lstStyle/>
              <a:p>
                <a:endParaRPr lang="en-US"/>
              </a:p>
            </p:txBody>
          </p:sp>
          <p:sp>
            <p:nvSpPr>
              <p:cNvPr id="33941" name="Line 149"/>
              <p:cNvSpPr>
                <a:spLocks noChangeAspect="1" noChangeShapeType="1"/>
              </p:cNvSpPr>
              <p:nvPr/>
            </p:nvSpPr>
            <p:spPr bwMode="auto">
              <a:xfrm>
                <a:off x="1712" y="3586"/>
                <a:ext cx="743" cy="1"/>
              </a:xfrm>
              <a:prstGeom prst="line">
                <a:avLst/>
              </a:prstGeom>
              <a:noFill/>
              <a:ln w="15875">
                <a:solidFill>
                  <a:srgbClr val="000000"/>
                </a:solidFill>
                <a:round/>
                <a:headEnd/>
                <a:tailEnd/>
              </a:ln>
            </p:spPr>
            <p:txBody>
              <a:bodyPr/>
              <a:lstStyle/>
              <a:p>
                <a:endParaRPr lang="en-US"/>
              </a:p>
            </p:txBody>
          </p:sp>
        </p:grpSp>
        <p:sp>
          <p:nvSpPr>
            <p:cNvPr id="33942" name="Rectangle 150"/>
            <p:cNvSpPr>
              <a:spLocks noChangeAspect="1" noChangeArrowheads="1"/>
            </p:cNvSpPr>
            <p:nvPr/>
          </p:nvSpPr>
          <p:spPr bwMode="auto">
            <a:xfrm>
              <a:off x="2502" y="1274"/>
              <a:ext cx="881" cy="1234"/>
            </a:xfrm>
            <a:prstGeom prst="rect">
              <a:avLst/>
            </a:prstGeom>
            <a:solidFill>
              <a:srgbClr val="FFFFFF"/>
            </a:solidFill>
            <a:ln w="15875">
              <a:solidFill>
                <a:srgbClr val="000000"/>
              </a:solidFill>
              <a:miter lim="800000"/>
              <a:headEnd/>
              <a:tailEnd/>
            </a:ln>
          </p:spPr>
          <p:txBody>
            <a:bodyPr anchor="ctr" anchorCtr="1"/>
            <a:lstStyle/>
            <a:p>
              <a:pPr algn="ctr" eaLnBrk="0" hangingPunct="0"/>
              <a:r>
                <a:rPr lang="en-US" sz="1600" b="1" dirty="0" smtClean="0">
                  <a:latin typeface="Arial" pitchFamily="34" charset="0"/>
                </a:rPr>
                <a:t>Assembly, package and ship a quality door front to the customer</a:t>
              </a:r>
              <a:endParaRPr lang="en-US" sz="1600" b="1" dirty="0">
                <a:latin typeface="Arial" pitchFamily="34" charset="0"/>
              </a:endParaRPr>
            </a:p>
          </p:txBody>
        </p:sp>
        <p:grpSp>
          <p:nvGrpSpPr>
            <p:cNvPr id="33943" name="Group 151"/>
            <p:cNvGrpSpPr>
              <a:grpSpLocks noChangeAspect="1"/>
            </p:cNvGrpSpPr>
            <p:nvPr/>
          </p:nvGrpSpPr>
          <p:grpSpPr bwMode="auto">
            <a:xfrm>
              <a:off x="240" y="1098"/>
              <a:ext cx="833" cy="1718"/>
              <a:chOff x="661" y="1819"/>
              <a:chExt cx="743" cy="1768"/>
            </a:xfrm>
          </p:grpSpPr>
          <p:sp>
            <p:nvSpPr>
              <p:cNvPr id="33944" name="Line 152"/>
              <p:cNvSpPr>
                <a:spLocks noChangeAspect="1" noChangeShapeType="1"/>
              </p:cNvSpPr>
              <p:nvPr/>
            </p:nvSpPr>
            <p:spPr bwMode="auto">
              <a:xfrm>
                <a:off x="661" y="1819"/>
                <a:ext cx="743" cy="1"/>
              </a:xfrm>
              <a:prstGeom prst="line">
                <a:avLst/>
              </a:prstGeom>
              <a:noFill/>
              <a:ln w="15875">
                <a:solidFill>
                  <a:srgbClr val="000000"/>
                </a:solidFill>
                <a:round/>
                <a:headEnd/>
                <a:tailEnd/>
              </a:ln>
            </p:spPr>
            <p:txBody>
              <a:bodyPr/>
              <a:lstStyle/>
              <a:p>
                <a:endParaRPr lang="en-US"/>
              </a:p>
            </p:txBody>
          </p:sp>
          <p:sp>
            <p:nvSpPr>
              <p:cNvPr id="33945" name="Line 153"/>
              <p:cNvSpPr>
                <a:spLocks noChangeAspect="1" noChangeShapeType="1"/>
              </p:cNvSpPr>
              <p:nvPr/>
            </p:nvSpPr>
            <p:spPr bwMode="auto">
              <a:xfrm>
                <a:off x="661" y="2263"/>
                <a:ext cx="743" cy="1"/>
              </a:xfrm>
              <a:prstGeom prst="line">
                <a:avLst/>
              </a:prstGeom>
              <a:noFill/>
              <a:ln w="15875">
                <a:solidFill>
                  <a:srgbClr val="000000"/>
                </a:solidFill>
                <a:round/>
                <a:headEnd/>
                <a:tailEnd/>
              </a:ln>
            </p:spPr>
            <p:txBody>
              <a:bodyPr/>
              <a:lstStyle/>
              <a:p>
                <a:endParaRPr lang="en-US"/>
              </a:p>
            </p:txBody>
          </p:sp>
          <p:sp>
            <p:nvSpPr>
              <p:cNvPr id="33946" name="Line 154"/>
              <p:cNvSpPr>
                <a:spLocks noChangeAspect="1" noChangeShapeType="1"/>
              </p:cNvSpPr>
              <p:nvPr/>
            </p:nvSpPr>
            <p:spPr bwMode="auto">
              <a:xfrm>
                <a:off x="661" y="2708"/>
                <a:ext cx="743" cy="1"/>
              </a:xfrm>
              <a:prstGeom prst="line">
                <a:avLst/>
              </a:prstGeom>
              <a:noFill/>
              <a:ln w="15875">
                <a:solidFill>
                  <a:srgbClr val="000000"/>
                </a:solidFill>
                <a:round/>
                <a:headEnd/>
                <a:tailEnd/>
              </a:ln>
            </p:spPr>
            <p:txBody>
              <a:bodyPr/>
              <a:lstStyle/>
              <a:p>
                <a:endParaRPr lang="en-US"/>
              </a:p>
            </p:txBody>
          </p:sp>
          <p:sp>
            <p:nvSpPr>
              <p:cNvPr id="33947" name="Line 155"/>
              <p:cNvSpPr>
                <a:spLocks noChangeAspect="1" noChangeShapeType="1"/>
              </p:cNvSpPr>
              <p:nvPr/>
            </p:nvSpPr>
            <p:spPr bwMode="auto">
              <a:xfrm>
                <a:off x="661" y="3142"/>
                <a:ext cx="743" cy="1"/>
              </a:xfrm>
              <a:prstGeom prst="line">
                <a:avLst/>
              </a:prstGeom>
              <a:noFill/>
              <a:ln w="15875">
                <a:solidFill>
                  <a:srgbClr val="000000"/>
                </a:solidFill>
                <a:round/>
                <a:headEnd/>
                <a:tailEnd/>
              </a:ln>
            </p:spPr>
            <p:txBody>
              <a:bodyPr/>
              <a:lstStyle/>
              <a:p>
                <a:endParaRPr lang="en-US"/>
              </a:p>
            </p:txBody>
          </p:sp>
          <p:sp>
            <p:nvSpPr>
              <p:cNvPr id="33948" name="Line 156"/>
              <p:cNvSpPr>
                <a:spLocks noChangeAspect="1" noChangeShapeType="1"/>
              </p:cNvSpPr>
              <p:nvPr/>
            </p:nvSpPr>
            <p:spPr bwMode="auto">
              <a:xfrm>
                <a:off x="661" y="3586"/>
                <a:ext cx="743" cy="1"/>
              </a:xfrm>
              <a:prstGeom prst="line">
                <a:avLst/>
              </a:prstGeom>
              <a:noFill/>
              <a:ln w="15875">
                <a:solidFill>
                  <a:srgbClr val="000000"/>
                </a:solidFill>
                <a:round/>
                <a:headEnd/>
                <a:tailEnd/>
              </a:ln>
            </p:spPr>
            <p:txBody>
              <a:bodyPr/>
              <a:lstStyle/>
              <a:p>
                <a:endParaRPr lang="en-US"/>
              </a:p>
            </p:txBody>
          </p:sp>
        </p:grpSp>
        <p:grpSp>
          <p:nvGrpSpPr>
            <p:cNvPr id="33949" name="Group 157"/>
            <p:cNvGrpSpPr>
              <a:grpSpLocks noChangeAspect="1"/>
            </p:cNvGrpSpPr>
            <p:nvPr/>
          </p:nvGrpSpPr>
          <p:grpSpPr bwMode="auto">
            <a:xfrm>
              <a:off x="3657" y="1098"/>
              <a:ext cx="833" cy="1718"/>
              <a:chOff x="3709" y="1819"/>
              <a:chExt cx="743" cy="1768"/>
            </a:xfrm>
          </p:grpSpPr>
          <p:sp>
            <p:nvSpPr>
              <p:cNvPr id="33950" name="Line 158"/>
              <p:cNvSpPr>
                <a:spLocks noChangeAspect="1" noChangeShapeType="1"/>
              </p:cNvSpPr>
              <p:nvPr/>
            </p:nvSpPr>
            <p:spPr bwMode="auto">
              <a:xfrm>
                <a:off x="3709" y="1819"/>
                <a:ext cx="743" cy="1"/>
              </a:xfrm>
              <a:prstGeom prst="line">
                <a:avLst/>
              </a:prstGeom>
              <a:noFill/>
              <a:ln w="15875">
                <a:solidFill>
                  <a:srgbClr val="000000"/>
                </a:solidFill>
                <a:round/>
                <a:headEnd/>
                <a:tailEnd/>
              </a:ln>
            </p:spPr>
            <p:txBody>
              <a:bodyPr/>
              <a:lstStyle/>
              <a:p>
                <a:endParaRPr lang="en-US"/>
              </a:p>
            </p:txBody>
          </p:sp>
          <p:sp>
            <p:nvSpPr>
              <p:cNvPr id="33951" name="Line 159"/>
              <p:cNvSpPr>
                <a:spLocks noChangeAspect="1" noChangeShapeType="1"/>
              </p:cNvSpPr>
              <p:nvPr/>
            </p:nvSpPr>
            <p:spPr bwMode="auto">
              <a:xfrm>
                <a:off x="3709" y="2263"/>
                <a:ext cx="743" cy="1"/>
              </a:xfrm>
              <a:prstGeom prst="line">
                <a:avLst/>
              </a:prstGeom>
              <a:noFill/>
              <a:ln w="15875">
                <a:solidFill>
                  <a:srgbClr val="000000"/>
                </a:solidFill>
                <a:round/>
                <a:headEnd/>
                <a:tailEnd/>
              </a:ln>
            </p:spPr>
            <p:txBody>
              <a:bodyPr/>
              <a:lstStyle/>
              <a:p>
                <a:endParaRPr lang="en-US"/>
              </a:p>
            </p:txBody>
          </p:sp>
          <p:sp>
            <p:nvSpPr>
              <p:cNvPr id="33952" name="Line 160"/>
              <p:cNvSpPr>
                <a:spLocks noChangeAspect="1" noChangeShapeType="1"/>
              </p:cNvSpPr>
              <p:nvPr/>
            </p:nvSpPr>
            <p:spPr bwMode="auto">
              <a:xfrm>
                <a:off x="3709" y="2708"/>
                <a:ext cx="743" cy="1"/>
              </a:xfrm>
              <a:prstGeom prst="line">
                <a:avLst/>
              </a:prstGeom>
              <a:noFill/>
              <a:ln w="15875">
                <a:solidFill>
                  <a:srgbClr val="000000"/>
                </a:solidFill>
                <a:round/>
                <a:headEnd/>
                <a:tailEnd/>
              </a:ln>
            </p:spPr>
            <p:txBody>
              <a:bodyPr/>
              <a:lstStyle/>
              <a:p>
                <a:endParaRPr lang="en-US"/>
              </a:p>
            </p:txBody>
          </p:sp>
          <p:sp>
            <p:nvSpPr>
              <p:cNvPr id="33953" name="Line 161"/>
              <p:cNvSpPr>
                <a:spLocks noChangeAspect="1" noChangeShapeType="1"/>
              </p:cNvSpPr>
              <p:nvPr/>
            </p:nvSpPr>
            <p:spPr bwMode="auto">
              <a:xfrm>
                <a:off x="3709" y="3142"/>
                <a:ext cx="743" cy="1"/>
              </a:xfrm>
              <a:prstGeom prst="line">
                <a:avLst/>
              </a:prstGeom>
              <a:noFill/>
              <a:ln w="15875">
                <a:solidFill>
                  <a:srgbClr val="000000"/>
                </a:solidFill>
                <a:round/>
                <a:headEnd/>
                <a:tailEnd/>
              </a:ln>
            </p:spPr>
            <p:txBody>
              <a:bodyPr/>
              <a:lstStyle/>
              <a:p>
                <a:endParaRPr lang="en-US"/>
              </a:p>
            </p:txBody>
          </p:sp>
          <p:sp>
            <p:nvSpPr>
              <p:cNvPr id="33954" name="Line 162"/>
              <p:cNvSpPr>
                <a:spLocks noChangeAspect="1" noChangeShapeType="1"/>
              </p:cNvSpPr>
              <p:nvPr/>
            </p:nvSpPr>
            <p:spPr bwMode="auto">
              <a:xfrm>
                <a:off x="3709" y="3586"/>
                <a:ext cx="743" cy="1"/>
              </a:xfrm>
              <a:prstGeom prst="line">
                <a:avLst/>
              </a:prstGeom>
              <a:noFill/>
              <a:ln w="15875">
                <a:solidFill>
                  <a:srgbClr val="000000"/>
                </a:solidFill>
                <a:round/>
                <a:headEnd/>
                <a:tailEnd/>
              </a:ln>
            </p:spPr>
            <p:txBody>
              <a:bodyPr/>
              <a:lstStyle/>
              <a:p>
                <a:endParaRPr lang="en-US"/>
              </a:p>
            </p:txBody>
          </p:sp>
        </p:grpSp>
        <p:grpSp>
          <p:nvGrpSpPr>
            <p:cNvPr id="33955" name="Group 163"/>
            <p:cNvGrpSpPr>
              <a:grpSpLocks noChangeAspect="1"/>
            </p:cNvGrpSpPr>
            <p:nvPr/>
          </p:nvGrpSpPr>
          <p:grpSpPr bwMode="auto">
            <a:xfrm>
              <a:off x="4674" y="1098"/>
              <a:ext cx="832" cy="1718"/>
              <a:chOff x="4616" y="1819"/>
              <a:chExt cx="742" cy="1768"/>
            </a:xfrm>
          </p:grpSpPr>
          <p:sp>
            <p:nvSpPr>
              <p:cNvPr id="33956" name="Line 164"/>
              <p:cNvSpPr>
                <a:spLocks noChangeAspect="1" noChangeShapeType="1"/>
              </p:cNvSpPr>
              <p:nvPr/>
            </p:nvSpPr>
            <p:spPr bwMode="auto">
              <a:xfrm>
                <a:off x="4616" y="1819"/>
                <a:ext cx="742" cy="1"/>
              </a:xfrm>
              <a:prstGeom prst="line">
                <a:avLst/>
              </a:prstGeom>
              <a:noFill/>
              <a:ln w="15875">
                <a:solidFill>
                  <a:srgbClr val="000000"/>
                </a:solidFill>
                <a:round/>
                <a:headEnd/>
                <a:tailEnd/>
              </a:ln>
            </p:spPr>
            <p:txBody>
              <a:bodyPr/>
              <a:lstStyle/>
              <a:p>
                <a:endParaRPr lang="en-US"/>
              </a:p>
            </p:txBody>
          </p:sp>
          <p:sp>
            <p:nvSpPr>
              <p:cNvPr id="33957" name="Line 165"/>
              <p:cNvSpPr>
                <a:spLocks noChangeAspect="1" noChangeShapeType="1"/>
              </p:cNvSpPr>
              <p:nvPr/>
            </p:nvSpPr>
            <p:spPr bwMode="auto">
              <a:xfrm>
                <a:off x="4616" y="2263"/>
                <a:ext cx="742" cy="1"/>
              </a:xfrm>
              <a:prstGeom prst="line">
                <a:avLst/>
              </a:prstGeom>
              <a:noFill/>
              <a:ln w="15875">
                <a:solidFill>
                  <a:srgbClr val="000000"/>
                </a:solidFill>
                <a:round/>
                <a:headEnd/>
                <a:tailEnd/>
              </a:ln>
            </p:spPr>
            <p:txBody>
              <a:bodyPr/>
              <a:lstStyle/>
              <a:p>
                <a:endParaRPr lang="en-US"/>
              </a:p>
            </p:txBody>
          </p:sp>
          <p:sp>
            <p:nvSpPr>
              <p:cNvPr id="33958" name="Line 166"/>
              <p:cNvSpPr>
                <a:spLocks noChangeAspect="1" noChangeShapeType="1"/>
              </p:cNvSpPr>
              <p:nvPr/>
            </p:nvSpPr>
            <p:spPr bwMode="auto">
              <a:xfrm>
                <a:off x="4616" y="2708"/>
                <a:ext cx="742" cy="1"/>
              </a:xfrm>
              <a:prstGeom prst="line">
                <a:avLst/>
              </a:prstGeom>
              <a:noFill/>
              <a:ln w="15875">
                <a:solidFill>
                  <a:srgbClr val="000000"/>
                </a:solidFill>
                <a:round/>
                <a:headEnd/>
                <a:tailEnd/>
              </a:ln>
            </p:spPr>
            <p:txBody>
              <a:bodyPr/>
              <a:lstStyle/>
              <a:p>
                <a:endParaRPr lang="en-US"/>
              </a:p>
            </p:txBody>
          </p:sp>
          <p:sp>
            <p:nvSpPr>
              <p:cNvPr id="33959" name="Line 167"/>
              <p:cNvSpPr>
                <a:spLocks noChangeAspect="1" noChangeShapeType="1"/>
              </p:cNvSpPr>
              <p:nvPr/>
            </p:nvSpPr>
            <p:spPr bwMode="auto">
              <a:xfrm>
                <a:off x="4616" y="3142"/>
                <a:ext cx="742" cy="1"/>
              </a:xfrm>
              <a:prstGeom prst="line">
                <a:avLst/>
              </a:prstGeom>
              <a:noFill/>
              <a:ln w="15875">
                <a:solidFill>
                  <a:srgbClr val="000000"/>
                </a:solidFill>
                <a:round/>
                <a:headEnd/>
                <a:tailEnd/>
              </a:ln>
            </p:spPr>
            <p:txBody>
              <a:bodyPr/>
              <a:lstStyle/>
              <a:p>
                <a:endParaRPr lang="en-US"/>
              </a:p>
            </p:txBody>
          </p:sp>
          <p:sp>
            <p:nvSpPr>
              <p:cNvPr id="33960" name="Line 168"/>
              <p:cNvSpPr>
                <a:spLocks noChangeAspect="1" noChangeShapeType="1"/>
              </p:cNvSpPr>
              <p:nvPr/>
            </p:nvSpPr>
            <p:spPr bwMode="auto">
              <a:xfrm>
                <a:off x="4616" y="3586"/>
                <a:ext cx="742" cy="1"/>
              </a:xfrm>
              <a:prstGeom prst="line">
                <a:avLst/>
              </a:prstGeom>
              <a:noFill/>
              <a:ln w="15875">
                <a:solidFill>
                  <a:srgbClr val="000000"/>
                </a:solidFill>
                <a:round/>
                <a:headEnd/>
                <a:tailEnd/>
              </a:ln>
            </p:spPr>
            <p:txBody>
              <a:bodyPr/>
              <a:lstStyle/>
              <a:p>
                <a:endParaRPr lang="en-US"/>
              </a:p>
            </p:txBody>
          </p:sp>
        </p:grpSp>
        <p:sp>
          <p:nvSpPr>
            <p:cNvPr id="33961" name="Rectangle 169"/>
            <p:cNvSpPr>
              <a:spLocks noChangeAspect="1" noChangeArrowheads="1"/>
            </p:cNvSpPr>
            <p:nvPr/>
          </p:nvSpPr>
          <p:spPr bwMode="auto">
            <a:xfrm>
              <a:off x="4844" y="932"/>
              <a:ext cx="486" cy="140"/>
            </a:xfrm>
            <a:prstGeom prst="rect">
              <a:avLst/>
            </a:prstGeom>
            <a:noFill/>
            <a:ln w="9525">
              <a:noFill/>
              <a:miter lim="800000"/>
              <a:headEnd/>
              <a:tailEnd/>
            </a:ln>
          </p:spPr>
          <p:txBody>
            <a:bodyPr wrap="none" lIns="0" tIns="0" rIns="0" bIns="0">
              <a:spAutoFit/>
            </a:bodyPr>
            <a:lstStyle/>
            <a:p>
              <a:pPr algn="ctr" eaLnBrk="0" hangingPunct="0"/>
              <a:r>
                <a:rPr lang="en-US" sz="1300" dirty="0" smtClean="0">
                  <a:solidFill>
                    <a:srgbClr val="000000"/>
                  </a:solidFill>
                  <a:latin typeface="Arial" pitchFamily="34" charset="0"/>
                </a:rPr>
                <a:t>Door Cell</a:t>
              </a:r>
              <a:endParaRPr lang="en-US" dirty="0">
                <a:latin typeface="Arial" pitchFamily="34" charset="0"/>
              </a:endParaRPr>
            </a:p>
          </p:txBody>
        </p:sp>
        <p:sp>
          <p:nvSpPr>
            <p:cNvPr id="33962" name="Rectangle 170"/>
            <p:cNvSpPr>
              <a:spLocks noChangeAspect="1" noChangeArrowheads="1"/>
            </p:cNvSpPr>
            <p:nvPr/>
          </p:nvSpPr>
          <p:spPr bwMode="auto">
            <a:xfrm>
              <a:off x="4841" y="1364"/>
              <a:ext cx="486" cy="140"/>
            </a:xfrm>
            <a:prstGeom prst="rect">
              <a:avLst/>
            </a:prstGeom>
            <a:noFill/>
            <a:ln w="9525">
              <a:noFill/>
              <a:miter lim="800000"/>
              <a:headEnd/>
              <a:tailEnd/>
            </a:ln>
          </p:spPr>
          <p:txBody>
            <a:bodyPr wrap="none" lIns="0" tIns="0" rIns="0" bIns="0">
              <a:spAutoFit/>
            </a:bodyPr>
            <a:lstStyle/>
            <a:p>
              <a:pPr algn="ctr" eaLnBrk="0" hangingPunct="0"/>
              <a:r>
                <a:rPr lang="en-US" sz="1300" dirty="0" smtClean="0">
                  <a:solidFill>
                    <a:srgbClr val="000000"/>
                  </a:solidFill>
                  <a:latin typeface="Arial" pitchFamily="34" charset="0"/>
                </a:rPr>
                <a:t>Door Cell</a:t>
              </a:r>
              <a:endParaRPr lang="en-US" dirty="0">
                <a:latin typeface="Arial" pitchFamily="34" charset="0"/>
              </a:endParaRPr>
            </a:p>
          </p:txBody>
        </p:sp>
        <p:sp>
          <p:nvSpPr>
            <p:cNvPr id="33963" name="Rectangle 171"/>
            <p:cNvSpPr>
              <a:spLocks noChangeAspect="1" noChangeArrowheads="1"/>
            </p:cNvSpPr>
            <p:nvPr/>
          </p:nvSpPr>
          <p:spPr bwMode="auto">
            <a:xfrm>
              <a:off x="4821" y="1764"/>
              <a:ext cx="517" cy="140"/>
            </a:xfrm>
            <a:prstGeom prst="rect">
              <a:avLst/>
            </a:prstGeom>
            <a:noFill/>
            <a:ln w="9525">
              <a:noFill/>
              <a:miter lim="800000"/>
              <a:headEnd/>
              <a:tailEnd/>
            </a:ln>
          </p:spPr>
          <p:txBody>
            <a:bodyPr wrap="square" lIns="0" tIns="0" rIns="0" bIns="0">
              <a:spAutoFit/>
            </a:bodyPr>
            <a:lstStyle/>
            <a:p>
              <a:pPr algn="ctr" eaLnBrk="0" hangingPunct="0"/>
              <a:r>
                <a:rPr lang="en-US" sz="1300" dirty="0" smtClean="0">
                  <a:solidFill>
                    <a:srgbClr val="000000"/>
                  </a:solidFill>
                  <a:latin typeface="Arial" pitchFamily="34" charset="0"/>
                </a:rPr>
                <a:t>Door Cell</a:t>
              </a:r>
              <a:endParaRPr lang="en-US" dirty="0">
                <a:latin typeface="Arial" pitchFamily="34" charset="0"/>
              </a:endParaRPr>
            </a:p>
          </p:txBody>
        </p:sp>
        <p:sp>
          <p:nvSpPr>
            <p:cNvPr id="33964" name="Line 172"/>
            <p:cNvSpPr>
              <a:spLocks noChangeAspect="1" noChangeShapeType="1"/>
            </p:cNvSpPr>
            <p:nvPr/>
          </p:nvSpPr>
          <p:spPr bwMode="auto">
            <a:xfrm rot="-5400000">
              <a:off x="1308" y="847"/>
              <a:ext cx="7" cy="330"/>
            </a:xfrm>
            <a:prstGeom prst="line">
              <a:avLst/>
            </a:prstGeom>
            <a:noFill/>
            <a:ln w="38100">
              <a:solidFill>
                <a:schemeClr val="tx1"/>
              </a:solidFill>
              <a:round/>
              <a:headEnd/>
              <a:tailEnd type="stealth" w="lg" len="lg"/>
            </a:ln>
            <a:effectLst/>
          </p:spPr>
          <p:txBody>
            <a:bodyPr wrap="none" anchor="ctr"/>
            <a:lstStyle/>
            <a:p>
              <a:endParaRPr lang="en-US"/>
            </a:p>
          </p:txBody>
        </p:sp>
        <p:grpSp>
          <p:nvGrpSpPr>
            <p:cNvPr id="33965" name="Group 173"/>
            <p:cNvGrpSpPr>
              <a:grpSpLocks noChangeAspect="1"/>
            </p:cNvGrpSpPr>
            <p:nvPr/>
          </p:nvGrpSpPr>
          <p:grpSpPr bwMode="auto">
            <a:xfrm>
              <a:off x="826" y="3506"/>
              <a:ext cx="4219" cy="471"/>
              <a:chOff x="992" y="3673"/>
              <a:chExt cx="5159" cy="525"/>
            </a:xfrm>
          </p:grpSpPr>
          <p:grpSp>
            <p:nvGrpSpPr>
              <p:cNvPr id="33966" name="Group 174"/>
              <p:cNvGrpSpPr>
                <a:grpSpLocks noChangeAspect="1"/>
              </p:cNvGrpSpPr>
              <p:nvPr/>
            </p:nvGrpSpPr>
            <p:grpSpPr bwMode="auto">
              <a:xfrm>
                <a:off x="992" y="3673"/>
                <a:ext cx="1078" cy="518"/>
                <a:chOff x="446" y="3080"/>
                <a:chExt cx="1078" cy="518"/>
              </a:xfrm>
            </p:grpSpPr>
            <p:sp>
              <p:nvSpPr>
                <p:cNvPr id="33967" name="Text Box 175"/>
                <p:cNvSpPr txBox="1">
                  <a:spLocks noChangeAspect="1" noChangeArrowheads="1"/>
                </p:cNvSpPr>
                <p:nvPr/>
              </p:nvSpPr>
              <p:spPr bwMode="auto">
                <a:xfrm>
                  <a:off x="446" y="3080"/>
                  <a:ext cx="803" cy="518"/>
                </a:xfrm>
                <a:prstGeom prst="rect">
                  <a:avLst/>
                </a:prstGeom>
                <a:solidFill>
                  <a:schemeClr val="bg1"/>
                </a:solidFill>
                <a:ln w="19050">
                  <a:solidFill>
                    <a:schemeClr val="tx1"/>
                  </a:solidFill>
                  <a:miter lim="800000"/>
                  <a:headEnd/>
                  <a:tailEnd/>
                </a:ln>
                <a:effectLst>
                  <a:outerShdw dist="53882" dir="2700000" algn="ctr" rotWithShape="0">
                    <a:schemeClr val="tx1"/>
                  </a:outerShdw>
                </a:effectLst>
              </p:spPr>
              <p:txBody>
                <a:bodyPr wrap="none" lIns="137160" tIns="137160" rIns="137160" bIns="137160" anchor="ctr"/>
                <a:lstStyle/>
                <a:p>
                  <a:pPr algn="ctr" eaLnBrk="0" hangingPunct="0"/>
                  <a:r>
                    <a:rPr lang="en-US" sz="1200" dirty="0" smtClean="0">
                      <a:latin typeface="Arial" pitchFamily="34" charset="0"/>
                    </a:rPr>
                    <a:t>Pull Door to</a:t>
                  </a:r>
                </a:p>
                <a:p>
                  <a:pPr algn="ctr" eaLnBrk="0" hangingPunct="0"/>
                  <a:r>
                    <a:rPr lang="en-US" sz="1200" dirty="0" smtClean="0">
                      <a:latin typeface="Arial" pitchFamily="34" charset="0"/>
                    </a:rPr>
                    <a:t>Match Frame</a:t>
                  </a:r>
                  <a:endParaRPr lang="en-US" sz="1200" dirty="0">
                    <a:latin typeface="Arial" pitchFamily="34" charset="0"/>
                  </a:endParaRPr>
                </a:p>
              </p:txBody>
            </p:sp>
            <p:sp>
              <p:nvSpPr>
                <p:cNvPr id="33968" name="Line 176"/>
                <p:cNvSpPr>
                  <a:spLocks noChangeAspect="1" noChangeShapeType="1"/>
                </p:cNvSpPr>
                <p:nvPr/>
              </p:nvSpPr>
              <p:spPr bwMode="auto">
                <a:xfrm>
                  <a:off x="1242" y="3342"/>
                  <a:ext cx="282" cy="0"/>
                </a:xfrm>
                <a:prstGeom prst="line">
                  <a:avLst/>
                </a:prstGeom>
                <a:noFill/>
                <a:ln w="38100">
                  <a:solidFill>
                    <a:schemeClr val="tx1"/>
                  </a:solidFill>
                  <a:round/>
                  <a:headEnd/>
                  <a:tailEnd type="stealth" w="lg" len="lg"/>
                </a:ln>
                <a:effectLst/>
              </p:spPr>
              <p:txBody>
                <a:bodyPr wrap="none" anchor="ctr"/>
                <a:lstStyle/>
                <a:p>
                  <a:endParaRPr lang="en-US"/>
                </a:p>
              </p:txBody>
            </p:sp>
          </p:grpSp>
          <p:grpSp>
            <p:nvGrpSpPr>
              <p:cNvPr id="33969" name="Group 177"/>
              <p:cNvGrpSpPr>
                <a:grpSpLocks noChangeAspect="1"/>
              </p:cNvGrpSpPr>
              <p:nvPr/>
            </p:nvGrpSpPr>
            <p:grpSpPr bwMode="auto">
              <a:xfrm>
                <a:off x="2072" y="3673"/>
                <a:ext cx="1078" cy="518"/>
                <a:chOff x="446" y="3080"/>
                <a:chExt cx="1078" cy="518"/>
              </a:xfrm>
            </p:grpSpPr>
            <p:sp>
              <p:nvSpPr>
                <p:cNvPr id="33970" name="Text Box 178"/>
                <p:cNvSpPr txBox="1">
                  <a:spLocks noChangeAspect="1" noChangeArrowheads="1"/>
                </p:cNvSpPr>
                <p:nvPr/>
              </p:nvSpPr>
              <p:spPr bwMode="auto">
                <a:xfrm>
                  <a:off x="446" y="3080"/>
                  <a:ext cx="803" cy="518"/>
                </a:xfrm>
                <a:prstGeom prst="rect">
                  <a:avLst/>
                </a:prstGeom>
                <a:solidFill>
                  <a:schemeClr val="bg1"/>
                </a:solidFill>
                <a:ln w="19050">
                  <a:solidFill>
                    <a:schemeClr val="tx1"/>
                  </a:solidFill>
                  <a:miter lim="800000"/>
                  <a:headEnd/>
                  <a:tailEnd/>
                </a:ln>
                <a:effectLst>
                  <a:outerShdw dist="53882" dir="2700000" algn="ctr" rotWithShape="0">
                    <a:schemeClr val="tx1"/>
                  </a:outerShdw>
                </a:effectLst>
              </p:spPr>
              <p:txBody>
                <a:bodyPr wrap="none" lIns="137160" tIns="137160" rIns="137160" bIns="137160" anchor="ctr"/>
                <a:lstStyle/>
                <a:p>
                  <a:pPr algn="ctr" eaLnBrk="0" hangingPunct="0"/>
                  <a:r>
                    <a:rPr lang="en-US" sz="1200" dirty="0" smtClean="0">
                      <a:latin typeface="Arial" pitchFamily="34" charset="0"/>
                    </a:rPr>
                    <a:t>Hinge Door</a:t>
                  </a:r>
                </a:p>
                <a:p>
                  <a:pPr algn="ctr" eaLnBrk="0" hangingPunct="0"/>
                  <a:r>
                    <a:rPr lang="en-US" sz="1200" dirty="0" smtClean="0">
                      <a:latin typeface="Arial" pitchFamily="34" charset="0"/>
                    </a:rPr>
                    <a:t>To the Frame</a:t>
                  </a:r>
                  <a:endParaRPr lang="en-US" sz="1200" dirty="0">
                    <a:latin typeface="Arial" pitchFamily="34" charset="0"/>
                  </a:endParaRPr>
                </a:p>
              </p:txBody>
            </p:sp>
            <p:sp>
              <p:nvSpPr>
                <p:cNvPr id="33971" name="Line 179"/>
                <p:cNvSpPr>
                  <a:spLocks noChangeAspect="1" noChangeShapeType="1"/>
                </p:cNvSpPr>
                <p:nvPr/>
              </p:nvSpPr>
              <p:spPr bwMode="auto">
                <a:xfrm>
                  <a:off x="1242" y="3342"/>
                  <a:ext cx="282" cy="0"/>
                </a:xfrm>
                <a:prstGeom prst="line">
                  <a:avLst/>
                </a:prstGeom>
                <a:noFill/>
                <a:ln w="38100">
                  <a:solidFill>
                    <a:schemeClr val="tx1"/>
                  </a:solidFill>
                  <a:round/>
                  <a:headEnd/>
                  <a:tailEnd type="stealth" w="lg" len="lg"/>
                </a:ln>
                <a:effectLst/>
              </p:spPr>
              <p:txBody>
                <a:bodyPr wrap="none" anchor="ctr"/>
                <a:lstStyle/>
                <a:p>
                  <a:endParaRPr lang="en-US"/>
                </a:p>
              </p:txBody>
            </p:sp>
          </p:grpSp>
          <p:sp>
            <p:nvSpPr>
              <p:cNvPr id="33972" name="Text Box 180"/>
              <p:cNvSpPr txBox="1">
                <a:spLocks noChangeAspect="1" noChangeArrowheads="1"/>
              </p:cNvSpPr>
              <p:nvPr/>
            </p:nvSpPr>
            <p:spPr bwMode="auto">
              <a:xfrm>
                <a:off x="3152" y="3673"/>
                <a:ext cx="803" cy="518"/>
              </a:xfrm>
              <a:prstGeom prst="rect">
                <a:avLst/>
              </a:prstGeom>
              <a:solidFill>
                <a:schemeClr val="bg1"/>
              </a:solidFill>
              <a:ln w="19050">
                <a:solidFill>
                  <a:schemeClr val="tx1"/>
                </a:solidFill>
                <a:miter lim="800000"/>
                <a:headEnd/>
                <a:tailEnd/>
              </a:ln>
              <a:effectLst>
                <a:outerShdw dist="53882" dir="2700000" algn="ctr" rotWithShape="0">
                  <a:schemeClr val="tx1"/>
                </a:outerShdw>
              </a:effectLst>
            </p:spPr>
            <p:txBody>
              <a:bodyPr wrap="none" lIns="137160" tIns="137160" rIns="137160" bIns="137160" anchor="ctr"/>
              <a:lstStyle/>
              <a:p>
                <a:pPr algn="ctr" eaLnBrk="0" hangingPunct="0"/>
                <a:endParaRPr lang="en-US" sz="1200">
                  <a:latin typeface="Arial" pitchFamily="34" charset="0"/>
                </a:endParaRPr>
              </a:p>
            </p:txBody>
          </p:sp>
          <p:sp>
            <p:nvSpPr>
              <p:cNvPr id="33973" name="Line 181"/>
              <p:cNvSpPr>
                <a:spLocks noChangeAspect="1" noChangeShapeType="1"/>
              </p:cNvSpPr>
              <p:nvPr/>
            </p:nvSpPr>
            <p:spPr bwMode="auto">
              <a:xfrm>
                <a:off x="3948" y="3935"/>
                <a:ext cx="282" cy="0"/>
              </a:xfrm>
              <a:prstGeom prst="line">
                <a:avLst/>
              </a:prstGeom>
              <a:noFill/>
              <a:ln w="38100">
                <a:solidFill>
                  <a:schemeClr val="tx1"/>
                </a:solidFill>
                <a:round/>
                <a:headEnd/>
                <a:tailEnd type="stealth" w="lg" len="lg"/>
              </a:ln>
              <a:effectLst/>
            </p:spPr>
            <p:txBody>
              <a:bodyPr wrap="none" anchor="ctr"/>
              <a:lstStyle/>
              <a:p>
                <a:endParaRPr lang="en-US"/>
              </a:p>
            </p:txBody>
          </p:sp>
          <p:sp>
            <p:nvSpPr>
              <p:cNvPr id="33974" name="Text Box 182"/>
              <p:cNvSpPr txBox="1">
                <a:spLocks noChangeAspect="1" noChangeArrowheads="1"/>
              </p:cNvSpPr>
              <p:nvPr/>
            </p:nvSpPr>
            <p:spPr bwMode="auto">
              <a:xfrm>
                <a:off x="4238" y="3673"/>
                <a:ext cx="803" cy="518"/>
              </a:xfrm>
              <a:prstGeom prst="rect">
                <a:avLst/>
              </a:prstGeom>
              <a:solidFill>
                <a:schemeClr val="bg1"/>
              </a:solidFill>
              <a:ln w="19050">
                <a:solidFill>
                  <a:schemeClr val="tx1"/>
                </a:solidFill>
                <a:miter lim="800000"/>
                <a:headEnd/>
                <a:tailEnd/>
              </a:ln>
              <a:effectLst>
                <a:outerShdw dist="53882" dir="2700000" algn="ctr" rotWithShape="0">
                  <a:schemeClr val="tx1"/>
                </a:outerShdw>
              </a:effectLst>
            </p:spPr>
            <p:txBody>
              <a:bodyPr wrap="none" lIns="137160" tIns="137160" rIns="137160" bIns="137160" anchor="ctr"/>
              <a:lstStyle/>
              <a:p>
                <a:pPr algn="ctr" eaLnBrk="0" hangingPunct="0"/>
                <a:r>
                  <a:rPr lang="en-US" sz="1200" dirty="0" smtClean="0">
                    <a:latin typeface="Arial" pitchFamily="34" charset="0"/>
                  </a:rPr>
                  <a:t>Wrap door </a:t>
                </a:r>
              </a:p>
              <a:p>
                <a:pPr algn="ctr" eaLnBrk="0" hangingPunct="0"/>
                <a:r>
                  <a:rPr lang="en-US" sz="1200" dirty="0" smtClean="0">
                    <a:latin typeface="Arial" pitchFamily="34" charset="0"/>
                  </a:rPr>
                  <a:t>And place  in </a:t>
                </a:r>
              </a:p>
              <a:p>
                <a:pPr algn="ctr" eaLnBrk="0" hangingPunct="0"/>
                <a:r>
                  <a:rPr lang="en-US" sz="1200" dirty="0" smtClean="0">
                    <a:latin typeface="Arial" pitchFamily="34" charset="0"/>
                  </a:rPr>
                  <a:t>carton</a:t>
                </a:r>
              </a:p>
            </p:txBody>
          </p:sp>
          <p:sp>
            <p:nvSpPr>
              <p:cNvPr id="33975" name="Line 183"/>
              <p:cNvSpPr>
                <a:spLocks noChangeAspect="1" noChangeShapeType="1"/>
              </p:cNvSpPr>
              <p:nvPr/>
            </p:nvSpPr>
            <p:spPr bwMode="auto">
              <a:xfrm>
                <a:off x="5058" y="3942"/>
                <a:ext cx="282" cy="0"/>
              </a:xfrm>
              <a:prstGeom prst="line">
                <a:avLst/>
              </a:prstGeom>
              <a:noFill/>
              <a:ln w="38100">
                <a:solidFill>
                  <a:schemeClr val="tx1"/>
                </a:solidFill>
                <a:round/>
                <a:headEnd/>
                <a:tailEnd type="stealth" w="lg" len="lg"/>
              </a:ln>
              <a:effectLst/>
            </p:spPr>
            <p:txBody>
              <a:bodyPr wrap="none" anchor="ctr"/>
              <a:lstStyle/>
              <a:p>
                <a:endParaRPr lang="en-US"/>
              </a:p>
            </p:txBody>
          </p:sp>
          <p:sp>
            <p:nvSpPr>
              <p:cNvPr id="33976" name="Text Box 184"/>
              <p:cNvSpPr txBox="1">
                <a:spLocks noChangeAspect="1" noChangeArrowheads="1"/>
              </p:cNvSpPr>
              <p:nvPr/>
            </p:nvSpPr>
            <p:spPr bwMode="auto">
              <a:xfrm>
                <a:off x="5348" y="3680"/>
                <a:ext cx="803" cy="518"/>
              </a:xfrm>
              <a:prstGeom prst="rect">
                <a:avLst/>
              </a:prstGeom>
              <a:solidFill>
                <a:schemeClr val="bg1"/>
              </a:solidFill>
              <a:ln w="19050">
                <a:solidFill>
                  <a:schemeClr val="tx1"/>
                </a:solidFill>
                <a:miter lim="800000"/>
                <a:headEnd/>
                <a:tailEnd/>
              </a:ln>
              <a:effectLst>
                <a:outerShdw dist="53882" dir="2700000" algn="ctr" rotWithShape="0">
                  <a:schemeClr val="tx1"/>
                </a:outerShdw>
              </a:effectLst>
            </p:spPr>
            <p:txBody>
              <a:bodyPr wrap="none" lIns="137160" tIns="137160" rIns="137160" bIns="137160" anchor="ctr"/>
              <a:lstStyle/>
              <a:p>
                <a:pPr algn="ctr" eaLnBrk="0" hangingPunct="0"/>
                <a:r>
                  <a:rPr lang="en-US" sz="1200" dirty="0" smtClean="0">
                    <a:latin typeface="Arial" pitchFamily="34" charset="0"/>
                  </a:rPr>
                  <a:t>Place carton</a:t>
                </a:r>
              </a:p>
              <a:p>
                <a:pPr algn="ctr" eaLnBrk="0" hangingPunct="0"/>
                <a:r>
                  <a:rPr lang="en-US" sz="1200" dirty="0" smtClean="0">
                    <a:latin typeface="Arial" pitchFamily="34" charset="0"/>
                  </a:rPr>
                  <a:t>In cart to be </a:t>
                </a:r>
              </a:p>
              <a:p>
                <a:pPr algn="ctr" eaLnBrk="0" hangingPunct="0"/>
                <a:r>
                  <a:rPr lang="en-US" sz="1200" dirty="0" smtClean="0">
                    <a:latin typeface="Arial" pitchFamily="34" charset="0"/>
                  </a:rPr>
                  <a:t>shipped</a:t>
                </a:r>
              </a:p>
            </p:txBody>
          </p:sp>
        </p:grpSp>
        <p:sp>
          <p:nvSpPr>
            <p:cNvPr id="33977" name="Rectangle 185"/>
            <p:cNvSpPr>
              <a:spLocks noChangeAspect="1" noChangeArrowheads="1"/>
            </p:cNvSpPr>
            <p:nvPr/>
          </p:nvSpPr>
          <p:spPr bwMode="auto">
            <a:xfrm>
              <a:off x="572" y="3315"/>
              <a:ext cx="4700" cy="808"/>
            </a:xfrm>
            <a:prstGeom prst="rect">
              <a:avLst/>
            </a:prstGeom>
            <a:noFill/>
            <a:ln w="9525" cap="rnd">
              <a:solidFill>
                <a:schemeClr val="tx1"/>
              </a:solidFill>
              <a:prstDash val="sysDot"/>
              <a:miter lim="800000"/>
              <a:headEnd/>
              <a:tailEnd/>
            </a:ln>
            <a:effectLst/>
          </p:spPr>
          <p:txBody>
            <a:bodyPr wrap="none" anchor="ctr"/>
            <a:lstStyle/>
            <a:p>
              <a:endParaRPr lang="en-US"/>
            </a:p>
          </p:txBody>
        </p:sp>
        <p:sp>
          <p:nvSpPr>
            <p:cNvPr id="33978" name="Rectangle 186"/>
            <p:cNvSpPr>
              <a:spLocks noChangeAspect="1" noChangeArrowheads="1"/>
            </p:cNvSpPr>
            <p:nvPr/>
          </p:nvSpPr>
          <p:spPr bwMode="auto">
            <a:xfrm>
              <a:off x="2401" y="3061"/>
              <a:ext cx="1101" cy="192"/>
            </a:xfrm>
            <a:prstGeom prst="rect">
              <a:avLst/>
            </a:prstGeom>
            <a:noFill/>
            <a:ln w="9525">
              <a:noFill/>
              <a:miter lim="800000"/>
              <a:headEnd/>
              <a:tailEnd/>
            </a:ln>
          </p:spPr>
          <p:txBody>
            <a:bodyPr wrap="none" lIns="0" tIns="0" rIns="0" bIns="0">
              <a:spAutoFit/>
            </a:bodyPr>
            <a:lstStyle/>
            <a:p>
              <a:pPr algn="ctr" eaLnBrk="0" hangingPunct="0"/>
              <a:r>
                <a:rPr lang="en-US" sz="1800" b="1">
                  <a:solidFill>
                    <a:srgbClr val="000000"/>
                  </a:solidFill>
                  <a:latin typeface="Arial" pitchFamily="34" charset="0"/>
                </a:rPr>
                <a:t>Process Steps</a:t>
              </a:r>
              <a:endParaRPr lang="en-US"/>
            </a:p>
          </p:txBody>
        </p:sp>
        <p:sp>
          <p:nvSpPr>
            <p:cNvPr id="33979" name="Rectangle 187"/>
            <p:cNvSpPr>
              <a:spLocks noChangeAspect="1" noChangeArrowheads="1"/>
            </p:cNvSpPr>
            <p:nvPr/>
          </p:nvSpPr>
          <p:spPr bwMode="auto">
            <a:xfrm>
              <a:off x="1290" y="1349"/>
              <a:ext cx="1130" cy="140"/>
            </a:xfrm>
            <a:prstGeom prst="rect">
              <a:avLst/>
            </a:prstGeom>
            <a:noFill/>
            <a:ln w="9525">
              <a:noFill/>
              <a:miter lim="800000"/>
              <a:headEnd/>
              <a:tailEnd/>
            </a:ln>
          </p:spPr>
          <p:txBody>
            <a:bodyPr wrap="none" lIns="0" tIns="0" rIns="0" bIns="0">
              <a:spAutoFit/>
            </a:bodyPr>
            <a:lstStyle/>
            <a:p>
              <a:pPr algn="ctr" eaLnBrk="0" hangingPunct="0"/>
              <a:r>
                <a:rPr lang="en-US" sz="1300" dirty="0" smtClean="0">
                  <a:solidFill>
                    <a:srgbClr val="000000"/>
                  </a:solidFill>
                  <a:latin typeface="Arial" pitchFamily="34" charset="0"/>
                </a:rPr>
                <a:t>Back Panel for Frame</a:t>
              </a:r>
              <a:endParaRPr lang="en-US" dirty="0"/>
            </a:p>
          </p:txBody>
        </p:sp>
        <p:sp>
          <p:nvSpPr>
            <p:cNvPr id="33980" name="Rectangle 188"/>
            <p:cNvSpPr>
              <a:spLocks noChangeAspect="1" noChangeArrowheads="1"/>
            </p:cNvSpPr>
            <p:nvPr/>
          </p:nvSpPr>
          <p:spPr bwMode="auto">
            <a:xfrm>
              <a:off x="2592" y="3552"/>
              <a:ext cx="756" cy="452"/>
            </a:xfrm>
            <a:prstGeom prst="rect">
              <a:avLst/>
            </a:prstGeom>
            <a:noFill/>
            <a:ln w="9525">
              <a:noFill/>
              <a:miter lim="800000"/>
              <a:headEnd/>
              <a:tailEnd/>
            </a:ln>
            <a:effectLst/>
          </p:spPr>
          <p:txBody>
            <a:bodyPr wrap="none">
              <a:spAutoFit/>
            </a:bodyPr>
            <a:lstStyle/>
            <a:p>
              <a:pPr eaLnBrk="0" hangingPunct="0"/>
              <a:r>
                <a:rPr lang="en-US" sz="1200" dirty="0">
                  <a:latin typeface="Arial" pitchFamily="34" charset="0"/>
                </a:rPr>
                <a:t>Apply </a:t>
              </a:r>
              <a:r>
                <a:rPr lang="en-US" sz="1200" dirty="0" smtClean="0">
                  <a:latin typeface="Arial" pitchFamily="34" charset="0"/>
                </a:rPr>
                <a:t>correct</a:t>
              </a:r>
            </a:p>
            <a:p>
              <a:pPr eaLnBrk="0" hangingPunct="0"/>
              <a:r>
                <a:rPr lang="en-US" sz="1200" dirty="0" smtClean="0">
                  <a:latin typeface="Arial" pitchFamily="34" charset="0"/>
                </a:rPr>
                <a:t>Label to the</a:t>
              </a:r>
            </a:p>
            <a:p>
              <a:pPr eaLnBrk="0" hangingPunct="0"/>
              <a:r>
                <a:rPr lang="en-US" sz="1200" dirty="0" smtClean="0">
                  <a:latin typeface="Arial" pitchFamily="34" charset="0"/>
                </a:rPr>
                <a:t>Door</a:t>
              </a:r>
              <a:endParaRPr lang="en-US" sz="1200" dirty="0">
                <a:latin typeface="Arial" pitchFamily="34" charset="0"/>
              </a:endParaRPr>
            </a:p>
          </p:txBody>
        </p:sp>
        <p:sp>
          <p:nvSpPr>
            <p:cNvPr id="67" name="Rectangle 141"/>
            <p:cNvSpPr>
              <a:spLocks noChangeAspect="1" noChangeArrowheads="1"/>
            </p:cNvSpPr>
            <p:nvPr/>
          </p:nvSpPr>
          <p:spPr bwMode="auto">
            <a:xfrm>
              <a:off x="435" y="1778"/>
              <a:ext cx="396" cy="140"/>
            </a:xfrm>
            <a:prstGeom prst="rect">
              <a:avLst/>
            </a:prstGeom>
            <a:noFill/>
            <a:ln w="9525">
              <a:noFill/>
              <a:miter lim="800000"/>
              <a:headEnd/>
              <a:tailEnd/>
            </a:ln>
          </p:spPr>
          <p:txBody>
            <a:bodyPr wrap="none" lIns="0" tIns="0" rIns="0" bIns="0">
              <a:spAutoFit/>
            </a:bodyPr>
            <a:lstStyle/>
            <a:p>
              <a:pPr algn="ctr" eaLnBrk="0" hangingPunct="0"/>
              <a:r>
                <a:rPr lang="en-US" sz="1300" dirty="0">
                  <a:solidFill>
                    <a:srgbClr val="000000"/>
                  </a:solidFill>
                  <a:latin typeface="Arial" pitchFamily="34" charset="0"/>
                </a:rPr>
                <a:t> </a:t>
              </a:r>
              <a:r>
                <a:rPr lang="en-US" sz="1300" dirty="0" smtClean="0">
                  <a:solidFill>
                    <a:srgbClr val="000000"/>
                  </a:solidFill>
                  <a:latin typeface="Arial" pitchFamily="34" charset="0"/>
                </a:rPr>
                <a:t>Hinges</a:t>
              </a:r>
              <a:endParaRPr lang="en-US" dirty="0"/>
            </a:p>
          </p:txBody>
        </p:sp>
      </p:grpSp>
      <p:sp>
        <p:nvSpPr>
          <p:cNvPr id="68" name="Line 133"/>
          <p:cNvSpPr>
            <a:spLocks noChangeAspect="1" noChangeShapeType="1"/>
          </p:cNvSpPr>
          <p:nvPr/>
        </p:nvSpPr>
        <p:spPr bwMode="auto">
          <a:xfrm rot="16200000">
            <a:off x="1956647" y="2646469"/>
            <a:ext cx="0" cy="529262"/>
          </a:xfrm>
          <a:prstGeom prst="line">
            <a:avLst/>
          </a:prstGeom>
          <a:noFill/>
          <a:ln w="38100">
            <a:solidFill>
              <a:schemeClr val="tx1"/>
            </a:solidFill>
            <a:round/>
            <a:headEnd/>
            <a:tailEnd type="stealth" w="lg" len="lg"/>
          </a:ln>
          <a:effectLst/>
        </p:spPr>
        <p:txBody>
          <a:bodyPr wrap="none" anchor="ctr"/>
          <a:lstStyle/>
          <a:p>
            <a:endParaRPr lang="en-US"/>
          </a:p>
        </p:txBody>
      </p:sp>
      <p:sp>
        <p:nvSpPr>
          <p:cNvPr id="69" name="Rectangle 142"/>
          <p:cNvSpPr>
            <a:spLocks noChangeAspect="1" noChangeArrowheads="1"/>
          </p:cNvSpPr>
          <p:nvPr/>
        </p:nvSpPr>
        <p:spPr bwMode="auto">
          <a:xfrm>
            <a:off x="5507556" y="2163061"/>
            <a:ext cx="1290418" cy="200055"/>
          </a:xfrm>
          <a:prstGeom prst="rect">
            <a:avLst/>
          </a:prstGeom>
          <a:noFill/>
          <a:ln w="9525">
            <a:noFill/>
            <a:miter lim="800000"/>
            <a:headEnd/>
            <a:tailEnd/>
          </a:ln>
        </p:spPr>
        <p:txBody>
          <a:bodyPr wrap="none" lIns="0" tIns="0" rIns="0" bIns="0">
            <a:spAutoFit/>
          </a:bodyPr>
          <a:lstStyle/>
          <a:p>
            <a:pPr eaLnBrk="0" hangingPunct="0"/>
            <a:r>
              <a:rPr lang="en-US" sz="1300" dirty="0" smtClean="0">
                <a:solidFill>
                  <a:srgbClr val="000000"/>
                </a:solidFill>
                <a:latin typeface="Arial" pitchFamily="34" charset="0"/>
              </a:rPr>
              <a:t>Defect Free Back</a:t>
            </a:r>
            <a:endParaRPr lang="en-US" dirty="0"/>
          </a:p>
        </p:txBody>
      </p:sp>
      <p:sp>
        <p:nvSpPr>
          <p:cNvPr id="70" name="Rectangle 142"/>
          <p:cNvSpPr>
            <a:spLocks noChangeAspect="1" noChangeArrowheads="1"/>
          </p:cNvSpPr>
          <p:nvPr/>
        </p:nvSpPr>
        <p:spPr bwMode="auto">
          <a:xfrm>
            <a:off x="5304356" y="2772661"/>
            <a:ext cx="1654299" cy="200055"/>
          </a:xfrm>
          <a:prstGeom prst="rect">
            <a:avLst/>
          </a:prstGeom>
          <a:noFill/>
          <a:ln w="9525">
            <a:noFill/>
            <a:miter lim="800000"/>
            <a:headEnd/>
            <a:tailEnd/>
          </a:ln>
        </p:spPr>
        <p:txBody>
          <a:bodyPr wrap="none" lIns="0" tIns="0" rIns="0" bIns="0">
            <a:spAutoFit/>
          </a:bodyPr>
          <a:lstStyle/>
          <a:p>
            <a:pPr eaLnBrk="0" hangingPunct="0"/>
            <a:r>
              <a:rPr lang="en-US" sz="1300" dirty="0" smtClean="0">
                <a:solidFill>
                  <a:srgbClr val="000000"/>
                </a:solidFill>
                <a:latin typeface="Arial" pitchFamily="34" charset="0"/>
              </a:rPr>
              <a:t>Door Hinged to Frame</a:t>
            </a:r>
            <a:endParaRPr lang="en-US" dirty="0"/>
          </a:p>
        </p:txBody>
      </p:sp>
      <p:sp>
        <p:nvSpPr>
          <p:cNvPr id="71" name="Rectangle 142"/>
          <p:cNvSpPr>
            <a:spLocks noChangeAspect="1" noChangeArrowheads="1"/>
          </p:cNvSpPr>
          <p:nvPr/>
        </p:nvSpPr>
        <p:spPr bwMode="auto">
          <a:xfrm>
            <a:off x="5329756" y="3407661"/>
            <a:ext cx="1644681" cy="200055"/>
          </a:xfrm>
          <a:prstGeom prst="rect">
            <a:avLst/>
          </a:prstGeom>
          <a:noFill/>
          <a:ln w="9525">
            <a:noFill/>
            <a:miter lim="800000"/>
            <a:headEnd/>
            <a:tailEnd/>
          </a:ln>
        </p:spPr>
        <p:txBody>
          <a:bodyPr wrap="none" lIns="0" tIns="0" rIns="0" bIns="0">
            <a:spAutoFit/>
          </a:bodyPr>
          <a:lstStyle/>
          <a:p>
            <a:pPr eaLnBrk="0" hangingPunct="0"/>
            <a:r>
              <a:rPr lang="en-US" sz="1300" dirty="0" smtClean="0">
                <a:solidFill>
                  <a:srgbClr val="000000"/>
                </a:solidFill>
                <a:latin typeface="Arial" pitchFamily="34" charset="0"/>
              </a:rPr>
              <a:t>Correct Label on Door</a:t>
            </a:r>
            <a:endParaRPr lang="en-US" dirty="0"/>
          </a:p>
        </p:txBody>
      </p:sp>
      <p:sp>
        <p:nvSpPr>
          <p:cNvPr id="72" name="Rectangle 142"/>
          <p:cNvSpPr>
            <a:spLocks noChangeAspect="1" noChangeArrowheads="1"/>
          </p:cNvSpPr>
          <p:nvPr/>
        </p:nvSpPr>
        <p:spPr bwMode="auto">
          <a:xfrm>
            <a:off x="4796356" y="4004561"/>
            <a:ext cx="2144818" cy="200055"/>
          </a:xfrm>
          <a:prstGeom prst="rect">
            <a:avLst/>
          </a:prstGeom>
          <a:noFill/>
          <a:ln w="9525">
            <a:noFill/>
            <a:miter lim="800000"/>
            <a:headEnd/>
            <a:tailEnd/>
          </a:ln>
        </p:spPr>
        <p:txBody>
          <a:bodyPr wrap="none" lIns="0" tIns="0" rIns="0" bIns="0">
            <a:spAutoFit/>
          </a:bodyPr>
          <a:lstStyle/>
          <a:p>
            <a:pPr eaLnBrk="0" hangingPunct="0"/>
            <a:r>
              <a:rPr lang="en-US" sz="1300" dirty="0" smtClean="0">
                <a:solidFill>
                  <a:srgbClr val="000000"/>
                </a:solidFill>
                <a:latin typeface="Arial" pitchFamily="34" charset="0"/>
              </a:rPr>
              <a:t>Door Packaged for Shipment</a:t>
            </a:r>
            <a:endParaRPr lang="en-US" dirty="0"/>
          </a:p>
        </p:txBody>
      </p:sp>
      <p:sp>
        <p:nvSpPr>
          <p:cNvPr id="73" name="Rectangle 142"/>
          <p:cNvSpPr>
            <a:spLocks noChangeAspect="1" noChangeArrowheads="1"/>
          </p:cNvSpPr>
          <p:nvPr/>
        </p:nvSpPr>
        <p:spPr bwMode="auto">
          <a:xfrm>
            <a:off x="7247456" y="3369561"/>
            <a:ext cx="695703" cy="200055"/>
          </a:xfrm>
          <a:prstGeom prst="rect">
            <a:avLst/>
          </a:prstGeom>
          <a:noFill/>
          <a:ln w="9525">
            <a:noFill/>
            <a:miter lim="800000"/>
            <a:headEnd/>
            <a:tailEnd/>
          </a:ln>
        </p:spPr>
        <p:txBody>
          <a:bodyPr wrap="none" lIns="0" tIns="0" rIns="0" bIns="0">
            <a:spAutoFit/>
          </a:bodyPr>
          <a:lstStyle/>
          <a:p>
            <a:pPr eaLnBrk="0" hangingPunct="0"/>
            <a:r>
              <a:rPr lang="en-US" sz="1300" dirty="0" smtClean="0">
                <a:solidFill>
                  <a:srgbClr val="000000"/>
                </a:solidFill>
                <a:latin typeface="Arial" pitchFamily="34" charset="0"/>
              </a:rPr>
              <a:t>Door Cell</a:t>
            </a:r>
            <a:endParaRPr lang="en-US" dirty="0"/>
          </a:p>
        </p:txBody>
      </p:sp>
      <p:sp>
        <p:nvSpPr>
          <p:cNvPr id="74" name="Rectangle 142"/>
          <p:cNvSpPr>
            <a:spLocks noChangeAspect="1" noChangeArrowheads="1"/>
          </p:cNvSpPr>
          <p:nvPr/>
        </p:nvSpPr>
        <p:spPr bwMode="auto">
          <a:xfrm>
            <a:off x="7234756" y="3979161"/>
            <a:ext cx="695703" cy="200055"/>
          </a:xfrm>
          <a:prstGeom prst="rect">
            <a:avLst/>
          </a:prstGeom>
          <a:noFill/>
          <a:ln w="9525">
            <a:noFill/>
            <a:miter lim="800000"/>
            <a:headEnd/>
            <a:tailEnd/>
          </a:ln>
        </p:spPr>
        <p:txBody>
          <a:bodyPr wrap="none" lIns="0" tIns="0" rIns="0" bIns="0">
            <a:spAutoFit/>
          </a:bodyPr>
          <a:lstStyle/>
          <a:p>
            <a:pPr eaLnBrk="0" hangingPunct="0"/>
            <a:r>
              <a:rPr lang="en-US" sz="1300" dirty="0" smtClean="0">
                <a:solidFill>
                  <a:srgbClr val="000000"/>
                </a:solidFill>
                <a:latin typeface="Arial" pitchFamily="34" charset="0"/>
              </a:rPr>
              <a:t>Door Cell</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026"/>
          <p:cNvSpPr>
            <a:spLocks noGrp="1" noChangeArrowheads="1"/>
          </p:cNvSpPr>
          <p:nvPr>
            <p:ph type="title"/>
          </p:nvPr>
        </p:nvSpPr>
        <p:spPr>
          <a:xfrm>
            <a:off x="195263" y="250825"/>
            <a:ext cx="8839200" cy="473075"/>
          </a:xfrm>
        </p:spPr>
        <p:txBody>
          <a:bodyPr/>
          <a:lstStyle/>
          <a:p>
            <a:r>
              <a:rPr lang="en-US" sz="2000"/>
              <a:t>VOC Data Collection/Specify CTQs</a:t>
            </a:r>
          </a:p>
        </p:txBody>
      </p:sp>
      <p:sp>
        <p:nvSpPr>
          <p:cNvPr id="34820" name="Rectangle 1028"/>
          <p:cNvSpPr>
            <a:spLocks noChangeArrowheads="1"/>
          </p:cNvSpPr>
          <p:nvPr/>
        </p:nvSpPr>
        <p:spPr bwMode="auto">
          <a:xfrm>
            <a:off x="1412875" y="3670300"/>
            <a:ext cx="519373" cy="200055"/>
          </a:xfrm>
          <a:prstGeom prst="rect">
            <a:avLst/>
          </a:prstGeom>
          <a:noFill/>
          <a:ln w="9525">
            <a:noFill/>
            <a:miter lim="800000"/>
            <a:headEnd/>
            <a:tailEnd/>
          </a:ln>
        </p:spPr>
        <p:txBody>
          <a:bodyPr wrap="none" lIns="0" tIns="0" rIns="0" bIns="0">
            <a:spAutoFit/>
          </a:bodyPr>
          <a:lstStyle/>
          <a:p>
            <a:pPr eaLnBrk="0" hangingPunct="0"/>
            <a:r>
              <a:rPr lang="en-US" sz="1300" dirty="0" smtClean="0">
                <a:solidFill>
                  <a:srgbClr val="000000"/>
                </a:solidFill>
                <a:latin typeface="Arial" pitchFamily="34" charset="0"/>
              </a:rPr>
              <a:t>Quality</a:t>
            </a:r>
            <a:endParaRPr lang="en-US" i="1" dirty="0">
              <a:latin typeface="Arial" pitchFamily="34" charset="0"/>
            </a:endParaRPr>
          </a:p>
        </p:txBody>
      </p:sp>
      <p:sp>
        <p:nvSpPr>
          <p:cNvPr id="34821" name="Rectangle 1029"/>
          <p:cNvSpPr>
            <a:spLocks noChangeArrowheads="1"/>
          </p:cNvSpPr>
          <p:nvPr/>
        </p:nvSpPr>
        <p:spPr bwMode="auto">
          <a:xfrm>
            <a:off x="1804988" y="3670300"/>
            <a:ext cx="46037" cy="198438"/>
          </a:xfrm>
          <a:prstGeom prst="rect">
            <a:avLst/>
          </a:prstGeom>
          <a:noFill/>
          <a:ln w="9525">
            <a:noFill/>
            <a:miter lim="800000"/>
            <a:headEnd/>
            <a:tailEnd/>
          </a:ln>
        </p:spPr>
        <p:txBody>
          <a:bodyPr wrap="none" lIns="0" tIns="0" rIns="0" bIns="0">
            <a:spAutoFit/>
          </a:bodyPr>
          <a:lstStyle/>
          <a:p>
            <a:pPr eaLnBrk="0" hangingPunct="0"/>
            <a:r>
              <a:rPr lang="en-US" sz="1300">
                <a:solidFill>
                  <a:srgbClr val="000000"/>
                </a:solidFill>
                <a:latin typeface="Arial" pitchFamily="34" charset="0"/>
              </a:rPr>
              <a:t> </a:t>
            </a:r>
            <a:endParaRPr lang="en-US" i="1">
              <a:latin typeface="Arial" pitchFamily="34" charset="0"/>
            </a:endParaRPr>
          </a:p>
        </p:txBody>
      </p:sp>
      <p:sp>
        <p:nvSpPr>
          <p:cNvPr id="34822" name="Rectangle 1030"/>
          <p:cNvSpPr>
            <a:spLocks noChangeArrowheads="1"/>
          </p:cNvSpPr>
          <p:nvPr/>
        </p:nvSpPr>
        <p:spPr bwMode="auto">
          <a:xfrm>
            <a:off x="1263650" y="3860800"/>
            <a:ext cx="1021113" cy="200055"/>
          </a:xfrm>
          <a:prstGeom prst="rect">
            <a:avLst/>
          </a:prstGeom>
          <a:noFill/>
          <a:ln w="9525">
            <a:noFill/>
            <a:miter lim="800000"/>
            <a:headEnd/>
            <a:tailEnd/>
          </a:ln>
        </p:spPr>
        <p:txBody>
          <a:bodyPr wrap="none" lIns="0" tIns="0" rIns="0" bIns="0">
            <a:spAutoFit/>
          </a:bodyPr>
          <a:lstStyle/>
          <a:p>
            <a:pPr eaLnBrk="0" hangingPunct="0"/>
            <a:r>
              <a:rPr lang="en-US" sz="1300" dirty="0" smtClean="0">
                <a:solidFill>
                  <a:srgbClr val="000000"/>
                </a:solidFill>
                <a:latin typeface="Arial" pitchFamily="34" charset="0"/>
              </a:rPr>
              <a:t>Sample Door </a:t>
            </a:r>
            <a:endParaRPr lang="en-US" i="1" dirty="0">
              <a:latin typeface="Arial" pitchFamily="34" charset="0"/>
            </a:endParaRPr>
          </a:p>
        </p:txBody>
      </p:sp>
      <p:sp>
        <p:nvSpPr>
          <p:cNvPr id="34823" name="Rectangle 1031"/>
          <p:cNvSpPr>
            <a:spLocks noChangeArrowheads="1"/>
          </p:cNvSpPr>
          <p:nvPr/>
        </p:nvSpPr>
        <p:spPr bwMode="auto">
          <a:xfrm>
            <a:off x="1968500" y="3860800"/>
            <a:ext cx="46038" cy="198438"/>
          </a:xfrm>
          <a:prstGeom prst="rect">
            <a:avLst/>
          </a:prstGeom>
          <a:noFill/>
          <a:ln w="9525">
            <a:noFill/>
            <a:miter lim="800000"/>
            <a:headEnd/>
            <a:tailEnd/>
          </a:ln>
        </p:spPr>
        <p:txBody>
          <a:bodyPr wrap="none" lIns="0" tIns="0" rIns="0" bIns="0">
            <a:spAutoFit/>
          </a:bodyPr>
          <a:lstStyle/>
          <a:p>
            <a:pPr eaLnBrk="0" hangingPunct="0"/>
            <a:r>
              <a:rPr lang="en-US" sz="1300">
                <a:solidFill>
                  <a:srgbClr val="000000"/>
                </a:solidFill>
                <a:latin typeface="Arial" pitchFamily="34" charset="0"/>
              </a:rPr>
              <a:t> </a:t>
            </a:r>
            <a:endParaRPr lang="en-US" i="1">
              <a:latin typeface="Arial" pitchFamily="34" charset="0"/>
            </a:endParaRPr>
          </a:p>
        </p:txBody>
      </p:sp>
      <p:sp>
        <p:nvSpPr>
          <p:cNvPr id="34824" name="Rectangle 1032"/>
          <p:cNvSpPr>
            <a:spLocks noChangeArrowheads="1"/>
          </p:cNvSpPr>
          <p:nvPr/>
        </p:nvSpPr>
        <p:spPr bwMode="auto">
          <a:xfrm>
            <a:off x="1471613" y="4049713"/>
            <a:ext cx="391133" cy="200055"/>
          </a:xfrm>
          <a:prstGeom prst="rect">
            <a:avLst/>
          </a:prstGeom>
          <a:noFill/>
          <a:ln w="9525">
            <a:noFill/>
            <a:miter lim="800000"/>
            <a:headEnd/>
            <a:tailEnd/>
          </a:ln>
        </p:spPr>
        <p:txBody>
          <a:bodyPr wrap="none" lIns="0" tIns="0" rIns="0" bIns="0">
            <a:spAutoFit/>
          </a:bodyPr>
          <a:lstStyle/>
          <a:p>
            <a:pPr eaLnBrk="0" hangingPunct="0"/>
            <a:r>
              <a:rPr lang="en-US" sz="1300" dirty="0" smtClean="0">
                <a:solidFill>
                  <a:srgbClr val="000000"/>
                </a:solidFill>
                <a:latin typeface="Arial" pitchFamily="34" charset="0"/>
              </a:rPr>
              <a:t>Front</a:t>
            </a:r>
            <a:endParaRPr lang="en-US" i="1" dirty="0">
              <a:latin typeface="Arial" pitchFamily="34" charset="0"/>
            </a:endParaRPr>
          </a:p>
        </p:txBody>
      </p:sp>
      <p:sp>
        <p:nvSpPr>
          <p:cNvPr id="34825" name="Rectangle 1033"/>
          <p:cNvSpPr>
            <a:spLocks noChangeArrowheads="1"/>
          </p:cNvSpPr>
          <p:nvPr/>
        </p:nvSpPr>
        <p:spPr bwMode="auto">
          <a:xfrm>
            <a:off x="2935288" y="2517775"/>
            <a:ext cx="1764907" cy="400110"/>
          </a:xfrm>
          <a:prstGeom prst="rect">
            <a:avLst/>
          </a:prstGeom>
          <a:noFill/>
          <a:ln w="9525">
            <a:noFill/>
            <a:miter lim="800000"/>
            <a:headEnd/>
            <a:tailEnd/>
          </a:ln>
        </p:spPr>
        <p:txBody>
          <a:bodyPr wrap="none" lIns="0" tIns="0" rIns="0" bIns="0">
            <a:spAutoFit/>
          </a:bodyPr>
          <a:lstStyle/>
          <a:p>
            <a:pPr eaLnBrk="0" hangingPunct="0"/>
            <a:r>
              <a:rPr lang="en-US" sz="1300" dirty="0" smtClean="0">
                <a:solidFill>
                  <a:srgbClr val="000000"/>
                </a:solidFill>
                <a:latin typeface="Arial" pitchFamily="34" charset="0"/>
              </a:rPr>
              <a:t>Finished Door delivered</a:t>
            </a:r>
          </a:p>
          <a:p>
            <a:pPr eaLnBrk="0" hangingPunct="0"/>
            <a:r>
              <a:rPr lang="en-US" sz="1300" dirty="0" smtClean="0">
                <a:solidFill>
                  <a:srgbClr val="000000"/>
                </a:solidFill>
                <a:latin typeface="Arial" pitchFamily="34" charset="0"/>
              </a:rPr>
              <a:t>To the Door Cell</a:t>
            </a:r>
            <a:endParaRPr lang="en-US" i="1" dirty="0">
              <a:latin typeface="Arial" pitchFamily="34" charset="0"/>
            </a:endParaRPr>
          </a:p>
        </p:txBody>
      </p:sp>
      <p:sp>
        <p:nvSpPr>
          <p:cNvPr id="34827" name="Rectangle 1035"/>
          <p:cNvSpPr>
            <a:spLocks noChangeArrowheads="1"/>
          </p:cNvSpPr>
          <p:nvPr/>
        </p:nvSpPr>
        <p:spPr bwMode="auto">
          <a:xfrm>
            <a:off x="5289550" y="2179638"/>
            <a:ext cx="1457130" cy="200055"/>
          </a:xfrm>
          <a:prstGeom prst="rect">
            <a:avLst/>
          </a:prstGeom>
          <a:noFill/>
          <a:ln w="9525">
            <a:noFill/>
            <a:miter lim="800000"/>
            <a:headEnd/>
            <a:tailEnd/>
          </a:ln>
        </p:spPr>
        <p:txBody>
          <a:bodyPr wrap="none" lIns="0" tIns="0" rIns="0" bIns="0">
            <a:spAutoFit/>
          </a:bodyPr>
          <a:lstStyle/>
          <a:p>
            <a:pPr eaLnBrk="0" hangingPunct="0"/>
            <a:r>
              <a:rPr lang="en-US" sz="1300" dirty="0" smtClean="0">
                <a:solidFill>
                  <a:srgbClr val="000000"/>
                </a:solidFill>
                <a:latin typeface="Arial" pitchFamily="34" charset="0"/>
              </a:rPr>
              <a:t>No Defects in Door</a:t>
            </a:r>
            <a:endParaRPr lang="en-US" i="1" dirty="0">
              <a:latin typeface="Arial" pitchFamily="34" charset="0"/>
            </a:endParaRPr>
          </a:p>
        </p:txBody>
      </p:sp>
      <p:sp>
        <p:nvSpPr>
          <p:cNvPr id="34829" name="Rectangle 1037"/>
          <p:cNvSpPr>
            <a:spLocks noChangeArrowheads="1"/>
          </p:cNvSpPr>
          <p:nvPr/>
        </p:nvSpPr>
        <p:spPr bwMode="auto">
          <a:xfrm>
            <a:off x="5791200" y="2368550"/>
            <a:ext cx="46038" cy="198438"/>
          </a:xfrm>
          <a:prstGeom prst="rect">
            <a:avLst/>
          </a:prstGeom>
          <a:noFill/>
          <a:ln w="9525">
            <a:noFill/>
            <a:miter lim="800000"/>
            <a:headEnd/>
            <a:tailEnd/>
          </a:ln>
        </p:spPr>
        <p:txBody>
          <a:bodyPr wrap="none" lIns="0" tIns="0" rIns="0" bIns="0">
            <a:spAutoFit/>
          </a:bodyPr>
          <a:lstStyle/>
          <a:p>
            <a:pPr eaLnBrk="0" hangingPunct="0"/>
            <a:r>
              <a:rPr lang="en-US" sz="1300">
                <a:solidFill>
                  <a:srgbClr val="000000"/>
                </a:solidFill>
                <a:latin typeface="Arial" pitchFamily="34" charset="0"/>
              </a:rPr>
              <a:t> </a:t>
            </a:r>
            <a:endParaRPr lang="en-US" i="1">
              <a:latin typeface="Arial" pitchFamily="34" charset="0"/>
            </a:endParaRPr>
          </a:p>
        </p:txBody>
      </p:sp>
      <p:sp>
        <p:nvSpPr>
          <p:cNvPr id="34830" name="Rectangle 1038"/>
          <p:cNvSpPr>
            <a:spLocks noChangeArrowheads="1"/>
          </p:cNvSpPr>
          <p:nvPr/>
        </p:nvSpPr>
        <p:spPr bwMode="auto">
          <a:xfrm>
            <a:off x="5289550" y="2613025"/>
            <a:ext cx="993862" cy="200055"/>
          </a:xfrm>
          <a:prstGeom prst="rect">
            <a:avLst/>
          </a:prstGeom>
          <a:noFill/>
          <a:ln w="9525">
            <a:noFill/>
            <a:miter lim="800000"/>
            <a:headEnd/>
            <a:tailEnd/>
          </a:ln>
        </p:spPr>
        <p:txBody>
          <a:bodyPr wrap="none" lIns="0" tIns="0" rIns="0" bIns="0">
            <a:spAutoFit/>
          </a:bodyPr>
          <a:lstStyle/>
          <a:p>
            <a:pPr eaLnBrk="0" hangingPunct="0"/>
            <a:r>
              <a:rPr lang="en-US" sz="1300" dirty="0" smtClean="0">
                <a:solidFill>
                  <a:srgbClr val="000000"/>
                </a:solidFill>
                <a:latin typeface="Arial" pitchFamily="34" charset="0"/>
              </a:rPr>
              <a:t>Correct Color</a:t>
            </a:r>
            <a:endParaRPr lang="en-US" i="1" dirty="0">
              <a:latin typeface="Arial" pitchFamily="34" charset="0"/>
            </a:endParaRPr>
          </a:p>
        </p:txBody>
      </p:sp>
      <p:sp>
        <p:nvSpPr>
          <p:cNvPr id="34833" name="Rectangle 1041"/>
          <p:cNvSpPr>
            <a:spLocks noChangeArrowheads="1"/>
          </p:cNvSpPr>
          <p:nvPr/>
        </p:nvSpPr>
        <p:spPr bwMode="auto">
          <a:xfrm>
            <a:off x="5289550" y="3236913"/>
            <a:ext cx="1899751" cy="200055"/>
          </a:xfrm>
          <a:prstGeom prst="rect">
            <a:avLst/>
          </a:prstGeom>
          <a:noFill/>
          <a:ln w="9525">
            <a:noFill/>
            <a:miter lim="800000"/>
            <a:headEnd/>
            <a:tailEnd/>
          </a:ln>
        </p:spPr>
        <p:txBody>
          <a:bodyPr wrap="none" lIns="0" tIns="0" rIns="0" bIns="0">
            <a:spAutoFit/>
          </a:bodyPr>
          <a:lstStyle/>
          <a:p>
            <a:pPr eaLnBrk="0" hangingPunct="0"/>
            <a:r>
              <a:rPr lang="en-US" sz="1300" dirty="0" smtClean="0">
                <a:solidFill>
                  <a:srgbClr val="000000"/>
                </a:solidFill>
                <a:latin typeface="Arial" pitchFamily="34" charset="0"/>
              </a:rPr>
              <a:t>Correct Species of Wood</a:t>
            </a:r>
            <a:endParaRPr lang="en-US" i="1" dirty="0">
              <a:latin typeface="Arial" pitchFamily="34" charset="0"/>
            </a:endParaRPr>
          </a:p>
        </p:txBody>
      </p:sp>
      <p:sp>
        <p:nvSpPr>
          <p:cNvPr id="34835" name="Rectangle 1043"/>
          <p:cNvSpPr>
            <a:spLocks noChangeArrowheads="1"/>
          </p:cNvSpPr>
          <p:nvPr/>
        </p:nvSpPr>
        <p:spPr bwMode="auto">
          <a:xfrm>
            <a:off x="3051175" y="3617913"/>
            <a:ext cx="1653145" cy="400110"/>
          </a:xfrm>
          <a:prstGeom prst="rect">
            <a:avLst/>
          </a:prstGeom>
          <a:noFill/>
          <a:ln w="9525">
            <a:noFill/>
            <a:miter lim="800000"/>
            <a:headEnd/>
            <a:tailEnd/>
          </a:ln>
        </p:spPr>
        <p:txBody>
          <a:bodyPr wrap="none" lIns="0" tIns="0" rIns="0" bIns="0">
            <a:spAutoFit/>
          </a:bodyPr>
          <a:lstStyle/>
          <a:p>
            <a:pPr eaLnBrk="0" hangingPunct="0"/>
            <a:r>
              <a:rPr lang="en-US" sz="1300" dirty="0" smtClean="0">
                <a:solidFill>
                  <a:srgbClr val="000000"/>
                </a:solidFill>
                <a:latin typeface="Arial" pitchFamily="34" charset="0"/>
              </a:rPr>
              <a:t>Correct Door Attached</a:t>
            </a:r>
          </a:p>
          <a:p>
            <a:pPr eaLnBrk="0" hangingPunct="0"/>
            <a:r>
              <a:rPr lang="en-US" sz="1300" i="1" dirty="0" smtClean="0">
                <a:solidFill>
                  <a:srgbClr val="000000"/>
                </a:solidFill>
                <a:latin typeface="Arial" pitchFamily="34" charset="0"/>
              </a:rPr>
              <a:t>To the Correct Frame</a:t>
            </a:r>
            <a:endParaRPr lang="en-US" i="1" dirty="0">
              <a:latin typeface="Arial" pitchFamily="34" charset="0"/>
            </a:endParaRPr>
          </a:p>
        </p:txBody>
      </p:sp>
      <p:sp>
        <p:nvSpPr>
          <p:cNvPr id="34836" name="Rectangle 1044"/>
          <p:cNvSpPr>
            <a:spLocks noChangeArrowheads="1"/>
          </p:cNvSpPr>
          <p:nvPr/>
        </p:nvSpPr>
        <p:spPr bwMode="auto">
          <a:xfrm>
            <a:off x="5289550" y="3833813"/>
            <a:ext cx="2377254" cy="200055"/>
          </a:xfrm>
          <a:prstGeom prst="rect">
            <a:avLst/>
          </a:prstGeom>
          <a:noFill/>
          <a:ln w="9525">
            <a:noFill/>
            <a:miter lim="800000"/>
            <a:headEnd/>
            <a:tailEnd/>
          </a:ln>
        </p:spPr>
        <p:txBody>
          <a:bodyPr wrap="none" lIns="0" tIns="0" rIns="0" bIns="0">
            <a:spAutoFit/>
          </a:bodyPr>
          <a:lstStyle/>
          <a:p>
            <a:pPr eaLnBrk="0" hangingPunct="0"/>
            <a:r>
              <a:rPr lang="en-US" sz="1300" dirty="0" smtClean="0">
                <a:solidFill>
                  <a:srgbClr val="000000"/>
                </a:solidFill>
                <a:latin typeface="Arial" pitchFamily="34" charset="0"/>
              </a:rPr>
              <a:t>Door Drilled Correctly For Hinge</a:t>
            </a:r>
            <a:endParaRPr lang="en-US" i="1" dirty="0">
              <a:latin typeface="Arial" pitchFamily="34" charset="0"/>
            </a:endParaRPr>
          </a:p>
        </p:txBody>
      </p:sp>
      <p:sp>
        <p:nvSpPr>
          <p:cNvPr id="34838" name="Rectangle 1046"/>
          <p:cNvSpPr>
            <a:spLocks noChangeArrowheads="1"/>
          </p:cNvSpPr>
          <p:nvPr/>
        </p:nvSpPr>
        <p:spPr bwMode="auto">
          <a:xfrm>
            <a:off x="5289550" y="4076700"/>
            <a:ext cx="2144818" cy="200055"/>
          </a:xfrm>
          <a:prstGeom prst="rect">
            <a:avLst/>
          </a:prstGeom>
          <a:noFill/>
          <a:ln w="9525">
            <a:noFill/>
            <a:miter lim="800000"/>
            <a:headEnd/>
            <a:tailEnd/>
          </a:ln>
        </p:spPr>
        <p:txBody>
          <a:bodyPr wrap="none" lIns="0" tIns="0" rIns="0" bIns="0">
            <a:spAutoFit/>
          </a:bodyPr>
          <a:lstStyle/>
          <a:p>
            <a:pPr eaLnBrk="0" hangingPunct="0"/>
            <a:r>
              <a:rPr lang="en-US" sz="1300" dirty="0" smtClean="0">
                <a:solidFill>
                  <a:srgbClr val="000000"/>
                </a:solidFill>
                <a:latin typeface="Arial" pitchFamily="34" charset="0"/>
              </a:rPr>
              <a:t>Door Hinged on Correct Side</a:t>
            </a:r>
            <a:endParaRPr lang="en-US" i="1" dirty="0">
              <a:latin typeface="Arial" pitchFamily="34" charset="0"/>
            </a:endParaRPr>
          </a:p>
        </p:txBody>
      </p:sp>
      <p:sp>
        <p:nvSpPr>
          <p:cNvPr id="34840" name="Rectangle 1048"/>
          <p:cNvSpPr>
            <a:spLocks noChangeArrowheads="1"/>
          </p:cNvSpPr>
          <p:nvPr/>
        </p:nvSpPr>
        <p:spPr bwMode="auto">
          <a:xfrm>
            <a:off x="2806700" y="4498974"/>
            <a:ext cx="2331903" cy="400110"/>
          </a:xfrm>
          <a:prstGeom prst="rect">
            <a:avLst/>
          </a:prstGeom>
          <a:noFill/>
          <a:ln w="9525">
            <a:noFill/>
            <a:miter lim="800000"/>
            <a:headEnd/>
            <a:tailEnd/>
          </a:ln>
        </p:spPr>
        <p:txBody>
          <a:bodyPr wrap="square" lIns="0" tIns="0" rIns="0" bIns="0">
            <a:spAutoFit/>
          </a:bodyPr>
          <a:lstStyle/>
          <a:p>
            <a:pPr eaLnBrk="0" hangingPunct="0"/>
            <a:r>
              <a:rPr lang="en-US" sz="1300" dirty="0" smtClean="0">
                <a:solidFill>
                  <a:srgbClr val="000000"/>
                </a:solidFill>
                <a:latin typeface="Arial" pitchFamily="34" charset="0"/>
              </a:rPr>
              <a:t>Correct Label Attached</a:t>
            </a:r>
          </a:p>
          <a:p>
            <a:pPr eaLnBrk="0" hangingPunct="0"/>
            <a:r>
              <a:rPr lang="en-US" sz="1300" i="1" dirty="0" smtClean="0">
                <a:solidFill>
                  <a:srgbClr val="000000"/>
                </a:solidFill>
                <a:latin typeface="Arial" pitchFamily="34" charset="0"/>
              </a:rPr>
              <a:t>To Door ready for Shipment</a:t>
            </a:r>
            <a:endParaRPr lang="en-US" i="1" dirty="0">
              <a:latin typeface="Arial" pitchFamily="34" charset="0"/>
            </a:endParaRPr>
          </a:p>
        </p:txBody>
      </p:sp>
      <p:sp>
        <p:nvSpPr>
          <p:cNvPr id="34841" name="Rectangle 1049"/>
          <p:cNvSpPr>
            <a:spLocks noChangeArrowheads="1"/>
          </p:cNvSpPr>
          <p:nvPr/>
        </p:nvSpPr>
        <p:spPr bwMode="auto">
          <a:xfrm>
            <a:off x="5289550" y="4741863"/>
            <a:ext cx="1654299" cy="200055"/>
          </a:xfrm>
          <a:prstGeom prst="rect">
            <a:avLst/>
          </a:prstGeom>
          <a:noFill/>
          <a:ln w="9525">
            <a:noFill/>
            <a:miter lim="800000"/>
            <a:headEnd/>
            <a:tailEnd/>
          </a:ln>
        </p:spPr>
        <p:txBody>
          <a:bodyPr wrap="none" lIns="0" tIns="0" rIns="0" bIns="0">
            <a:spAutoFit/>
          </a:bodyPr>
          <a:lstStyle/>
          <a:p>
            <a:pPr eaLnBrk="0" hangingPunct="0"/>
            <a:r>
              <a:rPr lang="en-US" sz="1300" dirty="0" smtClean="0">
                <a:solidFill>
                  <a:srgbClr val="000000"/>
                </a:solidFill>
                <a:latin typeface="Arial" pitchFamily="34" charset="0"/>
              </a:rPr>
              <a:t>Correct Label for Door</a:t>
            </a:r>
            <a:endParaRPr lang="en-US" i="1" dirty="0">
              <a:latin typeface="Arial" pitchFamily="34" charset="0"/>
            </a:endParaRPr>
          </a:p>
        </p:txBody>
      </p:sp>
      <p:sp>
        <p:nvSpPr>
          <p:cNvPr id="34842" name="Rectangle 1050"/>
          <p:cNvSpPr>
            <a:spLocks noChangeArrowheads="1"/>
          </p:cNvSpPr>
          <p:nvPr/>
        </p:nvSpPr>
        <p:spPr bwMode="auto">
          <a:xfrm>
            <a:off x="5289550" y="4986338"/>
            <a:ext cx="2711127" cy="400110"/>
          </a:xfrm>
          <a:prstGeom prst="rect">
            <a:avLst/>
          </a:prstGeom>
          <a:noFill/>
          <a:ln w="9525">
            <a:noFill/>
            <a:miter lim="800000"/>
            <a:headEnd/>
            <a:tailEnd/>
          </a:ln>
        </p:spPr>
        <p:txBody>
          <a:bodyPr wrap="none" lIns="0" tIns="0" rIns="0" bIns="0">
            <a:spAutoFit/>
          </a:bodyPr>
          <a:lstStyle/>
          <a:p>
            <a:pPr eaLnBrk="0" hangingPunct="0"/>
            <a:r>
              <a:rPr lang="en-US" sz="1300" dirty="0" smtClean="0">
                <a:solidFill>
                  <a:srgbClr val="000000"/>
                </a:solidFill>
                <a:latin typeface="Arial" pitchFamily="34" charset="0"/>
              </a:rPr>
              <a:t>Label Attached Correctly &amp; Centered</a:t>
            </a:r>
          </a:p>
          <a:p>
            <a:pPr eaLnBrk="0" hangingPunct="0"/>
            <a:r>
              <a:rPr lang="en-US" sz="1300" dirty="0" smtClean="0">
                <a:solidFill>
                  <a:srgbClr val="000000"/>
                </a:solidFill>
                <a:latin typeface="Arial" pitchFamily="34" charset="0"/>
              </a:rPr>
              <a:t>On Door</a:t>
            </a:r>
            <a:endParaRPr lang="en-US" i="1" dirty="0">
              <a:latin typeface="Arial" pitchFamily="34" charset="0"/>
            </a:endParaRPr>
          </a:p>
        </p:txBody>
      </p:sp>
      <p:sp>
        <p:nvSpPr>
          <p:cNvPr id="34846" name="Rectangle 1054"/>
          <p:cNvSpPr>
            <a:spLocks noChangeArrowheads="1"/>
          </p:cNvSpPr>
          <p:nvPr/>
        </p:nvSpPr>
        <p:spPr bwMode="auto">
          <a:xfrm>
            <a:off x="1292225" y="1727200"/>
            <a:ext cx="592138" cy="288925"/>
          </a:xfrm>
          <a:prstGeom prst="rect">
            <a:avLst/>
          </a:prstGeom>
          <a:noFill/>
          <a:ln w="9525">
            <a:noFill/>
            <a:miter lim="800000"/>
            <a:headEnd/>
            <a:tailEnd/>
          </a:ln>
        </p:spPr>
        <p:txBody>
          <a:bodyPr wrap="none" lIns="0" tIns="0" rIns="0" bIns="0">
            <a:spAutoFit/>
          </a:bodyPr>
          <a:lstStyle/>
          <a:p>
            <a:pPr eaLnBrk="0" hangingPunct="0"/>
            <a:r>
              <a:rPr lang="en-US" sz="1900" b="1">
                <a:solidFill>
                  <a:srgbClr val="000000"/>
                </a:solidFill>
                <a:latin typeface="Arial" pitchFamily="34" charset="0"/>
              </a:rPr>
              <a:t>Need</a:t>
            </a:r>
            <a:endParaRPr lang="en-US" i="1">
              <a:latin typeface="Arial" pitchFamily="34" charset="0"/>
            </a:endParaRPr>
          </a:p>
        </p:txBody>
      </p:sp>
      <p:sp>
        <p:nvSpPr>
          <p:cNvPr id="34847" name="Rectangle 1055"/>
          <p:cNvSpPr>
            <a:spLocks noChangeArrowheads="1"/>
          </p:cNvSpPr>
          <p:nvPr/>
        </p:nvSpPr>
        <p:spPr bwMode="auto">
          <a:xfrm>
            <a:off x="3360738" y="1727200"/>
            <a:ext cx="833437" cy="288925"/>
          </a:xfrm>
          <a:prstGeom prst="rect">
            <a:avLst/>
          </a:prstGeom>
          <a:noFill/>
          <a:ln w="9525">
            <a:noFill/>
            <a:miter lim="800000"/>
            <a:headEnd/>
            <a:tailEnd/>
          </a:ln>
        </p:spPr>
        <p:txBody>
          <a:bodyPr wrap="none" lIns="0" tIns="0" rIns="0" bIns="0">
            <a:spAutoFit/>
          </a:bodyPr>
          <a:lstStyle/>
          <a:p>
            <a:pPr eaLnBrk="0" hangingPunct="0"/>
            <a:r>
              <a:rPr lang="en-US" sz="1900" b="1">
                <a:solidFill>
                  <a:srgbClr val="000000"/>
                </a:solidFill>
                <a:latin typeface="Arial" pitchFamily="34" charset="0"/>
              </a:rPr>
              <a:t>Drivers</a:t>
            </a:r>
            <a:endParaRPr lang="en-US" i="1">
              <a:latin typeface="Arial" pitchFamily="34" charset="0"/>
            </a:endParaRPr>
          </a:p>
        </p:txBody>
      </p:sp>
      <p:sp>
        <p:nvSpPr>
          <p:cNvPr id="34848" name="Rectangle 1056"/>
          <p:cNvSpPr>
            <a:spLocks noChangeArrowheads="1"/>
          </p:cNvSpPr>
          <p:nvPr/>
        </p:nvSpPr>
        <p:spPr bwMode="auto">
          <a:xfrm>
            <a:off x="5684838" y="1727200"/>
            <a:ext cx="644525" cy="288925"/>
          </a:xfrm>
          <a:prstGeom prst="rect">
            <a:avLst/>
          </a:prstGeom>
          <a:noFill/>
          <a:ln w="9525">
            <a:noFill/>
            <a:miter lim="800000"/>
            <a:headEnd/>
            <a:tailEnd/>
          </a:ln>
        </p:spPr>
        <p:txBody>
          <a:bodyPr wrap="none" lIns="0" tIns="0" rIns="0" bIns="0">
            <a:spAutoFit/>
          </a:bodyPr>
          <a:lstStyle/>
          <a:p>
            <a:pPr eaLnBrk="0" hangingPunct="0"/>
            <a:r>
              <a:rPr lang="en-US" sz="1900" b="1">
                <a:solidFill>
                  <a:srgbClr val="000000"/>
                </a:solidFill>
                <a:latin typeface="Arial" pitchFamily="34" charset="0"/>
              </a:rPr>
              <a:t>CTQs</a:t>
            </a:r>
            <a:endParaRPr lang="en-US" i="1">
              <a:latin typeface="Arial" pitchFamily="34" charset="0"/>
            </a:endParaRPr>
          </a:p>
        </p:txBody>
      </p:sp>
      <p:sp>
        <p:nvSpPr>
          <p:cNvPr id="34849" name="Freeform 1057"/>
          <p:cNvSpPr>
            <a:spLocks/>
          </p:cNvSpPr>
          <p:nvPr/>
        </p:nvSpPr>
        <p:spPr bwMode="auto">
          <a:xfrm>
            <a:off x="2659063" y="2924175"/>
            <a:ext cx="2197100" cy="2047875"/>
          </a:xfrm>
          <a:custGeom>
            <a:avLst/>
            <a:gdLst/>
            <a:ahLst/>
            <a:cxnLst>
              <a:cxn ang="0">
                <a:pos x="1367" y="0"/>
              </a:cxn>
              <a:cxn ang="0">
                <a:pos x="0" y="0"/>
              </a:cxn>
              <a:cxn ang="0">
                <a:pos x="0" y="1290"/>
              </a:cxn>
              <a:cxn ang="0">
                <a:pos x="1384" y="1290"/>
              </a:cxn>
            </a:cxnLst>
            <a:rect l="0" t="0" r="r" b="b"/>
            <a:pathLst>
              <a:path w="1384" h="1290">
                <a:moveTo>
                  <a:pt x="1367" y="0"/>
                </a:moveTo>
                <a:lnTo>
                  <a:pt x="0" y="0"/>
                </a:lnTo>
                <a:lnTo>
                  <a:pt x="0" y="1290"/>
                </a:lnTo>
                <a:lnTo>
                  <a:pt x="1384" y="1290"/>
                </a:lnTo>
              </a:path>
            </a:pathLst>
          </a:custGeom>
          <a:noFill/>
          <a:ln w="14288">
            <a:solidFill>
              <a:srgbClr val="000000"/>
            </a:solidFill>
            <a:prstDash val="solid"/>
            <a:round/>
            <a:headEnd/>
            <a:tailEnd/>
          </a:ln>
        </p:spPr>
        <p:txBody>
          <a:bodyPr/>
          <a:lstStyle/>
          <a:p>
            <a:endParaRPr lang="en-US"/>
          </a:p>
        </p:txBody>
      </p:sp>
      <p:sp>
        <p:nvSpPr>
          <p:cNvPr id="34850" name="Line 1058"/>
          <p:cNvSpPr>
            <a:spLocks noChangeShapeType="1"/>
          </p:cNvSpPr>
          <p:nvPr/>
        </p:nvSpPr>
        <p:spPr bwMode="auto">
          <a:xfrm>
            <a:off x="2176463" y="4035425"/>
            <a:ext cx="2657475" cy="1588"/>
          </a:xfrm>
          <a:prstGeom prst="line">
            <a:avLst/>
          </a:prstGeom>
          <a:noFill/>
          <a:ln w="14288">
            <a:solidFill>
              <a:srgbClr val="000000"/>
            </a:solidFill>
            <a:round/>
            <a:headEnd/>
            <a:tailEnd/>
          </a:ln>
        </p:spPr>
        <p:txBody>
          <a:bodyPr/>
          <a:lstStyle/>
          <a:p>
            <a:endParaRPr lang="en-US"/>
          </a:p>
        </p:txBody>
      </p:sp>
      <p:sp>
        <p:nvSpPr>
          <p:cNvPr id="34851" name="Freeform 1059"/>
          <p:cNvSpPr>
            <a:spLocks/>
          </p:cNvSpPr>
          <p:nvPr/>
        </p:nvSpPr>
        <p:spPr bwMode="auto">
          <a:xfrm>
            <a:off x="4841875" y="2300288"/>
            <a:ext cx="406400" cy="1057275"/>
          </a:xfrm>
          <a:custGeom>
            <a:avLst/>
            <a:gdLst/>
            <a:ahLst/>
            <a:cxnLst>
              <a:cxn ang="0">
                <a:pos x="248" y="0"/>
              </a:cxn>
              <a:cxn ang="0">
                <a:pos x="0" y="0"/>
              </a:cxn>
              <a:cxn ang="0">
                <a:pos x="0" y="666"/>
              </a:cxn>
              <a:cxn ang="0">
                <a:pos x="256" y="666"/>
              </a:cxn>
            </a:cxnLst>
            <a:rect l="0" t="0" r="r" b="b"/>
            <a:pathLst>
              <a:path w="256" h="666">
                <a:moveTo>
                  <a:pt x="248" y="0"/>
                </a:moveTo>
                <a:lnTo>
                  <a:pt x="0" y="0"/>
                </a:lnTo>
                <a:lnTo>
                  <a:pt x="0" y="666"/>
                </a:lnTo>
                <a:lnTo>
                  <a:pt x="256" y="666"/>
                </a:lnTo>
              </a:path>
            </a:pathLst>
          </a:custGeom>
          <a:noFill/>
          <a:ln w="14288">
            <a:solidFill>
              <a:srgbClr val="000000"/>
            </a:solidFill>
            <a:prstDash val="solid"/>
            <a:round/>
            <a:headEnd/>
            <a:tailEnd/>
          </a:ln>
        </p:spPr>
        <p:txBody>
          <a:bodyPr/>
          <a:lstStyle/>
          <a:p>
            <a:endParaRPr lang="en-US"/>
          </a:p>
        </p:txBody>
      </p:sp>
      <p:sp>
        <p:nvSpPr>
          <p:cNvPr id="34852" name="Line 1060"/>
          <p:cNvSpPr>
            <a:spLocks noChangeShapeType="1"/>
          </p:cNvSpPr>
          <p:nvPr/>
        </p:nvSpPr>
        <p:spPr bwMode="auto">
          <a:xfrm>
            <a:off x="4856163" y="2733675"/>
            <a:ext cx="379412" cy="1588"/>
          </a:xfrm>
          <a:prstGeom prst="line">
            <a:avLst/>
          </a:prstGeom>
          <a:noFill/>
          <a:ln w="14288">
            <a:solidFill>
              <a:srgbClr val="000000"/>
            </a:solidFill>
            <a:round/>
            <a:headEnd/>
            <a:tailEnd/>
          </a:ln>
        </p:spPr>
        <p:txBody>
          <a:bodyPr/>
          <a:lstStyle/>
          <a:p>
            <a:endParaRPr lang="en-US"/>
          </a:p>
        </p:txBody>
      </p:sp>
      <p:sp>
        <p:nvSpPr>
          <p:cNvPr id="34853" name="Freeform 1061"/>
          <p:cNvSpPr>
            <a:spLocks/>
          </p:cNvSpPr>
          <p:nvPr/>
        </p:nvSpPr>
        <p:spPr bwMode="auto">
          <a:xfrm>
            <a:off x="4841875" y="3900488"/>
            <a:ext cx="406400" cy="284162"/>
          </a:xfrm>
          <a:custGeom>
            <a:avLst/>
            <a:gdLst/>
            <a:ahLst/>
            <a:cxnLst>
              <a:cxn ang="0">
                <a:pos x="248" y="0"/>
              </a:cxn>
              <a:cxn ang="0">
                <a:pos x="0" y="0"/>
              </a:cxn>
              <a:cxn ang="0">
                <a:pos x="0" y="179"/>
              </a:cxn>
              <a:cxn ang="0">
                <a:pos x="256" y="179"/>
              </a:cxn>
            </a:cxnLst>
            <a:rect l="0" t="0" r="r" b="b"/>
            <a:pathLst>
              <a:path w="256" h="179">
                <a:moveTo>
                  <a:pt x="248" y="0"/>
                </a:moveTo>
                <a:lnTo>
                  <a:pt x="0" y="0"/>
                </a:lnTo>
                <a:lnTo>
                  <a:pt x="0" y="179"/>
                </a:lnTo>
                <a:lnTo>
                  <a:pt x="256" y="179"/>
                </a:lnTo>
              </a:path>
            </a:pathLst>
          </a:custGeom>
          <a:noFill/>
          <a:ln w="14288">
            <a:solidFill>
              <a:srgbClr val="000000"/>
            </a:solidFill>
            <a:prstDash val="solid"/>
            <a:round/>
            <a:headEnd/>
            <a:tailEnd/>
          </a:ln>
        </p:spPr>
        <p:txBody>
          <a:bodyPr/>
          <a:lstStyle/>
          <a:p>
            <a:endParaRPr lang="en-US"/>
          </a:p>
        </p:txBody>
      </p:sp>
      <p:sp>
        <p:nvSpPr>
          <p:cNvPr id="34854" name="Freeform 1062"/>
          <p:cNvSpPr>
            <a:spLocks/>
          </p:cNvSpPr>
          <p:nvPr/>
        </p:nvSpPr>
        <p:spPr bwMode="auto">
          <a:xfrm>
            <a:off x="4841875" y="4862513"/>
            <a:ext cx="393700" cy="230187"/>
          </a:xfrm>
          <a:custGeom>
            <a:avLst/>
            <a:gdLst/>
            <a:ahLst/>
            <a:cxnLst>
              <a:cxn ang="0">
                <a:pos x="239" y="0"/>
              </a:cxn>
              <a:cxn ang="0">
                <a:pos x="0" y="0"/>
              </a:cxn>
              <a:cxn ang="0">
                <a:pos x="0" y="145"/>
              </a:cxn>
              <a:cxn ang="0">
                <a:pos x="248" y="145"/>
              </a:cxn>
            </a:cxnLst>
            <a:rect l="0" t="0" r="r" b="b"/>
            <a:pathLst>
              <a:path w="248" h="145">
                <a:moveTo>
                  <a:pt x="239" y="0"/>
                </a:moveTo>
                <a:lnTo>
                  <a:pt x="0" y="0"/>
                </a:lnTo>
                <a:lnTo>
                  <a:pt x="0" y="145"/>
                </a:lnTo>
                <a:lnTo>
                  <a:pt x="248" y="145"/>
                </a:lnTo>
              </a:path>
            </a:pathLst>
          </a:custGeom>
          <a:noFill/>
          <a:ln w="14288">
            <a:solidFill>
              <a:srgbClr val="000000"/>
            </a:solidFill>
            <a:prstDash val="solid"/>
            <a:round/>
            <a:headEnd/>
            <a:tailEnd/>
          </a:ln>
        </p:spPr>
        <p:txBody>
          <a:bodyPr/>
          <a:lstStyle/>
          <a:p>
            <a:endParaRPr lang="en-US"/>
          </a:p>
        </p:txBody>
      </p:sp>
      <p:sp>
        <p:nvSpPr>
          <p:cNvPr id="34855" name="Rectangle 1063"/>
          <p:cNvSpPr>
            <a:spLocks noChangeArrowheads="1"/>
          </p:cNvSpPr>
          <p:nvPr/>
        </p:nvSpPr>
        <p:spPr bwMode="auto">
          <a:xfrm>
            <a:off x="1709738" y="5748338"/>
            <a:ext cx="709612" cy="228600"/>
          </a:xfrm>
          <a:prstGeom prst="rect">
            <a:avLst/>
          </a:prstGeom>
          <a:noFill/>
          <a:ln w="9525">
            <a:noFill/>
            <a:miter lim="800000"/>
            <a:headEnd/>
            <a:tailEnd/>
          </a:ln>
        </p:spPr>
        <p:txBody>
          <a:bodyPr wrap="none" lIns="0" tIns="0" rIns="0" bIns="0">
            <a:spAutoFit/>
          </a:bodyPr>
          <a:lstStyle/>
          <a:p>
            <a:pPr eaLnBrk="0" hangingPunct="0"/>
            <a:r>
              <a:rPr lang="en-US" sz="1500" b="1">
                <a:solidFill>
                  <a:srgbClr val="000000"/>
                </a:solidFill>
                <a:latin typeface="Arial" pitchFamily="34" charset="0"/>
              </a:rPr>
              <a:t>General</a:t>
            </a:r>
            <a:endParaRPr lang="en-US" i="1">
              <a:latin typeface="Arial" pitchFamily="34" charset="0"/>
            </a:endParaRPr>
          </a:p>
        </p:txBody>
      </p:sp>
      <p:sp>
        <p:nvSpPr>
          <p:cNvPr id="34856" name="Rectangle 1064"/>
          <p:cNvSpPr>
            <a:spLocks noChangeArrowheads="1"/>
          </p:cNvSpPr>
          <p:nvPr/>
        </p:nvSpPr>
        <p:spPr bwMode="auto">
          <a:xfrm>
            <a:off x="5722938" y="5748338"/>
            <a:ext cx="730250" cy="228600"/>
          </a:xfrm>
          <a:prstGeom prst="rect">
            <a:avLst/>
          </a:prstGeom>
          <a:noFill/>
          <a:ln w="9525">
            <a:noFill/>
            <a:miter lim="800000"/>
            <a:headEnd/>
            <a:tailEnd/>
          </a:ln>
        </p:spPr>
        <p:txBody>
          <a:bodyPr wrap="none" lIns="0" tIns="0" rIns="0" bIns="0">
            <a:spAutoFit/>
          </a:bodyPr>
          <a:lstStyle/>
          <a:p>
            <a:pPr eaLnBrk="0" hangingPunct="0"/>
            <a:r>
              <a:rPr lang="en-US" sz="1500" b="1">
                <a:solidFill>
                  <a:srgbClr val="000000"/>
                </a:solidFill>
                <a:latin typeface="Arial" pitchFamily="34" charset="0"/>
              </a:rPr>
              <a:t>Specific</a:t>
            </a:r>
            <a:endParaRPr lang="en-US" i="1">
              <a:latin typeface="Arial" pitchFamily="34" charset="0"/>
            </a:endParaRPr>
          </a:p>
        </p:txBody>
      </p:sp>
      <p:sp>
        <p:nvSpPr>
          <p:cNvPr id="34857" name="Rectangle 1065"/>
          <p:cNvSpPr>
            <a:spLocks noChangeArrowheads="1"/>
          </p:cNvSpPr>
          <p:nvPr/>
        </p:nvSpPr>
        <p:spPr bwMode="auto">
          <a:xfrm>
            <a:off x="914400" y="6070600"/>
            <a:ext cx="1504950" cy="228600"/>
          </a:xfrm>
          <a:prstGeom prst="rect">
            <a:avLst/>
          </a:prstGeom>
          <a:noFill/>
          <a:ln w="9525">
            <a:noFill/>
            <a:miter lim="800000"/>
            <a:headEnd/>
            <a:tailEnd/>
          </a:ln>
        </p:spPr>
        <p:txBody>
          <a:bodyPr wrap="none" lIns="0" tIns="0" rIns="0" bIns="0">
            <a:spAutoFit/>
          </a:bodyPr>
          <a:lstStyle/>
          <a:p>
            <a:pPr eaLnBrk="0" hangingPunct="0"/>
            <a:r>
              <a:rPr lang="en-US" sz="1500" b="1">
                <a:solidFill>
                  <a:srgbClr val="000000"/>
                </a:solidFill>
                <a:latin typeface="Arial" pitchFamily="34" charset="0"/>
              </a:rPr>
              <a:t>Hard to measure</a:t>
            </a:r>
            <a:endParaRPr lang="en-US" i="1">
              <a:latin typeface="Arial" pitchFamily="34" charset="0"/>
            </a:endParaRPr>
          </a:p>
        </p:txBody>
      </p:sp>
      <p:sp>
        <p:nvSpPr>
          <p:cNvPr id="34858" name="Rectangle 1066"/>
          <p:cNvSpPr>
            <a:spLocks noChangeArrowheads="1"/>
          </p:cNvSpPr>
          <p:nvPr/>
        </p:nvSpPr>
        <p:spPr bwMode="auto">
          <a:xfrm>
            <a:off x="5722938" y="6072188"/>
            <a:ext cx="1516062" cy="228600"/>
          </a:xfrm>
          <a:prstGeom prst="rect">
            <a:avLst/>
          </a:prstGeom>
          <a:noFill/>
          <a:ln w="9525">
            <a:noFill/>
            <a:miter lim="800000"/>
            <a:headEnd/>
            <a:tailEnd/>
          </a:ln>
        </p:spPr>
        <p:txBody>
          <a:bodyPr wrap="none" lIns="0" tIns="0" rIns="0" bIns="0">
            <a:spAutoFit/>
          </a:bodyPr>
          <a:lstStyle/>
          <a:p>
            <a:pPr eaLnBrk="0" hangingPunct="0"/>
            <a:r>
              <a:rPr lang="en-US" sz="1500" b="1">
                <a:solidFill>
                  <a:srgbClr val="000000"/>
                </a:solidFill>
                <a:latin typeface="Arial" pitchFamily="34" charset="0"/>
              </a:rPr>
              <a:t>Easy to measure</a:t>
            </a:r>
            <a:endParaRPr lang="en-US" i="1">
              <a:latin typeface="Arial" pitchFamily="34" charset="0"/>
            </a:endParaRPr>
          </a:p>
        </p:txBody>
      </p:sp>
      <p:sp>
        <p:nvSpPr>
          <p:cNvPr id="34859" name="Freeform 1067"/>
          <p:cNvSpPr>
            <a:spLocks noChangeArrowheads="1"/>
          </p:cNvSpPr>
          <p:nvPr/>
        </p:nvSpPr>
        <p:spPr bwMode="auto">
          <a:xfrm>
            <a:off x="1095375" y="2130425"/>
            <a:ext cx="6356350" cy="3175"/>
          </a:xfrm>
          <a:custGeom>
            <a:avLst/>
            <a:gdLst/>
            <a:ahLst/>
            <a:cxnLst>
              <a:cxn ang="0">
                <a:pos x="0" y="2"/>
              </a:cxn>
              <a:cxn ang="0">
                <a:pos x="4004" y="0"/>
              </a:cxn>
            </a:cxnLst>
            <a:rect l="0" t="0" r="r" b="b"/>
            <a:pathLst>
              <a:path w="4004" h="2">
                <a:moveTo>
                  <a:pt x="0" y="2"/>
                </a:moveTo>
                <a:lnTo>
                  <a:pt x="4004" y="0"/>
                </a:lnTo>
              </a:path>
            </a:pathLst>
          </a:custGeom>
          <a:solidFill>
            <a:srgbClr val="FFFFFF"/>
          </a:solidFill>
          <a:ln w="26988">
            <a:solidFill>
              <a:srgbClr val="000000"/>
            </a:solidFill>
            <a:prstDash val="solid"/>
            <a:round/>
            <a:headEnd/>
            <a:tailEnd/>
          </a:ln>
        </p:spPr>
        <p:txBody>
          <a:bodyPr/>
          <a:lstStyle/>
          <a:p>
            <a:endParaRPr lang="en-US"/>
          </a:p>
        </p:txBody>
      </p:sp>
      <p:sp>
        <p:nvSpPr>
          <p:cNvPr id="34860" name="Line 1068"/>
          <p:cNvSpPr>
            <a:spLocks noChangeShapeType="1"/>
          </p:cNvSpPr>
          <p:nvPr/>
        </p:nvSpPr>
        <p:spPr bwMode="auto">
          <a:xfrm>
            <a:off x="1101725" y="5638800"/>
            <a:ext cx="6343650" cy="1588"/>
          </a:xfrm>
          <a:prstGeom prst="line">
            <a:avLst/>
          </a:prstGeom>
          <a:noFill/>
          <a:ln w="26988">
            <a:solidFill>
              <a:srgbClr val="000000"/>
            </a:solidFill>
            <a:round/>
            <a:headEnd/>
            <a:tailEnd/>
          </a:ln>
        </p:spPr>
        <p:txBody>
          <a:bodyPr/>
          <a:lstStyle/>
          <a:p>
            <a:endParaRPr lang="en-US"/>
          </a:p>
        </p:txBody>
      </p:sp>
      <p:sp>
        <p:nvSpPr>
          <p:cNvPr id="34861" name="Line 1069"/>
          <p:cNvSpPr>
            <a:spLocks noChangeShapeType="1"/>
          </p:cNvSpPr>
          <p:nvPr/>
        </p:nvSpPr>
        <p:spPr bwMode="auto">
          <a:xfrm>
            <a:off x="2484438" y="5862638"/>
            <a:ext cx="3181350" cy="0"/>
          </a:xfrm>
          <a:prstGeom prst="line">
            <a:avLst/>
          </a:prstGeom>
          <a:noFill/>
          <a:ln w="38100">
            <a:solidFill>
              <a:schemeClr val="tx1"/>
            </a:solidFill>
            <a:prstDash val="dash"/>
            <a:round/>
            <a:headEnd type="stealth" w="lg" len="lg"/>
            <a:tailEnd type="stealth" w="lg" len="lg"/>
          </a:ln>
          <a:effectLst/>
        </p:spPr>
        <p:txBody>
          <a:bodyPr wrap="none" anchor="ctr"/>
          <a:lstStyle/>
          <a:p>
            <a:endParaRPr lang="en-US"/>
          </a:p>
        </p:txBody>
      </p:sp>
      <p:sp>
        <p:nvSpPr>
          <p:cNvPr id="34862" name="Line 1070"/>
          <p:cNvSpPr>
            <a:spLocks noChangeShapeType="1"/>
          </p:cNvSpPr>
          <p:nvPr/>
        </p:nvSpPr>
        <p:spPr bwMode="auto">
          <a:xfrm>
            <a:off x="2484438" y="6186488"/>
            <a:ext cx="3181350" cy="0"/>
          </a:xfrm>
          <a:prstGeom prst="line">
            <a:avLst/>
          </a:prstGeom>
          <a:noFill/>
          <a:ln w="38100">
            <a:solidFill>
              <a:schemeClr val="tx1"/>
            </a:solidFill>
            <a:prstDash val="dash"/>
            <a:round/>
            <a:headEnd type="stealth" w="lg" len="lg"/>
            <a:tailEnd type="stealth" w="lg" len="lg"/>
          </a:ln>
          <a:effectLst/>
        </p:spPr>
        <p:txBody>
          <a:bodyPr wrap="none" anchor="ctr"/>
          <a:lstStyle/>
          <a:p>
            <a:endParaRPr lang="en-US"/>
          </a:p>
        </p:txBody>
      </p:sp>
      <p:sp>
        <p:nvSpPr>
          <p:cNvPr id="34863" name="Line 1071"/>
          <p:cNvSpPr>
            <a:spLocks noChangeShapeType="1"/>
          </p:cNvSpPr>
          <p:nvPr/>
        </p:nvSpPr>
        <p:spPr bwMode="auto">
          <a:xfrm>
            <a:off x="1955800" y="1900238"/>
            <a:ext cx="1152525" cy="0"/>
          </a:xfrm>
          <a:prstGeom prst="line">
            <a:avLst/>
          </a:prstGeom>
          <a:noFill/>
          <a:ln w="76200">
            <a:solidFill>
              <a:schemeClr val="tx1"/>
            </a:solidFill>
            <a:round/>
            <a:headEnd/>
            <a:tailEnd type="stealth" w="lg" len="lg"/>
          </a:ln>
          <a:effectLst/>
        </p:spPr>
        <p:txBody>
          <a:bodyPr wrap="none" anchor="ctr"/>
          <a:lstStyle/>
          <a:p>
            <a:endParaRPr lang="en-US"/>
          </a:p>
        </p:txBody>
      </p:sp>
      <p:sp>
        <p:nvSpPr>
          <p:cNvPr id="34864" name="Line 1072"/>
          <p:cNvSpPr>
            <a:spLocks noChangeShapeType="1"/>
          </p:cNvSpPr>
          <p:nvPr/>
        </p:nvSpPr>
        <p:spPr bwMode="auto">
          <a:xfrm>
            <a:off x="4441825" y="1900238"/>
            <a:ext cx="1152525" cy="0"/>
          </a:xfrm>
          <a:prstGeom prst="line">
            <a:avLst/>
          </a:prstGeom>
          <a:noFill/>
          <a:ln w="76200">
            <a:solidFill>
              <a:schemeClr val="tx1"/>
            </a:solidFill>
            <a:round/>
            <a:headEnd/>
            <a:tailEnd type="stealth" w="lg" len="lg"/>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100" name="Rectangle 4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173059" name="Group 3"/>
          <p:cNvGrpSpPr>
            <a:grpSpLocks noChangeAspect="1"/>
          </p:cNvGrpSpPr>
          <p:nvPr/>
        </p:nvGrpSpPr>
        <p:grpSpPr bwMode="auto">
          <a:xfrm>
            <a:off x="228659" y="0"/>
            <a:ext cx="8661341" cy="6759301"/>
            <a:chOff x="-1628" y="-2114"/>
            <a:chExt cx="15886" cy="9545"/>
          </a:xfrm>
        </p:grpSpPr>
        <p:sp>
          <p:nvSpPr>
            <p:cNvPr id="173099" name="AutoShape 43"/>
            <p:cNvSpPr>
              <a:spLocks noChangeAspect="1" noChangeArrowheads="1" noTextEdit="1"/>
            </p:cNvSpPr>
            <p:nvPr/>
          </p:nvSpPr>
          <p:spPr bwMode="auto">
            <a:xfrm>
              <a:off x="-1628" y="-1719"/>
              <a:ext cx="15886" cy="9039"/>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73098" name="Rectangle 42"/>
            <p:cNvSpPr>
              <a:spLocks noChangeArrowheads="1"/>
            </p:cNvSpPr>
            <p:nvPr/>
          </p:nvSpPr>
          <p:spPr bwMode="auto">
            <a:xfrm>
              <a:off x="4140" y="-841"/>
              <a:ext cx="4132" cy="1373"/>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3097" name="Rectangle 41"/>
            <p:cNvSpPr>
              <a:spLocks noChangeArrowheads="1"/>
            </p:cNvSpPr>
            <p:nvPr/>
          </p:nvSpPr>
          <p:spPr bwMode="auto">
            <a:xfrm>
              <a:off x="4299" y="-716"/>
              <a:ext cx="360" cy="53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3096" name="Rectangle 40"/>
            <p:cNvSpPr>
              <a:spLocks noChangeArrowheads="1"/>
            </p:cNvSpPr>
            <p:nvPr/>
          </p:nvSpPr>
          <p:spPr bwMode="auto">
            <a:xfrm>
              <a:off x="9027" y="-177"/>
              <a:ext cx="2265" cy="304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3095" name="Rectangle 39"/>
            <p:cNvSpPr>
              <a:spLocks noChangeArrowheads="1"/>
            </p:cNvSpPr>
            <p:nvPr/>
          </p:nvSpPr>
          <p:spPr bwMode="auto">
            <a:xfrm>
              <a:off x="7732" y="-609"/>
              <a:ext cx="360" cy="54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3094" name="Rectangle 38"/>
            <p:cNvSpPr>
              <a:spLocks noChangeArrowheads="1"/>
            </p:cNvSpPr>
            <p:nvPr/>
          </p:nvSpPr>
          <p:spPr bwMode="auto">
            <a:xfrm>
              <a:off x="4946" y="3031"/>
              <a:ext cx="3452" cy="126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3093" name="Rectangle 37"/>
            <p:cNvSpPr>
              <a:spLocks noChangeArrowheads="1"/>
            </p:cNvSpPr>
            <p:nvPr/>
          </p:nvSpPr>
          <p:spPr bwMode="auto">
            <a:xfrm>
              <a:off x="5932" y="599"/>
              <a:ext cx="540" cy="36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3092" name="Rectangle 36"/>
            <p:cNvSpPr>
              <a:spLocks noChangeArrowheads="1"/>
            </p:cNvSpPr>
            <p:nvPr/>
          </p:nvSpPr>
          <p:spPr bwMode="auto">
            <a:xfrm>
              <a:off x="6462" y="2542"/>
              <a:ext cx="540" cy="35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3091" name="Rectangle 35"/>
            <p:cNvSpPr>
              <a:spLocks noChangeArrowheads="1"/>
            </p:cNvSpPr>
            <p:nvPr/>
          </p:nvSpPr>
          <p:spPr bwMode="auto">
            <a:xfrm>
              <a:off x="8452" y="1072"/>
              <a:ext cx="360" cy="53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3090" name="Oval 34"/>
            <p:cNvSpPr>
              <a:spLocks noChangeArrowheads="1"/>
            </p:cNvSpPr>
            <p:nvPr/>
          </p:nvSpPr>
          <p:spPr bwMode="auto">
            <a:xfrm>
              <a:off x="8218" y="1252"/>
              <a:ext cx="180" cy="180"/>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3089" name="Oval 33"/>
            <p:cNvSpPr>
              <a:spLocks noChangeArrowheads="1"/>
            </p:cNvSpPr>
            <p:nvPr/>
          </p:nvSpPr>
          <p:spPr bwMode="auto">
            <a:xfrm>
              <a:off x="6639" y="2278"/>
              <a:ext cx="180" cy="180"/>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3088" name="Oval 32"/>
            <p:cNvSpPr>
              <a:spLocks noChangeArrowheads="1"/>
            </p:cNvSpPr>
            <p:nvPr/>
          </p:nvSpPr>
          <p:spPr bwMode="auto">
            <a:xfrm>
              <a:off x="6120" y="979"/>
              <a:ext cx="180" cy="180"/>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3087" name="Rectangle 31"/>
            <p:cNvSpPr>
              <a:spLocks noChangeArrowheads="1"/>
            </p:cNvSpPr>
            <p:nvPr/>
          </p:nvSpPr>
          <p:spPr bwMode="auto">
            <a:xfrm>
              <a:off x="5575" y="4291"/>
              <a:ext cx="2340" cy="45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3086" name="Rectangle 30"/>
            <p:cNvSpPr>
              <a:spLocks noChangeArrowheads="1"/>
            </p:cNvSpPr>
            <p:nvPr/>
          </p:nvSpPr>
          <p:spPr bwMode="auto">
            <a:xfrm>
              <a:off x="908" y="5473"/>
              <a:ext cx="3436" cy="141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3085" name="Rectangle 29"/>
            <p:cNvSpPr>
              <a:spLocks noChangeArrowheads="1"/>
            </p:cNvSpPr>
            <p:nvPr/>
          </p:nvSpPr>
          <p:spPr bwMode="auto">
            <a:xfrm>
              <a:off x="2361" y="6892"/>
              <a:ext cx="540" cy="35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3084" name="Oval 28"/>
            <p:cNvSpPr>
              <a:spLocks noChangeArrowheads="1"/>
            </p:cNvSpPr>
            <p:nvPr/>
          </p:nvSpPr>
          <p:spPr bwMode="auto">
            <a:xfrm>
              <a:off x="2541" y="7251"/>
              <a:ext cx="180" cy="180"/>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3083" name="Text Box 27"/>
            <p:cNvSpPr txBox="1">
              <a:spLocks noChangeArrowheads="1"/>
            </p:cNvSpPr>
            <p:nvPr/>
          </p:nvSpPr>
          <p:spPr bwMode="auto">
            <a:xfrm>
              <a:off x="5187" y="-841"/>
              <a:ext cx="1947" cy="55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ea typeface="Times New Roman" pitchFamily="18" charset="0"/>
                </a:rPr>
                <a:t>Hinge Table</a:t>
              </a:r>
              <a:endParaRPr kumimoji="0" lang="en-US" sz="2400" b="0" i="0" u="none" strike="noStrike" cap="none" normalizeH="0" baseline="0" smtClean="0">
                <a:ln>
                  <a:noFill/>
                </a:ln>
                <a:solidFill>
                  <a:schemeClr val="tx1"/>
                </a:solidFill>
                <a:effectLst/>
                <a:latin typeface="Times New Roman" pitchFamily="18" charset="0"/>
              </a:endParaRPr>
            </a:p>
          </p:txBody>
        </p:sp>
        <p:sp>
          <p:nvSpPr>
            <p:cNvPr id="173082" name="Text Box 26"/>
            <p:cNvSpPr txBox="1">
              <a:spLocks noChangeArrowheads="1"/>
            </p:cNvSpPr>
            <p:nvPr/>
          </p:nvSpPr>
          <p:spPr bwMode="auto">
            <a:xfrm>
              <a:off x="9995" y="314"/>
              <a:ext cx="1146" cy="2018"/>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rPr>
                <a:t>Build Table</a:t>
              </a: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73081" name="Text Box 25"/>
            <p:cNvSpPr txBox="1">
              <a:spLocks noChangeArrowheads="1"/>
            </p:cNvSpPr>
            <p:nvPr/>
          </p:nvSpPr>
          <p:spPr bwMode="auto">
            <a:xfrm>
              <a:off x="5932" y="3412"/>
              <a:ext cx="1628" cy="5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ea typeface="Times New Roman" pitchFamily="18" charset="0"/>
                </a:rPr>
                <a:t>Pack Table</a:t>
              </a:r>
              <a:endParaRPr kumimoji="0" lang="en-US" sz="2400" b="0" i="0" u="none" strike="noStrike" cap="none" normalizeH="0" baseline="0" smtClean="0">
                <a:ln>
                  <a:noFill/>
                </a:ln>
                <a:solidFill>
                  <a:schemeClr val="tx1"/>
                </a:solidFill>
                <a:effectLst/>
                <a:latin typeface="Times New Roman" pitchFamily="18" charset="0"/>
              </a:endParaRPr>
            </a:p>
          </p:txBody>
        </p:sp>
        <p:sp>
          <p:nvSpPr>
            <p:cNvPr id="173080" name="Text Box 24"/>
            <p:cNvSpPr txBox="1">
              <a:spLocks noChangeArrowheads="1"/>
            </p:cNvSpPr>
            <p:nvPr/>
          </p:nvSpPr>
          <p:spPr bwMode="auto">
            <a:xfrm>
              <a:off x="1653" y="5580"/>
              <a:ext cx="1921" cy="66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ea typeface="Times New Roman" pitchFamily="18" charset="0"/>
                </a:rPr>
                <a:t>Pack Table</a:t>
              </a:r>
              <a:endParaRPr kumimoji="0" lang="en-US" sz="2400" b="0" i="0" u="none" strike="noStrike" cap="none" normalizeH="0" baseline="0" smtClean="0">
                <a:ln>
                  <a:noFill/>
                </a:ln>
                <a:solidFill>
                  <a:schemeClr val="tx1"/>
                </a:solidFill>
                <a:effectLst/>
                <a:latin typeface="Times New Roman" pitchFamily="18" charset="0"/>
              </a:endParaRPr>
            </a:p>
          </p:txBody>
        </p:sp>
        <p:sp>
          <p:nvSpPr>
            <p:cNvPr id="173079" name="Rectangle 23"/>
            <p:cNvSpPr>
              <a:spLocks noChangeArrowheads="1"/>
            </p:cNvSpPr>
            <p:nvPr/>
          </p:nvSpPr>
          <p:spPr bwMode="auto">
            <a:xfrm>
              <a:off x="481" y="-2114"/>
              <a:ext cx="3462" cy="90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3078" name="Rectangle 22"/>
            <p:cNvSpPr>
              <a:spLocks noChangeArrowheads="1"/>
            </p:cNvSpPr>
            <p:nvPr/>
          </p:nvSpPr>
          <p:spPr bwMode="auto">
            <a:xfrm>
              <a:off x="4344" y="-2114"/>
              <a:ext cx="3036" cy="90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3077" name="Rectangle 21"/>
            <p:cNvSpPr>
              <a:spLocks noChangeArrowheads="1"/>
            </p:cNvSpPr>
            <p:nvPr/>
          </p:nvSpPr>
          <p:spPr bwMode="auto">
            <a:xfrm>
              <a:off x="7560" y="-2114"/>
              <a:ext cx="3452" cy="90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3076" name="Text Box 20"/>
            <p:cNvSpPr txBox="1">
              <a:spLocks noChangeArrowheads="1"/>
            </p:cNvSpPr>
            <p:nvPr/>
          </p:nvSpPr>
          <p:spPr bwMode="auto">
            <a:xfrm>
              <a:off x="1470" y="-2043"/>
              <a:ext cx="1762" cy="488"/>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ea typeface="Times New Roman" pitchFamily="18" charset="0"/>
                </a:rPr>
                <a:t>Door Cart</a:t>
              </a:r>
              <a:endParaRPr kumimoji="0" lang="en-US" sz="2400" b="0" i="0" u="none" strike="noStrike" cap="none" normalizeH="0" baseline="0" smtClean="0">
                <a:ln>
                  <a:noFill/>
                </a:ln>
                <a:solidFill>
                  <a:schemeClr val="tx1"/>
                </a:solidFill>
                <a:effectLst/>
                <a:latin typeface="Times New Roman" pitchFamily="18" charset="0"/>
              </a:endParaRPr>
            </a:p>
          </p:txBody>
        </p:sp>
        <p:sp>
          <p:nvSpPr>
            <p:cNvPr id="173075" name="Text Box 19"/>
            <p:cNvSpPr txBox="1">
              <a:spLocks noChangeArrowheads="1"/>
            </p:cNvSpPr>
            <p:nvPr/>
          </p:nvSpPr>
          <p:spPr bwMode="auto">
            <a:xfrm>
              <a:off x="4839" y="-2043"/>
              <a:ext cx="2001" cy="488"/>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ea typeface="Times New Roman" pitchFamily="18" charset="0"/>
                </a:rPr>
                <a:t>Door Cart</a:t>
              </a:r>
              <a:endParaRPr kumimoji="0" lang="en-US" sz="2400" b="0" i="0" u="none" strike="noStrike" cap="none" normalizeH="0" baseline="0" smtClean="0">
                <a:ln>
                  <a:noFill/>
                </a:ln>
                <a:solidFill>
                  <a:schemeClr val="tx1"/>
                </a:solidFill>
                <a:effectLst/>
                <a:latin typeface="Times New Roman" pitchFamily="18" charset="0"/>
              </a:endParaRPr>
            </a:p>
          </p:txBody>
        </p:sp>
        <p:sp>
          <p:nvSpPr>
            <p:cNvPr id="173074" name="Text Box 18"/>
            <p:cNvSpPr txBox="1">
              <a:spLocks noChangeArrowheads="1"/>
            </p:cNvSpPr>
            <p:nvPr/>
          </p:nvSpPr>
          <p:spPr bwMode="auto">
            <a:xfrm>
              <a:off x="8218" y="-2043"/>
              <a:ext cx="1910" cy="59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ea typeface="Times New Roman" pitchFamily="18" charset="0"/>
                </a:rPr>
                <a:t>Door Cart</a:t>
              </a:r>
              <a:endParaRPr kumimoji="0" lang="en-US" sz="2400" b="0" i="0" u="none" strike="noStrike" cap="none" normalizeH="0" baseline="0" smtClean="0">
                <a:ln>
                  <a:noFill/>
                </a:ln>
                <a:solidFill>
                  <a:schemeClr val="tx1"/>
                </a:solidFill>
                <a:effectLst/>
                <a:latin typeface="Times New Roman" pitchFamily="18" charset="0"/>
              </a:endParaRPr>
            </a:p>
          </p:txBody>
        </p:sp>
        <p:sp>
          <p:nvSpPr>
            <p:cNvPr id="173073" name="Line 17"/>
            <p:cNvSpPr>
              <a:spLocks noChangeShapeType="1"/>
            </p:cNvSpPr>
            <p:nvPr/>
          </p:nvSpPr>
          <p:spPr bwMode="auto">
            <a:xfrm>
              <a:off x="1947" y="-1448"/>
              <a:ext cx="4165" cy="1630"/>
            </a:xfrm>
            <a:prstGeom prst="line">
              <a:avLst/>
            </a:prstGeom>
            <a:noFill/>
            <a:ln w="7620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173072" name="Rectangle 16"/>
            <p:cNvSpPr>
              <a:spLocks noChangeArrowheads="1"/>
            </p:cNvSpPr>
            <p:nvPr/>
          </p:nvSpPr>
          <p:spPr bwMode="auto">
            <a:xfrm>
              <a:off x="6112" y="182"/>
              <a:ext cx="360" cy="18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3071" name="Line 15"/>
            <p:cNvSpPr>
              <a:spLocks noChangeShapeType="1"/>
            </p:cNvSpPr>
            <p:nvPr/>
          </p:nvSpPr>
          <p:spPr bwMode="auto">
            <a:xfrm>
              <a:off x="6472" y="314"/>
              <a:ext cx="2842" cy="938"/>
            </a:xfrm>
            <a:prstGeom prst="line">
              <a:avLst/>
            </a:prstGeom>
            <a:noFill/>
            <a:ln w="7620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173070" name="Rectangle 14"/>
            <p:cNvSpPr>
              <a:spLocks noChangeArrowheads="1"/>
            </p:cNvSpPr>
            <p:nvPr/>
          </p:nvSpPr>
          <p:spPr bwMode="auto">
            <a:xfrm>
              <a:off x="9314" y="1072"/>
              <a:ext cx="180" cy="36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3069" name="Line 13"/>
            <p:cNvSpPr>
              <a:spLocks noChangeShapeType="1"/>
            </p:cNvSpPr>
            <p:nvPr/>
          </p:nvSpPr>
          <p:spPr bwMode="auto">
            <a:xfrm flipH="1">
              <a:off x="6936" y="1432"/>
              <a:ext cx="2378" cy="1599"/>
            </a:xfrm>
            <a:prstGeom prst="line">
              <a:avLst/>
            </a:prstGeom>
            <a:noFill/>
            <a:ln w="7620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173068" name="Rectangle 12"/>
            <p:cNvSpPr>
              <a:spLocks noChangeArrowheads="1"/>
            </p:cNvSpPr>
            <p:nvPr/>
          </p:nvSpPr>
          <p:spPr bwMode="auto">
            <a:xfrm>
              <a:off x="6576" y="3085"/>
              <a:ext cx="360" cy="18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3067" name="Line 11"/>
            <p:cNvSpPr>
              <a:spLocks noChangeShapeType="1"/>
            </p:cNvSpPr>
            <p:nvPr/>
          </p:nvSpPr>
          <p:spPr bwMode="auto">
            <a:xfrm flipH="1">
              <a:off x="8092" y="1432"/>
              <a:ext cx="1222" cy="5460"/>
            </a:xfrm>
            <a:prstGeom prst="line">
              <a:avLst/>
            </a:prstGeom>
            <a:noFill/>
            <a:ln w="7620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173066" name="Line 10"/>
            <p:cNvSpPr>
              <a:spLocks noChangeShapeType="1"/>
            </p:cNvSpPr>
            <p:nvPr/>
          </p:nvSpPr>
          <p:spPr bwMode="auto">
            <a:xfrm flipH="1" flipV="1">
              <a:off x="5398" y="6436"/>
              <a:ext cx="2694" cy="456"/>
            </a:xfrm>
            <a:prstGeom prst="line">
              <a:avLst/>
            </a:prstGeom>
            <a:noFill/>
            <a:ln w="7620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173065" name="Rectangle 9"/>
            <p:cNvSpPr>
              <a:spLocks noChangeArrowheads="1"/>
            </p:cNvSpPr>
            <p:nvPr/>
          </p:nvSpPr>
          <p:spPr bwMode="auto">
            <a:xfrm>
              <a:off x="2445" y="6539"/>
              <a:ext cx="360" cy="18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3064" name="Text Box 8"/>
            <p:cNvSpPr txBox="1">
              <a:spLocks noChangeArrowheads="1"/>
            </p:cNvSpPr>
            <p:nvPr/>
          </p:nvSpPr>
          <p:spPr bwMode="auto">
            <a:xfrm>
              <a:off x="5940" y="4291"/>
              <a:ext cx="1620" cy="45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ea typeface="Times New Roman" pitchFamily="18" charset="0"/>
                </a:rPr>
                <a:t>Foil Wrap</a:t>
              </a:r>
              <a:endParaRPr kumimoji="0" lang="en-US" sz="2400" b="0" i="0" u="none" strike="noStrike" cap="none" normalizeH="0" baseline="0" smtClean="0">
                <a:ln>
                  <a:noFill/>
                </a:ln>
                <a:solidFill>
                  <a:schemeClr val="tx1"/>
                </a:solidFill>
                <a:effectLst/>
                <a:latin typeface="Times New Roman" pitchFamily="18" charset="0"/>
              </a:endParaRPr>
            </a:p>
          </p:txBody>
        </p:sp>
        <p:sp>
          <p:nvSpPr>
            <p:cNvPr id="173063" name="Text Box 7"/>
            <p:cNvSpPr txBox="1">
              <a:spLocks noChangeArrowheads="1"/>
            </p:cNvSpPr>
            <p:nvPr/>
          </p:nvSpPr>
          <p:spPr bwMode="auto">
            <a:xfrm>
              <a:off x="4551" y="5554"/>
              <a:ext cx="1921" cy="838"/>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ea typeface="Times New Roman" pitchFamily="18" charset="0"/>
                </a:rPr>
                <a:t>Door Cart</a:t>
              </a:r>
              <a:endParaRPr kumimoji="0" lang="en-US" sz="2400" b="0" i="0" u="none" strike="noStrike" cap="none" normalizeH="0" baseline="0" smtClean="0">
                <a:ln>
                  <a:noFill/>
                </a:ln>
                <a:solidFill>
                  <a:schemeClr val="tx1"/>
                </a:solidFill>
                <a:effectLst/>
                <a:latin typeface="Times New Roman" pitchFamily="18" charset="0"/>
              </a:endParaRPr>
            </a:p>
          </p:txBody>
        </p:sp>
        <p:sp>
          <p:nvSpPr>
            <p:cNvPr id="173062" name="Text Box 6"/>
            <p:cNvSpPr txBox="1">
              <a:spLocks noChangeArrowheads="1"/>
            </p:cNvSpPr>
            <p:nvPr/>
          </p:nvSpPr>
          <p:spPr bwMode="auto">
            <a:xfrm>
              <a:off x="-1071" y="4159"/>
              <a:ext cx="1144" cy="3092"/>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ea typeface="Times New Roman" pitchFamily="18" charset="0"/>
                </a:rPr>
                <a:t>Door Cart</a:t>
              </a:r>
              <a:endParaRPr kumimoji="0" lang="en-US" sz="2400" b="0" i="0" u="none" strike="noStrike" cap="none" normalizeH="0" baseline="0" smtClean="0">
                <a:ln>
                  <a:noFill/>
                </a:ln>
                <a:solidFill>
                  <a:schemeClr val="tx1"/>
                </a:solidFill>
                <a:effectLst/>
                <a:latin typeface="Times New Roman" pitchFamily="18" charset="0"/>
              </a:endParaRPr>
            </a:p>
          </p:txBody>
        </p:sp>
        <p:sp>
          <p:nvSpPr>
            <p:cNvPr id="173061" name="Line 5"/>
            <p:cNvSpPr>
              <a:spLocks noChangeShapeType="1"/>
            </p:cNvSpPr>
            <p:nvPr/>
          </p:nvSpPr>
          <p:spPr bwMode="auto">
            <a:xfrm flipH="1" flipV="1">
              <a:off x="-608" y="6519"/>
              <a:ext cx="3053" cy="50"/>
            </a:xfrm>
            <a:prstGeom prst="line">
              <a:avLst/>
            </a:prstGeom>
            <a:noFill/>
            <a:ln w="7620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173060" name="Line 4"/>
            <p:cNvSpPr>
              <a:spLocks noChangeShapeType="1"/>
            </p:cNvSpPr>
            <p:nvPr/>
          </p:nvSpPr>
          <p:spPr bwMode="auto">
            <a:xfrm flipH="1">
              <a:off x="2781" y="6436"/>
              <a:ext cx="2617" cy="154"/>
            </a:xfrm>
            <a:prstGeom prst="line">
              <a:avLst/>
            </a:prstGeom>
            <a:noFill/>
            <a:ln w="7620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grpSp>
      <p:sp>
        <p:nvSpPr>
          <p:cNvPr id="173111" name="Rectangle 55"/>
          <p:cNvSpPr>
            <a:spLocks noChangeArrowheads="1"/>
          </p:cNvSpPr>
          <p:nvPr/>
        </p:nvSpPr>
        <p:spPr bwMode="auto">
          <a:xfrm>
            <a:off x="152400" y="1545679"/>
            <a:ext cx="31115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Times New Roman" pitchFamily="18" charset="0"/>
                <a:ea typeface="Times New Roman" pitchFamily="18" charset="0"/>
              </a:rPr>
              <a:t>EVE Sample Door Front Flow Chart</a:t>
            </a:r>
            <a:endParaRPr kumimoji="0" lang="en-US" sz="2400" b="0" i="0" u="none" strike="noStrike" cap="none" normalizeH="0" baseline="0" dirty="0" smtClean="0">
              <a:ln>
                <a:noFill/>
              </a:ln>
              <a:solidFill>
                <a:schemeClr val="tx1"/>
              </a:solidFill>
              <a:effectLst/>
              <a:latin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 Sample Door Defects </a:t>
            </a:r>
            <a:endParaRPr lang="en-US" dirty="0"/>
          </a:p>
        </p:txBody>
      </p:sp>
      <p:graphicFrame>
        <p:nvGraphicFramePr>
          <p:cNvPr id="6" name="Chart 5"/>
          <p:cNvGraphicFramePr/>
          <p:nvPr/>
        </p:nvGraphicFramePr>
        <p:xfrm>
          <a:off x="195943" y="1065609"/>
          <a:ext cx="8699863" cy="5426631"/>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6024</TotalTime>
  <Words>1241</Words>
  <Application>Microsoft Office PowerPoint</Application>
  <PresentationFormat>On-screen Show (4:3)</PresentationFormat>
  <Paragraphs>295</Paragraphs>
  <Slides>19</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1" baseType="lpstr">
      <vt:lpstr>Default Design</vt:lpstr>
      <vt:lpstr>Worksheet</vt:lpstr>
      <vt:lpstr>DMAIEC Project Review Template</vt:lpstr>
      <vt:lpstr>DMAIEC Project Flow &amp; Reviews</vt:lpstr>
      <vt:lpstr>Team Charter</vt:lpstr>
      <vt:lpstr>Team Organizational Chart</vt:lpstr>
      <vt:lpstr>Project Plan/Schedule</vt:lpstr>
      <vt:lpstr>Map Process</vt:lpstr>
      <vt:lpstr>VOC Data Collection/Specify CTQs</vt:lpstr>
      <vt:lpstr>PowerPoint Presentation</vt:lpstr>
      <vt:lpstr>EVE Sample Door Defects </vt:lpstr>
      <vt:lpstr>Run Chart of Defects Per Day Before Improvements</vt:lpstr>
      <vt:lpstr>Process Capability &amp; Baseline Sigma</vt:lpstr>
      <vt:lpstr>Identify Root Causes</vt:lpstr>
      <vt:lpstr>Select Solutions</vt:lpstr>
      <vt:lpstr>Run Chart Defects Per Day After Improvements</vt:lpstr>
      <vt:lpstr>Project Results - Capability</vt:lpstr>
      <vt:lpstr>Project Closure</vt:lpstr>
      <vt:lpstr>Lessons Learned</vt:lpstr>
      <vt:lpstr>Lessons Learned</vt:lpstr>
      <vt:lpstr>Replication Opportunities</vt:lpstr>
    </vt:vector>
  </TitlesOfParts>
  <Company>TRW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Six Sigma Notes</dc:title>
  <dc:creator>techsvcs</dc:creator>
  <cp:lastModifiedBy>John</cp:lastModifiedBy>
  <cp:revision>65</cp:revision>
  <dcterms:created xsi:type="dcterms:W3CDTF">2001-10-09T15:54:35Z</dcterms:created>
  <dcterms:modified xsi:type="dcterms:W3CDTF">2011-06-20T16:03:44Z</dcterms:modified>
</cp:coreProperties>
</file>