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gif" ContentType="image/gi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256" r:id="rId2"/>
    <p:sldId id="282" r:id="rId3"/>
    <p:sldId id="257" r:id="rId4"/>
    <p:sldId id="258" r:id="rId5"/>
    <p:sldId id="259" r:id="rId6"/>
    <p:sldId id="260" r:id="rId7"/>
    <p:sldId id="261" r:id="rId8"/>
    <p:sldId id="283" r:id="rId9"/>
    <p:sldId id="267" r:id="rId10"/>
    <p:sldId id="268" r:id="rId11"/>
    <p:sldId id="269" r:id="rId12"/>
    <p:sldId id="270" r:id="rId13"/>
    <p:sldId id="271" r:id="rId14"/>
    <p:sldId id="272" r:id="rId15"/>
    <p:sldId id="273" r:id="rId16"/>
    <p:sldId id="274" r:id="rId17"/>
    <p:sldId id="275" r:id="rId18"/>
    <p:sldId id="278" r:id="rId19"/>
    <p:sldId id="280" r:id="rId20"/>
    <p:sldId id="281" r:id="rId21"/>
    <p:sldId id="279" r:id="rId22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6BC6D13-E362-439C-8DFA-B00C56E44D6F}" v="7" dt="2026-01-21T16:23:00.549"/>
  </p1510:revLst>
</p1510:revInfo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93296810-A885-4BE3-A3E7-6D5BEEA58F35}" styleName="Medium Style 2 - Accent 6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6">
              <a:tint val="20000"/>
            </a:schemeClr>
          </a:solidFill>
        </a:fill>
      </a:tcStyle>
    </a:wholeTbl>
    <a:band1H>
      <a:tcStyle>
        <a:tcBdr/>
        <a:fill>
          <a:solidFill>
            <a:schemeClr val="accent6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6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6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6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1866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0" d="100"/>
        <a:sy n="140" d="100"/>
      </p:scale>
      <p:origin x="0" y="-1827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viewProps" Target="viewProp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microsoft.com/office/2016/11/relationships/changesInfo" Target="changesInfos/changesInfo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notesMaster" Target="notesMasters/notesMaster1.xml"/><Relationship Id="rId28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theme" Target="theme/theme1.xml"/><Relationship Id="rId30" Type="http://schemas.microsoft.com/office/2015/10/relationships/revisionInfo" Target="revisionInfo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9.xml"/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custSel modSld">
      <pc:chgData name="John O'Neill" userId="a4336b72f0c0be49" providerId="LiveId" clId="{4F9F57AC-C24F-46EB-A48B-2E42EDBC85D2}" dt="2026-01-21T16:23:25.916" v="10" actId="12"/>
      <pc:docMkLst>
        <pc:docMk/>
      </pc:docMkLst>
      <pc:sldChg chg="delSp modSp">
        <pc:chgData name="John O'Neill" userId="a4336b72f0c0be49" providerId="LiveId" clId="{4F9F57AC-C24F-46EB-A48B-2E42EDBC85D2}" dt="2026-01-21T16:22:38.612" v="6" actId="14100"/>
        <pc:sldMkLst>
          <pc:docMk/>
          <pc:sldMk cId="0" sldId="259"/>
        </pc:sldMkLst>
        <pc:spChg chg="mod">
          <ac:chgData name="John O'Neill" userId="a4336b72f0c0be49" providerId="LiveId" clId="{4F9F57AC-C24F-46EB-A48B-2E42EDBC85D2}" dt="2026-01-21T16:22:38.612" v="6" actId="14100"/>
          <ac:spMkLst>
            <pc:docMk/>
            <pc:sldMk cId="0" sldId="259"/>
            <ac:spMk id="9256" creationId="{6915B056-14BD-C0AD-3F71-B5181F0F16B6}"/>
          </ac:spMkLst>
        </pc:spChg>
        <pc:spChg chg="del">
          <ac:chgData name="John O'Neill" userId="a4336b72f0c0be49" providerId="LiveId" clId="{4F9F57AC-C24F-46EB-A48B-2E42EDBC85D2}" dt="2026-01-21T16:22:21.650" v="2" actId="478"/>
          <ac:spMkLst>
            <pc:docMk/>
            <pc:sldMk cId="0" sldId="259"/>
            <ac:spMk id="9257" creationId="{F9997C8A-3E03-0571-4782-79180238DDC2}"/>
          </ac:spMkLst>
        </pc:spChg>
      </pc:sldChg>
      <pc:sldChg chg="modSp mod">
        <pc:chgData name="John O'Neill" userId="a4336b72f0c0be49" providerId="LiveId" clId="{4F9F57AC-C24F-46EB-A48B-2E42EDBC85D2}" dt="2026-01-21T16:23:22.512" v="9" actId="12"/>
        <pc:sldMkLst>
          <pc:docMk/>
          <pc:sldMk cId="0" sldId="273"/>
        </pc:sldMkLst>
        <pc:spChg chg="mod">
          <ac:chgData name="John O'Neill" userId="a4336b72f0c0be49" providerId="LiveId" clId="{4F9F57AC-C24F-46EB-A48B-2E42EDBC85D2}" dt="2026-01-21T16:23:22.512" v="9" actId="12"/>
          <ac:spMkLst>
            <pc:docMk/>
            <pc:sldMk cId="0" sldId="273"/>
            <ac:spMk id="19459" creationId="{4C54847A-3961-01C5-B37B-19012DA43280}"/>
          </ac:spMkLst>
        </pc:spChg>
      </pc:sldChg>
      <pc:sldChg chg="modSp mod">
        <pc:chgData name="John O'Neill" userId="a4336b72f0c0be49" providerId="LiveId" clId="{4F9F57AC-C24F-46EB-A48B-2E42EDBC85D2}" dt="2026-01-21T16:23:25.916" v="10" actId="12"/>
        <pc:sldMkLst>
          <pc:docMk/>
          <pc:sldMk cId="0" sldId="274"/>
        </pc:sldMkLst>
        <pc:spChg chg="mod">
          <ac:chgData name="John O'Neill" userId="a4336b72f0c0be49" providerId="LiveId" clId="{4F9F57AC-C24F-46EB-A48B-2E42EDBC85D2}" dt="2026-01-21T16:23:25.916" v="10" actId="12"/>
          <ac:spMkLst>
            <pc:docMk/>
            <pc:sldMk cId="0" sldId="274"/>
            <ac:spMk id="20483" creationId="{9A10075C-0549-8291-CF47-89DB53E019EF}"/>
          </ac:spMkLst>
        </pc:spChg>
      </pc:sldChg>
      <pc:sldChg chg="addSp delSp modSp mod modClrScheme chgLayout">
        <pc:chgData name="John O'Neill" userId="a4336b72f0c0be49" providerId="LiveId" clId="{4F9F57AC-C24F-46EB-A48B-2E42EDBC85D2}" dt="2026-01-21T16:21:46.209" v="1" actId="478"/>
        <pc:sldMkLst>
          <pc:docMk/>
          <pc:sldMk cId="1848140059" sldId="282"/>
        </pc:sldMkLst>
        <pc:spChg chg="add del mod ord">
          <ac:chgData name="John O'Neill" userId="a4336b72f0c0be49" providerId="LiveId" clId="{4F9F57AC-C24F-46EB-A48B-2E42EDBC85D2}" dt="2026-01-21T16:21:46.209" v="1" actId="478"/>
          <ac:spMkLst>
            <pc:docMk/>
            <pc:sldMk cId="1848140059" sldId="282"/>
            <ac:spMk id="2" creationId="{19A094CA-C3A4-189B-0A8E-064399B3DE4C}"/>
          </ac:spMkLst>
        </pc:spChg>
        <pc:spChg chg="mod ord">
          <ac:chgData name="John O'Neill" userId="a4336b72f0c0be49" providerId="LiveId" clId="{4F9F57AC-C24F-46EB-A48B-2E42EDBC85D2}" dt="2026-01-21T16:21:42.761" v="0" actId="700"/>
          <ac:spMkLst>
            <pc:docMk/>
            <pc:sldMk cId="1848140059" sldId="282"/>
            <ac:spMk id="4" creationId="{DCF2FB04-F1D8-EDF8-7E23-0FE0AAE8155C}"/>
          </ac:spMkLst>
        </pc:spChg>
        <pc:spChg chg="del mod ord">
          <ac:chgData name="John O'Neill" userId="a4336b72f0c0be49" providerId="LiveId" clId="{4F9F57AC-C24F-46EB-A48B-2E42EDBC85D2}" dt="2026-01-21T16:21:42.761" v="0" actId="700"/>
          <ac:spMkLst>
            <pc:docMk/>
            <pc:sldMk cId="1848140059" sldId="282"/>
            <ac:spMk id="5" creationId="{3F202D5C-EA35-2AAC-E310-F2143EC8DB71}"/>
          </ac:spMkLst>
        </pc:spChg>
      </pc:sldChg>
      <pc:sldChg chg="addSp delSp modSp mod modClrScheme chgLayout">
        <pc:chgData name="John O'Neill" userId="a4336b72f0c0be49" providerId="LiveId" clId="{4F9F57AC-C24F-46EB-A48B-2E42EDBC85D2}" dt="2026-01-21T16:23:00.542" v="8" actId="478"/>
        <pc:sldMkLst>
          <pc:docMk/>
          <pc:sldMk cId="3775002104" sldId="283"/>
        </pc:sldMkLst>
        <pc:spChg chg="add del mod ord">
          <ac:chgData name="John O'Neill" userId="a4336b72f0c0be49" providerId="LiveId" clId="{4F9F57AC-C24F-46EB-A48B-2E42EDBC85D2}" dt="2026-01-21T16:23:00.542" v="8" actId="478"/>
          <ac:spMkLst>
            <pc:docMk/>
            <pc:sldMk cId="3775002104" sldId="283"/>
            <ac:spMk id="2" creationId="{5BEA2793-0936-2010-83FC-E2E1D2991871}"/>
          </ac:spMkLst>
        </pc:spChg>
        <pc:spChg chg="mod ord">
          <ac:chgData name="John O'Neill" userId="a4336b72f0c0be49" providerId="LiveId" clId="{4F9F57AC-C24F-46EB-A48B-2E42EDBC85D2}" dt="2026-01-21T16:22:57.490" v="7" actId="700"/>
          <ac:spMkLst>
            <pc:docMk/>
            <pc:sldMk cId="3775002104" sldId="283"/>
            <ac:spMk id="4" creationId="{2B2E804E-DA48-BE26-C3E4-0C07C778A8EF}"/>
          </ac:spMkLst>
        </pc:spChg>
        <pc:spChg chg="del mod ord">
          <ac:chgData name="John O'Neill" userId="a4336b72f0c0be49" providerId="LiveId" clId="{4F9F57AC-C24F-46EB-A48B-2E42EDBC85D2}" dt="2026-01-21T16:22:57.490" v="7" actId="700"/>
          <ac:spMkLst>
            <pc:docMk/>
            <pc:sldMk cId="3775002104" sldId="283"/>
            <ac:spMk id="5" creationId="{B456EA7A-0B85-A64C-8647-BED0EB7E691D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F6C3D606-7D85-1038-7D97-6E95B12AA95D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FDC80267-20ED-C8DB-18CA-89ECD6423874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2D590813-3CC9-4DEB-0D00-FB998504854A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16CF49A9-6107-F049-18E0-B19A8BAEE837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D1C107F1-6D01-4DC0-BF4C-ED1D72F7D506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45B4A3EC-8FA9-A556-0227-2FEABB911100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22D4CCCD-C3CA-158D-DAD2-74E86E11987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52222E5F-9D23-F35A-9468-277CC5EF3326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4EC42971-150C-568E-A572-F7EF8EAD0548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00866F09-D805-28C3-286C-3CD6786D6F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fld id="{5C72E439-B7DC-47E0-99D8-0153EE8260D7}" type="slidenum">
              <a:rPr lang="en-US" altLang="en-US" sz="1200" b="1"/>
              <a:pPr algn="ctr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0491477B-DDAE-9655-6A18-84E01429B898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CA2142E6-84DE-8D90-CDFE-9054E61C684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4">
            <a:extLst>
              <a:ext uri="{FF2B5EF4-FFF2-40B4-BE49-F238E27FC236}">
                <a16:creationId xmlns:a16="http://schemas.microsoft.com/office/drawing/2014/main" id="{38398ABF-9C6E-BCA2-B030-9A2C113F28B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171" name="Rectangle 5">
            <a:extLst>
              <a:ext uri="{FF2B5EF4-FFF2-40B4-BE49-F238E27FC236}">
                <a16:creationId xmlns:a16="http://schemas.microsoft.com/office/drawing/2014/main" id="{4FD1CBD4-A7E9-622B-CF79-D6DCFB1F380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14" name="Rectangle 2">
            <a:extLst>
              <a:ext uri="{FF2B5EF4-FFF2-40B4-BE49-F238E27FC236}">
                <a16:creationId xmlns:a16="http://schemas.microsoft.com/office/drawing/2014/main" id="{F4A04951-D15E-D529-B4AF-E0A480A3E4A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3315" name="Rectangle 3">
            <a:extLst>
              <a:ext uri="{FF2B5EF4-FFF2-40B4-BE49-F238E27FC236}">
                <a16:creationId xmlns:a16="http://schemas.microsoft.com/office/drawing/2014/main" id="{A1D2AE75-3646-773E-FD7C-D1DD7F424E5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3554" name="Rectangle 2">
            <a:extLst>
              <a:ext uri="{FF2B5EF4-FFF2-40B4-BE49-F238E27FC236}">
                <a16:creationId xmlns:a16="http://schemas.microsoft.com/office/drawing/2014/main" id="{66E428D8-0567-AA71-CEA1-0CCB1F30C1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81600" y="3795713"/>
            <a:ext cx="228600" cy="233362"/>
          </a:xfrm>
          <a:prstGeom prst="rect">
            <a:avLst/>
          </a:prstGeom>
          <a:solidFill>
            <a:schemeClr val="bg1"/>
          </a:solidFill>
          <a:ln w="9525">
            <a:solidFill>
              <a:schemeClr val="bg1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lIns="86302" tIns="86302" rIns="86302" bIns="86302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3555" name="Rectangle 3">
            <a:extLst>
              <a:ext uri="{FF2B5EF4-FFF2-40B4-BE49-F238E27FC236}">
                <a16:creationId xmlns:a16="http://schemas.microsoft.com/office/drawing/2014/main" id="{2193A769-709B-368A-CD81-72D7098975A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23556" name="Rectangle 4">
            <a:extLst>
              <a:ext uri="{FF2B5EF4-FFF2-40B4-BE49-F238E27FC236}">
                <a16:creationId xmlns:a16="http://schemas.microsoft.com/office/drawing/2014/main" id="{F40948B0-A693-EC26-4443-F5738A2CC682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r>
              <a:rPr lang="en-US" altLang="en-US"/>
              <a:t>This model of ways to error proof is derived from: The principles of foolproofing and their application in manufacturing.</a:t>
            </a:r>
          </a:p>
          <a:p>
            <a:pPr eaLnBrk="1" hangingPunct="1"/>
            <a:endParaRPr lang="en-US" altLang="en-US"/>
          </a:p>
        </p:txBody>
      </p:sp>
      <p:sp>
        <p:nvSpPr>
          <p:cNvPr id="23557" name="Text Box 5">
            <a:extLst>
              <a:ext uri="{FF2B5EF4-FFF2-40B4-BE49-F238E27FC236}">
                <a16:creationId xmlns:a16="http://schemas.microsoft.com/office/drawing/2014/main" id="{AE9BCA97-629A-C9B9-7CE9-3DA6C60AAA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66800" y="6294438"/>
            <a:ext cx="4838700" cy="6413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25400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r>
              <a:rPr lang="en-US" altLang="en-US" sz="1100">
                <a:latin typeface="Times New Roman" panose="02020603050405020304" pitchFamily="18" charset="0"/>
              </a:rPr>
              <a:t>Nakajo, T. and Kume, H. 1985. Reports of Statistical Application Research, Union </a:t>
            </a:r>
          </a:p>
          <a:p>
            <a:r>
              <a:rPr lang="en-US" altLang="en-US" sz="1100">
                <a:latin typeface="Times New Roman" panose="02020603050405020304" pitchFamily="18" charset="0"/>
              </a:rPr>
              <a:t>of Japanese Scientists and Engineers 32(2): 10-29. </a:t>
            </a:r>
          </a:p>
          <a:p>
            <a:endParaRPr lang="en-US" altLang="en-US" sz="1400">
              <a:latin typeface="Times New Roman" panose="02020603050405020304" pitchFamily="18" charset="0"/>
            </a:endParaRPr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50" name="Rectangle 2">
            <a:extLst>
              <a:ext uri="{FF2B5EF4-FFF2-40B4-BE49-F238E27FC236}">
                <a16:creationId xmlns:a16="http://schemas.microsoft.com/office/drawing/2014/main" id="{D981DB19-7428-A9C8-7953-0076CA07A3C1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890588" y="346075"/>
            <a:ext cx="5078412" cy="3808413"/>
          </a:xfrm>
        </p:spPr>
      </p:sp>
      <p:sp>
        <p:nvSpPr>
          <p:cNvPr id="27651" name="Rectangle 3">
            <a:extLst>
              <a:ext uri="{FF2B5EF4-FFF2-40B4-BE49-F238E27FC236}">
                <a16:creationId xmlns:a16="http://schemas.microsoft.com/office/drawing/2014/main" id="{E9364CDF-0616-605D-4468-D2737438318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xfrm>
            <a:off x="685800" y="4389438"/>
            <a:ext cx="5486400" cy="4154487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2424490179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203056691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953908946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fourObj" preserve="1">
  <p:cSld name="Title and 4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 sz="quarter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quarter" idx="1"/>
          </p:nvPr>
        </p:nvSpPr>
        <p:spPr>
          <a:xfrm>
            <a:off x="346075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quarter" idx="2"/>
          </p:nvPr>
        </p:nvSpPr>
        <p:spPr>
          <a:xfrm>
            <a:off x="4648200" y="1076325"/>
            <a:ext cx="4149725" cy="2679700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Content Placeholder 4"/>
          <p:cNvSpPr>
            <a:spLocks noGrp="1"/>
          </p:cNvSpPr>
          <p:nvPr>
            <p:ph sz="quarter" idx="3"/>
          </p:nvPr>
        </p:nvSpPr>
        <p:spPr>
          <a:xfrm>
            <a:off x="346075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8200" y="3908425"/>
            <a:ext cx="4149725" cy="26812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37012422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35653777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53660977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80444753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220715514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17013709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35282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33857650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08788536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54881778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slideLayout" Target="../slideLayouts/slideLayout13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Relationship Id="rId1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CA26E86B-511D-F3A3-5E19-A7AB884DBD0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9768ADC0-5B16-0F48-1F88-AD8BDD64BBA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8A6ACEE0-C695-650D-6315-18F7875641A3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13472569-0E94-BAD3-2BA0-07399B277D3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fld id="{AC8C2EFE-7293-403E-A538-51F07E43A206}" type="slidenum">
              <a:rPr lang="en-US" altLang="en-US" sz="1300" smtClean="0"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221DF59B-0A47-F395-AED7-2F1FD9AC4B87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Green Belt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gif"/><Relationship Id="rId1" Type="http://schemas.openxmlformats.org/officeDocument/2006/relationships/slideLayout" Target="../slideLayouts/slideLayout13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6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6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oleObject" Target="../embeddings/oleObject2.bin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9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C0E84F41-B72D-4E87-27ED-6B581D9CEE73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5" name="Line 4">
              <a:extLst>
                <a:ext uri="{FF2B5EF4-FFF2-40B4-BE49-F238E27FC236}">
                  <a16:creationId xmlns:a16="http://schemas.microsoft.com/office/drawing/2014/main" id="{3CD6219D-4166-C590-E210-FD5DFBEB1B8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106" name="Group 151">
              <a:extLst>
                <a:ext uri="{FF2B5EF4-FFF2-40B4-BE49-F238E27FC236}">
                  <a16:creationId xmlns:a16="http://schemas.microsoft.com/office/drawing/2014/main" id="{E519DB37-1C9C-8F3B-DADE-0BE7734A43EE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5" name="Rectangle 5">
                <a:extLst>
                  <a:ext uri="{FF2B5EF4-FFF2-40B4-BE49-F238E27FC236}">
                    <a16:creationId xmlns:a16="http://schemas.microsoft.com/office/drawing/2014/main" id="{7B8834AD-5D74-B110-0D69-7F0BB50A6A8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6" name="Rectangle 6">
                <a:extLst>
                  <a:ext uri="{FF2B5EF4-FFF2-40B4-BE49-F238E27FC236}">
                    <a16:creationId xmlns:a16="http://schemas.microsoft.com/office/drawing/2014/main" id="{E3BDECB5-7B8B-F206-E9B0-6210E0B8808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7" name="Line 7">
                <a:extLst>
                  <a:ext uri="{FF2B5EF4-FFF2-40B4-BE49-F238E27FC236}">
                    <a16:creationId xmlns:a16="http://schemas.microsoft.com/office/drawing/2014/main" id="{54B39ED4-BE10-AFD5-781D-F426C10BC2A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8">
                <a:extLst>
                  <a:ext uri="{FF2B5EF4-FFF2-40B4-BE49-F238E27FC236}">
                    <a16:creationId xmlns:a16="http://schemas.microsoft.com/office/drawing/2014/main" id="{097A19EC-CB08-ABA5-8BCA-056BD33A658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9">
                <a:extLst>
                  <a:ext uri="{FF2B5EF4-FFF2-40B4-BE49-F238E27FC236}">
                    <a16:creationId xmlns:a16="http://schemas.microsoft.com/office/drawing/2014/main" id="{27943BF9-D78D-88AE-C95A-3C9CD984D5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10">
                <a:extLst>
                  <a:ext uri="{FF2B5EF4-FFF2-40B4-BE49-F238E27FC236}">
                    <a16:creationId xmlns:a16="http://schemas.microsoft.com/office/drawing/2014/main" id="{E078C54F-7927-65BA-6F63-42B2F896C60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11">
                <a:extLst>
                  <a:ext uri="{FF2B5EF4-FFF2-40B4-BE49-F238E27FC236}">
                    <a16:creationId xmlns:a16="http://schemas.microsoft.com/office/drawing/2014/main" id="{06F0AB7C-6FDF-FC59-F7F2-CC34B1683F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Line 12">
                <a:extLst>
                  <a:ext uri="{FF2B5EF4-FFF2-40B4-BE49-F238E27FC236}">
                    <a16:creationId xmlns:a16="http://schemas.microsoft.com/office/drawing/2014/main" id="{89049F18-470F-A216-075D-D2125BD0FDF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3" name="Line 13">
                <a:extLst>
                  <a:ext uri="{FF2B5EF4-FFF2-40B4-BE49-F238E27FC236}">
                    <a16:creationId xmlns:a16="http://schemas.microsoft.com/office/drawing/2014/main" id="{0CEF10AB-A5A7-3A41-AF41-6FE9391B73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14">
                <a:extLst>
                  <a:ext uri="{FF2B5EF4-FFF2-40B4-BE49-F238E27FC236}">
                    <a16:creationId xmlns:a16="http://schemas.microsoft.com/office/drawing/2014/main" id="{74D7A5AA-F17E-D264-9817-C5565B3F22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15">
                <a:extLst>
                  <a:ext uri="{FF2B5EF4-FFF2-40B4-BE49-F238E27FC236}">
                    <a16:creationId xmlns:a16="http://schemas.microsoft.com/office/drawing/2014/main" id="{AEC3C2C2-2843-64D4-59B3-974D5401CC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Line 16">
                <a:extLst>
                  <a:ext uri="{FF2B5EF4-FFF2-40B4-BE49-F238E27FC236}">
                    <a16:creationId xmlns:a16="http://schemas.microsoft.com/office/drawing/2014/main" id="{84F56E4C-0216-1EAF-5181-8A173151C6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" name="Line 17">
                <a:extLst>
                  <a:ext uri="{FF2B5EF4-FFF2-40B4-BE49-F238E27FC236}">
                    <a16:creationId xmlns:a16="http://schemas.microsoft.com/office/drawing/2014/main" id="{241947A0-DA65-2422-2324-22A5EF8388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18">
                <a:extLst>
                  <a:ext uri="{FF2B5EF4-FFF2-40B4-BE49-F238E27FC236}">
                    <a16:creationId xmlns:a16="http://schemas.microsoft.com/office/drawing/2014/main" id="{30091347-AA2A-7EE4-EA6E-863E0031113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19">
                <a:extLst>
                  <a:ext uri="{FF2B5EF4-FFF2-40B4-BE49-F238E27FC236}">
                    <a16:creationId xmlns:a16="http://schemas.microsoft.com/office/drawing/2014/main" id="{BB6F0AF1-7105-E3F8-2644-A446B19BFC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20">
                <a:extLst>
                  <a:ext uri="{FF2B5EF4-FFF2-40B4-BE49-F238E27FC236}">
                    <a16:creationId xmlns:a16="http://schemas.microsoft.com/office/drawing/2014/main" id="{737564B9-114D-76ED-CB47-31F0C53793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21">
                <a:extLst>
                  <a:ext uri="{FF2B5EF4-FFF2-40B4-BE49-F238E27FC236}">
                    <a16:creationId xmlns:a16="http://schemas.microsoft.com/office/drawing/2014/main" id="{FE16C7F4-8976-152A-C2F8-E6C60A02894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22">
                <a:extLst>
                  <a:ext uri="{FF2B5EF4-FFF2-40B4-BE49-F238E27FC236}">
                    <a16:creationId xmlns:a16="http://schemas.microsoft.com/office/drawing/2014/main" id="{729AF9EA-E5C6-1AA6-397A-46D933C1527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23">
                <a:extLst>
                  <a:ext uri="{FF2B5EF4-FFF2-40B4-BE49-F238E27FC236}">
                    <a16:creationId xmlns:a16="http://schemas.microsoft.com/office/drawing/2014/main" id="{BC3F56C7-C616-8627-92F7-B41EE77327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24">
                <a:extLst>
                  <a:ext uri="{FF2B5EF4-FFF2-40B4-BE49-F238E27FC236}">
                    <a16:creationId xmlns:a16="http://schemas.microsoft.com/office/drawing/2014/main" id="{A06B4CF9-0E0C-E57E-60B9-884B3025D4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25">
                <a:extLst>
                  <a:ext uri="{FF2B5EF4-FFF2-40B4-BE49-F238E27FC236}">
                    <a16:creationId xmlns:a16="http://schemas.microsoft.com/office/drawing/2014/main" id="{DBE873E3-A200-F887-F183-5F0C3E8D7F4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Freeform 26">
                <a:extLst>
                  <a:ext uri="{FF2B5EF4-FFF2-40B4-BE49-F238E27FC236}">
                    <a16:creationId xmlns:a16="http://schemas.microsoft.com/office/drawing/2014/main" id="{674BC2AF-11D3-160D-9825-BDA7521E239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7" name="Line 27">
                <a:extLst>
                  <a:ext uri="{FF2B5EF4-FFF2-40B4-BE49-F238E27FC236}">
                    <a16:creationId xmlns:a16="http://schemas.microsoft.com/office/drawing/2014/main" id="{BB4DD932-7413-71CD-856B-20C58F7745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28">
                <a:extLst>
                  <a:ext uri="{FF2B5EF4-FFF2-40B4-BE49-F238E27FC236}">
                    <a16:creationId xmlns:a16="http://schemas.microsoft.com/office/drawing/2014/main" id="{68BCD134-8E5F-8D12-298F-C35FD8A95BB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29">
                <a:extLst>
                  <a:ext uri="{FF2B5EF4-FFF2-40B4-BE49-F238E27FC236}">
                    <a16:creationId xmlns:a16="http://schemas.microsoft.com/office/drawing/2014/main" id="{7BB84EF6-A3EE-1FC9-9065-2F66196FBB4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Freeform 30">
                <a:extLst>
                  <a:ext uri="{FF2B5EF4-FFF2-40B4-BE49-F238E27FC236}">
                    <a16:creationId xmlns:a16="http://schemas.microsoft.com/office/drawing/2014/main" id="{AC0B88D5-45E1-5873-4B0D-5E55D889DF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1" name="Line 31">
                <a:extLst>
                  <a:ext uri="{FF2B5EF4-FFF2-40B4-BE49-F238E27FC236}">
                    <a16:creationId xmlns:a16="http://schemas.microsoft.com/office/drawing/2014/main" id="{8F463520-A292-82DB-3396-C5D3D3B37CB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32">
                <a:extLst>
                  <a:ext uri="{FF2B5EF4-FFF2-40B4-BE49-F238E27FC236}">
                    <a16:creationId xmlns:a16="http://schemas.microsoft.com/office/drawing/2014/main" id="{AC94BC6A-904D-866E-3C36-D9C5C7B8C1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33">
                <a:extLst>
                  <a:ext uri="{FF2B5EF4-FFF2-40B4-BE49-F238E27FC236}">
                    <a16:creationId xmlns:a16="http://schemas.microsoft.com/office/drawing/2014/main" id="{37A83834-6DA2-EC87-4AEE-AD00477D61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34">
                <a:extLst>
                  <a:ext uri="{FF2B5EF4-FFF2-40B4-BE49-F238E27FC236}">
                    <a16:creationId xmlns:a16="http://schemas.microsoft.com/office/drawing/2014/main" id="{F3DCDEF3-7D03-CE8A-256C-607D0F9795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35">
                <a:extLst>
                  <a:ext uri="{FF2B5EF4-FFF2-40B4-BE49-F238E27FC236}">
                    <a16:creationId xmlns:a16="http://schemas.microsoft.com/office/drawing/2014/main" id="{7011F340-0122-1026-9D74-8BCF088C118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36">
                <a:extLst>
                  <a:ext uri="{FF2B5EF4-FFF2-40B4-BE49-F238E27FC236}">
                    <a16:creationId xmlns:a16="http://schemas.microsoft.com/office/drawing/2014/main" id="{11267E23-E5C5-2930-BA37-5F7E83119A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37">
                <a:extLst>
                  <a:ext uri="{FF2B5EF4-FFF2-40B4-BE49-F238E27FC236}">
                    <a16:creationId xmlns:a16="http://schemas.microsoft.com/office/drawing/2014/main" id="{D637523C-7966-906B-35DF-17D6A180DB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38">
                <a:extLst>
                  <a:ext uri="{FF2B5EF4-FFF2-40B4-BE49-F238E27FC236}">
                    <a16:creationId xmlns:a16="http://schemas.microsoft.com/office/drawing/2014/main" id="{65CBFAF3-A441-EF71-7CC2-94DF8BD18E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39">
                <a:extLst>
                  <a:ext uri="{FF2B5EF4-FFF2-40B4-BE49-F238E27FC236}">
                    <a16:creationId xmlns:a16="http://schemas.microsoft.com/office/drawing/2014/main" id="{B7904F0F-F1DB-B3A6-2948-1E6B2301BB7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40">
                <a:extLst>
                  <a:ext uri="{FF2B5EF4-FFF2-40B4-BE49-F238E27FC236}">
                    <a16:creationId xmlns:a16="http://schemas.microsoft.com/office/drawing/2014/main" id="{E5006271-865B-2EC7-9600-ED11EBD39C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41">
                <a:extLst>
                  <a:ext uri="{FF2B5EF4-FFF2-40B4-BE49-F238E27FC236}">
                    <a16:creationId xmlns:a16="http://schemas.microsoft.com/office/drawing/2014/main" id="{EEA11AE8-81E3-4CF5-39F8-2C336F8CDB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42">
                <a:extLst>
                  <a:ext uri="{FF2B5EF4-FFF2-40B4-BE49-F238E27FC236}">
                    <a16:creationId xmlns:a16="http://schemas.microsoft.com/office/drawing/2014/main" id="{8F0C8BB3-9EF9-A24B-2339-9C85EA1B08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43">
                <a:extLst>
                  <a:ext uri="{FF2B5EF4-FFF2-40B4-BE49-F238E27FC236}">
                    <a16:creationId xmlns:a16="http://schemas.microsoft.com/office/drawing/2014/main" id="{B22B36DB-E88E-F5B5-3072-11D5715844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44">
                <a:extLst>
                  <a:ext uri="{FF2B5EF4-FFF2-40B4-BE49-F238E27FC236}">
                    <a16:creationId xmlns:a16="http://schemas.microsoft.com/office/drawing/2014/main" id="{0D843D05-D61C-4EF3-9051-F6FF3FBFA4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Line 45">
                <a:extLst>
                  <a:ext uri="{FF2B5EF4-FFF2-40B4-BE49-F238E27FC236}">
                    <a16:creationId xmlns:a16="http://schemas.microsoft.com/office/drawing/2014/main" id="{42681EBA-9115-B4EE-206E-72C3D8FA87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6" name="Line 46">
                <a:extLst>
                  <a:ext uri="{FF2B5EF4-FFF2-40B4-BE49-F238E27FC236}">
                    <a16:creationId xmlns:a16="http://schemas.microsoft.com/office/drawing/2014/main" id="{AE1A1409-AB95-FE03-08E4-16D67356A3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Line 47">
                <a:extLst>
                  <a:ext uri="{FF2B5EF4-FFF2-40B4-BE49-F238E27FC236}">
                    <a16:creationId xmlns:a16="http://schemas.microsoft.com/office/drawing/2014/main" id="{E456B203-DE96-EDDE-58DD-3A49AF47E7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8" name="Line 48">
                <a:extLst>
                  <a:ext uri="{FF2B5EF4-FFF2-40B4-BE49-F238E27FC236}">
                    <a16:creationId xmlns:a16="http://schemas.microsoft.com/office/drawing/2014/main" id="{1C73CE56-2F66-6F48-D6B2-470570A4F2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49">
                <a:extLst>
                  <a:ext uri="{FF2B5EF4-FFF2-40B4-BE49-F238E27FC236}">
                    <a16:creationId xmlns:a16="http://schemas.microsoft.com/office/drawing/2014/main" id="{7F9BC6D9-2746-E14E-66D1-D14E72962A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50">
                <a:extLst>
                  <a:ext uri="{FF2B5EF4-FFF2-40B4-BE49-F238E27FC236}">
                    <a16:creationId xmlns:a16="http://schemas.microsoft.com/office/drawing/2014/main" id="{49EEF527-9EB9-5671-4D7F-34A4B3EC365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51">
                <a:extLst>
                  <a:ext uri="{FF2B5EF4-FFF2-40B4-BE49-F238E27FC236}">
                    <a16:creationId xmlns:a16="http://schemas.microsoft.com/office/drawing/2014/main" id="{F26F6306-17FF-912E-C622-FA1778838D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52">
                <a:extLst>
                  <a:ext uri="{FF2B5EF4-FFF2-40B4-BE49-F238E27FC236}">
                    <a16:creationId xmlns:a16="http://schemas.microsoft.com/office/drawing/2014/main" id="{B034285C-095F-92FF-7849-818573CE20F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53">
                <a:extLst>
                  <a:ext uri="{FF2B5EF4-FFF2-40B4-BE49-F238E27FC236}">
                    <a16:creationId xmlns:a16="http://schemas.microsoft.com/office/drawing/2014/main" id="{09C1D3F4-2976-6116-7491-4E31361C428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54">
                <a:extLst>
                  <a:ext uri="{FF2B5EF4-FFF2-40B4-BE49-F238E27FC236}">
                    <a16:creationId xmlns:a16="http://schemas.microsoft.com/office/drawing/2014/main" id="{367ED073-D940-814E-0566-60DD8B118F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55">
                <a:extLst>
                  <a:ext uri="{FF2B5EF4-FFF2-40B4-BE49-F238E27FC236}">
                    <a16:creationId xmlns:a16="http://schemas.microsoft.com/office/drawing/2014/main" id="{52EFA2C9-F3DC-63E4-7A48-1A23FA45F1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Line 56">
                <a:extLst>
                  <a:ext uri="{FF2B5EF4-FFF2-40B4-BE49-F238E27FC236}">
                    <a16:creationId xmlns:a16="http://schemas.microsoft.com/office/drawing/2014/main" id="{79DC0B0E-347A-0F4D-4D29-4AEBDABFB8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7" name="Line 57">
                <a:extLst>
                  <a:ext uri="{FF2B5EF4-FFF2-40B4-BE49-F238E27FC236}">
                    <a16:creationId xmlns:a16="http://schemas.microsoft.com/office/drawing/2014/main" id="{0BF73A85-665B-9BAD-FFC9-5FA946F03F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58">
                <a:extLst>
                  <a:ext uri="{FF2B5EF4-FFF2-40B4-BE49-F238E27FC236}">
                    <a16:creationId xmlns:a16="http://schemas.microsoft.com/office/drawing/2014/main" id="{8C728DBB-A0AC-0565-A2E4-E5EEE5C25E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59">
                <a:extLst>
                  <a:ext uri="{FF2B5EF4-FFF2-40B4-BE49-F238E27FC236}">
                    <a16:creationId xmlns:a16="http://schemas.microsoft.com/office/drawing/2014/main" id="{01C59B6A-83FC-294D-46C1-9553AE00CC6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Line 60">
                <a:extLst>
                  <a:ext uri="{FF2B5EF4-FFF2-40B4-BE49-F238E27FC236}">
                    <a16:creationId xmlns:a16="http://schemas.microsoft.com/office/drawing/2014/main" id="{CD8A03F0-635F-F6C6-8D85-5846DD0FF8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1" name="Freeform 61">
                <a:extLst>
                  <a:ext uri="{FF2B5EF4-FFF2-40B4-BE49-F238E27FC236}">
                    <a16:creationId xmlns:a16="http://schemas.microsoft.com/office/drawing/2014/main" id="{EDE64DD2-296C-9526-75B9-FAB9924E03F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Line 62">
                <a:extLst>
                  <a:ext uri="{FF2B5EF4-FFF2-40B4-BE49-F238E27FC236}">
                    <a16:creationId xmlns:a16="http://schemas.microsoft.com/office/drawing/2014/main" id="{B22F6B14-731D-CFAE-ED4C-E053A16989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3" name="Line 63">
                <a:extLst>
                  <a:ext uri="{FF2B5EF4-FFF2-40B4-BE49-F238E27FC236}">
                    <a16:creationId xmlns:a16="http://schemas.microsoft.com/office/drawing/2014/main" id="{D7DE6CB6-ABEA-56C7-EB6E-6EBC66E3576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64">
                <a:extLst>
                  <a:ext uri="{FF2B5EF4-FFF2-40B4-BE49-F238E27FC236}">
                    <a16:creationId xmlns:a16="http://schemas.microsoft.com/office/drawing/2014/main" id="{259DBCB7-6F1F-9B3C-DB73-3EA0055777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Line 65">
                <a:extLst>
                  <a:ext uri="{FF2B5EF4-FFF2-40B4-BE49-F238E27FC236}">
                    <a16:creationId xmlns:a16="http://schemas.microsoft.com/office/drawing/2014/main" id="{21D1E208-7935-007E-2CA2-4995551859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6" name="Line 66">
                <a:extLst>
                  <a:ext uri="{FF2B5EF4-FFF2-40B4-BE49-F238E27FC236}">
                    <a16:creationId xmlns:a16="http://schemas.microsoft.com/office/drawing/2014/main" id="{1C3F8DA4-2809-CA32-81F9-1BEDB38700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67">
                <a:extLst>
                  <a:ext uri="{FF2B5EF4-FFF2-40B4-BE49-F238E27FC236}">
                    <a16:creationId xmlns:a16="http://schemas.microsoft.com/office/drawing/2014/main" id="{5B37CCA4-3F81-4BDC-C2CC-3E2A8A835C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68">
                <a:extLst>
                  <a:ext uri="{FF2B5EF4-FFF2-40B4-BE49-F238E27FC236}">
                    <a16:creationId xmlns:a16="http://schemas.microsoft.com/office/drawing/2014/main" id="{E8698023-E80B-435E-CA6C-597BDE14A29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69">
                <a:extLst>
                  <a:ext uri="{FF2B5EF4-FFF2-40B4-BE49-F238E27FC236}">
                    <a16:creationId xmlns:a16="http://schemas.microsoft.com/office/drawing/2014/main" id="{BC56E8A7-D42D-3DA8-4761-77D5243F930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Freeform 70">
                <a:extLst>
                  <a:ext uri="{FF2B5EF4-FFF2-40B4-BE49-F238E27FC236}">
                    <a16:creationId xmlns:a16="http://schemas.microsoft.com/office/drawing/2014/main" id="{D2AE62A2-FC14-E902-BEA3-43FE6D661DF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1" name="Line 71">
                <a:extLst>
                  <a:ext uri="{FF2B5EF4-FFF2-40B4-BE49-F238E27FC236}">
                    <a16:creationId xmlns:a16="http://schemas.microsoft.com/office/drawing/2014/main" id="{7BDB5C30-552C-8741-8795-2DF50EFEFA3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72">
                <a:extLst>
                  <a:ext uri="{FF2B5EF4-FFF2-40B4-BE49-F238E27FC236}">
                    <a16:creationId xmlns:a16="http://schemas.microsoft.com/office/drawing/2014/main" id="{7AAC4DA1-856E-4FE2-F1DE-BBFDADA1FBA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Freeform 73">
                <a:extLst>
                  <a:ext uri="{FF2B5EF4-FFF2-40B4-BE49-F238E27FC236}">
                    <a16:creationId xmlns:a16="http://schemas.microsoft.com/office/drawing/2014/main" id="{B19F1975-BA23-CFC9-D9E6-7BB993BA2DA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4" name="Freeform 74">
                <a:extLst>
                  <a:ext uri="{FF2B5EF4-FFF2-40B4-BE49-F238E27FC236}">
                    <a16:creationId xmlns:a16="http://schemas.microsoft.com/office/drawing/2014/main" id="{51C2AD15-E67C-BC7F-851A-6E29348624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Freeform 75">
                <a:extLst>
                  <a:ext uri="{FF2B5EF4-FFF2-40B4-BE49-F238E27FC236}">
                    <a16:creationId xmlns:a16="http://schemas.microsoft.com/office/drawing/2014/main" id="{295B8763-60E9-995C-5464-81CA137E145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6" name="Freeform 76">
                <a:extLst>
                  <a:ext uri="{FF2B5EF4-FFF2-40B4-BE49-F238E27FC236}">
                    <a16:creationId xmlns:a16="http://schemas.microsoft.com/office/drawing/2014/main" id="{7FE0067E-7D0F-C23D-D5A9-201BA6FDA11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77">
                <a:extLst>
                  <a:ext uri="{FF2B5EF4-FFF2-40B4-BE49-F238E27FC236}">
                    <a16:creationId xmlns:a16="http://schemas.microsoft.com/office/drawing/2014/main" id="{0D52FA19-3B43-4827-D2B6-B832D4BC92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78">
                <a:extLst>
                  <a:ext uri="{FF2B5EF4-FFF2-40B4-BE49-F238E27FC236}">
                    <a16:creationId xmlns:a16="http://schemas.microsoft.com/office/drawing/2014/main" id="{C8230028-AA3A-2667-0964-66CE05C61F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Freeform 79">
                <a:extLst>
                  <a:ext uri="{FF2B5EF4-FFF2-40B4-BE49-F238E27FC236}">
                    <a16:creationId xmlns:a16="http://schemas.microsoft.com/office/drawing/2014/main" id="{F4D4C882-444A-AA9D-45DD-83085E7963B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0" name="Line 80">
                <a:extLst>
                  <a:ext uri="{FF2B5EF4-FFF2-40B4-BE49-F238E27FC236}">
                    <a16:creationId xmlns:a16="http://schemas.microsoft.com/office/drawing/2014/main" id="{BFF2A2AA-D6CD-FB09-AACA-45CD2A1371A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81">
                <a:extLst>
                  <a:ext uri="{FF2B5EF4-FFF2-40B4-BE49-F238E27FC236}">
                    <a16:creationId xmlns:a16="http://schemas.microsoft.com/office/drawing/2014/main" id="{CDD6041F-95BD-EC7E-E54A-73F33D43660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82">
                <a:extLst>
                  <a:ext uri="{FF2B5EF4-FFF2-40B4-BE49-F238E27FC236}">
                    <a16:creationId xmlns:a16="http://schemas.microsoft.com/office/drawing/2014/main" id="{4E2F7667-ED02-7588-F1DB-394A3B62A0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83">
                <a:extLst>
                  <a:ext uri="{FF2B5EF4-FFF2-40B4-BE49-F238E27FC236}">
                    <a16:creationId xmlns:a16="http://schemas.microsoft.com/office/drawing/2014/main" id="{E84E76AF-A191-B8A7-EB65-FF516FDA8D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84">
                <a:extLst>
                  <a:ext uri="{FF2B5EF4-FFF2-40B4-BE49-F238E27FC236}">
                    <a16:creationId xmlns:a16="http://schemas.microsoft.com/office/drawing/2014/main" id="{87996A94-5B5A-265E-4ED1-9474357A80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85">
                <a:extLst>
                  <a:ext uri="{FF2B5EF4-FFF2-40B4-BE49-F238E27FC236}">
                    <a16:creationId xmlns:a16="http://schemas.microsoft.com/office/drawing/2014/main" id="{A16E91C2-379B-4FE9-EB07-DFBA36A20E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86">
                <a:extLst>
                  <a:ext uri="{FF2B5EF4-FFF2-40B4-BE49-F238E27FC236}">
                    <a16:creationId xmlns:a16="http://schemas.microsoft.com/office/drawing/2014/main" id="{3D38904F-F312-64DF-4D2D-1B1F181EE33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87">
                <a:extLst>
                  <a:ext uri="{FF2B5EF4-FFF2-40B4-BE49-F238E27FC236}">
                    <a16:creationId xmlns:a16="http://schemas.microsoft.com/office/drawing/2014/main" id="{3A07F220-BBF0-A399-72B5-93434306E5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Freeform 88">
                <a:extLst>
                  <a:ext uri="{FF2B5EF4-FFF2-40B4-BE49-F238E27FC236}">
                    <a16:creationId xmlns:a16="http://schemas.microsoft.com/office/drawing/2014/main" id="{B6423654-97F2-81B8-526F-5D0188F3B09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" name="Line 89">
                <a:extLst>
                  <a:ext uri="{FF2B5EF4-FFF2-40B4-BE49-F238E27FC236}">
                    <a16:creationId xmlns:a16="http://schemas.microsoft.com/office/drawing/2014/main" id="{C6578F25-DF2E-9C42-1A90-E0437B2869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Freeform 90">
                <a:extLst>
                  <a:ext uri="{FF2B5EF4-FFF2-40B4-BE49-F238E27FC236}">
                    <a16:creationId xmlns:a16="http://schemas.microsoft.com/office/drawing/2014/main" id="{D96F174F-C1EC-4655-5877-EB6E2313478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" name="Line 91">
                <a:extLst>
                  <a:ext uri="{FF2B5EF4-FFF2-40B4-BE49-F238E27FC236}">
                    <a16:creationId xmlns:a16="http://schemas.microsoft.com/office/drawing/2014/main" id="{5A6E5786-D84E-7B67-3F87-F47DB308F3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92">
                <a:extLst>
                  <a:ext uri="{FF2B5EF4-FFF2-40B4-BE49-F238E27FC236}">
                    <a16:creationId xmlns:a16="http://schemas.microsoft.com/office/drawing/2014/main" id="{2134BBB9-A873-F8D7-67A2-BEE84D4B44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93">
                <a:extLst>
                  <a:ext uri="{FF2B5EF4-FFF2-40B4-BE49-F238E27FC236}">
                    <a16:creationId xmlns:a16="http://schemas.microsoft.com/office/drawing/2014/main" id="{8A7A7F45-D977-EAF3-8774-829757966B0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94">
                <a:extLst>
                  <a:ext uri="{FF2B5EF4-FFF2-40B4-BE49-F238E27FC236}">
                    <a16:creationId xmlns:a16="http://schemas.microsoft.com/office/drawing/2014/main" id="{CAA55F77-92E5-6E52-28E7-8A6DA831C5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95">
                <a:extLst>
                  <a:ext uri="{FF2B5EF4-FFF2-40B4-BE49-F238E27FC236}">
                    <a16:creationId xmlns:a16="http://schemas.microsoft.com/office/drawing/2014/main" id="{0F4B882C-0154-7DF8-EBEC-04FE3E00535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96">
                <a:extLst>
                  <a:ext uri="{FF2B5EF4-FFF2-40B4-BE49-F238E27FC236}">
                    <a16:creationId xmlns:a16="http://schemas.microsoft.com/office/drawing/2014/main" id="{A09D5446-2D7C-3B41-CF9C-328A273EA0B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97">
                <a:extLst>
                  <a:ext uri="{FF2B5EF4-FFF2-40B4-BE49-F238E27FC236}">
                    <a16:creationId xmlns:a16="http://schemas.microsoft.com/office/drawing/2014/main" id="{2E1867A9-131B-C2DB-7A55-E2A3016C340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98">
                <a:extLst>
                  <a:ext uri="{FF2B5EF4-FFF2-40B4-BE49-F238E27FC236}">
                    <a16:creationId xmlns:a16="http://schemas.microsoft.com/office/drawing/2014/main" id="{3690C467-F987-777E-0095-D59A2A7E212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99">
                <a:extLst>
                  <a:ext uri="{FF2B5EF4-FFF2-40B4-BE49-F238E27FC236}">
                    <a16:creationId xmlns:a16="http://schemas.microsoft.com/office/drawing/2014/main" id="{97E57D58-AC8C-A62E-2F7C-8895F32C9A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00">
                <a:extLst>
                  <a:ext uri="{FF2B5EF4-FFF2-40B4-BE49-F238E27FC236}">
                    <a16:creationId xmlns:a16="http://schemas.microsoft.com/office/drawing/2014/main" id="{3AD5564A-C7B0-9F9B-5D16-1ED7784CA7F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01">
                <a:extLst>
                  <a:ext uri="{FF2B5EF4-FFF2-40B4-BE49-F238E27FC236}">
                    <a16:creationId xmlns:a16="http://schemas.microsoft.com/office/drawing/2014/main" id="{DFD19339-266C-DF56-E0C4-9C04CB4F5B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02">
                <a:extLst>
                  <a:ext uri="{FF2B5EF4-FFF2-40B4-BE49-F238E27FC236}">
                    <a16:creationId xmlns:a16="http://schemas.microsoft.com/office/drawing/2014/main" id="{6FA0570E-D904-9905-0177-AE316F8894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03">
                <a:extLst>
                  <a:ext uri="{FF2B5EF4-FFF2-40B4-BE49-F238E27FC236}">
                    <a16:creationId xmlns:a16="http://schemas.microsoft.com/office/drawing/2014/main" id="{D9D0B1C9-56E2-9864-6A3F-AC80501CEF8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04">
                <a:extLst>
                  <a:ext uri="{FF2B5EF4-FFF2-40B4-BE49-F238E27FC236}">
                    <a16:creationId xmlns:a16="http://schemas.microsoft.com/office/drawing/2014/main" id="{BD506B0C-F53F-D14F-2E75-F9064DBFF3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Line 105">
                <a:extLst>
                  <a:ext uri="{FF2B5EF4-FFF2-40B4-BE49-F238E27FC236}">
                    <a16:creationId xmlns:a16="http://schemas.microsoft.com/office/drawing/2014/main" id="{89A14381-443F-1F82-AE4C-BF5B06A1B6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6" name="Line 106">
                <a:extLst>
                  <a:ext uri="{FF2B5EF4-FFF2-40B4-BE49-F238E27FC236}">
                    <a16:creationId xmlns:a16="http://schemas.microsoft.com/office/drawing/2014/main" id="{D25D4652-F91D-EB3E-EB07-6A32C89638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07">
                <a:extLst>
                  <a:ext uri="{FF2B5EF4-FFF2-40B4-BE49-F238E27FC236}">
                    <a16:creationId xmlns:a16="http://schemas.microsoft.com/office/drawing/2014/main" id="{00AF111F-9A40-C935-E51D-2611B63C3CF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08">
                <a:extLst>
                  <a:ext uri="{FF2B5EF4-FFF2-40B4-BE49-F238E27FC236}">
                    <a16:creationId xmlns:a16="http://schemas.microsoft.com/office/drawing/2014/main" id="{D6D7893B-129C-F98F-0B2F-CBE335FB46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Line 109">
                <a:extLst>
                  <a:ext uri="{FF2B5EF4-FFF2-40B4-BE49-F238E27FC236}">
                    <a16:creationId xmlns:a16="http://schemas.microsoft.com/office/drawing/2014/main" id="{CF13BD23-4AFA-48E8-BAED-49BE5C1CF4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0" name="Line 110">
                <a:extLst>
                  <a:ext uri="{FF2B5EF4-FFF2-40B4-BE49-F238E27FC236}">
                    <a16:creationId xmlns:a16="http://schemas.microsoft.com/office/drawing/2014/main" id="{C43911F1-3E81-185A-379C-A6C5C066965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11">
                <a:extLst>
                  <a:ext uri="{FF2B5EF4-FFF2-40B4-BE49-F238E27FC236}">
                    <a16:creationId xmlns:a16="http://schemas.microsoft.com/office/drawing/2014/main" id="{A1E0B7B7-F590-1B4E-6ACA-7FBBBB77CBE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12">
                <a:extLst>
                  <a:ext uri="{FF2B5EF4-FFF2-40B4-BE49-F238E27FC236}">
                    <a16:creationId xmlns:a16="http://schemas.microsoft.com/office/drawing/2014/main" id="{FAAB7B6C-916C-5799-A1A4-26250278AA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13">
                <a:extLst>
                  <a:ext uri="{FF2B5EF4-FFF2-40B4-BE49-F238E27FC236}">
                    <a16:creationId xmlns:a16="http://schemas.microsoft.com/office/drawing/2014/main" id="{C7B53E7A-DA06-A0E4-AC91-F8F66D3917C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14">
                <a:extLst>
                  <a:ext uri="{FF2B5EF4-FFF2-40B4-BE49-F238E27FC236}">
                    <a16:creationId xmlns:a16="http://schemas.microsoft.com/office/drawing/2014/main" id="{114643D2-12F3-3ED6-90D4-36DE17651D3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15">
                <a:extLst>
                  <a:ext uri="{FF2B5EF4-FFF2-40B4-BE49-F238E27FC236}">
                    <a16:creationId xmlns:a16="http://schemas.microsoft.com/office/drawing/2014/main" id="{23129F0B-2221-9154-33BE-62D0B7DB8D4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16">
                <a:extLst>
                  <a:ext uri="{FF2B5EF4-FFF2-40B4-BE49-F238E27FC236}">
                    <a16:creationId xmlns:a16="http://schemas.microsoft.com/office/drawing/2014/main" id="{79438380-C52D-C79B-B047-E2DCCEED3E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17">
                <a:extLst>
                  <a:ext uri="{FF2B5EF4-FFF2-40B4-BE49-F238E27FC236}">
                    <a16:creationId xmlns:a16="http://schemas.microsoft.com/office/drawing/2014/main" id="{0DF8D73B-2B85-DF9D-6AB7-059FE0FB4B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18">
                <a:extLst>
                  <a:ext uri="{FF2B5EF4-FFF2-40B4-BE49-F238E27FC236}">
                    <a16:creationId xmlns:a16="http://schemas.microsoft.com/office/drawing/2014/main" id="{3E9084D7-A105-E72F-4098-A2D9721A36D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Freeform 119">
                <a:extLst>
                  <a:ext uri="{FF2B5EF4-FFF2-40B4-BE49-F238E27FC236}">
                    <a16:creationId xmlns:a16="http://schemas.microsoft.com/office/drawing/2014/main" id="{51954762-44EA-A0CA-7DFC-28044B1602B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0" name="Line 120">
                <a:extLst>
                  <a:ext uri="{FF2B5EF4-FFF2-40B4-BE49-F238E27FC236}">
                    <a16:creationId xmlns:a16="http://schemas.microsoft.com/office/drawing/2014/main" id="{9AC05449-329E-30DF-889C-3E3477FCAA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Line 121">
                <a:extLst>
                  <a:ext uri="{FF2B5EF4-FFF2-40B4-BE49-F238E27FC236}">
                    <a16:creationId xmlns:a16="http://schemas.microsoft.com/office/drawing/2014/main" id="{C83BFF1E-14C2-6E05-CD95-197CDA0DD9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Line 122">
                <a:extLst>
                  <a:ext uri="{FF2B5EF4-FFF2-40B4-BE49-F238E27FC236}">
                    <a16:creationId xmlns:a16="http://schemas.microsoft.com/office/drawing/2014/main" id="{2243D8E6-3BF7-E3FE-6F24-6B3487AC415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3" name="Freeform 123">
                <a:extLst>
                  <a:ext uri="{FF2B5EF4-FFF2-40B4-BE49-F238E27FC236}">
                    <a16:creationId xmlns:a16="http://schemas.microsoft.com/office/drawing/2014/main" id="{36DB61BE-DFAF-E9AD-6F16-12E10052050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4" name="Line 124">
                <a:extLst>
                  <a:ext uri="{FF2B5EF4-FFF2-40B4-BE49-F238E27FC236}">
                    <a16:creationId xmlns:a16="http://schemas.microsoft.com/office/drawing/2014/main" id="{6550E215-D055-975A-338F-341851C9077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5" name="Line 125">
                <a:extLst>
                  <a:ext uri="{FF2B5EF4-FFF2-40B4-BE49-F238E27FC236}">
                    <a16:creationId xmlns:a16="http://schemas.microsoft.com/office/drawing/2014/main" id="{BA441386-4649-413C-CEEB-052514F037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Line 126">
                <a:extLst>
                  <a:ext uri="{FF2B5EF4-FFF2-40B4-BE49-F238E27FC236}">
                    <a16:creationId xmlns:a16="http://schemas.microsoft.com/office/drawing/2014/main" id="{DFECFFB1-BCED-BE7D-4FF7-47E70EBDCC0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7" name="Line 127">
                <a:extLst>
                  <a:ext uri="{FF2B5EF4-FFF2-40B4-BE49-F238E27FC236}">
                    <a16:creationId xmlns:a16="http://schemas.microsoft.com/office/drawing/2014/main" id="{6E47E91C-28DB-56FF-E4A4-F0168355BB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Line 128">
                <a:extLst>
                  <a:ext uri="{FF2B5EF4-FFF2-40B4-BE49-F238E27FC236}">
                    <a16:creationId xmlns:a16="http://schemas.microsoft.com/office/drawing/2014/main" id="{9308E170-925F-191C-482E-7BEEE48B16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9" name="Line 129">
                <a:extLst>
                  <a:ext uri="{FF2B5EF4-FFF2-40B4-BE49-F238E27FC236}">
                    <a16:creationId xmlns:a16="http://schemas.microsoft.com/office/drawing/2014/main" id="{98B463DA-C2C1-BA90-3059-0A329F6210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Line 130">
                <a:extLst>
                  <a:ext uri="{FF2B5EF4-FFF2-40B4-BE49-F238E27FC236}">
                    <a16:creationId xmlns:a16="http://schemas.microsoft.com/office/drawing/2014/main" id="{155D8FB1-5E8C-1B85-5603-63B0E2127D8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1" name="Line 131">
                <a:extLst>
                  <a:ext uri="{FF2B5EF4-FFF2-40B4-BE49-F238E27FC236}">
                    <a16:creationId xmlns:a16="http://schemas.microsoft.com/office/drawing/2014/main" id="{97D49D22-718E-8F28-433A-728F7A6AE0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Line 132">
                <a:extLst>
                  <a:ext uri="{FF2B5EF4-FFF2-40B4-BE49-F238E27FC236}">
                    <a16:creationId xmlns:a16="http://schemas.microsoft.com/office/drawing/2014/main" id="{F4EA4252-3900-6E3C-FC1B-C273F7EFCC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3" name="Line 133">
                <a:extLst>
                  <a:ext uri="{FF2B5EF4-FFF2-40B4-BE49-F238E27FC236}">
                    <a16:creationId xmlns:a16="http://schemas.microsoft.com/office/drawing/2014/main" id="{361A3237-4B77-7A66-8BC3-C444E273E5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Line 134">
                <a:extLst>
                  <a:ext uri="{FF2B5EF4-FFF2-40B4-BE49-F238E27FC236}">
                    <a16:creationId xmlns:a16="http://schemas.microsoft.com/office/drawing/2014/main" id="{8D810A2E-94A0-F8B8-2E05-4A5725AFCD4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5" name="Rectangle 135">
                <a:extLst>
                  <a:ext uri="{FF2B5EF4-FFF2-40B4-BE49-F238E27FC236}">
                    <a16:creationId xmlns:a16="http://schemas.microsoft.com/office/drawing/2014/main" id="{F9B32505-9865-9BF1-A1B8-E1064C64723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6" name="Rectangle 136">
                <a:extLst>
                  <a:ext uri="{FF2B5EF4-FFF2-40B4-BE49-F238E27FC236}">
                    <a16:creationId xmlns:a16="http://schemas.microsoft.com/office/drawing/2014/main" id="{1CEA18DC-B6F4-BE71-5EEA-6FB07900FCE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47" name="Rectangle 137">
                <a:extLst>
                  <a:ext uri="{FF2B5EF4-FFF2-40B4-BE49-F238E27FC236}">
                    <a16:creationId xmlns:a16="http://schemas.microsoft.com/office/drawing/2014/main" id="{18597674-E448-3408-80A8-FD5541A5882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8" name="Rectangle 138">
                <a:extLst>
                  <a:ext uri="{FF2B5EF4-FFF2-40B4-BE49-F238E27FC236}">
                    <a16:creationId xmlns:a16="http://schemas.microsoft.com/office/drawing/2014/main" id="{B981CA6C-4E43-F54F-6CB2-F398CE14D3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49" name="Rectangle 139">
                <a:extLst>
                  <a:ext uri="{FF2B5EF4-FFF2-40B4-BE49-F238E27FC236}">
                    <a16:creationId xmlns:a16="http://schemas.microsoft.com/office/drawing/2014/main" id="{8F86B9F5-B582-12F5-BF3E-9A1CF27623A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0" name="Rectangle 140">
                <a:extLst>
                  <a:ext uri="{FF2B5EF4-FFF2-40B4-BE49-F238E27FC236}">
                    <a16:creationId xmlns:a16="http://schemas.microsoft.com/office/drawing/2014/main" id="{653B73B7-AFA7-88D8-8675-5D8B535312E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51" name="Rectangle 141">
                <a:extLst>
                  <a:ext uri="{FF2B5EF4-FFF2-40B4-BE49-F238E27FC236}">
                    <a16:creationId xmlns:a16="http://schemas.microsoft.com/office/drawing/2014/main" id="{22BE1A6A-4F65-5D26-6041-36213982AAD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2" name="Rectangle 142">
                <a:extLst>
                  <a:ext uri="{FF2B5EF4-FFF2-40B4-BE49-F238E27FC236}">
                    <a16:creationId xmlns:a16="http://schemas.microsoft.com/office/drawing/2014/main" id="{BE18D731-49E2-FB33-F5EA-AF90EBBAFED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53" name="Rectangle 143">
                <a:extLst>
                  <a:ext uri="{FF2B5EF4-FFF2-40B4-BE49-F238E27FC236}">
                    <a16:creationId xmlns:a16="http://schemas.microsoft.com/office/drawing/2014/main" id="{8CFC9296-BD24-E976-1D76-18CDAACACB5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4" name="Rectangle 144">
                <a:extLst>
                  <a:ext uri="{FF2B5EF4-FFF2-40B4-BE49-F238E27FC236}">
                    <a16:creationId xmlns:a16="http://schemas.microsoft.com/office/drawing/2014/main" id="{00B8ECD2-2CE8-4DF9-73F7-02B30F1D641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55" name="Rectangle 145">
                <a:extLst>
                  <a:ext uri="{FF2B5EF4-FFF2-40B4-BE49-F238E27FC236}">
                    <a16:creationId xmlns:a16="http://schemas.microsoft.com/office/drawing/2014/main" id="{C1AEDDB3-A7E3-9901-7FB1-6EDB2B3CBA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6" name="Rectangle 146">
                <a:extLst>
                  <a:ext uri="{FF2B5EF4-FFF2-40B4-BE49-F238E27FC236}">
                    <a16:creationId xmlns:a16="http://schemas.microsoft.com/office/drawing/2014/main" id="{C2713F78-D035-5FAA-9312-DF0D91F4A6C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4257" name="Rectangle 147">
                <a:extLst>
                  <a:ext uri="{FF2B5EF4-FFF2-40B4-BE49-F238E27FC236}">
                    <a16:creationId xmlns:a16="http://schemas.microsoft.com/office/drawing/2014/main" id="{2FC38870-ECA3-E86C-75BC-CDCB26E9C40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" name="Rectangle 148">
                <a:extLst>
                  <a:ext uri="{FF2B5EF4-FFF2-40B4-BE49-F238E27FC236}">
                    <a16:creationId xmlns:a16="http://schemas.microsoft.com/office/drawing/2014/main" id="{834915BA-3113-9546-FBA3-A3D72B53952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59" name="Line 149">
                <a:extLst>
                  <a:ext uri="{FF2B5EF4-FFF2-40B4-BE49-F238E27FC236}">
                    <a16:creationId xmlns:a16="http://schemas.microsoft.com/office/drawing/2014/main" id="{081A105B-72B6-5B5F-CEEC-D8B88FAD94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60" name="Rectangle 150">
                <a:extLst>
                  <a:ext uri="{FF2B5EF4-FFF2-40B4-BE49-F238E27FC236}">
                    <a16:creationId xmlns:a16="http://schemas.microsoft.com/office/drawing/2014/main" id="{30F7238F-86E9-B179-1C6A-40FC2CAEC25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4107" name="Rectangle 152">
              <a:extLst>
                <a:ext uri="{FF2B5EF4-FFF2-40B4-BE49-F238E27FC236}">
                  <a16:creationId xmlns:a16="http://schemas.microsoft.com/office/drawing/2014/main" id="{DD7D1D9D-05E4-AD02-3A00-EA32356C83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8" name="Rectangle 153">
              <a:extLst>
                <a:ext uri="{FF2B5EF4-FFF2-40B4-BE49-F238E27FC236}">
                  <a16:creationId xmlns:a16="http://schemas.microsoft.com/office/drawing/2014/main" id="{1CD166AC-7753-BBC1-D19C-8EE4BC946A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9" name="Rectangle 154">
              <a:extLst>
                <a:ext uri="{FF2B5EF4-FFF2-40B4-BE49-F238E27FC236}">
                  <a16:creationId xmlns:a16="http://schemas.microsoft.com/office/drawing/2014/main" id="{EAE675B6-8AAF-F690-8B35-9D1B9CAEC9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0" name="Rectangle 155">
              <a:extLst>
                <a:ext uri="{FF2B5EF4-FFF2-40B4-BE49-F238E27FC236}">
                  <a16:creationId xmlns:a16="http://schemas.microsoft.com/office/drawing/2014/main" id="{497AC885-B20E-0C07-7758-1F77BAFE6F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1" name="Freeform 156">
              <a:extLst>
                <a:ext uri="{FF2B5EF4-FFF2-40B4-BE49-F238E27FC236}">
                  <a16:creationId xmlns:a16="http://schemas.microsoft.com/office/drawing/2014/main" id="{7231E4DC-C434-9A8B-74CB-A9B7911270F4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Line 157">
              <a:extLst>
                <a:ext uri="{FF2B5EF4-FFF2-40B4-BE49-F238E27FC236}">
                  <a16:creationId xmlns:a16="http://schemas.microsoft.com/office/drawing/2014/main" id="{D38CF00C-6438-A9E7-B61B-BD5F3CF7962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3" name="Line 158">
              <a:extLst>
                <a:ext uri="{FF2B5EF4-FFF2-40B4-BE49-F238E27FC236}">
                  <a16:creationId xmlns:a16="http://schemas.microsoft.com/office/drawing/2014/main" id="{89D465A9-D547-2DB6-F194-95AAAE6044C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4" name="Line 159">
              <a:extLst>
                <a:ext uri="{FF2B5EF4-FFF2-40B4-BE49-F238E27FC236}">
                  <a16:creationId xmlns:a16="http://schemas.microsoft.com/office/drawing/2014/main" id="{A7636589-4AC6-ABF9-0EB5-B06D085870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E227E615-1874-0F62-CAE2-9E3A43F8DBAF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E4B0539A-2410-E5AC-4682-AD7A13E5CB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4830762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Analysis Methods</a:t>
            </a:r>
          </a:p>
        </p:txBody>
      </p:sp>
      <p:grpSp>
        <p:nvGrpSpPr>
          <p:cNvPr id="4101" name="Group 182">
            <a:extLst>
              <a:ext uri="{FF2B5EF4-FFF2-40B4-BE49-F238E27FC236}">
                <a16:creationId xmlns:a16="http://schemas.microsoft.com/office/drawing/2014/main" id="{C6ACECA1-AB12-FAA2-D4B1-8801AC6894CD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102" name="Line 183">
              <a:extLst>
                <a:ext uri="{FF2B5EF4-FFF2-40B4-BE49-F238E27FC236}">
                  <a16:creationId xmlns:a16="http://schemas.microsoft.com/office/drawing/2014/main" id="{334C2C49-45E0-578E-505C-C1B69933372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3" name="Rectangle 184">
              <a:extLst>
                <a:ext uri="{FF2B5EF4-FFF2-40B4-BE49-F238E27FC236}">
                  <a16:creationId xmlns:a16="http://schemas.microsoft.com/office/drawing/2014/main" id="{80F9B4E1-3E31-01D6-DE15-111BB88C8E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4" name="Picture 185">
              <a:extLst>
                <a:ext uri="{FF2B5EF4-FFF2-40B4-BE49-F238E27FC236}">
                  <a16:creationId xmlns:a16="http://schemas.microsoft.com/office/drawing/2014/main" id="{C585F056-43E8-36D9-4A84-2698FC984426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88">
            <a:extLst>
              <a:ext uri="{FF2B5EF4-FFF2-40B4-BE49-F238E27FC236}">
                <a16:creationId xmlns:a16="http://schemas.microsoft.com/office/drawing/2014/main" id="{11FCBCB0-A46E-FDAF-E834-13DCF08E9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0960" y="6474549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742950" indent="-28575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11430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6002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20574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5146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9718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4290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8862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Management,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5554" name="Rectangle 2">
            <a:extLst>
              <a:ext uri="{FF2B5EF4-FFF2-40B4-BE49-F238E27FC236}">
                <a16:creationId xmlns:a16="http://schemas.microsoft.com/office/drawing/2014/main" id="{0A16EE78-C8E3-4D39-8929-7BCBA43982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FMEA Purposes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09640398-C088-993C-984B-93379256345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 eaLnBrk="1" hangingPunct="1">
              <a:spcAft>
                <a:spcPct val="50000"/>
              </a:spcAft>
            </a:pPr>
            <a:r>
              <a:rPr lang="en-US" altLang="en-US" sz="2400"/>
              <a:t>Checking (and improving) the system's design as it exists on paper.</a:t>
            </a:r>
          </a:p>
          <a:p>
            <a:pPr marL="381000" indent="-381000" eaLnBrk="1" hangingPunct="1">
              <a:spcAft>
                <a:spcPct val="50000"/>
              </a:spcAft>
            </a:pPr>
            <a:r>
              <a:rPr lang="en-US" altLang="en-US" sz="2400"/>
              <a:t>Identifying those critical components that required extensive testing to determine their reliability.  </a:t>
            </a:r>
          </a:p>
          <a:p>
            <a:pPr marL="381000" indent="-381000" eaLnBrk="1" hangingPunct="1">
              <a:spcAft>
                <a:spcPct val="50000"/>
              </a:spcAft>
            </a:pPr>
            <a:r>
              <a:rPr lang="en-US" altLang="en-US" sz="2400"/>
              <a:t>Planning the system's maintenance program to determine preventive and corrective maintenance actions.</a:t>
            </a:r>
          </a:p>
          <a:p>
            <a:pPr marL="381000" indent="-381000" eaLnBrk="1" hangingPunct="1">
              <a:spcAft>
                <a:spcPct val="50000"/>
              </a:spcAft>
            </a:pPr>
            <a:r>
              <a:rPr lang="en-US" altLang="en-US" sz="2400"/>
              <a:t>Improving the reliability of existing systems by identifying, ranking, and improving critical components of systems or processes.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6578" name="Rectangle 2">
            <a:extLst>
              <a:ext uri="{FF2B5EF4-FFF2-40B4-BE49-F238E27FC236}">
                <a16:creationId xmlns:a16="http://schemas.microsoft.com/office/drawing/2014/main" id="{C0A04AEA-0830-228A-C27A-163E9E0F9AA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FMEA Example</a:t>
            </a:r>
          </a:p>
        </p:txBody>
      </p:sp>
      <p:graphicFrame>
        <p:nvGraphicFramePr>
          <p:cNvPr id="15363" name="Object 6">
            <a:extLst>
              <a:ext uri="{FF2B5EF4-FFF2-40B4-BE49-F238E27FC236}">
                <a16:creationId xmlns:a16="http://schemas.microsoft.com/office/drawing/2014/main" id="{0534BCBE-1D41-92F3-25F9-206462B2B43E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404813" y="1076325"/>
          <a:ext cx="8332787" cy="5513388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376058" imgH="5541895" progId="Word.Document.8">
                  <p:embed/>
                </p:oleObj>
              </mc:Choice>
              <mc:Fallback>
                <p:oleObj name="Document" r:id="rId2" imgW="8376058" imgH="5541895" progId="Word.Document.8">
                  <p:embed/>
                  <p:pic>
                    <p:nvPicPr>
                      <p:cNvPr id="15363" name="Object 6">
                        <a:extLst>
                          <a:ext uri="{FF2B5EF4-FFF2-40B4-BE49-F238E27FC236}">
                            <a16:creationId xmlns:a16="http://schemas.microsoft.com/office/drawing/2014/main" id="{0534BCBE-1D41-92F3-25F9-206462B2B43E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404813" y="1076325"/>
                        <a:ext cx="8332787" cy="5513388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7602" name="Rectangle 2">
            <a:extLst>
              <a:ext uri="{FF2B5EF4-FFF2-40B4-BE49-F238E27FC236}">
                <a16:creationId xmlns:a16="http://schemas.microsoft.com/office/drawing/2014/main" id="{7514D3D6-42B6-453B-EAB7-14CCF0DC88B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4. List the Failure Mode(s) of the Item</a:t>
            </a:r>
          </a:p>
        </p:txBody>
      </p:sp>
      <p:sp>
        <p:nvSpPr>
          <p:cNvPr id="16387" name="Rectangle 3">
            <a:extLst>
              <a:ext uri="{FF2B5EF4-FFF2-40B4-BE49-F238E27FC236}">
                <a16:creationId xmlns:a16="http://schemas.microsoft.com/office/drawing/2014/main" id="{ACB51537-E2A6-1520-18EA-C9333C244913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defTabSz="173038" eaLnBrk="1" hangingPunct="1"/>
            <a:r>
              <a:rPr lang="en-US" altLang="en-US" sz="2400"/>
              <a:t>	Premature Operation</a:t>
            </a:r>
          </a:p>
          <a:p>
            <a:pPr defTabSz="173038" eaLnBrk="1" hangingPunct="1"/>
            <a:r>
              <a:rPr lang="en-US" altLang="en-US" sz="2400"/>
              <a:t>	Failure to Operate at a Prescribed Time/Condition</a:t>
            </a:r>
          </a:p>
          <a:p>
            <a:pPr defTabSz="173038" eaLnBrk="1" hangingPunct="1"/>
            <a:r>
              <a:rPr lang="en-US" altLang="en-US" sz="2400"/>
              <a:t>	Intermittent Operation</a:t>
            </a:r>
          </a:p>
          <a:p>
            <a:pPr defTabSz="173038" eaLnBrk="1" hangingPunct="1"/>
            <a:r>
              <a:rPr lang="en-US" altLang="en-US" sz="2400"/>
              <a:t>	Failure to Cease Operation at a Prescribed Time/Condition</a:t>
            </a:r>
          </a:p>
          <a:p>
            <a:pPr defTabSz="173038" eaLnBrk="1" hangingPunct="1"/>
            <a:r>
              <a:rPr lang="en-US" altLang="en-US" sz="2400"/>
              <a:t>	Loss of Output or Failure during Operation</a:t>
            </a:r>
          </a:p>
          <a:p>
            <a:pPr defTabSz="173038" eaLnBrk="1" hangingPunct="1"/>
            <a:r>
              <a:rPr lang="en-US" altLang="en-US" sz="2400"/>
              <a:t>	Degraded Output or Operational Capability</a:t>
            </a:r>
          </a:p>
          <a:p>
            <a:pPr defTabSz="173038" eaLnBrk="1" hangingPunct="1"/>
            <a:endParaRPr lang="en-US" altLang="en-US" sz="2400"/>
          </a:p>
          <a:p>
            <a:pPr defTabSz="173038" eaLnBrk="1" hangingPunct="1"/>
            <a:endParaRPr lang="en-US" altLang="en-US" sz="2400"/>
          </a:p>
          <a:p>
            <a:pPr algn="ctr" defTabSz="173038" eaLnBrk="1" hangingPunct="1">
              <a:buFont typeface="Symbol" panose="05050102010706020507" pitchFamily="18" charset="2"/>
              <a:buNone/>
            </a:pPr>
            <a:r>
              <a:rPr lang="en-US" altLang="en-US" sz="3200" b="1" i="1"/>
              <a:t>Describes the How, Not the Why</a:t>
            </a:r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8626" name="Rectangle 2">
            <a:extLst>
              <a:ext uri="{FF2B5EF4-FFF2-40B4-BE49-F238E27FC236}">
                <a16:creationId xmlns:a16="http://schemas.microsoft.com/office/drawing/2014/main" id="{8BDD3BD9-37BE-D25E-5F09-40D7712DE049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6. List the Possible Causes of the Mode</a:t>
            </a:r>
          </a:p>
        </p:txBody>
      </p:sp>
      <p:sp>
        <p:nvSpPr>
          <p:cNvPr id="17411" name="Rectangle 3">
            <a:extLst>
              <a:ext uri="{FF2B5EF4-FFF2-40B4-BE49-F238E27FC236}">
                <a16:creationId xmlns:a16="http://schemas.microsoft.com/office/drawing/2014/main" id="{10157BCA-2F6E-BD59-2F2E-57714F1B5C4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34200" y="2070100"/>
            <a:ext cx="1600200" cy="885825"/>
          </a:xfrm>
          <a:prstGeom prst="rect">
            <a:avLst/>
          </a:prstGeom>
          <a:solidFill>
            <a:srgbClr val="BBE0E3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2" name="Line 4">
            <a:extLst>
              <a:ext uri="{FF2B5EF4-FFF2-40B4-BE49-F238E27FC236}">
                <a16:creationId xmlns:a16="http://schemas.microsoft.com/office/drawing/2014/main" id="{B8F87A4B-0194-EBC1-A322-9D64749055D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0075" y="2503488"/>
            <a:ext cx="6334125" cy="317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3" name="Rectangle 5">
            <a:extLst>
              <a:ext uri="{FF2B5EF4-FFF2-40B4-BE49-F238E27FC236}">
                <a16:creationId xmlns:a16="http://schemas.microsoft.com/office/drawing/2014/main" id="{4A0CE63B-EC31-C5DC-2C12-F98468297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0075" y="1022350"/>
            <a:ext cx="1600200" cy="452438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4" name="Rectangle 6">
            <a:extLst>
              <a:ext uri="{FF2B5EF4-FFF2-40B4-BE49-F238E27FC236}">
                <a16:creationId xmlns:a16="http://schemas.microsoft.com/office/drawing/2014/main" id="{199F8BCB-5E94-46B1-C620-0A21D0D206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31875" y="3335338"/>
            <a:ext cx="1603375" cy="452437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5" name="Rectangle 7">
            <a:extLst>
              <a:ext uri="{FF2B5EF4-FFF2-40B4-BE49-F238E27FC236}">
                <a16:creationId xmlns:a16="http://schemas.microsoft.com/office/drawing/2014/main" id="{8B55B58C-66DC-8012-2692-6259339C3DA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19550" y="3335338"/>
            <a:ext cx="1852613" cy="452437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6" name="Rectangle 8">
            <a:extLst>
              <a:ext uri="{FF2B5EF4-FFF2-40B4-BE49-F238E27FC236}">
                <a16:creationId xmlns:a16="http://schemas.microsoft.com/office/drawing/2014/main" id="{98D4EF3C-0DB5-E5F1-DB76-00921B4BEE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16200" y="1022350"/>
            <a:ext cx="1601788" cy="452438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7" name="Rectangle 9">
            <a:extLst>
              <a:ext uri="{FF2B5EF4-FFF2-40B4-BE49-F238E27FC236}">
                <a16:creationId xmlns:a16="http://schemas.microsoft.com/office/drawing/2014/main" id="{9533A026-2430-50E7-1C36-28253C8830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73613" y="1022350"/>
            <a:ext cx="1600200" cy="452438"/>
          </a:xfrm>
          <a:prstGeom prst="rect">
            <a:avLst/>
          </a:prstGeom>
          <a:solidFill>
            <a:srgbClr val="FFFFCC"/>
          </a:solidFill>
          <a:ln w="28575">
            <a:solidFill>
              <a:schemeClr val="accent2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8" name="Line 10">
            <a:extLst>
              <a:ext uri="{FF2B5EF4-FFF2-40B4-BE49-F238E27FC236}">
                <a16:creationId xmlns:a16="http://schemas.microsoft.com/office/drawing/2014/main" id="{D8F5BE2C-1D40-C0C7-50FE-D151C2B4D33C}"/>
              </a:ext>
            </a:extLst>
          </p:cNvPr>
          <p:cNvSpPr>
            <a:spLocks noChangeShapeType="1"/>
          </p:cNvSpPr>
          <p:nvPr/>
        </p:nvSpPr>
        <p:spPr bwMode="auto">
          <a:xfrm>
            <a:off x="1733550" y="1474788"/>
            <a:ext cx="736600" cy="10287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19" name="Line 11">
            <a:extLst>
              <a:ext uri="{FF2B5EF4-FFF2-40B4-BE49-F238E27FC236}">
                <a16:creationId xmlns:a16="http://schemas.microsoft.com/office/drawing/2014/main" id="{6DF5AE47-03DC-9B66-A7A8-42FC0599AF29}"/>
              </a:ext>
            </a:extLst>
          </p:cNvPr>
          <p:cNvSpPr>
            <a:spLocks noChangeShapeType="1"/>
          </p:cNvSpPr>
          <p:nvPr/>
        </p:nvSpPr>
        <p:spPr bwMode="auto">
          <a:xfrm>
            <a:off x="3603625" y="1474788"/>
            <a:ext cx="739775" cy="10287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0" name="Line 12">
            <a:extLst>
              <a:ext uri="{FF2B5EF4-FFF2-40B4-BE49-F238E27FC236}">
                <a16:creationId xmlns:a16="http://schemas.microsoft.com/office/drawing/2014/main" id="{C0A258A4-45C5-FF35-7732-CE1370CFDA4D}"/>
              </a:ext>
            </a:extLst>
          </p:cNvPr>
          <p:cNvSpPr>
            <a:spLocks noChangeShapeType="1"/>
          </p:cNvSpPr>
          <p:nvPr/>
        </p:nvSpPr>
        <p:spPr bwMode="auto">
          <a:xfrm>
            <a:off x="5602288" y="1474788"/>
            <a:ext cx="754062" cy="10287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1" name="Line 13">
            <a:extLst>
              <a:ext uri="{FF2B5EF4-FFF2-40B4-BE49-F238E27FC236}">
                <a16:creationId xmlns:a16="http://schemas.microsoft.com/office/drawing/2014/main" id="{1330BF70-8275-21AE-F03A-565B7C649FD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08225" y="2503488"/>
            <a:ext cx="595313" cy="8318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2" name="Line 14">
            <a:extLst>
              <a:ext uri="{FF2B5EF4-FFF2-40B4-BE49-F238E27FC236}">
                <a16:creationId xmlns:a16="http://schemas.microsoft.com/office/drawing/2014/main" id="{6C052066-9EFA-B6D0-F1BC-1A675F1A52A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32413" y="2503488"/>
            <a:ext cx="592137" cy="8318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23" name="Rectangle 15">
            <a:extLst>
              <a:ext uri="{FF2B5EF4-FFF2-40B4-BE49-F238E27FC236}">
                <a16:creationId xmlns:a16="http://schemas.microsoft.com/office/drawing/2014/main" id="{4C107409-FC95-5D93-DAC3-FA4580553E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4538" y="1057275"/>
            <a:ext cx="971550" cy="4175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4" name="Rectangle 16">
            <a:extLst>
              <a:ext uri="{FF2B5EF4-FFF2-40B4-BE49-F238E27FC236}">
                <a16:creationId xmlns:a16="http://schemas.microsoft.com/office/drawing/2014/main" id="{8D914D79-3C05-F7B2-4C5D-1391CA3546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5975" y="1076325"/>
            <a:ext cx="9906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Person</a:t>
            </a:r>
            <a:endParaRPr lang="en-US" altLang="en-US" sz="1900" b="1"/>
          </a:p>
        </p:txBody>
      </p:sp>
      <p:sp>
        <p:nvSpPr>
          <p:cNvPr id="17425" name="Rectangle 17">
            <a:extLst>
              <a:ext uri="{FF2B5EF4-FFF2-40B4-BE49-F238E27FC236}">
                <a16:creationId xmlns:a16="http://schemas.microsoft.com/office/drawing/2014/main" id="{D7E5F727-35B7-D6C4-6C94-0DEB253D54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8138" y="1076325"/>
            <a:ext cx="233362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 </a:t>
            </a:r>
            <a:endParaRPr lang="en-US" altLang="en-US" sz="1900" b="1"/>
          </a:p>
        </p:txBody>
      </p:sp>
      <p:sp>
        <p:nvSpPr>
          <p:cNvPr id="17426" name="Rectangle 18">
            <a:extLst>
              <a:ext uri="{FF2B5EF4-FFF2-40B4-BE49-F238E27FC236}">
                <a16:creationId xmlns:a16="http://schemas.microsoft.com/office/drawing/2014/main" id="{21C03CCA-FC4E-87D4-89D9-99B97655D6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20775" y="3408363"/>
            <a:ext cx="1062038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7" name="Rectangle 19">
            <a:extLst>
              <a:ext uri="{FF2B5EF4-FFF2-40B4-BE49-F238E27FC236}">
                <a16:creationId xmlns:a16="http://schemas.microsoft.com/office/drawing/2014/main" id="{5BA85F75-C75E-2A4C-54A5-5308666DFB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92213" y="3422650"/>
            <a:ext cx="1081087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Method</a:t>
            </a:r>
            <a:endParaRPr lang="en-US" altLang="en-US" sz="1900" b="1"/>
          </a:p>
        </p:txBody>
      </p:sp>
      <p:sp>
        <p:nvSpPr>
          <p:cNvPr id="17428" name="Rectangle 20">
            <a:extLst>
              <a:ext uri="{FF2B5EF4-FFF2-40B4-BE49-F238E27FC236}">
                <a16:creationId xmlns:a16="http://schemas.microsoft.com/office/drawing/2014/main" id="{749A7124-B51F-4740-9BF4-071458D894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93913" y="3422650"/>
            <a:ext cx="233362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 </a:t>
            </a:r>
            <a:endParaRPr lang="en-US" altLang="en-US" sz="1900" b="1"/>
          </a:p>
        </p:txBody>
      </p:sp>
      <p:sp>
        <p:nvSpPr>
          <p:cNvPr id="17429" name="Rectangle 21">
            <a:extLst>
              <a:ext uri="{FF2B5EF4-FFF2-40B4-BE49-F238E27FC236}">
                <a16:creationId xmlns:a16="http://schemas.microsoft.com/office/drawing/2014/main" id="{78EEFC27-D018-0B3F-A0A6-83F82AFE47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0125" y="1076325"/>
            <a:ext cx="122237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0" name="Rectangle 22">
            <a:extLst>
              <a:ext uri="{FF2B5EF4-FFF2-40B4-BE49-F238E27FC236}">
                <a16:creationId xmlns:a16="http://schemas.microsoft.com/office/drawing/2014/main" id="{DA40EE76-2B12-A0F6-4CFE-C4FA7B2223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81563" y="1093788"/>
            <a:ext cx="12954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Materials</a:t>
            </a:r>
            <a:endParaRPr lang="en-US" altLang="en-US" sz="1900" b="1"/>
          </a:p>
        </p:txBody>
      </p:sp>
      <p:sp>
        <p:nvSpPr>
          <p:cNvPr id="17431" name="Rectangle 23">
            <a:extLst>
              <a:ext uri="{FF2B5EF4-FFF2-40B4-BE49-F238E27FC236}">
                <a16:creationId xmlns:a16="http://schemas.microsoft.com/office/drawing/2014/main" id="{3C493461-537E-14F0-95BF-8A67D99A5A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61063" y="1093788"/>
            <a:ext cx="233362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 </a:t>
            </a:r>
            <a:endParaRPr lang="en-US" altLang="en-US" sz="1900" b="1"/>
          </a:p>
        </p:txBody>
      </p:sp>
      <p:sp>
        <p:nvSpPr>
          <p:cNvPr id="17432" name="Rectangle 24">
            <a:extLst>
              <a:ext uri="{FF2B5EF4-FFF2-40B4-BE49-F238E27FC236}">
                <a16:creationId xmlns:a16="http://schemas.microsoft.com/office/drawing/2014/main" id="{966838AC-818C-1181-6A05-B80E9E1087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8125" y="1076325"/>
            <a:ext cx="1152525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3" name="Rectangle 25">
            <a:extLst>
              <a:ext uri="{FF2B5EF4-FFF2-40B4-BE49-F238E27FC236}">
                <a16:creationId xmlns:a16="http://schemas.microsoft.com/office/drawing/2014/main" id="{0FB271EE-A91A-80BB-7AAC-3FB73C4C19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49563" y="1093788"/>
            <a:ext cx="118745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Machine</a:t>
            </a:r>
            <a:endParaRPr lang="en-US" altLang="en-US" sz="1900" b="1"/>
          </a:p>
        </p:txBody>
      </p:sp>
      <p:sp>
        <p:nvSpPr>
          <p:cNvPr id="17434" name="Rectangle 26">
            <a:extLst>
              <a:ext uri="{FF2B5EF4-FFF2-40B4-BE49-F238E27FC236}">
                <a16:creationId xmlns:a16="http://schemas.microsoft.com/office/drawing/2014/main" id="{7E3D19C8-1216-A885-371F-F1625CFA42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4450" y="1093788"/>
            <a:ext cx="233363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 </a:t>
            </a:r>
            <a:endParaRPr lang="en-US" altLang="en-US" sz="1900" b="1"/>
          </a:p>
        </p:txBody>
      </p:sp>
      <p:sp>
        <p:nvSpPr>
          <p:cNvPr id="17435" name="Rectangle 27">
            <a:extLst>
              <a:ext uri="{FF2B5EF4-FFF2-40B4-BE49-F238E27FC236}">
                <a16:creationId xmlns:a16="http://schemas.microsoft.com/office/drawing/2014/main" id="{BDA7D7FD-4D86-7B83-9625-37F0DEB24C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3525" y="3389313"/>
            <a:ext cx="1671638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6" name="Rectangle 28">
            <a:extLst>
              <a:ext uri="{FF2B5EF4-FFF2-40B4-BE49-F238E27FC236}">
                <a16:creationId xmlns:a16="http://schemas.microsoft.com/office/drawing/2014/main" id="{84C605B6-6247-1F23-6312-D67B66CAF6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4963" y="3386138"/>
            <a:ext cx="1804987" cy="533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CC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Environment</a:t>
            </a:r>
            <a:endParaRPr lang="en-US" altLang="en-US" sz="1900" b="1"/>
          </a:p>
        </p:txBody>
      </p:sp>
      <p:sp>
        <p:nvSpPr>
          <p:cNvPr id="17437" name="Rectangle 29">
            <a:extLst>
              <a:ext uri="{FF2B5EF4-FFF2-40B4-BE49-F238E27FC236}">
                <a16:creationId xmlns:a16="http://schemas.microsoft.com/office/drawing/2014/main" id="{53E40CBC-A9E6-897E-B822-AA09D36DE9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56463" y="2178050"/>
            <a:ext cx="9715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8" name="Rectangle 30">
            <a:extLst>
              <a:ext uri="{FF2B5EF4-FFF2-40B4-BE49-F238E27FC236}">
                <a16:creationId xmlns:a16="http://schemas.microsoft.com/office/drawing/2014/main" id="{39AE0B76-7CEF-C5B8-69A8-F6A61188AE9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7900" y="2195513"/>
            <a:ext cx="990600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Failure</a:t>
            </a:r>
            <a:endParaRPr lang="en-US" altLang="en-US" sz="1900" b="1"/>
          </a:p>
        </p:txBody>
      </p:sp>
      <p:sp>
        <p:nvSpPr>
          <p:cNvPr id="17439" name="Rectangle 31">
            <a:extLst>
              <a:ext uri="{FF2B5EF4-FFF2-40B4-BE49-F238E27FC236}">
                <a16:creationId xmlns:a16="http://schemas.microsoft.com/office/drawing/2014/main" id="{CD085500-7E88-D93C-4A9A-76CD0528AF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39113" y="2195513"/>
            <a:ext cx="233362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 </a:t>
            </a:r>
            <a:endParaRPr lang="en-US" altLang="en-US" sz="1900" b="1"/>
          </a:p>
        </p:txBody>
      </p:sp>
      <p:sp>
        <p:nvSpPr>
          <p:cNvPr id="17440" name="Rectangle 32">
            <a:extLst>
              <a:ext uri="{FF2B5EF4-FFF2-40B4-BE49-F238E27FC236}">
                <a16:creationId xmlns:a16="http://schemas.microsoft.com/office/drawing/2014/main" id="{C671AB5E-B760-C989-FC4F-B4147478A6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73925" y="2557463"/>
            <a:ext cx="847725" cy="3984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41" name="Rectangle 33">
            <a:extLst>
              <a:ext uri="{FF2B5EF4-FFF2-40B4-BE49-F238E27FC236}">
                <a16:creationId xmlns:a16="http://schemas.microsoft.com/office/drawing/2014/main" id="{E33ED943-1098-7FA6-A960-CBBA9546FE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64413" y="2557463"/>
            <a:ext cx="846137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Mode</a:t>
            </a:r>
            <a:endParaRPr lang="en-US" altLang="en-US" sz="1900" b="1"/>
          </a:p>
        </p:txBody>
      </p:sp>
      <p:sp>
        <p:nvSpPr>
          <p:cNvPr id="17442" name="Rectangle 34">
            <a:extLst>
              <a:ext uri="{FF2B5EF4-FFF2-40B4-BE49-F238E27FC236}">
                <a16:creationId xmlns:a16="http://schemas.microsoft.com/office/drawing/2014/main" id="{ED3BA82B-DDAD-DA7F-F4CC-8306CB7688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31163" y="2557463"/>
            <a:ext cx="233362" cy="415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 </a:t>
            </a:r>
            <a:endParaRPr lang="en-US" altLang="en-US" sz="1900" b="1"/>
          </a:p>
        </p:txBody>
      </p:sp>
      <p:sp>
        <p:nvSpPr>
          <p:cNvPr id="17443" name="Line 35">
            <a:extLst>
              <a:ext uri="{FF2B5EF4-FFF2-40B4-BE49-F238E27FC236}">
                <a16:creationId xmlns:a16="http://schemas.microsoft.com/office/drawing/2014/main" id="{014139DF-7751-9B94-A767-E2A7C36F3EDF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433638" y="2124075"/>
            <a:ext cx="19050" cy="3619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4" name="Line 36">
            <a:extLst>
              <a:ext uri="{FF2B5EF4-FFF2-40B4-BE49-F238E27FC236}">
                <a16:creationId xmlns:a16="http://schemas.microsoft.com/office/drawing/2014/main" id="{BD11157F-3116-8878-8A22-40CE004D3F4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128838" y="2287588"/>
            <a:ext cx="323850" cy="2159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5" name="Line 37">
            <a:extLst>
              <a:ext uri="{FF2B5EF4-FFF2-40B4-BE49-F238E27FC236}">
                <a16:creationId xmlns:a16="http://schemas.microsoft.com/office/drawing/2014/main" id="{DA017DE5-A639-664C-16CF-3C481151EA7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324350" y="2105025"/>
            <a:ext cx="19050" cy="3810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6" name="Line 38">
            <a:extLst>
              <a:ext uri="{FF2B5EF4-FFF2-40B4-BE49-F238E27FC236}">
                <a16:creationId xmlns:a16="http://schemas.microsoft.com/office/drawing/2014/main" id="{78DACBBB-05B7-1EFA-330D-026940C4378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002088" y="2287588"/>
            <a:ext cx="341312" cy="198437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7" name="Line 39">
            <a:extLst>
              <a:ext uri="{FF2B5EF4-FFF2-40B4-BE49-F238E27FC236}">
                <a16:creationId xmlns:a16="http://schemas.microsoft.com/office/drawing/2014/main" id="{82874465-37A8-3B02-DBD2-C843E12E787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319838" y="2124075"/>
            <a:ext cx="19050" cy="3619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8" name="Line 40">
            <a:extLst>
              <a:ext uri="{FF2B5EF4-FFF2-40B4-BE49-F238E27FC236}">
                <a16:creationId xmlns:a16="http://schemas.microsoft.com/office/drawing/2014/main" id="{EF46E3AF-4F71-7B1B-E146-8FAC69F09894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015038" y="2287588"/>
            <a:ext cx="323850" cy="21590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9" name="Line 41">
            <a:extLst>
              <a:ext uri="{FF2B5EF4-FFF2-40B4-BE49-F238E27FC236}">
                <a16:creationId xmlns:a16="http://schemas.microsoft.com/office/drawing/2014/main" id="{BAA3F43E-FCA8-5E66-CAF4-59178469F90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584825" y="2540000"/>
            <a:ext cx="322263" cy="14287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50" name="Line 42">
            <a:extLst>
              <a:ext uri="{FF2B5EF4-FFF2-40B4-BE49-F238E27FC236}">
                <a16:creationId xmlns:a16="http://schemas.microsoft.com/office/drawing/2014/main" id="{CB1B8031-91D9-4DD2-A4D3-C28B671A8F7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872163" y="2540000"/>
            <a:ext cx="34925" cy="307975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51" name="Line 43">
            <a:extLst>
              <a:ext uri="{FF2B5EF4-FFF2-40B4-BE49-F238E27FC236}">
                <a16:creationId xmlns:a16="http://schemas.microsoft.com/office/drawing/2014/main" id="{4F1EDCFB-EEA5-97EA-34A3-AFDF7F02B80E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499225" y="2360613"/>
            <a:ext cx="434975" cy="125412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52" name="Line 44">
            <a:extLst>
              <a:ext uri="{FF2B5EF4-FFF2-40B4-BE49-F238E27FC236}">
                <a16:creationId xmlns:a16="http://schemas.microsoft.com/office/drawing/2014/main" id="{51FA16B8-43A6-60B3-89C7-12BFE2BC467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518275" y="2503488"/>
            <a:ext cx="415925" cy="107950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53" name="Line 45">
            <a:extLst>
              <a:ext uri="{FF2B5EF4-FFF2-40B4-BE49-F238E27FC236}">
                <a16:creationId xmlns:a16="http://schemas.microsoft.com/office/drawing/2014/main" id="{3E8D75C8-8CF3-4B13-5053-935A61E37EC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81275" y="2520950"/>
            <a:ext cx="322263" cy="14446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54" name="Line 46">
            <a:extLst>
              <a:ext uri="{FF2B5EF4-FFF2-40B4-BE49-F238E27FC236}">
                <a16:creationId xmlns:a16="http://schemas.microsoft.com/office/drawing/2014/main" id="{8659E6F8-535E-C82D-356B-58E6FE41DDB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849563" y="2520950"/>
            <a:ext cx="53975" cy="309563"/>
          </a:xfrm>
          <a:prstGeom prst="line">
            <a:avLst/>
          </a:prstGeom>
          <a:noFill/>
          <a:ln w="38100">
            <a:solidFill>
              <a:schemeClr val="accent2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55" name="Rectangle 47">
            <a:extLst>
              <a:ext uri="{FF2B5EF4-FFF2-40B4-BE49-F238E27FC236}">
                <a16:creationId xmlns:a16="http://schemas.microsoft.com/office/drawing/2014/main" id="{01F762CA-0DC5-03FD-2F7E-BBACD8AF58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13000" y="3300413"/>
            <a:ext cx="952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56" name="Rectangle 48">
            <a:extLst>
              <a:ext uri="{FF2B5EF4-FFF2-40B4-BE49-F238E27FC236}">
                <a16:creationId xmlns:a16="http://schemas.microsoft.com/office/drawing/2014/main" id="{BE474BFB-9311-59AE-33ED-5FD09B05EB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1450" y="3300413"/>
            <a:ext cx="952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57" name="Rectangle 49">
            <a:extLst>
              <a:ext uri="{FF2B5EF4-FFF2-40B4-BE49-F238E27FC236}">
                <a16:creationId xmlns:a16="http://schemas.microsoft.com/office/drawing/2014/main" id="{07EC4151-8755-CA76-EF90-00C168EBEF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75363" y="3300413"/>
            <a:ext cx="952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58" name="Group 50">
            <a:extLst>
              <a:ext uri="{FF2B5EF4-FFF2-40B4-BE49-F238E27FC236}">
                <a16:creationId xmlns:a16="http://schemas.microsoft.com/office/drawing/2014/main" id="{232D56D2-BDF9-DAFB-3E9C-D01A2A59E2C1}"/>
              </a:ext>
            </a:extLst>
          </p:cNvPr>
          <p:cNvGrpSpPr>
            <a:grpSpLocks/>
          </p:cNvGrpSpPr>
          <p:nvPr/>
        </p:nvGrpSpPr>
        <p:grpSpPr bwMode="auto">
          <a:xfrm>
            <a:off x="152400" y="4192588"/>
            <a:ext cx="8859838" cy="2132012"/>
            <a:chOff x="515" y="2062"/>
            <a:chExt cx="4589" cy="611"/>
          </a:xfrm>
        </p:grpSpPr>
        <p:sp>
          <p:nvSpPr>
            <p:cNvPr id="17459" name="Rectangle 51">
              <a:extLst>
                <a:ext uri="{FF2B5EF4-FFF2-40B4-BE49-F238E27FC236}">
                  <a16:creationId xmlns:a16="http://schemas.microsoft.com/office/drawing/2014/main" id="{7731714C-FB10-2A18-4353-EBFDD991AF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2083"/>
              <a:ext cx="735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Defective Material</a:t>
              </a:r>
              <a:endParaRPr lang="en-US" altLang="en-US" sz="1500"/>
            </a:p>
          </p:txBody>
        </p:sp>
        <p:sp>
          <p:nvSpPr>
            <p:cNvPr id="17460" name="Rectangle 52">
              <a:extLst>
                <a:ext uri="{FF2B5EF4-FFF2-40B4-BE49-F238E27FC236}">
                  <a16:creationId xmlns:a16="http://schemas.microsoft.com/office/drawing/2014/main" id="{3E2D78A0-BDA6-F110-78B5-0F77FCD6F4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36" y="2083"/>
              <a:ext cx="25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461" name="Rectangle 53">
              <a:extLst>
                <a:ext uri="{FF2B5EF4-FFF2-40B4-BE49-F238E27FC236}">
                  <a16:creationId xmlns:a16="http://schemas.microsoft.com/office/drawing/2014/main" id="{288CA662-8C28-1EFC-D40D-F1E62DA2FF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6" y="2083"/>
              <a:ext cx="863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Defective Processing</a:t>
              </a:r>
              <a:endParaRPr lang="en-US" altLang="en-US" sz="1500"/>
            </a:p>
          </p:txBody>
        </p:sp>
        <p:sp>
          <p:nvSpPr>
            <p:cNvPr id="17462" name="Rectangle 54">
              <a:extLst>
                <a:ext uri="{FF2B5EF4-FFF2-40B4-BE49-F238E27FC236}">
                  <a16:creationId xmlns:a16="http://schemas.microsoft.com/office/drawing/2014/main" id="{2B10C684-CF0B-A84E-8777-C53834308A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68" y="2083"/>
              <a:ext cx="25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463" name="Rectangle 55">
              <a:extLst>
                <a:ext uri="{FF2B5EF4-FFF2-40B4-BE49-F238E27FC236}">
                  <a16:creationId xmlns:a16="http://schemas.microsoft.com/office/drawing/2014/main" id="{2505A9E8-D182-DE3A-6F26-EA95060BB4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2083"/>
              <a:ext cx="808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Defective Assembly</a:t>
              </a:r>
              <a:endParaRPr lang="en-US" altLang="en-US" sz="1500"/>
            </a:p>
          </p:txBody>
        </p:sp>
        <p:sp>
          <p:nvSpPr>
            <p:cNvPr id="17464" name="Rectangle 56">
              <a:extLst>
                <a:ext uri="{FF2B5EF4-FFF2-40B4-BE49-F238E27FC236}">
                  <a16:creationId xmlns:a16="http://schemas.microsoft.com/office/drawing/2014/main" id="{0E5B0F28-C12B-B175-B407-D58F4426FA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97" y="2083"/>
              <a:ext cx="2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465" name="Rectangle 57">
              <a:extLst>
                <a:ext uri="{FF2B5EF4-FFF2-40B4-BE49-F238E27FC236}">
                  <a16:creationId xmlns:a16="http://schemas.microsoft.com/office/drawing/2014/main" id="{9744FF4B-DEDA-2264-ACF5-D4A3EFD532F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3" y="2083"/>
              <a:ext cx="30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Fatigue</a:t>
              </a:r>
              <a:endParaRPr lang="en-US" altLang="en-US" sz="1500"/>
            </a:p>
          </p:txBody>
        </p:sp>
        <p:sp>
          <p:nvSpPr>
            <p:cNvPr id="17466" name="Rectangle 58">
              <a:extLst>
                <a:ext uri="{FF2B5EF4-FFF2-40B4-BE49-F238E27FC236}">
                  <a16:creationId xmlns:a16="http://schemas.microsoft.com/office/drawing/2014/main" id="{4554B1D3-412D-9914-82CD-96AD9B7E02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193" y="2083"/>
              <a:ext cx="2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467" name="Rectangle 59">
              <a:extLst>
                <a:ext uri="{FF2B5EF4-FFF2-40B4-BE49-F238E27FC236}">
                  <a16:creationId xmlns:a16="http://schemas.microsoft.com/office/drawing/2014/main" id="{3CBAAA41-F7B0-8C39-6703-5B104C7FD0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" y="2062"/>
              <a:ext cx="6" cy="1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68" name="Rectangle 60">
              <a:extLst>
                <a:ext uri="{FF2B5EF4-FFF2-40B4-BE49-F238E27FC236}">
                  <a16:creationId xmlns:a16="http://schemas.microsoft.com/office/drawing/2014/main" id="{F58E6CF8-BA1A-4178-EA56-CD84F86A66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" y="2062"/>
              <a:ext cx="1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69" name="Rectangle 61">
              <a:extLst>
                <a:ext uri="{FF2B5EF4-FFF2-40B4-BE49-F238E27FC236}">
                  <a16:creationId xmlns:a16="http://schemas.microsoft.com/office/drawing/2014/main" id="{6615A0A7-8B20-8875-DDB4-877EC2B7E4E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" y="207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70" name="Rectangle 62">
              <a:extLst>
                <a:ext uri="{FF2B5EF4-FFF2-40B4-BE49-F238E27FC236}">
                  <a16:creationId xmlns:a16="http://schemas.microsoft.com/office/drawing/2014/main" id="{53488F64-FDF2-5464-75A0-4EC358A060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" y="2074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71" name="Rectangle 63">
              <a:extLst>
                <a:ext uri="{FF2B5EF4-FFF2-40B4-BE49-F238E27FC236}">
                  <a16:creationId xmlns:a16="http://schemas.microsoft.com/office/drawing/2014/main" id="{ECD04E2E-F08A-581A-F6C5-C3299449BE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" y="2062"/>
              <a:ext cx="98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72" name="Rectangle 64">
              <a:extLst>
                <a:ext uri="{FF2B5EF4-FFF2-40B4-BE49-F238E27FC236}">
                  <a16:creationId xmlns:a16="http://schemas.microsoft.com/office/drawing/2014/main" id="{8447235F-E007-305C-C1DA-92C3D217B5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" y="2074"/>
              <a:ext cx="98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73" name="Rectangle 65">
              <a:extLst>
                <a:ext uri="{FF2B5EF4-FFF2-40B4-BE49-F238E27FC236}">
                  <a16:creationId xmlns:a16="http://schemas.microsoft.com/office/drawing/2014/main" id="{E8A24576-A2A8-F72B-C649-D2889A4212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2062"/>
              <a:ext cx="1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74" name="Rectangle 66">
              <a:extLst>
                <a:ext uri="{FF2B5EF4-FFF2-40B4-BE49-F238E27FC236}">
                  <a16:creationId xmlns:a16="http://schemas.microsoft.com/office/drawing/2014/main" id="{A050CECD-AD07-1211-BAC1-0F82B04DE6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2074"/>
              <a:ext cx="1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75" name="Rectangle 67">
              <a:extLst>
                <a:ext uri="{FF2B5EF4-FFF2-40B4-BE49-F238E27FC236}">
                  <a16:creationId xmlns:a16="http://schemas.microsoft.com/office/drawing/2014/main" id="{66F90888-3D3D-D283-498E-A6D25CDA71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2062"/>
              <a:ext cx="97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76" name="Rectangle 68">
              <a:extLst>
                <a:ext uri="{FF2B5EF4-FFF2-40B4-BE49-F238E27FC236}">
                  <a16:creationId xmlns:a16="http://schemas.microsoft.com/office/drawing/2014/main" id="{32086A0B-D02F-99CE-8E21-96A05F43F6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2074"/>
              <a:ext cx="97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77" name="Rectangle 69">
              <a:extLst>
                <a:ext uri="{FF2B5EF4-FFF2-40B4-BE49-F238E27FC236}">
                  <a16:creationId xmlns:a16="http://schemas.microsoft.com/office/drawing/2014/main" id="{6AF78ADC-B1DD-86C9-60A1-1E64C8C102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062"/>
              <a:ext cx="1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78" name="Rectangle 70">
              <a:extLst>
                <a:ext uri="{FF2B5EF4-FFF2-40B4-BE49-F238E27FC236}">
                  <a16:creationId xmlns:a16="http://schemas.microsoft.com/office/drawing/2014/main" id="{BEAD7346-6890-E4C4-4507-265580FBC7D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074"/>
              <a:ext cx="1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79" name="Rectangle 71">
              <a:extLst>
                <a:ext uri="{FF2B5EF4-FFF2-40B4-BE49-F238E27FC236}">
                  <a16:creationId xmlns:a16="http://schemas.microsoft.com/office/drawing/2014/main" id="{917A87BF-4550-671D-414C-97E51AE271B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5" y="2062"/>
              <a:ext cx="130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80" name="Rectangle 72">
              <a:extLst>
                <a:ext uri="{FF2B5EF4-FFF2-40B4-BE49-F238E27FC236}">
                  <a16:creationId xmlns:a16="http://schemas.microsoft.com/office/drawing/2014/main" id="{A2EAA4F5-7B4C-31E9-6A77-0802F17EEA6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5" y="2074"/>
              <a:ext cx="130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81" name="Rectangle 73">
              <a:extLst>
                <a:ext uri="{FF2B5EF4-FFF2-40B4-BE49-F238E27FC236}">
                  <a16:creationId xmlns:a16="http://schemas.microsoft.com/office/drawing/2014/main" id="{D62C6CF4-68D7-2DEB-AD4B-50B24FDB01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" y="2062"/>
              <a:ext cx="1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82" name="Rectangle 74">
              <a:extLst>
                <a:ext uri="{FF2B5EF4-FFF2-40B4-BE49-F238E27FC236}">
                  <a16:creationId xmlns:a16="http://schemas.microsoft.com/office/drawing/2014/main" id="{EC2C97B1-9742-BAA7-5AC3-1986BA5057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" y="2074"/>
              <a:ext cx="1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83" name="Rectangle 75">
              <a:extLst>
                <a:ext uri="{FF2B5EF4-FFF2-40B4-BE49-F238E27FC236}">
                  <a16:creationId xmlns:a16="http://schemas.microsoft.com/office/drawing/2014/main" id="{FECE9AA7-F0D9-4FFD-A297-3C28F66AE1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4" y="2062"/>
              <a:ext cx="124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84" name="Rectangle 76">
              <a:extLst>
                <a:ext uri="{FF2B5EF4-FFF2-40B4-BE49-F238E27FC236}">
                  <a16:creationId xmlns:a16="http://schemas.microsoft.com/office/drawing/2014/main" id="{0E0F6F41-BEEE-D3AC-35D7-56808A0452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4" y="2074"/>
              <a:ext cx="1243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85" name="Rectangle 77">
              <a:extLst>
                <a:ext uri="{FF2B5EF4-FFF2-40B4-BE49-F238E27FC236}">
                  <a16:creationId xmlns:a16="http://schemas.microsoft.com/office/drawing/2014/main" id="{9193C0FF-89E3-3F39-AAF1-87019EA8A7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9" y="2062"/>
              <a:ext cx="5" cy="18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86" name="Rectangle 78">
              <a:extLst>
                <a:ext uri="{FF2B5EF4-FFF2-40B4-BE49-F238E27FC236}">
                  <a16:creationId xmlns:a16="http://schemas.microsoft.com/office/drawing/2014/main" id="{21304A29-0482-D7A9-3C97-1D4FA02191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" y="2062"/>
              <a:ext cx="1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87" name="Rectangle 79">
              <a:extLst>
                <a:ext uri="{FF2B5EF4-FFF2-40B4-BE49-F238E27FC236}">
                  <a16:creationId xmlns:a16="http://schemas.microsoft.com/office/drawing/2014/main" id="{26908A99-1235-2C34-F66D-6BD7F33F75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" y="2074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88" name="Rectangle 80">
              <a:extLst>
                <a:ext uri="{FF2B5EF4-FFF2-40B4-BE49-F238E27FC236}">
                  <a16:creationId xmlns:a16="http://schemas.microsoft.com/office/drawing/2014/main" id="{7B2E5D18-71C8-D0B1-D5D6-A6BEF2B3C53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" y="2074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89" name="Rectangle 81">
              <a:extLst>
                <a:ext uri="{FF2B5EF4-FFF2-40B4-BE49-F238E27FC236}">
                  <a16:creationId xmlns:a16="http://schemas.microsoft.com/office/drawing/2014/main" id="{DF39611C-E86A-C877-E206-338CE14B71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" y="2080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90" name="Rectangle 82">
              <a:extLst>
                <a:ext uri="{FF2B5EF4-FFF2-40B4-BE49-F238E27FC236}">
                  <a16:creationId xmlns:a16="http://schemas.microsoft.com/office/drawing/2014/main" id="{269BFEF6-5DA0-CC27-D23E-93E47BFACC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" y="2080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91" name="Rectangle 83">
              <a:extLst>
                <a:ext uri="{FF2B5EF4-FFF2-40B4-BE49-F238E27FC236}">
                  <a16:creationId xmlns:a16="http://schemas.microsoft.com/office/drawing/2014/main" id="{76C469AD-51D1-7F2B-C52E-FDC6330F93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2080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92" name="Rectangle 84">
              <a:extLst>
                <a:ext uri="{FF2B5EF4-FFF2-40B4-BE49-F238E27FC236}">
                  <a16:creationId xmlns:a16="http://schemas.microsoft.com/office/drawing/2014/main" id="{0DAE7571-D77F-8AE1-060C-1E4E1EE8BFF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080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93" name="Rectangle 85">
              <a:extLst>
                <a:ext uri="{FF2B5EF4-FFF2-40B4-BE49-F238E27FC236}">
                  <a16:creationId xmlns:a16="http://schemas.microsoft.com/office/drawing/2014/main" id="{852B1B37-1A25-C768-3622-E4FD648D647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" y="2080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94" name="Rectangle 86">
              <a:extLst>
                <a:ext uri="{FF2B5EF4-FFF2-40B4-BE49-F238E27FC236}">
                  <a16:creationId xmlns:a16="http://schemas.microsoft.com/office/drawing/2014/main" id="{177008B9-5E96-A281-4298-EBB07A0844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9" y="2080"/>
              <a:ext cx="5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95" name="Rectangle 87">
              <a:extLst>
                <a:ext uri="{FF2B5EF4-FFF2-40B4-BE49-F238E27FC236}">
                  <a16:creationId xmlns:a16="http://schemas.microsoft.com/office/drawing/2014/main" id="{4F1794B0-87F9-64C9-6C89-15D454F538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" y="2080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496" name="Rectangle 88">
              <a:extLst>
                <a:ext uri="{FF2B5EF4-FFF2-40B4-BE49-F238E27FC236}">
                  <a16:creationId xmlns:a16="http://schemas.microsoft.com/office/drawing/2014/main" id="{D86B1BF3-39F5-C60A-5820-3EC7A4DA92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2199"/>
              <a:ext cx="664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Assembly Flaws</a:t>
              </a:r>
              <a:endParaRPr lang="en-US" altLang="en-US" sz="1500"/>
            </a:p>
          </p:txBody>
        </p:sp>
        <p:sp>
          <p:nvSpPr>
            <p:cNvPr id="17497" name="Rectangle 89">
              <a:extLst>
                <a:ext uri="{FF2B5EF4-FFF2-40B4-BE49-F238E27FC236}">
                  <a16:creationId xmlns:a16="http://schemas.microsoft.com/office/drawing/2014/main" id="{3BCC9BBA-4188-490D-24EB-B4DD157E8A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9" y="2199"/>
              <a:ext cx="2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498" name="Rectangle 90">
              <a:extLst>
                <a:ext uri="{FF2B5EF4-FFF2-40B4-BE49-F238E27FC236}">
                  <a16:creationId xmlns:a16="http://schemas.microsoft.com/office/drawing/2014/main" id="{DC3A9BD0-2295-AC10-D060-95F49A6FAA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6" y="2199"/>
              <a:ext cx="598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Welding Flaws</a:t>
              </a:r>
              <a:endParaRPr lang="en-US" altLang="en-US" sz="1500"/>
            </a:p>
          </p:txBody>
        </p:sp>
        <p:sp>
          <p:nvSpPr>
            <p:cNvPr id="17499" name="Rectangle 91">
              <a:extLst>
                <a:ext uri="{FF2B5EF4-FFF2-40B4-BE49-F238E27FC236}">
                  <a16:creationId xmlns:a16="http://schemas.microsoft.com/office/drawing/2014/main" id="{A54E7098-5955-0244-122F-107A4D2D17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190" y="2199"/>
              <a:ext cx="2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500" name="Rectangle 92">
              <a:extLst>
                <a:ext uri="{FF2B5EF4-FFF2-40B4-BE49-F238E27FC236}">
                  <a16:creationId xmlns:a16="http://schemas.microsoft.com/office/drawing/2014/main" id="{7390D14B-E69A-2A8B-089D-FC0FF89821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2199"/>
              <a:ext cx="782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Construction Flaws</a:t>
              </a:r>
              <a:endParaRPr lang="en-US" altLang="en-US" sz="1500"/>
            </a:p>
          </p:txBody>
        </p:sp>
        <p:sp>
          <p:nvSpPr>
            <p:cNvPr id="17501" name="Rectangle 93">
              <a:extLst>
                <a:ext uri="{FF2B5EF4-FFF2-40B4-BE49-F238E27FC236}">
                  <a16:creationId xmlns:a16="http://schemas.microsoft.com/office/drawing/2014/main" id="{B74CC1FB-576F-3098-1FEB-21ADFDCC5B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0" y="2199"/>
              <a:ext cx="2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502" name="Rectangle 94">
              <a:extLst>
                <a:ext uri="{FF2B5EF4-FFF2-40B4-BE49-F238E27FC236}">
                  <a16:creationId xmlns:a16="http://schemas.microsoft.com/office/drawing/2014/main" id="{B480D1D7-3EF1-CC8D-553A-8A7CDF92F8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3" y="2199"/>
              <a:ext cx="74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High Temperature</a:t>
              </a:r>
              <a:endParaRPr lang="en-US" altLang="en-US" sz="1500"/>
            </a:p>
          </p:txBody>
        </p:sp>
        <p:sp>
          <p:nvSpPr>
            <p:cNvPr id="17503" name="Rectangle 95">
              <a:extLst>
                <a:ext uri="{FF2B5EF4-FFF2-40B4-BE49-F238E27FC236}">
                  <a16:creationId xmlns:a16="http://schemas.microsoft.com/office/drawing/2014/main" id="{67DD6526-2251-2453-D3D2-454AD16F6A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47" y="2199"/>
              <a:ext cx="2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504" name="Rectangle 96">
              <a:extLst>
                <a:ext uri="{FF2B5EF4-FFF2-40B4-BE49-F238E27FC236}">
                  <a16:creationId xmlns:a16="http://schemas.microsoft.com/office/drawing/2014/main" id="{A08E1C61-9C34-7333-8AF5-26F2118864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" y="2191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05" name="Rectangle 97">
              <a:extLst>
                <a:ext uri="{FF2B5EF4-FFF2-40B4-BE49-F238E27FC236}">
                  <a16:creationId xmlns:a16="http://schemas.microsoft.com/office/drawing/2014/main" id="{C7F2A56F-8F07-6792-5014-3060BFF3BA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" y="2191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06" name="Rectangle 98">
              <a:extLst>
                <a:ext uri="{FF2B5EF4-FFF2-40B4-BE49-F238E27FC236}">
                  <a16:creationId xmlns:a16="http://schemas.microsoft.com/office/drawing/2014/main" id="{AFEC6CDD-D740-A4C6-EFF3-ED3F1CA69A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" y="2191"/>
              <a:ext cx="98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07" name="Rectangle 99">
              <a:extLst>
                <a:ext uri="{FF2B5EF4-FFF2-40B4-BE49-F238E27FC236}">
                  <a16:creationId xmlns:a16="http://schemas.microsoft.com/office/drawing/2014/main" id="{3FAD0D17-A2FF-884A-F63E-E286033A59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2191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08" name="Rectangle 100">
              <a:extLst>
                <a:ext uri="{FF2B5EF4-FFF2-40B4-BE49-F238E27FC236}">
                  <a16:creationId xmlns:a16="http://schemas.microsoft.com/office/drawing/2014/main" id="{8CB8AD66-B95E-169C-56FE-2BEA7AE5A8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6" y="2191"/>
              <a:ext cx="98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09" name="Rectangle 101">
              <a:extLst>
                <a:ext uri="{FF2B5EF4-FFF2-40B4-BE49-F238E27FC236}">
                  <a16:creationId xmlns:a16="http://schemas.microsoft.com/office/drawing/2014/main" id="{945D9082-0B94-722E-CC46-D51B095AA9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191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10" name="Rectangle 102">
              <a:extLst>
                <a:ext uri="{FF2B5EF4-FFF2-40B4-BE49-F238E27FC236}">
                  <a16:creationId xmlns:a16="http://schemas.microsoft.com/office/drawing/2014/main" id="{D1301246-5C13-7CE6-727F-098E270D5B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4" y="2191"/>
              <a:ext cx="1313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11" name="Rectangle 103">
              <a:extLst>
                <a:ext uri="{FF2B5EF4-FFF2-40B4-BE49-F238E27FC236}">
                  <a16:creationId xmlns:a16="http://schemas.microsoft.com/office/drawing/2014/main" id="{B30059D4-6B90-044E-5223-E591622CB2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" y="2191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12" name="Rectangle 104">
              <a:extLst>
                <a:ext uri="{FF2B5EF4-FFF2-40B4-BE49-F238E27FC236}">
                  <a16:creationId xmlns:a16="http://schemas.microsoft.com/office/drawing/2014/main" id="{76B8A2FF-2954-1837-E5F6-05E717EED6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3" y="2191"/>
              <a:ext cx="1254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13" name="Rectangle 105">
              <a:extLst>
                <a:ext uri="{FF2B5EF4-FFF2-40B4-BE49-F238E27FC236}">
                  <a16:creationId xmlns:a16="http://schemas.microsoft.com/office/drawing/2014/main" id="{A61EBD8C-B5D8-2260-2D44-CEFD708790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9" y="2191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14" name="Rectangle 106">
              <a:extLst>
                <a:ext uri="{FF2B5EF4-FFF2-40B4-BE49-F238E27FC236}">
                  <a16:creationId xmlns:a16="http://schemas.microsoft.com/office/drawing/2014/main" id="{FA44079B-A8F3-D131-39F7-78C1386EB7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" y="2191"/>
              <a:ext cx="6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15" name="Rectangle 107">
              <a:extLst>
                <a:ext uri="{FF2B5EF4-FFF2-40B4-BE49-F238E27FC236}">
                  <a16:creationId xmlns:a16="http://schemas.microsoft.com/office/drawing/2014/main" id="{CCBEF7C6-229A-7FE9-5735-24003C790B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" y="219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16" name="Rectangle 108">
              <a:extLst>
                <a:ext uri="{FF2B5EF4-FFF2-40B4-BE49-F238E27FC236}">
                  <a16:creationId xmlns:a16="http://schemas.microsoft.com/office/drawing/2014/main" id="{C5EF06D7-B9C9-D0F8-9B5D-82250BEA5B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" y="219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17" name="Rectangle 109">
              <a:extLst>
                <a:ext uri="{FF2B5EF4-FFF2-40B4-BE49-F238E27FC236}">
                  <a16:creationId xmlns:a16="http://schemas.microsoft.com/office/drawing/2014/main" id="{559D5CBE-4866-0E12-3473-2D289A700B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219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18" name="Rectangle 110">
              <a:extLst>
                <a:ext uri="{FF2B5EF4-FFF2-40B4-BE49-F238E27FC236}">
                  <a16:creationId xmlns:a16="http://schemas.microsoft.com/office/drawing/2014/main" id="{05237B68-EAEF-A74C-631E-0ABF59953D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19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19" name="Rectangle 111">
              <a:extLst>
                <a:ext uri="{FF2B5EF4-FFF2-40B4-BE49-F238E27FC236}">
                  <a16:creationId xmlns:a16="http://schemas.microsoft.com/office/drawing/2014/main" id="{B3BC9937-B239-7A34-DF85-30AF40AB7C4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" y="219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20" name="Rectangle 112">
              <a:extLst>
                <a:ext uri="{FF2B5EF4-FFF2-40B4-BE49-F238E27FC236}">
                  <a16:creationId xmlns:a16="http://schemas.microsoft.com/office/drawing/2014/main" id="{2273A3B2-45BC-1694-3C48-85C2D8E687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9" y="2196"/>
              <a:ext cx="5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21" name="Rectangle 113">
              <a:extLst>
                <a:ext uri="{FF2B5EF4-FFF2-40B4-BE49-F238E27FC236}">
                  <a16:creationId xmlns:a16="http://schemas.microsoft.com/office/drawing/2014/main" id="{E120C99D-2CB9-6862-1E06-91F8913171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" y="2196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22" name="Rectangle 114">
              <a:extLst>
                <a:ext uri="{FF2B5EF4-FFF2-40B4-BE49-F238E27FC236}">
                  <a16:creationId xmlns:a16="http://schemas.microsoft.com/office/drawing/2014/main" id="{26C88A34-7B16-A2B0-AE78-FD4FCA6E8FA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2315"/>
              <a:ext cx="719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Low Temperature</a:t>
              </a:r>
              <a:endParaRPr lang="en-US" altLang="en-US" sz="1500"/>
            </a:p>
          </p:txBody>
        </p:sp>
        <p:sp>
          <p:nvSpPr>
            <p:cNvPr id="17523" name="Rectangle 115">
              <a:extLst>
                <a:ext uri="{FF2B5EF4-FFF2-40B4-BE49-F238E27FC236}">
                  <a16:creationId xmlns:a16="http://schemas.microsoft.com/office/drawing/2014/main" id="{4EAA2B64-B068-44B1-F3F1-ECF473D1B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20" y="2315"/>
              <a:ext cx="2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524" name="Rectangle 116">
              <a:extLst>
                <a:ext uri="{FF2B5EF4-FFF2-40B4-BE49-F238E27FC236}">
                  <a16:creationId xmlns:a16="http://schemas.microsoft.com/office/drawing/2014/main" id="{9E26CBA6-76CA-7306-02CE-CC9E35096B3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6" y="2315"/>
              <a:ext cx="358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Humidity</a:t>
              </a:r>
              <a:endParaRPr lang="en-US" altLang="en-US" sz="1500"/>
            </a:p>
          </p:txBody>
        </p:sp>
        <p:sp>
          <p:nvSpPr>
            <p:cNvPr id="17525" name="Rectangle 117">
              <a:extLst>
                <a:ext uri="{FF2B5EF4-FFF2-40B4-BE49-F238E27FC236}">
                  <a16:creationId xmlns:a16="http://schemas.microsoft.com/office/drawing/2014/main" id="{D0AC215C-E8EB-07BB-02E7-2140D2D8B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40" y="2315"/>
              <a:ext cx="2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526" name="Rectangle 118">
              <a:extLst>
                <a:ext uri="{FF2B5EF4-FFF2-40B4-BE49-F238E27FC236}">
                  <a16:creationId xmlns:a16="http://schemas.microsoft.com/office/drawing/2014/main" id="{31ED6F13-0DA5-2FA0-1F5D-930A502894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2315"/>
              <a:ext cx="83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Vi</a:t>
              </a:r>
              <a:endParaRPr lang="en-US" altLang="en-US" sz="1500"/>
            </a:p>
          </p:txBody>
        </p:sp>
        <p:sp>
          <p:nvSpPr>
            <p:cNvPr id="17527" name="Rectangle 119">
              <a:extLst>
                <a:ext uri="{FF2B5EF4-FFF2-40B4-BE49-F238E27FC236}">
                  <a16:creationId xmlns:a16="http://schemas.microsoft.com/office/drawing/2014/main" id="{FDEDD154-F637-6DDB-6986-11D93D6357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9" y="2315"/>
              <a:ext cx="28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bration</a:t>
              </a:r>
              <a:endParaRPr lang="en-US" altLang="en-US" sz="1500"/>
            </a:p>
          </p:txBody>
        </p:sp>
        <p:sp>
          <p:nvSpPr>
            <p:cNvPr id="17528" name="Rectangle 120">
              <a:extLst>
                <a:ext uri="{FF2B5EF4-FFF2-40B4-BE49-F238E27FC236}">
                  <a16:creationId xmlns:a16="http://schemas.microsoft.com/office/drawing/2014/main" id="{71FE5DD9-EE8E-5562-DC24-6D4772DA4A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34" y="2315"/>
              <a:ext cx="2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529" name="Rectangle 121">
              <a:extLst>
                <a:ext uri="{FF2B5EF4-FFF2-40B4-BE49-F238E27FC236}">
                  <a16:creationId xmlns:a16="http://schemas.microsoft.com/office/drawing/2014/main" id="{FD58D578-8CC5-04AD-9E2D-BEA932E002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3" y="2315"/>
              <a:ext cx="597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External Force</a:t>
              </a:r>
              <a:endParaRPr lang="en-US" altLang="en-US" sz="1500"/>
            </a:p>
          </p:txBody>
        </p:sp>
        <p:sp>
          <p:nvSpPr>
            <p:cNvPr id="17530" name="Rectangle 122">
              <a:extLst>
                <a:ext uri="{FF2B5EF4-FFF2-40B4-BE49-F238E27FC236}">
                  <a16:creationId xmlns:a16="http://schemas.microsoft.com/office/drawing/2014/main" id="{167B2E90-87D4-7741-FCBA-52B09A4882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498" y="2315"/>
              <a:ext cx="2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531" name="Rectangle 123">
              <a:extLst>
                <a:ext uri="{FF2B5EF4-FFF2-40B4-BE49-F238E27FC236}">
                  <a16:creationId xmlns:a16="http://schemas.microsoft.com/office/drawing/2014/main" id="{12BD6349-A43A-81BB-4EE4-C464B492EE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" y="230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32" name="Rectangle 124">
              <a:extLst>
                <a:ext uri="{FF2B5EF4-FFF2-40B4-BE49-F238E27FC236}">
                  <a16:creationId xmlns:a16="http://schemas.microsoft.com/office/drawing/2014/main" id="{F22FD955-47D1-BD36-F7F7-9A9469633D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" y="230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33" name="Rectangle 125">
              <a:extLst>
                <a:ext uri="{FF2B5EF4-FFF2-40B4-BE49-F238E27FC236}">
                  <a16:creationId xmlns:a16="http://schemas.microsoft.com/office/drawing/2014/main" id="{7ED1640E-3114-F716-83AB-7671A4585C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" y="2307"/>
              <a:ext cx="98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34" name="Rectangle 126">
              <a:extLst>
                <a:ext uri="{FF2B5EF4-FFF2-40B4-BE49-F238E27FC236}">
                  <a16:creationId xmlns:a16="http://schemas.microsoft.com/office/drawing/2014/main" id="{C02399C2-FFB5-D192-D744-9BF027FF234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230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35" name="Rectangle 127">
              <a:extLst>
                <a:ext uri="{FF2B5EF4-FFF2-40B4-BE49-F238E27FC236}">
                  <a16:creationId xmlns:a16="http://schemas.microsoft.com/office/drawing/2014/main" id="{16B1C862-2176-024B-86D4-79F66CFD87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6" y="2307"/>
              <a:ext cx="98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36" name="Rectangle 128">
              <a:extLst>
                <a:ext uri="{FF2B5EF4-FFF2-40B4-BE49-F238E27FC236}">
                  <a16:creationId xmlns:a16="http://schemas.microsoft.com/office/drawing/2014/main" id="{EA6974DA-89B3-339F-72F0-1907271ABE7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30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37" name="Rectangle 129">
              <a:extLst>
                <a:ext uri="{FF2B5EF4-FFF2-40B4-BE49-F238E27FC236}">
                  <a16:creationId xmlns:a16="http://schemas.microsoft.com/office/drawing/2014/main" id="{B3B6E546-08CD-6100-14F1-F2FA9EB851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4" y="2307"/>
              <a:ext cx="131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38" name="Rectangle 130">
              <a:extLst>
                <a:ext uri="{FF2B5EF4-FFF2-40B4-BE49-F238E27FC236}">
                  <a16:creationId xmlns:a16="http://schemas.microsoft.com/office/drawing/2014/main" id="{D59C513C-24AE-14C8-8D00-D625D94F57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" y="230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39" name="Rectangle 131">
              <a:extLst>
                <a:ext uri="{FF2B5EF4-FFF2-40B4-BE49-F238E27FC236}">
                  <a16:creationId xmlns:a16="http://schemas.microsoft.com/office/drawing/2014/main" id="{7B5D2660-033B-87EC-DEE3-A55CEBDF16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3" y="2307"/>
              <a:ext cx="125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40" name="Rectangle 132">
              <a:extLst>
                <a:ext uri="{FF2B5EF4-FFF2-40B4-BE49-F238E27FC236}">
                  <a16:creationId xmlns:a16="http://schemas.microsoft.com/office/drawing/2014/main" id="{CB33A66F-5986-9374-76AD-613609D67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9" y="2307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41" name="Rectangle 133">
              <a:extLst>
                <a:ext uri="{FF2B5EF4-FFF2-40B4-BE49-F238E27FC236}">
                  <a16:creationId xmlns:a16="http://schemas.microsoft.com/office/drawing/2014/main" id="{F137213F-7FAD-1BB7-B769-82D97AFD88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" y="2307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42" name="Rectangle 134">
              <a:extLst>
                <a:ext uri="{FF2B5EF4-FFF2-40B4-BE49-F238E27FC236}">
                  <a16:creationId xmlns:a16="http://schemas.microsoft.com/office/drawing/2014/main" id="{E623A595-1813-E0A5-0858-02129E300A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" y="2313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43" name="Rectangle 135">
              <a:extLst>
                <a:ext uri="{FF2B5EF4-FFF2-40B4-BE49-F238E27FC236}">
                  <a16:creationId xmlns:a16="http://schemas.microsoft.com/office/drawing/2014/main" id="{009D293B-F517-CDA1-FF02-994C5FEBE4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" y="2313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44" name="Rectangle 136">
              <a:extLst>
                <a:ext uri="{FF2B5EF4-FFF2-40B4-BE49-F238E27FC236}">
                  <a16:creationId xmlns:a16="http://schemas.microsoft.com/office/drawing/2014/main" id="{D5AC5582-B413-2AF0-08DB-6A09CFD8A6E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2313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45" name="Rectangle 137">
              <a:extLst>
                <a:ext uri="{FF2B5EF4-FFF2-40B4-BE49-F238E27FC236}">
                  <a16:creationId xmlns:a16="http://schemas.microsoft.com/office/drawing/2014/main" id="{D4D5EEE5-C985-3756-C546-5C7FD178B1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313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46" name="Rectangle 138">
              <a:extLst>
                <a:ext uri="{FF2B5EF4-FFF2-40B4-BE49-F238E27FC236}">
                  <a16:creationId xmlns:a16="http://schemas.microsoft.com/office/drawing/2014/main" id="{92FC1E1E-2475-54A6-A58C-45BE479474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" y="2313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47" name="Rectangle 139">
              <a:extLst>
                <a:ext uri="{FF2B5EF4-FFF2-40B4-BE49-F238E27FC236}">
                  <a16:creationId xmlns:a16="http://schemas.microsoft.com/office/drawing/2014/main" id="{55DAFE26-42AC-1DA6-08E4-D8F624F945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9" y="2313"/>
              <a:ext cx="5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48" name="Rectangle 140">
              <a:extLst>
                <a:ext uri="{FF2B5EF4-FFF2-40B4-BE49-F238E27FC236}">
                  <a16:creationId xmlns:a16="http://schemas.microsoft.com/office/drawing/2014/main" id="{DF930814-ED97-5CA7-B75A-7073A7D1F5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" y="2313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49" name="Rectangle 141">
              <a:extLst>
                <a:ext uri="{FF2B5EF4-FFF2-40B4-BE49-F238E27FC236}">
                  <a16:creationId xmlns:a16="http://schemas.microsoft.com/office/drawing/2014/main" id="{56BD7352-121B-D3E5-9D85-AD0EC804F1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2431"/>
              <a:ext cx="592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Contamination</a:t>
              </a:r>
              <a:endParaRPr lang="en-US" altLang="en-US" sz="1500"/>
            </a:p>
          </p:txBody>
        </p:sp>
        <p:sp>
          <p:nvSpPr>
            <p:cNvPr id="17550" name="Rectangle 142">
              <a:extLst>
                <a:ext uri="{FF2B5EF4-FFF2-40B4-BE49-F238E27FC236}">
                  <a16:creationId xmlns:a16="http://schemas.microsoft.com/office/drawing/2014/main" id="{E94F416D-8B4B-94A3-4690-BF7D223A086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87" y="2431"/>
              <a:ext cx="25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551" name="Rectangle 143">
              <a:extLst>
                <a:ext uri="{FF2B5EF4-FFF2-40B4-BE49-F238E27FC236}">
                  <a16:creationId xmlns:a16="http://schemas.microsoft.com/office/drawing/2014/main" id="{E164266C-D424-B0EB-6352-115A1552F84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6" y="2431"/>
              <a:ext cx="649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Chemical Spray</a:t>
              </a:r>
              <a:endParaRPr lang="en-US" altLang="en-US" sz="1500"/>
            </a:p>
          </p:txBody>
        </p:sp>
        <p:sp>
          <p:nvSpPr>
            <p:cNvPr id="17552" name="Rectangle 144">
              <a:extLst>
                <a:ext uri="{FF2B5EF4-FFF2-40B4-BE49-F238E27FC236}">
                  <a16:creationId xmlns:a16="http://schemas.microsoft.com/office/drawing/2014/main" id="{E2B55301-F0E3-076E-C209-3E07805472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4" y="2431"/>
              <a:ext cx="2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553" name="Rectangle 145">
              <a:extLst>
                <a:ext uri="{FF2B5EF4-FFF2-40B4-BE49-F238E27FC236}">
                  <a16:creationId xmlns:a16="http://schemas.microsoft.com/office/drawing/2014/main" id="{8487C67F-0D54-C94C-FBC1-4ED36E7FAB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2431"/>
              <a:ext cx="425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Salt Spray</a:t>
              </a:r>
              <a:endParaRPr lang="en-US" altLang="en-US" sz="1500"/>
            </a:p>
          </p:txBody>
        </p:sp>
        <p:sp>
          <p:nvSpPr>
            <p:cNvPr id="17554" name="Rectangle 146">
              <a:extLst>
                <a:ext uri="{FF2B5EF4-FFF2-40B4-BE49-F238E27FC236}">
                  <a16:creationId xmlns:a16="http://schemas.microsoft.com/office/drawing/2014/main" id="{BCF72E8A-2B7A-ABAE-C931-7261BD57F09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96" y="2431"/>
              <a:ext cx="25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555" name="Rectangle 147">
              <a:extLst>
                <a:ext uri="{FF2B5EF4-FFF2-40B4-BE49-F238E27FC236}">
                  <a16:creationId xmlns:a16="http://schemas.microsoft.com/office/drawing/2014/main" id="{9D45F699-62E2-D705-9906-914547F249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3" y="2431"/>
              <a:ext cx="751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Mechanical Stress</a:t>
              </a:r>
              <a:endParaRPr lang="en-US" altLang="en-US" sz="1500"/>
            </a:p>
          </p:txBody>
        </p:sp>
        <p:sp>
          <p:nvSpPr>
            <p:cNvPr id="17556" name="Rectangle 148">
              <a:extLst>
                <a:ext uri="{FF2B5EF4-FFF2-40B4-BE49-F238E27FC236}">
                  <a16:creationId xmlns:a16="http://schemas.microsoft.com/office/drawing/2014/main" id="{84FB3CBD-5035-89F9-CE23-5BB4A938D8A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59" y="2431"/>
              <a:ext cx="25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557" name="Rectangle 149">
              <a:extLst>
                <a:ext uri="{FF2B5EF4-FFF2-40B4-BE49-F238E27FC236}">
                  <a16:creationId xmlns:a16="http://schemas.microsoft.com/office/drawing/2014/main" id="{DB72D3C5-1505-59D9-9B79-D5CE330B063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" y="2423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58" name="Rectangle 150">
              <a:extLst>
                <a:ext uri="{FF2B5EF4-FFF2-40B4-BE49-F238E27FC236}">
                  <a16:creationId xmlns:a16="http://schemas.microsoft.com/office/drawing/2014/main" id="{A80CF6F8-BAE7-C65D-506C-6848795CB3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" y="2423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59" name="Rectangle 151">
              <a:extLst>
                <a:ext uri="{FF2B5EF4-FFF2-40B4-BE49-F238E27FC236}">
                  <a16:creationId xmlns:a16="http://schemas.microsoft.com/office/drawing/2014/main" id="{D5FD5F1E-5D38-87E3-7494-7C9687C6F2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" y="2423"/>
              <a:ext cx="98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60" name="Rectangle 152">
              <a:extLst>
                <a:ext uri="{FF2B5EF4-FFF2-40B4-BE49-F238E27FC236}">
                  <a16:creationId xmlns:a16="http://schemas.microsoft.com/office/drawing/2014/main" id="{28CF8E21-EB64-E6DF-1AC7-18AF6CC30A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2423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61" name="Rectangle 153">
              <a:extLst>
                <a:ext uri="{FF2B5EF4-FFF2-40B4-BE49-F238E27FC236}">
                  <a16:creationId xmlns:a16="http://schemas.microsoft.com/office/drawing/2014/main" id="{7A0471B5-B527-1FD9-C3A9-B1E95C50A9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6" y="2423"/>
              <a:ext cx="98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62" name="Rectangle 154">
              <a:extLst>
                <a:ext uri="{FF2B5EF4-FFF2-40B4-BE49-F238E27FC236}">
                  <a16:creationId xmlns:a16="http://schemas.microsoft.com/office/drawing/2014/main" id="{9BAF87E6-9EC4-4D14-8C8F-3DBF99DB37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423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63" name="Rectangle 155">
              <a:extLst>
                <a:ext uri="{FF2B5EF4-FFF2-40B4-BE49-F238E27FC236}">
                  <a16:creationId xmlns:a16="http://schemas.microsoft.com/office/drawing/2014/main" id="{7DA2DF24-050A-E67A-1782-0144F10C88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4" y="2423"/>
              <a:ext cx="131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64" name="Rectangle 156">
              <a:extLst>
                <a:ext uri="{FF2B5EF4-FFF2-40B4-BE49-F238E27FC236}">
                  <a16:creationId xmlns:a16="http://schemas.microsoft.com/office/drawing/2014/main" id="{9D695544-C991-C57C-1EF3-700061FEA8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" y="2423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65" name="Rectangle 157">
              <a:extLst>
                <a:ext uri="{FF2B5EF4-FFF2-40B4-BE49-F238E27FC236}">
                  <a16:creationId xmlns:a16="http://schemas.microsoft.com/office/drawing/2014/main" id="{A279A18B-34FC-E188-47B0-4398442A04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3" y="2423"/>
              <a:ext cx="125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66" name="Rectangle 158">
              <a:extLst>
                <a:ext uri="{FF2B5EF4-FFF2-40B4-BE49-F238E27FC236}">
                  <a16:creationId xmlns:a16="http://schemas.microsoft.com/office/drawing/2014/main" id="{31B56D7E-9FA9-FAA0-9011-8C0D1034F9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9" y="2423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67" name="Rectangle 159">
              <a:extLst>
                <a:ext uri="{FF2B5EF4-FFF2-40B4-BE49-F238E27FC236}">
                  <a16:creationId xmlns:a16="http://schemas.microsoft.com/office/drawing/2014/main" id="{5695A102-E733-0827-6268-8FD680D015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" y="2423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68" name="Rectangle 160">
              <a:extLst>
                <a:ext uri="{FF2B5EF4-FFF2-40B4-BE49-F238E27FC236}">
                  <a16:creationId xmlns:a16="http://schemas.microsoft.com/office/drawing/2014/main" id="{DDBE346A-76B9-559D-EEB0-C295B310C2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" y="2429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69" name="Rectangle 161">
              <a:extLst>
                <a:ext uri="{FF2B5EF4-FFF2-40B4-BE49-F238E27FC236}">
                  <a16:creationId xmlns:a16="http://schemas.microsoft.com/office/drawing/2014/main" id="{DE0A8A4F-D1B5-488E-2620-AB0A12765B9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" y="2429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70" name="Rectangle 162">
              <a:extLst>
                <a:ext uri="{FF2B5EF4-FFF2-40B4-BE49-F238E27FC236}">
                  <a16:creationId xmlns:a16="http://schemas.microsoft.com/office/drawing/2014/main" id="{5AE87FD7-9A23-8753-7773-2F9F5A8902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2429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71" name="Rectangle 163">
              <a:extLst>
                <a:ext uri="{FF2B5EF4-FFF2-40B4-BE49-F238E27FC236}">
                  <a16:creationId xmlns:a16="http://schemas.microsoft.com/office/drawing/2014/main" id="{156F943E-CA65-8773-FA43-4B030EE12F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429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72" name="Rectangle 164">
              <a:extLst>
                <a:ext uri="{FF2B5EF4-FFF2-40B4-BE49-F238E27FC236}">
                  <a16:creationId xmlns:a16="http://schemas.microsoft.com/office/drawing/2014/main" id="{B03F8BEF-B692-0046-F36F-CDCB1AEF41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" y="2429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73" name="Rectangle 165">
              <a:extLst>
                <a:ext uri="{FF2B5EF4-FFF2-40B4-BE49-F238E27FC236}">
                  <a16:creationId xmlns:a16="http://schemas.microsoft.com/office/drawing/2014/main" id="{38D3244B-0F3A-EF78-0480-7A50BED5390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9" y="2429"/>
              <a:ext cx="5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74" name="Rectangle 166">
              <a:extLst>
                <a:ext uri="{FF2B5EF4-FFF2-40B4-BE49-F238E27FC236}">
                  <a16:creationId xmlns:a16="http://schemas.microsoft.com/office/drawing/2014/main" id="{A80CDDA2-AEFE-E7A8-F1F8-254583CC65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" y="2429"/>
              <a:ext cx="6" cy="1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75" name="Rectangle 167">
              <a:extLst>
                <a:ext uri="{FF2B5EF4-FFF2-40B4-BE49-F238E27FC236}">
                  <a16:creationId xmlns:a16="http://schemas.microsoft.com/office/drawing/2014/main" id="{BAE4FAA4-84EA-3DBA-15B1-85F3C83CF2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67" y="2547"/>
              <a:ext cx="871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Temperature Change</a:t>
              </a:r>
              <a:endParaRPr lang="en-US" altLang="en-US" sz="1500"/>
            </a:p>
          </p:txBody>
        </p:sp>
        <p:sp>
          <p:nvSpPr>
            <p:cNvPr id="17576" name="Rectangle 168">
              <a:extLst>
                <a:ext uri="{FF2B5EF4-FFF2-40B4-BE49-F238E27FC236}">
                  <a16:creationId xmlns:a16="http://schemas.microsoft.com/office/drawing/2014/main" id="{B2CFC8C6-E25D-03F5-692E-4D52544B14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80" y="2547"/>
              <a:ext cx="2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577" name="Rectangle 169">
              <a:extLst>
                <a:ext uri="{FF2B5EF4-FFF2-40B4-BE49-F238E27FC236}">
                  <a16:creationId xmlns:a16="http://schemas.microsoft.com/office/drawing/2014/main" id="{162D0CEC-FC6C-67C6-1931-06CB2573DA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66" y="2547"/>
              <a:ext cx="715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Pressure Change</a:t>
              </a:r>
              <a:endParaRPr lang="en-US" altLang="en-US" sz="1500"/>
            </a:p>
          </p:txBody>
        </p:sp>
        <p:sp>
          <p:nvSpPr>
            <p:cNvPr id="17578" name="Rectangle 170">
              <a:extLst>
                <a:ext uri="{FF2B5EF4-FFF2-40B4-BE49-F238E27FC236}">
                  <a16:creationId xmlns:a16="http://schemas.microsoft.com/office/drawing/2014/main" id="{7CC3EB11-86E4-5E4F-81C7-78A47F7E77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14" y="2547"/>
              <a:ext cx="2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579" name="Rectangle 171">
              <a:extLst>
                <a:ext uri="{FF2B5EF4-FFF2-40B4-BE49-F238E27FC236}">
                  <a16:creationId xmlns:a16="http://schemas.microsoft.com/office/drawing/2014/main" id="{8D745E59-EB92-D99D-7612-29DF6ABF5D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54" y="2547"/>
              <a:ext cx="1180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Radiation (UV, Gamma, etc.)</a:t>
              </a:r>
              <a:endParaRPr lang="en-US" altLang="en-US" sz="1500"/>
            </a:p>
          </p:txBody>
        </p:sp>
        <p:sp>
          <p:nvSpPr>
            <p:cNvPr id="17580" name="Rectangle 172">
              <a:extLst>
                <a:ext uri="{FF2B5EF4-FFF2-40B4-BE49-F238E27FC236}">
                  <a16:creationId xmlns:a16="http://schemas.microsoft.com/office/drawing/2014/main" id="{E6EEEBAF-FC94-B09E-B408-7042E576AC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86" y="2547"/>
              <a:ext cx="2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581" name="Rectangle 173">
              <a:extLst>
                <a:ext uri="{FF2B5EF4-FFF2-40B4-BE49-F238E27FC236}">
                  <a16:creationId xmlns:a16="http://schemas.microsoft.com/office/drawing/2014/main" id="{35BBF070-6BFE-E2E7-905E-CFB89D17F3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73" y="2547"/>
              <a:ext cx="1128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Other Environmental Factor</a:t>
              </a:r>
              <a:endParaRPr lang="en-US" altLang="en-US" sz="1500"/>
            </a:p>
          </p:txBody>
        </p:sp>
        <p:sp>
          <p:nvSpPr>
            <p:cNvPr id="17582" name="Rectangle 174">
              <a:extLst>
                <a:ext uri="{FF2B5EF4-FFF2-40B4-BE49-F238E27FC236}">
                  <a16:creationId xmlns:a16="http://schemas.microsoft.com/office/drawing/2014/main" id="{88DF8EB7-759F-786D-CEFF-6C8CB7EDFA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52" y="2547"/>
              <a:ext cx="26" cy="6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400">
                  <a:solidFill>
                    <a:srgbClr val="000000"/>
                  </a:solidFill>
                </a:rPr>
                <a:t> </a:t>
              </a:r>
              <a:endParaRPr lang="en-US" altLang="en-US" sz="1500"/>
            </a:p>
          </p:txBody>
        </p:sp>
        <p:sp>
          <p:nvSpPr>
            <p:cNvPr id="17583" name="Rectangle 175">
              <a:extLst>
                <a:ext uri="{FF2B5EF4-FFF2-40B4-BE49-F238E27FC236}">
                  <a16:creationId xmlns:a16="http://schemas.microsoft.com/office/drawing/2014/main" id="{95B522E0-28B8-A102-8B69-8464A3497E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" y="253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84" name="Rectangle 176">
              <a:extLst>
                <a:ext uri="{FF2B5EF4-FFF2-40B4-BE49-F238E27FC236}">
                  <a16:creationId xmlns:a16="http://schemas.microsoft.com/office/drawing/2014/main" id="{D5EA59E4-F619-6B82-B2BF-49819E84E8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" y="253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85" name="Rectangle 177">
              <a:extLst>
                <a:ext uri="{FF2B5EF4-FFF2-40B4-BE49-F238E27FC236}">
                  <a16:creationId xmlns:a16="http://schemas.microsoft.com/office/drawing/2014/main" id="{9C6D7014-488E-AA7D-3ABC-5233C3800B2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" y="2539"/>
              <a:ext cx="98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86" name="Rectangle 178">
              <a:extLst>
                <a:ext uri="{FF2B5EF4-FFF2-40B4-BE49-F238E27FC236}">
                  <a16:creationId xmlns:a16="http://schemas.microsoft.com/office/drawing/2014/main" id="{9378109E-F5A6-46E7-9E33-97D5EA4864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253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87" name="Rectangle 179">
              <a:extLst>
                <a:ext uri="{FF2B5EF4-FFF2-40B4-BE49-F238E27FC236}">
                  <a16:creationId xmlns:a16="http://schemas.microsoft.com/office/drawing/2014/main" id="{67C0DEEE-5D32-DACA-F28E-466A772D1D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6" y="2539"/>
              <a:ext cx="98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88" name="Rectangle 180">
              <a:extLst>
                <a:ext uri="{FF2B5EF4-FFF2-40B4-BE49-F238E27FC236}">
                  <a16:creationId xmlns:a16="http://schemas.microsoft.com/office/drawing/2014/main" id="{C8165259-21CF-486F-9417-370CE7F634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53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89" name="Rectangle 181">
              <a:extLst>
                <a:ext uri="{FF2B5EF4-FFF2-40B4-BE49-F238E27FC236}">
                  <a16:creationId xmlns:a16="http://schemas.microsoft.com/office/drawing/2014/main" id="{3C97C00D-DBD2-0617-061A-078079D665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14" y="2539"/>
              <a:ext cx="131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90" name="Rectangle 182">
              <a:extLst>
                <a:ext uri="{FF2B5EF4-FFF2-40B4-BE49-F238E27FC236}">
                  <a16:creationId xmlns:a16="http://schemas.microsoft.com/office/drawing/2014/main" id="{E29C1537-0FC6-AE45-8102-9DD05128E62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" y="253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91" name="Rectangle 183">
              <a:extLst>
                <a:ext uri="{FF2B5EF4-FFF2-40B4-BE49-F238E27FC236}">
                  <a16:creationId xmlns:a16="http://schemas.microsoft.com/office/drawing/2014/main" id="{AF6665AD-BAB0-6C5F-3A39-54203B2913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33" y="2539"/>
              <a:ext cx="1254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92" name="Rectangle 184">
              <a:extLst>
                <a:ext uri="{FF2B5EF4-FFF2-40B4-BE49-F238E27FC236}">
                  <a16:creationId xmlns:a16="http://schemas.microsoft.com/office/drawing/2014/main" id="{E7E8CFA3-A0A4-8EE5-DCF7-85764BBFEA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9" y="2539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93" name="Rectangle 185">
              <a:extLst>
                <a:ext uri="{FF2B5EF4-FFF2-40B4-BE49-F238E27FC236}">
                  <a16:creationId xmlns:a16="http://schemas.microsoft.com/office/drawing/2014/main" id="{21EE6F1A-E9CE-5E50-0C9C-D4D16C825A0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" y="2539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94" name="Rectangle 186">
              <a:extLst>
                <a:ext uri="{FF2B5EF4-FFF2-40B4-BE49-F238E27FC236}">
                  <a16:creationId xmlns:a16="http://schemas.microsoft.com/office/drawing/2014/main" id="{CCA8563A-D140-7BF5-6F92-0EE1D56E014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" y="2545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95" name="Rectangle 187">
              <a:extLst>
                <a:ext uri="{FF2B5EF4-FFF2-40B4-BE49-F238E27FC236}">
                  <a16:creationId xmlns:a16="http://schemas.microsoft.com/office/drawing/2014/main" id="{73021F30-C104-352B-884C-89DCE2E36FF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" y="2545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96" name="Rectangle 188">
              <a:extLst>
                <a:ext uri="{FF2B5EF4-FFF2-40B4-BE49-F238E27FC236}">
                  <a16:creationId xmlns:a16="http://schemas.microsoft.com/office/drawing/2014/main" id="{6F103C22-1ED0-16D0-2A14-B134B50539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" y="2656"/>
              <a:ext cx="6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97" name="Rectangle 189">
              <a:extLst>
                <a:ext uri="{FF2B5EF4-FFF2-40B4-BE49-F238E27FC236}">
                  <a16:creationId xmlns:a16="http://schemas.microsoft.com/office/drawing/2014/main" id="{09EC5AB4-56AD-25A0-1603-F191EE8866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" y="2668"/>
              <a:ext cx="1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98" name="Rectangle 190">
              <a:extLst>
                <a:ext uri="{FF2B5EF4-FFF2-40B4-BE49-F238E27FC236}">
                  <a16:creationId xmlns:a16="http://schemas.microsoft.com/office/drawing/2014/main" id="{8AF51B5A-6E8F-C7F5-96C2-8BC0567A5E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" y="265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599" name="Rectangle 191">
              <a:extLst>
                <a:ext uri="{FF2B5EF4-FFF2-40B4-BE49-F238E27FC236}">
                  <a16:creationId xmlns:a16="http://schemas.microsoft.com/office/drawing/2014/main" id="{E38A4071-5363-916C-B59A-E57BC6D0D8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6" y="265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0" name="Rectangle 192">
              <a:extLst>
                <a:ext uri="{FF2B5EF4-FFF2-40B4-BE49-F238E27FC236}">
                  <a16:creationId xmlns:a16="http://schemas.microsoft.com/office/drawing/2014/main" id="{EF465B1D-A505-6344-BAFF-179C468537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" y="2668"/>
              <a:ext cx="988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1" name="Rectangle 193">
              <a:extLst>
                <a:ext uri="{FF2B5EF4-FFF2-40B4-BE49-F238E27FC236}">
                  <a16:creationId xmlns:a16="http://schemas.microsoft.com/office/drawing/2014/main" id="{9F08BA17-08A7-39A9-42EA-3907E8ECC7C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32" y="2656"/>
              <a:ext cx="988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2" name="Rectangle 194">
              <a:extLst>
                <a:ext uri="{FF2B5EF4-FFF2-40B4-BE49-F238E27FC236}">
                  <a16:creationId xmlns:a16="http://schemas.microsoft.com/office/drawing/2014/main" id="{48F7BCF1-2384-3F2A-E25E-1C01359074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2545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3" name="Rectangle 195">
              <a:extLst>
                <a:ext uri="{FF2B5EF4-FFF2-40B4-BE49-F238E27FC236}">
                  <a16:creationId xmlns:a16="http://schemas.microsoft.com/office/drawing/2014/main" id="{4F89C262-4109-F187-C367-0F8E34D569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2656"/>
              <a:ext cx="1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4" name="Rectangle 196">
              <a:extLst>
                <a:ext uri="{FF2B5EF4-FFF2-40B4-BE49-F238E27FC236}">
                  <a16:creationId xmlns:a16="http://schemas.microsoft.com/office/drawing/2014/main" id="{74880BE6-AF4D-CFC0-A6B0-9158581FD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20" y="2668"/>
              <a:ext cx="1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5" name="Rectangle 197">
              <a:extLst>
                <a:ext uri="{FF2B5EF4-FFF2-40B4-BE49-F238E27FC236}">
                  <a16:creationId xmlns:a16="http://schemas.microsoft.com/office/drawing/2014/main" id="{75E01EAF-8F78-CE65-8543-B816AF5D0B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2668"/>
              <a:ext cx="97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6" name="Rectangle 198">
              <a:extLst>
                <a:ext uri="{FF2B5EF4-FFF2-40B4-BE49-F238E27FC236}">
                  <a16:creationId xmlns:a16="http://schemas.microsoft.com/office/drawing/2014/main" id="{E56C6493-2114-A849-026A-9470AFF64C7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37" y="2656"/>
              <a:ext cx="97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7" name="Rectangle 199">
              <a:extLst>
                <a:ext uri="{FF2B5EF4-FFF2-40B4-BE49-F238E27FC236}">
                  <a16:creationId xmlns:a16="http://schemas.microsoft.com/office/drawing/2014/main" id="{6707FB13-BAE5-F6B5-CFE8-DAE0E78E18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545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8" name="Rectangle 200">
              <a:extLst>
                <a:ext uri="{FF2B5EF4-FFF2-40B4-BE49-F238E27FC236}">
                  <a16:creationId xmlns:a16="http://schemas.microsoft.com/office/drawing/2014/main" id="{CF154C7D-4EB2-CBDF-8CE3-C306E17689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656"/>
              <a:ext cx="1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9" name="Rectangle 201">
              <a:extLst>
                <a:ext uri="{FF2B5EF4-FFF2-40B4-BE49-F238E27FC236}">
                  <a16:creationId xmlns:a16="http://schemas.microsoft.com/office/drawing/2014/main" id="{704A8069-6DB8-78C0-7B7F-20B0272606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08" y="2668"/>
              <a:ext cx="1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0" name="Rectangle 202">
              <a:extLst>
                <a:ext uri="{FF2B5EF4-FFF2-40B4-BE49-F238E27FC236}">
                  <a16:creationId xmlns:a16="http://schemas.microsoft.com/office/drawing/2014/main" id="{4C62DDF3-8290-FFED-A8D8-93F5EEDC1F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5" y="2668"/>
              <a:ext cx="130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1" name="Rectangle 203">
              <a:extLst>
                <a:ext uri="{FF2B5EF4-FFF2-40B4-BE49-F238E27FC236}">
                  <a16:creationId xmlns:a16="http://schemas.microsoft.com/office/drawing/2014/main" id="{CC00B68D-5CD2-E485-27BC-E935149EABD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25" y="2656"/>
              <a:ext cx="130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2" name="Rectangle 204">
              <a:extLst>
                <a:ext uri="{FF2B5EF4-FFF2-40B4-BE49-F238E27FC236}">
                  <a16:creationId xmlns:a16="http://schemas.microsoft.com/office/drawing/2014/main" id="{FDD6E0B3-03CD-37D6-ADEE-C4350025C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" y="2545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3" name="Rectangle 205">
              <a:extLst>
                <a:ext uri="{FF2B5EF4-FFF2-40B4-BE49-F238E27FC236}">
                  <a16:creationId xmlns:a16="http://schemas.microsoft.com/office/drawing/2014/main" id="{FBD45C11-CEA6-3706-EFAB-1B1529D0BA8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" y="2656"/>
              <a:ext cx="17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4" name="Rectangle 206">
              <a:extLst>
                <a:ext uri="{FF2B5EF4-FFF2-40B4-BE49-F238E27FC236}">
                  <a16:creationId xmlns:a16="http://schemas.microsoft.com/office/drawing/2014/main" id="{F691D5AB-1C56-4798-20A5-AF92EE0155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7" y="2668"/>
              <a:ext cx="1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5" name="Rectangle 207">
              <a:extLst>
                <a:ext uri="{FF2B5EF4-FFF2-40B4-BE49-F238E27FC236}">
                  <a16:creationId xmlns:a16="http://schemas.microsoft.com/office/drawing/2014/main" id="{21E45CDB-B426-61A2-B076-7E82298118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4" y="2668"/>
              <a:ext cx="1243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6" name="Rectangle 208">
              <a:extLst>
                <a:ext uri="{FF2B5EF4-FFF2-40B4-BE49-F238E27FC236}">
                  <a16:creationId xmlns:a16="http://schemas.microsoft.com/office/drawing/2014/main" id="{374FCC2D-F2DF-5870-6941-497F751F03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4" y="2656"/>
              <a:ext cx="1243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7" name="Rectangle 209">
              <a:extLst>
                <a:ext uri="{FF2B5EF4-FFF2-40B4-BE49-F238E27FC236}">
                  <a16:creationId xmlns:a16="http://schemas.microsoft.com/office/drawing/2014/main" id="{F337B83B-6695-E202-3570-DAFC5A7A99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9" y="2545"/>
              <a:ext cx="5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8" name="Rectangle 210">
              <a:extLst>
                <a:ext uri="{FF2B5EF4-FFF2-40B4-BE49-F238E27FC236}">
                  <a16:creationId xmlns:a16="http://schemas.microsoft.com/office/drawing/2014/main" id="{3D530ABB-D28C-D5CC-306C-8F66C3774C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" y="2545"/>
              <a:ext cx="6" cy="1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9" name="Rectangle 211">
              <a:extLst>
                <a:ext uri="{FF2B5EF4-FFF2-40B4-BE49-F238E27FC236}">
                  <a16:creationId xmlns:a16="http://schemas.microsoft.com/office/drawing/2014/main" id="{D82D5209-3259-F2DC-BE30-87D9FB43F25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99" y="2656"/>
              <a:ext cx="5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0" name="Rectangle 212">
              <a:extLst>
                <a:ext uri="{FF2B5EF4-FFF2-40B4-BE49-F238E27FC236}">
                  <a16:creationId xmlns:a16="http://schemas.microsoft.com/office/drawing/2014/main" id="{886D8120-8397-D6CD-BCFB-301B60AE27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" y="2668"/>
              <a:ext cx="17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1" name="Rectangle 213">
              <a:extLst>
                <a:ext uri="{FF2B5EF4-FFF2-40B4-BE49-F238E27FC236}">
                  <a16:creationId xmlns:a16="http://schemas.microsoft.com/office/drawing/2014/main" id="{3B9A7021-5642-6E68-B61A-B6685FCEFE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" y="265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2" name="Rectangle 214">
              <a:extLst>
                <a:ext uri="{FF2B5EF4-FFF2-40B4-BE49-F238E27FC236}">
                  <a16:creationId xmlns:a16="http://schemas.microsoft.com/office/drawing/2014/main" id="{0B132976-48BB-CD34-AEC0-AA83EDBC54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87" y="2656"/>
              <a:ext cx="6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4" name="Rectangle 2">
            <a:extLst>
              <a:ext uri="{FF2B5EF4-FFF2-40B4-BE49-F238E27FC236}">
                <a16:creationId xmlns:a16="http://schemas.microsoft.com/office/drawing/2014/main" id="{27FA1ADE-1A60-49F7-4EFD-1DF93ECD7A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19400" y="3048000"/>
            <a:ext cx="3124200" cy="2667000"/>
          </a:xfrm>
          <a:prstGeom prst="rect">
            <a:avLst/>
          </a:prstGeom>
          <a:solidFill>
            <a:srgbClr val="FFFFFF"/>
          </a:solidFill>
          <a:ln w="38100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>
            <a:outerShdw dist="107763" dir="2700000" algn="ctr" rotWithShape="0">
              <a:schemeClr val="bg2">
                <a:alpha val="50000"/>
              </a:schemeClr>
            </a:outerShdw>
          </a:effec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539651" name="Rectangle 3">
            <a:extLst>
              <a:ext uri="{FF2B5EF4-FFF2-40B4-BE49-F238E27FC236}">
                <a16:creationId xmlns:a16="http://schemas.microsoft.com/office/drawing/2014/main" id="{28F6D4FD-C366-FBA7-2469-D3EC7629F38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7. Determine Detection Abilities</a:t>
            </a:r>
          </a:p>
        </p:txBody>
      </p:sp>
      <p:sp>
        <p:nvSpPr>
          <p:cNvPr id="18436" name="Rectangle 4">
            <a:extLst>
              <a:ext uri="{FF2B5EF4-FFF2-40B4-BE49-F238E27FC236}">
                <a16:creationId xmlns:a16="http://schemas.microsoft.com/office/drawing/2014/main" id="{4817A69E-25F3-69CE-1536-638E19A5A3C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46075" y="1076325"/>
            <a:ext cx="8416925" cy="5513388"/>
          </a:xfrm>
        </p:spPr>
        <p:txBody>
          <a:bodyPr/>
          <a:lstStyle/>
          <a:p>
            <a:pPr eaLnBrk="1" hangingPunct="1"/>
            <a:r>
              <a:rPr lang="en-US" altLang="en-US" sz="2400"/>
              <a:t>During Operation</a:t>
            </a:r>
          </a:p>
          <a:p>
            <a:pPr eaLnBrk="1" hangingPunct="1"/>
            <a:endParaRPr lang="en-US" altLang="en-US" sz="2400"/>
          </a:p>
          <a:p>
            <a:pPr eaLnBrk="1" hangingPunct="1"/>
            <a:r>
              <a:rPr lang="en-US" altLang="en-US" sz="2400"/>
              <a:t>During Construction/Manufacture</a:t>
            </a:r>
          </a:p>
        </p:txBody>
      </p:sp>
      <p:pic>
        <p:nvPicPr>
          <p:cNvPr id="18437" name="Picture 6">
            <a:extLst>
              <a:ext uri="{FF2B5EF4-FFF2-40B4-BE49-F238E27FC236}">
                <a16:creationId xmlns:a16="http://schemas.microsoft.com/office/drawing/2014/main" id="{00DECBE4-8550-9F73-B806-1A51A454FC5E}"/>
              </a:ext>
            </a:extLst>
          </p:cNvPr>
          <p:cNvPicPr>
            <a:picLocks noGrp="1" noChangeAspect="1" noChangeArrowheads="1" noCrop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2971800" y="3200400"/>
            <a:ext cx="2819400" cy="2265363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0674" name="Rectangle 2">
            <a:extLst>
              <a:ext uri="{FF2B5EF4-FFF2-40B4-BE49-F238E27FC236}">
                <a16:creationId xmlns:a16="http://schemas.microsoft.com/office/drawing/2014/main" id="{EE55F2F3-4FDF-8B82-23DC-59EEFBB2F29E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8. Prioritize Failure Modes/Causes</a:t>
            </a:r>
          </a:p>
        </p:txBody>
      </p:sp>
      <p:sp>
        <p:nvSpPr>
          <p:cNvPr id="19459" name="Rectangle 3">
            <a:extLst>
              <a:ext uri="{FF2B5EF4-FFF2-40B4-BE49-F238E27FC236}">
                <a16:creationId xmlns:a16="http://schemas.microsoft.com/office/drawing/2014/main" id="{4C54847A-3961-01C5-B37B-19012DA4328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Risk Priority Number (RPN)</a:t>
            </a:r>
          </a:p>
        </p:txBody>
      </p:sp>
      <p:sp>
        <p:nvSpPr>
          <p:cNvPr id="19460" name="Rectangle 4">
            <a:extLst>
              <a:ext uri="{FF2B5EF4-FFF2-40B4-BE49-F238E27FC236}">
                <a16:creationId xmlns:a16="http://schemas.microsoft.com/office/drawing/2014/main" id="{E3CC9FC9-642E-D985-C98D-AD40DC5CAE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7763" y="1609725"/>
            <a:ext cx="2757487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1" name="Rectangle 5">
            <a:extLst>
              <a:ext uri="{FF2B5EF4-FFF2-40B4-BE49-F238E27FC236}">
                <a16:creationId xmlns:a16="http://schemas.microsoft.com/office/drawing/2014/main" id="{24720039-E828-4FFA-CAA2-63CBB1E493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0013" y="1609725"/>
            <a:ext cx="4762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2" name="Rectangle 6">
            <a:extLst>
              <a:ext uri="{FF2B5EF4-FFF2-40B4-BE49-F238E27FC236}">
                <a16:creationId xmlns:a16="http://schemas.microsoft.com/office/drawing/2014/main" id="{9656FCB6-EBC6-A215-165A-FE75FD8F73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5250" y="1609725"/>
            <a:ext cx="4763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3" name="Rectangle 7">
            <a:extLst>
              <a:ext uri="{FF2B5EF4-FFF2-40B4-BE49-F238E27FC236}">
                <a16:creationId xmlns:a16="http://schemas.microsoft.com/office/drawing/2014/main" id="{D6B7CA82-2D23-A6BD-78CC-CBF6438F2EE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4775" y="1609725"/>
            <a:ext cx="439738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4" name="Rectangle 8">
            <a:extLst>
              <a:ext uri="{FF2B5EF4-FFF2-40B4-BE49-F238E27FC236}">
                <a16:creationId xmlns:a16="http://schemas.microsoft.com/office/drawing/2014/main" id="{03C8F599-C530-E1CA-47F8-4C2D6D10FC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5250" y="1704975"/>
            <a:ext cx="4763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5" name="Rectangle 9">
            <a:extLst>
              <a:ext uri="{FF2B5EF4-FFF2-40B4-BE49-F238E27FC236}">
                <a16:creationId xmlns:a16="http://schemas.microsoft.com/office/drawing/2014/main" id="{92E440E4-EA4D-FD31-2350-D18641339A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5250" y="1882775"/>
            <a:ext cx="4763" cy="47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6" name="Rectangle 10">
            <a:extLst>
              <a:ext uri="{FF2B5EF4-FFF2-40B4-BE49-F238E27FC236}">
                <a16:creationId xmlns:a16="http://schemas.microsoft.com/office/drawing/2014/main" id="{6D28B45A-56D9-8011-2058-7DF90AF24E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5250" y="2065338"/>
            <a:ext cx="4763" cy="47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9467" name="Group 11">
            <a:extLst>
              <a:ext uri="{FF2B5EF4-FFF2-40B4-BE49-F238E27FC236}">
                <a16:creationId xmlns:a16="http://schemas.microsoft.com/office/drawing/2014/main" id="{00CF707D-4D94-7EA5-9320-56B22A2DFB5F}"/>
              </a:ext>
            </a:extLst>
          </p:cNvPr>
          <p:cNvGrpSpPr>
            <a:grpSpLocks/>
          </p:cNvGrpSpPr>
          <p:nvPr/>
        </p:nvGrpSpPr>
        <p:grpSpPr bwMode="auto">
          <a:xfrm>
            <a:off x="533400" y="1622425"/>
            <a:ext cx="8153400" cy="1882775"/>
            <a:chOff x="336" y="960"/>
            <a:chExt cx="5136" cy="1186"/>
          </a:xfrm>
        </p:grpSpPr>
        <p:sp>
          <p:nvSpPr>
            <p:cNvPr id="19552" name="Rectangle 12">
              <a:extLst>
                <a:ext uri="{FF2B5EF4-FFF2-40B4-BE49-F238E27FC236}">
                  <a16:creationId xmlns:a16="http://schemas.microsoft.com/office/drawing/2014/main" id="{38B217DF-7B87-CA04-F9C0-CA6B6B71A7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980"/>
              <a:ext cx="48" cy="18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53" name="Rectangle 13">
              <a:extLst>
                <a:ext uri="{FF2B5EF4-FFF2-40B4-BE49-F238E27FC236}">
                  <a16:creationId xmlns:a16="http://schemas.microsoft.com/office/drawing/2014/main" id="{41BD8C8F-FD02-1FD2-6A0F-D9DF89228B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95" y="980"/>
              <a:ext cx="48" cy="18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54" name="Rectangle 14">
              <a:extLst>
                <a:ext uri="{FF2B5EF4-FFF2-40B4-BE49-F238E27FC236}">
                  <a16:creationId xmlns:a16="http://schemas.microsoft.com/office/drawing/2014/main" id="{4434FF35-D132-8B61-A24C-6E7886D217C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" y="980"/>
              <a:ext cx="4298" cy="18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55" name="Rectangle 15">
              <a:extLst>
                <a:ext uri="{FF2B5EF4-FFF2-40B4-BE49-F238E27FC236}">
                  <a16:creationId xmlns:a16="http://schemas.microsoft.com/office/drawing/2014/main" id="{37ADE7E2-E51F-E3F3-2E0F-3C3B3F0713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" y="980"/>
              <a:ext cx="1454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</a:rPr>
                <a:t>FAILURE PROBABILITY</a:t>
              </a:r>
              <a:endParaRPr lang="en-US" altLang="en-US" sz="3300"/>
            </a:p>
          </p:txBody>
        </p:sp>
        <p:sp>
          <p:nvSpPr>
            <p:cNvPr id="19556" name="Rectangle 16">
              <a:extLst>
                <a:ext uri="{FF2B5EF4-FFF2-40B4-BE49-F238E27FC236}">
                  <a16:creationId xmlns:a16="http://schemas.microsoft.com/office/drawing/2014/main" id="{04C157CC-BC8D-F50E-56D1-E6EE187A36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58" y="980"/>
              <a:ext cx="3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</a:rPr>
                <a:t> </a:t>
              </a:r>
              <a:endParaRPr lang="en-US" altLang="en-US" sz="3300"/>
            </a:p>
          </p:txBody>
        </p:sp>
        <p:sp>
          <p:nvSpPr>
            <p:cNvPr id="19557" name="Rectangle 17">
              <a:extLst>
                <a:ext uri="{FF2B5EF4-FFF2-40B4-BE49-F238E27FC236}">
                  <a16:creationId xmlns:a16="http://schemas.microsoft.com/office/drawing/2014/main" id="{183C13A3-CCE4-C78D-110E-1C84D85768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" y="980"/>
              <a:ext cx="51" cy="18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58" name="Rectangle 18">
              <a:extLst>
                <a:ext uri="{FF2B5EF4-FFF2-40B4-BE49-F238E27FC236}">
                  <a16:creationId xmlns:a16="http://schemas.microsoft.com/office/drawing/2014/main" id="{C3CE8F4F-3710-79CF-A8C5-059CAB4E19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11" y="980"/>
              <a:ext cx="48" cy="180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59" name="Rectangle 19">
              <a:extLst>
                <a:ext uri="{FF2B5EF4-FFF2-40B4-BE49-F238E27FC236}">
                  <a16:creationId xmlns:a16="http://schemas.microsoft.com/office/drawing/2014/main" id="{105A41C2-FC36-6773-D599-168125239E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2" y="980"/>
              <a:ext cx="609" cy="184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60" name="Rectangle 20">
              <a:extLst>
                <a:ext uri="{FF2B5EF4-FFF2-40B4-BE49-F238E27FC236}">
                  <a16:creationId xmlns:a16="http://schemas.microsoft.com/office/drawing/2014/main" id="{944D6D41-DF1C-E6E4-4525-607DD90E34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2" y="980"/>
              <a:ext cx="45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</a:rPr>
                <a:t>SCORE</a:t>
              </a:r>
              <a:endParaRPr lang="en-US" altLang="en-US" sz="3300"/>
            </a:p>
          </p:txBody>
        </p:sp>
        <p:sp>
          <p:nvSpPr>
            <p:cNvPr id="19561" name="Rectangle 21">
              <a:extLst>
                <a:ext uri="{FF2B5EF4-FFF2-40B4-BE49-F238E27FC236}">
                  <a16:creationId xmlns:a16="http://schemas.microsoft.com/office/drawing/2014/main" id="{5C6B3C01-D533-4EC8-BB6E-5F4BC620E9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227" y="980"/>
              <a:ext cx="3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 b="1" i="1">
                  <a:solidFill>
                    <a:srgbClr val="000000"/>
                  </a:solidFill>
                </a:rPr>
                <a:t> </a:t>
              </a:r>
              <a:endParaRPr lang="en-US" altLang="en-US" sz="3300"/>
            </a:p>
          </p:txBody>
        </p:sp>
        <p:sp>
          <p:nvSpPr>
            <p:cNvPr id="19562" name="Rectangle 22">
              <a:extLst>
                <a:ext uri="{FF2B5EF4-FFF2-40B4-BE49-F238E27FC236}">
                  <a16:creationId xmlns:a16="http://schemas.microsoft.com/office/drawing/2014/main" id="{2578B88B-2D90-C25A-146C-8FDC1C4D1C7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960"/>
              <a:ext cx="13" cy="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63" name="Rectangle 23">
              <a:extLst>
                <a:ext uri="{FF2B5EF4-FFF2-40B4-BE49-F238E27FC236}">
                  <a16:creationId xmlns:a16="http://schemas.microsoft.com/office/drawing/2014/main" id="{B6180ECC-FA93-B9FF-2F69-4F3D6E5AF79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960"/>
              <a:ext cx="13" cy="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64" name="Rectangle 24">
              <a:extLst>
                <a:ext uri="{FF2B5EF4-FFF2-40B4-BE49-F238E27FC236}">
                  <a16:creationId xmlns:a16="http://schemas.microsoft.com/office/drawing/2014/main" id="{21FFD933-57FA-E34C-70F3-A992C4304B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960"/>
              <a:ext cx="4394" cy="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65" name="Rectangle 25">
              <a:extLst>
                <a:ext uri="{FF2B5EF4-FFF2-40B4-BE49-F238E27FC236}">
                  <a16:creationId xmlns:a16="http://schemas.microsoft.com/office/drawing/2014/main" id="{D401C063-E694-4894-D75B-EC06F1BE03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3" y="960"/>
              <a:ext cx="16" cy="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66" name="Rectangle 26">
              <a:extLst>
                <a:ext uri="{FF2B5EF4-FFF2-40B4-BE49-F238E27FC236}">
                  <a16:creationId xmlns:a16="http://schemas.microsoft.com/office/drawing/2014/main" id="{A491329A-07DF-1B31-E7F9-23AD278E6B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9" y="960"/>
              <a:ext cx="700" cy="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67" name="Rectangle 27">
              <a:extLst>
                <a:ext uri="{FF2B5EF4-FFF2-40B4-BE49-F238E27FC236}">
                  <a16:creationId xmlns:a16="http://schemas.microsoft.com/office/drawing/2014/main" id="{044FAADE-7334-BD5A-B029-2D5F55E53B0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" y="960"/>
              <a:ext cx="13" cy="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68" name="Rectangle 28">
              <a:extLst>
                <a:ext uri="{FF2B5EF4-FFF2-40B4-BE49-F238E27FC236}">
                  <a16:creationId xmlns:a16="http://schemas.microsoft.com/office/drawing/2014/main" id="{A2BD95BA-829E-F94F-F9CB-25448F74702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" y="960"/>
              <a:ext cx="13" cy="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69" name="Rectangle 29">
              <a:extLst>
                <a:ext uri="{FF2B5EF4-FFF2-40B4-BE49-F238E27FC236}">
                  <a16:creationId xmlns:a16="http://schemas.microsoft.com/office/drawing/2014/main" id="{CE0B4396-857F-E9BF-DE09-EE94C1BECE1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980"/>
              <a:ext cx="13" cy="18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70" name="Rectangle 30">
              <a:extLst>
                <a:ext uri="{FF2B5EF4-FFF2-40B4-BE49-F238E27FC236}">
                  <a16:creationId xmlns:a16="http://schemas.microsoft.com/office/drawing/2014/main" id="{7553857B-E101-15D7-B9F2-B454B4E8C9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3" y="980"/>
              <a:ext cx="8" cy="18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71" name="Rectangle 31">
              <a:extLst>
                <a:ext uri="{FF2B5EF4-FFF2-40B4-BE49-F238E27FC236}">
                  <a16:creationId xmlns:a16="http://schemas.microsoft.com/office/drawing/2014/main" id="{F2604C20-F5BB-A19D-37F4-ACACFBEE4F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" y="980"/>
              <a:ext cx="13" cy="18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72" name="Rectangle 32">
              <a:extLst>
                <a:ext uri="{FF2B5EF4-FFF2-40B4-BE49-F238E27FC236}">
                  <a16:creationId xmlns:a16="http://schemas.microsoft.com/office/drawing/2014/main" id="{C5BAE002-C3F8-5ECA-FAF8-B03DE32335C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" y="1184"/>
              <a:ext cx="1748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Failure is very unlikely to occur</a:t>
              </a:r>
              <a:endParaRPr lang="en-US" altLang="en-US" sz="3300"/>
            </a:p>
          </p:txBody>
        </p:sp>
        <p:sp>
          <p:nvSpPr>
            <p:cNvPr id="19573" name="Rectangle 33">
              <a:extLst>
                <a:ext uri="{FF2B5EF4-FFF2-40B4-BE49-F238E27FC236}">
                  <a16:creationId xmlns:a16="http://schemas.microsoft.com/office/drawing/2014/main" id="{DD5BB9F4-D53E-9A49-F7E7-1982CB96C7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4" y="1184"/>
              <a:ext cx="3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3300"/>
            </a:p>
          </p:txBody>
        </p:sp>
        <p:sp>
          <p:nvSpPr>
            <p:cNvPr id="19574" name="Rectangle 34">
              <a:extLst>
                <a:ext uri="{FF2B5EF4-FFF2-40B4-BE49-F238E27FC236}">
                  <a16:creationId xmlns:a16="http://schemas.microsoft.com/office/drawing/2014/main" id="{C5EB260F-1661-A6B0-E713-32E196BBA7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2" y="1184"/>
              <a:ext cx="10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1 </a:t>
              </a:r>
              <a:endParaRPr lang="en-US" altLang="en-US" sz="3300"/>
            </a:p>
          </p:txBody>
        </p:sp>
        <p:sp>
          <p:nvSpPr>
            <p:cNvPr id="19575" name="Rectangle 35">
              <a:extLst>
                <a:ext uri="{FF2B5EF4-FFF2-40B4-BE49-F238E27FC236}">
                  <a16:creationId xmlns:a16="http://schemas.microsoft.com/office/drawing/2014/main" id="{A0CB1F34-B647-0FFA-C5C5-CA5476AEDCF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3" y="1184"/>
              <a:ext cx="4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-</a:t>
              </a:r>
              <a:endParaRPr lang="en-US" altLang="en-US" sz="3300"/>
            </a:p>
          </p:txBody>
        </p:sp>
        <p:sp>
          <p:nvSpPr>
            <p:cNvPr id="19576" name="Rectangle 36">
              <a:extLst>
                <a:ext uri="{FF2B5EF4-FFF2-40B4-BE49-F238E27FC236}">
                  <a16:creationId xmlns:a16="http://schemas.microsoft.com/office/drawing/2014/main" id="{5DDB5729-8DC3-72F9-ED46-48AA6DB520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1" y="1184"/>
              <a:ext cx="10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2</a:t>
              </a:r>
              <a:endParaRPr lang="en-US" altLang="en-US" sz="3300"/>
            </a:p>
          </p:txBody>
        </p:sp>
        <p:sp>
          <p:nvSpPr>
            <p:cNvPr id="19577" name="Rectangle 37">
              <a:extLst>
                <a:ext uri="{FF2B5EF4-FFF2-40B4-BE49-F238E27FC236}">
                  <a16:creationId xmlns:a16="http://schemas.microsoft.com/office/drawing/2014/main" id="{3A25CD93-4855-EB21-6050-1686AD9C65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2" y="1184"/>
              <a:ext cx="3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3300"/>
            </a:p>
          </p:txBody>
        </p:sp>
        <p:sp>
          <p:nvSpPr>
            <p:cNvPr id="19578" name="Rectangle 38">
              <a:extLst>
                <a:ext uri="{FF2B5EF4-FFF2-40B4-BE49-F238E27FC236}">
                  <a16:creationId xmlns:a16="http://schemas.microsoft.com/office/drawing/2014/main" id="{DCCF88B1-D962-5F2F-B17B-188A42914C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1160"/>
              <a:ext cx="13" cy="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79" name="Rectangle 39">
              <a:extLst>
                <a:ext uri="{FF2B5EF4-FFF2-40B4-BE49-F238E27FC236}">
                  <a16:creationId xmlns:a16="http://schemas.microsoft.com/office/drawing/2014/main" id="{0345A1EE-00A1-30C6-48D7-3C429CB524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1160"/>
              <a:ext cx="4394" cy="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80" name="Rectangle 40">
              <a:extLst>
                <a:ext uri="{FF2B5EF4-FFF2-40B4-BE49-F238E27FC236}">
                  <a16:creationId xmlns:a16="http://schemas.microsoft.com/office/drawing/2014/main" id="{3930595F-81B8-F867-5FF7-8FB7B43DAC5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3" y="1160"/>
              <a:ext cx="16" cy="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81" name="Rectangle 41">
              <a:extLst>
                <a:ext uri="{FF2B5EF4-FFF2-40B4-BE49-F238E27FC236}">
                  <a16:creationId xmlns:a16="http://schemas.microsoft.com/office/drawing/2014/main" id="{FDFD2808-2E9D-8781-D864-26277E8926E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9" y="1160"/>
              <a:ext cx="700" cy="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82" name="Rectangle 42">
              <a:extLst>
                <a:ext uri="{FF2B5EF4-FFF2-40B4-BE49-F238E27FC236}">
                  <a16:creationId xmlns:a16="http://schemas.microsoft.com/office/drawing/2014/main" id="{B109A2F0-8C19-B3D9-00DE-8CFC54369C0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" y="1160"/>
              <a:ext cx="13" cy="2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83" name="Rectangle 43">
              <a:extLst>
                <a:ext uri="{FF2B5EF4-FFF2-40B4-BE49-F238E27FC236}">
                  <a16:creationId xmlns:a16="http://schemas.microsoft.com/office/drawing/2014/main" id="{7C433611-6945-5FDA-2D5B-04594BEE7F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1180"/>
              <a:ext cx="13" cy="18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84" name="Rectangle 44">
              <a:extLst>
                <a:ext uri="{FF2B5EF4-FFF2-40B4-BE49-F238E27FC236}">
                  <a16:creationId xmlns:a16="http://schemas.microsoft.com/office/drawing/2014/main" id="{5AA697A5-F042-D78D-4120-381D7CD2296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3" y="1180"/>
              <a:ext cx="8" cy="18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85" name="Rectangle 45">
              <a:extLst>
                <a:ext uri="{FF2B5EF4-FFF2-40B4-BE49-F238E27FC236}">
                  <a16:creationId xmlns:a16="http://schemas.microsoft.com/office/drawing/2014/main" id="{C41555D6-4818-D49D-C08F-1B47D20049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" y="1180"/>
              <a:ext cx="13" cy="18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86" name="Rectangle 46">
              <a:extLst>
                <a:ext uri="{FF2B5EF4-FFF2-40B4-BE49-F238E27FC236}">
                  <a16:creationId xmlns:a16="http://schemas.microsoft.com/office/drawing/2014/main" id="{1003E614-E01F-D49E-52DA-D799AAD84B2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" y="1374"/>
              <a:ext cx="3640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Failure probability is low based on data from similar components</a:t>
              </a:r>
              <a:endParaRPr lang="en-US" altLang="en-US" sz="3300"/>
            </a:p>
          </p:txBody>
        </p:sp>
        <p:sp>
          <p:nvSpPr>
            <p:cNvPr id="19587" name="Rectangle 47">
              <a:extLst>
                <a:ext uri="{FF2B5EF4-FFF2-40B4-BE49-F238E27FC236}">
                  <a16:creationId xmlns:a16="http://schemas.microsoft.com/office/drawing/2014/main" id="{4F77570D-5006-C4F9-2BE4-012E184EB8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02" y="1374"/>
              <a:ext cx="3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3300"/>
            </a:p>
          </p:txBody>
        </p:sp>
        <p:sp>
          <p:nvSpPr>
            <p:cNvPr id="19588" name="Rectangle 48">
              <a:extLst>
                <a:ext uri="{FF2B5EF4-FFF2-40B4-BE49-F238E27FC236}">
                  <a16:creationId xmlns:a16="http://schemas.microsoft.com/office/drawing/2014/main" id="{7B56B83E-4D87-9F8E-E962-F43B2DBAC1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2" y="1374"/>
              <a:ext cx="10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3 </a:t>
              </a:r>
              <a:endParaRPr lang="en-US" altLang="en-US" sz="3300"/>
            </a:p>
          </p:txBody>
        </p:sp>
        <p:sp>
          <p:nvSpPr>
            <p:cNvPr id="19589" name="Rectangle 49">
              <a:extLst>
                <a:ext uri="{FF2B5EF4-FFF2-40B4-BE49-F238E27FC236}">
                  <a16:creationId xmlns:a16="http://schemas.microsoft.com/office/drawing/2014/main" id="{D216CDDB-D246-8FE3-5271-8EB31309EF8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3" y="1374"/>
              <a:ext cx="4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-</a:t>
              </a:r>
              <a:endParaRPr lang="en-US" altLang="en-US" sz="3300"/>
            </a:p>
          </p:txBody>
        </p:sp>
        <p:sp>
          <p:nvSpPr>
            <p:cNvPr id="19590" name="Rectangle 50">
              <a:extLst>
                <a:ext uri="{FF2B5EF4-FFF2-40B4-BE49-F238E27FC236}">
                  <a16:creationId xmlns:a16="http://schemas.microsoft.com/office/drawing/2014/main" id="{96B3F743-88AA-B990-CF69-D17A817E15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1" y="1374"/>
              <a:ext cx="10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4</a:t>
              </a:r>
              <a:endParaRPr lang="en-US" altLang="en-US" sz="3300"/>
            </a:p>
          </p:txBody>
        </p:sp>
        <p:sp>
          <p:nvSpPr>
            <p:cNvPr id="19591" name="Rectangle 51">
              <a:extLst>
                <a:ext uri="{FF2B5EF4-FFF2-40B4-BE49-F238E27FC236}">
                  <a16:creationId xmlns:a16="http://schemas.microsoft.com/office/drawing/2014/main" id="{C6C8534A-5C0A-C611-BA47-0F25556E11A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2" y="1374"/>
              <a:ext cx="3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3300"/>
            </a:p>
          </p:txBody>
        </p:sp>
        <p:sp>
          <p:nvSpPr>
            <p:cNvPr id="19592" name="Rectangle 52">
              <a:extLst>
                <a:ext uri="{FF2B5EF4-FFF2-40B4-BE49-F238E27FC236}">
                  <a16:creationId xmlns:a16="http://schemas.microsoft.com/office/drawing/2014/main" id="{16351D0A-F5E9-AC7F-BC42-F6482CEC6E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1364"/>
              <a:ext cx="13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93" name="Rectangle 53">
              <a:extLst>
                <a:ext uri="{FF2B5EF4-FFF2-40B4-BE49-F238E27FC236}">
                  <a16:creationId xmlns:a16="http://schemas.microsoft.com/office/drawing/2014/main" id="{4148FCE2-9CE8-0653-62B6-C1E3B234A6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1364"/>
              <a:ext cx="4394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94" name="Rectangle 54">
              <a:extLst>
                <a:ext uri="{FF2B5EF4-FFF2-40B4-BE49-F238E27FC236}">
                  <a16:creationId xmlns:a16="http://schemas.microsoft.com/office/drawing/2014/main" id="{A92DAFD0-A74F-507B-53BB-6178F5B779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3" y="1364"/>
              <a:ext cx="8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95" name="Rectangle 55">
              <a:extLst>
                <a:ext uri="{FF2B5EF4-FFF2-40B4-BE49-F238E27FC236}">
                  <a16:creationId xmlns:a16="http://schemas.microsoft.com/office/drawing/2014/main" id="{F5CCE2C7-2FC3-07A4-4813-87C88D585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" y="1364"/>
              <a:ext cx="708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96" name="Rectangle 56">
              <a:extLst>
                <a:ext uri="{FF2B5EF4-FFF2-40B4-BE49-F238E27FC236}">
                  <a16:creationId xmlns:a16="http://schemas.microsoft.com/office/drawing/2014/main" id="{99C05AB7-7922-75DD-0D49-4F71E8EEBE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" y="1364"/>
              <a:ext cx="13" cy="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97" name="Rectangle 57">
              <a:extLst>
                <a:ext uri="{FF2B5EF4-FFF2-40B4-BE49-F238E27FC236}">
                  <a16:creationId xmlns:a16="http://schemas.microsoft.com/office/drawing/2014/main" id="{4CF488D3-9DBD-0968-B210-DDD3D5D121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1371"/>
              <a:ext cx="13" cy="18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98" name="Rectangle 58">
              <a:extLst>
                <a:ext uri="{FF2B5EF4-FFF2-40B4-BE49-F238E27FC236}">
                  <a16:creationId xmlns:a16="http://schemas.microsoft.com/office/drawing/2014/main" id="{B61CDC36-B722-41C7-641B-5375AB4FE3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3" y="1371"/>
              <a:ext cx="8" cy="18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599" name="Rectangle 59">
              <a:extLst>
                <a:ext uri="{FF2B5EF4-FFF2-40B4-BE49-F238E27FC236}">
                  <a16:creationId xmlns:a16="http://schemas.microsoft.com/office/drawing/2014/main" id="{144552CD-636B-07F7-A356-05A31B145CF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" y="1371"/>
              <a:ext cx="13" cy="18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00" name="Rectangle 60">
              <a:extLst>
                <a:ext uri="{FF2B5EF4-FFF2-40B4-BE49-F238E27FC236}">
                  <a16:creationId xmlns:a16="http://schemas.microsoft.com/office/drawing/2014/main" id="{FEAABADD-95A4-E2B1-49D7-405B9DCC01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" y="1565"/>
              <a:ext cx="1991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Possibility exists for failure to occur</a:t>
              </a:r>
              <a:endParaRPr lang="en-US" altLang="en-US" sz="3300"/>
            </a:p>
          </p:txBody>
        </p:sp>
        <p:sp>
          <p:nvSpPr>
            <p:cNvPr id="19601" name="Rectangle 61">
              <a:extLst>
                <a:ext uri="{FF2B5EF4-FFF2-40B4-BE49-F238E27FC236}">
                  <a16:creationId xmlns:a16="http://schemas.microsoft.com/office/drawing/2014/main" id="{38964981-8B8C-EE7A-87BC-884138AA37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59" y="1565"/>
              <a:ext cx="35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3300"/>
            </a:p>
          </p:txBody>
        </p:sp>
        <p:sp>
          <p:nvSpPr>
            <p:cNvPr id="19602" name="Rectangle 62">
              <a:extLst>
                <a:ext uri="{FF2B5EF4-FFF2-40B4-BE49-F238E27FC236}">
                  <a16:creationId xmlns:a16="http://schemas.microsoft.com/office/drawing/2014/main" id="{DA9D184A-D41D-8FDB-6575-04F7236CC6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2" y="1565"/>
              <a:ext cx="106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5 </a:t>
              </a:r>
              <a:endParaRPr lang="en-US" altLang="en-US" sz="3300"/>
            </a:p>
          </p:txBody>
        </p:sp>
        <p:sp>
          <p:nvSpPr>
            <p:cNvPr id="19603" name="Rectangle 63">
              <a:extLst>
                <a:ext uri="{FF2B5EF4-FFF2-40B4-BE49-F238E27FC236}">
                  <a16:creationId xmlns:a16="http://schemas.microsoft.com/office/drawing/2014/main" id="{05FD8BD4-97A3-342E-42A9-F6F82252C8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3" y="1565"/>
              <a:ext cx="43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-</a:t>
              </a:r>
              <a:endParaRPr lang="en-US" altLang="en-US" sz="3300"/>
            </a:p>
          </p:txBody>
        </p:sp>
        <p:sp>
          <p:nvSpPr>
            <p:cNvPr id="19604" name="Rectangle 64">
              <a:extLst>
                <a:ext uri="{FF2B5EF4-FFF2-40B4-BE49-F238E27FC236}">
                  <a16:creationId xmlns:a16="http://schemas.microsoft.com/office/drawing/2014/main" id="{5DCB529D-BD78-491A-88C9-95D312BC6F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1" y="1565"/>
              <a:ext cx="106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6</a:t>
              </a:r>
              <a:endParaRPr lang="en-US" altLang="en-US" sz="3300"/>
            </a:p>
          </p:txBody>
        </p:sp>
        <p:sp>
          <p:nvSpPr>
            <p:cNvPr id="19605" name="Rectangle 65">
              <a:extLst>
                <a:ext uri="{FF2B5EF4-FFF2-40B4-BE49-F238E27FC236}">
                  <a16:creationId xmlns:a16="http://schemas.microsoft.com/office/drawing/2014/main" id="{373394C3-2EEA-9360-DDB6-B3E93A9EE31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2" y="1565"/>
              <a:ext cx="35" cy="15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3300"/>
            </a:p>
          </p:txBody>
        </p:sp>
        <p:sp>
          <p:nvSpPr>
            <p:cNvPr id="19606" name="Rectangle 66">
              <a:extLst>
                <a:ext uri="{FF2B5EF4-FFF2-40B4-BE49-F238E27FC236}">
                  <a16:creationId xmlns:a16="http://schemas.microsoft.com/office/drawing/2014/main" id="{2A703AFF-E62D-9D62-5B5D-9C124EC90F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1555"/>
              <a:ext cx="13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07" name="Rectangle 67">
              <a:extLst>
                <a:ext uri="{FF2B5EF4-FFF2-40B4-BE49-F238E27FC236}">
                  <a16:creationId xmlns:a16="http://schemas.microsoft.com/office/drawing/2014/main" id="{71C689FB-6B87-591F-8258-4DBF379302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1555"/>
              <a:ext cx="4394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08" name="Rectangle 68">
              <a:extLst>
                <a:ext uri="{FF2B5EF4-FFF2-40B4-BE49-F238E27FC236}">
                  <a16:creationId xmlns:a16="http://schemas.microsoft.com/office/drawing/2014/main" id="{E9BA4F24-972C-B498-CEC0-676D58C910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" y="1555"/>
              <a:ext cx="708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09" name="Rectangle 69">
              <a:extLst>
                <a:ext uri="{FF2B5EF4-FFF2-40B4-BE49-F238E27FC236}">
                  <a16:creationId xmlns:a16="http://schemas.microsoft.com/office/drawing/2014/main" id="{86F26D2D-7C8B-852C-7D7B-0446AA4489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" y="1555"/>
              <a:ext cx="13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10" name="Rectangle 70">
              <a:extLst>
                <a:ext uri="{FF2B5EF4-FFF2-40B4-BE49-F238E27FC236}">
                  <a16:creationId xmlns:a16="http://schemas.microsoft.com/office/drawing/2014/main" id="{F996B978-179F-FFD0-D3C3-42CD8F8FA05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1565"/>
              <a:ext cx="13" cy="18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11" name="Rectangle 71">
              <a:extLst>
                <a:ext uri="{FF2B5EF4-FFF2-40B4-BE49-F238E27FC236}">
                  <a16:creationId xmlns:a16="http://schemas.microsoft.com/office/drawing/2014/main" id="{100F6E10-E81B-424E-5FB7-4BA7184D1D5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3" y="1565"/>
              <a:ext cx="8" cy="18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12" name="Rectangle 72">
              <a:extLst>
                <a:ext uri="{FF2B5EF4-FFF2-40B4-BE49-F238E27FC236}">
                  <a16:creationId xmlns:a16="http://schemas.microsoft.com/office/drawing/2014/main" id="{3401C1D9-4897-FA25-AFC5-EFCA308452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" y="1565"/>
              <a:ext cx="13" cy="18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13" name="Rectangle 73">
              <a:extLst>
                <a:ext uri="{FF2B5EF4-FFF2-40B4-BE49-F238E27FC236}">
                  <a16:creationId xmlns:a16="http://schemas.microsoft.com/office/drawing/2014/main" id="{17984C71-B095-194D-215D-6DA1B92B0C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" y="1755"/>
              <a:ext cx="3691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Failure probability is high based on data from similar components</a:t>
              </a:r>
              <a:endParaRPr lang="en-US" altLang="en-US" sz="3300"/>
            </a:p>
          </p:txBody>
        </p:sp>
        <p:sp>
          <p:nvSpPr>
            <p:cNvPr id="19614" name="Rectangle 74">
              <a:extLst>
                <a:ext uri="{FF2B5EF4-FFF2-40B4-BE49-F238E27FC236}">
                  <a16:creationId xmlns:a16="http://schemas.microsoft.com/office/drawing/2014/main" id="{CEDACE87-2F8F-AA9C-A754-BE967BCD7A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0" y="1755"/>
              <a:ext cx="3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3300"/>
            </a:p>
          </p:txBody>
        </p:sp>
        <p:sp>
          <p:nvSpPr>
            <p:cNvPr id="19615" name="Rectangle 75">
              <a:extLst>
                <a:ext uri="{FF2B5EF4-FFF2-40B4-BE49-F238E27FC236}">
                  <a16:creationId xmlns:a16="http://schemas.microsoft.com/office/drawing/2014/main" id="{DA749018-7311-62D9-63BD-979EE6AA43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2" y="1755"/>
              <a:ext cx="10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7 </a:t>
              </a:r>
              <a:endParaRPr lang="en-US" altLang="en-US" sz="3300"/>
            </a:p>
          </p:txBody>
        </p:sp>
        <p:sp>
          <p:nvSpPr>
            <p:cNvPr id="19616" name="Rectangle 76">
              <a:extLst>
                <a:ext uri="{FF2B5EF4-FFF2-40B4-BE49-F238E27FC236}">
                  <a16:creationId xmlns:a16="http://schemas.microsoft.com/office/drawing/2014/main" id="{B1C176E0-AC26-6AEC-BD37-35224D4E68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3" y="1755"/>
              <a:ext cx="4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-</a:t>
              </a:r>
              <a:endParaRPr lang="en-US" altLang="en-US" sz="3300"/>
            </a:p>
          </p:txBody>
        </p:sp>
        <p:sp>
          <p:nvSpPr>
            <p:cNvPr id="19617" name="Rectangle 77">
              <a:extLst>
                <a:ext uri="{FF2B5EF4-FFF2-40B4-BE49-F238E27FC236}">
                  <a16:creationId xmlns:a16="http://schemas.microsoft.com/office/drawing/2014/main" id="{AFFC5D3E-22DB-9B4F-795A-31A37464EA8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1" y="1755"/>
              <a:ext cx="10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8</a:t>
              </a:r>
              <a:endParaRPr lang="en-US" altLang="en-US" sz="3300"/>
            </a:p>
          </p:txBody>
        </p:sp>
        <p:sp>
          <p:nvSpPr>
            <p:cNvPr id="19618" name="Rectangle 78">
              <a:extLst>
                <a:ext uri="{FF2B5EF4-FFF2-40B4-BE49-F238E27FC236}">
                  <a16:creationId xmlns:a16="http://schemas.microsoft.com/office/drawing/2014/main" id="{289FB81E-11E5-D7EA-7BBE-87F668F862D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42" y="1755"/>
              <a:ext cx="3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3300"/>
            </a:p>
          </p:txBody>
        </p:sp>
        <p:sp>
          <p:nvSpPr>
            <p:cNvPr id="19619" name="Rectangle 79">
              <a:extLst>
                <a:ext uri="{FF2B5EF4-FFF2-40B4-BE49-F238E27FC236}">
                  <a16:creationId xmlns:a16="http://schemas.microsoft.com/office/drawing/2014/main" id="{69DFB7BE-4708-90DF-014D-612B3699228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1745"/>
              <a:ext cx="13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20" name="Rectangle 80">
              <a:extLst>
                <a:ext uri="{FF2B5EF4-FFF2-40B4-BE49-F238E27FC236}">
                  <a16:creationId xmlns:a16="http://schemas.microsoft.com/office/drawing/2014/main" id="{310FE19D-16C6-16B2-3B3B-EC16C36E98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1745"/>
              <a:ext cx="4394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21" name="Rectangle 81">
              <a:extLst>
                <a:ext uri="{FF2B5EF4-FFF2-40B4-BE49-F238E27FC236}">
                  <a16:creationId xmlns:a16="http://schemas.microsoft.com/office/drawing/2014/main" id="{F1AFE251-EEDE-3F7F-9113-D3A3A038CA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3" y="1745"/>
              <a:ext cx="8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22" name="Rectangle 82">
              <a:extLst>
                <a:ext uri="{FF2B5EF4-FFF2-40B4-BE49-F238E27FC236}">
                  <a16:creationId xmlns:a16="http://schemas.microsoft.com/office/drawing/2014/main" id="{22D93E56-A77D-37F4-9DF8-7262517837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" y="1745"/>
              <a:ext cx="708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23" name="Rectangle 83">
              <a:extLst>
                <a:ext uri="{FF2B5EF4-FFF2-40B4-BE49-F238E27FC236}">
                  <a16:creationId xmlns:a16="http://schemas.microsoft.com/office/drawing/2014/main" id="{E4F1B11C-FC14-0ABF-3B41-4A39452425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" y="1745"/>
              <a:ext cx="13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24" name="Rectangle 84">
              <a:extLst>
                <a:ext uri="{FF2B5EF4-FFF2-40B4-BE49-F238E27FC236}">
                  <a16:creationId xmlns:a16="http://schemas.microsoft.com/office/drawing/2014/main" id="{60E698B8-41C3-38CA-4EF4-02A5A86FF2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1755"/>
              <a:ext cx="13" cy="18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25" name="Rectangle 85">
              <a:extLst>
                <a:ext uri="{FF2B5EF4-FFF2-40B4-BE49-F238E27FC236}">
                  <a16:creationId xmlns:a16="http://schemas.microsoft.com/office/drawing/2014/main" id="{5E2E9D4F-7BE8-57EE-CB9D-DEC811B13C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3" y="1755"/>
              <a:ext cx="8" cy="18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26" name="Rectangle 86">
              <a:extLst>
                <a:ext uri="{FF2B5EF4-FFF2-40B4-BE49-F238E27FC236}">
                  <a16:creationId xmlns:a16="http://schemas.microsoft.com/office/drawing/2014/main" id="{B34E3490-C89D-1163-5050-E8252C14A8F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" y="1755"/>
              <a:ext cx="13" cy="18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27" name="Rectangle 87">
              <a:extLst>
                <a:ext uri="{FF2B5EF4-FFF2-40B4-BE49-F238E27FC236}">
                  <a16:creationId xmlns:a16="http://schemas.microsoft.com/office/drawing/2014/main" id="{D9C9645D-342A-0D69-68AB-16042E9173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7" y="1949"/>
              <a:ext cx="160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Failure is very likely to occur</a:t>
              </a:r>
              <a:endParaRPr lang="en-US" altLang="en-US" sz="3300"/>
            </a:p>
          </p:txBody>
        </p:sp>
        <p:sp>
          <p:nvSpPr>
            <p:cNvPr id="19628" name="Rectangle 88">
              <a:extLst>
                <a:ext uri="{FF2B5EF4-FFF2-40B4-BE49-F238E27FC236}">
                  <a16:creationId xmlns:a16="http://schemas.microsoft.com/office/drawing/2014/main" id="{C28CD9DD-BE4C-697A-0BE1-2DA18FF832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00" y="1949"/>
              <a:ext cx="3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3300"/>
            </a:p>
          </p:txBody>
        </p:sp>
        <p:sp>
          <p:nvSpPr>
            <p:cNvPr id="19629" name="Rectangle 89">
              <a:extLst>
                <a:ext uri="{FF2B5EF4-FFF2-40B4-BE49-F238E27FC236}">
                  <a16:creationId xmlns:a16="http://schemas.microsoft.com/office/drawing/2014/main" id="{470FECEB-9E8D-6239-B341-8A45AEBC23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2" y="1949"/>
              <a:ext cx="106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9 </a:t>
              </a:r>
              <a:endParaRPr lang="en-US" altLang="en-US" sz="3300"/>
            </a:p>
          </p:txBody>
        </p:sp>
        <p:sp>
          <p:nvSpPr>
            <p:cNvPr id="19630" name="Rectangle 90">
              <a:extLst>
                <a:ext uri="{FF2B5EF4-FFF2-40B4-BE49-F238E27FC236}">
                  <a16:creationId xmlns:a16="http://schemas.microsoft.com/office/drawing/2014/main" id="{79A68341-130A-F6A9-8315-BD16D1E3D0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03" y="1949"/>
              <a:ext cx="43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-</a:t>
              </a:r>
              <a:endParaRPr lang="en-US" altLang="en-US" sz="3300"/>
            </a:p>
          </p:txBody>
        </p:sp>
        <p:sp>
          <p:nvSpPr>
            <p:cNvPr id="19631" name="Rectangle 91">
              <a:extLst>
                <a:ext uri="{FF2B5EF4-FFF2-40B4-BE49-F238E27FC236}">
                  <a16:creationId xmlns:a16="http://schemas.microsoft.com/office/drawing/2014/main" id="{934D3C86-8AC1-5BB9-6823-F30B9301819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1" y="1949"/>
              <a:ext cx="177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10</a:t>
              </a:r>
              <a:endParaRPr lang="en-US" altLang="en-US" sz="3300"/>
            </a:p>
          </p:txBody>
        </p:sp>
        <p:sp>
          <p:nvSpPr>
            <p:cNvPr id="19632" name="Rectangle 92">
              <a:extLst>
                <a:ext uri="{FF2B5EF4-FFF2-40B4-BE49-F238E27FC236}">
                  <a16:creationId xmlns:a16="http://schemas.microsoft.com/office/drawing/2014/main" id="{DD619AB4-0043-85CA-088F-82AD9B594D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08" y="1949"/>
              <a:ext cx="35" cy="154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600">
                  <a:solidFill>
                    <a:srgbClr val="000000"/>
                  </a:solidFill>
                </a:rPr>
                <a:t> </a:t>
              </a:r>
              <a:endParaRPr lang="en-US" altLang="en-US" sz="3300"/>
            </a:p>
          </p:txBody>
        </p:sp>
        <p:sp>
          <p:nvSpPr>
            <p:cNvPr id="19633" name="Rectangle 93">
              <a:extLst>
                <a:ext uri="{FF2B5EF4-FFF2-40B4-BE49-F238E27FC236}">
                  <a16:creationId xmlns:a16="http://schemas.microsoft.com/office/drawing/2014/main" id="{9DB383EC-E71D-7F85-B126-2128640E32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1939"/>
              <a:ext cx="13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34" name="Rectangle 94">
              <a:extLst>
                <a:ext uri="{FF2B5EF4-FFF2-40B4-BE49-F238E27FC236}">
                  <a16:creationId xmlns:a16="http://schemas.microsoft.com/office/drawing/2014/main" id="{058ABD3D-E6DC-BAA2-7966-4ABA8248238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1939"/>
              <a:ext cx="4394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35" name="Rectangle 95">
              <a:extLst>
                <a:ext uri="{FF2B5EF4-FFF2-40B4-BE49-F238E27FC236}">
                  <a16:creationId xmlns:a16="http://schemas.microsoft.com/office/drawing/2014/main" id="{06531896-88EC-B62A-3709-0EE89F1085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1" y="1939"/>
              <a:ext cx="708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36" name="Rectangle 96">
              <a:extLst>
                <a:ext uri="{FF2B5EF4-FFF2-40B4-BE49-F238E27FC236}">
                  <a16:creationId xmlns:a16="http://schemas.microsoft.com/office/drawing/2014/main" id="{34164FE6-1BF9-C9B2-A880-A88A013812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" y="1939"/>
              <a:ext cx="13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37" name="Rectangle 97">
              <a:extLst>
                <a:ext uri="{FF2B5EF4-FFF2-40B4-BE49-F238E27FC236}">
                  <a16:creationId xmlns:a16="http://schemas.microsoft.com/office/drawing/2014/main" id="{4963FDA6-5242-A50C-C8D9-A6A0A4873E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1949"/>
              <a:ext cx="13" cy="18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38" name="Rectangle 98">
              <a:extLst>
                <a:ext uri="{FF2B5EF4-FFF2-40B4-BE49-F238E27FC236}">
                  <a16:creationId xmlns:a16="http://schemas.microsoft.com/office/drawing/2014/main" id="{072320BC-2AAF-6EF2-C40D-ACC72CC2D1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2129"/>
              <a:ext cx="13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39" name="Rectangle 99">
              <a:extLst>
                <a:ext uri="{FF2B5EF4-FFF2-40B4-BE49-F238E27FC236}">
                  <a16:creationId xmlns:a16="http://schemas.microsoft.com/office/drawing/2014/main" id="{569EA166-A7E6-2BD4-7E89-2786FE205C2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" y="2129"/>
              <a:ext cx="13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40" name="Rectangle 100">
              <a:extLst>
                <a:ext uri="{FF2B5EF4-FFF2-40B4-BE49-F238E27FC236}">
                  <a16:creationId xmlns:a16="http://schemas.microsoft.com/office/drawing/2014/main" id="{DA8AEA93-F2B3-0B80-1AAD-7B5BD93DD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49" y="2129"/>
              <a:ext cx="4394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41" name="Rectangle 101">
              <a:extLst>
                <a:ext uri="{FF2B5EF4-FFF2-40B4-BE49-F238E27FC236}">
                  <a16:creationId xmlns:a16="http://schemas.microsoft.com/office/drawing/2014/main" id="{6840555B-FE1F-7909-3E89-09E20F0986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3" y="1949"/>
              <a:ext cx="8" cy="18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42" name="Rectangle 102">
              <a:extLst>
                <a:ext uri="{FF2B5EF4-FFF2-40B4-BE49-F238E27FC236}">
                  <a16:creationId xmlns:a16="http://schemas.microsoft.com/office/drawing/2014/main" id="{E94DD9A4-AC9E-5B32-61B3-7AB5ED8CEF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43" y="2129"/>
              <a:ext cx="16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43" name="Rectangle 103">
              <a:extLst>
                <a:ext uri="{FF2B5EF4-FFF2-40B4-BE49-F238E27FC236}">
                  <a16:creationId xmlns:a16="http://schemas.microsoft.com/office/drawing/2014/main" id="{9E35ABE9-26EB-75B9-9BBD-1B2766C3F8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59" y="2129"/>
              <a:ext cx="700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44" name="Rectangle 104">
              <a:extLst>
                <a:ext uri="{FF2B5EF4-FFF2-40B4-BE49-F238E27FC236}">
                  <a16:creationId xmlns:a16="http://schemas.microsoft.com/office/drawing/2014/main" id="{A48231D2-ABB5-02FA-66E7-F9E1564522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" y="1949"/>
              <a:ext cx="13" cy="18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45" name="Rectangle 105">
              <a:extLst>
                <a:ext uri="{FF2B5EF4-FFF2-40B4-BE49-F238E27FC236}">
                  <a16:creationId xmlns:a16="http://schemas.microsoft.com/office/drawing/2014/main" id="{74DE7B7B-C8D6-FB8E-2E25-752BD29DBF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" y="2129"/>
              <a:ext cx="13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9646" name="Rectangle 106">
              <a:extLst>
                <a:ext uri="{FF2B5EF4-FFF2-40B4-BE49-F238E27FC236}">
                  <a16:creationId xmlns:a16="http://schemas.microsoft.com/office/drawing/2014/main" id="{1B6CFEDD-A1AF-B94E-8BB1-C5D2A250E5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459" y="2129"/>
              <a:ext cx="13" cy="1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9468" name="Rectangle 123">
            <a:extLst>
              <a:ext uri="{FF2B5EF4-FFF2-40B4-BE49-F238E27FC236}">
                <a16:creationId xmlns:a16="http://schemas.microsoft.com/office/drawing/2014/main" id="{8A896CAB-447D-1413-7E34-31CC60B6912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213" y="3941763"/>
            <a:ext cx="73025" cy="2857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69" name="Rectangle 124">
            <a:extLst>
              <a:ext uri="{FF2B5EF4-FFF2-40B4-BE49-F238E27FC236}">
                <a16:creationId xmlns:a16="http://schemas.microsoft.com/office/drawing/2014/main" id="{05F40EF1-F6F3-C3A2-C873-0A375C13E9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1725" y="3941763"/>
            <a:ext cx="79375" cy="2857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0" name="Rectangle 125">
            <a:extLst>
              <a:ext uri="{FF2B5EF4-FFF2-40B4-BE49-F238E27FC236}">
                <a16:creationId xmlns:a16="http://schemas.microsoft.com/office/drawing/2014/main" id="{37F882BC-0B90-627F-6272-70375E15C9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3941763"/>
            <a:ext cx="6821487" cy="2921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1" name="Rectangle 126">
            <a:extLst>
              <a:ext uri="{FF2B5EF4-FFF2-40B4-BE49-F238E27FC236}">
                <a16:creationId xmlns:a16="http://schemas.microsoft.com/office/drawing/2014/main" id="{E5B1B017-A750-4D6C-4CEE-6F5C6B7280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3941763"/>
            <a:ext cx="19367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i="1">
                <a:solidFill>
                  <a:srgbClr val="000000"/>
                </a:solidFill>
              </a:rPr>
              <a:t>FAILURE SEVERITY</a:t>
            </a:r>
            <a:endParaRPr lang="en-US" altLang="en-US" sz="3300"/>
          </a:p>
        </p:txBody>
      </p:sp>
      <p:sp>
        <p:nvSpPr>
          <p:cNvPr id="19472" name="Rectangle 128">
            <a:extLst>
              <a:ext uri="{FF2B5EF4-FFF2-40B4-BE49-F238E27FC236}">
                <a16:creationId xmlns:a16="http://schemas.microsoft.com/office/drawing/2014/main" id="{52F828D4-5B02-4671-8821-58309EBF42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9038" y="3941763"/>
            <a:ext cx="80962" cy="2857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3" name="Rectangle 129">
            <a:extLst>
              <a:ext uri="{FF2B5EF4-FFF2-40B4-BE49-F238E27FC236}">
                <a16:creationId xmlns:a16="http://schemas.microsoft.com/office/drawing/2014/main" id="{6C59C9AC-EB87-6F75-7787-E7D915136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9963" y="3941763"/>
            <a:ext cx="73025" cy="28575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4" name="Rectangle 130">
            <a:extLst>
              <a:ext uri="{FF2B5EF4-FFF2-40B4-BE49-F238E27FC236}">
                <a16:creationId xmlns:a16="http://schemas.microsoft.com/office/drawing/2014/main" id="{99AA3840-E755-F464-6DA3-02D6C915B71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3941763"/>
            <a:ext cx="969963" cy="2921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5" name="Rectangle 131">
            <a:extLst>
              <a:ext uri="{FF2B5EF4-FFF2-40B4-BE49-F238E27FC236}">
                <a16:creationId xmlns:a16="http://schemas.microsoft.com/office/drawing/2014/main" id="{27F065F6-A636-6987-2C5E-21F58400AA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3941763"/>
            <a:ext cx="72231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i="1">
                <a:solidFill>
                  <a:srgbClr val="000000"/>
                </a:solidFill>
              </a:rPr>
              <a:t>SCORE</a:t>
            </a:r>
            <a:endParaRPr lang="en-US" altLang="en-US" sz="3300"/>
          </a:p>
        </p:txBody>
      </p:sp>
      <p:sp>
        <p:nvSpPr>
          <p:cNvPr id="19476" name="Rectangle 132">
            <a:extLst>
              <a:ext uri="{FF2B5EF4-FFF2-40B4-BE49-F238E27FC236}">
                <a16:creationId xmlns:a16="http://schemas.microsoft.com/office/drawing/2014/main" id="{C810A563-5F8C-104D-CB07-5D742FCEDA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7863" y="3941763"/>
            <a:ext cx="555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 b="1" i="1">
                <a:solidFill>
                  <a:srgbClr val="000000"/>
                </a:solidFill>
              </a:rPr>
              <a:t> </a:t>
            </a:r>
            <a:endParaRPr lang="en-US" altLang="en-US" sz="3300"/>
          </a:p>
        </p:txBody>
      </p:sp>
      <p:sp>
        <p:nvSpPr>
          <p:cNvPr id="19477" name="Rectangle 133">
            <a:extLst>
              <a:ext uri="{FF2B5EF4-FFF2-40B4-BE49-F238E27FC236}">
                <a16:creationId xmlns:a16="http://schemas.microsoft.com/office/drawing/2014/main" id="{1EA6FFAF-63EE-101C-503B-0DA0181737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3910013"/>
            <a:ext cx="23813" cy="31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8" name="Rectangle 134">
            <a:extLst>
              <a:ext uri="{FF2B5EF4-FFF2-40B4-BE49-F238E27FC236}">
                <a16:creationId xmlns:a16="http://schemas.microsoft.com/office/drawing/2014/main" id="{21974323-4803-91C1-A30F-ED26BC94C7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3910013"/>
            <a:ext cx="23813" cy="31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79" name="Rectangle 135">
            <a:extLst>
              <a:ext uri="{FF2B5EF4-FFF2-40B4-BE49-F238E27FC236}">
                <a16:creationId xmlns:a16="http://schemas.microsoft.com/office/drawing/2014/main" id="{5567939E-AC16-BD78-162D-B02F04E4C0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213" y="3910013"/>
            <a:ext cx="6973887" cy="31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0" name="Rectangle 136">
            <a:extLst>
              <a:ext uri="{FF2B5EF4-FFF2-40B4-BE49-F238E27FC236}">
                <a16:creationId xmlns:a16="http://schemas.microsoft.com/office/drawing/2014/main" id="{60503637-BCF8-97C2-CFAC-7DD539F8AD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213" y="3941763"/>
            <a:ext cx="6973887" cy="4762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1" name="Rectangle 137">
            <a:extLst>
              <a:ext uri="{FF2B5EF4-FFF2-40B4-BE49-F238E27FC236}">
                <a16:creationId xmlns:a16="http://schemas.microsoft.com/office/drawing/2014/main" id="{B950F58B-736F-20F8-8F45-4B08D932F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9038" y="3941763"/>
            <a:ext cx="12700" cy="4762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2" name="Rectangle 138">
            <a:extLst>
              <a:ext uri="{FF2B5EF4-FFF2-40B4-BE49-F238E27FC236}">
                <a16:creationId xmlns:a16="http://schemas.microsoft.com/office/drawing/2014/main" id="{7C542DF7-2932-CA8B-BA03-2C04040A8F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1100" y="3910013"/>
            <a:ext cx="20638" cy="31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3" name="Rectangle 139">
            <a:extLst>
              <a:ext uri="{FF2B5EF4-FFF2-40B4-BE49-F238E27FC236}">
                <a16:creationId xmlns:a16="http://schemas.microsoft.com/office/drawing/2014/main" id="{32CF1C11-6FCA-57B3-1576-2BD7BE6CE9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1738" y="3910013"/>
            <a:ext cx="1111250" cy="31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4" name="Rectangle 140">
            <a:extLst>
              <a:ext uri="{FF2B5EF4-FFF2-40B4-BE49-F238E27FC236}">
                <a16:creationId xmlns:a16="http://schemas.microsoft.com/office/drawing/2014/main" id="{3EB5B3E4-92C1-BA6B-79E8-5FA17A5127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1738" y="3941763"/>
            <a:ext cx="1111250" cy="4762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5" name="Rectangle 141">
            <a:extLst>
              <a:ext uri="{FF2B5EF4-FFF2-40B4-BE49-F238E27FC236}">
                <a16:creationId xmlns:a16="http://schemas.microsoft.com/office/drawing/2014/main" id="{50869994-683F-A370-33B3-B48B38D902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3910013"/>
            <a:ext cx="23812" cy="31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6" name="Rectangle 142">
            <a:extLst>
              <a:ext uri="{FF2B5EF4-FFF2-40B4-BE49-F238E27FC236}">
                <a16:creationId xmlns:a16="http://schemas.microsoft.com/office/drawing/2014/main" id="{E71D4034-DE19-4862-1867-975AB888B34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3910013"/>
            <a:ext cx="23812" cy="31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7" name="Rectangle 143">
            <a:extLst>
              <a:ext uri="{FF2B5EF4-FFF2-40B4-BE49-F238E27FC236}">
                <a16:creationId xmlns:a16="http://schemas.microsoft.com/office/drawing/2014/main" id="{FC76C0B7-9B8D-2466-E723-EDCF38992B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3941763"/>
            <a:ext cx="23813" cy="285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8" name="Rectangle 144">
            <a:extLst>
              <a:ext uri="{FF2B5EF4-FFF2-40B4-BE49-F238E27FC236}">
                <a16:creationId xmlns:a16="http://schemas.microsoft.com/office/drawing/2014/main" id="{686491B0-09DD-480F-76C7-E6852A345E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3941763"/>
            <a:ext cx="23812" cy="285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89" name="Rectangle 145">
            <a:extLst>
              <a:ext uri="{FF2B5EF4-FFF2-40B4-BE49-F238E27FC236}">
                <a16:creationId xmlns:a16="http://schemas.microsoft.com/office/drawing/2014/main" id="{9941E9A6-B104-C6F6-E581-8A90B3E3C4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4265613"/>
            <a:ext cx="4443412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Minor failure that may pass unnoticed by the user</a:t>
            </a:r>
            <a:endParaRPr lang="en-US" altLang="en-US" sz="3300"/>
          </a:p>
        </p:txBody>
      </p:sp>
      <p:sp>
        <p:nvSpPr>
          <p:cNvPr id="19490" name="Rectangle 147">
            <a:extLst>
              <a:ext uri="{FF2B5EF4-FFF2-40B4-BE49-F238E27FC236}">
                <a16:creationId xmlns:a16="http://schemas.microsoft.com/office/drawing/2014/main" id="{7B17553C-2665-0B1C-D214-E7B9DF237D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4265613"/>
            <a:ext cx="168275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1 </a:t>
            </a:r>
            <a:endParaRPr lang="en-US" altLang="en-US" sz="3300"/>
          </a:p>
        </p:txBody>
      </p:sp>
      <p:sp>
        <p:nvSpPr>
          <p:cNvPr id="19491" name="Rectangle 148">
            <a:extLst>
              <a:ext uri="{FF2B5EF4-FFF2-40B4-BE49-F238E27FC236}">
                <a16:creationId xmlns:a16="http://schemas.microsoft.com/office/drawing/2014/main" id="{BC4497F4-DA51-A386-5FF3-197F58E5D7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0338" y="4265613"/>
            <a:ext cx="68262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-</a:t>
            </a:r>
            <a:endParaRPr lang="en-US" altLang="en-US" sz="3300"/>
          </a:p>
        </p:txBody>
      </p:sp>
      <p:sp>
        <p:nvSpPr>
          <p:cNvPr id="19492" name="Rectangle 149">
            <a:extLst>
              <a:ext uri="{FF2B5EF4-FFF2-40B4-BE49-F238E27FC236}">
                <a16:creationId xmlns:a16="http://schemas.microsoft.com/office/drawing/2014/main" id="{D086EF2A-D93C-275D-1869-FB9B177D3D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3838" y="4265613"/>
            <a:ext cx="169862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 2</a:t>
            </a:r>
            <a:endParaRPr lang="en-US" altLang="en-US" sz="3300"/>
          </a:p>
        </p:txBody>
      </p:sp>
      <p:sp>
        <p:nvSpPr>
          <p:cNvPr id="19493" name="Rectangle 150">
            <a:extLst>
              <a:ext uri="{FF2B5EF4-FFF2-40B4-BE49-F238E27FC236}">
                <a16:creationId xmlns:a16="http://schemas.microsoft.com/office/drawing/2014/main" id="{CF6CAF63-BC6F-D5AC-672A-534EFC46FA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4265613"/>
            <a:ext cx="5556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 </a:t>
            </a:r>
            <a:endParaRPr lang="en-US" altLang="en-US" sz="3300"/>
          </a:p>
        </p:txBody>
      </p:sp>
      <p:sp>
        <p:nvSpPr>
          <p:cNvPr id="19494" name="Rectangle 151">
            <a:extLst>
              <a:ext uri="{FF2B5EF4-FFF2-40B4-BE49-F238E27FC236}">
                <a16:creationId xmlns:a16="http://schemas.microsoft.com/office/drawing/2014/main" id="{736959DF-B220-A3AE-4D2A-649C86BB9C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227513"/>
            <a:ext cx="23813" cy="31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95" name="Rectangle 152">
            <a:extLst>
              <a:ext uri="{FF2B5EF4-FFF2-40B4-BE49-F238E27FC236}">
                <a16:creationId xmlns:a16="http://schemas.microsoft.com/office/drawing/2014/main" id="{66F7AD9D-17BC-6EA7-13DC-65D46DAC35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213" y="4227513"/>
            <a:ext cx="6973887" cy="31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96" name="Rectangle 153">
            <a:extLst>
              <a:ext uri="{FF2B5EF4-FFF2-40B4-BE49-F238E27FC236}">
                <a16:creationId xmlns:a16="http://schemas.microsoft.com/office/drawing/2014/main" id="{62B0F2C5-05A8-CB6F-C014-5C7D35277DD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1100" y="4227513"/>
            <a:ext cx="20638" cy="31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97" name="Rectangle 154">
            <a:extLst>
              <a:ext uri="{FF2B5EF4-FFF2-40B4-BE49-F238E27FC236}">
                <a16:creationId xmlns:a16="http://schemas.microsoft.com/office/drawing/2014/main" id="{638BA4D4-F597-1383-E78B-8F652FDB1D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1738" y="4227513"/>
            <a:ext cx="1111250" cy="31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98" name="Rectangle 155">
            <a:extLst>
              <a:ext uri="{FF2B5EF4-FFF2-40B4-BE49-F238E27FC236}">
                <a16:creationId xmlns:a16="http://schemas.microsoft.com/office/drawing/2014/main" id="{4A253A74-CA96-E2E6-DD63-FE92E5A5F7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4227513"/>
            <a:ext cx="23812" cy="31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499" name="Rectangle 156">
            <a:extLst>
              <a:ext uri="{FF2B5EF4-FFF2-40B4-BE49-F238E27FC236}">
                <a16:creationId xmlns:a16="http://schemas.microsoft.com/office/drawing/2014/main" id="{015180BB-BC5E-6325-364D-82DE732E03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259263"/>
            <a:ext cx="23813" cy="2921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00" name="Rectangle 157">
            <a:extLst>
              <a:ext uri="{FF2B5EF4-FFF2-40B4-BE49-F238E27FC236}">
                <a16:creationId xmlns:a16="http://schemas.microsoft.com/office/drawing/2014/main" id="{EB315042-394D-58CA-CE12-58C909CA597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4259263"/>
            <a:ext cx="23812" cy="2921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01" name="Rectangle 158">
            <a:extLst>
              <a:ext uri="{FF2B5EF4-FFF2-40B4-BE49-F238E27FC236}">
                <a16:creationId xmlns:a16="http://schemas.microsoft.com/office/drawing/2014/main" id="{E9C756AF-F488-3790-8617-82CEA22185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4567238"/>
            <a:ext cx="4354512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Minor failure that deteriorates item's appearance</a:t>
            </a:r>
            <a:endParaRPr lang="en-US" altLang="en-US" sz="3300"/>
          </a:p>
        </p:txBody>
      </p:sp>
      <p:sp>
        <p:nvSpPr>
          <p:cNvPr id="19502" name="Rectangle 160">
            <a:extLst>
              <a:ext uri="{FF2B5EF4-FFF2-40B4-BE49-F238E27FC236}">
                <a16:creationId xmlns:a16="http://schemas.microsoft.com/office/drawing/2014/main" id="{DE2D251E-0EA6-5A5A-76CB-FED3A2410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4567238"/>
            <a:ext cx="168275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3 </a:t>
            </a:r>
            <a:endParaRPr lang="en-US" altLang="en-US" sz="3300"/>
          </a:p>
        </p:txBody>
      </p:sp>
      <p:sp>
        <p:nvSpPr>
          <p:cNvPr id="19503" name="Rectangle 161">
            <a:extLst>
              <a:ext uri="{FF2B5EF4-FFF2-40B4-BE49-F238E27FC236}">
                <a16:creationId xmlns:a16="http://schemas.microsoft.com/office/drawing/2014/main" id="{B08898A3-F047-C957-7DE8-2D9C8B95FF8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0338" y="4567238"/>
            <a:ext cx="68262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-</a:t>
            </a:r>
            <a:endParaRPr lang="en-US" altLang="en-US" sz="3300"/>
          </a:p>
        </p:txBody>
      </p:sp>
      <p:sp>
        <p:nvSpPr>
          <p:cNvPr id="19504" name="Rectangle 162">
            <a:extLst>
              <a:ext uri="{FF2B5EF4-FFF2-40B4-BE49-F238E27FC236}">
                <a16:creationId xmlns:a16="http://schemas.microsoft.com/office/drawing/2014/main" id="{0D1F5A31-F493-00FC-048B-184BD79866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3838" y="4567238"/>
            <a:ext cx="169862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 4</a:t>
            </a:r>
            <a:endParaRPr lang="en-US" altLang="en-US" sz="3300"/>
          </a:p>
        </p:txBody>
      </p:sp>
      <p:sp>
        <p:nvSpPr>
          <p:cNvPr id="19505" name="Rectangle 163">
            <a:extLst>
              <a:ext uri="{FF2B5EF4-FFF2-40B4-BE49-F238E27FC236}">
                <a16:creationId xmlns:a16="http://schemas.microsoft.com/office/drawing/2014/main" id="{EEF6EBC6-22B8-849E-4A33-2D7B153FBE6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4567238"/>
            <a:ext cx="55563" cy="242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 </a:t>
            </a:r>
            <a:endParaRPr lang="en-US" altLang="en-US" sz="3300"/>
          </a:p>
        </p:txBody>
      </p:sp>
      <p:sp>
        <p:nvSpPr>
          <p:cNvPr id="19506" name="Rectangle 164">
            <a:extLst>
              <a:ext uri="{FF2B5EF4-FFF2-40B4-BE49-F238E27FC236}">
                <a16:creationId xmlns:a16="http://schemas.microsoft.com/office/drawing/2014/main" id="{3D0C1641-E83F-7BF2-37AD-8F81E7D37B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562475"/>
            <a:ext cx="23813" cy="29051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07" name="Rectangle 165">
            <a:extLst>
              <a:ext uri="{FF2B5EF4-FFF2-40B4-BE49-F238E27FC236}">
                <a16:creationId xmlns:a16="http://schemas.microsoft.com/office/drawing/2014/main" id="{60F9181B-B622-622B-4800-CA26AA0FA70A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4562475"/>
            <a:ext cx="23812" cy="29051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08" name="Rectangle 166">
            <a:extLst>
              <a:ext uri="{FF2B5EF4-FFF2-40B4-BE49-F238E27FC236}">
                <a16:creationId xmlns:a16="http://schemas.microsoft.com/office/drawing/2014/main" id="{BD01B972-E39B-AA52-3ABB-E3DC97D7E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4868863"/>
            <a:ext cx="644842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Medium failure that causes functional deterioration during operation/use</a:t>
            </a:r>
            <a:endParaRPr lang="en-US" altLang="en-US" sz="3300"/>
          </a:p>
        </p:txBody>
      </p:sp>
      <p:sp>
        <p:nvSpPr>
          <p:cNvPr id="19509" name="Rectangle 167">
            <a:extLst>
              <a:ext uri="{FF2B5EF4-FFF2-40B4-BE49-F238E27FC236}">
                <a16:creationId xmlns:a16="http://schemas.microsoft.com/office/drawing/2014/main" id="{D0F363FE-22C2-3E02-4F34-48B49121C5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61150" y="4868863"/>
            <a:ext cx="57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 </a:t>
            </a:r>
            <a:endParaRPr lang="en-US" altLang="en-US" sz="3300"/>
          </a:p>
        </p:txBody>
      </p:sp>
      <p:sp>
        <p:nvSpPr>
          <p:cNvPr id="19510" name="Rectangle 168">
            <a:extLst>
              <a:ext uri="{FF2B5EF4-FFF2-40B4-BE49-F238E27FC236}">
                <a16:creationId xmlns:a16="http://schemas.microsoft.com/office/drawing/2014/main" id="{908F211E-DEF2-A6F4-2318-0DB72A1551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4868863"/>
            <a:ext cx="1682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5 </a:t>
            </a:r>
            <a:endParaRPr lang="en-US" altLang="en-US" sz="3300"/>
          </a:p>
        </p:txBody>
      </p:sp>
      <p:sp>
        <p:nvSpPr>
          <p:cNvPr id="19511" name="Rectangle 169">
            <a:extLst>
              <a:ext uri="{FF2B5EF4-FFF2-40B4-BE49-F238E27FC236}">
                <a16:creationId xmlns:a16="http://schemas.microsoft.com/office/drawing/2014/main" id="{1FF7519F-2411-DE1F-2116-44D0408155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0338" y="4868863"/>
            <a:ext cx="682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-</a:t>
            </a:r>
            <a:endParaRPr lang="en-US" altLang="en-US" sz="3300"/>
          </a:p>
        </p:txBody>
      </p:sp>
      <p:sp>
        <p:nvSpPr>
          <p:cNvPr id="19512" name="Rectangle 170">
            <a:extLst>
              <a:ext uri="{FF2B5EF4-FFF2-40B4-BE49-F238E27FC236}">
                <a16:creationId xmlns:a16="http://schemas.microsoft.com/office/drawing/2014/main" id="{B50722AA-E683-98ED-A3B9-8A43B57816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3838" y="4868863"/>
            <a:ext cx="1698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 6</a:t>
            </a:r>
            <a:endParaRPr lang="en-US" altLang="en-US" sz="3300"/>
          </a:p>
        </p:txBody>
      </p:sp>
      <p:sp>
        <p:nvSpPr>
          <p:cNvPr id="19513" name="Rectangle 171">
            <a:extLst>
              <a:ext uri="{FF2B5EF4-FFF2-40B4-BE49-F238E27FC236}">
                <a16:creationId xmlns:a16="http://schemas.microsoft.com/office/drawing/2014/main" id="{C4CD9907-95E7-E287-15AC-C45E606416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4868863"/>
            <a:ext cx="555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 </a:t>
            </a:r>
            <a:endParaRPr lang="en-US" altLang="en-US" sz="3300"/>
          </a:p>
        </p:txBody>
      </p:sp>
      <p:sp>
        <p:nvSpPr>
          <p:cNvPr id="19514" name="Rectangle 172">
            <a:extLst>
              <a:ext uri="{FF2B5EF4-FFF2-40B4-BE49-F238E27FC236}">
                <a16:creationId xmlns:a16="http://schemas.microsoft.com/office/drawing/2014/main" id="{27C30977-D99C-4294-BEF0-60BFF8E042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852988"/>
            <a:ext cx="23813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15" name="Rectangle 173">
            <a:extLst>
              <a:ext uri="{FF2B5EF4-FFF2-40B4-BE49-F238E27FC236}">
                <a16:creationId xmlns:a16="http://schemas.microsoft.com/office/drawing/2014/main" id="{3C7B604D-4F4C-8311-6ED6-22C07DCC9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213" y="4852988"/>
            <a:ext cx="6973887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16" name="Rectangle 174">
            <a:extLst>
              <a:ext uri="{FF2B5EF4-FFF2-40B4-BE49-F238E27FC236}">
                <a16:creationId xmlns:a16="http://schemas.microsoft.com/office/drawing/2014/main" id="{573A22E6-121D-AF05-6B02-7998097B84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9038" y="4852988"/>
            <a:ext cx="1123950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17" name="Rectangle 175">
            <a:extLst>
              <a:ext uri="{FF2B5EF4-FFF2-40B4-BE49-F238E27FC236}">
                <a16:creationId xmlns:a16="http://schemas.microsoft.com/office/drawing/2014/main" id="{2F1B2B42-DA52-3B3D-8A4F-92C41DA1552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4852988"/>
            <a:ext cx="23812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18" name="Rectangle 176">
            <a:extLst>
              <a:ext uri="{FF2B5EF4-FFF2-40B4-BE49-F238E27FC236}">
                <a16:creationId xmlns:a16="http://schemas.microsoft.com/office/drawing/2014/main" id="{F94FF440-271B-CA47-C22F-C17405EDF0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868863"/>
            <a:ext cx="23813" cy="285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19" name="Rectangle 177">
            <a:extLst>
              <a:ext uri="{FF2B5EF4-FFF2-40B4-BE49-F238E27FC236}">
                <a16:creationId xmlns:a16="http://schemas.microsoft.com/office/drawing/2014/main" id="{D25C3750-F270-C3B9-A00B-4070475BC1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4868863"/>
            <a:ext cx="23812" cy="285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20" name="Rectangle 178">
            <a:extLst>
              <a:ext uri="{FF2B5EF4-FFF2-40B4-BE49-F238E27FC236}">
                <a16:creationId xmlns:a16="http://schemas.microsoft.com/office/drawing/2014/main" id="{FB891914-66F7-F833-17F7-19B4D7DEB78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5170488"/>
            <a:ext cx="360203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Major failure that disables operation/use</a:t>
            </a:r>
          </a:p>
        </p:txBody>
      </p:sp>
      <p:sp>
        <p:nvSpPr>
          <p:cNvPr id="19521" name="Rectangle 181">
            <a:extLst>
              <a:ext uri="{FF2B5EF4-FFF2-40B4-BE49-F238E27FC236}">
                <a16:creationId xmlns:a16="http://schemas.microsoft.com/office/drawing/2014/main" id="{3FB4D36D-F787-1268-E222-E9609462BC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5170488"/>
            <a:ext cx="1682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7 </a:t>
            </a:r>
            <a:endParaRPr lang="en-US" altLang="en-US" sz="3300"/>
          </a:p>
        </p:txBody>
      </p:sp>
      <p:sp>
        <p:nvSpPr>
          <p:cNvPr id="19522" name="Rectangle 182">
            <a:extLst>
              <a:ext uri="{FF2B5EF4-FFF2-40B4-BE49-F238E27FC236}">
                <a16:creationId xmlns:a16="http://schemas.microsoft.com/office/drawing/2014/main" id="{90F0D3E3-B9FB-F0AE-23CA-6FB4272EE3B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0338" y="5170488"/>
            <a:ext cx="682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-</a:t>
            </a:r>
            <a:endParaRPr lang="en-US" altLang="en-US" sz="3300"/>
          </a:p>
        </p:txBody>
      </p:sp>
      <p:sp>
        <p:nvSpPr>
          <p:cNvPr id="19523" name="Rectangle 183">
            <a:extLst>
              <a:ext uri="{FF2B5EF4-FFF2-40B4-BE49-F238E27FC236}">
                <a16:creationId xmlns:a16="http://schemas.microsoft.com/office/drawing/2014/main" id="{E9D08288-0FAF-BC49-E604-8F3DCFD04E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3838" y="5170488"/>
            <a:ext cx="1698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 8</a:t>
            </a:r>
            <a:endParaRPr lang="en-US" altLang="en-US" sz="3300"/>
          </a:p>
        </p:txBody>
      </p:sp>
      <p:sp>
        <p:nvSpPr>
          <p:cNvPr id="19524" name="Rectangle 184">
            <a:extLst>
              <a:ext uri="{FF2B5EF4-FFF2-40B4-BE49-F238E27FC236}">
                <a16:creationId xmlns:a16="http://schemas.microsoft.com/office/drawing/2014/main" id="{AB21581A-918F-D1E7-21B3-065774D14F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1000" y="5170488"/>
            <a:ext cx="555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 </a:t>
            </a:r>
            <a:endParaRPr lang="en-US" altLang="en-US" sz="3300"/>
          </a:p>
        </p:txBody>
      </p:sp>
      <p:sp>
        <p:nvSpPr>
          <p:cNvPr id="19525" name="Rectangle 185">
            <a:extLst>
              <a:ext uri="{FF2B5EF4-FFF2-40B4-BE49-F238E27FC236}">
                <a16:creationId xmlns:a16="http://schemas.microsoft.com/office/drawing/2014/main" id="{91915324-6A7F-7101-7816-040D065ECB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5154613"/>
            <a:ext cx="23813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26" name="Rectangle 186">
            <a:extLst>
              <a:ext uri="{FF2B5EF4-FFF2-40B4-BE49-F238E27FC236}">
                <a16:creationId xmlns:a16="http://schemas.microsoft.com/office/drawing/2014/main" id="{0220E479-0B1D-6DC2-2A63-C598B74539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213" y="5154613"/>
            <a:ext cx="6973887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27" name="Rectangle 187">
            <a:extLst>
              <a:ext uri="{FF2B5EF4-FFF2-40B4-BE49-F238E27FC236}">
                <a16:creationId xmlns:a16="http://schemas.microsoft.com/office/drawing/2014/main" id="{74921D26-8B0C-F550-261A-4C19A195A0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9038" y="5154613"/>
            <a:ext cx="1123950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28" name="Rectangle 188">
            <a:extLst>
              <a:ext uri="{FF2B5EF4-FFF2-40B4-BE49-F238E27FC236}">
                <a16:creationId xmlns:a16="http://schemas.microsoft.com/office/drawing/2014/main" id="{B66C1C77-E05F-FF5B-AE3F-D5E557FE1B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5154613"/>
            <a:ext cx="23812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29" name="Rectangle 189">
            <a:extLst>
              <a:ext uri="{FF2B5EF4-FFF2-40B4-BE49-F238E27FC236}">
                <a16:creationId xmlns:a16="http://schemas.microsoft.com/office/drawing/2014/main" id="{8B94B177-DF52-5149-A0D3-67E8FC489F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5170488"/>
            <a:ext cx="23813" cy="2921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30" name="Rectangle 190">
            <a:extLst>
              <a:ext uri="{FF2B5EF4-FFF2-40B4-BE49-F238E27FC236}">
                <a16:creationId xmlns:a16="http://schemas.microsoft.com/office/drawing/2014/main" id="{3B6B6867-33B3-3479-5919-CA82DADF45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5170488"/>
            <a:ext cx="23812" cy="2921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31" name="Rectangle 191">
            <a:extLst>
              <a:ext uri="{FF2B5EF4-FFF2-40B4-BE49-F238E27FC236}">
                <a16:creationId xmlns:a16="http://schemas.microsoft.com/office/drawing/2014/main" id="{B8880F89-B31C-378E-7659-5E15B8A8F5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5478463"/>
            <a:ext cx="63277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Critical safety failure resulting in injury or death, or damage to property</a:t>
            </a:r>
            <a:endParaRPr lang="en-US" altLang="en-US" sz="3300"/>
          </a:p>
        </p:txBody>
      </p:sp>
      <p:sp>
        <p:nvSpPr>
          <p:cNvPr id="19532" name="Rectangle 192">
            <a:extLst>
              <a:ext uri="{FF2B5EF4-FFF2-40B4-BE49-F238E27FC236}">
                <a16:creationId xmlns:a16="http://schemas.microsoft.com/office/drawing/2014/main" id="{1C96A336-E28F-4CF4-E853-9A079AEB97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37325" y="5478463"/>
            <a:ext cx="555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 </a:t>
            </a:r>
            <a:endParaRPr lang="en-US" altLang="en-US" sz="3300"/>
          </a:p>
        </p:txBody>
      </p:sp>
      <p:sp>
        <p:nvSpPr>
          <p:cNvPr id="19533" name="Rectangle 193">
            <a:extLst>
              <a:ext uri="{FF2B5EF4-FFF2-40B4-BE49-F238E27FC236}">
                <a16:creationId xmlns:a16="http://schemas.microsoft.com/office/drawing/2014/main" id="{6CD12ACC-0672-B606-0741-02F2982D33C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5478463"/>
            <a:ext cx="168275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9 </a:t>
            </a:r>
            <a:endParaRPr lang="en-US" altLang="en-US" sz="3300"/>
          </a:p>
        </p:txBody>
      </p:sp>
      <p:sp>
        <p:nvSpPr>
          <p:cNvPr id="19534" name="Rectangle 194">
            <a:extLst>
              <a:ext uri="{FF2B5EF4-FFF2-40B4-BE49-F238E27FC236}">
                <a16:creationId xmlns:a16="http://schemas.microsoft.com/office/drawing/2014/main" id="{CFF1E5E0-1AE9-8E6F-398C-3EE5B9EF0B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0338" y="5478463"/>
            <a:ext cx="682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-</a:t>
            </a:r>
            <a:endParaRPr lang="en-US" altLang="en-US" sz="3300"/>
          </a:p>
        </p:txBody>
      </p:sp>
      <p:sp>
        <p:nvSpPr>
          <p:cNvPr id="19535" name="Rectangle 195">
            <a:extLst>
              <a:ext uri="{FF2B5EF4-FFF2-40B4-BE49-F238E27FC236}">
                <a16:creationId xmlns:a16="http://schemas.microsoft.com/office/drawing/2014/main" id="{06D2F572-E7AA-0D84-A3CF-ED5E8D4EF98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3838" y="5478463"/>
            <a:ext cx="280987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 10</a:t>
            </a:r>
            <a:endParaRPr lang="en-US" altLang="en-US" sz="3300"/>
          </a:p>
        </p:txBody>
      </p:sp>
      <p:sp>
        <p:nvSpPr>
          <p:cNvPr id="19536" name="Rectangle 196">
            <a:extLst>
              <a:ext uri="{FF2B5EF4-FFF2-40B4-BE49-F238E27FC236}">
                <a16:creationId xmlns:a16="http://schemas.microsoft.com/office/drawing/2014/main" id="{4F23F506-81EE-451F-7C8E-4563E37FC50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8950" y="5478463"/>
            <a:ext cx="571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600">
                <a:solidFill>
                  <a:srgbClr val="000000"/>
                </a:solidFill>
              </a:rPr>
              <a:t> </a:t>
            </a:r>
            <a:endParaRPr lang="en-US" altLang="en-US" sz="3300"/>
          </a:p>
        </p:txBody>
      </p:sp>
      <p:sp>
        <p:nvSpPr>
          <p:cNvPr id="19537" name="Rectangle 197">
            <a:extLst>
              <a:ext uri="{FF2B5EF4-FFF2-40B4-BE49-F238E27FC236}">
                <a16:creationId xmlns:a16="http://schemas.microsoft.com/office/drawing/2014/main" id="{E0162495-5311-E82C-0654-9CE63D54653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5462588"/>
            <a:ext cx="23813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38" name="Rectangle 198">
            <a:extLst>
              <a:ext uri="{FF2B5EF4-FFF2-40B4-BE49-F238E27FC236}">
                <a16:creationId xmlns:a16="http://schemas.microsoft.com/office/drawing/2014/main" id="{83FE110D-2F03-1E7D-3411-C71960B874F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213" y="5462588"/>
            <a:ext cx="6973887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39" name="Rectangle 199">
            <a:extLst>
              <a:ext uri="{FF2B5EF4-FFF2-40B4-BE49-F238E27FC236}">
                <a16:creationId xmlns:a16="http://schemas.microsoft.com/office/drawing/2014/main" id="{E46F69F7-0B5A-C676-0EC1-5ED0D043843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9038" y="5462588"/>
            <a:ext cx="1123950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0" name="Rectangle 200">
            <a:extLst>
              <a:ext uri="{FF2B5EF4-FFF2-40B4-BE49-F238E27FC236}">
                <a16:creationId xmlns:a16="http://schemas.microsoft.com/office/drawing/2014/main" id="{780BE3B6-B2A8-5689-A750-0A6F8BC862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5462588"/>
            <a:ext cx="23812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1" name="Rectangle 201">
            <a:extLst>
              <a:ext uri="{FF2B5EF4-FFF2-40B4-BE49-F238E27FC236}">
                <a16:creationId xmlns:a16="http://schemas.microsoft.com/office/drawing/2014/main" id="{CFB83920-C974-D921-E3B4-7692A1C346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5478463"/>
            <a:ext cx="23813" cy="285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2" name="Rectangle 202">
            <a:extLst>
              <a:ext uri="{FF2B5EF4-FFF2-40B4-BE49-F238E27FC236}">
                <a16:creationId xmlns:a16="http://schemas.microsoft.com/office/drawing/2014/main" id="{6DB398F3-2BF7-CB2E-3946-88584FBBCD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5764213"/>
            <a:ext cx="23813" cy="269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3" name="Rectangle 203">
            <a:extLst>
              <a:ext uri="{FF2B5EF4-FFF2-40B4-BE49-F238E27FC236}">
                <a16:creationId xmlns:a16="http://schemas.microsoft.com/office/drawing/2014/main" id="{38EC1A15-488D-232D-E2E5-DC506D15DA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5764213"/>
            <a:ext cx="23813" cy="269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4" name="Rectangle 204">
            <a:extLst>
              <a:ext uri="{FF2B5EF4-FFF2-40B4-BE49-F238E27FC236}">
                <a16:creationId xmlns:a16="http://schemas.microsoft.com/office/drawing/2014/main" id="{7236646D-89AA-3D79-E211-A3397DEC1D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7213" y="5764213"/>
            <a:ext cx="6973887" cy="269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5" name="Rectangle 205">
            <a:extLst>
              <a:ext uri="{FF2B5EF4-FFF2-40B4-BE49-F238E27FC236}">
                <a16:creationId xmlns:a16="http://schemas.microsoft.com/office/drawing/2014/main" id="{3F38952C-58EF-DD31-AC8F-7C8CDD24D9F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31100" y="5764213"/>
            <a:ext cx="20638" cy="269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6" name="Rectangle 206">
            <a:extLst>
              <a:ext uri="{FF2B5EF4-FFF2-40B4-BE49-F238E27FC236}">
                <a16:creationId xmlns:a16="http://schemas.microsoft.com/office/drawing/2014/main" id="{B16B9753-2F82-DF53-B51B-B6BEF9D767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1738" y="5764213"/>
            <a:ext cx="1111250" cy="269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7" name="Rectangle 207">
            <a:extLst>
              <a:ext uri="{FF2B5EF4-FFF2-40B4-BE49-F238E27FC236}">
                <a16:creationId xmlns:a16="http://schemas.microsoft.com/office/drawing/2014/main" id="{589D57A9-C891-0AB3-1C23-D8168AC7AC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5478463"/>
            <a:ext cx="23812" cy="2857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8" name="Rectangle 208">
            <a:extLst>
              <a:ext uri="{FF2B5EF4-FFF2-40B4-BE49-F238E27FC236}">
                <a16:creationId xmlns:a16="http://schemas.microsoft.com/office/drawing/2014/main" id="{EC0D9A47-361B-0973-F2F8-40F2AEA765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5764213"/>
            <a:ext cx="23812" cy="269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49" name="Rectangle 209">
            <a:extLst>
              <a:ext uri="{FF2B5EF4-FFF2-40B4-BE49-F238E27FC236}">
                <a16:creationId xmlns:a16="http://schemas.microsoft.com/office/drawing/2014/main" id="{A6DDDE8E-6E37-9B15-ADC7-C63021EE81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5764213"/>
            <a:ext cx="23812" cy="269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50" name="Rectangle 210">
            <a:extLst>
              <a:ext uri="{FF2B5EF4-FFF2-40B4-BE49-F238E27FC236}">
                <a16:creationId xmlns:a16="http://schemas.microsoft.com/office/drawing/2014/main" id="{60EC7CB7-F51E-A946-5CC1-2E53EF69A6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4478338"/>
            <a:ext cx="952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9551" name="Line 211">
            <a:extLst>
              <a:ext uri="{FF2B5EF4-FFF2-40B4-BE49-F238E27FC236}">
                <a16:creationId xmlns:a16="http://schemas.microsoft.com/office/drawing/2014/main" id="{8F39ECD4-E07F-C566-0711-5B1E7597C1FC}"/>
              </a:ext>
            </a:extLst>
          </p:cNvPr>
          <p:cNvSpPr>
            <a:spLocks noChangeShapeType="1"/>
          </p:cNvSpPr>
          <p:nvPr/>
        </p:nvSpPr>
        <p:spPr bwMode="auto">
          <a:xfrm rot="5400000">
            <a:off x="4610100" y="495300"/>
            <a:ext cx="0" cy="815340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1698" name="Rectangle 2">
            <a:extLst>
              <a:ext uri="{FF2B5EF4-FFF2-40B4-BE49-F238E27FC236}">
                <a16:creationId xmlns:a16="http://schemas.microsoft.com/office/drawing/2014/main" id="{9C010B4E-329D-D20C-272C-6C987B9811E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8. Prioritize Failure Modes/Causes</a:t>
            </a:r>
          </a:p>
        </p:txBody>
      </p:sp>
      <p:sp>
        <p:nvSpPr>
          <p:cNvPr id="20483" name="Rectangle 3">
            <a:extLst>
              <a:ext uri="{FF2B5EF4-FFF2-40B4-BE49-F238E27FC236}">
                <a16:creationId xmlns:a16="http://schemas.microsoft.com/office/drawing/2014/main" id="{9A10075C-0549-8291-CF47-89DB53E019EF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0" indent="0" eaLnBrk="1" hangingPunct="1">
              <a:buNone/>
            </a:pPr>
            <a:r>
              <a:rPr lang="en-US" altLang="en-US" dirty="0"/>
              <a:t>Risk Priority Number (RPN)</a:t>
            </a:r>
          </a:p>
        </p:txBody>
      </p:sp>
      <p:sp>
        <p:nvSpPr>
          <p:cNvPr id="20484" name="Rectangle 4">
            <a:extLst>
              <a:ext uri="{FF2B5EF4-FFF2-40B4-BE49-F238E27FC236}">
                <a16:creationId xmlns:a16="http://schemas.microsoft.com/office/drawing/2014/main" id="{99B46761-68ED-8949-FF26-16B8E12F9B1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47763" y="1609725"/>
            <a:ext cx="2757487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85" name="Rectangle 5">
            <a:extLst>
              <a:ext uri="{FF2B5EF4-FFF2-40B4-BE49-F238E27FC236}">
                <a16:creationId xmlns:a16="http://schemas.microsoft.com/office/drawing/2014/main" id="{06CB4D75-D835-CD8D-9155-C1FBA01F4A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0013" y="1609725"/>
            <a:ext cx="4762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86" name="Rectangle 6">
            <a:extLst>
              <a:ext uri="{FF2B5EF4-FFF2-40B4-BE49-F238E27FC236}">
                <a16:creationId xmlns:a16="http://schemas.microsoft.com/office/drawing/2014/main" id="{DB0D471D-B0CF-C6AB-84BC-0F78744EC9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5250" y="1609725"/>
            <a:ext cx="4763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87" name="Rectangle 7">
            <a:extLst>
              <a:ext uri="{FF2B5EF4-FFF2-40B4-BE49-F238E27FC236}">
                <a16:creationId xmlns:a16="http://schemas.microsoft.com/office/drawing/2014/main" id="{0AF193D4-8B21-6936-BA8F-D20C92EEE5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4775" y="1609725"/>
            <a:ext cx="439738" cy="1588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88" name="Rectangle 8">
            <a:extLst>
              <a:ext uri="{FF2B5EF4-FFF2-40B4-BE49-F238E27FC236}">
                <a16:creationId xmlns:a16="http://schemas.microsoft.com/office/drawing/2014/main" id="{77BDDD0C-72D4-9550-B01C-C8CE47C830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5250" y="1704975"/>
            <a:ext cx="4763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89" name="Rectangle 9">
            <a:extLst>
              <a:ext uri="{FF2B5EF4-FFF2-40B4-BE49-F238E27FC236}">
                <a16:creationId xmlns:a16="http://schemas.microsoft.com/office/drawing/2014/main" id="{79C697E2-953C-D6B9-42D4-8ADB2B3E46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5250" y="1882775"/>
            <a:ext cx="4763" cy="47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90" name="Rectangle 10">
            <a:extLst>
              <a:ext uri="{FF2B5EF4-FFF2-40B4-BE49-F238E27FC236}">
                <a16:creationId xmlns:a16="http://schemas.microsoft.com/office/drawing/2014/main" id="{9B90EBA6-8436-DE30-9BDB-E5E249F3B32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05250" y="2065338"/>
            <a:ext cx="4763" cy="47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91" name="Rectangle 11">
            <a:extLst>
              <a:ext uri="{FF2B5EF4-FFF2-40B4-BE49-F238E27FC236}">
                <a16:creationId xmlns:a16="http://schemas.microsoft.com/office/drawing/2014/main" id="{7B1D3907-D1DC-1BCA-D9C9-E28D537E4E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6213" y="2828925"/>
            <a:ext cx="3175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92" name="Rectangle 12">
            <a:extLst>
              <a:ext uri="{FF2B5EF4-FFF2-40B4-BE49-F238E27FC236}">
                <a16:creationId xmlns:a16="http://schemas.microsoft.com/office/drawing/2014/main" id="{54523EBE-D88A-07FD-4637-16705B6426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6213" y="2828925"/>
            <a:ext cx="3175" cy="857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93" name="Rectangle 13">
            <a:extLst>
              <a:ext uri="{FF2B5EF4-FFF2-40B4-BE49-F238E27FC236}">
                <a16:creationId xmlns:a16="http://schemas.microsoft.com/office/drawing/2014/main" id="{F7D70845-1851-D844-3D31-D05D0E5440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6213" y="2924175"/>
            <a:ext cx="3175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94" name="Rectangle 14">
            <a:extLst>
              <a:ext uri="{FF2B5EF4-FFF2-40B4-BE49-F238E27FC236}">
                <a16:creationId xmlns:a16="http://schemas.microsoft.com/office/drawing/2014/main" id="{A8302A30-3081-E8DB-089E-5DA4283466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6213" y="2924175"/>
            <a:ext cx="3175" cy="8731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95" name="Rectangle 15">
            <a:extLst>
              <a:ext uri="{FF2B5EF4-FFF2-40B4-BE49-F238E27FC236}">
                <a16:creationId xmlns:a16="http://schemas.microsoft.com/office/drawing/2014/main" id="{013ADFAF-3947-25E0-2FFF-AB0192813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6025" y="3011488"/>
            <a:ext cx="9525" cy="31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96" name="Rectangle 16">
            <a:extLst>
              <a:ext uri="{FF2B5EF4-FFF2-40B4-BE49-F238E27FC236}">
                <a16:creationId xmlns:a16="http://schemas.microsoft.com/office/drawing/2014/main" id="{4FFB73CE-2DAA-B4B6-4FE8-BB4D1057FA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25550" y="3011488"/>
            <a:ext cx="2760663" cy="31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97" name="Rectangle 17">
            <a:extLst>
              <a:ext uri="{FF2B5EF4-FFF2-40B4-BE49-F238E27FC236}">
                <a16:creationId xmlns:a16="http://schemas.microsoft.com/office/drawing/2014/main" id="{38CFFB7D-04C9-19C6-3175-10BF1CFAE34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6213" y="3011488"/>
            <a:ext cx="3175" cy="31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98" name="Rectangle 18">
            <a:extLst>
              <a:ext uri="{FF2B5EF4-FFF2-40B4-BE49-F238E27FC236}">
                <a16:creationId xmlns:a16="http://schemas.microsoft.com/office/drawing/2014/main" id="{2200D18B-BF38-ADC3-9312-1958A0C6C8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9388" y="3011488"/>
            <a:ext cx="444500" cy="31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499" name="Rectangle 19">
            <a:extLst>
              <a:ext uri="{FF2B5EF4-FFF2-40B4-BE49-F238E27FC236}">
                <a16:creationId xmlns:a16="http://schemas.microsoft.com/office/drawing/2014/main" id="{860E127B-E6B7-890C-3B8A-5ED2884220C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33888" y="3011488"/>
            <a:ext cx="9525" cy="31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00" name="Rectangle 20">
            <a:extLst>
              <a:ext uri="{FF2B5EF4-FFF2-40B4-BE49-F238E27FC236}">
                <a16:creationId xmlns:a16="http://schemas.microsoft.com/office/drawing/2014/main" id="{F4501159-6673-3966-E880-3C56CA00C0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6213" y="3014663"/>
            <a:ext cx="3175" cy="8731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01" name="Rectangle 21">
            <a:extLst>
              <a:ext uri="{FF2B5EF4-FFF2-40B4-BE49-F238E27FC236}">
                <a16:creationId xmlns:a16="http://schemas.microsoft.com/office/drawing/2014/main" id="{78C02228-194C-5D77-3DB6-E7914E9A95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6213" y="3101975"/>
            <a:ext cx="3175" cy="47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02" name="Rectangle 22">
            <a:extLst>
              <a:ext uri="{FF2B5EF4-FFF2-40B4-BE49-F238E27FC236}">
                <a16:creationId xmlns:a16="http://schemas.microsoft.com/office/drawing/2014/main" id="{48CFDE3D-3BE5-FFD4-6D7A-C54D0E41A4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6213" y="3106738"/>
            <a:ext cx="3175" cy="857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03" name="Rectangle 23">
            <a:extLst>
              <a:ext uri="{FF2B5EF4-FFF2-40B4-BE49-F238E27FC236}">
                <a16:creationId xmlns:a16="http://schemas.microsoft.com/office/drawing/2014/main" id="{DFFC6217-0EB9-1A80-840E-1DF9AC272FE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6213" y="3192463"/>
            <a:ext cx="3175" cy="47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04" name="Rectangle 24">
            <a:extLst>
              <a:ext uri="{FF2B5EF4-FFF2-40B4-BE49-F238E27FC236}">
                <a16:creationId xmlns:a16="http://schemas.microsoft.com/office/drawing/2014/main" id="{56823576-2A83-1B81-E9B4-41E932451CF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6213" y="3197225"/>
            <a:ext cx="3175" cy="8731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05" name="Rectangle 25">
            <a:extLst>
              <a:ext uri="{FF2B5EF4-FFF2-40B4-BE49-F238E27FC236}">
                <a16:creationId xmlns:a16="http://schemas.microsoft.com/office/drawing/2014/main" id="{873A07B7-CD4C-C4B4-47AF-CCBF7D2FEB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6213" y="3284538"/>
            <a:ext cx="3175" cy="47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06" name="Rectangle 26">
            <a:extLst>
              <a:ext uri="{FF2B5EF4-FFF2-40B4-BE49-F238E27FC236}">
                <a16:creationId xmlns:a16="http://schemas.microsoft.com/office/drawing/2014/main" id="{04A9B230-1905-1174-DE39-1526191C38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86213" y="3289300"/>
            <a:ext cx="3175" cy="857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07" name="Rectangle 27">
            <a:extLst>
              <a:ext uri="{FF2B5EF4-FFF2-40B4-BE49-F238E27FC236}">
                <a16:creationId xmlns:a16="http://schemas.microsoft.com/office/drawing/2014/main" id="{3C1447B5-FD49-1082-F924-DC5443E1E4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2938" y="4478338"/>
            <a:ext cx="9525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08" name="Rectangle 28">
            <a:extLst>
              <a:ext uri="{FF2B5EF4-FFF2-40B4-BE49-F238E27FC236}">
                <a16:creationId xmlns:a16="http://schemas.microsoft.com/office/drawing/2014/main" id="{D8C5A660-B66F-D04C-6ECD-047535FCE7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25" y="1630363"/>
            <a:ext cx="74613" cy="2762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09" name="Rectangle 29">
            <a:extLst>
              <a:ext uri="{FF2B5EF4-FFF2-40B4-BE49-F238E27FC236}">
                <a16:creationId xmlns:a16="http://schemas.microsoft.com/office/drawing/2014/main" id="{E3CDCDB6-B509-A7D0-0A49-3E41E4B7254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51725" y="1630363"/>
            <a:ext cx="77788" cy="2762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10" name="Rectangle 30">
            <a:extLst>
              <a:ext uri="{FF2B5EF4-FFF2-40B4-BE49-F238E27FC236}">
                <a16:creationId xmlns:a16="http://schemas.microsoft.com/office/drawing/2014/main" id="{1303A7F7-994D-7D20-D3FE-B7C0A8FBDE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1630363"/>
            <a:ext cx="6821487" cy="2794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11" name="Rectangle 31">
            <a:extLst>
              <a:ext uri="{FF2B5EF4-FFF2-40B4-BE49-F238E27FC236}">
                <a16:creationId xmlns:a16="http://schemas.microsoft.com/office/drawing/2014/main" id="{307FF36A-8BE0-C84E-B64C-8709CA18B9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1633538"/>
            <a:ext cx="33956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 i="1">
                <a:solidFill>
                  <a:srgbClr val="000000"/>
                </a:solidFill>
              </a:rPr>
              <a:t>PROBABILITY OF FAILURE DETECTION</a:t>
            </a:r>
            <a:endParaRPr lang="en-US" altLang="en-US" sz="1500"/>
          </a:p>
        </p:txBody>
      </p:sp>
      <p:sp>
        <p:nvSpPr>
          <p:cNvPr id="20512" name="Rectangle 32">
            <a:extLst>
              <a:ext uri="{FF2B5EF4-FFF2-40B4-BE49-F238E27FC236}">
                <a16:creationId xmlns:a16="http://schemas.microsoft.com/office/drawing/2014/main" id="{1EBAFE75-72CE-6215-39A1-B3869A6F6E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1633538"/>
            <a:ext cx="508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 i="1">
                <a:solidFill>
                  <a:srgbClr val="000000"/>
                </a:solidFill>
              </a:rPr>
              <a:t> </a:t>
            </a:r>
            <a:endParaRPr lang="en-US" altLang="en-US" sz="1500"/>
          </a:p>
        </p:txBody>
      </p:sp>
      <p:sp>
        <p:nvSpPr>
          <p:cNvPr id="20513" name="Rectangle 33">
            <a:extLst>
              <a:ext uri="{FF2B5EF4-FFF2-40B4-BE49-F238E27FC236}">
                <a16:creationId xmlns:a16="http://schemas.microsoft.com/office/drawing/2014/main" id="{ECDD58B5-DB13-D837-1D40-9EC4E24AF8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2213" y="1630363"/>
            <a:ext cx="77787" cy="2762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14" name="Rectangle 34">
            <a:extLst>
              <a:ext uri="{FF2B5EF4-FFF2-40B4-BE49-F238E27FC236}">
                <a16:creationId xmlns:a16="http://schemas.microsoft.com/office/drawing/2014/main" id="{012E45F1-183B-CE77-5983-AACFDB0F14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589963" y="1630363"/>
            <a:ext cx="73025" cy="27622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15" name="Rectangle 35">
            <a:extLst>
              <a:ext uri="{FF2B5EF4-FFF2-40B4-BE49-F238E27FC236}">
                <a16:creationId xmlns:a16="http://schemas.microsoft.com/office/drawing/2014/main" id="{B0C7864E-7A60-827B-48EE-D4C16C8FA7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1630363"/>
            <a:ext cx="969963" cy="279400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16" name="Rectangle 36">
            <a:extLst>
              <a:ext uri="{FF2B5EF4-FFF2-40B4-BE49-F238E27FC236}">
                <a16:creationId xmlns:a16="http://schemas.microsoft.com/office/drawing/2014/main" id="{902EF2C3-EA55-9F3E-0878-32F9B617CD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1633538"/>
            <a:ext cx="6334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 i="1">
                <a:solidFill>
                  <a:srgbClr val="000000"/>
                </a:solidFill>
              </a:rPr>
              <a:t>SCORE</a:t>
            </a:r>
            <a:endParaRPr lang="en-US" altLang="en-US" sz="1500"/>
          </a:p>
        </p:txBody>
      </p:sp>
      <p:sp>
        <p:nvSpPr>
          <p:cNvPr id="20517" name="Rectangle 37">
            <a:extLst>
              <a:ext uri="{FF2B5EF4-FFF2-40B4-BE49-F238E27FC236}">
                <a16:creationId xmlns:a16="http://schemas.microsoft.com/office/drawing/2014/main" id="{13E33E0E-D9B1-2106-DA38-78169BB474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97863" y="1633538"/>
            <a:ext cx="492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 b="1" i="1">
                <a:solidFill>
                  <a:srgbClr val="000000"/>
                </a:solidFill>
              </a:rPr>
              <a:t> </a:t>
            </a:r>
            <a:endParaRPr lang="en-US" altLang="en-US" sz="1500"/>
          </a:p>
        </p:txBody>
      </p:sp>
      <p:sp>
        <p:nvSpPr>
          <p:cNvPr id="20518" name="Rectangle 38">
            <a:extLst>
              <a:ext uri="{FF2B5EF4-FFF2-40B4-BE49-F238E27FC236}">
                <a16:creationId xmlns:a16="http://schemas.microsoft.com/office/drawing/2014/main" id="{3CFB9AE9-F162-B56A-F9A0-63419BCEE4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600200"/>
            <a:ext cx="22225" cy="301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19" name="Rectangle 39">
            <a:extLst>
              <a:ext uri="{FF2B5EF4-FFF2-40B4-BE49-F238E27FC236}">
                <a16:creationId xmlns:a16="http://schemas.microsoft.com/office/drawing/2014/main" id="{9755B2A2-8E91-C76E-230F-EAAC76A7AB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600200"/>
            <a:ext cx="22225" cy="301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20" name="Rectangle 40">
            <a:extLst>
              <a:ext uri="{FF2B5EF4-FFF2-40B4-BE49-F238E27FC236}">
                <a16:creationId xmlns:a16="http://schemas.microsoft.com/office/drawing/2014/main" id="{89EC4C12-438D-7A35-65ED-4545746D34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25" y="1600200"/>
            <a:ext cx="6973888" cy="301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21" name="Rectangle 41">
            <a:extLst>
              <a:ext uri="{FF2B5EF4-FFF2-40B4-BE49-F238E27FC236}">
                <a16:creationId xmlns:a16="http://schemas.microsoft.com/office/drawing/2014/main" id="{33D75757-C8AC-940B-8D2B-5CBE63489F2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25" y="1630363"/>
            <a:ext cx="6973888" cy="317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22" name="Rectangle 42">
            <a:extLst>
              <a:ext uri="{FF2B5EF4-FFF2-40B4-BE49-F238E27FC236}">
                <a16:creationId xmlns:a16="http://schemas.microsoft.com/office/drawing/2014/main" id="{4D16C064-3A00-7D61-8B1B-0ACD4AD8B2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2213" y="1630363"/>
            <a:ext cx="11112" cy="317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23" name="Rectangle 43">
            <a:extLst>
              <a:ext uri="{FF2B5EF4-FFF2-40B4-BE49-F238E27FC236}">
                <a16:creationId xmlns:a16="http://schemas.microsoft.com/office/drawing/2014/main" id="{4EFC14AD-286E-94AE-DE3E-DB89E96FE6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9513" y="1630363"/>
            <a:ext cx="12700" cy="31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24" name="Rectangle 44">
            <a:extLst>
              <a:ext uri="{FF2B5EF4-FFF2-40B4-BE49-F238E27FC236}">
                <a16:creationId xmlns:a16="http://schemas.microsoft.com/office/drawing/2014/main" id="{FA555F5C-FC35-8E04-8D0D-1D9872F64A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9513" y="1600200"/>
            <a:ext cx="23812" cy="301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25" name="Rectangle 45">
            <a:extLst>
              <a:ext uri="{FF2B5EF4-FFF2-40B4-BE49-F238E27FC236}">
                <a16:creationId xmlns:a16="http://schemas.microsoft.com/office/drawing/2014/main" id="{94EDD2EC-304C-E7E6-62AF-D811230413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3325" y="1600200"/>
            <a:ext cx="1109663" cy="301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26" name="Rectangle 46">
            <a:extLst>
              <a:ext uri="{FF2B5EF4-FFF2-40B4-BE49-F238E27FC236}">
                <a16:creationId xmlns:a16="http://schemas.microsoft.com/office/drawing/2014/main" id="{E7566C53-B559-B358-76D4-37F19A62E6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3325" y="1630363"/>
            <a:ext cx="1109663" cy="3175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27" name="Rectangle 47">
            <a:extLst>
              <a:ext uri="{FF2B5EF4-FFF2-40B4-BE49-F238E27FC236}">
                <a16:creationId xmlns:a16="http://schemas.microsoft.com/office/drawing/2014/main" id="{019A85E4-430A-76E2-A8D2-32FF5B23204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1600200"/>
            <a:ext cx="23812" cy="301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28" name="Rectangle 48">
            <a:extLst>
              <a:ext uri="{FF2B5EF4-FFF2-40B4-BE49-F238E27FC236}">
                <a16:creationId xmlns:a16="http://schemas.microsoft.com/office/drawing/2014/main" id="{EF71C03A-000D-7724-65B1-6445E4530B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1600200"/>
            <a:ext cx="23812" cy="30163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29" name="Rectangle 49">
            <a:extLst>
              <a:ext uri="{FF2B5EF4-FFF2-40B4-BE49-F238E27FC236}">
                <a16:creationId xmlns:a16="http://schemas.microsoft.com/office/drawing/2014/main" id="{B896D6C3-2DB5-571C-7F54-C13446BE482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630363"/>
            <a:ext cx="22225" cy="2762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30" name="Rectangle 50">
            <a:extLst>
              <a:ext uri="{FF2B5EF4-FFF2-40B4-BE49-F238E27FC236}">
                <a16:creationId xmlns:a16="http://schemas.microsoft.com/office/drawing/2014/main" id="{9C4DAFEC-24AC-F174-CD00-2AFBE26311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9513" y="1630363"/>
            <a:ext cx="12700" cy="2762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31" name="Rectangle 51">
            <a:extLst>
              <a:ext uri="{FF2B5EF4-FFF2-40B4-BE49-F238E27FC236}">
                <a16:creationId xmlns:a16="http://schemas.microsoft.com/office/drawing/2014/main" id="{8125E0B1-A278-DEF4-EAC2-4DE3B310B0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1630363"/>
            <a:ext cx="23812" cy="2762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32" name="Rectangle 52">
            <a:extLst>
              <a:ext uri="{FF2B5EF4-FFF2-40B4-BE49-F238E27FC236}">
                <a16:creationId xmlns:a16="http://schemas.microsoft.com/office/drawing/2014/main" id="{C52395FC-2960-14EC-9D2F-8A030541A8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1944688"/>
            <a:ext cx="317341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Possible to detect almost every failure in</a:t>
            </a:r>
            <a:endParaRPr lang="en-US" altLang="en-US" sz="1500"/>
          </a:p>
        </p:txBody>
      </p:sp>
      <p:sp>
        <p:nvSpPr>
          <p:cNvPr id="20533" name="Rectangle 53">
            <a:extLst>
              <a:ext uri="{FF2B5EF4-FFF2-40B4-BE49-F238E27FC236}">
                <a16:creationId xmlns:a16="http://schemas.microsoft.com/office/drawing/2014/main" id="{7C59D773-4BBC-6619-5810-F4E3A534E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0" y="1944688"/>
            <a:ext cx="5873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-</a:t>
            </a:r>
            <a:endParaRPr lang="en-US" altLang="en-US" sz="1500"/>
          </a:p>
        </p:txBody>
      </p:sp>
      <p:sp>
        <p:nvSpPr>
          <p:cNvPr id="20534" name="Rectangle 54">
            <a:extLst>
              <a:ext uri="{FF2B5EF4-FFF2-40B4-BE49-F238E27FC236}">
                <a16:creationId xmlns:a16="http://schemas.microsoft.com/office/drawing/2014/main" id="{BD247EC8-140C-3213-B26E-242F9B00E7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1913" y="1944688"/>
            <a:ext cx="2935287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house prior to construction/assembly </a:t>
            </a:r>
            <a:endParaRPr lang="en-US" altLang="en-US" sz="1500"/>
          </a:p>
        </p:txBody>
      </p:sp>
      <p:sp>
        <p:nvSpPr>
          <p:cNvPr id="20535" name="Rectangle 55">
            <a:extLst>
              <a:ext uri="{FF2B5EF4-FFF2-40B4-BE49-F238E27FC236}">
                <a16:creationId xmlns:a16="http://schemas.microsoft.com/office/drawing/2014/main" id="{81AB180A-2773-5866-56FA-CD47A1D19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2220913"/>
            <a:ext cx="16827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(i.e. at receipt inspect</a:t>
            </a:r>
            <a:endParaRPr lang="en-US" altLang="en-US" sz="1500"/>
          </a:p>
        </p:txBody>
      </p:sp>
      <p:sp>
        <p:nvSpPr>
          <p:cNvPr id="20536" name="Rectangle 56">
            <a:extLst>
              <a:ext uri="{FF2B5EF4-FFF2-40B4-BE49-F238E27FC236}">
                <a16:creationId xmlns:a16="http://schemas.microsoft.com/office/drawing/2014/main" id="{41E0122F-59B4-67A3-E734-FD12F06239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438400" y="2220913"/>
            <a:ext cx="29527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ion)</a:t>
            </a:r>
            <a:endParaRPr lang="en-US" altLang="en-US" sz="1500"/>
          </a:p>
        </p:txBody>
      </p:sp>
      <p:sp>
        <p:nvSpPr>
          <p:cNvPr id="20537" name="Rectangle 57">
            <a:extLst>
              <a:ext uri="{FF2B5EF4-FFF2-40B4-BE49-F238E27FC236}">
                <a16:creationId xmlns:a16="http://schemas.microsoft.com/office/drawing/2014/main" id="{BF2A8D9E-549E-5CFE-069C-6E30AA0A08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2725" y="2220913"/>
            <a:ext cx="49213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</a:t>
            </a:r>
            <a:endParaRPr lang="en-US" altLang="en-US" sz="1500"/>
          </a:p>
        </p:txBody>
      </p:sp>
      <p:sp>
        <p:nvSpPr>
          <p:cNvPr id="20538" name="Rectangle 58">
            <a:extLst>
              <a:ext uri="{FF2B5EF4-FFF2-40B4-BE49-F238E27FC236}">
                <a16:creationId xmlns:a16="http://schemas.microsoft.com/office/drawing/2014/main" id="{DD9CB2A8-5404-CD67-1252-AF75301235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1944688"/>
            <a:ext cx="14763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1 </a:t>
            </a:r>
            <a:endParaRPr lang="en-US" altLang="en-US" sz="1500"/>
          </a:p>
        </p:txBody>
      </p:sp>
      <p:sp>
        <p:nvSpPr>
          <p:cNvPr id="20539" name="Rectangle 59">
            <a:extLst>
              <a:ext uri="{FF2B5EF4-FFF2-40B4-BE49-F238E27FC236}">
                <a16:creationId xmlns:a16="http://schemas.microsoft.com/office/drawing/2014/main" id="{1ECB4B8E-0677-D27B-C37B-AC049538BB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0338" y="1944688"/>
            <a:ext cx="57150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-</a:t>
            </a:r>
            <a:endParaRPr lang="en-US" altLang="en-US" sz="1500"/>
          </a:p>
        </p:txBody>
      </p:sp>
      <p:sp>
        <p:nvSpPr>
          <p:cNvPr id="20540" name="Rectangle 60">
            <a:extLst>
              <a:ext uri="{FF2B5EF4-FFF2-40B4-BE49-F238E27FC236}">
                <a16:creationId xmlns:a16="http://schemas.microsoft.com/office/drawing/2014/main" id="{587EDCE5-855D-EF88-52F9-B47C00E9A25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2250" y="1944688"/>
            <a:ext cx="147638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2</a:t>
            </a:r>
            <a:endParaRPr lang="en-US" altLang="en-US" sz="1500"/>
          </a:p>
        </p:txBody>
      </p:sp>
      <p:sp>
        <p:nvSpPr>
          <p:cNvPr id="20541" name="Rectangle 61">
            <a:extLst>
              <a:ext uri="{FF2B5EF4-FFF2-40B4-BE49-F238E27FC236}">
                <a16:creationId xmlns:a16="http://schemas.microsoft.com/office/drawing/2014/main" id="{47E4B3EE-BC38-798B-0D6C-7B40E3C5725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2588" y="1944688"/>
            <a:ext cx="49212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</a:t>
            </a:r>
            <a:endParaRPr lang="en-US" altLang="en-US" sz="1500"/>
          </a:p>
        </p:txBody>
      </p:sp>
      <p:sp>
        <p:nvSpPr>
          <p:cNvPr id="20542" name="Rectangle 62">
            <a:extLst>
              <a:ext uri="{FF2B5EF4-FFF2-40B4-BE49-F238E27FC236}">
                <a16:creationId xmlns:a16="http://schemas.microsoft.com/office/drawing/2014/main" id="{B46A7DAE-C8CD-E348-2645-F979376EFA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906588"/>
            <a:ext cx="22225" cy="301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43" name="Rectangle 63">
            <a:extLst>
              <a:ext uri="{FF2B5EF4-FFF2-40B4-BE49-F238E27FC236}">
                <a16:creationId xmlns:a16="http://schemas.microsoft.com/office/drawing/2014/main" id="{9474D50B-9FC6-D09A-F78E-F6BAC97E66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25" y="1906588"/>
            <a:ext cx="6973888" cy="285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44" name="Rectangle 64">
            <a:extLst>
              <a:ext uri="{FF2B5EF4-FFF2-40B4-BE49-F238E27FC236}">
                <a16:creationId xmlns:a16="http://schemas.microsoft.com/office/drawing/2014/main" id="{352CD270-CCC4-8B88-A2B5-34821D8C47E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9513" y="1906588"/>
            <a:ext cx="23812" cy="285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45" name="Rectangle 65">
            <a:extLst>
              <a:ext uri="{FF2B5EF4-FFF2-40B4-BE49-F238E27FC236}">
                <a16:creationId xmlns:a16="http://schemas.microsoft.com/office/drawing/2014/main" id="{2D27041E-5505-CF95-C514-CECF388766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3325" y="1906588"/>
            <a:ext cx="1109663" cy="285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46" name="Rectangle 66">
            <a:extLst>
              <a:ext uri="{FF2B5EF4-FFF2-40B4-BE49-F238E27FC236}">
                <a16:creationId xmlns:a16="http://schemas.microsoft.com/office/drawing/2014/main" id="{1D74F858-44A0-5133-C4AF-A503D0A52D3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1906588"/>
            <a:ext cx="23812" cy="30162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47" name="Rectangle 67">
            <a:extLst>
              <a:ext uri="{FF2B5EF4-FFF2-40B4-BE49-F238E27FC236}">
                <a16:creationId xmlns:a16="http://schemas.microsoft.com/office/drawing/2014/main" id="{66B0C9A0-B16D-45B2-1C9C-4E55BE551F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1936750"/>
            <a:ext cx="22225" cy="5556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48" name="Rectangle 68">
            <a:extLst>
              <a:ext uri="{FF2B5EF4-FFF2-40B4-BE49-F238E27FC236}">
                <a16:creationId xmlns:a16="http://schemas.microsoft.com/office/drawing/2014/main" id="{EC561294-6F6D-B6F1-C682-D15BBF20986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9513" y="1936750"/>
            <a:ext cx="12700" cy="5556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49" name="Rectangle 69">
            <a:extLst>
              <a:ext uri="{FF2B5EF4-FFF2-40B4-BE49-F238E27FC236}">
                <a16:creationId xmlns:a16="http://schemas.microsoft.com/office/drawing/2014/main" id="{D95A8F6B-AEF5-591B-217F-A194E1ECD2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1936750"/>
            <a:ext cx="23812" cy="5556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50" name="Rectangle 70">
            <a:extLst>
              <a:ext uri="{FF2B5EF4-FFF2-40B4-BE49-F238E27FC236}">
                <a16:creationId xmlns:a16="http://schemas.microsoft.com/office/drawing/2014/main" id="{3D1A8E27-E0E7-C1F7-FBAA-507D6176EA4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2513013"/>
            <a:ext cx="59801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Mostly detectable prior to completion of construction/ maintenance.  Usually </a:t>
            </a:r>
            <a:endParaRPr lang="en-US" altLang="en-US" sz="1500"/>
          </a:p>
        </p:txBody>
      </p:sp>
      <p:sp>
        <p:nvSpPr>
          <p:cNvPr id="20551" name="Rectangle 71">
            <a:extLst>
              <a:ext uri="{FF2B5EF4-FFF2-40B4-BE49-F238E27FC236}">
                <a16:creationId xmlns:a16="http://schemas.microsoft.com/office/drawing/2014/main" id="{311AC162-A71B-1B0A-8D00-1A2A83870B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2792413"/>
            <a:ext cx="22082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detected during assembly/fit</a:t>
            </a:r>
            <a:endParaRPr lang="en-US" altLang="en-US" sz="1500"/>
          </a:p>
        </p:txBody>
      </p:sp>
      <p:sp>
        <p:nvSpPr>
          <p:cNvPr id="20552" name="Rectangle 72">
            <a:extLst>
              <a:ext uri="{FF2B5EF4-FFF2-40B4-BE49-F238E27FC236}">
                <a16:creationId xmlns:a16="http://schemas.microsoft.com/office/drawing/2014/main" id="{49DF2F7F-A665-67DB-851B-8E97E3A9DA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2425" y="2792413"/>
            <a:ext cx="571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-</a:t>
            </a:r>
            <a:endParaRPr lang="en-US" altLang="en-US" sz="1500"/>
          </a:p>
        </p:txBody>
      </p:sp>
      <p:sp>
        <p:nvSpPr>
          <p:cNvPr id="20553" name="Rectangle 73">
            <a:extLst>
              <a:ext uri="{FF2B5EF4-FFF2-40B4-BE49-F238E27FC236}">
                <a16:creationId xmlns:a16="http://schemas.microsoft.com/office/drawing/2014/main" id="{8B810002-1643-BF66-41D6-CD88B15BECC7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4338" y="2792413"/>
            <a:ext cx="1968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up</a:t>
            </a:r>
            <a:endParaRPr lang="en-US" altLang="en-US" sz="1500"/>
          </a:p>
        </p:txBody>
      </p:sp>
      <p:sp>
        <p:nvSpPr>
          <p:cNvPr id="20554" name="Rectangle 74">
            <a:extLst>
              <a:ext uri="{FF2B5EF4-FFF2-40B4-BE49-F238E27FC236}">
                <a16:creationId xmlns:a16="http://schemas.microsoft.com/office/drawing/2014/main" id="{C513B7FE-AA84-6288-D2F6-1B78282844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167063" y="2792413"/>
            <a:ext cx="5080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</a:t>
            </a:r>
            <a:endParaRPr lang="en-US" altLang="en-US" sz="1500"/>
          </a:p>
        </p:txBody>
      </p:sp>
      <p:sp>
        <p:nvSpPr>
          <p:cNvPr id="20555" name="Rectangle 75">
            <a:extLst>
              <a:ext uri="{FF2B5EF4-FFF2-40B4-BE49-F238E27FC236}">
                <a16:creationId xmlns:a16="http://schemas.microsoft.com/office/drawing/2014/main" id="{6EA379B3-0FA5-83D0-A5F9-29A841574A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2513013"/>
            <a:ext cx="14763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3 </a:t>
            </a:r>
            <a:endParaRPr lang="en-US" altLang="en-US" sz="1500"/>
          </a:p>
        </p:txBody>
      </p:sp>
      <p:sp>
        <p:nvSpPr>
          <p:cNvPr id="20556" name="Rectangle 76">
            <a:extLst>
              <a:ext uri="{FF2B5EF4-FFF2-40B4-BE49-F238E27FC236}">
                <a16:creationId xmlns:a16="http://schemas.microsoft.com/office/drawing/2014/main" id="{1EB744A4-15C1-093B-963D-BDC6C272FF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0338" y="2513013"/>
            <a:ext cx="571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-</a:t>
            </a:r>
            <a:endParaRPr lang="en-US" altLang="en-US" sz="1500"/>
          </a:p>
        </p:txBody>
      </p:sp>
      <p:sp>
        <p:nvSpPr>
          <p:cNvPr id="20557" name="Rectangle 77">
            <a:extLst>
              <a:ext uri="{FF2B5EF4-FFF2-40B4-BE49-F238E27FC236}">
                <a16:creationId xmlns:a16="http://schemas.microsoft.com/office/drawing/2014/main" id="{382C6D0C-75EA-3FD4-0F2D-D2C40CE0B8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2250" y="2513013"/>
            <a:ext cx="14763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4</a:t>
            </a:r>
            <a:endParaRPr lang="en-US" altLang="en-US" sz="1500"/>
          </a:p>
        </p:txBody>
      </p:sp>
      <p:sp>
        <p:nvSpPr>
          <p:cNvPr id="20558" name="Rectangle 78">
            <a:extLst>
              <a:ext uri="{FF2B5EF4-FFF2-40B4-BE49-F238E27FC236}">
                <a16:creationId xmlns:a16="http://schemas.microsoft.com/office/drawing/2014/main" id="{BA21C2B3-C9EF-2388-73FE-54CEECA7A3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2588" y="2513013"/>
            <a:ext cx="492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</a:t>
            </a:r>
            <a:endParaRPr lang="en-US" altLang="en-US" sz="1500"/>
          </a:p>
        </p:txBody>
      </p:sp>
      <p:sp>
        <p:nvSpPr>
          <p:cNvPr id="20559" name="Rectangle 79">
            <a:extLst>
              <a:ext uri="{FF2B5EF4-FFF2-40B4-BE49-F238E27FC236}">
                <a16:creationId xmlns:a16="http://schemas.microsoft.com/office/drawing/2014/main" id="{41D9646B-D32A-0B57-E79E-B0CE5A656E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492375"/>
            <a:ext cx="22225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60" name="Rectangle 80">
            <a:extLst>
              <a:ext uri="{FF2B5EF4-FFF2-40B4-BE49-F238E27FC236}">
                <a16:creationId xmlns:a16="http://schemas.microsoft.com/office/drawing/2014/main" id="{4C29FE0E-EE47-C8CE-95FC-C4DC0021FA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25" y="2492375"/>
            <a:ext cx="6973888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61" name="Rectangle 81">
            <a:extLst>
              <a:ext uri="{FF2B5EF4-FFF2-40B4-BE49-F238E27FC236}">
                <a16:creationId xmlns:a16="http://schemas.microsoft.com/office/drawing/2014/main" id="{253BB9D6-F919-4373-9D8A-7F7D85165A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9513" y="2492375"/>
            <a:ext cx="12700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62" name="Rectangle 82">
            <a:extLst>
              <a:ext uri="{FF2B5EF4-FFF2-40B4-BE49-F238E27FC236}">
                <a16:creationId xmlns:a16="http://schemas.microsoft.com/office/drawing/2014/main" id="{2A4AC884-6493-D7D8-958B-FADD4BBDD59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2213" y="2492375"/>
            <a:ext cx="1120775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63" name="Rectangle 83">
            <a:extLst>
              <a:ext uri="{FF2B5EF4-FFF2-40B4-BE49-F238E27FC236}">
                <a16:creationId xmlns:a16="http://schemas.microsoft.com/office/drawing/2014/main" id="{B0A5AE38-7F9A-D482-3929-13F3C09AE92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2492375"/>
            <a:ext cx="23812" cy="1587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64" name="Rectangle 84">
            <a:extLst>
              <a:ext uri="{FF2B5EF4-FFF2-40B4-BE49-F238E27FC236}">
                <a16:creationId xmlns:a16="http://schemas.microsoft.com/office/drawing/2014/main" id="{579023C0-165D-70AE-35A3-8CA20E2969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2508250"/>
            <a:ext cx="22225" cy="5556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65" name="Rectangle 85">
            <a:extLst>
              <a:ext uri="{FF2B5EF4-FFF2-40B4-BE49-F238E27FC236}">
                <a16:creationId xmlns:a16="http://schemas.microsoft.com/office/drawing/2014/main" id="{8F590E8F-A1AA-D7EA-7F1B-F208C5E1B5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9513" y="2508250"/>
            <a:ext cx="12700" cy="5556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66" name="Rectangle 86">
            <a:extLst>
              <a:ext uri="{FF2B5EF4-FFF2-40B4-BE49-F238E27FC236}">
                <a16:creationId xmlns:a16="http://schemas.microsoft.com/office/drawing/2014/main" id="{0B87C180-BFD1-66C7-B109-2ECE24E1CDA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2508250"/>
            <a:ext cx="23812" cy="555625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67" name="Rectangle 87">
            <a:extLst>
              <a:ext uri="{FF2B5EF4-FFF2-40B4-BE49-F238E27FC236}">
                <a16:creationId xmlns:a16="http://schemas.microsoft.com/office/drawing/2014/main" id="{6BAC6889-BB6A-E66F-8D3A-5B856E470D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3082925"/>
            <a:ext cx="6253162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Undetectable until turnover to operations.  Most failures detected during startup </a:t>
            </a:r>
            <a:endParaRPr lang="en-US" altLang="en-US" sz="1500"/>
          </a:p>
        </p:txBody>
      </p:sp>
      <p:sp>
        <p:nvSpPr>
          <p:cNvPr id="20568" name="Rectangle 88">
            <a:extLst>
              <a:ext uri="{FF2B5EF4-FFF2-40B4-BE49-F238E27FC236}">
                <a16:creationId xmlns:a16="http://schemas.microsoft.com/office/drawing/2014/main" id="{F69973EC-3898-ED2A-02B2-C03C682C47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3360738"/>
            <a:ext cx="5413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or post</a:t>
            </a:r>
            <a:endParaRPr lang="en-US" altLang="en-US" sz="1500"/>
          </a:p>
        </p:txBody>
      </p:sp>
      <p:sp>
        <p:nvSpPr>
          <p:cNvPr id="20569" name="Rectangle 89">
            <a:extLst>
              <a:ext uri="{FF2B5EF4-FFF2-40B4-BE49-F238E27FC236}">
                <a16:creationId xmlns:a16="http://schemas.microsoft.com/office/drawing/2014/main" id="{08781472-0663-EEB5-21AB-F7263D56B6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11263" y="3360738"/>
            <a:ext cx="58737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-</a:t>
            </a:r>
            <a:endParaRPr lang="en-US" altLang="en-US" sz="1500"/>
          </a:p>
        </p:txBody>
      </p:sp>
      <p:sp>
        <p:nvSpPr>
          <p:cNvPr id="20570" name="Rectangle 90">
            <a:extLst>
              <a:ext uri="{FF2B5EF4-FFF2-40B4-BE49-F238E27FC236}">
                <a16:creationId xmlns:a16="http://schemas.microsoft.com/office/drawing/2014/main" id="{D771E7CB-1116-5536-4928-E04512683F3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73175" y="3360738"/>
            <a:ext cx="15859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maintenance testing</a:t>
            </a:r>
            <a:endParaRPr lang="en-US" altLang="en-US" sz="1500"/>
          </a:p>
        </p:txBody>
      </p:sp>
      <p:sp>
        <p:nvSpPr>
          <p:cNvPr id="20571" name="Rectangle 91">
            <a:extLst>
              <a:ext uri="{FF2B5EF4-FFF2-40B4-BE49-F238E27FC236}">
                <a16:creationId xmlns:a16="http://schemas.microsoft.com/office/drawing/2014/main" id="{40086B22-13CD-4EB4-11A6-321C749D886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68613" y="3360738"/>
            <a:ext cx="492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</a:t>
            </a:r>
            <a:endParaRPr lang="en-US" altLang="en-US" sz="1500"/>
          </a:p>
        </p:txBody>
      </p:sp>
      <p:sp>
        <p:nvSpPr>
          <p:cNvPr id="20572" name="Rectangle 92">
            <a:extLst>
              <a:ext uri="{FF2B5EF4-FFF2-40B4-BE49-F238E27FC236}">
                <a16:creationId xmlns:a16="http://schemas.microsoft.com/office/drawing/2014/main" id="{E6D959C6-0FB0-799F-522C-E92A65351F9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3082925"/>
            <a:ext cx="147638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5 </a:t>
            </a:r>
            <a:endParaRPr lang="en-US" altLang="en-US" sz="1500"/>
          </a:p>
        </p:txBody>
      </p:sp>
      <p:sp>
        <p:nvSpPr>
          <p:cNvPr id="20573" name="Rectangle 93">
            <a:extLst>
              <a:ext uri="{FF2B5EF4-FFF2-40B4-BE49-F238E27FC236}">
                <a16:creationId xmlns:a16="http://schemas.microsoft.com/office/drawing/2014/main" id="{34E35F6D-9D9A-6DC2-6834-0567C10018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0338" y="3082925"/>
            <a:ext cx="57150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-</a:t>
            </a:r>
            <a:endParaRPr lang="en-US" altLang="en-US" sz="1500"/>
          </a:p>
        </p:txBody>
      </p:sp>
      <p:sp>
        <p:nvSpPr>
          <p:cNvPr id="20574" name="Rectangle 94">
            <a:extLst>
              <a:ext uri="{FF2B5EF4-FFF2-40B4-BE49-F238E27FC236}">
                <a16:creationId xmlns:a16="http://schemas.microsoft.com/office/drawing/2014/main" id="{66DC0FE6-F39D-94BC-1FEC-BF21991C25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2250" y="3082925"/>
            <a:ext cx="147638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6</a:t>
            </a:r>
            <a:endParaRPr lang="en-US" altLang="en-US" sz="1500"/>
          </a:p>
        </p:txBody>
      </p:sp>
      <p:sp>
        <p:nvSpPr>
          <p:cNvPr id="20575" name="Rectangle 95">
            <a:extLst>
              <a:ext uri="{FF2B5EF4-FFF2-40B4-BE49-F238E27FC236}">
                <a16:creationId xmlns:a16="http://schemas.microsoft.com/office/drawing/2014/main" id="{7DF508BD-ECE9-85A2-240E-C45A1B0836D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2588" y="3082925"/>
            <a:ext cx="49212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</a:t>
            </a:r>
            <a:endParaRPr lang="en-US" altLang="en-US" sz="1500"/>
          </a:p>
        </p:txBody>
      </p:sp>
      <p:sp>
        <p:nvSpPr>
          <p:cNvPr id="20576" name="Rectangle 96">
            <a:extLst>
              <a:ext uri="{FF2B5EF4-FFF2-40B4-BE49-F238E27FC236}">
                <a16:creationId xmlns:a16="http://schemas.microsoft.com/office/drawing/2014/main" id="{C17A682F-DE20-A2EB-00AA-30C276AD06E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3063875"/>
            <a:ext cx="22225" cy="142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77" name="Rectangle 97">
            <a:extLst>
              <a:ext uri="{FF2B5EF4-FFF2-40B4-BE49-F238E27FC236}">
                <a16:creationId xmlns:a16="http://schemas.microsoft.com/office/drawing/2014/main" id="{640FB3B2-DE10-3056-6DBC-E684C4F3AF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25" y="3063875"/>
            <a:ext cx="6973888" cy="142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78" name="Rectangle 98">
            <a:extLst>
              <a:ext uri="{FF2B5EF4-FFF2-40B4-BE49-F238E27FC236}">
                <a16:creationId xmlns:a16="http://schemas.microsoft.com/office/drawing/2014/main" id="{A1670B15-8354-D77C-F303-3590AEAF63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9513" y="3063875"/>
            <a:ext cx="12700" cy="142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79" name="Rectangle 99">
            <a:extLst>
              <a:ext uri="{FF2B5EF4-FFF2-40B4-BE49-F238E27FC236}">
                <a16:creationId xmlns:a16="http://schemas.microsoft.com/office/drawing/2014/main" id="{35F5EFCE-958E-A5D3-0061-A08E5F6ABC5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2213" y="3063875"/>
            <a:ext cx="1120775" cy="142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0" name="Rectangle 100">
            <a:extLst>
              <a:ext uri="{FF2B5EF4-FFF2-40B4-BE49-F238E27FC236}">
                <a16:creationId xmlns:a16="http://schemas.microsoft.com/office/drawing/2014/main" id="{1CAFEDCD-01E2-DFDB-C337-F40886F8BF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3063875"/>
            <a:ext cx="23812" cy="142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1" name="Rectangle 101">
            <a:extLst>
              <a:ext uri="{FF2B5EF4-FFF2-40B4-BE49-F238E27FC236}">
                <a16:creationId xmlns:a16="http://schemas.microsoft.com/office/drawing/2014/main" id="{F5B64C40-D178-8458-3B3A-2B9E5D954C4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3078163"/>
            <a:ext cx="22225" cy="55403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2" name="Rectangle 102">
            <a:extLst>
              <a:ext uri="{FF2B5EF4-FFF2-40B4-BE49-F238E27FC236}">
                <a16:creationId xmlns:a16="http://schemas.microsoft.com/office/drawing/2014/main" id="{9CB5CA96-A82B-6B25-0DD3-8B5395ADF8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9513" y="3078163"/>
            <a:ext cx="12700" cy="55403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3" name="Rectangle 103">
            <a:extLst>
              <a:ext uri="{FF2B5EF4-FFF2-40B4-BE49-F238E27FC236}">
                <a16:creationId xmlns:a16="http://schemas.microsoft.com/office/drawing/2014/main" id="{E6A48B92-64EC-64A8-1A8C-3BC8F8D320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3078163"/>
            <a:ext cx="23812" cy="55403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84" name="Rectangle 104">
            <a:extLst>
              <a:ext uri="{FF2B5EF4-FFF2-40B4-BE49-F238E27FC236}">
                <a16:creationId xmlns:a16="http://schemas.microsoft.com/office/drawing/2014/main" id="{0B16A562-740B-1572-6E8E-5080E4157B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3651250"/>
            <a:ext cx="946150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Undetectabl</a:t>
            </a:r>
            <a:endParaRPr lang="en-US" altLang="en-US" sz="1500"/>
          </a:p>
        </p:txBody>
      </p:sp>
      <p:sp>
        <p:nvSpPr>
          <p:cNvPr id="20585" name="Rectangle 105">
            <a:extLst>
              <a:ext uri="{FF2B5EF4-FFF2-40B4-BE49-F238E27FC236}">
                <a16:creationId xmlns:a16="http://schemas.microsoft.com/office/drawing/2014/main" id="{80B2E421-8862-E68F-D2B4-A3270E1F128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0200" y="3651250"/>
            <a:ext cx="2265363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e until use by operations/end</a:t>
            </a:r>
            <a:endParaRPr lang="en-US" altLang="en-US" sz="1500"/>
          </a:p>
        </p:txBody>
      </p:sp>
      <p:sp>
        <p:nvSpPr>
          <p:cNvPr id="20586" name="Rectangle 106">
            <a:extLst>
              <a:ext uri="{FF2B5EF4-FFF2-40B4-BE49-F238E27FC236}">
                <a16:creationId xmlns:a16="http://schemas.microsoft.com/office/drawing/2014/main" id="{0E0F5603-D5C8-7749-F110-E8A186B949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3651250"/>
            <a:ext cx="58738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-</a:t>
            </a:r>
            <a:endParaRPr lang="en-US" altLang="en-US" sz="1500"/>
          </a:p>
        </p:txBody>
      </p:sp>
      <p:sp>
        <p:nvSpPr>
          <p:cNvPr id="20587" name="Rectangle 107">
            <a:extLst>
              <a:ext uri="{FF2B5EF4-FFF2-40B4-BE49-F238E27FC236}">
                <a16:creationId xmlns:a16="http://schemas.microsoft.com/office/drawing/2014/main" id="{F3F02C5A-ACA6-40EC-E5BA-7144CCF21B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62400" y="3651250"/>
            <a:ext cx="2816225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user.  Most failures detected during </a:t>
            </a:r>
            <a:endParaRPr lang="en-US" altLang="en-US" sz="1500"/>
          </a:p>
        </p:txBody>
      </p:sp>
      <p:sp>
        <p:nvSpPr>
          <p:cNvPr id="20588" name="Rectangle 108">
            <a:extLst>
              <a:ext uri="{FF2B5EF4-FFF2-40B4-BE49-F238E27FC236}">
                <a16:creationId xmlns:a16="http://schemas.microsoft.com/office/drawing/2014/main" id="{4B4A1E66-4FCE-A273-F345-0D47C560647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3930650"/>
            <a:ext cx="2068512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operations/periodic testing</a:t>
            </a:r>
            <a:endParaRPr lang="en-US" altLang="en-US" sz="1500"/>
          </a:p>
        </p:txBody>
      </p:sp>
      <p:sp>
        <p:nvSpPr>
          <p:cNvPr id="20589" name="Rectangle 109">
            <a:extLst>
              <a:ext uri="{FF2B5EF4-FFF2-40B4-BE49-F238E27FC236}">
                <a16:creationId xmlns:a16="http://schemas.microsoft.com/office/drawing/2014/main" id="{BCF34AEB-73AD-5E14-45BC-2EEB3A9881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3200" y="3930650"/>
            <a:ext cx="49213" cy="2143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</a:t>
            </a:r>
            <a:endParaRPr lang="en-US" altLang="en-US" sz="1500"/>
          </a:p>
        </p:txBody>
      </p:sp>
      <p:sp>
        <p:nvSpPr>
          <p:cNvPr id="20590" name="Rectangle 110">
            <a:extLst>
              <a:ext uri="{FF2B5EF4-FFF2-40B4-BE49-F238E27FC236}">
                <a16:creationId xmlns:a16="http://schemas.microsoft.com/office/drawing/2014/main" id="{7B9D57A8-8117-B7F8-E147-D373F80FD6B8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3651250"/>
            <a:ext cx="147638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7 </a:t>
            </a:r>
            <a:endParaRPr lang="en-US" altLang="en-US" sz="1500"/>
          </a:p>
        </p:txBody>
      </p:sp>
      <p:sp>
        <p:nvSpPr>
          <p:cNvPr id="20591" name="Rectangle 111">
            <a:extLst>
              <a:ext uri="{FF2B5EF4-FFF2-40B4-BE49-F238E27FC236}">
                <a16:creationId xmlns:a16="http://schemas.microsoft.com/office/drawing/2014/main" id="{9102E04C-176A-5279-224B-152887C436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0338" y="3651250"/>
            <a:ext cx="57150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-</a:t>
            </a:r>
            <a:endParaRPr lang="en-US" altLang="en-US" sz="1500"/>
          </a:p>
        </p:txBody>
      </p:sp>
      <p:sp>
        <p:nvSpPr>
          <p:cNvPr id="20592" name="Rectangle 112">
            <a:extLst>
              <a:ext uri="{FF2B5EF4-FFF2-40B4-BE49-F238E27FC236}">
                <a16:creationId xmlns:a16="http://schemas.microsoft.com/office/drawing/2014/main" id="{AED5F875-362E-3380-44C2-E7D59B52E0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2250" y="3651250"/>
            <a:ext cx="147638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8</a:t>
            </a:r>
            <a:endParaRPr lang="en-US" altLang="en-US" sz="1500"/>
          </a:p>
        </p:txBody>
      </p:sp>
      <p:sp>
        <p:nvSpPr>
          <p:cNvPr id="20593" name="Rectangle 113">
            <a:extLst>
              <a:ext uri="{FF2B5EF4-FFF2-40B4-BE49-F238E27FC236}">
                <a16:creationId xmlns:a16="http://schemas.microsoft.com/office/drawing/2014/main" id="{02B31F13-27B3-A269-9BDD-D1BAAFD9B11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02588" y="3651250"/>
            <a:ext cx="49212" cy="211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</a:t>
            </a:r>
            <a:endParaRPr lang="en-US" altLang="en-US" sz="1500"/>
          </a:p>
        </p:txBody>
      </p:sp>
      <p:sp>
        <p:nvSpPr>
          <p:cNvPr id="20594" name="Rectangle 114">
            <a:extLst>
              <a:ext uri="{FF2B5EF4-FFF2-40B4-BE49-F238E27FC236}">
                <a16:creationId xmlns:a16="http://schemas.microsoft.com/office/drawing/2014/main" id="{8795373D-4151-E333-6E92-3AF0F23C5F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3632200"/>
            <a:ext cx="22225" cy="142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95" name="Rectangle 115">
            <a:extLst>
              <a:ext uri="{FF2B5EF4-FFF2-40B4-BE49-F238E27FC236}">
                <a16:creationId xmlns:a16="http://schemas.microsoft.com/office/drawing/2014/main" id="{24984AC4-083C-CFA0-37D4-CAC26E2C6C1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25" y="3632200"/>
            <a:ext cx="6973888" cy="142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96" name="Rectangle 116">
            <a:extLst>
              <a:ext uri="{FF2B5EF4-FFF2-40B4-BE49-F238E27FC236}">
                <a16:creationId xmlns:a16="http://schemas.microsoft.com/office/drawing/2014/main" id="{F36CA290-4FFF-E770-E592-A94F7ECC8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9513" y="3632200"/>
            <a:ext cx="12700" cy="142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97" name="Rectangle 117">
            <a:extLst>
              <a:ext uri="{FF2B5EF4-FFF2-40B4-BE49-F238E27FC236}">
                <a16:creationId xmlns:a16="http://schemas.microsoft.com/office/drawing/2014/main" id="{C6EA3E24-4281-D664-A4DA-A942F9C9E8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2213" y="3632200"/>
            <a:ext cx="1120775" cy="142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98" name="Rectangle 118">
            <a:extLst>
              <a:ext uri="{FF2B5EF4-FFF2-40B4-BE49-F238E27FC236}">
                <a16:creationId xmlns:a16="http://schemas.microsoft.com/office/drawing/2014/main" id="{2BBB0771-5509-6E72-E58E-BA3E98CC68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3632200"/>
            <a:ext cx="23812" cy="142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599" name="Rectangle 119">
            <a:extLst>
              <a:ext uri="{FF2B5EF4-FFF2-40B4-BE49-F238E27FC236}">
                <a16:creationId xmlns:a16="http://schemas.microsoft.com/office/drawing/2014/main" id="{E0AA1454-89BC-EB9E-9A9F-959E296CD1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3646488"/>
            <a:ext cx="22225" cy="5588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00" name="Rectangle 120">
            <a:extLst>
              <a:ext uri="{FF2B5EF4-FFF2-40B4-BE49-F238E27FC236}">
                <a16:creationId xmlns:a16="http://schemas.microsoft.com/office/drawing/2014/main" id="{5A7A79A0-3330-6E59-817A-07D34F512A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9513" y="3646488"/>
            <a:ext cx="12700" cy="5588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01" name="Rectangle 121">
            <a:extLst>
              <a:ext uri="{FF2B5EF4-FFF2-40B4-BE49-F238E27FC236}">
                <a16:creationId xmlns:a16="http://schemas.microsoft.com/office/drawing/2014/main" id="{434B81E0-132C-43C6-1E5A-676105B045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3646488"/>
            <a:ext cx="23812" cy="55880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02" name="Rectangle 122">
            <a:extLst>
              <a:ext uri="{FF2B5EF4-FFF2-40B4-BE49-F238E27FC236}">
                <a16:creationId xmlns:a16="http://schemas.microsoft.com/office/drawing/2014/main" id="{7F1BF65E-8630-077D-910F-A413E5FF53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4224338"/>
            <a:ext cx="6105525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Undetectable until demanded by abnormal condition/ accident, not detectable </a:t>
            </a:r>
            <a:endParaRPr lang="en-US" altLang="en-US" sz="1500"/>
          </a:p>
        </p:txBody>
      </p:sp>
      <p:sp>
        <p:nvSpPr>
          <p:cNvPr id="20603" name="Rectangle 123">
            <a:extLst>
              <a:ext uri="{FF2B5EF4-FFF2-40B4-BE49-F238E27FC236}">
                <a16:creationId xmlns:a16="http://schemas.microsoft.com/office/drawing/2014/main" id="{2EEF5D33-0A71-0FF8-990B-B4442AC49C6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0238" y="4502150"/>
            <a:ext cx="265906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during operations/periodic testing.</a:t>
            </a:r>
            <a:endParaRPr lang="en-US" altLang="en-US" sz="1500"/>
          </a:p>
        </p:txBody>
      </p:sp>
      <p:sp>
        <p:nvSpPr>
          <p:cNvPr id="20604" name="Rectangle 124">
            <a:extLst>
              <a:ext uri="{FF2B5EF4-FFF2-40B4-BE49-F238E27FC236}">
                <a16:creationId xmlns:a16="http://schemas.microsoft.com/office/drawing/2014/main" id="{AAF220B1-0666-060D-C95B-37B81C15A9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2975" y="4502150"/>
            <a:ext cx="49213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</a:t>
            </a:r>
            <a:endParaRPr lang="en-US" altLang="en-US" sz="1500"/>
          </a:p>
        </p:txBody>
      </p:sp>
      <p:sp>
        <p:nvSpPr>
          <p:cNvPr id="20605" name="Rectangle 125">
            <a:extLst>
              <a:ext uri="{FF2B5EF4-FFF2-40B4-BE49-F238E27FC236}">
                <a16:creationId xmlns:a16="http://schemas.microsoft.com/office/drawing/2014/main" id="{28C6A122-EB4D-58A6-728D-F08FE894575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0" y="4224338"/>
            <a:ext cx="147638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9 </a:t>
            </a:r>
            <a:endParaRPr lang="en-US" altLang="en-US" sz="1500"/>
          </a:p>
        </p:txBody>
      </p:sp>
      <p:sp>
        <p:nvSpPr>
          <p:cNvPr id="20606" name="Rectangle 126">
            <a:extLst>
              <a:ext uri="{FF2B5EF4-FFF2-40B4-BE49-F238E27FC236}">
                <a16:creationId xmlns:a16="http://schemas.microsoft.com/office/drawing/2014/main" id="{EC3F761E-0845-8F09-4522-0C5D4300C6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80338" y="4224338"/>
            <a:ext cx="57150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-</a:t>
            </a:r>
            <a:endParaRPr lang="en-US" altLang="en-US" sz="1500"/>
          </a:p>
        </p:txBody>
      </p:sp>
      <p:sp>
        <p:nvSpPr>
          <p:cNvPr id="20607" name="Rectangle 127">
            <a:extLst>
              <a:ext uri="{FF2B5EF4-FFF2-40B4-BE49-F238E27FC236}">
                <a16:creationId xmlns:a16="http://schemas.microsoft.com/office/drawing/2014/main" id="{FFB093E2-AD79-316D-0D7E-6B6DF3D444A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842250" y="4224338"/>
            <a:ext cx="244475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10</a:t>
            </a:r>
            <a:endParaRPr lang="en-US" altLang="en-US" sz="1500"/>
          </a:p>
        </p:txBody>
      </p:sp>
      <p:sp>
        <p:nvSpPr>
          <p:cNvPr id="20608" name="Rectangle 128">
            <a:extLst>
              <a:ext uri="{FF2B5EF4-FFF2-40B4-BE49-F238E27FC236}">
                <a16:creationId xmlns:a16="http://schemas.microsoft.com/office/drawing/2014/main" id="{73EBFCE0-92AF-B1AD-31D0-B222B4A8FB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8108950" y="4224338"/>
            <a:ext cx="49213" cy="2111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</a:rPr>
              <a:t> </a:t>
            </a:r>
            <a:endParaRPr lang="en-US" altLang="en-US" sz="1500"/>
          </a:p>
        </p:txBody>
      </p:sp>
      <p:sp>
        <p:nvSpPr>
          <p:cNvPr id="20609" name="Rectangle 129">
            <a:extLst>
              <a:ext uri="{FF2B5EF4-FFF2-40B4-BE49-F238E27FC236}">
                <a16:creationId xmlns:a16="http://schemas.microsoft.com/office/drawing/2014/main" id="{F8FDD78B-84DB-203B-8A49-E89C36F76C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205288"/>
            <a:ext cx="22225" cy="142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10" name="Rectangle 130">
            <a:extLst>
              <a:ext uri="{FF2B5EF4-FFF2-40B4-BE49-F238E27FC236}">
                <a16:creationId xmlns:a16="http://schemas.microsoft.com/office/drawing/2014/main" id="{C7D08CB0-CCE8-D302-E1BA-2D529729AF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25" y="4205288"/>
            <a:ext cx="6973888" cy="142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11" name="Rectangle 131">
            <a:extLst>
              <a:ext uri="{FF2B5EF4-FFF2-40B4-BE49-F238E27FC236}">
                <a16:creationId xmlns:a16="http://schemas.microsoft.com/office/drawing/2014/main" id="{35E298DC-66C5-6CA3-3707-816E9D4CE9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9513" y="4205288"/>
            <a:ext cx="12700" cy="142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12" name="Rectangle 132">
            <a:extLst>
              <a:ext uri="{FF2B5EF4-FFF2-40B4-BE49-F238E27FC236}">
                <a16:creationId xmlns:a16="http://schemas.microsoft.com/office/drawing/2014/main" id="{8D8657D9-5DAB-5499-B1E3-3D5CAF3F49E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42213" y="4205288"/>
            <a:ext cx="1120775" cy="142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13" name="Rectangle 133">
            <a:extLst>
              <a:ext uri="{FF2B5EF4-FFF2-40B4-BE49-F238E27FC236}">
                <a16:creationId xmlns:a16="http://schemas.microsoft.com/office/drawing/2014/main" id="{3DEE0EF7-0D88-8016-8812-8842C0DA692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4205288"/>
            <a:ext cx="23812" cy="142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14" name="Rectangle 134">
            <a:extLst>
              <a:ext uri="{FF2B5EF4-FFF2-40B4-BE49-F238E27FC236}">
                <a16:creationId xmlns:a16="http://schemas.microsoft.com/office/drawing/2014/main" id="{0FC606A0-1FE4-ADBE-DF9D-F2651C86748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219575"/>
            <a:ext cx="22225" cy="55403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15" name="Rectangle 135">
            <a:extLst>
              <a:ext uri="{FF2B5EF4-FFF2-40B4-BE49-F238E27FC236}">
                <a16:creationId xmlns:a16="http://schemas.microsoft.com/office/drawing/2014/main" id="{B77EEAF3-FE7A-382F-779D-35FFB30F2DC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773613"/>
            <a:ext cx="22225" cy="269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16" name="Rectangle 136">
            <a:extLst>
              <a:ext uri="{FF2B5EF4-FFF2-40B4-BE49-F238E27FC236}">
                <a16:creationId xmlns:a16="http://schemas.microsoft.com/office/drawing/2014/main" id="{7B8CC994-BE8E-D778-67D6-328E75EF0A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773613"/>
            <a:ext cx="22225" cy="269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17" name="Rectangle 137">
            <a:extLst>
              <a:ext uri="{FF2B5EF4-FFF2-40B4-BE49-F238E27FC236}">
                <a16:creationId xmlns:a16="http://schemas.microsoft.com/office/drawing/2014/main" id="{910B6AB6-F0A3-2A4D-8BBC-37C009E210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625" y="4773613"/>
            <a:ext cx="6973888" cy="269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18" name="Rectangle 138">
            <a:extLst>
              <a:ext uri="{FF2B5EF4-FFF2-40B4-BE49-F238E27FC236}">
                <a16:creationId xmlns:a16="http://schemas.microsoft.com/office/drawing/2014/main" id="{8508B60C-8582-F593-ABA7-6EF7CADC1FCA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9513" y="4219575"/>
            <a:ext cx="12700" cy="55403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19" name="Rectangle 139">
            <a:extLst>
              <a:ext uri="{FF2B5EF4-FFF2-40B4-BE49-F238E27FC236}">
                <a16:creationId xmlns:a16="http://schemas.microsoft.com/office/drawing/2014/main" id="{89E44498-8903-36A0-FB88-D499199D0B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29513" y="4773613"/>
            <a:ext cx="23812" cy="269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20" name="Rectangle 140">
            <a:extLst>
              <a:ext uri="{FF2B5EF4-FFF2-40B4-BE49-F238E27FC236}">
                <a16:creationId xmlns:a16="http://schemas.microsoft.com/office/drawing/2014/main" id="{8A9AC8C6-2284-DF18-03C0-911ABBB2F6B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53325" y="4773613"/>
            <a:ext cx="1109663" cy="269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21" name="Rectangle 141">
            <a:extLst>
              <a:ext uri="{FF2B5EF4-FFF2-40B4-BE49-F238E27FC236}">
                <a16:creationId xmlns:a16="http://schemas.microsoft.com/office/drawing/2014/main" id="{5EB75C06-E5D7-D429-6EEB-94EE2B9111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4219575"/>
            <a:ext cx="23812" cy="55403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22" name="Rectangle 142">
            <a:extLst>
              <a:ext uri="{FF2B5EF4-FFF2-40B4-BE49-F238E27FC236}">
                <a16:creationId xmlns:a16="http://schemas.microsoft.com/office/drawing/2014/main" id="{22CAB8A1-0354-4E73-DA11-4B71847CED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4773613"/>
            <a:ext cx="23812" cy="269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20623" name="Rectangle 143">
            <a:extLst>
              <a:ext uri="{FF2B5EF4-FFF2-40B4-BE49-F238E27FC236}">
                <a16:creationId xmlns:a16="http://schemas.microsoft.com/office/drawing/2014/main" id="{CBA78F48-47FC-9D46-0F2D-E80120F833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662988" y="4773613"/>
            <a:ext cx="23812" cy="269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42722" name="Rectangle 2">
            <a:extLst>
              <a:ext uri="{FF2B5EF4-FFF2-40B4-BE49-F238E27FC236}">
                <a16:creationId xmlns:a16="http://schemas.microsoft.com/office/drawing/2014/main" id="{40B02381-115B-CFCF-AB9F-D64BB28AE6C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9. Recommend Corrective Actions</a:t>
            </a:r>
          </a:p>
        </p:txBody>
      </p:sp>
      <p:sp>
        <p:nvSpPr>
          <p:cNvPr id="21507" name="Rectangle 3">
            <a:extLst>
              <a:ext uri="{FF2B5EF4-FFF2-40B4-BE49-F238E27FC236}">
                <a16:creationId xmlns:a16="http://schemas.microsoft.com/office/drawing/2014/main" id="{0107ED60-0A03-C3C9-1827-38027A39D3D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2800" dirty="0"/>
              <a:t>Mitigating Severity</a:t>
            </a:r>
          </a:p>
          <a:p>
            <a:pPr eaLnBrk="1" hangingPunct="1"/>
            <a:endParaRPr lang="en-US" altLang="en-US" sz="2800" dirty="0"/>
          </a:p>
          <a:p>
            <a:pPr eaLnBrk="1" hangingPunct="1"/>
            <a:r>
              <a:rPr lang="en-US" altLang="en-US" sz="2800" dirty="0"/>
              <a:t>Reducing Frequency of Failure</a:t>
            </a:r>
          </a:p>
          <a:p>
            <a:pPr eaLnBrk="1" hangingPunct="1"/>
            <a:endParaRPr lang="en-US" altLang="en-US" sz="2800" dirty="0"/>
          </a:p>
          <a:p>
            <a:pPr eaLnBrk="1" hangingPunct="1"/>
            <a:r>
              <a:rPr lang="en-US" altLang="en-US" sz="2800" dirty="0"/>
              <a:t>Improving Failure Detection</a:t>
            </a:r>
          </a:p>
          <a:p>
            <a:pPr eaLnBrk="1" hangingPunct="1"/>
            <a:endParaRPr lang="en-US" altLang="en-US" sz="2800" dirty="0"/>
          </a:p>
          <a:p>
            <a:pPr eaLnBrk="1" hangingPunct="1"/>
            <a:r>
              <a:rPr lang="en-US" altLang="en-US" sz="2800" i="1" dirty="0"/>
              <a:t>Poke-Yoke </a:t>
            </a:r>
            <a:r>
              <a:rPr lang="en-US" altLang="en-US" sz="2800" dirty="0"/>
              <a:t>for Human Errors (next slides)</a:t>
            </a:r>
            <a:endParaRPr lang="en-US" altLang="en-US" sz="2800" i="1" dirty="0"/>
          </a:p>
        </p:txBody>
      </p:sp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30" name="Rectangle 2">
            <a:extLst>
              <a:ext uri="{FF2B5EF4-FFF2-40B4-BE49-F238E27FC236}">
                <a16:creationId xmlns:a16="http://schemas.microsoft.com/office/drawing/2014/main" id="{9C8E091B-2735-FDCE-FA15-A891D3F6E0A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76800" y="1981200"/>
            <a:ext cx="3733800" cy="41148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82058" tIns="41029" rIns="82058" bIns="41029"/>
          <a:lstStyle>
            <a:lvl1pPr marL="3175" indent="-3175" defTabSz="820738">
              <a:spcBef>
                <a:spcPct val="20000"/>
              </a:spcBef>
              <a:buClr>
                <a:schemeClr val="accent2"/>
              </a:buClr>
              <a:buFont typeface="Symbol" panose="05050102010706020507" pitchFamily="18" charset="2"/>
              <a:buChar char="·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258763" indent="-285750" defTabSz="820738">
              <a:spcBef>
                <a:spcPct val="20000"/>
              </a:spcBef>
              <a:buClr>
                <a:schemeClr val="accent2"/>
              </a:buClr>
              <a:buChar char="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712788" indent="-155575" defTabSz="820738">
              <a:spcBef>
                <a:spcPct val="20000"/>
              </a:spcBef>
              <a:buClr>
                <a:schemeClr val="accent2"/>
              </a:buClr>
              <a:buChar char="•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436688" indent="-206375" defTabSz="820738">
              <a:spcBef>
                <a:spcPct val="20000"/>
              </a:spcBef>
              <a:buClr>
                <a:schemeClr val="accent2"/>
              </a:buClr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1846263" indent="-204788" defTabSz="820738">
              <a:spcBef>
                <a:spcPct val="20000"/>
              </a:spcBef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303463" indent="-204788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760663" indent="-204788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217863" indent="-204788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675063" indent="-204788" defTabSz="820738" eaLnBrk="0" fontAlgn="base" hangingPunct="0">
              <a:spcBef>
                <a:spcPct val="20000"/>
              </a:spcBef>
              <a:spcAft>
                <a:spcPct val="0"/>
              </a:spcAft>
              <a:buClr>
                <a:schemeClr val="accent2"/>
              </a:buClr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 sz="1300"/>
          </a:p>
        </p:txBody>
      </p:sp>
      <p:sp>
        <p:nvSpPr>
          <p:cNvPr id="545795" name="Rectangle 3">
            <a:extLst>
              <a:ext uri="{FF2B5EF4-FFF2-40B4-BE49-F238E27FC236}">
                <a16:creationId xmlns:a16="http://schemas.microsoft.com/office/drawing/2014/main" id="{372D3660-8A90-D64C-6751-7C5B747C9E2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69850" y="292100"/>
            <a:ext cx="6477000" cy="381000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/>
              <a:t>Poka-Yoke* Approaches and Examples</a:t>
            </a:r>
          </a:p>
        </p:txBody>
      </p:sp>
      <p:sp>
        <p:nvSpPr>
          <p:cNvPr id="22532" name="Rectangle 4">
            <a:extLst>
              <a:ext uri="{FF2B5EF4-FFF2-40B4-BE49-F238E27FC236}">
                <a16:creationId xmlns:a16="http://schemas.microsoft.com/office/drawing/2014/main" id="{071D871B-80FF-D0B1-3CC0-A38FC6FAB20F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277813" y="1143000"/>
            <a:ext cx="4591050" cy="4876800"/>
          </a:xfrm>
        </p:spPr>
        <p:txBody>
          <a:bodyPr/>
          <a:lstStyle/>
          <a:p>
            <a:pPr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2400" b="1"/>
              <a:t>I. Prevent Errors</a:t>
            </a:r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800" b="1" i="1"/>
              <a:t>A.  Eliminate the possibility of the error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/>
              <a:t>Lawn mower must have safety bar engaged to start engine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/>
              <a:t>Gas cap tethered to car so it cannot be left behind</a:t>
            </a:r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800" b="1" i="1"/>
              <a:t>B.  Delegate decisions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/>
              <a:t>Cash register calculates change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/>
              <a:t>One-touch setting for popcorn on a microwave</a:t>
            </a:r>
          </a:p>
          <a:p>
            <a:pPr eaLnBrk="1" hangingPunct="1">
              <a:lnSpc>
                <a:spcPct val="90000"/>
              </a:lnSpc>
              <a:buFont typeface="Symbol" panose="05050102010706020507" pitchFamily="18" charset="2"/>
              <a:buNone/>
            </a:pPr>
            <a:r>
              <a:rPr lang="en-US" altLang="en-US" sz="1800" b="1" i="1"/>
              <a:t>C.  Facilitate tasks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/>
              <a:t>Program VCR using a program code</a:t>
            </a:r>
          </a:p>
          <a:p>
            <a:pPr lvl="1" eaLnBrk="1" hangingPunct="1">
              <a:lnSpc>
                <a:spcPct val="90000"/>
              </a:lnSpc>
            </a:pPr>
            <a:r>
              <a:rPr lang="en-US" altLang="en-US" sz="1800"/>
              <a:t>Wires that connect are color coded</a:t>
            </a:r>
          </a:p>
        </p:txBody>
      </p:sp>
      <p:sp>
        <p:nvSpPr>
          <p:cNvPr id="22533" name="Rectangle 5">
            <a:extLst>
              <a:ext uri="{FF2B5EF4-FFF2-40B4-BE49-F238E27FC236}">
                <a16:creationId xmlns:a16="http://schemas.microsoft.com/office/drawing/2014/main" id="{7FA01720-86AB-0E54-93E2-57FF096F364A}"/>
              </a:ext>
            </a:extLst>
          </p:cNvPr>
          <p:cNvSpPr>
            <a:spLocks noGrp="1" noChangeArrowheads="1"/>
          </p:cNvSpPr>
          <p:nvPr>
            <p:ph type="body" sz="half" idx="2"/>
          </p:nvPr>
        </p:nvSpPr>
        <p:spPr>
          <a:xfrm>
            <a:off x="4953000" y="1143000"/>
            <a:ext cx="4057650" cy="4876800"/>
          </a:xfrm>
        </p:spPr>
        <p:txBody>
          <a:bodyPr/>
          <a:lstStyle/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2400" b="1"/>
              <a:t>II. Mitigate Errors</a:t>
            </a:r>
          </a:p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1800" b="1" i="1"/>
              <a:t>A.  Detect Errors</a:t>
            </a:r>
          </a:p>
          <a:p>
            <a:pPr lvl="1" eaLnBrk="1" hangingPunct="1"/>
            <a:r>
              <a:rPr lang="en-US" altLang="en-US" sz="1800"/>
              <a:t>Auto-shut off on coffeemakers and irons</a:t>
            </a:r>
          </a:p>
          <a:p>
            <a:pPr lvl="1" eaLnBrk="1" hangingPunct="1"/>
            <a:r>
              <a:rPr lang="en-US" altLang="en-US" sz="1800"/>
              <a:t>Spell checking in word processor</a:t>
            </a:r>
          </a:p>
          <a:p>
            <a:pPr eaLnBrk="1" hangingPunct="1">
              <a:buFont typeface="Symbol" panose="05050102010706020507" pitchFamily="18" charset="2"/>
              <a:buNone/>
            </a:pPr>
            <a:r>
              <a:rPr lang="en-US" altLang="en-US" sz="1800" b="1" i="1"/>
              <a:t>B.  Mitigate Errors</a:t>
            </a:r>
          </a:p>
          <a:p>
            <a:pPr lvl="1" eaLnBrk="1" hangingPunct="1"/>
            <a:r>
              <a:rPr lang="en-US" altLang="en-US" sz="1800"/>
              <a:t>Radar for collision avoidance</a:t>
            </a:r>
          </a:p>
          <a:p>
            <a:pPr lvl="1" eaLnBrk="1" hangingPunct="1"/>
            <a:r>
              <a:rPr lang="en-US" altLang="en-US" sz="1800"/>
              <a:t>Automatic correction of spelling errors in a word processor</a:t>
            </a:r>
          </a:p>
        </p:txBody>
      </p:sp>
      <p:sp>
        <p:nvSpPr>
          <p:cNvPr id="545799" name="Rectangle 7">
            <a:extLst>
              <a:ext uri="{FF2B5EF4-FFF2-40B4-BE49-F238E27FC236}">
                <a16:creationId xmlns:a16="http://schemas.microsoft.com/office/drawing/2014/main" id="{D408F29B-60F7-4538-6E16-FDD8E2833E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28600" y="6019800"/>
            <a:ext cx="2940050" cy="290513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13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* Japanese Term for Error Proofing</a:t>
            </a:r>
          </a:p>
        </p:txBody>
      </p:sp>
    </p:spTree>
  </p:cSld>
  <p:clrMapOvr>
    <a:masterClrMapping/>
  </p:clrMapOvr>
  <p:transition/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2962" name="Rectangle 2">
            <a:extLst>
              <a:ext uri="{FF2B5EF4-FFF2-40B4-BE49-F238E27FC236}">
                <a16:creationId xmlns:a16="http://schemas.microsoft.com/office/drawing/2014/main" id="{1970E740-3DB2-8E69-2374-A5FAD1CF647D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The Best Poka-Yoke</a:t>
            </a:r>
          </a:p>
        </p:txBody>
      </p:sp>
      <p:pic>
        <p:nvPicPr>
          <p:cNvPr id="24579" name="Picture 3">
            <a:extLst>
              <a:ext uri="{FF2B5EF4-FFF2-40B4-BE49-F238E27FC236}">
                <a16:creationId xmlns:a16="http://schemas.microsoft.com/office/drawing/2014/main" id="{C7424040-69DB-C0BC-73EF-49C3A7F7C97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93813" y="1081088"/>
            <a:ext cx="6659562" cy="527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CF2FB04-F1D8-EDF8-7E23-0FE0AAE8155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Simple Process Analysis</a:t>
            </a:r>
          </a:p>
        </p:txBody>
      </p:sp>
    </p:spTree>
    <p:extLst>
      <p:ext uri="{BB962C8B-B14F-4D97-AF65-F5344CB8AC3E}">
        <p14:creationId xmlns:p14="http://schemas.microsoft.com/office/powerpoint/2010/main" val="1848140059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3986" name="Rectangle 2">
            <a:extLst>
              <a:ext uri="{FF2B5EF4-FFF2-40B4-BE49-F238E27FC236}">
                <a16:creationId xmlns:a16="http://schemas.microsoft.com/office/drawing/2014/main" id="{EB57F9CB-DAEA-5BDA-CB77-67E55B20665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The Best Poka-Yoke</a:t>
            </a:r>
          </a:p>
        </p:txBody>
      </p:sp>
      <p:pic>
        <p:nvPicPr>
          <p:cNvPr id="25603" name="Picture 3">
            <a:extLst>
              <a:ext uri="{FF2B5EF4-FFF2-40B4-BE49-F238E27FC236}">
                <a16:creationId xmlns:a16="http://schemas.microsoft.com/office/drawing/2014/main" id="{DF8FED65-CD46-01B6-D735-B8857A88AE04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55725" y="4765675"/>
            <a:ext cx="6557963" cy="18780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5604" name="Picture 4">
            <a:extLst>
              <a:ext uri="{FF2B5EF4-FFF2-40B4-BE49-F238E27FC236}">
                <a16:creationId xmlns:a16="http://schemas.microsoft.com/office/drawing/2014/main" id="{38B49083-3DF6-47CE-7CE4-89C049A1594E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863" y="1085850"/>
            <a:ext cx="6096000" cy="3616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50914" name="Rectangle 2">
            <a:extLst>
              <a:ext uri="{FF2B5EF4-FFF2-40B4-BE49-F238E27FC236}">
                <a16:creationId xmlns:a16="http://schemas.microsoft.com/office/drawing/2014/main" id="{371E54D8-2E92-7E27-3EEF-89A4FBD5379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Example of Poka-Yoke type control </a:t>
            </a:r>
          </a:p>
        </p:txBody>
      </p:sp>
      <p:graphicFrame>
        <p:nvGraphicFramePr>
          <p:cNvPr id="26627" name="Object 3">
            <a:extLst>
              <a:ext uri="{FF2B5EF4-FFF2-40B4-BE49-F238E27FC236}">
                <a16:creationId xmlns:a16="http://schemas.microsoft.com/office/drawing/2014/main" id="{B5265208-DEE1-1CA0-6ED4-ABE604B9245F}"/>
              </a:ext>
            </a:extLst>
          </p:cNvPr>
          <p:cNvGraphicFramePr>
            <a:graphicFrameLocks noChangeAspect="1"/>
          </p:cNvGraphicFramePr>
          <p:nvPr/>
        </p:nvGraphicFramePr>
        <p:xfrm>
          <a:off x="228600" y="990600"/>
          <a:ext cx="8610600" cy="51562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hoto Editor Photo" r:id="rId3" imgW="10964806" imgH="6563641" progId="MSPhotoEd.3">
                  <p:embed/>
                </p:oleObj>
              </mc:Choice>
              <mc:Fallback>
                <p:oleObj name="Photo Editor Photo" r:id="rId3" imgW="10964806" imgH="6563641" progId="MSPhotoEd.3">
                  <p:embed/>
                  <p:pic>
                    <p:nvPicPr>
                      <p:cNvPr id="26627" name="Object 3">
                        <a:extLst>
                          <a:ext uri="{FF2B5EF4-FFF2-40B4-BE49-F238E27FC236}">
                            <a16:creationId xmlns:a16="http://schemas.microsoft.com/office/drawing/2014/main" id="{B5265208-DEE1-1CA0-6ED4-ABE604B9245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4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228600" y="990600"/>
                        <a:ext cx="8610600" cy="51562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accent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chemeClr val="tx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D0934F72-47C0-ADAB-1924-E31DCA7774B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Low Hanging Fruit</a:t>
            </a:r>
          </a:p>
        </p:txBody>
      </p:sp>
      <p:sp>
        <p:nvSpPr>
          <p:cNvPr id="6147" name="AutoShape 19">
            <a:extLst>
              <a:ext uri="{FF2B5EF4-FFF2-40B4-BE49-F238E27FC236}">
                <a16:creationId xmlns:a16="http://schemas.microsoft.com/office/drawing/2014/main" id="{D0E4E721-2700-E683-35F4-B666965DF961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517525" y="1076325"/>
            <a:ext cx="7788275" cy="551338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6148" name="Rectangle 40">
            <a:extLst>
              <a:ext uri="{FF2B5EF4-FFF2-40B4-BE49-F238E27FC236}">
                <a16:creationId xmlns:a16="http://schemas.microsoft.com/office/drawing/2014/main" id="{B4EE5398-D808-14A5-BAEB-20AEE1742C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4988" y="1093788"/>
            <a:ext cx="1162050" cy="1587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49" name="Rectangle 41">
            <a:extLst>
              <a:ext uri="{FF2B5EF4-FFF2-40B4-BE49-F238E27FC236}">
                <a16:creationId xmlns:a16="http://schemas.microsoft.com/office/drawing/2014/main" id="{13121101-B7DC-C96E-960A-B514E231BA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04975" y="1093788"/>
            <a:ext cx="7938" cy="1587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0" name="Rectangle 42">
            <a:extLst>
              <a:ext uri="{FF2B5EF4-FFF2-40B4-BE49-F238E27FC236}">
                <a16:creationId xmlns:a16="http://schemas.microsoft.com/office/drawing/2014/main" id="{58E45B3B-4B17-66B1-C915-887C4B7CAB3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7038" y="1093788"/>
            <a:ext cx="7937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1" name="Rectangle 45">
            <a:extLst>
              <a:ext uri="{FF2B5EF4-FFF2-40B4-BE49-F238E27FC236}">
                <a16:creationId xmlns:a16="http://schemas.microsoft.com/office/drawing/2014/main" id="{664C8AA7-69C2-47D7-46D6-48EC5E1A45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2913" y="1093788"/>
            <a:ext cx="4691062" cy="1587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2" name="Rectangle 46">
            <a:extLst>
              <a:ext uri="{FF2B5EF4-FFF2-40B4-BE49-F238E27FC236}">
                <a16:creationId xmlns:a16="http://schemas.microsoft.com/office/drawing/2014/main" id="{DB2611AA-80E4-32FB-847C-0D90F48728D8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11913" y="1093788"/>
            <a:ext cx="9525" cy="1587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3" name="Rectangle 47">
            <a:extLst>
              <a:ext uri="{FF2B5EF4-FFF2-40B4-BE49-F238E27FC236}">
                <a16:creationId xmlns:a16="http://schemas.microsoft.com/office/drawing/2014/main" id="{9CAB315A-91DE-64F8-C80B-895DFE64A85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3975" y="1093788"/>
            <a:ext cx="7938" cy="1587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4" name="Rectangle 50">
            <a:extLst>
              <a:ext uri="{FF2B5EF4-FFF2-40B4-BE49-F238E27FC236}">
                <a16:creationId xmlns:a16="http://schemas.microsoft.com/office/drawing/2014/main" id="{5F151507-2C3C-FA30-43C3-37265389AA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21438" y="1093788"/>
            <a:ext cx="1830387" cy="1587"/>
          </a:xfrm>
          <a:prstGeom prst="rect">
            <a:avLst/>
          </a:prstGeom>
          <a:solidFill>
            <a:srgbClr val="FFFF99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5" name="Rectangle 71">
            <a:extLst>
              <a:ext uri="{FF2B5EF4-FFF2-40B4-BE49-F238E27FC236}">
                <a16:creationId xmlns:a16="http://schemas.microsoft.com/office/drawing/2014/main" id="{58E70552-D14B-FDE3-F74D-7FE9921273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7038" y="1273175"/>
            <a:ext cx="7937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6156" name="Rectangle 74">
            <a:extLst>
              <a:ext uri="{FF2B5EF4-FFF2-40B4-BE49-F238E27FC236}">
                <a16:creationId xmlns:a16="http://schemas.microsoft.com/office/drawing/2014/main" id="{CF015810-E0A8-7C42-A610-B4A6D86744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3975" y="1273175"/>
            <a:ext cx="7938" cy="1588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6157" name="Group 220">
            <a:extLst>
              <a:ext uri="{FF2B5EF4-FFF2-40B4-BE49-F238E27FC236}">
                <a16:creationId xmlns:a16="http://schemas.microsoft.com/office/drawing/2014/main" id="{3E22B35C-E872-F254-E72E-035EEA34A17F}"/>
              </a:ext>
            </a:extLst>
          </p:cNvPr>
          <p:cNvGrpSpPr>
            <a:grpSpLocks/>
          </p:cNvGrpSpPr>
          <p:nvPr/>
        </p:nvGrpSpPr>
        <p:grpSpPr bwMode="auto">
          <a:xfrm>
            <a:off x="706438" y="1268413"/>
            <a:ext cx="7751762" cy="4294187"/>
            <a:chOff x="326" y="678"/>
            <a:chExt cx="4883" cy="2705"/>
          </a:xfrm>
        </p:grpSpPr>
        <p:sp>
          <p:nvSpPr>
            <p:cNvPr id="6158" name="Rectangle 21">
              <a:extLst>
                <a:ext uri="{FF2B5EF4-FFF2-40B4-BE49-F238E27FC236}">
                  <a16:creationId xmlns:a16="http://schemas.microsoft.com/office/drawing/2014/main" id="{8FAF2A3B-3F07-382A-8638-C3D68E1E0F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690"/>
              <a:ext cx="34" cy="10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59" name="Rectangle 22">
              <a:extLst>
                <a:ext uri="{FF2B5EF4-FFF2-40B4-BE49-F238E27FC236}">
                  <a16:creationId xmlns:a16="http://schemas.microsoft.com/office/drawing/2014/main" id="{F4EE7ADA-83EA-BB3C-A3D5-F86B3A3C9E1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32" y="690"/>
              <a:ext cx="37" cy="10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60" name="Rectangle 23">
              <a:extLst>
                <a:ext uri="{FF2B5EF4-FFF2-40B4-BE49-F238E27FC236}">
                  <a16:creationId xmlns:a16="http://schemas.microsoft.com/office/drawing/2014/main" id="{7B69BB95-99BB-2247-F55A-346E00253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690"/>
              <a:ext cx="661" cy="10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61" name="Rectangle 24">
              <a:extLst>
                <a:ext uri="{FF2B5EF4-FFF2-40B4-BE49-F238E27FC236}">
                  <a16:creationId xmlns:a16="http://schemas.microsoft.com/office/drawing/2014/main" id="{BF34551D-C5C7-2013-934C-B2599140ED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688"/>
              <a:ext cx="48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Inefficiency</a:t>
              </a:r>
              <a:endParaRPr lang="en-US" altLang="en-US"/>
            </a:p>
          </p:txBody>
        </p:sp>
        <p:sp>
          <p:nvSpPr>
            <p:cNvPr id="6162" name="Rectangle 25">
              <a:extLst>
                <a:ext uri="{FF2B5EF4-FFF2-40B4-BE49-F238E27FC236}">
                  <a16:creationId xmlns:a16="http://schemas.microsoft.com/office/drawing/2014/main" id="{C9B9F4E3-431A-7720-9E93-8C34BA33606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9" y="688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163" name="Rectangle 26">
              <a:extLst>
                <a:ext uri="{FF2B5EF4-FFF2-40B4-BE49-F238E27FC236}">
                  <a16:creationId xmlns:a16="http://schemas.microsoft.com/office/drawing/2014/main" id="{E844DBAC-3372-0983-6F18-43109508AE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690"/>
              <a:ext cx="37" cy="10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64" name="Rectangle 27">
              <a:extLst>
                <a:ext uri="{FF2B5EF4-FFF2-40B4-BE49-F238E27FC236}">
                  <a16:creationId xmlns:a16="http://schemas.microsoft.com/office/drawing/2014/main" id="{0265E4B0-6A90-A4ED-CB7B-7F5DFAFE457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98" y="690"/>
              <a:ext cx="36" cy="10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65" name="Rectangle 28">
              <a:extLst>
                <a:ext uri="{FF2B5EF4-FFF2-40B4-BE49-F238E27FC236}">
                  <a16:creationId xmlns:a16="http://schemas.microsoft.com/office/drawing/2014/main" id="{E2A85CD9-2CDE-4F47-9E96-0C73957086C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690"/>
              <a:ext cx="2887" cy="10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66" name="Rectangle 29">
              <a:extLst>
                <a:ext uri="{FF2B5EF4-FFF2-40B4-BE49-F238E27FC236}">
                  <a16:creationId xmlns:a16="http://schemas.microsoft.com/office/drawing/2014/main" id="{A4C5076D-B059-4827-7FB4-58F6F1B817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688"/>
              <a:ext cx="74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Description/Exam</a:t>
              </a:r>
              <a:endParaRPr lang="en-US" altLang="en-US"/>
            </a:p>
          </p:txBody>
        </p:sp>
        <p:sp>
          <p:nvSpPr>
            <p:cNvPr id="6167" name="Rectangle 30">
              <a:extLst>
                <a:ext uri="{FF2B5EF4-FFF2-40B4-BE49-F238E27FC236}">
                  <a16:creationId xmlns:a16="http://schemas.microsoft.com/office/drawing/2014/main" id="{3737B28B-1FC3-7BD0-E865-18925F06B8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863" y="688"/>
              <a:ext cx="12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ple</a:t>
              </a:r>
              <a:endParaRPr lang="en-US" altLang="en-US"/>
            </a:p>
          </p:txBody>
        </p:sp>
        <p:sp>
          <p:nvSpPr>
            <p:cNvPr id="6168" name="Rectangle 31">
              <a:extLst>
                <a:ext uri="{FF2B5EF4-FFF2-40B4-BE49-F238E27FC236}">
                  <a16:creationId xmlns:a16="http://schemas.microsoft.com/office/drawing/2014/main" id="{3247F554-6BEA-24B4-833D-93FBB5620E6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90" y="688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169" name="Rectangle 32">
              <a:extLst>
                <a:ext uri="{FF2B5EF4-FFF2-40B4-BE49-F238E27FC236}">
                  <a16:creationId xmlns:a16="http://schemas.microsoft.com/office/drawing/2014/main" id="{4CFF04AB-004C-EC90-177B-7B6E9FB506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9" y="690"/>
              <a:ext cx="38" cy="10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70" name="Rectangle 33">
              <a:extLst>
                <a:ext uri="{FF2B5EF4-FFF2-40B4-BE49-F238E27FC236}">
                  <a16:creationId xmlns:a16="http://schemas.microsoft.com/office/drawing/2014/main" id="{ECB56B02-E64D-88D4-06D0-9EFF217D90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62" y="690"/>
              <a:ext cx="36" cy="101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71" name="Rectangle 34">
              <a:extLst>
                <a:ext uri="{FF2B5EF4-FFF2-40B4-BE49-F238E27FC236}">
                  <a16:creationId xmlns:a16="http://schemas.microsoft.com/office/drawing/2014/main" id="{095176FF-D4DE-40D2-309C-3EC44AE55F9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690"/>
              <a:ext cx="1085" cy="102"/>
            </a:xfrm>
            <a:prstGeom prst="rect">
              <a:avLst/>
            </a:prstGeom>
            <a:solidFill>
              <a:srgbClr val="FFFF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72" name="Rectangle 35">
              <a:extLst>
                <a:ext uri="{FF2B5EF4-FFF2-40B4-BE49-F238E27FC236}">
                  <a16:creationId xmlns:a16="http://schemas.microsoft.com/office/drawing/2014/main" id="{88D94C9C-258C-3A84-033F-7D1D87EAF32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688"/>
              <a:ext cx="27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Action</a:t>
              </a:r>
              <a:endParaRPr lang="en-US" altLang="en-US"/>
            </a:p>
          </p:txBody>
        </p:sp>
        <p:sp>
          <p:nvSpPr>
            <p:cNvPr id="6173" name="Rectangle 36">
              <a:extLst>
                <a:ext uri="{FF2B5EF4-FFF2-40B4-BE49-F238E27FC236}">
                  <a16:creationId xmlns:a16="http://schemas.microsoft.com/office/drawing/2014/main" id="{70B98D68-9ECA-74BB-809D-64563469031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52" y="688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174" name="Rectangle 37">
              <a:extLst>
                <a:ext uri="{FF2B5EF4-FFF2-40B4-BE49-F238E27FC236}">
                  <a16:creationId xmlns:a16="http://schemas.microsoft.com/office/drawing/2014/main" id="{4FE9E895-C789-99B0-E86F-1298CC6985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678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75" name="Rectangle 38">
              <a:extLst>
                <a:ext uri="{FF2B5EF4-FFF2-40B4-BE49-F238E27FC236}">
                  <a16:creationId xmlns:a16="http://schemas.microsoft.com/office/drawing/2014/main" id="{52EF6C22-D90C-30C1-0277-121912C905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678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76" name="Rectangle 39">
              <a:extLst>
                <a:ext uri="{FF2B5EF4-FFF2-40B4-BE49-F238E27FC236}">
                  <a16:creationId xmlns:a16="http://schemas.microsoft.com/office/drawing/2014/main" id="{BEE2C784-0199-B96D-524F-9F118BFA16A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678"/>
              <a:ext cx="73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77" name="Rectangle 43">
              <a:extLst>
                <a:ext uri="{FF2B5EF4-FFF2-40B4-BE49-F238E27FC236}">
                  <a16:creationId xmlns:a16="http://schemas.microsoft.com/office/drawing/2014/main" id="{156CB6FA-01A9-7CD1-83BF-2233CF7007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678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78" name="Rectangle 44">
              <a:extLst>
                <a:ext uri="{FF2B5EF4-FFF2-40B4-BE49-F238E27FC236}">
                  <a16:creationId xmlns:a16="http://schemas.microsoft.com/office/drawing/2014/main" id="{0F34B7F4-6C20-8301-FED1-A093C8E9968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9" y="678"/>
              <a:ext cx="2955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79" name="Rectangle 48">
              <a:extLst>
                <a:ext uri="{FF2B5EF4-FFF2-40B4-BE49-F238E27FC236}">
                  <a16:creationId xmlns:a16="http://schemas.microsoft.com/office/drawing/2014/main" id="{B8B13EF8-0DDD-58F5-5035-B29BF0AFB9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678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80" name="Rectangle 49">
              <a:extLst>
                <a:ext uri="{FF2B5EF4-FFF2-40B4-BE49-F238E27FC236}">
                  <a16:creationId xmlns:a16="http://schemas.microsoft.com/office/drawing/2014/main" id="{754C68AD-5286-63CC-2D69-9848F5B5C9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5" y="678"/>
              <a:ext cx="1153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81" name="Rectangle 51">
              <a:extLst>
                <a:ext uri="{FF2B5EF4-FFF2-40B4-BE49-F238E27FC236}">
                  <a16:creationId xmlns:a16="http://schemas.microsoft.com/office/drawing/2014/main" id="{C73743B2-EEC3-58B3-7A4F-2CF6A73F9A1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678"/>
              <a:ext cx="11" cy="12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82" name="Rectangle 52">
              <a:extLst>
                <a:ext uri="{FF2B5EF4-FFF2-40B4-BE49-F238E27FC236}">
                  <a16:creationId xmlns:a16="http://schemas.microsoft.com/office/drawing/2014/main" id="{4D267C74-1072-21DD-44A4-802794E66E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678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83" name="Rectangle 53">
              <a:extLst>
                <a:ext uri="{FF2B5EF4-FFF2-40B4-BE49-F238E27FC236}">
                  <a16:creationId xmlns:a16="http://schemas.microsoft.com/office/drawing/2014/main" id="{F915CBAA-1911-0220-16DF-9713196BA5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690"/>
              <a:ext cx="11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84" name="Rectangle 54">
              <a:extLst>
                <a:ext uri="{FF2B5EF4-FFF2-40B4-BE49-F238E27FC236}">
                  <a16:creationId xmlns:a16="http://schemas.microsoft.com/office/drawing/2014/main" id="{B9BFD9DE-FA54-FD21-EBD2-757691B367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690"/>
              <a:ext cx="5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85" name="Rectangle 55">
              <a:extLst>
                <a:ext uri="{FF2B5EF4-FFF2-40B4-BE49-F238E27FC236}">
                  <a16:creationId xmlns:a16="http://schemas.microsoft.com/office/drawing/2014/main" id="{DF7FC20C-913D-D45A-4D32-DB0F6B2373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690"/>
              <a:ext cx="5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86" name="Rectangle 56">
              <a:extLst>
                <a:ext uri="{FF2B5EF4-FFF2-40B4-BE49-F238E27FC236}">
                  <a16:creationId xmlns:a16="http://schemas.microsoft.com/office/drawing/2014/main" id="{0CA7CD1B-6500-1A65-B24F-0A204DBF52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690"/>
              <a:ext cx="11" cy="10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187" name="Rectangle 57">
              <a:extLst>
                <a:ext uri="{FF2B5EF4-FFF2-40B4-BE49-F238E27FC236}">
                  <a16:creationId xmlns:a16="http://schemas.microsoft.com/office/drawing/2014/main" id="{6AA5BBE0-274F-1D4A-E9DD-E2C5EA17A0D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801"/>
              <a:ext cx="47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Duplication</a:t>
              </a:r>
              <a:endParaRPr lang="en-US" altLang="en-US"/>
            </a:p>
          </p:txBody>
        </p:sp>
        <p:sp>
          <p:nvSpPr>
            <p:cNvPr id="6188" name="Rectangle 58">
              <a:extLst>
                <a:ext uri="{FF2B5EF4-FFF2-40B4-BE49-F238E27FC236}">
                  <a16:creationId xmlns:a16="http://schemas.microsoft.com/office/drawing/2014/main" id="{B4B9CDBA-5548-8A4E-15AF-4741AE6DF2F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856" y="801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189" name="Rectangle 59">
              <a:extLst>
                <a:ext uri="{FF2B5EF4-FFF2-40B4-BE49-F238E27FC236}">
                  <a16:creationId xmlns:a16="http://schemas.microsoft.com/office/drawing/2014/main" id="{03B87212-C938-76E7-A8B0-9C2B57C110F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804"/>
              <a:ext cx="271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When we make reservations with most hotel chains, we provide them </a:t>
              </a:r>
              <a:endParaRPr lang="en-US" altLang="en-US"/>
            </a:p>
          </p:txBody>
        </p:sp>
        <p:sp>
          <p:nvSpPr>
            <p:cNvPr id="6190" name="Rectangle 60">
              <a:extLst>
                <a:ext uri="{FF2B5EF4-FFF2-40B4-BE49-F238E27FC236}">
                  <a16:creationId xmlns:a16="http://schemas.microsoft.com/office/drawing/2014/main" id="{8CD2E335-A8F4-D341-C6E8-64364E9BE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906"/>
              <a:ext cx="267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with our name, address, etc.  When we arrive at the actual hotel, the </a:t>
              </a:r>
              <a:endParaRPr lang="en-US" altLang="en-US"/>
            </a:p>
          </p:txBody>
        </p:sp>
        <p:sp>
          <p:nvSpPr>
            <p:cNvPr id="6191" name="Rectangle 61">
              <a:extLst>
                <a:ext uri="{FF2B5EF4-FFF2-40B4-BE49-F238E27FC236}">
                  <a16:creationId xmlns:a16="http://schemas.microsoft.com/office/drawing/2014/main" id="{43816FBA-623B-E001-E337-FF0A54A139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009"/>
              <a:ext cx="28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probability that we will have to give that same information is usually very </a:t>
              </a:r>
              <a:endParaRPr lang="en-US" altLang="en-US"/>
            </a:p>
          </p:txBody>
        </p:sp>
        <p:sp>
          <p:nvSpPr>
            <p:cNvPr id="6192" name="Rectangle 62">
              <a:extLst>
                <a:ext uri="{FF2B5EF4-FFF2-40B4-BE49-F238E27FC236}">
                  <a16:creationId xmlns:a16="http://schemas.microsoft.com/office/drawing/2014/main" id="{CFBF08F5-CECF-2AFF-343E-D9044BE3C1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111"/>
              <a:ext cx="191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high.</a:t>
              </a:r>
              <a:endParaRPr lang="en-US" altLang="en-US"/>
            </a:p>
          </p:txBody>
        </p:sp>
        <p:sp>
          <p:nvSpPr>
            <p:cNvPr id="6193" name="Rectangle 63">
              <a:extLst>
                <a:ext uri="{FF2B5EF4-FFF2-40B4-BE49-F238E27FC236}">
                  <a16:creationId xmlns:a16="http://schemas.microsoft.com/office/drawing/2014/main" id="{652398F8-7E26-6465-CD3B-CF09B8930B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304" y="1111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194" name="Rectangle 64">
              <a:extLst>
                <a:ext uri="{FF2B5EF4-FFF2-40B4-BE49-F238E27FC236}">
                  <a16:creationId xmlns:a16="http://schemas.microsoft.com/office/drawing/2014/main" id="{7F8A51B1-3058-189D-28B2-930FD2F16D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213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195" name="Rectangle 65">
              <a:extLst>
                <a:ext uri="{FF2B5EF4-FFF2-40B4-BE49-F238E27FC236}">
                  <a16:creationId xmlns:a16="http://schemas.microsoft.com/office/drawing/2014/main" id="{824A4E01-604F-5A24-9C01-5C56BDE7DDE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804"/>
              <a:ext cx="53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Eliminate unn</a:t>
              </a:r>
              <a:endParaRPr lang="en-US" altLang="en-US"/>
            </a:p>
          </p:txBody>
        </p:sp>
        <p:sp>
          <p:nvSpPr>
            <p:cNvPr id="6196" name="Rectangle 66">
              <a:extLst>
                <a:ext uri="{FF2B5EF4-FFF2-40B4-BE49-F238E27FC236}">
                  <a16:creationId xmlns:a16="http://schemas.microsoft.com/office/drawing/2014/main" id="{294CCEA9-696A-D5F0-6E75-0EEBE03095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16" y="804"/>
              <a:ext cx="37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ecessary </a:t>
              </a:r>
              <a:endParaRPr lang="en-US" altLang="en-US"/>
            </a:p>
          </p:txBody>
        </p:sp>
        <p:sp>
          <p:nvSpPr>
            <p:cNvPr id="6197" name="Rectangle 67">
              <a:extLst>
                <a:ext uri="{FF2B5EF4-FFF2-40B4-BE49-F238E27FC236}">
                  <a16:creationId xmlns:a16="http://schemas.microsoft.com/office/drawing/2014/main" id="{1273163C-EE15-24B5-8A8E-4C17D00E2F8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906"/>
              <a:ext cx="422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duplication</a:t>
              </a:r>
              <a:endParaRPr lang="en-US" altLang="en-US"/>
            </a:p>
          </p:txBody>
        </p:sp>
        <p:sp>
          <p:nvSpPr>
            <p:cNvPr id="6198" name="Rectangle 68">
              <a:extLst>
                <a:ext uri="{FF2B5EF4-FFF2-40B4-BE49-F238E27FC236}">
                  <a16:creationId xmlns:a16="http://schemas.microsoft.com/office/drawing/2014/main" id="{EEB70FFB-FB68-25CB-82A7-C1FC594542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502" y="906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199" name="Rectangle 69">
              <a:extLst>
                <a:ext uri="{FF2B5EF4-FFF2-40B4-BE49-F238E27FC236}">
                  <a16:creationId xmlns:a16="http://schemas.microsoft.com/office/drawing/2014/main" id="{5817FE21-893D-ABEA-A940-318F01526AA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791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00" name="Rectangle 70">
              <a:extLst>
                <a:ext uri="{FF2B5EF4-FFF2-40B4-BE49-F238E27FC236}">
                  <a16:creationId xmlns:a16="http://schemas.microsoft.com/office/drawing/2014/main" id="{5B9F0887-9499-4CA5-ECAF-767EAF9779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791"/>
              <a:ext cx="732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01" name="Rectangle 72">
              <a:extLst>
                <a:ext uri="{FF2B5EF4-FFF2-40B4-BE49-F238E27FC236}">
                  <a16:creationId xmlns:a16="http://schemas.microsoft.com/office/drawing/2014/main" id="{96FDEF3A-4044-4991-28DD-FEC1047763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791"/>
              <a:ext cx="10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02" name="Rectangle 73">
              <a:extLst>
                <a:ext uri="{FF2B5EF4-FFF2-40B4-BE49-F238E27FC236}">
                  <a16:creationId xmlns:a16="http://schemas.microsoft.com/office/drawing/2014/main" id="{183CF39A-44BC-5C6D-65BD-9C5E9B2B2E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9" y="791"/>
              <a:ext cx="2955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03" name="Rectangle 75">
              <a:extLst>
                <a:ext uri="{FF2B5EF4-FFF2-40B4-BE49-F238E27FC236}">
                  <a16:creationId xmlns:a16="http://schemas.microsoft.com/office/drawing/2014/main" id="{D43D382A-5821-DC70-FB48-0C07AABE26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791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04" name="Rectangle 76">
              <a:extLst>
                <a:ext uri="{FF2B5EF4-FFF2-40B4-BE49-F238E27FC236}">
                  <a16:creationId xmlns:a16="http://schemas.microsoft.com/office/drawing/2014/main" id="{26E5960C-738E-5535-EB20-459EFF05EC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5" y="791"/>
              <a:ext cx="1153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05" name="Rectangle 77">
              <a:extLst>
                <a:ext uri="{FF2B5EF4-FFF2-40B4-BE49-F238E27FC236}">
                  <a16:creationId xmlns:a16="http://schemas.microsoft.com/office/drawing/2014/main" id="{611A0AA0-6C5D-F0D3-44A5-819C6B876EA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791"/>
              <a:ext cx="11" cy="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06" name="Rectangle 78">
              <a:extLst>
                <a:ext uri="{FF2B5EF4-FFF2-40B4-BE49-F238E27FC236}">
                  <a16:creationId xmlns:a16="http://schemas.microsoft.com/office/drawing/2014/main" id="{7B32D500-81CD-09C6-CE3D-C3F82122A13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802"/>
              <a:ext cx="11" cy="5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07" name="Rectangle 79">
              <a:extLst>
                <a:ext uri="{FF2B5EF4-FFF2-40B4-BE49-F238E27FC236}">
                  <a16:creationId xmlns:a16="http://schemas.microsoft.com/office/drawing/2014/main" id="{29F449DE-E329-0B00-2649-DD123B06484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802"/>
              <a:ext cx="5" cy="5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08" name="Rectangle 80">
              <a:extLst>
                <a:ext uri="{FF2B5EF4-FFF2-40B4-BE49-F238E27FC236}">
                  <a16:creationId xmlns:a16="http://schemas.microsoft.com/office/drawing/2014/main" id="{0EF15B8D-2261-A57C-D657-171B943944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802"/>
              <a:ext cx="5" cy="5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09" name="Rectangle 81">
              <a:extLst>
                <a:ext uri="{FF2B5EF4-FFF2-40B4-BE49-F238E27FC236}">
                  <a16:creationId xmlns:a16="http://schemas.microsoft.com/office/drawing/2014/main" id="{C7AB082A-2630-7F27-7B0C-BB919578145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802"/>
              <a:ext cx="11" cy="511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10" name="Rectangle 82">
              <a:extLst>
                <a:ext uri="{FF2B5EF4-FFF2-40B4-BE49-F238E27FC236}">
                  <a16:creationId xmlns:a16="http://schemas.microsoft.com/office/drawing/2014/main" id="{2EEF603F-376D-C4AE-DD7B-838721AB30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1318"/>
              <a:ext cx="44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Misplaced </a:t>
              </a:r>
              <a:endParaRPr lang="en-US" altLang="en-US"/>
            </a:p>
          </p:txBody>
        </p:sp>
        <p:sp>
          <p:nvSpPr>
            <p:cNvPr id="6211" name="Rectangle 83">
              <a:extLst>
                <a:ext uri="{FF2B5EF4-FFF2-40B4-BE49-F238E27FC236}">
                  <a16:creationId xmlns:a16="http://schemas.microsoft.com/office/drawing/2014/main" id="{755D330B-A5A6-65C0-82D8-DD4DF4385E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1420"/>
              <a:ext cx="31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Activity</a:t>
              </a:r>
              <a:endParaRPr lang="en-US" altLang="en-US"/>
            </a:p>
          </p:txBody>
        </p:sp>
        <p:sp>
          <p:nvSpPr>
            <p:cNvPr id="6212" name="Rectangle 84">
              <a:extLst>
                <a:ext uri="{FF2B5EF4-FFF2-40B4-BE49-F238E27FC236}">
                  <a16:creationId xmlns:a16="http://schemas.microsoft.com/office/drawing/2014/main" id="{09C4E903-8882-C9A4-8A52-29966409A1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91" y="1420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213" name="Rectangle 85">
              <a:extLst>
                <a:ext uri="{FF2B5EF4-FFF2-40B4-BE49-F238E27FC236}">
                  <a16:creationId xmlns:a16="http://schemas.microsoft.com/office/drawing/2014/main" id="{CFE2E2B3-C9A7-0A1F-D0A8-9759DAEBB53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321"/>
              <a:ext cx="285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At a famous car manufacturer, the glove box was installed at point “A” on </a:t>
              </a:r>
              <a:endParaRPr lang="en-US" altLang="en-US"/>
            </a:p>
          </p:txBody>
        </p:sp>
        <p:sp>
          <p:nvSpPr>
            <p:cNvPr id="6214" name="Rectangle 86">
              <a:extLst>
                <a:ext uri="{FF2B5EF4-FFF2-40B4-BE49-F238E27FC236}">
                  <a16:creationId xmlns:a16="http://schemas.microsoft.com/office/drawing/2014/main" id="{17B5CF7E-BDD2-0A23-A5C0-56F5AD8C649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423"/>
              <a:ext cx="285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the line.  At point “C,” down the line, the glove box was removed to install </a:t>
              </a:r>
              <a:endParaRPr lang="en-US" altLang="en-US"/>
            </a:p>
          </p:txBody>
        </p:sp>
        <p:sp>
          <p:nvSpPr>
            <p:cNvPr id="6215" name="Rectangle 87">
              <a:extLst>
                <a:ext uri="{FF2B5EF4-FFF2-40B4-BE49-F238E27FC236}">
                  <a16:creationId xmlns:a16="http://schemas.microsoft.com/office/drawing/2014/main" id="{E44ED894-64BB-8EFA-CB0A-C2C249D75E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525"/>
              <a:ext cx="86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some electrical wiring.</a:t>
              </a:r>
              <a:endParaRPr lang="en-US" altLang="en-US"/>
            </a:p>
          </p:txBody>
        </p:sp>
        <p:sp>
          <p:nvSpPr>
            <p:cNvPr id="6216" name="Rectangle 88">
              <a:extLst>
                <a:ext uri="{FF2B5EF4-FFF2-40B4-BE49-F238E27FC236}">
                  <a16:creationId xmlns:a16="http://schemas.microsoft.com/office/drawing/2014/main" id="{6EA23277-27AF-8C21-1F82-76D51B84B6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986" y="1525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217" name="Rectangle 89">
              <a:extLst>
                <a:ext uri="{FF2B5EF4-FFF2-40B4-BE49-F238E27FC236}">
                  <a16:creationId xmlns:a16="http://schemas.microsoft.com/office/drawing/2014/main" id="{3B4CDD9A-3F94-1ADB-7CB4-F20F509B7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627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218" name="Rectangle 90">
              <a:extLst>
                <a:ext uri="{FF2B5EF4-FFF2-40B4-BE49-F238E27FC236}">
                  <a16:creationId xmlns:a16="http://schemas.microsoft.com/office/drawing/2014/main" id="{7FF4BD56-5C06-47AB-55A3-DC8049DD2A4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1321"/>
              <a:ext cx="88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Reorder process steps</a:t>
              </a:r>
              <a:endParaRPr lang="en-US" altLang="en-US"/>
            </a:p>
          </p:txBody>
        </p:sp>
        <p:sp>
          <p:nvSpPr>
            <p:cNvPr id="6219" name="Rectangle 91">
              <a:extLst>
                <a:ext uri="{FF2B5EF4-FFF2-40B4-BE49-F238E27FC236}">
                  <a16:creationId xmlns:a16="http://schemas.microsoft.com/office/drawing/2014/main" id="{5A5CCC25-EF5B-13C1-CBC4-69C8DEA6AD3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70" y="1321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220" name="Rectangle 92">
              <a:extLst>
                <a:ext uri="{FF2B5EF4-FFF2-40B4-BE49-F238E27FC236}">
                  <a16:creationId xmlns:a16="http://schemas.microsoft.com/office/drawing/2014/main" id="{488FF5BC-0FC7-6DFC-EA80-7F8735DB840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1313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21" name="Rectangle 93">
              <a:extLst>
                <a:ext uri="{FF2B5EF4-FFF2-40B4-BE49-F238E27FC236}">
                  <a16:creationId xmlns:a16="http://schemas.microsoft.com/office/drawing/2014/main" id="{97807F74-AD84-B4AD-9C28-54319A76A82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1313"/>
              <a:ext cx="732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22" name="Rectangle 94">
              <a:extLst>
                <a:ext uri="{FF2B5EF4-FFF2-40B4-BE49-F238E27FC236}">
                  <a16:creationId xmlns:a16="http://schemas.microsoft.com/office/drawing/2014/main" id="{AC0444B6-8BF3-5D4E-7A0B-B2F5D5FCD5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1313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23" name="Rectangle 95">
              <a:extLst>
                <a:ext uri="{FF2B5EF4-FFF2-40B4-BE49-F238E27FC236}">
                  <a16:creationId xmlns:a16="http://schemas.microsoft.com/office/drawing/2014/main" id="{0FDF1225-330D-C431-EB3E-A77A31C87C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1313"/>
              <a:ext cx="2960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24" name="Rectangle 96">
              <a:extLst>
                <a:ext uri="{FF2B5EF4-FFF2-40B4-BE49-F238E27FC236}">
                  <a16:creationId xmlns:a16="http://schemas.microsoft.com/office/drawing/2014/main" id="{FC4D65D5-5BC1-0DAA-B13A-1D3C5C4623C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1313"/>
              <a:ext cx="5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25" name="Rectangle 97">
              <a:extLst>
                <a:ext uri="{FF2B5EF4-FFF2-40B4-BE49-F238E27FC236}">
                  <a16:creationId xmlns:a16="http://schemas.microsoft.com/office/drawing/2014/main" id="{83996E13-E599-1246-E492-86D7967597A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9" y="1313"/>
              <a:ext cx="1159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26" name="Rectangle 98">
              <a:extLst>
                <a:ext uri="{FF2B5EF4-FFF2-40B4-BE49-F238E27FC236}">
                  <a16:creationId xmlns:a16="http://schemas.microsoft.com/office/drawing/2014/main" id="{56DB8189-8E4C-4F5A-3541-9AE03731BB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1313"/>
              <a:ext cx="11" cy="6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27" name="Rectangle 99">
              <a:extLst>
                <a:ext uri="{FF2B5EF4-FFF2-40B4-BE49-F238E27FC236}">
                  <a16:creationId xmlns:a16="http://schemas.microsoft.com/office/drawing/2014/main" id="{A3448DC5-0C02-DA94-0BFF-6A6E3CFE9C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1319"/>
              <a:ext cx="11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28" name="Rectangle 100">
              <a:extLst>
                <a:ext uri="{FF2B5EF4-FFF2-40B4-BE49-F238E27FC236}">
                  <a16:creationId xmlns:a16="http://schemas.microsoft.com/office/drawing/2014/main" id="{702212E8-85B8-E480-6EA4-B596D246D5C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1319"/>
              <a:ext cx="5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29" name="Rectangle 101">
              <a:extLst>
                <a:ext uri="{FF2B5EF4-FFF2-40B4-BE49-F238E27FC236}">
                  <a16:creationId xmlns:a16="http://schemas.microsoft.com/office/drawing/2014/main" id="{5620B353-07B2-A05E-C9CF-60FF67C4388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1319"/>
              <a:ext cx="5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30" name="Rectangle 102">
              <a:extLst>
                <a:ext uri="{FF2B5EF4-FFF2-40B4-BE49-F238E27FC236}">
                  <a16:creationId xmlns:a16="http://schemas.microsoft.com/office/drawing/2014/main" id="{D7DCFE22-789B-40E5-9B0E-75598C7D206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1319"/>
              <a:ext cx="11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31" name="Rectangle 103">
              <a:extLst>
                <a:ext uri="{FF2B5EF4-FFF2-40B4-BE49-F238E27FC236}">
                  <a16:creationId xmlns:a16="http://schemas.microsoft.com/office/drawing/2014/main" id="{0B5DE350-7FDE-3DA1-2A0E-240CEBE6225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1732"/>
              <a:ext cx="32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Storage</a:t>
              </a:r>
              <a:endParaRPr lang="en-US" altLang="en-US"/>
            </a:p>
          </p:txBody>
        </p:sp>
        <p:sp>
          <p:nvSpPr>
            <p:cNvPr id="6232" name="Rectangle 104">
              <a:extLst>
                <a:ext uri="{FF2B5EF4-FFF2-40B4-BE49-F238E27FC236}">
                  <a16:creationId xmlns:a16="http://schemas.microsoft.com/office/drawing/2014/main" id="{6928AFFA-0FC6-6C89-AAF5-A01233CF650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03" y="1732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233" name="Rectangle 105">
              <a:extLst>
                <a:ext uri="{FF2B5EF4-FFF2-40B4-BE49-F238E27FC236}">
                  <a16:creationId xmlns:a16="http://schemas.microsoft.com/office/drawing/2014/main" id="{49558A40-9A5F-B25C-3F95-4E6F988101A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735"/>
              <a:ext cx="35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Stored m</a:t>
              </a:r>
              <a:endParaRPr lang="en-US" altLang="en-US"/>
            </a:p>
          </p:txBody>
        </p:sp>
        <p:sp>
          <p:nvSpPr>
            <p:cNvPr id="6234" name="Rectangle 106">
              <a:extLst>
                <a:ext uri="{FF2B5EF4-FFF2-40B4-BE49-F238E27FC236}">
                  <a16:creationId xmlns:a16="http://schemas.microsoft.com/office/drawing/2014/main" id="{82F23621-E85E-81D4-5F12-0611C3EA7A9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472" y="1735"/>
              <a:ext cx="212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aterial, supplies, etc., takes up space and incurs cost.  </a:t>
              </a:r>
              <a:endParaRPr lang="en-US" altLang="en-US"/>
            </a:p>
          </p:txBody>
        </p:sp>
        <p:sp>
          <p:nvSpPr>
            <p:cNvPr id="6235" name="Rectangle 107">
              <a:extLst>
                <a:ext uri="{FF2B5EF4-FFF2-40B4-BE49-F238E27FC236}">
                  <a16:creationId xmlns:a16="http://schemas.microsoft.com/office/drawing/2014/main" id="{B6937B63-B0C2-E82B-6196-E658D6130FC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836"/>
              <a:ext cx="144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Examples range from manufacturing </a:t>
              </a:r>
              <a:endParaRPr lang="en-US" altLang="en-US"/>
            </a:p>
          </p:txBody>
        </p:sp>
        <p:sp>
          <p:nvSpPr>
            <p:cNvPr id="6236" name="Rectangle 108">
              <a:extLst>
                <a:ext uri="{FF2B5EF4-FFF2-40B4-BE49-F238E27FC236}">
                  <a16:creationId xmlns:a16="http://schemas.microsoft.com/office/drawing/2014/main" id="{661B9189-B96C-6D7A-E5BE-892B0B1412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569" y="1836"/>
              <a:ext cx="6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i="1">
                  <a:solidFill>
                    <a:srgbClr val="000000"/>
                  </a:solidFill>
                </a:rPr>
                <a:t>in</a:t>
              </a:r>
              <a:endParaRPr lang="en-US" altLang="en-US"/>
            </a:p>
          </p:txBody>
        </p:sp>
        <p:sp>
          <p:nvSpPr>
            <p:cNvPr id="6237" name="Rectangle 109">
              <a:extLst>
                <a:ext uri="{FF2B5EF4-FFF2-40B4-BE49-F238E27FC236}">
                  <a16:creationId xmlns:a16="http://schemas.microsoft.com/office/drawing/2014/main" id="{32BFC8B3-0998-0556-704D-5FF322E414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38" y="1836"/>
              <a:ext cx="2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i="1">
                  <a:solidFill>
                    <a:srgbClr val="000000"/>
                  </a:solidFill>
                </a:rPr>
                <a:t>-</a:t>
              </a:r>
              <a:endParaRPr lang="en-US" altLang="en-US"/>
            </a:p>
          </p:txBody>
        </p:sp>
        <p:sp>
          <p:nvSpPr>
            <p:cNvPr id="6238" name="Rectangle 110">
              <a:extLst>
                <a:ext uri="{FF2B5EF4-FFF2-40B4-BE49-F238E27FC236}">
                  <a16:creationId xmlns:a16="http://schemas.microsoft.com/office/drawing/2014/main" id="{A64525D9-9911-5A3C-23EC-63D884C4BC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667" y="1836"/>
              <a:ext cx="68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i="1">
                  <a:solidFill>
                    <a:srgbClr val="000000"/>
                  </a:solidFill>
                </a:rPr>
                <a:t>process inventory</a:t>
              </a:r>
              <a:endParaRPr lang="en-US" altLang="en-US"/>
            </a:p>
          </p:txBody>
        </p:sp>
        <p:sp>
          <p:nvSpPr>
            <p:cNvPr id="6239" name="Rectangle 111">
              <a:extLst>
                <a:ext uri="{FF2B5EF4-FFF2-40B4-BE49-F238E27FC236}">
                  <a16:creationId xmlns:a16="http://schemas.microsoft.com/office/drawing/2014/main" id="{2B1461F3-66A8-7DC8-4151-ABCCF1DE680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64" y="1836"/>
              <a:ext cx="51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to the “vast” </a:t>
              </a:r>
              <a:endParaRPr lang="en-US" altLang="en-US"/>
            </a:p>
          </p:txBody>
        </p:sp>
        <p:sp>
          <p:nvSpPr>
            <p:cNvPr id="6240" name="Rectangle 112">
              <a:extLst>
                <a:ext uri="{FF2B5EF4-FFF2-40B4-BE49-F238E27FC236}">
                  <a16:creationId xmlns:a16="http://schemas.microsoft.com/office/drawing/2014/main" id="{19D25DE5-605B-3B88-F83E-5CDB6204BA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1939"/>
              <a:ext cx="257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amount of pens, pencils, and stationery “stored” in office buildings.</a:t>
              </a:r>
              <a:endParaRPr lang="en-US" altLang="en-US"/>
            </a:p>
          </p:txBody>
        </p:sp>
        <p:sp>
          <p:nvSpPr>
            <p:cNvPr id="6241" name="Rectangle 113">
              <a:extLst>
                <a:ext uri="{FF2B5EF4-FFF2-40B4-BE49-F238E27FC236}">
                  <a16:creationId xmlns:a16="http://schemas.microsoft.com/office/drawing/2014/main" id="{54AA2143-7574-1D84-B087-BFF7021146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9" y="1939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242" name="Rectangle 114">
              <a:extLst>
                <a:ext uri="{FF2B5EF4-FFF2-40B4-BE49-F238E27FC236}">
                  <a16:creationId xmlns:a16="http://schemas.microsoft.com/office/drawing/2014/main" id="{C53D6548-A81F-60CB-9777-EA569DDFC03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041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243" name="Rectangle 115">
              <a:extLst>
                <a:ext uri="{FF2B5EF4-FFF2-40B4-BE49-F238E27FC236}">
                  <a16:creationId xmlns:a16="http://schemas.microsoft.com/office/drawing/2014/main" id="{A464D12B-E782-7D1D-577B-42B1590CE4A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1735"/>
              <a:ext cx="71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Minimize storage, </a:t>
              </a:r>
              <a:endParaRPr lang="en-US" altLang="en-US"/>
            </a:p>
          </p:txBody>
        </p:sp>
        <p:sp>
          <p:nvSpPr>
            <p:cNvPr id="6244" name="Rectangle 116">
              <a:extLst>
                <a:ext uri="{FF2B5EF4-FFF2-40B4-BE49-F238E27FC236}">
                  <a16:creationId xmlns:a16="http://schemas.microsoft.com/office/drawing/2014/main" id="{5A0D234D-0FA2-A673-1D57-C91F4D16C6C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1837"/>
              <a:ext cx="591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implement Just</a:t>
              </a:r>
              <a:endParaRPr lang="en-US" altLang="en-US"/>
            </a:p>
          </p:txBody>
        </p:sp>
        <p:sp>
          <p:nvSpPr>
            <p:cNvPr id="6245" name="Rectangle 117">
              <a:extLst>
                <a:ext uri="{FF2B5EF4-FFF2-40B4-BE49-F238E27FC236}">
                  <a16:creationId xmlns:a16="http://schemas.microsoft.com/office/drawing/2014/main" id="{EB5FFA9E-F5EA-2549-071F-36E1F77E77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675" y="1837"/>
              <a:ext cx="2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-</a:t>
              </a:r>
              <a:endParaRPr lang="en-US" altLang="en-US"/>
            </a:p>
          </p:txBody>
        </p:sp>
        <p:sp>
          <p:nvSpPr>
            <p:cNvPr id="6246" name="Rectangle 118">
              <a:extLst>
                <a:ext uri="{FF2B5EF4-FFF2-40B4-BE49-F238E27FC236}">
                  <a16:creationId xmlns:a16="http://schemas.microsoft.com/office/drawing/2014/main" id="{BA634691-1180-9ADB-84C3-69276097E98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05" y="1837"/>
              <a:ext cx="6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in</a:t>
              </a:r>
              <a:endParaRPr lang="en-US" altLang="en-US"/>
            </a:p>
          </p:txBody>
        </p:sp>
        <p:sp>
          <p:nvSpPr>
            <p:cNvPr id="6247" name="Rectangle 119">
              <a:extLst>
                <a:ext uri="{FF2B5EF4-FFF2-40B4-BE49-F238E27FC236}">
                  <a16:creationId xmlns:a16="http://schemas.microsoft.com/office/drawing/2014/main" id="{DACCC30B-8DAB-5383-7208-4B4274BD26B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774" y="1837"/>
              <a:ext cx="2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-</a:t>
              </a:r>
              <a:endParaRPr lang="en-US" altLang="en-US"/>
            </a:p>
          </p:txBody>
        </p:sp>
        <p:sp>
          <p:nvSpPr>
            <p:cNvPr id="6248" name="Rectangle 120">
              <a:extLst>
                <a:ext uri="{FF2B5EF4-FFF2-40B4-BE49-F238E27FC236}">
                  <a16:creationId xmlns:a16="http://schemas.microsoft.com/office/drawing/2014/main" id="{42B5ACAA-1612-99B6-EE56-2A005899C1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03" y="1837"/>
              <a:ext cx="22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Time </a:t>
              </a:r>
              <a:endParaRPr lang="en-US" altLang="en-US"/>
            </a:p>
          </p:txBody>
        </p:sp>
        <p:sp>
          <p:nvSpPr>
            <p:cNvPr id="6249" name="Rectangle 121">
              <a:extLst>
                <a:ext uri="{FF2B5EF4-FFF2-40B4-BE49-F238E27FC236}">
                  <a16:creationId xmlns:a16="http://schemas.microsoft.com/office/drawing/2014/main" id="{ACD4BFFD-E464-D7CA-99CF-9C3AD3C84F7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1939"/>
              <a:ext cx="30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delivery</a:t>
              </a:r>
              <a:endParaRPr lang="en-US" altLang="en-US"/>
            </a:p>
          </p:txBody>
        </p:sp>
        <p:sp>
          <p:nvSpPr>
            <p:cNvPr id="6250" name="Rectangle 122">
              <a:extLst>
                <a:ext uri="{FF2B5EF4-FFF2-40B4-BE49-F238E27FC236}">
                  <a16:creationId xmlns:a16="http://schemas.microsoft.com/office/drawing/2014/main" id="{D84A4235-8845-1705-65A9-2E506B4299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382" y="1939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251" name="Rectangle 123">
              <a:extLst>
                <a:ext uri="{FF2B5EF4-FFF2-40B4-BE49-F238E27FC236}">
                  <a16:creationId xmlns:a16="http://schemas.microsoft.com/office/drawing/2014/main" id="{3EAF9B5F-3178-B79D-3E76-DBFE6A6FC35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1728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52" name="Rectangle 124">
              <a:extLst>
                <a:ext uri="{FF2B5EF4-FFF2-40B4-BE49-F238E27FC236}">
                  <a16:creationId xmlns:a16="http://schemas.microsoft.com/office/drawing/2014/main" id="{B5E24E2D-80A3-D8C5-78AB-95F01150A35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1728"/>
              <a:ext cx="73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53" name="Rectangle 125">
              <a:extLst>
                <a:ext uri="{FF2B5EF4-FFF2-40B4-BE49-F238E27FC236}">
                  <a16:creationId xmlns:a16="http://schemas.microsoft.com/office/drawing/2014/main" id="{0F41E670-D74A-E1CF-58FE-42C77A3F94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1728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54" name="Rectangle 126">
              <a:extLst>
                <a:ext uri="{FF2B5EF4-FFF2-40B4-BE49-F238E27FC236}">
                  <a16:creationId xmlns:a16="http://schemas.microsoft.com/office/drawing/2014/main" id="{C0B1A98C-5CA5-144D-4007-74B71191403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1728"/>
              <a:ext cx="296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55" name="Rectangle 127">
              <a:extLst>
                <a:ext uri="{FF2B5EF4-FFF2-40B4-BE49-F238E27FC236}">
                  <a16:creationId xmlns:a16="http://schemas.microsoft.com/office/drawing/2014/main" id="{00C38C11-30E2-829A-BBE6-D206D4893E3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1728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56" name="Rectangle 128">
              <a:extLst>
                <a:ext uri="{FF2B5EF4-FFF2-40B4-BE49-F238E27FC236}">
                  <a16:creationId xmlns:a16="http://schemas.microsoft.com/office/drawing/2014/main" id="{72783FDD-3972-3BA9-7246-EADDC2BF8A6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9" y="1728"/>
              <a:ext cx="115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57" name="Rectangle 129">
              <a:extLst>
                <a:ext uri="{FF2B5EF4-FFF2-40B4-BE49-F238E27FC236}">
                  <a16:creationId xmlns:a16="http://schemas.microsoft.com/office/drawing/2014/main" id="{AC7BDEC4-10BC-8E89-0E1A-BFC3C4FF52E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1728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58" name="Rectangle 130">
              <a:extLst>
                <a:ext uri="{FF2B5EF4-FFF2-40B4-BE49-F238E27FC236}">
                  <a16:creationId xmlns:a16="http://schemas.microsoft.com/office/drawing/2014/main" id="{2FD819FA-7CA6-B713-E785-9E4E551E6B7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1733"/>
              <a:ext cx="11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59" name="Rectangle 131">
              <a:extLst>
                <a:ext uri="{FF2B5EF4-FFF2-40B4-BE49-F238E27FC236}">
                  <a16:creationId xmlns:a16="http://schemas.microsoft.com/office/drawing/2014/main" id="{0D2BF53F-E90F-5049-E6C4-6EA3CC3B20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1733"/>
              <a:ext cx="5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60" name="Rectangle 132">
              <a:extLst>
                <a:ext uri="{FF2B5EF4-FFF2-40B4-BE49-F238E27FC236}">
                  <a16:creationId xmlns:a16="http://schemas.microsoft.com/office/drawing/2014/main" id="{942CD955-38E3-2EF8-9B54-D84A21C3E4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1733"/>
              <a:ext cx="5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61" name="Rectangle 133">
              <a:extLst>
                <a:ext uri="{FF2B5EF4-FFF2-40B4-BE49-F238E27FC236}">
                  <a16:creationId xmlns:a16="http://schemas.microsoft.com/office/drawing/2014/main" id="{1A718D7D-7FA8-911D-DEDB-A67448534DB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1733"/>
              <a:ext cx="11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62" name="Rectangle 134">
              <a:extLst>
                <a:ext uri="{FF2B5EF4-FFF2-40B4-BE49-F238E27FC236}">
                  <a16:creationId xmlns:a16="http://schemas.microsoft.com/office/drawing/2014/main" id="{4245857B-4664-5A6F-2343-C413D515F2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2146"/>
              <a:ext cx="34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Transpo</a:t>
              </a:r>
              <a:endParaRPr lang="en-US" altLang="en-US"/>
            </a:p>
          </p:txBody>
        </p:sp>
        <p:sp>
          <p:nvSpPr>
            <p:cNvPr id="6263" name="Rectangle 135">
              <a:extLst>
                <a:ext uri="{FF2B5EF4-FFF2-40B4-BE49-F238E27FC236}">
                  <a16:creationId xmlns:a16="http://schemas.microsoft.com/office/drawing/2014/main" id="{9007A9E3-09B9-329A-16C2-D6024FC042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22" y="2146"/>
              <a:ext cx="6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rt</a:t>
              </a:r>
              <a:endParaRPr lang="en-US" altLang="en-US"/>
            </a:p>
          </p:txBody>
        </p:sp>
        <p:sp>
          <p:nvSpPr>
            <p:cNvPr id="6264" name="Rectangle 136">
              <a:extLst>
                <a:ext uri="{FF2B5EF4-FFF2-40B4-BE49-F238E27FC236}">
                  <a16:creationId xmlns:a16="http://schemas.microsoft.com/office/drawing/2014/main" id="{6FE7B697-1E70-7D19-C58E-81FCA2BA1A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86" y="2146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265" name="Rectangle 137">
              <a:extLst>
                <a:ext uri="{FF2B5EF4-FFF2-40B4-BE49-F238E27FC236}">
                  <a16:creationId xmlns:a16="http://schemas.microsoft.com/office/drawing/2014/main" id="{BEA6302D-2F96-A48E-3A29-1A19803ED5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149"/>
              <a:ext cx="259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Transportation does not add value to the material or product being </a:t>
              </a:r>
              <a:endParaRPr lang="en-US" altLang="en-US"/>
            </a:p>
          </p:txBody>
        </p:sp>
        <p:sp>
          <p:nvSpPr>
            <p:cNvPr id="6266" name="Rectangle 138">
              <a:extLst>
                <a:ext uri="{FF2B5EF4-FFF2-40B4-BE49-F238E27FC236}">
                  <a16:creationId xmlns:a16="http://schemas.microsoft.com/office/drawing/2014/main" id="{C7D11A72-0F12-445D-F67F-47AB5E4857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251"/>
              <a:ext cx="2657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transported (consider also the “transport” of customers through your </a:t>
              </a:r>
              <a:endParaRPr lang="en-US" altLang="en-US"/>
            </a:p>
          </p:txBody>
        </p:sp>
        <p:sp>
          <p:nvSpPr>
            <p:cNvPr id="6267" name="Rectangle 139">
              <a:extLst>
                <a:ext uri="{FF2B5EF4-FFF2-40B4-BE49-F238E27FC236}">
                  <a16:creationId xmlns:a16="http://schemas.microsoft.com/office/drawing/2014/main" id="{BA474EF0-8F14-4180-023B-3B5A5F7CEC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353"/>
              <a:ext cx="43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processes)</a:t>
              </a:r>
              <a:endParaRPr lang="en-US" altLang="en-US"/>
            </a:p>
          </p:txBody>
        </p:sp>
        <p:sp>
          <p:nvSpPr>
            <p:cNvPr id="6268" name="Rectangle 140">
              <a:extLst>
                <a:ext uri="{FF2B5EF4-FFF2-40B4-BE49-F238E27FC236}">
                  <a16:creationId xmlns:a16="http://schemas.microsoft.com/office/drawing/2014/main" id="{E8243772-649F-1C41-6E2D-EC90F65173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547" y="2353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269" name="Rectangle 141">
              <a:extLst>
                <a:ext uri="{FF2B5EF4-FFF2-40B4-BE49-F238E27FC236}">
                  <a16:creationId xmlns:a16="http://schemas.microsoft.com/office/drawing/2014/main" id="{E828328A-7737-479A-2B53-8EC7B76272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455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270" name="Rectangle 142">
              <a:extLst>
                <a:ext uri="{FF2B5EF4-FFF2-40B4-BE49-F238E27FC236}">
                  <a16:creationId xmlns:a16="http://schemas.microsoft.com/office/drawing/2014/main" id="{C0C27418-DCD7-5A09-962D-1C3458FA31B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2149"/>
              <a:ext cx="1065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Minimize wasted transports</a:t>
              </a:r>
              <a:endParaRPr lang="en-US" altLang="en-US"/>
            </a:p>
          </p:txBody>
        </p:sp>
        <p:sp>
          <p:nvSpPr>
            <p:cNvPr id="6271" name="Rectangle 143">
              <a:extLst>
                <a:ext uri="{FF2B5EF4-FFF2-40B4-BE49-F238E27FC236}">
                  <a16:creationId xmlns:a16="http://schemas.microsoft.com/office/drawing/2014/main" id="{73E75456-9280-F993-3FEA-4D383584050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54" y="2149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272" name="Rectangle 144">
              <a:extLst>
                <a:ext uri="{FF2B5EF4-FFF2-40B4-BE49-F238E27FC236}">
                  <a16:creationId xmlns:a16="http://schemas.microsoft.com/office/drawing/2014/main" id="{BD31BEDC-2E60-1B99-EC7E-06C025398A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2142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73" name="Rectangle 145">
              <a:extLst>
                <a:ext uri="{FF2B5EF4-FFF2-40B4-BE49-F238E27FC236}">
                  <a16:creationId xmlns:a16="http://schemas.microsoft.com/office/drawing/2014/main" id="{6D5A9A72-C8F4-821F-26E0-261CE2CD36F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2142"/>
              <a:ext cx="73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74" name="Rectangle 146">
              <a:extLst>
                <a:ext uri="{FF2B5EF4-FFF2-40B4-BE49-F238E27FC236}">
                  <a16:creationId xmlns:a16="http://schemas.microsoft.com/office/drawing/2014/main" id="{F6001579-CE52-8152-BC8F-6B6B620130F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2142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75" name="Rectangle 147">
              <a:extLst>
                <a:ext uri="{FF2B5EF4-FFF2-40B4-BE49-F238E27FC236}">
                  <a16:creationId xmlns:a16="http://schemas.microsoft.com/office/drawing/2014/main" id="{617D8D1E-7076-3265-A36A-C8A3D4DFF4D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2142"/>
              <a:ext cx="296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76" name="Rectangle 148">
              <a:extLst>
                <a:ext uri="{FF2B5EF4-FFF2-40B4-BE49-F238E27FC236}">
                  <a16:creationId xmlns:a16="http://schemas.microsoft.com/office/drawing/2014/main" id="{4F34B768-0109-8EE7-C74D-EEC275F0BB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2142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77" name="Rectangle 149">
              <a:extLst>
                <a:ext uri="{FF2B5EF4-FFF2-40B4-BE49-F238E27FC236}">
                  <a16:creationId xmlns:a16="http://schemas.microsoft.com/office/drawing/2014/main" id="{ED74F0AF-4567-F759-C99A-864C19E57F9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9" y="2142"/>
              <a:ext cx="115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78" name="Rectangle 150">
              <a:extLst>
                <a:ext uri="{FF2B5EF4-FFF2-40B4-BE49-F238E27FC236}">
                  <a16:creationId xmlns:a16="http://schemas.microsoft.com/office/drawing/2014/main" id="{04DCA289-C684-BE4E-6C9F-ED158A7DB65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2142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79" name="Rectangle 151">
              <a:extLst>
                <a:ext uri="{FF2B5EF4-FFF2-40B4-BE49-F238E27FC236}">
                  <a16:creationId xmlns:a16="http://schemas.microsoft.com/office/drawing/2014/main" id="{17DAFF99-8C0C-EBD7-673B-01508068D8E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2147"/>
              <a:ext cx="11" cy="4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80" name="Rectangle 152">
              <a:extLst>
                <a:ext uri="{FF2B5EF4-FFF2-40B4-BE49-F238E27FC236}">
                  <a16:creationId xmlns:a16="http://schemas.microsoft.com/office/drawing/2014/main" id="{589B71D5-7B68-743C-FD8C-FAF247EA6D0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2147"/>
              <a:ext cx="5" cy="4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81" name="Rectangle 153">
              <a:extLst>
                <a:ext uri="{FF2B5EF4-FFF2-40B4-BE49-F238E27FC236}">
                  <a16:creationId xmlns:a16="http://schemas.microsoft.com/office/drawing/2014/main" id="{5CC2F002-E95E-93A3-CF3F-22DCAEA552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2147"/>
              <a:ext cx="5" cy="4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82" name="Rectangle 154">
              <a:extLst>
                <a:ext uri="{FF2B5EF4-FFF2-40B4-BE49-F238E27FC236}">
                  <a16:creationId xmlns:a16="http://schemas.microsoft.com/office/drawing/2014/main" id="{446175BC-FD2B-F20A-CAC5-094A9A2158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2147"/>
              <a:ext cx="11" cy="4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83" name="Rectangle 155">
              <a:extLst>
                <a:ext uri="{FF2B5EF4-FFF2-40B4-BE49-F238E27FC236}">
                  <a16:creationId xmlns:a16="http://schemas.microsoft.com/office/drawing/2014/main" id="{E8DC7702-DFC8-4C6A-11F5-E79D3024C3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2561"/>
              <a:ext cx="28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Motion</a:t>
              </a:r>
              <a:endParaRPr lang="en-US" altLang="en-US"/>
            </a:p>
          </p:txBody>
        </p:sp>
        <p:sp>
          <p:nvSpPr>
            <p:cNvPr id="6284" name="Rectangle 156">
              <a:extLst>
                <a:ext uri="{FF2B5EF4-FFF2-40B4-BE49-F238E27FC236}">
                  <a16:creationId xmlns:a16="http://schemas.microsoft.com/office/drawing/2014/main" id="{3BB9EB3E-6C62-2C31-FEDE-578954DFE22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662" y="2561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285" name="Rectangle 157">
              <a:extLst>
                <a:ext uri="{FF2B5EF4-FFF2-40B4-BE49-F238E27FC236}">
                  <a16:creationId xmlns:a16="http://schemas.microsoft.com/office/drawing/2014/main" id="{769BD58D-7E05-4219-A414-B31B8695370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564"/>
              <a:ext cx="271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Often people do things a certain way because of habit, not because it’</a:t>
              </a:r>
              <a:endParaRPr lang="en-US" altLang="en-US"/>
            </a:p>
          </p:txBody>
        </p:sp>
        <p:sp>
          <p:nvSpPr>
            <p:cNvPr id="6286" name="Rectangle 158">
              <a:extLst>
                <a:ext uri="{FF2B5EF4-FFF2-40B4-BE49-F238E27FC236}">
                  <a16:creationId xmlns:a16="http://schemas.microsoft.com/office/drawing/2014/main" id="{7A4CE93B-AECB-7950-453D-3736B44D93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53" y="2564"/>
              <a:ext cx="6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s </a:t>
              </a:r>
              <a:endParaRPr lang="en-US" altLang="en-US"/>
            </a:p>
          </p:txBody>
        </p:sp>
        <p:sp>
          <p:nvSpPr>
            <p:cNvPr id="6287" name="Rectangle 159">
              <a:extLst>
                <a:ext uri="{FF2B5EF4-FFF2-40B4-BE49-F238E27FC236}">
                  <a16:creationId xmlns:a16="http://schemas.microsoft.com/office/drawing/2014/main" id="{1B47FC63-E31F-723C-EFF6-5CA44A1224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666"/>
              <a:ext cx="119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the best way to perform a task.</a:t>
              </a:r>
              <a:endParaRPr lang="en-US" altLang="en-US"/>
            </a:p>
          </p:txBody>
        </p:sp>
        <p:sp>
          <p:nvSpPr>
            <p:cNvPr id="6288" name="Rectangle 160">
              <a:extLst>
                <a:ext uri="{FF2B5EF4-FFF2-40B4-BE49-F238E27FC236}">
                  <a16:creationId xmlns:a16="http://schemas.microsoft.com/office/drawing/2014/main" id="{61C21DAD-3236-CFE1-80D8-D41821BA7FC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328" y="2666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289" name="Rectangle 161">
              <a:extLst>
                <a:ext uri="{FF2B5EF4-FFF2-40B4-BE49-F238E27FC236}">
                  <a16:creationId xmlns:a16="http://schemas.microsoft.com/office/drawing/2014/main" id="{1A7E6241-8B6D-4060-476E-88EA7781BF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768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290" name="Rectangle 162">
              <a:extLst>
                <a:ext uri="{FF2B5EF4-FFF2-40B4-BE49-F238E27FC236}">
                  <a16:creationId xmlns:a16="http://schemas.microsoft.com/office/drawing/2014/main" id="{00F5A19E-9315-6BE4-240D-84E018DAA8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2564"/>
              <a:ext cx="93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Minimize wasted motion</a:t>
              </a:r>
              <a:endParaRPr lang="en-US" altLang="en-US"/>
            </a:p>
          </p:txBody>
        </p:sp>
        <p:sp>
          <p:nvSpPr>
            <p:cNvPr id="6291" name="Rectangle 163">
              <a:extLst>
                <a:ext uri="{FF2B5EF4-FFF2-40B4-BE49-F238E27FC236}">
                  <a16:creationId xmlns:a16="http://schemas.microsoft.com/office/drawing/2014/main" id="{F57B8827-63F9-B2E2-2806-36C492145B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026" y="2564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292" name="Rectangle 164">
              <a:extLst>
                <a:ext uri="{FF2B5EF4-FFF2-40B4-BE49-F238E27FC236}">
                  <a16:creationId xmlns:a16="http://schemas.microsoft.com/office/drawing/2014/main" id="{E400E6EA-15A6-B6F3-0B42-A86C92CABD4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2557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93" name="Rectangle 165">
              <a:extLst>
                <a:ext uri="{FF2B5EF4-FFF2-40B4-BE49-F238E27FC236}">
                  <a16:creationId xmlns:a16="http://schemas.microsoft.com/office/drawing/2014/main" id="{48AB63C0-4DD6-B8E0-C187-936D09D4BA3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2557"/>
              <a:ext cx="73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94" name="Rectangle 166">
              <a:extLst>
                <a:ext uri="{FF2B5EF4-FFF2-40B4-BE49-F238E27FC236}">
                  <a16:creationId xmlns:a16="http://schemas.microsoft.com/office/drawing/2014/main" id="{0EF0E82C-A3D3-5CFB-51CC-03343F6215B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2557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95" name="Rectangle 167">
              <a:extLst>
                <a:ext uri="{FF2B5EF4-FFF2-40B4-BE49-F238E27FC236}">
                  <a16:creationId xmlns:a16="http://schemas.microsoft.com/office/drawing/2014/main" id="{6424B09B-623B-78D8-B180-64C34934791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2557"/>
              <a:ext cx="296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96" name="Rectangle 168">
              <a:extLst>
                <a:ext uri="{FF2B5EF4-FFF2-40B4-BE49-F238E27FC236}">
                  <a16:creationId xmlns:a16="http://schemas.microsoft.com/office/drawing/2014/main" id="{B883B79B-58B7-3338-D0A6-70A610029A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2557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97" name="Rectangle 169">
              <a:extLst>
                <a:ext uri="{FF2B5EF4-FFF2-40B4-BE49-F238E27FC236}">
                  <a16:creationId xmlns:a16="http://schemas.microsoft.com/office/drawing/2014/main" id="{85F0ADE0-EC40-66C9-06C8-FE57D23DAE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9" y="2557"/>
              <a:ext cx="115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98" name="Rectangle 170">
              <a:extLst>
                <a:ext uri="{FF2B5EF4-FFF2-40B4-BE49-F238E27FC236}">
                  <a16:creationId xmlns:a16="http://schemas.microsoft.com/office/drawing/2014/main" id="{CEB84832-5BFF-6A43-73B5-5C5B0215C47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2557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299" name="Rectangle 171">
              <a:extLst>
                <a:ext uri="{FF2B5EF4-FFF2-40B4-BE49-F238E27FC236}">
                  <a16:creationId xmlns:a16="http://schemas.microsoft.com/office/drawing/2014/main" id="{EFA87A24-2E11-5E75-EFA7-96A4E668922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2562"/>
              <a:ext cx="11" cy="30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00" name="Rectangle 172">
              <a:extLst>
                <a:ext uri="{FF2B5EF4-FFF2-40B4-BE49-F238E27FC236}">
                  <a16:creationId xmlns:a16="http://schemas.microsoft.com/office/drawing/2014/main" id="{39F2DF4D-BAAF-F9B4-B339-DA77FB093D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2562"/>
              <a:ext cx="5" cy="30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01" name="Rectangle 173">
              <a:extLst>
                <a:ext uri="{FF2B5EF4-FFF2-40B4-BE49-F238E27FC236}">
                  <a16:creationId xmlns:a16="http://schemas.microsoft.com/office/drawing/2014/main" id="{BF3767E5-662C-375B-496B-565639FC1B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2562"/>
              <a:ext cx="5" cy="30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02" name="Rectangle 174">
              <a:extLst>
                <a:ext uri="{FF2B5EF4-FFF2-40B4-BE49-F238E27FC236}">
                  <a16:creationId xmlns:a16="http://schemas.microsoft.com/office/drawing/2014/main" id="{9D8DDF5E-6BC8-6768-8803-9FE2D2338D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2562"/>
              <a:ext cx="11" cy="307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03" name="Rectangle 175">
              <a:extLst>
                <a:ext uri="{FF2B5EF4-FFF2-40B4-BE49-F238E27FC236}">
                  <a16:creationId xmlns:a16="http://schemas.microsoft.com/office/drawing/2014/main" id="{4EC75646-B3A1-2FDE-BF7E-C3591DFFBF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2873"/>
              <a:ext cx="380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Inactivity</a:t>
              </a:r>
              <a:endParaRPr lang="en-US" altLang="en-US"/>
            </a:p>
          </p:txBody>
        </p:sp>
        <p:sp>
          <p:nvSpPr>
            <p:cNvPr id="6304" name="Rectangle 176">
              <a:extLst>
                <a:ext uri="{FF2B5EF4-FFF2-40B4-BE49-F238E27FC236}">
                  <a16:creationId xmlns:a16="http://schemas.microsoft.com/office/drawing/2014/main" id="{9C986850-508D-866B-EEC6-855EBF60B47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756" y="2873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b="1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305" name="Rectangle 177">
              <a:extLst>
                <a:ext uri="{FF2B5EF4-FFF2-40B4-BE49-F238E27FC236}">
                  <a16:creationId xmlns:a16="http://schemas.microsoft.com/office/drawing/2014/main" id="{8C8D71CB-CA3A-0378-6776-830F24FBB7E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875"/>
              <a:ext cx="91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There’s an old saying, “</a:t>
              </a:r>
              <a:endParaRPr lang="en-US" altLang="en-US"/>
            </a:p>
          </p:txBody>
        </p:sp>
        <p:sp>
          <p:nvSpPr>
            <p:cNvPr id="6306" name="Rectangle 178">
              <a:extLst>
                <a:ext uri="{FF2B5EF4-FFF2-40B4-BE49-F238E27FC236}">
                  <a16:creationId xmlns:a16="http://schemas.microsoft.com/office/drawing/2014/main" id="{107AE691-16B4-B257-27C7-62386E4AE4E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35" y="2875"/>
              <a:ext cx="1769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 i="1">
                  <a:solidFill>
                    <a:srgbClr val="000000"/>
                  </a:solidFill>
                </a:rPr>
                <a:t>A person watching a machine is not working.”</a:t>
              </a:r>
              <a:endParaRPr lang="en-US" altLang="en-US"/>
            </a:p>
          </p:txBody>
        </p:sp>
        <p:sp>
          <p:nvSpPr>
            <p:cNvPr id="6307" name="Rectangle 179">
              <a:extLst>
                <a:ext uri="{FF2B5EF4-FFF2-40B4-BE49-F238E27FC236}">
                  <a16:creationId xmlns:a16="http://schemas.microsoft.com/office/drawing/2014/main" id="{89C40777-AF69-AA8C-F6E1-7D83AF73CF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22" y="2875"/>
              <a:ext cx="48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 </a:t>
              </a:r>
              <a:endParaRPr lang="en-US" altLang="en-US"/>
            </a:p>
          </p:txBody>
        </p:sp>
        <p:sp>
          <p:nvSpPr>
            <p:cNvPr id="6308" name="Rectangle 180">
              <a:extLst>
                <a:ext uri="{FF2B5EF4-FFF2-40B4-BE49-F238E27FC236}">
                  <a16:creationId xmlns:a16="http://schemas.microsoft.com/office/drawing/2014/main" id="{C36A1AB0-67DB-B873-6B8B-CBFC348802C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2978"/>
              <a:ext cx="2563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One of our quality friends was curious to know why an automated </a:t>
              </a:r>
              <a:endParaRPr lang="en-US" altLang="en-US"/>
            </a:p>
          </p:txBody>
        </p:sp>
        <p:sp>
          <p:nvSpPr>
            <p:cNvPr id="6309" name="Rectangle 181">
              <a:extLst>
                <a:ext uri="{FF2B5EF4-FFF2-40B4-BE49-F238E27FC236}">
                  <a16:creationId xmlns:a16="http://schemas.microsoft.com/office/drawing/2014/main" id="{66566F8E-21A0-DD1E-BCA7-21313F078A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3080"/>
              <a:ext cx="212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production line was shut down when the workers went </a:t>
              </a:r>
              <a:endParaRPr lang="en-US" altLang="en-US"/>
            </a:p>
          </p:txBody>
        </p:sp>
        <p:sp>
          <p:nvSpPr>
            <p:cNvPr id="6310" name="Rectangle 182">
              <a:extLst>
                <a:ext uri="{FF2B5EF4-FFF2-40B4-BE49-F238E27FC236}">
                  <a16:creationId xmlns:a16="http://schemas.microsoft.com/office/drawing/2014/main" id="{F940BD08-8F85-9B1B-2153-9FEC934C07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1" y="3080"/>
              <a:ext cx="366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on break.</a:t>
              </a:r>
              <a:endParaRPr lang="en-US" altLang="en-US"/>
            </a:p>
          </p:txBody>
        </p:sp>
        <p:sp>
          <p:nvSpPr>
            <p:cNvPr id="6311" name="Rectangle 183">
              <a:extLst>
                <a:ext uri="{FF2B5EF4-FFF2-40B4-BE49-F238E27FC236}">
                  <a16:creationId xmlns:a16="http://schemas.microsoft.com/office/drawing/2014/main" id="{0AD38697-89FA-DC65-5742-DBEA2D82E0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31" y="3065"/>
              <a:ext cx="36" cy="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800">
                  <a:solidFill>
                    <a:srgbClr val="000000"/>
                  </a:solidFill>
                </a:rPr>
                <a:t>1</a:t>
              </a:r>
              <a:endParaRPr lang="en-US" altLang="en-US"/>
            </a:p>
          </p:txBody>
        </p:sp>
        <p:sp>
          <p:nvSpPr>
            <p:cNvPr id="6312" name="Rectangle 184">
              <a:extLst>
                <a:ext uri="{FF2B5EF4-FFF2-40B4-BE49-F238E27FC236}">
                  <a16:creationId xmlns:a16="http://schemas.microsoft.com/office/drawing/2014/main" id="{1216ED34-47B1-C50C-BBA0-BB760096514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664" y="3080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313" name="Rectangle 185">
              <a:extLst>
                <a:ext uri="{FF2B5EF4-FFF2-40B4-BE49-F238E27FC236}">
                  <a16:creationId xmlns:a16="http://schemas.microsoft.com/office/drawing/2014/main" id="{46C51A38-5BD3-572F-4787-CC097B0B04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11" y="3182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314" name="Rectangle 186">
              <a:extLst>
                <a:ext uri="{FF2B5EF4-FFF2-40B4-BE49-F238E27FC236}">
                  <a16:creationId xmlns:a16="http://schemas.microsoft.com/office/drawing/2014/main" id="{9F8C68EE-9E9E-1F39-BD1E-93B4B45486C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77" y="2876"/>
              <a:ext cx="851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Minimize or eliminate.</a:t>
              </a:r>
              <a:endParaRPr lang="en-US" altLang="en-US"/>
            </a:p>
          </p:txBody>
        </p:sp>
        <p:sp>
          <p:nvSpPr>
            <p:cNvPr id="6315" name="Rectangle 187">
              <a:extLst>
                <a:ext uri="{FF2B5EF4-FFF2-40B4-BE49-F238E27FC236}">
                  <a16:creationId xmlns:a16="http://schemas.microsoft.com/office/drawing/2014/main" id="{3CFC6360-E048-CA2B-7863-C48D7358EE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7" y="2876"/>
              <a:ext cx="24" cy="10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11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  <p:sp>
          <p:nvSpPr>
            <p:cNvPr id="6316" name="Rectangle 188">
              <a:extLst>
                <a:ext uri="{FF2B5EF4-FFF2-40B4-BE49-F238E27FC236}">
                  <a16:creationId xmlns:a16="http://schemas.microsoft.com/office/drawing/2014/main" id="{EEE991AF-B0CA-998D-44E8-DFD746C17C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2869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17" name="Rectangle 189">
              <a:extLst>
                <a:ext uri="{FF2B5EF4-FFF2-40B4-BE49-F238E27FC236}">
                  <a16:creationId xmlns:a16="http://schemas.microsoft.com/office/drawing/2014/main" id="{2F80A4C3-35FC-DCC8-9FC5-6FB1E54458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2869"/>
              <a:ext cx="732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18" name="Rectangle 190">
              <a:extLst>
                <a:ext uri="{FF2B5EF4-FFF2-40B4-BE49-F238E27FC236}">
                  <a16:creationId xmlns:a16="http://schemas.microsoft.com/office/drawing/2014/main" id="{D5D28597-9500-DCE6-D7A5-6B38B4CA84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2869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19" name="Rectangle 191">
              <a:extLst>
                <a:ext uri="{FF2B5EF4-FFF2-40B4-BE49-F238E27FC236}">
                  <a16:creationId xmlns:a16="http://schemas.microsoft.com/office/drawing/2014/main" id="{7B6F2754-12B9-FA0A-ACF9-7D12B0A83C7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4" y="2869"/>
              <a:ext cx="2960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20" name="Rectangle 192">
              <a:extLst>
                <a:ext uri="{FF2B5EF4-FFF2-40B4-BE49-F238E27FC236}">
                  <a16:creationId xmlns:a16="http://schemas.microsoft.com/office/drawing/2014/main" id="{86C0FE47-7A96-17F8-4DAD-C547B5FFBE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2869"/>
              <a:ext cx="5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21" name="Rectangle 193">
              <a:extLst>
                <a:ext uri="{FF2B5EF4-FFF2-40B4-BE49-F238E27FC236}">
                  <a16:creationId xmlns:a16="http://schemas.microsoft.com/office/drawing/2014/main" id="{D50270FE-F2C4-6940-007D-57ED6915A0B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9" y="2869"/>
              <a:ext cx="1159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22" name="Rectangle 194">
              <a:extLst>
                <a:ext uri="{FF2B5EF4-FFF2-40B4-BE49-F238E27FC236}">
                  <a16:creationId xmlns:a16="http://schemas.microsoft.com/office/drawing/2014/main" id="{16C905B9-9247-B787-31FE-EC2EB8207F1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2869"/>
              <a:ext cx="11" cy="5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23" name="Rectangle 195">
              <a:extLst>
                <a:ext uri="{FF2B5EF4-FFF2-40B4-BE49-F238E27FC236}">
                  <a16:creationId xmlns:a16="http://schemas.microsoft.com/office/drawing/2014/main" id="{626AF641-9741-B985-4EA8-3E5AB3941B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2874"/>
              <a:ext cx="11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24" name="Rectangle 196">
              <a:extLst>
                <a:ext uri="{FF2B5EF4-FFF2-40B4-BE49-F238E27FC236}">
                  <a16:creationId xmlns:a16="http://schemas.microsoft.com/office/drawing/2014/main" id="{E985562B-294A-8018-B822-0C5B865B90D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3283"/>
              <a:ext cx="11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25" name="Rectangle 197">
              <a:extLst>
                <a:ext uri="{FF2B5EF4-FFF2-40B4-BE49-F238E27FC236}">
                  <a16:creationId xmlns:a16="http://schemas.microsoft.com/office/drawing/2014/main" id="{00D2A69C-AEBB-9607-BE39-A4BA175EA45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26" y="3283"/>
              <a:ext cx="11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26" name="Rectangle 198">
              <a:extLst>
                <a:ext uri="{FF2B5EF4-FFF2-40B4-BE49-F238E27FC236}">
                  <a16:creationId xmlns:a16="http://schemas.microsoft.com/office/drawing/2014/main" id="{0868F828-30D5-DE7C-789C-CC13E4E78A2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7" y="3283"/>
              <a:ext cx="732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27" name="Rectangle 199">
              <a:extLst>
                <a:ext uri="{FF2B5EF4-FFF2-40B4-BE49-F238E27FC236}">
                  <a16:creationId xmlns:a16="http://schemas.microsoft.com/office/drawing/2014/main" id="{3A51767E-A349-96EC-9B1A-582FFDB033B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2874"/>
              <a:ext cx="5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28" name="Rectangle 200">
              <a:extLst>
                <a:ext uri="{FF2B5EF4-FFF2-40B4-BE49-F238E27FC236}">
                  <a16:creationId xmlns:a16="http://schemas.microsoft.com/office/drawing/2014/main" id="{13F8EBB7-D73E-C083-B80E-219FD911745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" y="3283"/>
              <a:ext cx="10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29" name="Rectangle 201">
              <a:extLst>
                <a:ext uri="{FF2B5EF4-FFF2-40B4-BE49-F238E27FC236}">
                  <a16:creationId xmlns:a16="http://schemas.microsoft.com/office/drawing/2014/main" id="{3817797D-B9DA-E70A-5D1D-FCFC364479E0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79" y="3283"/>
              <a:ext cx="2955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30" name="Rectangle 202">
              <a:extLst>
                <a:ext uri="{FF2B5EF4-FFF2-40B4-BE49-F238E27FC236}">
                  <a16:creationId xmlns:a16="http://schemas.microsoft.com/office/drawing/2014/main" id="{0C8451E4-D2B4-F0B6-A6D3-28D6C675A78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2874"/>
              <a:ext cx="5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31" name="Rectangle 203">
              <a:extLst>
                <a:ext uri="{FF2B5EF4-FFF2-40B4-BE49-F238E27FC236}">
                  <a16:creationId xmlns:a16="http://schemas.microsoft.com/office/drawing/2014/main" id="{C775C2B2-DFC6-2390-7149-769286E0409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34" y="3283"/>
              <a:ext cx="11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32" name="Rectangle 204">
              <a:extLst>
                <a:ext uri="{FF2B5EF4-FFF2-40B4-BE49-F238E27FC236}">
                  <a16:creationId xmlns:a16="http://schemas.microsoft.com/office/drawing/2014/main" id="{66DFCF5D-563F-028E-5D5B-BD9F924788E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45" y="3283"/>
              <a:ext cx="1153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33" name="Rectangle 205">
              <a:extLst>
                <a:ext uri="{FF2B5EF4-FFF2-40B4-BE49-F238E27FC236}">
                  <a16:creationId xmlns:a16="http://schemas.microsoft.com/office/drawing/2014/main" id="{F2B24CF8-58D5-AD88-6FC6-6C8B223F676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2874"/>
              <a:ext cx="11" cy="409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34" name="Rectangle 206">
              <a:extLst>
                <a:ext uri="{FF2B5EF4-FFF2-40B4-BE49-F238E27FC236}">
                  <a16:creationId xmlns:a16="http://schemas.microsoft.com/office/drawing/2014/main" id="{2DD394F6-A77E-89EB-1EB3-DB61CE0B5F6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3283"/>
              <a:ext cx="11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35" name="Rectangle 207">
              <a:extLst>
                <a:ext uri="{FF2B5EF4-FFF2-40B4-BE49-F238E27FC236}">
                  <a16:creationId xmlns:a16="http://schemas.microsoft.com/office/drawing/2014/main" id="{CB586B93-6F80-ABF9-FDB6-CCC47EF169D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198" y="3283"/>
              <a:ext cx="11" cy="10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6336" name="Rectangle 208">
              <a:extLst>
                <a:ext uri="{FF2B5EF4-FFF2-40B4-BE49-F238E27FC236}">
                  <a16:creationId xmlns:a16="http://schemas.microsoft.com/office/drawing/2014/main" id="{E93ABB92-9F06-3226-3E03-1C9D89680EC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71" y="3297"/>
              <a:ext cx="20" cy="86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lIns="0" tIns="0" rIns="0" bIns="0">
              <a:spAutoFit/>
            </a:bodyPr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r>
                <a:rPr lang="en-US" altLang="en-US" sz="900">
                  <a:solidFill>
                    <a:srgbClr val="000000"/>
                  </a:solidFill>
                </a:rPr>
                <a:t> </a:t>
              </a:r>
              <a:endParaRPr lang="en-US" altLang="en-US"/>
            </a:p>
          </p:txBody>
        </p:sp>
      </p:grp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8" name="Rectangle 4">
            <a:extLst>
              <a:ext uri="{FF2B5EF4-FFF2-40B4-BE49-F238E27FC236}">
                <a16:creationId xmlns:a16="http://schemas.microsoft.com/office/drawing/2014/main" id="{940BD50A-38D5-4D7E-71B8-19BAF87BDF6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The Five “S’s”</a:t>
            </a:r>
          </a:p>
        </p:txBody>
      </p:sp>
      <p:graphicFrame>
        <p:nvGraphicFramePr>
          <p:cNvPr id="2" name="Table 1">
            <a:extLst>
              <a:ext uri="{FF2B5EF4-FFF2-40B4-BE49-F238E27FC236}">
                <a16:creationId xmlns:a16="http://schemas.microsoft.com/office/drawing/2014/main" id="{0AD6D2F1-76D5-7546-74C7-3A57B6D33240}"/>
              </a:ext>
            </a:extLst>
          </p:cNvPr>
          <p:cNvGraphicFramePr>
            <a:graphicFrameLocks noGrp="1"/>
          </p:cNvGraphicFramePr>
          <p:nvPr/>
        </p:nvGraphicFramePr>
        <p:xfrm>
          <a:off x="266700" y="1066800"/>
          <a:ext cx="8610600" cy="4394200"/>
        </p:xfrm>
        <a:graphic>
          <a:graphicData uri="http://schemas.openxmlformats.org/drawingml/2006/table">
            <a:tbl>
              <a:tblPr firstRow="1" bandRow="1">
                <a:tableStyleId>{93296810-A885-4BE3-A3E7-6D5BEEA58F35}</a:tableStyleId>
              </a:tblPr>
              <a:tblGrid>
                <a:gridCol w="172212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88848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r>
                        <a:rPr lang="en-US" dirty="0"/>
                        <a:t>“S”</a:t>
                      </a: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Meaning</a:t>
                      </a:r>
                    </a:p>
                  </a:txBody>
                  <a:tcPr marL="91450" marR="9145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i="1" dirty="0"/>
                        <a:t>Sort</a:t>
                      </a: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Go through the workplace &amp; sort all materials, equipment, etc. that is not needed to perform the work.  Get rid of this stuff!</a:t>
                      </a:r>
                    </a:p>
                  </a:txBody>
                  <a:tcPr marL="91450" marR="9145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i="1" dirty="0"/>
                        <a:t>Shine</a:t>
                      </a: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Clean the workplace.  Remove grease &amp; dirt from equipment, scraps &amp; offal lying around.  Hang needed tools in appropriate places – make it easy to obtain tools for the job.</a:t>
                      </a:r>
                    </a:p>
                  </a:txBody>
                  <a:tcPr marL="91450" marR="9145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i="1" dirty="0"/>
                        <a:t>Set-in-Place</a:t>
                      </a: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Establish responsibilities for maintaining the clean, clutter-free workplace (Joe &amp; Jill clean up the lathe area each shift, Jean &amp; Jack clean up the </a:t>
                      </a:r>
                      <a:r>
                        <a:rPr lang="en-US" dirty="0" err="1"/>
                        <a:t>toolbin</a:t>
                      </a:r>
                      <a:r>
                        <a:rPr lang="en-US" dirty="0"/>
                        <a:t>)</a:t>
                      </a:r>
                    </a:p>
                  </a:txBody>
                  <a:tcPr marL="91450" marR="9145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i="1" dirty="0"/>
                        <a:t>Standardize</a:t>
                      </a: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Develop a common method for performing the process (pre-DMAIEC)</a:t>
                      </a:r>
                    </a:p>
                  </a:txBody>
                  <a:tcPr marL="91450" marR="9145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r>
                        <a:rPr lang="en-US" b="1" i="1" dirty="0"/>
                        <a:t>Sustain</a:t>
                      </a:r>
                    </a:p>
                  </a:txBody>
                  <a:tcPr marL="91450" marR="91450"/>
                </a:tc>
                <a:tc>
                  <a:txBody>
                    <a:bodyPr/>
                    <a:lstStyle/>
                    <a:p>
                      <a:r>
                        <a:rPr lang="en-US" dirty="0"/>
                        <a:t>Ensure the common method is employed each time the process is performed and that improvements are built into the common method</a:t>
                      </a:r>
                    </a:p>
                  </a:txBody>
                  <a:tcPr marL="91450" marR="91450"/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100" name="Rectangle 4">
            <a:extLst>
              <a:ext uri="{FF2B5EF4-FFF2-40B4-BE49-F238E27FC236}">
                <a16:creationId xmlns:a16="http://schemas.microsoft.com/office/drawing/2014/main" id="{A68CD76A-893B-F33F-F7F7-53A7BA95281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>
          <a:xfrm>
            <a:off x="180975" y="201613"/>
            <a:ext cx="6442075" cy="601662"/>
          </a:xfrm>
        </p:spPr>
        <p:txBody>
          <a:bodyPr/>
          <a:lstStyle/>
          <a:p>
            <a:pPr eaLnBrk="1" hangingPunct="1">
              <a:defRPr/>
            </a:pPr>
            <a:r>
              <a:rPr lang="en-US" altLang="en-US"/>
              <a:t>Was the Process Followed?</a:t>
            </a:r>
          </a:p>
        </p:txBody>
      </p:sp>
      <p:sp>
        <p:nvSpPr>
          <p:cNvPr id="9219" name="AutoShape 5">
            <a:extLst>
              <a:ext uri="{FF2B5EF4-FFF2-40B4-BE49-F238E27FC236}">
                <a16:creationId xmlns:a16="http://schemas.microsoft.com/office/drawing/2014/main" id="{0009CC3D-1E7A-05A3-E0B2-8D2BBDDAF5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63650" y="914400"/>
            <a:ext cx="1981200" cy="1371600"/>
          </a:xfrm>
          <a:prstGeom prst="diamond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0" name="Line 6">
            <a:extLst>
              <a:ext uri="{FF2B5EF4-FFF2-40B4-BE49-F238E27FC236}">
                <a16:creationId xmlns:a16="http://schemas.microsoft.com/office/drawing/2014/main" id="{3F2926EA-A7C2-72F3-DC36-01ADD3AABF38}"/>
              </a:ext>
            </a:extLst>
          </p:cNvPr>
          <p:cNvSpPr>
            <a:spLocks noChangeShapeType="1"/>
          </p:cNvSpPr>
          <p:nvPr/>
        </p:nvSpPr>
        <p:spPr bwMode="auto">
          <a:xfrm>
            <a:off x="3244850" y="1600200"/>
            <a:ext cx="3048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1" name="Line 7">
            <a:extLst>
              <a:ext uri="{FF2B5EF4-FFF2-40B4-BE49-F238E27FC236}">
                <a16:creationId xmlns:a16="http://schemas.microsoft.com/office/drawing/2014/main" id="{625C6E96-3190-C1AA-6778-D719D9C55BA7}"/>
              </a:ext>
            </a:extLst>
          </p:cNvPr>
          <p:cNvSpPr>
            <a:spLocks noChangeShapeType="1"/>
          </p:cNvSpPr>
          <p:nvPr/>
        </p:nvSpPr>
        <p:spPr bwMode="auto">
          <a:xfrm>
            <a:off x="2254250" y="2286000"/>
            <a:ext cx="0" cy="3810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2" name="Oval 8">
            <a:extLst>
              <a:ext uri="{FF2B5EF4-FFF2-40B4-BE49-F238E27FC236}">
                <a16:creationId xmlns:a16="http://schemas.microsoft.com/office/drawing/2014/main" id="{EEE0BE05-F48F-1BA8-9C86-98B78F9032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7038" y="1295400"/>
            <a:ext cx="609600" cy="609600"/>
          </a:xfrm>
          <a:prstGeom prst="ellipse">
            <a:avLst/>
          </a:prstGeom>
          <a:solidFill>
            <a:srgbClr val="FFFFFF"/>
          </a:solidFill>
          <a:ln w="28575">
            <a:solidFill>
              <a:srgbClr val="000000"/>
            </a:solidFill>
            <a:round/>
            <a:headEnd/>
            <a:tailEnd/>
          </a:ln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3" name="Text Box 9">
            <a:extLst>
              <a:ext uri="{FF2B5EF4-FFF2-40B4-BE49-F238E27FC236}">
                <a16:creationId xmlns:a16="http://schemas.microsoft.com/office/drawing/2014/main" id="{DFFED458-770F-DA68-E543-F96763B0F33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50838" y="1447800"/>
            <a:ext cx="76041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START</a:t>
            </a:r>
            <a:endParaRPr lang="en-US" altLang="en-US" sz="1100" b="1"/>
          </a:p>
        </p:txBody>
      </p:sp>
      <p:sp>
        <p:nvSpPr>
          <p:cNvPr id="9224" name="Line 10">
            <a:extLst>
              <a:ext uri="{FF2B5EF4-FFF2-40B4-BE49-F238E27FC236}">
                <a16:creationId xmlns:a16="http://schemas.microsoft.com/office/drawing/2014/main" id="{C18122C3-C556-5A2D-3EE6-BC7E55E33E38}"/>
              </a:ext>
            </a:extLst>
          </p:cNvPr>
          <p:cNvSpPr>
            <a:spLocks noChangeShapeType="1"/>
          </p:cNvSpPr>
          <p:nvPr/>
        </p:nvSpPr>
        <p:spPr bwMode="auto">
          <a:xfrm>
            <a:off x="1035050" y="1600200"/>
            <a:ext cx="2286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5" name="Text Box 11">
            <a:extLst>
              <a:ext uri="{FF2B5EF4-FFF2-40B4-BE49-F238E27FC236}">
                <a16:creationId xmlns:a16="http://schemas.microsoft.com/office/drawing/2014/main" id="{67749167-ED15-B6A0-0324-BD460BFEC72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035050" y="1066800"/>
            <a:ext cx="2438400" cy="1006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ko-KR" sz="1000" b="1">
              <a:ea typeface="Batang" panose="02030600000101010101" pitchFamily="18" charset="-127"/>
            </a:endParaRPr>
          </a:p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Is there</a:t>
            </a:r>
          </a:p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a standard that, if</a:t>
            </a:r>
          </a:p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followed, would have</a:t>
            </a:r>
          </a:p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prevented the</a:t>
            </a:r>
          </a:p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event?</a:t>
            </a:r>
            <a:endParaRPr lang="en-US" altLang="en-US" sz="1100" b="1"/>
          </a:p>
        </p:txBody>
      </p:sp>
      <p:sp>
        <p:nvSpPr>
          <p:cNvPr id="9226" name="AutoShape 12">
            <a:extLst>
              <a:ext uri="{FF2B5EF4-FFF2-40B4-BE49-F238E27FC236}">
                <a16:creationId xmlns:a16="http://schemas.microsoft.com/office/drawing/2014/main" id="{A8ED87EA-16E7-6678-E29C-E452B276204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27425" y="914400"/>
            <a:ext cx="1617663" cy="1371600"/>
          </a:xfrm>
          <a:prstGeom prst="diamond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27" name="Text Box 13">
            <a:extLst>
              <a:ext uri="{FF2B5EF4-FFF2-40B4-BE49-F238E27FC236}">
                <a16:creationId xmlns:a16="http://schemas.microsoft.com/office/drawing/2014/main" id="{491C14EF-26E4-11E0-DAAD-065B7D6873C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735388" y="1265238"/>
            <a:ext cx="1119187" cy="549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Was</a:t>
            </a:r>
          </a:p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the standard</a:t>
            </a:r>
          </a:p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Followed?</a:t>
            </a:r>
            <a:endParaRPr lang="en-US" altLang="en-US" sz="1100" b="1"/>
          </a:p>
        </p:txBody>
      </p:sp>
      <p:sp>
        <p:nvSpPr>
          <p:cNvPr id="9228" name="Line 14">
            <a:extLst>
              <a:ext uri="{FF2B5EF4-FFF2-40B4-BE49-F238E27FC236}">
                <a16:creationId xmlns:a16="http://schemas.microsoft.com/office/drawing/2014/main" id="{5BEFBFE5-A10D-AA17-C68D-3F195A5D2752}"/>
              </a:ext>
            </a:extLst>
          </p:cNvPr>
          <p:cNvSpPr>
            <a:spLocks noChangeShapeType="1"/>
          </p:cNvSpPr>
          <p:nvPr/>
        </p:nvSpPr>
        <p:spPr bwMode="auto">
          <a:xfrm>
            <a:off x="5145088" y="1600200"/>
            <a:ext cx="3048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29" name="Line 15">
            <a:extLst>
              <a:ext uri="{FF2B5EF4-FFF2-40B4-BE49-F238E27FC236}">
                <a16:creationId xmlns:a16="http://schemas.microsoft.com/office/drawing/2014/main" id="{A9C3E2C8-B22F-9AEB-A66D-F38CB932A537}"/>
              </a:ext>
            </a:extLst>
          </p:cNvPr>
          <p:cNvSpPr>
            <a:spLocks noChangeShapeType="1"/>
          </p:cNvSpPr>
          <p:nvPr/>
        </p:nvSpPr>
        <p:spPr bwMode="auto">
          <a:xfrm>
            <a:off x="4330700" y="2276475"/>
            <a:ext cx="0" cy="13335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0" name="Text Box 16">
            <a:extLst>
              <a:ext uri="{FF2B5EF4-FFF2-40B4-BE49-F238E27FC236}">
                <a16:creationId xmlns:a16="http://schemas.microsoft.com/office/drawing/2014/main" id="{99F5E496-E189-DC00-11AD-5B142B5055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992688" y="1243013"/>
            <a:ext cx="374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000" b="1">
                <a:ea typeface="Batang" panose="02030600000101010101" pitchFamily="18" charset="-127"/>
              </a:rPr>
              <a:t>NO</a:t>
            </a:r>
            <a:endParaRPr lang="en-US" altLang="en-US" sz="1100" b="1"/>
          </a:p>
        </p:txBody>
      </p:sp>
      <p:sp>
        <p:nvSpPr>
          <p:cNvPr id="9231" name="Text Box 17">
            <a:extLst>
              <a:ext uri="{FF2B5EF4-FFF2-40B4-BE49-F238E27FC236}">
                <a16:creationId xmlns:a16="http://schemas.microsoft.com/office/drawing/2014/main" id="{DEA6965A-FA7D-AFF4-E2C8-B0F7E63E0CF4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4508500" y="2233613"/>
            <a:ext cx="4365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000" b="1">
                <a:ea typeface="Batang" panose="02030600000101010101" pitchFamily="18" charset="-127"/>
              </a:rPr>
              <a:t>YES</a:t>
            </a:r>
            <a:endParaRPr lang="en-US" altLang="en-US" sz="1100" b="1"/>
          </a:p>
        </p:txBody>
      </p:sp>
      <p:sp>
        <p:nvSpPr>
          <p:cNvPr id="9232" name="Text Box 18">
            <a:extLst>
              <a:ext uri="{FF2B5EF4-FFF2-40B4-BE49-F238E27FC236}">
                <a16:creationId xmlns:a16="http://schemas.microsoft.com/office/drawing/2014/main" id="{3B5019E8-AA50-33E6-2385-48E7E95D3242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2254250" y="2201863"/>
            <a:ext cx="374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ea typeface="Batang" panose="02030600000101010101" pitchFamily="18" charset="-127"/>
              </a:rPr>
              <a:t>NO</a:t>
            </a:r>
            <a:endParaRPr lang="en-US" altLang="en-US" sz="1100" b="1"/>
          </a:p>
        </p:txBody>
      </p:sp>
      <p:sp>
        <p:nvSpPr>
          <p:cNvPr id="9233" name="Text Box 19">
            <a:extLst>
              <a:ext uri="{FF2B5EF4-FFF2-40B4-BE49-F238E27FC236}">
                <a16:creationId xmlns:a16="http://schemas.microsoft.com/office/drawing/2014/main" id="{0AE97303-3D4F-9D06-50A0-1E0477E8E88C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6250" y="1243013"/>
            <a:ext cx="436563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000" b="1">
                <a:ea typeface="Batang" panose="02030600000101010101" pitchFamily="18" charset="-127"/>
              </a:rPr>
              <a:t>YES</a:t>
            </a:r>
            <a:endParaRPr lang="en-US" altLang="en-US" sz="1100" b="1"/>
          </a:p>
        </p:txBody>
      </p:sp>
      <p:sp>
        <p:nvSpPr>
          <p:cNvPr id="9234" name="AutoShape 20">
            <a:extLst>
              <a:ext uri="{FF2B5EF4-FFF2-40B4-BE49-F238E27FC236}">
                <a16:creationId xmlns:a16="http://schemas.microsoft.com/office/drawing/2014/main" id="{3C88AF0B-E952-F3B4-C247-D30F28F6DA4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9888" y="914400"/>
            <a:ext cx="1981200" cy="1371600"/>
          </a:xfrm>
          <a:prstGeom prst="diamond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35" name="Text Box 21">
            <a:extLst>
              <a:ext uri="{FF2B5EF4-FFF2-40B4-BE49-F238E27FC236}">
                <a16:creationId xmlns:a16="http://schemas.microsoft.com/office/drawing/2014/main" id="{01AA682F-CEFA-27C9-5C54-F33F6C5D2D0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1288" y="1219200"/>
            <a:ext cx="2438400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Could it have</a:t>
            </a:r>
          </a:p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been followed if</a:t>
            </a:r>
          </a:p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“their life depended</a:t>
            </a:r>
          </a:p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on it”</a:t>
            </a:r>
            <a:endParaRPr lang="en-US" altLang="en-US" sz="1100" b="1"/>
          </a:p>
        </p:txBody>
      </p:sp>
      <p:sp>
        <p:nvSpPr>
          <p:cNvPr id="9236" name="Line 22">
            <a:extLst>
              <a:ext uri="{FF2B5EF4-FFF2-40B4-BE49-F238E27FC236}">
                <a16:creationId xmlns:a16="http://schemas.microsoft.com/office/drawing/2014/main" id="{4A034607-C336-1F1F-E10E-1C2246A2559D}"/>
              </a:ext>
            </a:extLst>
          </p:cNvPr>
          <p:cNvSpPr>
            <a:spLocks noChangeShapeType="1"/>
          </p:cNvSpPr>
          <p:nvPr/>
        </p:nvSpPr>
        <p:spPr bwMode="auto">
          <a:xfrm>
            <a:off x="7431088" y="1600200"/>
            <a:ext cx="3048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7" name="Line 23">
            <a:extLst>
              <a:ext uri="{FF2B5EF4-FFF2-40B4-BE49-F238E27FC236}">
                <a16:creationId xmlns:a16="http://schemas.microsoft.com/office/drawing/2014/main" id="{D34EE52F-4EAD-6B13-76BE-157692C932DC}"/>
              </a:ext>
            </a:extLst>
          </p:cNvPr>
          <p:cNvSpPr>
            <a:spLocks noChangeShapeType="1"/>
          </p:cNvSpPr>
          <p:nvPr/>
        </p:nvSpPr>
        <p:spPr bwMode="auto">
          <a:xfrm>
            <a:off x="6440488" y="22860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38" name="Text Box 24">
            <a:extLst>
              <a:ext uri="{FF2B5EF4-FFF2-40B4-BE49-F238E27FC236}">
                <a16:creationId xmlns:a16="http://schemas.microsoft.com/office/drawing/2014/main" id="{9E6A318F-682F-4170-C518-3CE5CE7D091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0488" y="2233613"/>
            <a:ext cx="4365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000" b="1">
                <a:ea typeface="Batang" panose="02030600000101010101" pitchFamily="18" charset="-127"/>
              </a:rPr>
              <a:t>YES</a:t>
            </a:r>
            <a:endParaRPr lang="en-US" altLang="en-US" sz="1100" b="1"/>
          </a:p>
        </p:txBody>
      </p:sp>
      <p:sp>
        <p:nvSpPr>
          <p:cNvPr id="9239" name="Text Box 25">
            <a:extLst>
              <a:ext uri="{FF2B5EF4-FFF2-40B4-BE49-F238E27FC236}">
                <a16:creationId xmlns:a16="http://schemas.microsoft.com/office/drawing/2014/main" id="{EA21F950-563D-C366-CEBA-A3D94E72351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8688" y="1243013"/>
            <a:ext cx="374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000" b="1">
                <a:ea typeface="Batang" panose="02030600000101010101" pitchFamily="18" charset="-127"/>
              </a:rPr>
              <a:t>NO</a:t>
            </a:r>
            <a:endParaRPr lang="en-US" altLang="en-US" sz="1100" b="1"/>
          </a:p>
        </p:txBody>
      </p:sp>
      <p:sp>
        <p:nvSpPr>
          <p:cNvPr id="9240" name="AutoShape 27">
            <a:extLst>
              <a:ext uri="{FF2B5EF4-FFF2-40B4-BE49-F238E27FC236}">
                <a16:creationId xmlns:a16="http://schemas.microsoft.com/office/drawing/2014/main" id="{3323EF58-B1C5-AE7B-4E2E-01F4B5B3B7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2650" y="2657475"/>
            <a:ext cx="2667000" cy="53975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41" name="Text Box 28">
            <a:extLst>
              <a:ext uri="{FF2B5EF4-FFF2-40B4-BE49-F238E27FC236}">
                <a16:creationId xmlns:a16="http://schemas.microsoft.com/office/drawing/2014/main" id="{DD30764A-1C4A-24EE-0A66-FD6C2E10D75B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882650" y="2724150"/>
            <a:ext cx="2622550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000" b="1">
                <a:ea typeface="Batang" panose="02030600000101010101" pitchFamily="18" charset="-127"/>
              </a:rPr>
              <a:t>Either - Create the standard &amp; train, and/or simplify the task or process</a:t>
            </a:r>
            <a:endParaRPr lang="en-US" altLang="en-US" sz="1100" b="1"/>
          </a:p>
        </p:txBody>
      </p:sp>
      <p:sp>
        <p:nvSpPr>
          <p:cNvPr id="9242" name="AutoShape 29">
            <a:extLst>
              <a:ext uri="{FF2B5EF4-FFF2-40B4-BE49-F238E27FC236}">
                <a16:creationId xmlns:a16="http://schemas.microsoft.com/office/drawing/2014/main" id="{70A627CC-DC58-C09A-870A-F554CAC3E25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38463" y="3606800"/>
            <a:ext cx="2667000" cy="571500"/>
          </a:xfrm>
          <a:prstGeom prst="roundRect">
            <a:avLst>
              <a:gd name="adj" fmla="val 16667"/>
            </a:avLst>
          </a:prstGeom>
          <a:noFill/>
          <a:ln w="2857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43" name="Text Box 30">
            <a:extLst>
              <a:ext uri="{FF2B5EF4-FFF2-40B4-BE49-F238E27FC236}">
                <a16:creationId xmlns:a16="http://schemas.microsoft.com/office/drawing/2014/main" id="{1240D5BB-6F1D-9B9C-B349-4CA77FB2E16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11488" y="3705225"/>
            <a:ext cx="2665412" cy="3968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000" b="1">
                <a:ea typeface="Batang" panose="02030600000101010101" pitchFamily="18" charset="-127"/>
              </a:rPr>
              <a:t>Either - Modify the standard &amp; train, and/or simplify the task or process</a:t>
            </a:r>
            <a:endParaRPr lang="en-US" altLang="en-US" sz="1100" b="1"/>
          </a:p>
        </p:txBody>
      </p:sp>
      <p:sp>
        <p:nvSpPr>
          <p:cNvPr id="9244" name="AutoShape 31">
            <a:extLst>
              <a:ext uri="{FF2B5EF4-FFF2-40B4-BE49-F238E27FC236}">
                <a16:creationId xmlns:a16="http://schemas.microsoft.com/office/drawing/2014/main" id="{9740674F-5F91-E3C2-1ADC-1D686E933F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9888" y="2590800"/>
            <a:ext cx="1981200" cy="1371600"/>
          </a:xfrm>
          <a:prstGeom prst="diamond">
            <a:avLst/>
          </a:prstGeom>
          <a:noFill/>
          <a:ln w="2857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45" name="Text Box 32">
            <a:extLst>
              <a:ext uri="{FF2B5EF4-FFF2-40B4-BE49-F238E27FC236}">
                <a16:creationId xmlns:a16="http://schemas.microsoft.com/office/drawing/2014/main" id="{49EA7EC5-7A6A-2CB8-1F43-E2A3D324852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221288" y="2819400"/>
            <a:ext cx="2438400" cy="8699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Was the</a:t>
            </a:r>
          </a:p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individual aware of</a:t>
            </a:r>
          </a:p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the consequences</a:t>
            </a:r>
          </a:p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of their action?</a:t>
            </a:r>
          </a:p>
          <a:p>
            <a:pPr eaLnBrk="1" hangingPunct="1"/>
            <a:endParaRPr lang="en-US" altLang="en-US" sz="1100" b="1"/>
          </a:p>
        </p:txBody>
      </p:sp>
      <p:sp>
        <p:nvSpPr>
          <p:cNvPr id="9246" name="Line 33">
            <a:extLst>
              <a:ext uri="{FF2B5EF4-FFF2-40B4-BE49-F238E27FC236}">
                <a16:creationId xmlns:a16="http://schemas.microsoft.com/office/drawing/2014/main" id="{B6304D36-9A8A-09EC-9817-8E61C90D861D}"/>
              </a:ext>
            </a:extLst>
          </p:cNvPr>
          <p:cNvSpPr>
            <a:spLocks noChangeShapeType="1"/>
          </p:cNvSpPr>
          <p:nvPr/>
        </p:nvSpPr>
        <p:spPr bwMode="auto">
          <a:xfrm>
            <a:off x="7450138" y="3276600"/>
            <a:ext cx="304800" cy="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47" name="Text Box 34">
            <a:extLst>
              <a:ext uri="{FF2B5EF4-FFF2-40B4-BE49-F238E27FC236}">
                <a16:creationId xmlns:a16="http://schemas.microsoft.com/office/drawing/2014/main" id="{E31B551C-42FD-FABB-6E61-FCAD3D1A6B83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278688" y="2919413"/>
            <a:ext cx="374650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ea typeface="Batang" panose="02030600000101010101" pitchFamily="18" charset="-127"/>
              </a:rPr>
              <a:t>NO</a:t>
            </a:r>
            <a:endParaRPr lang="en-US" altLang="en-US" sz="1100" b="1"/>
          </a:p>
        </p:txBody>
      </p:sp>
      <p:sp>
        <p:nvSpPr>
          <p:cNvPr id="9248" name="Line 35">
            <a:extLst>
              <a:ext uri="{FF2B5EF4-FFF2-40B4-BE49-F238E27FC236}">
                <a16:creationId xmlns:a16="http://schemas.microsoft.com/office/drawing/2014/main" id="{DE7A98BA-FB8F-1AD6-C701-FDBD4193A6C3}"/>
              </a:ext>
            </a:extLst>
          </p:cNvPr>
          <p:cNvSpPr>
            <a:spLocks noChangeShapeType="1"/>
          </p:cNvSpPr>
          <p:nvPr/>
        </p:nvSpPr>
        <p:spPr bwMode="auto">
          <a:xfrm>
            <a:off x="6440488" y="3962400"/>
            <a:ext cx="0" cy="304800"/>
          </a:xfrm>
          <a:prstGeom prst="line">
            <a:avLst/>
          </a:prstGeom>
          <a:noFill/>
          <a:ln w="2857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9249" name="Text Box 36">
            <a:extLst>
              <a:ext uri="{FF2B5EF4-FFF2-40B4-BE49-F238E27FC236}">
                <a16:creationId xmlns:a16="http://schemas.microsoft.com/office/drawing/2014/main" id="{0B3B0868-FE22-1265-34AB-F71F3BBE703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440488" y="3910013"/>
            <a:ext cx="436562" cy="244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000" b="1">
                <a:solidFill>
                  <a:srgbClr val="000000"/>
                </a:solidFill>
                <a:ea typeface="Batang" panose="02030600000101010101" pitchFamily="18" charset="-127"/>
              </a:rPr>
              <a:t>YES</a:t>
            </a:r>
            <a:endParaRPr lang="en-US" altLang="en-US" sz="1100" b="1"/>
          </a:p>
        </p:txBody>
      </p:sp>
      <p:sp>
        <p:nvSpPr>
          <p:cNvPr id="9250" name="Rectangle 37">
            <a:extLst>
              <a:ext uri="{FF2B5EF4-FFF2-40B4-BE49-F238E27FC236}">
                <a16:creationId xmlns:a16="http://schemas.microsoft.com/office/drawing/2014/main" id="{4FA1D3CB-B9A6-7C46-A27E-61002A6357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54688" y="4267200"/>
            <a:ext cx="3054350" cy="765175"/>
          </a:xfrm>
          <a:prstGeom prst="rect">
            <a:avLst/>
          </a:prstGeom>
          <a:solidFill>
            <a:srgbClr val="EAEAEA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51" name="Text Box 38">
            <a:extLst>
              <a:ext uri="{FF2B5EF4-FFF2-40B4-BE49-F238E27FC236}">
                <a16:creationId xmlns:a16="http://schemas.microsoft.com/office/drawing/2014/main" id="{59A6F7DA-9FD7-0060-557C-702AF72F86FA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754688" y="4267200"/>
            <a:ext cx="3217862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SzPts val="1000"/>
              <a:buFont typeface="Arial" panose="020B0604020202020204" pitchFamily="34" charset="0"/>
              <a:buNone/>
            </a:pPr>
            <a:r>
              <a:rPr lang="en-US" altLang="ko-KR" sz="1000" b="1">
                <a:ea typeface="Batang" panose="02030600000101010101" pitchFamily="18" charset="-127"/>
              </a:rPr>
              <a:t> Cultural [~95%] – Organizational “behaviors” require change.</a:t>
            </a:r>
          </a:p>
          <a:p>
            <a:pPr eaLnBrk="1" hangingPunct="1">
              <a:buSzPts val="1000"/>
              <a:buFont typeface="Arial" panose="020B0604020202020204" pitchFamily="34" charset="0"/>
              <a:buNone/>
            </a:pPr>
            <a:r>
              <a:rPr lang="en-US" altLang="ko-KR" sz="1000" b="1">
                <a:ea typeface="Batang" panose="02030600000101010101" pitchFamily="18" charset="-127"/>
              </a:rPr>
              <a:t> Individual [~5%] – Individual behavior requires adjustment</a:t>
            </a:r>
            <a:endParaRPr lang="en-US" altLang="en-US" sz="1100" b="1"/>
          </a:p>
        </p:txBody>
      </p:sp>
      <p:sp>
        <p:nvSpPr>
          <p:cNvPr id="9252" name="Rectangle 39">
            <a:extLst>
              <a:ext uri="{FF2B5EF4-FFF2-40B4-BE49-F238E27FC236}">
                <a16:creationId xmlns:a16="http://schemas.microsoft.com/office/drawing/2014/main" id="{A01BF9FA-0C3C-F7A6-1493-C07AA1A4E5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5888" y="3044825"/>
            <a:ext cx="1216025" cy="911225"/>
          </a:xfrm>
          <a:prstGeom prst="rect">
            <a:avLst/>
          </a:prstGeom>
          <a:solidFill>
            <a:srgbClr val="EAEAEA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53" name="Text Box 40">
            <a:extLst>
              <a:ext uri="{FF2B5EF4-FFF2-40B4-BE49-F238E27FC236}">
                <a16:creationId xmlns:a16="http://schemas.microsoft.com/office/drawing/2014/main" id="{02D668E6-CB6A-C95B-10AA-F5061CF2C161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35888" y="3073400"/>
            <a:ext cx="1265237" cy="8540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000" b="1">
                <a:ea typeface="Batang" panose="02030600000101010101" pitchFamily="18" charset="-127"/>
              </a:rPr>
              <a:t>Inadvertent Error – Point out “bad” effects of the action, if not already obvious</a:t>
            </a:r>
            <a:endParaRPr lang="en-US" altLang="en-US" sz="1100" b="1"/>
          </a:p>
        </p:txBody>
      </p:sp>
      <p:sp>
        <p:nvSpPr>
          <p:cNvPr id="9254" name="Rectangle 41">
            <a:extLst>
              <a:ext uri="{FF2B5EF4-FFF2-40B4-BE49-F238E27FC236}">
                <a16:creationId xmlns:a16="http://schemas.microsoft.com/office/drawing/2014/main" id="{5BB83541-AE92-649E-DA23-D0ADCD5C94C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735888" y="1295400"/>
            <a:ext cx="1246187" cy="744538"/>
          </a:xfrm>
          <a:prstGeom prst="rect">
            <a:avLst/>
          </a:prstGeom>
          <a:solidFill>
            <a:srgbClr val="EAEAEA"/>
          </a:solidFill>
          <a:ln w="28575">
            <a:solidFill>
              <a:srgbClr val="000000"/>
            </a:solidFill>
            <a:miter lim="800000"/>
            <a:headEnd/>
            <a:tailEnd/>
          </a:ln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55" name="Text Box 42">
            <a:extLst>
              <a:ext uri="{FF2B5EF4-FFF2-40B4-BE49-F238E27FC236}">
                <a16:creationId xmlns:a16="http://schemas.microsoft.com/office/drawing/2014/main" id="{8E95E1B0-9AAF-CE02-E2CB-B842E5311E18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745413" y="1312863"/>
            <a:ext cx="1265237" cy="7016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000" b="1">
                <a:ea typeface="Batang" panose="02030600000101010101" pitchFamily="18" charset="-127"/>
              </a:rPr>
              <a:t>Technique Issue – Discover the required “knack” and train</a:t>
            </a:r>
            <a:endParaRPr lang="en-US" altLang="en-US" sz="1100" b="1"/>
          </a:p>
        </p:txBody>
      </p:sp>
      <p:sp>
        <p:nvSpPr>
          <p:cNvPr id="9256" name="Text Box 43">
            <a:extLst>
              <a:ext uri="{FF2B5EF4-FFF2-40B4-BE49-F238E27FC236}">
                <a16:creationId xmlns:a16="http://schemas.microsoft.com/office/drawing/2014/main" id="{6915B056-14BD-C0AD-3F71-B5181F0F16B6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76200" y="5524500"/>
            <a:ext cx="8732838" cy="600075"/>
          </a:xfrm>
          <a:prstGeom prst="rect">
            <a:avLst/>
          </a:prstGeom>
          <a:noFill/>
          <a:ln w="28575">
            <a:solidFill>
              <a:srgbClr val="80808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600" b="1">
                <a:ea typeface="Batang" panose="02030600000101010101" pitchFamily="18" charset="-127"/>
              </a:rPr>
              <a:t>STANDARD means policies, procedures, training, checklists and other items that are supposed to prescribe the way specific tasks are to be done.</a:t>
            </a:r>
            <a:endParaRPr lang="en-US" altLang="en-US" sz="1600" b="1"/>
          </a:p>
        </p:txBody>
      </p:sp>
      <p:sp>
        <p:nvSpPr>
          <p:cNvPr id="9258" name="AutoShape 45">
            <a:extLst>
              <a:ext uri="{FF2B5EF4-FFF2-40B4-BE49-F238E27FC236}">
                <a16:creationId xmlns:a16="http://schemas.microsoft.com/office/drawing/2014/main" id="{86618BF0-AD41-39B0-D5FA-A599FBD4C3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7800" y="4587875"/>
            <a:ext cx="3432175" cy="712788"/>
          </a:xfrm>
          <a:prstGeom prst="cloudCallout">
            <a:avLst>
              <a:gd name="adj1" fmla="val 21741"/>
              <a:gd name="adj2" fmla="val -94991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81320" dir="3080412" algn="ctr" rotWithShape="0">
              <a:srgbClr val="808080"/>
            </a:outerShdw>
          </a:effectLst>
        </p:spPr>
        <p:txBody>
          <a:bodyPr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Why Does the Wrong/Inappropriate</a:t>
            </a:r>
          </a:p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Process Exist? Are There Other Cases Like This?</a:t>
            </a:r>
            <a:endParaRPr lang="en-US" altLang="en-US" sz="1100" b="1"/>
          </a:p>
        </p:txBody>
      </p:sp>
      <p:sp>
        <p:nvSpPr>
          <p:cNvPr id="9259" name="AutoShape 46">
            <a:extLst>
              <a:ext uri="{FF2B5EF4-FFF2-40B4-BE49-F238E27FC236}">
                <a16:creationId xmlns:a16="http://schemas.microsoft.com/office/drawing/2014/main" id="{D5CB402E-F4B8-B298-5B1D-9C1DB57877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317875"/>
            <a:ext cx="2514600" cy="914400"/>
          </a:xfrm>
          <a:prstGeom prst="cloudCallout">
            <a:avLst>
              <a:gd name="adj1" fmla="val 45519"/>
              <a:gd name="adj2" fmla="val -61287"/>
            </a:avLst>
          </a:prstGeom>
          <a:solidFill>
            <a:srgbClr val="FFFF99"/>
          </a:solidFill>
          <a:ln w="9525">
            <a:solidFill>
              <a:srgbClr val="000000"/>
            </a:solidFill>
            <a:round/>
            <a:headEnd/>
            <a:tailEnd/>
          </a:ln>
          <a:effectLst>
            <a:outerShdw dist="81320" dir="3080412" algn="ctr" rotWithShape="0">
              <a:srgbClr val="808080"/>
            </a:outerShdw>
          </a:effec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Why Wasn’t a Process in Place?  Are There Other Cases Like This?</a:t>
            </a:r>
            <a:endParaRPr lang="en-US" altLang="en-US" sz="1100" b="1"/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8146" name="Rectangle 2">
            <a:extLst>
              <a:ext uri="{FF2B5EF4-FFF2-40B4-BE49-F238E27FC236}">
                <a16:creationId xmlns:a16="http://schemas.microsoft.com/office/drawing/2014/main" id="{7DF00CF1-14F0-D0DB-BF0D-1F647BCB639F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 dirty="0"/>
              <a:t>Comparative Process Analysis (CPA)</a:t>
            </a:r>
          </a:p>
        </p:txBody>
      </p:sp>
      <p:sp>
        <p:nvSpPr>
          <p:cNvPr id="10243" name="Rectangle 3">
            <a:extLst>
              <a:ext uri="{FF2B5EF4-FFF2-40B4-BE49-F238E27FC236}">
                <a16:creationId xmlns:a16="http://schemas.microsoft.com/office/drawing/2014/main" id="{44733E5F-919A-6235-D58F-28827786924D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marL="381000" indent="-381000" eaLnBrk="1" hangingPunct="1">
              <a:buFont typeface="Symbol" panose="05050102010706020507" pitchFamily="18" charset="2"/>
              <a:buAutoNum type="arabicPeriod"/>
            </a:pPr>
            <a:r>
              <a:rPr lang="en-US" altLang="en-US" sz="2400"/>
              <a:t>Identify how the process operated when the problem occurred,</a:t>
            </a:r>
          </a:p>
          <a:p>
            <a:pPr marL="381000" indent="-381000" eaLnBrk="1" hangingPunct="1">
              <a:buFont typeface="Symbol" panose="05050102010706020507" pitchFamily="18" charset="2"/>
              <a:buAutoNum type="arabicPeriod"/>
            </a:pPr>
            <a:endParaRPr lang="en-US" altLang="en-US" sz="2400"/>
          </a:p>
          <a:p>
            <a:pPr marL="381000" indent="-381000" eaLnBrk="1" hangingPunct="1">
              <a:buFont typeface="Symbol" panose="05050102010706020507" pitchFamily="18" charset="2"/>
              <a:buAutoNum type="arabicPeriod"/>
            </a:pPr>
            <a:r>
              <a:rPr lang="en-US" altLang="en-US" sz="2400"/>
              <a:t>Identify how the process operates when </a:t>
            </a:r>
            <a:r>
              <a:rPr lang="en-US" altLang="en-US" sz="2400" i="1"/>
              <a:t>no</a:t>
            </a:r>
            <a:r>
              <a:rPr lang="en-US" altLang="en-US" sz="2400"/>
              <a:t> problem occurs, and</a:t>
            </a:r>
          </a:p>
          <a:p>
            <a:pPr marL="381000" indent="-381000" eaLnBrk="1" hangingPunct="1">
              <a:buFont typeface="Symbol" panose="05050102010706020507" pitchFamily="18" charset="2"/>
              <a:buAutoNum type="arabicPeriod"/>
            </a:pPr>
            <a:endParaRPr lang="en-US" altLang="en-US" sz="2400"/>
          </a:p>
          <a:p>
            <a:pPr marL="381000" indent="-381000" eaLnBrk="1" hangingPunct="1">
              <a:buFont typeface="Symbol" panose="05050102010706020507" pitchFamily="18" charset="2"/>
              <a:buAutoNum type="arabicPeriod"/>
            </a:pPr>
            <a:r>
              <a:rPr lang="en-US" altLang="en-US" sz="2400"/>
              <a:t>Seek out the differences between the two.  Adopt the best method of performing the process.</a:t>
            </a:r>
          </a:p>
        </p:txBody>
      </p:sp>
      <p:sp>
        <p:nvSpPr>
          <p:cNvPr id="10244" name="TextBox 1">
            <a:extLst>
              <a:ext uri="{FF2B5EF4-FFF2-40B4-BE49-F238E27FC236}">
                <a16:creationId xmlns:a16="http://schemas.microsoft.com/office/drawing/2014/main" id="{0AE6F8AE-453E-9942-D17A-A0F8D3ED16E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5029200"/>
            <a:ext cx="7924800" cy="708025"/>
          </a:xfrm>
          <a:prstGeom prst="rect">
            <a:avLst/>
          </a:prstGeom>
          <a:solidFill>
            <a:srgbClr val="FFFF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2000" b="1"/>
              <a:t>Florida Power &amp; Light – CPA used to evaluate causes of work-site injuries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0" name="Rectangle 2">
            <a:extLst>
              <a:ext uri="{FF2B5EF4-FFF2-40B4-BE49-F238E27FC236}">
                <a16:creationId xmlns:a16="http://schemas.microsoft.com/office/drawing/2014/main" id="{4517954E-C33C-5A5A-C822-F6743B8AC32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Twenty Questions</a:t>
            </a:r>
          </a:p>
        </p:txBody>
      </p:sp>
      <p:grpSp>
        <p:nvGrpSpPr>
          <p:cNvPr id="11267" name="Group 535">
            <a:extLst>
              <a:ext uri="{FF2B5EF4-FFF2-40B4-BE49-F238E27FC236}">
                <a16:creationId xmlns:a16="http://schemas.microsoft.com/office/drawing/2014/main" id="{10B1E24A-5560-0406-3918-96926BD48091}"/>
              </a:ext>
            </a:extLst>
          </p:cNvPr>
          <p:cNvGrpSpPr>
            <a:grpSpLocks/>
          </p:cNvGrpSpPr>
          <p:nvPr/>
        </p:nvGrpSpPr>
        <p:grpSpPr bwMode="auto">
          <a:xfrm>
            <a:off x="304800" y="1524000"/>
            <a:ext cx="8534400" cy="4343400"/>
            <a:chOff x="384" y="1424"/>
            <a:chExt cx="5568" cy="2464"/>
          </a:xfrm>
        </p:grpSpPr>
        <p:sp>
          <p:nvSpPr>
            <p:cNvPr id="11278" name="Rectangle 536">
              <a:extLst>
                <a:ext uri="{FF2B5EF4-FFF2-40B4-BE49-F238E27FC236}">
                  <a16:creationId xmlns:a16="http://schemas.microsoft.com/office/drawing/2014/main" id="{EF1E7537-0978-3A77-8E3A-C33FF2DB76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776"/>
              <a:ext cx="912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/>
                <a:t>Where is it done?</a:t>
              </a:r>
            </a:p>
          </p:txBody>
        </p:sp>
        <p:sp>
          <p:nvSpPr>
            <p:cNvPr id="11279" name="Rectangle 537">
              <a:extLst>
                <a:ext uri="{FF2B5EF4-FFF2-40B4-BE49-F238E27FC236}">
                  <a16:creationId xmlns:a16="http://schemas.microsoft.com/office/drawing/2014/main" id="{24D39DF3-D4A0-6DB8-BC7B-700294E1E84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1776"/>
              <a:ext cx="816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/>
                <a:t>What happens?</a:t>
              </a:r>
            </a:p>
          </p:txBody>
        </p:sp>
        <p:sp>
          <p:nvSpPr>
            <p:cNvPr id="11280" name="Rectangle 538">
              <a:extLst>
                <a:ext uri="{FF2B5EF4-FFF2-40B4-BE49-F238E27FC236}">
                  <a16:creationId xmlns:a16="http://schemas.microsoft.com/office/drawing/2014/main" id="{403A4FD0-7018-D1C7-26AE-9B9964DEB99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776"/>
              <a:ext cx="1008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/>
                <a:t>When is it done?</a:t>
              </a:r>
            </a:p>
          </p:txBody>
        </p:sp>
        <p:sp>
          <p:nvSpPr>
            <p:cNvPr id="11281" name="Rectangle 539">
              <a:extLst>
                <a:ext uri="{FF2B5EF4-FFF2-40B4-BE49-F238E27FC236}">
                  <a16:creationId xmlns:a16="http://schemas.microsoft.com/office/drawing/2014/main" id="{525A423B-ABD8-FE82-2E86-D3476DD9F2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2480"/>
              <a:ext cx="960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/>
                <a:t>Why them?</a:t>
              </a:r>
            </a:p>
          </p:txBody>
        </p:sp>
        <p:sp>
          <p:nvSpPr>
            <p:cNvPr id="11282" name="Rectangle 540">
              <a:extLst>
                <a:ext uri="{FF2B5EF4-FFF2-40B4-BE49-F238E27FC236}">
                  <a16:creationId xmlns:a16="http://schemas.microsoft.com/office/drawing/2014/main" id="{B8695271-D5B7-F40A-7B1D-3FF18B163B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1776"/>
              <a:ext cx="960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/>
                <a:t>Who does it?</a:t>
              </a:r>
            </a:p>
          </p:txBody>
        </p:sp>
        <p:sp>
          <p:nvSpPr>
            <p:cNvPr id="11283" name="Rectangle 541">
              <a:extLst>
                <a:ext uri="{FF2B5EF4-FFF2-40B4-BE49-F238E27FC236}">
                  <a16:creationId xmlns:a16="http://schemas.microsoft.com/office/drawing/2014/main" id="{26D397FF-852F-0D37-D00D-E6899AA3B4A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1776"/>
              <a:ext cx="1008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/>
                <a:t>How is it done?</a:t>
              </a:r>
            </a:p>
          </p:txBody>
        </p:sp>
        <p:sp>
          <p:nvSpPr>
            <p:cNvPr id="11284" name="Rectangle 542">
              <a:extLst>
                <a:ext uri="{FF2B5EF4-FFF2-40B4-BE49-F238E27FC236}">
                  <a16:creationId xmlns:a16="http://schemas.microsoft.com/office/drawing/2014/main" id="{D518EAE3-2661-62FA-5815-215354FD616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3" y="1593"/>
              <a:ext cx="75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85" name="Rectangle 543">
              <a:extLst>
                <a:ext uri="{FF2B5EF4-FFF2-40B4-BE49-F238E27FC236}">
                  <a16:creationId xmlns:a16="http://schemas.microsoft.com/office/drawing/2014/main" id="{5D7F7FD2-D02D-8E1A-7DED-50F5971C163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56" y="1593"/>
              <a:ext cx="989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86" name="Rectangle 544">
              <a:extLst>
                <a:ext uri="{FF2B5EF4-FFF2-40B4-BE49-F238E27FC236}">
                  <a16:creationId xmlns:a16="http://schemas.microsoft.com/office/drawing/2014/main" id="{6EE6D19E-6348-D0AA-D81D-7971274BED2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249" y="1593"/>
              <a:ext cx="87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87" name="Rectangle 545">
              <a:extLst>
                <a:ext uri="{FF2B5EF4-FFF2-40B4-BE49-F238E27FC236}">
                  <a16:creationId xmlns:a16="http://schemas.microsoft.com/office/drawing/2014/main" id="{3EA40AC7-A689-FEB3-6577-0AC83B0D2BC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127" y="1593"/>
              <a:ext cx="875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88" name="Rectangle 546">
              <a:extLst>
                <a:ext uri="{FF2B5EF4-FFF2-40B4-BE49-F238E27FC236}">
                  <a16:creationId xmlns:a16="http://schemas.microsoft.com/office/drawing/2014/main" id="{70E8BC81-045B-70BE-0AA7-8F211D30343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006" y="1593"/>
              <a:ext cx="87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89" name="Rectangle 547">
              <a:extLst>
                <a:ext uri="{FF2B5EF4-FFF2-40B4-BE49-F238E27FC236}">
                  <a16:creationId xmlns:a16="http://schemas.microsoft.com/office/drawing/2014/main" id="{4D674F93-5F2D-28BF-518E-9197460D6F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884" y="1593"/>
              <a:ext cx="874" cy="4"/>
            </a:xfrm>
            <a:prstGeom prst="rect">
              <a:avLst/>
            </a:pr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1290" name="Rectangle 548">
              <a:extLst>
                <a:ext uri="{FF2B5EF4-FFF2-40B4-BE49-F238E27FC236}">
                  <a16:creationId xmlns:a16="http://schemas.microsoft.com/office/drawing/2014/main" id="{5F83CBFB-84A7-CEEC-980C-90C62E9135F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3184"/>
              <a:ext cx="1008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/>
                <a:t>Can we do it some other way?</a:t>
              </a:r>
            </a:p>
          </p:txBody>
        </p:sp>
        <p:sp>
          <p:nvSpPr>
            <p:cNvPr id="11291" name="Rectangle 549">
              <a:extLst>
                <a:ext uri="{FF2B5EF4-FFF2-40B4-BE49-F238E27FC236}">
                  <a16:creationId xmlns:a16="http://schemas.microsoft.com/office/drawing/2014/main" id="{E52A50CF-C18B-511B-6827-B8019272E54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3184"/>
              <a:ext cx="960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/>
                <a:t>Can some - body else do it?</a:t>
              </a:r>
            </a:p>
          </p:txBody>
        </p:sp>
        <p:sp>
          <p:nvSpPr>
            <p:cNvPr id="11292" name="Rectangle 550">
              <a:extLst>
                <a:ext uri="{FF2B5EF4-FFF2-40B4-BE49-F238E27FC236}">
                  <a16:creationId xmlns:a16="http://schemas.microsoft.com/office/drawing/2014/main" id="{0BE84D90-2752-525C-DFC3-7BA0DA4BB48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3184"/>
              <a:ext cx="1008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/>
                <a:t>Can we do it some other time?</a:t>
              </a:r>
            </a:p>
          </p:txBody>
        </p:sp>
        <p:sp>
          <p:nvSpPr>
            <p:cNvPr id="11293" name="Rectangle 551">
              <a:extLst>
                <a:ext uri="{FF2B5EF4-FFF2-40B4-BE49-F238E27FC236}">
                  <a16:creationId xmlns:a16="http://schemas.microsoft.com/office/drawing/2014/main" id="{19FCA4E9-EE9C-4E59-D8A2-35C3C3A12F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3184"/>
              <a:ext cx="912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/>
                <a:t>Can we do it some-where else?</a:t>
              </a:r>
            </a:p>
          </p:txBody>
        </p:sp>
        <p:sp>
          <p:nvSpPr>
            <p:cNvPr id="11294" name="Rectangle 552">
              <a:extLst>
                <a:ext uri="{FF2B5EF4-FFF2-40B4-BE49-F238E27FC236}">
                  <a16:creationId xmlns:a16="http://schemas.microsoft.com/office/drawing/2014/main" id="{A231BCC8-F704-7FF2-D296-046F17CE83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3184"/>
              <a:ext cx="816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/>
                <a:t>Can we do some-thing else?</a:t>
              </a:r>
            </a:p>
          </p:txBody>
        </p:sp>
        <p:sp>
          <p:nvSpPr>
            <p:cNvPr id="11295" name="Rectangle 553">
              <a:extLst>
                <a:ext uri="{FF2B5EF4-FFF2-40B4-BE49-F238E27FC236}">
                  <a16:creationId xmlns:a16="http://schemas.microsoft.com/office/drawing/2014/main" id="{1CC8CF21-9F68-F9ED-6139-8110AD86CC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3184"/>
              <a:ext cx="864" cy="70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 b="1"/>
                <a:t>Better Way</a:t>
              </a:r>
            </a:p>
          </p:txBody>
        </p:sp>
        <p:sp>
          <p:nvSpPr>
            <p:cNvPr id="11296" name="Rectangle 554">
              <a:extLst>
                <a:ext uri="{FF2B5EF4-FFF2-40B4-BE49-F238E27FC236}">
                  <a16:creationId xmlns:a16="http://schemas.microsoft.com/office/drawing/2014/main" id="{DED65DBB-F74F-7488-DDFA-B0979EA715C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2480"/>
              <a:ext cx="1008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/>
                <a:t>Why do it this way?</a:t>
              </a:r>
            </a:p>
          </p:txBody>
        </p:sp>
        <p:sp>
          <p:nvSpPr>
            <p:cNvPr id="11297" name="Rectangle 555">
              <a:extLst>
                <a:ext uri="{FF2B5EF4-FFF2-40B4-BE49-F238E27FC236}">
                  <a16:creationId xmlns:a16="http://schemas.microsoft.com/office/drawing/2014/main" id="{4B2EE8F0-30D3-6F06-AA7F-A26B641A705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2480"/>
              <a:ext cx="1008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/>
                <a:t>Why do it then?</a:t>
              </a:r>
            </a:p>
          </p:txBody>
        </p:sp>
        <p:sp>
          <p:nvSpPr>
            <p:cNvPr id="11298" name="Rectangle 556">
              <a:extLst>
                <a:ext uri="{FF2B5EF4-FFF2-40B4-BE49-F238E27FC236}">
                  <a16:creationId xmlns:a16="http://schemas.microsoft.com/office/drawing/2014/main" id="{E19731CC-C0D7-BA52-51AB-7A4E84B548A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2480"/>
              <a:ext cx="912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/>
                <a:t>Why do it there?</a:t>
              </a:r>
            </a:p>
          </p:txBody>
        </p:sp>
        <p:sp>
          <p:nvSpPr>
            <p:cNvPr id="11299" name="Rectangle 557">
              <a:extLst>
                <a:ext uri="{FF2B5EF4-FFF2-40B4-BE49-F238E27FC236}">
                  <a16:creationId xmlns:a16="http://schemas.microsoft.com/office/drawing/2014/main" id="{802ED191-CDD2-506D-4042-7C409481837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2480"/>
              <a:ext cx="816" cy="704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chemeClr val="accent1"/>
                  </a:solidFill>
                </a14:hiddenFill>
              </a:ex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/>
                <a:t>Why do it?</a:t>
              </a:r>
            </a:p>
          </p:txBody>
        </p:sp>
        <p:sp>
          <p:nvSpPr>
            <p:cNvPr id="11300" name="Rectangle 558">
              <a:extLst>
                <a:ext uri="{FF2B5EF4-FFF2-40B4-BE49-F238E27FC236}">
                  <a16:creationId xmlns:a16="http://schemas.microsoft.com/office/drawing/2014/main" id="{9A3C48DE-4AA9-8A1B-1340-9C05CB4A93D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2480"/>
              <a:ext cx="864" cy="70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 b="1"/>
                <a:t>Reason</a:t>
              </a:r>
            </a:p>
          </p:txBody>
        </p:sp>
        <p:sp>
          <p:nvSpPr>
            <p:cNvPr id="11301" name="Rectangle 559">
              <a:extLst>
                <a:ext uri="{FF2B5EF4-FFF2-40B4-BE49-F238E27FC236}">
                  <a16:creationId xmlns:a16="http://schemas.microsoft.com/office/drawing/2014/main" id="{A7ED605E-9D89-8E5D-98E2-4E73CF96362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1776"/>
              <a:ext cx="864" cy="704"/>
            </a:xfrm>
            <a:prstGeom prst="rect">
              <a:avLst/>
            </a:prstGeom>
            <a:solidFill>
              <a:srgbClr val="92D05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 b="1"/>
                <a:t>Current Method</a:t>
              </a:r>
            </a:p>
          </p:txBody>
        </p:sp>
        <p:sp>
          <p:nvSpPr>
            <p:cNvPr id="11302" name="Rectangle 560">
              <a:extLst>
                <a:ext uri="{FF2B5EF4-FFF2-40B4-BE49-F238E27FC236}">
                  <a16:creationId xmlns:a16="http://schemas.microsoft.com/office/drawing/2014/main" id="{ABE23110-A059-5524-FAC9-173552BB57B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4944" y="1424"/>
              <a:ext cx="1008" cy="35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 b="1"/>
                <a:t>How?</a:t>
              </a:r>
            </a:p>
          </p:txBody>
        </p:sp>
        <p:sp>
          <p:nvSpPr>
            <p:cNvPr id="11303" name="Rectangle 561">
              <a:extLst>
                <a:ext uri="{FF2B5EF4-FFF2-40B4-BE49-F238E27FC236}">
                  <a16:creationId xmlns:a16="http://schemas.microsoft.com/office/drawing/2014/main" id="{9AB3955F-03B1-6FEF-3761-D411FA19822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984" y="1424"/>
              <a:ext cx="960" cy="35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 b="1"/>
                <a:t>Who?</a:t>
              </a:r>
            </a:p>
          </p:txBody>
        </p:sp>
        <p:sp>
          <p:nvSpPr>
            <p:cNvPr id="11304" name="Rectangle 562">
              <a:extLst>
                <a:ext uri="{FF2B5EF4-FFF2-40B4-BE49-F238E27FC236}">
                  <a16:creationId xmlns:a16="http://schemas.microsoft.com/office/drawing/2014/main" id="{C47F2AF0-F409-30EF-B96E-7A0614EF634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976" y="1424"/>
              <a:ext cx="1008" cy="35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 b="1"/>
                <a:t>When?</a:t>
              </a:r>
            </a:p>
          </p:txBody>
        </p:sp>
        <p:sp>
          <p:nvSpPr>
            <p:cNvPr id="11305" name="Rectangle 563">
              <a:extLst>
                <a:ext uri="{FF2B5EF4-FFF2-40B4-BE49-F238E27FC236}">
                  <a16:creationId xmlns:a16="http://schemas.microsoft.com/office/drawing/2014/main" id="{155DB478-FECF-51C9-1DE3-A7B8D94EB3E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064" y="1424"/>
              <a:ext cx="912" cy="35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 b="1"/>
                <a:t>Where?</a:t>
              </a:r>
            </a:p>
          </p:txBody>
        </p:sp>
        <p:sp>
          <p:nvSpPr>
            <p:cNvPr id="11306" name="Rectangle 564">
              <a:extLst>
                <a:ext uri="{FF2B5EF4-FFF2-40B4-BE49-F238E27FC236}">
                  <a16:creationId xmlns:a16="http://schemas.microsoft.com/office/drawing/2014/main" id="{C8650C25-6684-33D9-803C-DFDBA020FF6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248" y="1424"/>
              <a:ext cx="816" cy="352"/>
            </a:xfrm>
            <a:prstGeom prst="rect">
              <a:avLst/>
            </a:prstGeom>
            <a:solidFill>
              <a:srgbClr val="FFFF00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r>
                <a:rPr lang="en-US" altLang="en-US" sz="1800" b="1"/>
                <a:t>What?</a:t>
              </a:r>
            </a:p>
          </p:txBody>
        </p:sp>
        <p:sp>
          <p:nvSpPr>
            <p:cNvPr id="11307" name="Rectangle 565">
              <a:extLst>
                <a:ext uri="{FF2B5EF4-FFF2-40B4-BE49-F238E27FC236}">
                  <a16:creationId xmlns:a16="http://schemas.microsoft.com/office/drawing/2014/main" id="{80A7E7D0-93A8-8302-9033-B2C731A37B3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84" y="1424"/>
              <a:ext cx="864" cy="352"/>
            </a:xfrm>
            <a:prstGeom prst="rect">
              <a:avLst/>
            </a:prstGeom>
            <a:solidFill>
              <a:schemeClr val="tx1"/>
            </a:solidFill>
            <a:ln>
              <a:noFill/>
            </a:ln>
            <a:effectLst/>
            <a:extLst>
              <a:ext uri="{91240B29-F687-4F45-9708-019B960494DF}">
                <a14:hiddenLine xmlns:a14="http://schemas.microsoft.com/office/drawing/2010/main" w="25400">
                  <a:solidFill>
                    <a:schemeClr val="tx1"/>
                  </a:solidFill>
                  <a:miter lim="800000"/>
                  <a:headEnd/>
                  <a:tailEnd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spcBef>
                  <a:spcPct val="20000"/>
                </a:spcBef>
                <a:buClr>
                  <a:schemeClr val="accent2"/>
                </a:buClr>
                <a:buFont typeface="Symbol" panose="05050102010706020507" pitchFamily="18" charset="2"/>
                <a:buChar char="·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spcBef>
                  <a:spcPct val="20000"/>
                </a:spcBef>
                <a:buClr>
                  <a:schemeClr val="accent2"/>
                </a:buClr>
                <a:buChar char="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spcBef>
                  <a:spcPct val="20000"/>
                </a:spcBef>
                <a:buClr>
                  <a:schemeClr val="accent2"/>
                </a:buClr>
                <a:buChar char="•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spcBef>
                  <a:spcPct val="20000"/>
                </a:spcBef>
                <a:buClr>
                  <a:schemeClr val="accent2"/>
                </a:buClr>
                <a:buChar char="–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spcBef>
                  <a:spcPct val="20000"/>
                </a:spcBef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20000"/>
                </a:spcBef>
                <a:spcAft>
                  <a:spcPct val="0"/>
                </a:spcAft>
                <a:buClr>
                  <a:schemeClr val="accent2"/>
                </a:buClr>
                <a:buChar char="»"/>
                <a:defRPr sz="20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>
                <a:buFont typeface="Symbol" panose="05050102010706020507" pitchFamily="18" charset="2"/>
                <a:buNone/>
              </a:pPr>
              <a:endParaRPr lang="en-GB" altLang="en-US" sz="1800"/>
            </a:p>
          </p:txBody>
        </p:sp>
        <p:sp>
          <p:nvSpPr>
            <p:cNvPr id="11308" name="Line 566">
              <a:extLst>
                <a:ext uri="{FF2B5EF4-FFF2-40B4-BE49-F238E27FC236}">
                  <a16:creationId xmlns:a16="http://schemas.microsoft.com/office/drawing/2014/main" id="{637BE481-BC9B-A51F-26B9-D15471AB018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1424"/>
              <a:ext cx="556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09" name="Line 567">
              <a:extLst>
                <a:ext uri="{FF2B5EF4-FFF2-40B4-BE49-F238E27FC236}">
                  <a16:creationId xmlns:a16="http://schemas.microsoft.com/office/drawing/2014/main" id="{A1350A31-5E49-A40A-6A34-5DD26275D30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1776"/>
              <a:ext cx="55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0" name="Line 568">
              <a:extLst>
                <a:ext uri="{FF2B5EF4-FFF2-40B4-BE49-F238E27FC236}">
                  <a16:creationId xmlns:a16="http://schemas.microsoft.com/office/drawing/2014/main" id="{80CE9413-BE6B-8599-0784-FAFA71DA570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2480"/>
              <a:ext cx="55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1" name="Line 569">
              <a:extLst>
                <a:ext uri="{FF2B5EF4-FFF2-40B4-BE49-F238E27FC236}">
                  <a16:creationId xmlns:a16="http://schemas.microsoft.com/office/drawing/2014/main" id="{CF5AD38B-DA48-9BB2-243C-DF4125C74F2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3184"/>
              <a:ext cx="5568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2" name="Line 570">
              <a:extLst>
                <a:ext uri="{FF2B5EF4-FFF2-40B4-BE49-F238E27FC236}">
                  <a16:creationId xmlns:a16="http://schemas.microsoft.com/office/drawing/2014/main" id="{CC3B63DF-50EE-D020-270B-69A00FE5C75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3888"/>
              <a:ext cx="5568" cy="0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3" name="Line 571">
              <a:extLst>
                <a:ext uri="{FF2B5EF4-FFF2-40B4-BE49-F238E27FC236}">
                  <a16:creationId xmlns:a16="http://schemas.microsoft.com/office/drawing/2014/main" id="{D7735DB0-7541-47DE-C9CE-37656C624BD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84" y="1424"/>
              <a:ext cx="0" cy="246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4" name="Line 572">
              <a:extLst>
                <a:ext uri="{FF2B5EF4-FFF2-40B4-BE49-F238E27FC236}">
                  <a16:creationId xmlns:a16="http://schemas.microsoft.com/office/drawing/2014/main" id="{29182FC9-CD63-E7EA-7459-BD34647C7A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248" y="1424"/>
              <a:ext cx="0" cy="24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5" name="Line 573">
              <a:extLst>
                <a:ext uri="{FF2B5EF4-FFF2-40B4-BE49-F238E27FC236}">
                  <a16:creationId xmlns:a16="http://schemas.microsoft.com/office/drawing/2014/main" id="{528BB8E3-F829-62A1-77F1-5590CF4EA9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064" y="1424"/>
              <a:ext cx="0" cy="24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6" name="Line 574">
              <a:extLst>
                <a:ext uri="{FF2B5EF4-FFF2-40B4-BE49-F238E27FC236}">
                  <a16:creationId xmlns:a16="http://schemas.microsoft.com/office/drawing/2014/main" id="{07B7EEF2-E9DF-DED2-18A9-C53007B3F06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76" y="1424"/>
              <a:ext cx="0" cy="24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7" name="Line 575">
              <a:extLst>
                <a:ext uri="{FF2B5EF4-FFF2-40B4-BE49-F238E27FC236}">
                  <a16:creationId xmlns:a16="http://schemas.microsoft.com/office/drawing/2014/main" id="{09881C32-D021-422F-75CE-D8786B6B3F6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984" y="1424"/>
              <a:ext cx="0" cy="24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8" name="Line 576">
              <a:extLst>
                <a:ext uri="{FF2B5EF4-FFF2-40B4-BE49-F238E27FC236}">
                  <a16:creationId xmlns:a16="http://schemas.microsoft.com/office/drawing/2014/main" id="{39259DAF-0847-E890-50B0-D766C480A4F4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44" y="1424"/>
              <a:ext cx="0" cy="2464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1319" name="Line 577">
              <a:extLst>
                <a:ext uri="{FF2B5EF4-FFF2-40B4-BE49-F238E27FC236}">
                  <a16:creationId xmlns:a16="http://schemas.microsoft.com/office/drawing/2014/main" id="{F9077079-14A1-FF97-6ACD-C7D570F78AE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52" y="1424"/>
              <a:ext cx="0" cy="2464"/>
            </a:xfrm>
            <a:prstGeom prst="line">
              <a:avLst/>
            </a:prstGeom>
            <a:noFill/>
            <a:ln w="28575" cap="sq">
              <a:solidFill>
                <a:schemeClr val="tx1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1268" name="Rectangle 578">
            <a:extLst>
              <a:ext uri="{FF2B5EF4-FFF2-40B4-BE49-F238E27FC236}">
                <a16:creationId xmlns:a16="http://schemas.microsoft.com/office/drawing/2014/main" id="{E7741F48-FC85-568E-066C-F4220823EB5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9625" y="1620838"/>
            <a:ext cx="77788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69" name="Rectangle 579">
            <a:extLst>
              <a:ext uri="{FF2B5EF4-FFF2-40B4-BE49-F238E27FC236}">
                <a16:creationId xmlns:a16="http://schemas.microsoft.com/office/drawing/2014/main" id="{F8D54BA2-C1E0-30DF-3765-ECBB925B6F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4863" y="1620838"/>
            <a:ext cx="77787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70" name="Rectangle 580">
            <a:extLst>
              <a:ext uri="{FF2B5EF4-FFF2-40B4-BE49-F238E27FC236}">
                <a16:creationId xmlns:a16="http://schemas.microsoft.com/office/drawing/2014/main" id="{1D9BBF58-A11F-CFEA-1CA6-7B1818525506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4863" y="1620838"/>
            <a:ext cx="77787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71" name="Rectangle 581">
            <a:extLst>
              <a:ext uri="{FF2B5EF4-FFF2-40B4-BE49-F238E27FC236}">
                <a16:creationId xmlns:a16="http://schemas.microsoft.com/office/drawing/2014/main" id="{C82D5A59-C210-1AA0-50DB-BBEC09F00D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2800" y="1919288"/>
            <a:ext cx="77788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72" name="Rectangle 582">
            <a:extLst>
              <a:ext uri="{FF2B5EF4-FFF2-40B4-BE49-F238E27FC236}">
                <a16:creationId xmlns:a16="http://schemas.microsoft.com/office/drawing/2014/main" id="{930DE6C8-FC59-D7CD-FFD9-96F6F66A60C6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56450" y="1919288"/>
            <a:ext cx="77788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73" name="Rectangle 583">
            <a:extLst>
              <a:ext uri="{FF2B5EF4-FFF2-40B4-BE49-F238E27FC236}">
                <a16:creationId xmlns:a16="http://schemas.microsoft.com/office/drawing/2014/main" id="{1784FBC3-81A4-9E1A-31D7-C687D86AA9E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22800" y="2509838"/>
            <a:ext cx="77788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74" name="Rectangle 584">
            <a:extLst>
              <a:ext uri="{FF2B5EF4-FFF2-40B4-BE49-F238E27FC236}">
                <a16:creationId xmlns:a16="http://schemas.microsoft.com/office/drawing/2014/main" id="{F36CB32B-4AFE-EC22-AE75-302E8E0935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89625" y="3100388"/>
            <a:ext cx="77788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75" name="Rectangle 585">
            <a:extLst>
              <a:ext uri="{FF2B5EF4-FFF2-40B4-BE49-F238E27FC236}">
                <a16:creationId xmlns:a16="http://schemas.microsoft.com/office/drawing/2014/main" id="{B03C86E1-69E8-4999-FBE8-09E9A29384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8424863" y="3100388"/>
            <a:ext cx="77787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76" name="Rectangle 586">
            <a:extLst>
              <a:ext uri="{FF2B5EF4-FFF2-40B4-BE49-F238E27FC236}">
                <a16:creationId xmlns:a16="http://schemas.microsoft.com/office/drawing/2014/main" id="{97385184-E3A0-AEC8-3960-C8E1A7F9FFA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49775" y="4275138"/>
            <a:ext cx="4763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1277" name="Rectangle 587">
            <a:extLst>
              <a:ext uri="{FF2B5EF4-FFF2-40B4-BE49-F238E27FC236}">
                <a16:creationId xmlns:a16="http://schemas.microsoft.com/office/drawing/2014/main" id="{F8EB451F-9C71-A24C-2CC9-E07EF6FA93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83425" y="4275138"/>
            <a:ext cx="6350" cy="6350"/>
          </a:xfrm>
          <a:prstGeom prst="rect">
            <a:avLst/>
          </a:prstGeom>
          <a:solidFill>
            <a:srgbClr val="000000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B749C354-9CD7-611B-9B59-D257F2C0A39D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2B2E804E-DA48-BE26-C3E4-0C07C778A8E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FMEA</a:t>
            </a:r>
          </a:p>
        </p:txBody>
      </p:sp>
    </p:spTree>
    <p:extLst>
      <p:ext uri="{BB962C8B-B14F-4D97-AF65-F5344CB8AC3E}">
        <p14:creationId xmlns:p14="http://schemas.microsoft.com/office/powerpoint/2010/main" val="3775002104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3506" name="Rectangle 2">
            <a:extLst>
              <a:ext uri="{FF2B5EF4-FFF2-40B4-BE49-F238E27FC236}">
                <a16:creationId xmlns:a16="http://schemas.microsoft.com/office/drawing/2014/main" id="{B776DEDE-AB2B-F7C6-96EF-99847D43F4C5}"/>
              </a:ext>
            </a:extLst>
          </p:cNvPr>
          <p:cNvSpPr>
            <a:spLocks noGrp="1" noChangeArrowheads="1"/>
          </p:cNvSpPr>
          <p:nvPr>
            <p:ph type="title" sz="quarter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Managing Reliability</a:t>
            </a:r>
          </a:p>
        </p:txBody>
      </p:sp>
      <p:sp>
        <p:nvSpPr>
          <p:cNvPr id="12291" name="Rectangle 3">
            <a:extLst>
              <a:ext uri="{FF2B5EF4-FFF2-40B4-BE49-F238E27FC236}">
                <a16:creationId xmlns:a16="http://schemas.microsoft.com/office/drawing/2014/main" id="{C531F366-9B2D-293A-8420-959FB110652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2000" y="1447800"/>
            <a:ext cx="7515225" cy="974725"/>
          </a:xfrm>
          <a:prstGeom prst="rect">
            <a:avLst/>
          </a:prstGeom>
          <a:solidFill>
            <a:srgbClr val="FFFF99"/>
          </a:solidFill>
          <a:ln w="28575">
            <a:solidFill>
              <a:schemeClr val="accent2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r>
              <a:rPr lang="en-US" altLang="en-US" sz="2800" i="1"/>
              <a:t>To ensure the </a:t>
            </a:r>
            <a:r>
              <a:rPr lang="en-US" altLang="en-US" sz="2800" b="1" i="1"/>
              <a:t>reliability</a:t>
            </a:r>
            <a:r>
              <a:rPr lang="en-US" altLang="en-US" sz="2800" i="1"/>
              <a:t> of a process, we must manage the process’ </a:t>
            </a:r>
            <a:r>
              <a:rPr lang="en-US" altLang="en-US" sz="2800" b="1" i="1"/>
              <a:t>failures</a:t>
            </a:r>
            <a:r>
              <a:rPr lang="en-US" altLang="en-US" sz="2800" i="1"/>
              <a:t>.</a:t>
            </a:r>
          </a:p>
        </p:txBody>
      </p:sp>
      <p:pic>
        <p:nvPicPr>
          <p:cNvPr id="12292" name="Picture 4">
            <a:extLst>
              <a:ext uri="{FF2B5EF4-FFF2-40B4-BE49-F238E27FC236}">
                <a16:creationId xmlns:a16="http://schemas.microsoft.com/office/drawing/2014/main" id="{E558AD54-55E1-B44E-A063-45171DCDD617}"/>
              </a:ext>
            </a:extLst>
          </p:cNvPr>
          <p:cNvPicPr>
            <a:picLocks noGrp="1" noChangeAspect="1" noChangeArrowheads="1"/>
          </p:cNvPicPr>
          <p:nvPr>
            <p:ph sz="quarter" idx="4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5334000" y="2895600"/>
            <a:ext cx="2971800" cy="2357438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  <p:grpSp>
        <p:nvGrpSpPr>
          <p:cNvPr id="12293" name="Group 5">
            <a:extLst>
              <a:ext uri="{FF2B5EF4-FFF2-40B4-BE49-F238E27FC236}">
                <a16:creationId xmlns:a16="http://schemas.microsoft.com/office/drawing/2014/main" id="{25F4BAE2-CFE7-44EB-311E-84E46D8901EA}"/>
              </a:ext>
            </a:extLst>
          </p:cNvPr>
          <p:cNvGrpSpPr>
            <a:grpSpLocks/>
          </p:cNvGrpSpPr>
          <p:nvPr/>
        </p:nvGrpSpPr>
        <p:grpSpPr bwMode="auto">
          <a:xfrm rot="4271331">
            <a:off x="1371600" y="2362200"/>
            <a:ext cx="3048000" cy="4572000"/>
            <a:chOff x="624" y="2064"/>
            <a:chExt cx="1046" cy="1638"/>
          </a:xfrm>
        </p:grpSpPr>
        <p:sp>
          <p:nvSpPr>
            <p:cNvPr id="12294" name="AutoShape 6">
              <a:extLst>
                <a:ext uri="{FF2B5EF4-FFF2-40B4-BE49-F238E27FC236}">
                  <a16:creationId xmlns:a16="http://schemas.microsoft.com/office/drawing/2014/main" id="{6FD0BAFB-49BE-D037-CC1C-6D6DE72DE33E}"/>
                </a:ext>
              </a:extLst>
            </p:cNvPr>
            <p:cNvSpPr>
              <a:spLocks noChangeAspect="1" noChangeArrowheads="1" noTextEdit="1"/>
            </p:cNvSpPr>
            <p:nvPr/>
          </p:nvSpPr>
          <p:spPr bwMode="auto">
            <a:xfrm>
              <a:off x="624" y="2064"/>
              <a:ext cx="1046" cy="163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95" name="Freeform 7">
              <a:extLst>
                <a:ext uri="{FF2B5EF4-FFF2-40B4-BE49-F238E27FC236}">
                  <a16:creationId xmlns:a16="http://schemas.microsoft.com/office/drawing/2014/main" id="{440D30E4-5BF0-043A-0DFA-EFB832C9D3FE}"/>
                </a:ext>
              </a:extLst>
            </p:cNvPr>
            <p:cNvSpPr>
              <a:spLocks/>
            </p:cNvSpPr>
            <p:nvPr/>
          </p:nvSpPr>
          <p:spPr bwMode="auto">
            <a:xfrm>
              <a:off x="777" y="3336"/>
              <a:ext cx="147" cy="221"/>
            </a:xfrm>
            <a:custGeom>
              <a:avLst/>
              <a:gdLst>
                <a:gd name="T0" fmla="*/ 35 w 294"/>
                <a:gd name="T1" fmla="*/ 0 h 441"/>
                <a:gd name="T2" fmla="*/ 35 w 294"/>
                <a:gd name="T3" fmla="*/ 156 h 441"/>
                <a:gd name="T4" fmla="*/ 0 w 294"/>
                <a:gd name="T5" fmla="*/ 221 h 441"/>
                <a:gd name="T6" fmla="*/ 130 w 294"/>
                <a:gd name="T7" fmla="*/ 220 h 441"/>
                <a:gd name="T8" fmla="*/ 147 w 294"/>
                <a:gd name="T9" fmla="*/ 137 h 441"/>
                <a:gd name="T10" fmla="*/ 123 w 294"/>
                <a:gd name="T11" fmla="*/ 20 h 441"/>
                <a:gd name="T12" fmla="*/ 35 w 294"/>
                <a:gd name="T13" fmla="*/ 0 h 441"/>
                <a:gd name="T14" fmla="*/ 35 w 294"/>
                <a:gd name="T15" fmla="*/ 0 h 4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94" h="441">
                  <a:moveTo>
                    <a:pt x="70" y="0"/>
                  </a:moveTo>
                  <a:lnTo>
                    <a:pt x="70" y="312"/>
                  </a:lnTo>
                  <a:lnTo>
                    <a:pt x="0" y="441"/>
                  </a:lnTo>
                  <a:lnTo>
                    <a:pt x="260" y="439"/>
                  </a:lnTo>
                  <a:lnTo>
                    <a:pt x="294" y="274"/>
                  </a:lnTo>
                  <a:lnTo>
                    <a:pt x="245" y="40"/>
                  </a:lnTo>
                  <a:lnTo>
                    <a:pt x="7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96" name="Freeform 8">
              <a:extLst>
                <a:ext uri="{FF2B5EF4-FFF2-40B4-BE49-F238E27FC236}">
                  <a16:creationId xmlns:a16="http://schemas.microsoft.com/office/drawing/2014/main" id="{85AA6F1A-594B-D615-AD04-83338B4F4BD0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" y="2615"/>
              <a:ext cx="170" cy="505"/>
            </a:xfrm>
            <a:custGeom>
              <a:avLst/>
              <a:gdLst>
                <a:gd name="T0" fmla="*/ 25 w 340"/>
                <a:gd name="T1" fmla="*/ 0 h 1009"/>
                <a:gd name="T2" fmla="*/ 170 w 340"/>
                <a:gd name="T3" fmla="*/ 99 h 1009"/>
                <a:gd name="T4" fmla="*/ 168 w 340"/>
                <a:gd name="T5" fmla="*/ 505 h 1009"/>
                <a:gd name="T6" fmla="*/ 71 w 340"/>
                <a:gd name="T7" fmla="*/ 480 h 1009"/>
                <a:gd name="T8" fmla="*/ 0 w 340"/>
                <a:gd name="T9" fmla="*/ 295 h 1009"/>
                <a:gd name="T10" fmla="*/ 25 w 340"/>
                <a:gd name="T11" fmla="*/ 0 h 1009"/>
                <a:gd name="T12" fmla="*/ 25 w 340"/>
                <a:gd name="T13" fmla="*/ 0 h 100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340" h="1009">
                  <a:moveTo>
                    <a:pt x="50" y="0"/>
                  </a:moveTo>
                  <a:lnTo>
                    <a:pt x="340" y="198"/>
                  </a:lnTo>
                  <a:lnTo>
                    <a:pt x="335" y="1009"/>
                  </a:lnTo>
                  <a:lnTo>
                    <a:pt x="141" y="960"/>
                  </a:lnTo>
                  <a:lnTo>
                    <a:pt x="0" y="589"/>
                  </a:lnTo>
                  <a:lnTo>
                    <a:pt x="50" y="0"/>
                  </a:lnTo>
                  <a:close/>
                </a:path>
              </a:pathLst>
            </a:custGeom>
            <a:solidFill>
              <a:srgbClr val="96A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97" name="Freeform 9">
              <a:extLst>
                <a:ext uri="{FF2B5EF4-FFF2-40B4-BE49-F238E27FC236}">
                  <a16:creationId xmlns:a16="http://schemas.microsoft.com/office/drawing/2014/main" id="{A94842E2-541D-770E-AFCA-70AE7DDB36F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2" y="2659"/>
              <a:ext cx="53" cy="350"/>
            </a:xfrm>
            <a:custGeom>
              <a:avLst/>
              <a:gdLst>
                <a:gd name="T0" fmla="*/ 0 w 104"/>
                <a:gd name="T1" fmla="*/ 56 h 700"/>
                <a:gd name="T2" fmla="*/ 1 w 104"/>
                <a:gd name="T3" fmla="*/ 111 h 700"/>
                <a:gd name="T4" fmla="*/ 53 w 104"/>
                <a:gd name="T5" fmla="*/ 350 h 700"/>
                <a:gd name="T6" fmla="*/ 53 w 104"/>
                <a:gd name="T7" fmla="*/ 56 h 700"/>
                <a:gd name="T8" fmla="*/ 34 w 104"/>
                <a:gd name="T9" fmla="*/ 0 h 700"/>
                <a:gd name="T10" fmla="*/ 0 w 104"/>
                <a:gd name="T11" fmla="*/ 56 h 700"/>
                <a:gd name="T12" fmla="*/ 0 w 104"/>
                <a:gd name="T13" fmla="*/ 56 h 70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04" h="700">
                  <a:moveTo>
                    <a:pt x="0" y="111"/>
                  </a:moveTo>
                  <a:lnTo>
                    <a:pt x="2" y="221"/>
                  </a:lnTo>
                  <a:lnTo>
                    <a:pt x="104" y="700"/>
                  </a:lnTo>
                  <a:lnTo>
                    <a:pt x="104" y="112"/>
                  </a:lnTo>
                  <a:lnTo>
                    <a:pt x="66" y="0"/>
                  </a:lnTo>
                  <a:lnTo>
                    <a:pt x="0" y="111"/>
                  </a:lnTo>
                  <a:close/>
                </a:path>
              </a:pathLst>
            </a:custGeom>
            <a:solidFill>
              <a:srgbClr val="BDC9D4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98" name="Freeform 10">
              <a:extLst>
                <a:ext uri="{FF2B5EF4-FFF2-40B4-BE49-F238E27FC236}">
                  <a16:creationId xmlns:a16="http://schemas.microsoft.com/office/drawing/2014/main" id="{BDA14380-6FC7-CC70-E958-2C3891A7B22D}"/>
                </a:ext>
              </a:extLst>
            </p:cNvPr>
            <p:cNvSpPr>
              <a:spLocks/>
            </p:cNvSpPr>
            <p:nvPr/>
          </p:nvSpPr>
          <p:spPr bwMode="auto">
            <a:xfrm>
              <a:off x="1261" y="3357"/>
              <a:ext cx="170" cy="203"/>
            </a:xfrm>
            <a:custGeom>
              <a:avLst/>
              <a:gdLst>
                <a:gd name="T0" fmla="*/ 78 w 338"/>
                <a:gd name="T1" fmla="*/ 0 h 407"/>
                <a:gd name="T2" fmla="*/ 16 w 338"/>
                <a:gd name="T3" fmla="*/ 41 h 407"/>
                <a:gd name="T4" fmla="*/ 38 w 338"/>
                <a:gd name="T5" fmla="*/ 120 h 407"/>
                <a:gd name="T6" fmla="*/ 39 w 338"/>
                <a:gd name="T7" fmla="*/ 137 h 407"/>
                <a:gd name="T8" fmla="*/ 0 w 338"/>
                <a:gd name="T9" fmla="*/ 203 h 407"/>
                <a:gd name="T10" fmla="*/ 131 w 338"/>
                <a:gd name="T11" fmla="*/ 203 h 407"/>
                <a:gd name="T12" fmla="*/ 170 w 338"/>
                <a:gd name="T13" fmla="*/ 124 h 407"/>
                <a:gd name="T14" fmla="*/ 112 w 338"/>
                <a:gd name="T15" fmla="*/ 20 h 407"/>
                <a:gd name="T16" fmla="*/ 78 w 338"/>
                <a:gd name="T17" fmla="*/ 0 h 407"/>
                <a:gd name="T18" fmla="*/ 78 w 338"/>
                <a:gd name="T19" fmla="*/ 0 h 407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</a:gdLst>
              <a:ahLst/>
              <a:cxnLst>
                <a:cxn ang="T20">
                  <a:pos x="T0" y="T1"/>
                </a:cxn>
                <a:cxn ang="T21">
                  <a:pos x="T2" y="T3"/>
                </a:cxn>
                <a:cxn ang="T22">
                  <a:pos x="T4" y="T5"/>
                </a:cxn>
                <a:cxn ang="T23">
                  <a:pos x="T6" y="T7"/>
                </a:cxn>
                <a:cxn ang="T24">
                  <a:pos x="T8" y="T9"/>
                </a:cxn>
                <a:cxn ang="T25">
                  <a:pos x="T10" y="T11"/>
                </a:cxn>
                <a:cxn ang="T26">
                  <a:pos x="T12" y="T13"/>
                </a:cxn>
                <a:cxn ang="T27">
                  <a:pos x="T14" y="T15"/>
                </a:cxn>
                <a:cxn ang="T28">
                  <a:pos x="T16" y="T17"/>
                </a:cxn>
                <a:cxn ang="T29">
                  <a:pos x="T18" y="T19"/>
                </a:cxn>
              </a:cxnLst>
              <a:rect l="0" t="0" r="r" b="b"/>
              <a:pathLst>
                <a:path w="338" h="407">
                  <a:moveTo>
                    <a:pt x="156" y="0"/>
                  </a:moveTo>
                  <a:lnTo>
                    <a:pt x="32" y="82"/>
                  </a:lnTo>
                  <a:lnTo>
                    <a:pt x="76" y="241"/>
                  </a:lnTo>
                  <a:lnTo>
                    <a:pt x="78" y="274"/>
                  </a:lnTo>
                  <a:lnTo>
                    <a:pt x="0" y="407"/>
                  </a:lnTo>
                  <a:lnTo>
                    <a:pt x="260" y="407"/>
                  </a:lnTo>
                  <a:lnTo>
                    <a:pt x="338" y="249"/>
                  </a:lnTo>
                  <a:lnTo>
                    <a:pt x="222" y="40"/>
                  </a:lnTo>
                  <a:lnTo>
                    <a:pt x="156" y="0"/>
                  </a:lnTo>
                  <a:close/>
                </a:path>
              </a:pathLst>
            </a:custGeom>
            <a:solidFill>
              <a:srgbClr val="96A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299" name="Freeform 11">
              <a:extLst>
                <a:ext uri="{FF2B5EF4-FFF2-40B4-BE49-F238E27FC236}">
                  <a16:creationId xmlns:a16="http://schemas.microsoft.com/office/drawing/2014/main" id="{EE8EFF01-D306-5FD6-C5FE-DB39F1398B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293" y="3582"/>
              <a:ext cx="202" cy="101"/>
            </a:xfrm>
            <a:custGeom>
              <a:avLst/>
              <a:gdLst>
                <a:gd name="T0" fmla="*/ 27 w 404"/>
                <a:gd name="T1" fmla="*/ 0 h 202"/>
                <a:gd name="T2" fmla="*/ 0 w 404"/>
                <a:gd name="T3" fmla="*/ 101 h 202"/>
                <a:gd name="T4" fmla="*/ 202 w 404"/>
                <a:gd name="T5" fmla="*/ 99 h 202"/>
                <a:gd name="T6" fmla="*/ 175 w 404"/>
                <a:gd name="T7" fmla="*/ 0 h 202"/>
                <a:gd name="T8" fmla="*/ 27 w 404"/>
                <a:gd name="T9" fmla="*/ 0 h 202"/>
                <a:gd name="T10" fmla="*/ 27 w 404"/>
                <a:gd name="T11" fmla="*/ 0 h 202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04" h="202">
                  <a:moveTo>
                    <a:pt x="53" y="0"/>
                  </a:moveTo>
                  <a:lnTo>
                    <a:pt x="0" y="202"/>
                  </a:lnTo>
                  <a:lnTo>
                    <a:pt x="404" y="198"/>
                  </a:lnTo>
                  <a:lnTo>
                    <a:pt x="349" y="0"/>
                  </a:lnTo>
                  <a:lnTo>
                    <a:pt x="53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0" name="Freeform 12">
              <a:extLst>
                <a:ext uri="{FF2B5EF4-FFF2-40B4-BE49-F238E27FC236}">
                  <a16:creationId xmlns:a16="http://schemas.microsoft.com/office/drawing/2014/main" id="{70EB0312-BF30-3319-2EE9-9602BFF717E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1" y="2662"/>
              <a:ext cx="187" cy="721"/>
            </a:xfrm>
            <a:custGeom>
              <a:avLst/>
              <a:gdLst>
                <a:gd name="T0" fmla="*/ 0 w 374"/>
                <a:gd name="T1" fmla="*/ 150 h 1441"/>
                <a:gd name="T2" fmla="*/ 20 w 374"/>
                <a:gd name="T3" fmla="*/ 55 h 1441"/>
                <a:gd name="T4" fmla="*/ 48 w 374"/>
                <a:gd name="T5" fmla="*/ 0 h 1441"/>
                <a:gd name="T6" fmla="*/ 106 w 374"/>
                <a:gd name="T7" fmla="*/ 54 h 1441"/>
                <a:gd name="T8" fmla="*/ 187 w 374"/>
                <a:gd name="T9" fmla="*/ 721 h 1441"/>
                <a:gd name="T10" fmla="*/ 19 w 374"/>
                <a:gd name="T11" fmla="*/ 671 h 1441"/>
                <a:gd name="T12" fmla="*/ 0 w 374"/>
                <a:gd name="T13" fmla="*/ 150 h 1441"/>
                <a:gd name="T14" fmla="*/ 0 w 374"/>
                <a:gd name="T15" fmla="*/ 150 h 14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374" h="1441">
                  <a:moveTo>
                    <a:pt x="0" y="300"/>
                  </a:moveTo>
                  <a:lnTo>
                    <a:pt x="40" y="110"/>
                  </a:lnTo>
                  <a:lnTo>
                    <a:pt x="95" y="0"/>
                  </a:lnTo>
                  <a:lnTo>
                    <a:pt x="212" y="108"/>
                  </a:lnTo>
                  <a:lnTo>
                    <a:pt x="374" y="1441"/>
                  </a:lnTo>
                  <a:lnTo>
                    <a:pt x="38" y="1342"/>
                  </a:lnTo>
                  <a:lnTo>
                    <a:pt x="0" y="30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1" name="Freeform 13">
              <a:extLst>
                <a:ext uri="{FF2B5EF4-FFF2-40B4-BE49-F238E27FC236}">
                  <a16:creationId xmlns:a16="http://schemas.microsoft.com/office/drawing/2014/main" id="{9F3BEFB1-FD71-2EB4-49F3-53971F31A791}"/>
                </a:ext>
              </a:extLst>
            </p:cNvPr>
            <p:cNvSpPr>
              <a:spLocks/>
            </p:cNvSpPr>
            <p:nvPr/>
          </p:nvSpPr>
          <p:spPr bwMode="auto">
            <a:xfrm>
              <a:off x="1112" y="2676"/>
              <a:ext cx="50" cy="659"/>
            </a:xfrm>
            <a:custGeom>
              <a:avLst/>
              <a:gdLst>
                <a:gd name="T0" fmla="*/ 7 w 98"/>
                <a:gd name="T1" fmla="*/ 356 h 1318"/>
                <a:gd name="T2" fmla="*/ 19 w 98"/>
                <a:gd name="T3" fmla="*/ 659 h 1318"/>
                <a:gd name="T4" fmla="*/ 50 w 98"/>
                <a:gd name="T5" fmla="*/ 658 h 1318"/>
                <a:gd name="T6" fmla="*/ 49 w 98"/>
                <a:gd name="T7" fmla="*/ 41 h 1318"/>
                <a:gd name="T8" fmla="*/ 17 w 98"/>
                <a:gd name="T9" fmla="*/ 0 h 1318"/>
                <a:gd name="T10" fmla="*/ 0 w 98"/>
                <a:gd name="T11" fmla="*/ 179 h 1318"/>
                <a:gd name="T12" fmla="*/ 7 w 98"/>
                <a:gd name="T13" fmla="*/ 356 h 1318"/>
                <a:gd name="T14" fmla="*/ 7 w 98"/>
                <a:gd name="T15" fmla="*/ 356 h 1318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98" h="1318">
                  <a:moveTo>
                    <a:pt x="13" y="712"/>
                  </a:moveTo>
                  <a:lnTo>
                    <a:pt x="38" y="1318"/>
                  </a:lnTo>
                  <a:lnTo>
                    <a:pt x="98" y="1316"/>
                  </a:lnTo>
                  <a:lnTo>
                    <a:pt x="97" y="82"/>
                  </a:lnTo>
                  <a:lnTo>
                    <a:pt x="34" y="0"/>
                  </a:lnTo>
                  <a:lnTo>
                    <a:pt x="0" y="358"/>
                  </a:lnTo>
                  <a:lnTo>
                    <a:pt x="13" y="71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2" name="Freeform 14">
              <a:extLst>
                <a:ext uri="{FF2B5EF4-FFF2-40B4-BE49-F238E27FC236}">
                  <a16:creationId xmlns:a16="http://schemas.microsoft.com/office/drawing/2014/main" id="{08717E66-604A-8877-0FF7-C0BEC9F82730}"/>
                </a:ext>
              </a:extLst>
            </p:cNvPr>
            <p:cNvSpPr>
              <a:spLocks/>
            </p:cNvSpPr>
            <p:nvPr/>
          </p:nvSpPr>
          <p:spPr bwMode="auto">
            <a:xfrm>
              <a:off x="792" y="3577"/>
              <a:ext cx="217" cy="102"/>
            </a:xfrm>
            <a:custGeom>
              <a:avLst/>
              <a:gdLst>
                <a:gd name="T0" fmla="*/ 34 w 434"/>
                <a:gd name="T1" fmla="*/ 0 h 205"/>
                <a:gd name="T2" fmla="*/ 0 w 434"/>
                <a:gd name="T3" fmla="*/ 101 h 205"/>
                <a:gd name="T4" fmla="*/ 217 w 434"/>
                <a:gd name="T5" fmla="*/ 102 h 205"/>
                <a:gd name="T6" fmla="*/ 183 w 434"/>
                <a:gd name="T7" fmla="*/ 0 h 205"/>
                <a:gd name="T8" fmla="*/ 34 w 434"/>
                <a:gd name="T9" fmla="*/ 0 h 205"/>
                <a:gd name="T10" fmla="*/ 34 w 434"/>
                <a:gd name="T11" fmla="*/ 0 h 2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4" h="205">
                  <a:moveTo>
                    <a:pt x="67" y="0"/>
                  </a:moveTo>
                  <a:lnTo>
                    <a:pt x="0" y="202"/>
                  </a:lnTo>
                  <a:lnTo>
                    <a:pt x="434" y="205"/>
                  </a:lnTo>
                  <a:lnTo>
                    <a:pt x="365" y="0"/>
                  </a:lnTo>
                  <a:lnTo>
                    <a:pt x="67" y="0"/>
                  </a:lnTo>
                  <a:close/>
                </a:path>
              </a:pathLst>
            </a:custGeom>
            <a:solidFill>
              <a:srgbClr val="1A1A1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3" name="Freeform 15">
              <a:extLst>
                <a:ext uri="{FF2B5EF4-FFF2-40B4-BE49-F238E27FC236}">
                  <a16:creationId xmlns:a16="http://schemas.microsoft.com/office/drawing/2014/main" id="{008DEA4B-0562-6BC6-4B8C-1B423B5C6BA3}"/>
                </a:ext>
              </a:extLst>
            </p:cNvPr>
            <p:cNvSpPr>
              <a:spLocks/>
            </p:cNvSpPr>
            <p:nvPr/>
          </p:nvSpPr>
          <p:spPr bwMode="auto">
            <a:xfrm>
              <a:off x="919" y="2123"/>
              <a:ext cx="190" cy="594"/>
            </a:xfrm>
            <a:custGeom>
              <a:avLst/>
              <a:gdLst>
                <a:gd name="T0" fmla="*/ 149 w 382"/>
                <a:gd name="T1" fmla="*/ 174 h 1188"/>
                <a:gd name="T2" fmla="*/ 88 w 382"/>
                <a:gd name="T3" fmla="*/ 594 h 1188"/>
                <a:gd name="T4" fmla="*/ 0 w 382"/>
                <a:gd name="T5" fmla="*/ 497 h 1188"/>
                <a:gd name="T6" fmla="*/ 69 w 382"/>
                <a:gd name="T7" fmla="*/ 195 h 1188"/>
                <a:gd name="T8" fmla="*/ 70 w 382"/>
                <a:gd name="T9" fmla="*/ 191 h 1188"/>
                <a:gd name="T10" fmla="*/ 71 w 382"/>
                <a:gd name="T11" fmla="*/ 187 h 1188"/>
                <a:gd name="T12" fmla="*/ 72 w 382"/>
                <a:gd name="T13" fmla="*/ 183 h 1188"/>
                <a:gd name="T14" fmla="*/ 73 w 382"/>
                <a:gd name="T15" fmla="*/ 176 h 1188"/>
                <a:gd name="T16" fmla="*/ 75 w 382"/>
                <a:gd name="T17" fmla="*/ 168 h 1188"/>
                <a:gd name="T18" fmla="*/ 77 w 382"/>
                <a:gd name="T19" fmla="*/ 165 h 1188"/>
                <a:gd name="T20" fmla="*/ 78 w 382"/>
                <a:gd name="T21" fmla="*/ 160 h 1188"/>
                <a:gd name="T22" fmla="*/ 79 w 382"/>
                <a:gd name="T23" fmla="*/ 156 h 1188"/>
                <a:gd name="T24" fmla="*/ 81 w 382"/>
                <a:gd name="T25" fmla="*/ 151 h 1188"/>
                <a:gd name="T26" fmla="*/ 81 w 382"/>
                <a:gd name="T27" fmla="*/ 147 h 1188"/>
                <a:gd name="T28" fmla="*/ 82 w 382"/>
                <a:gd name="T29" fmla="*/ 142 h 1188"/>
                <a:gd name="T30" fmla="*/ 84 w 382"/>
                <a:gd name="T31" fmla="*/ 137 h 1188"/>
                <a:gd name="T32" fmla="*/ 85 w 382"/>
                <a:gd name="T33" fmla="*/ 132 h 1188"/>
                <a:gd name="T34" fmla="*/ 87 w 382"/>
                <a:gd name="T35" fmla="*/ 128 h 1188"/>
                <a:gd name="T36" fmla="*/ 89 w 382"/>
                <a:gd name="T37" fmla="*/ 123 h 1188"/>
                <a:gd name="T38" fmla="*/ 90 w 382"/>
                <a:gd name="T39" fmla="*/ 118 h 1188"/>
                <a:gd name="T40" fmla="*/ 92 w 382"/>
                <a:gd name="T41" fmla="*/ 113 h 1188"/>
                <a:gd name="T42" fmla="*/ 94 w 382"/>
                <a:gd name="T43" fmla="*/ 108 h 1188"/>
                <a:gd name="T44" fmla="*/ 95 w 382"/>
                <a:gd name="T45" fmla="*/ 104 h 1188"/>
                <a:gd name="T46" fmla="*/ 97 w 382"/>
                <a:gd name="T47" fmla="*/ 99 h 1188"/>
                <a:gd name="T48" fmla="*/ 99 w 382"/>
                <a:gd name="T49" fmla="*/ 94 h 1188"/>
                <a:gd name="T50" fmla="*/ 101 w 382"/>
                <a:gd name="T51" fmla="*/ 91 h 1188"/>
                <a:gd name="T52" fmla="*/ 103 w 382"/>
                <a:gd name="T53" fmla="*/ 86 h 1188"/>
                <a:gd name="T54" fmla="*/ 105 w 382"/>
                <a:gd name="T55" fmla="*/ 82 h 1188"/>
                <a:gd name="T56" fmla="*/ 108 w 382"/>
                <a:gd name="T57" fmla="*/ 78 h 1188"/>
                <a:gd name="T58" fmla="*/ 109 w 382"/>
                <a:gd name="T59" fmla="*/ 74 h 1188"/>
                <a:gd name="T60" fmla="*/ 111 w 382"/>
                <a:gd name="T61" fmla="*/ 71 h 1188"/>
                <a:gd name="T62" fmla="*/ 116 w 382"/>
                <a:gd name="T63" fmla="*/ 64 h 1188"/>
                <a:gd name="T64" fmla="*/ 120 w 382"/>
                <a:gd name="T65" fmla="*/ 57 h 1188"/>
                <a:gd name="T66" fmla="*/ 125 w 382"/>
                <a:gd name="T67" fmla="*/ 52 h 1188"/>
                <a:gd name="T68" fmla="*/ 128 w 382"/>
                <a:gd name="T69" fmla="*/ 45 h 1188"/>
                <a:gd name="T70" fmla="*/ 133 w 382"/>
                <a:gd name="T71" fmla="*/ 39 h 1188"/>
                <a:gd name="T72" fmla="*/ 137 w 382"/>
                <a:gd name="T73" fmla="*/ 34 h 1188"/>
                <a:gd name="T74" fmla="*/ 141 w 382"/>
                <a:gd name="T75" fmla="*/ 31 h 1188"/>
                <a:gd name="T76" fmla="*/ 144 w 382"/>
                <a:gd name="T77" fmla="*/ 26 h 1188"/>
                <a:gd name="T78" fmla="*/ 147 w 382"/>
                <a:gd name="T79" fmla="*/ 22 h 1188"/>
                <a:gd name="T80" fmla="*/ 152 w 382"/>
                <a:gd name="T81" fmla="*/ 17 h 1188"/>
                <a:gd name="T82" fmla="*/ 156 w 382"/>
                <a:gd name="T83" fmla="*/ 14 h 1188"/>
                <a:gd name="T84" fmla="*/ 157 w 382"/>
                <a:gd name="T85" fmla="*/ 13 h 1188"/>
                <a:gd name="T86" fmla="*/ 190 w 382"/>
                <a:gd name="T87" fmla="*/ 13 h 1188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</a:gdLst>
              <a:ahLst/>
              <a:cxnLst>
                <a:cxn ang="T88">
                  <a:pos x="T0" y="T1"/>
                </a:cxn>
                <a:cxn ang="T89">
                  <a:pos x="T2" y="T3"/>
                </a:cxn>
                <a:cxn ang="T90">
                  <a:pos x="T4" y="T5"/>
                </a:cxn>
                <a:cxn ang="T91">
                  <a:pos x="T6" y="T7"/>
                </a:cxn>
                <a:cxn ang="T92">
                  <a:pos x="T8" y="T9"/>
                </a:cxn>
                <a:cxn ang="T93">
                  <a:pos x="T10" y="T11"/>
                </a:cxn>
                <a:cxn ang="T94">
                  <a:pos x="T12" y="T13"/>
                </a:cxn>
                <a:cxn ang="T95">
                  <a:pos x="T14" y="T15"/>
                </a:cxn>
                <a:cxn ang="T96">
                  <a:pos x="T16" y="T17"/>
                </a:cxn>
                <a:cxn ang="T97">
                  <a:pos x="T18" y="T19"/>
                </a:cxn>
                <a:cxn ang="T98">
                  <a:pos x="T20" y="T21"/>
                </a:cxn>
                <a:cxn ang="T99">
                  <a:pos x="T22" y="T23"/>
                </a:cxn>
                <a:cxn ang="T100">
                  <a:pos x="T24" y="T25"/>
                </a:cxn>
                <a:cxn ang="T101">
                  <a:pos x="T26" y="T27"/>
                </a:cxn>
                <a:cxn ang="T102">
                  <a:pos x="T28" y="T29"/>
                </a:cxn>
                <a:cxn ang="T103">
                  <a:pos x="T30" y="T31"/>
                </a:cxn>
                <a:cxn ang="T104">
                  <a:pos x="T32" y="T33"/>
                </a:cxn>
                <a:cxn ang="T105">
                  <a:pos x="T34" y="T35"/>
                </a:cxn>
                <a:cxn ang="T106">
                  <a:pos x="T36" y="T37"/>
                </a:cxn>
                <a:cxn ang="T107">
                  <a:pos x="T38" y="T39"/>
                </a:cxn>
                <a:cxn ang="T108">
                  <a:pos x="T40" y="T41"/>
                </a:cxn>
                <a:cxn ang="T109">
                  <a:pos x="T42" y="T43"/>
                </a:cxn>
                <a:cxn ang="T110">
                  <a:pos x="T44" y="T45"/>
                </a:cxn>
                <a:cxn ang="T111">
                  <a:pos x="T46" y="T47"/>
                </a:cxn>
                <a:cxn ang="T112">
                  <a:pos x="T48" y="T49"/>
                </a:cxn>
                <a:cxn ang="T113">
                  <a:pos x="T50" y="T51"/>
                </a:cxn>
                <a:cxn ang="T114">
                  <a:pos x="T52" y="T53"/>
                </a:cxn>
                <a:cxn ang="T115">
                  <a:pos x="T54" y="T55"/>
                </a:cxn>
                <a:cxn ang="T116">
                  <a:pos x="T56" y="T57"/>
                </a:cxn>
                <a:cxn ang="T117">
                  <a:pos x="T58" y="T59"/>
                </a:cxn>
                <a:cxn ang="T118">
                  <a:pos x="T60" y="T61"/>
                </a:cxn>
                <a:cxn ang="T119">
                  <a:pos x="T62" y="T63"/>
                </a:cxn>
                <a:cxn ang="T120">
                  <a:pos x="T64" y="T65"/>
                </a:cxn>
                <a:cxn ang="T121">
                  <a:pos x="T66" y="T67"/>
                </a:cxn>
                <a:cxn ang="T122">
                  <a:pos x="T68" y="T69"/>
                </a:cxn>
                <a:cxn ang="T123">
                  <a:pos x="T70" y="T71"/>
                </a:cxn>
                <a:cxn ang="T124">
                  <a:pos x="T72" y="T73"/>
                </a:cxn>
                <a:cxn ang="T125">
                  <a:pos x="T74" y="T75"/>
                </a:cxn>
                <a:cxn ang="T126">
                  <a:pos x="T76" y="T77"/>
                </a:cxn>
                <a:cxn ang="T127">
                  <a:pos x="T78" y="T79"/>
                </a:cxn>
                <a:cxn ang="T128">
                  <a:pos x="T80" y="T81"/>
                </a:cxn>
                <a:cxn ang="T129">
                  <a:pos x="T82" y="T83"/>
                </a:cxn>
                <a:cxn ang="T130">
                  <a:pos x="T84" y="T85"/>
                </a:cxn>
                <a:cxn ang="T131">
                  <a:pos x="T86" y="T87"/>
                </a:cxn>
              </a:cxnLst>
              <a:rect l="0" t="0" r="r" b="b"/>
              <a:pathLst>
                <a:path w="382" h="1188">
                  <a:moveTo>
                    <a:pt x="382" y="25"/>
                  </a:moveTo>
                  <a:lnTo>
                    <a:pt x="300" y="348"/>
                  </a:lnTo>
                  <a:lnTo>
                    <a:pt x="302" y="781"/>
                  </a:lnTo>
                  <a:lnTo>
                    <a:pt x="177" y="1188"/>
                  </a:lnTo>
                  <a:lnTo>
                    <a:pt x="133" y="1188"/>
                  </a:lnTo>
                  <a:lnTo>
                    <a:pt x="0" y="994"/>
                  </a:lnTo>
                  <a:lnTo>
                    <a:pt x="135" y="831"/>
                  </a:lnTo>
                  <a:lnTo>
                    <a:pt x="139" y="390"/>
                  </a:lnTo>
                  <a:lnTo>
                    <a:pt x="139" y="388"/>
                  </a:lnTo>
                  <a:lnTo>
                    <a:pt x="141" y="382"/>
                  </a:lnTo>
                  <a:lnTo>
                    <a:pt x="141" y="378"/>
                  </a:lnTo>
                  <a:lnTo>
                    <a:pt x="143" y="374"/>
                  </a:lnTo>
                  <a:lnTo>
                    <a:pt x="143" y="369"/>
                  </a:lnTo>
                  <a:lnTo>
                    <a:pt x="144" y="365"/>
                  </a:lnTo>
                  <a:lnTo>
                    <a:pt x="146" y="357"/>
                  </a:lnTo>
                  <a:lnTo>
                    <a:pt x="146" y="352"/>
                  </a:lnTo>
                  <a:lnTo>
                    <a:pt x="148" y="344"/>
                  </a:lnTo>
                  <a:lnTo>
                    <a:pt x="150" y="336"/>
                  </a:lnTo>
                  <a:lnTo>
                    <a:pt x="152" y="333"/>
                  </a:lnTo>
                  <a:lnTo>
                    <a:pt x="154" y="329"/>
                  </a:lnTo>
                  <a:lnTo>
                    <a:pt x="154" y="325"/>
                  </a:lnTo>
                  <a:lnTo>
                    <a:pt x="156" y="319"/>
                  </a:lnTo>
                  <a:lnTo>
                    <a:pt x="156" y="316"/>
                  </a:lnTo>
                  <a:lnTo>
                    <a:pt x="158" y="312"/>
                  </a:lnTo>
                  <a:lnTo>
                    <a:pt x="158" y="308"/>
                  </a:lnTo>
                  <a:lnTo>
                    <a:pt x="162" y="302"/>
                  </a:lnTo>
                  <a:lnTo>
                    <a:pt x="162" y="296"/>
                  </a:lnTo>
                  <a:lnTo>
                    <a:pt x="163" y="293"/>
                  </a:lnTo>
                  <a:lnTo>
                    <a:pt x="163" y="287"/>
                  </a:lnTo>
                  <a:lnTo>
                    <a:pt x="165" y="283"/>
                  </a:lnTo>
                  <a:lnTo>
                    <a:pt x="167" y="277"/>
                  </a:lnTo>
                  <a:lnTo>
                    <a:pt x="169" y="274"/>
                  </a:lnTo>
                  <a:lnTo>
                    <a:pt x="169" y="268"/>
                  </a:lnTo>
                  <a:lnTo>
                    <a:pt x="171" y="264"/>
                  </a:lnTo>
                  <a:lnTo>
                    <a:pt x="173" y="258"/>
                  </a:lnTo>
                  <a:lnTo>
                    <a:pt x="175" y="255"/>
                  </a:lnTo>
                  <a:lnTo>
                    <a:pt x="177" y="249"/>
                  </a:lnTo>
                  <a:lnTo>
                    <a:pt x="179" y="245"/>
                  </a:lnTo>
                  <a:lnTo>
                    <a:pt x="179" y="239"/>
                  </a:lnTo>
                  <a:lnTo>
                    <a:pt x="181" y="236"/>
                  </a:lnTo>
                  <a:lnTo>
                    <a:pt x="182" y="230"/>
                  </a:lnTo>
                  <a:lnTo>
                    <a:pt x="184" y="226"/>
                  </a:lnTo>
                  <a:lnTo>
                    <a:pt x="186" y="220"/>
                  </a:lnTo>
                  <a:lnTo>
                    <a:pt x="188" y="215"/>
                  </a:lnTo>
                  <a:lnTo>
                    <a:pt x="190" y="211"/>
                  </a:lnTo>
                  <a:lnTo>
                    <a:pt x="192" y="207"/>
                  </a:lnTo>
                  <a:lnTo>
                    <a:pt x="192" y="201"/>
                  </a:lnTo>
                  <a:lnTo>
                    <a:pt x="196" y="198"/>
                  </a:lnTo>
                  <a:lnTo>
                    <a:pt x="198" y="192"/>
                  </a:lnTo>
                  <a:lnTo>
                    <a:pt x="200" y="188"/>
                  </a:lnTo>
                  <a:lnTo>
                    <a:pt x="201" y="184"/>
                  </a:lnTo>
                  <a:lnTo>
                    <a:pt x="203" y="181"/>
                  </a:lnTo>
                  <a:lnTo>
                    <a:pt x="205" y="175"/>
                  </a:lnTo>
                  <a:lnTo>
                    <a:pt x="207" y="171"/>
                  </a:lnTo>
                  <a:lnTo>
                    <a:pt x="209" y="167"/>
                  </a:lnTo>
                  <a:lnTo>
                    <a:pt x="211" y="163"/>
                  </a:lnTo>
                  <a:lnTo>
                    <a:pt x="213" y="160"/>
                  </a:lnTo>
                  <a:lnTo>
                    <a:pt x="217" y="156"/>
                  </a:lnTo>
                  <a:lnTo>
                    <a:pt x="219" y="152"/>
                  </a:lnTo>
                  <a:lnTo>
                    <a:pt x="220" y="148"/>
                  </a:lnTo>
                  <a:lnTo>
                    <a:pt x="222" y="144"/>
                  </a:lnTo>
                  <a:lnTo>
                    <a:pt x="224" y="141"/>
                  </a:lnTo>
                  <a:lnTo>
                    <a:pt x="228" y="133"/>
                  </a:lnTo>
                  <a:lnTo>
                    <a:pt x="234" y="127"/>
                  </a:lnTo>
                  <a:lnTo>
                    <a:pt x="238" y="120"/>
                  </a:lnTo>
                  <a:lnTo>
                    <a:pt x="241" y="114"/>
                  </a:lnTo>
                  <a:lnTo>
                    <a:pt x="245" y="108"/>
                  </a:lnTo>
                  <a:lnTo>
                    <a:pt x="251" y="103"/>
                  </a:lnTo>
                  <a:lnTo>
                    <a:pt x="255" y="95"/>
                  </a:lnTo>
                  <a:lnTo>
                    <a:pt x="258" y="89"/>
                  </a:lnTo>
                  <a:lnTo>
                    <a:pt x="262" y="84"/>
                  </a:lnTo>
                  <a:lnTo>
                    <a:pt x="268" y="78"/>
                  </a:lnTo>
                  <a:lnTo>
                    <a:pt x="270" y="72"/>
                  </a:lnTo>
                  <a:lnTo>
                    <a:pt x="276" y="68"/>
                  </a:lnTo>
                  <a:lnTo>
                    <a:pt x="279" y="65"/>
                  </a:lnTo>
                  <a:lnTo>
                    <a:pt x="283" y="61"/>
                  </a:lnTo>
                  <a:lnTo>
                    <a:pt x="285" y="55"/>
                  </a:lnTo>
                  <a:lnTo>
                    <a:pt x="289" y="51"/>
                  </a:lnTo>
                  <a:lnTo>
                    <a:pt x="293" y="47"/>
                  </a:lnTo>
                  <a:lnTo>
                    <a:pt x="296" y="44"/>
                  </a:lnTo>
                  <a:lnTo>
                    <a:pt x="302" y="38"/>
                  </a:lnTo>
                  <a:lnTo>
                    <a:pt x="306" y="34"/>
                  </a:lnTo>
                  <a:lnTo>
                    <a:pt x="310" y="28"/>
                  </a:lnTo>
                  <a:lnTo>
                    <a:pt x="314" y="27"/>
                  </a:lnTo>
                  <a:lnTo>
                    <a:pt x="314" y="25"/>
                  </a:lnTo>
                  <a:lnTo>
                    <a:pt x="315" y="25"/>
                  </a:lnTo>
                  <a:lnTo>
                    <a:pt x="367" y="0"/>
                  </a:lnTo>
                  <a:lnTo>
                    <a:pt x="382" y="25"/>
                  </a:lnTo>
                  <a:close/>
                </a:path>
              </a:pathLst>
            </a:custGeom>
            <a:solidFill>
              <a:srgbClr val="96ABB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4" name="Freeform 16">
              <a:extLst>
                <a:ext uri="{FF2B5EF4-FFF2-40B4-BE49-F238E27FC236}">
                  <a16:creationId xmlns:a16="http://schemas.microsoft.com/office/drawing/2014/main" id="{FB276C17-21F2-CBAC-A23E-C80DDA8CA139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5" y="3334"/>
              <a:ext cx="254" cy="216"/>
            </a:xfrm>
            <a:custGeom>
              <a:avLst/>
              <a:gdLst>
                <a:gd name="T0" fmla="*/ 0 w 507"/>
                <a:gd name="T1" fmla="*/ 144 h 432"/>
                <a:gd name="T2" fmla="*/ 15 w 507"/>
                <a:gd name="T3" fmla="*/ 215 h 432"/>
                <a:gd name="T4" fmla="*/ 97 w 507"/>
                <a:gd name="T5" fmla="*/ 215 h 432"/>
                <a:gd name="T6" fmla="*/ 100 w 507"/>
                <a:gd name="T7" fmla="*/ 171 h 432"/>
                <a:gd name="T8" fmla="*/ 156 w 507"/>
                <a:gd name="T9" fmla="*/ 171 h 432"/>
                <a:gd name="T10" fmla="*/ 156 w 507"/>
                <a:gd name="T11" fmla="*/ 216 h 432"/>
                <a:gd name="T12" fmla="*/ 241 w 507"/>
                <a:gd name="T13" fmla="*/ 216 h 432"/>
                <a:gd name="T14" fmla="*/ 254 w 507"/>
                <a:gd name="T15" fmla="*/ 152 h 432"/>
                <a:gd name="T16" fmla="*/ 140 w 507"/>
                <a:gd name="T17" fmla="*/ 0 h 432"/>
                <a:gd name="T18" fmla="*/ 117 w 507"/>
                <a:gd name="T19" fmla="*/ 1 h 432"/>
                <a:gd name="T20" fmla="*/ 0 w 507"/>
                <a:gd name="T21" fmla="*/ 144 h 432"/>
                <a:gd name="T22" fmla="*/ 0 w 507"/>
                <a:gd name="T23" fmla="*/ 144 h 432"/>
                <a:gd name="T24" fmla="*/ 0 60000 65536"/>
                <a:gd name="T25" fmla="*/ 0 60000 65536"/>
                <a:gd name="T26" fmla="*/ 0 60000 65536"/>
                <a:gd name="T27" fmla="*/ 0 60000 65536"/>
                <a:gd name="T28" fmla="*/ 0 60000 65536"/>
                <a:gd name="T29" fmla="*/ 0 60000 65536"/>
                <a:gd name="T30" fmla="*/ 0 60000 65536"/>
                <a:gd name="T31" fmla="*/ 0 60000 65536"/>
                <a:gd name="T32" fmla="*/ 0 60000 65536"/>
                <a:gd name="T33" fmla="*/ 0 60000 65536"/>
                <a:gd name="T34" fmla="*/ 0 60000 65536"/>
                <a:gd name="T35" fmla="*/ 0 60000 65536"/>
              </a:gdLst>
              <a:ahLst/>
              <a:cxnLst>
                <a:cxn ang="T24">
                  <a:pos x="T0" y="T1"/>
                </a:cxn>
                <a:cxn ang="T25">
                  <a:pos x="T2" y="T3"/>
                </a:cxn>
                <a:cxn ang="T26">
                  <a:pos x="T4" y="T5"/>
                </a:cxn>
                <a:cxn ang="T27">
                  <a:pos x="T6" y="T7"/>
                </a:cxn>
                <a:cxn ang="T28">
                  <a:pos x="T8" y="T9"/>
                </a:cxn>
                <a:cxn ang="T29">
                  <a:pos x="T10" y="T11"/>
                </a:cxn>
                <a:cxn ang="T30">
                  <a:pos x="T12" y="T13"/>
                </a:cxn>
                <a:cxn ang="T31">
                  <a:pos x="T14" y="T15"/>
                </a:cxn>
                <a:cxn ang="T32">
                  <a:pos x="T16" y="T17"/>
                </a:cxn>
                <a:cxn ang="T33">
                  <a:pos x="T18" y="T19"/>
                </a:cxn>
                <a:cxn ang="T34">
                  <a:pos x="T20" y="T21"/>
                </a:cxn>
                <a:cxn ang="T35">
                  <a:pos x="T22" y="T23"/>
                </a:cxn>
              </a:cxnLst>
              <a:rect l="0" t="0" r="r" b="b"/>
              <a:pathLst>
                <a:path w="507" h="432">
                  <a:moveTo>
                    <a:pt x="0" y="287"/>
                  </a:moveTo>
                  <a:lnTo>
                    <a:pt x="30" y="430"/>
                  </a:lnTo>
                  <a:lnTo>
                    <a:pt x="194" y="430"/>
                  </a:lnTo>
                  <a:lnTo>
                    <a:pt x="199" y="341"/>
                  </a:lnTo>
                  <a:lnTo>
                    <a:pt x="311" y="341"/>
                  </a:lnTo>
                  <a:lnTo>
                    <a:pt x="311" y="432"/>
                  </a:lnTo>
                  <a:lnTo>
                    <a:pt x="482" y="432"/>
                  </a:lnTo>
                  <a:lnTo>
                    <a:pt x="507" y="304"/>
                  </a:lnTo>
                  <a:lnTo>
                    <a:pt x="279" y="0"/>
                  </a:lnTo>
                  <a:lnTo>
                    <a:pt x="234" y="2"/>
                  </a:lnTo>
                  <a:lnTo>
                    <a:pt x="0" y="287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5" name="Freeform 17">
              <a:extLst>
                <a:ext uri="{FF2B5EF4-FFF2-40B4-BE49-F238E27FC236}">
                  <a16:creationId xmlns:a16="http://schemas.microsoft.com/office/drawing/2014/main" id="{9543CE89-8A79-A3F3-F819-628AE1D7C355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" y="2741"/>
              <a:ext cx="377" cy="621"/>
            </a:xfrm>
            <a:custGeom>
              <a:avLst/>
              <a:gdLst>
                <a:gd name="T0" fmla="*/ 0 w 754"/>
                <a:gd name="T1" fmla="*/ 550 h 1241"/>
                <a:gd name="T2" fmla="*/ 119 w 754"/>
                <a:gd name="T3" fmla="*/ 594 h 1241"/>
                <a:gd name="T4" fmla="*/ 255 w 754"/>
                <a:gd name="T5" fmla="*/ 621 h 1241"/>
                <a:gd name="T6" fmla="*/ 355 w 754"/>
                <a:gd name="T7" fmla="*/ 595 h 1241"/>
                <a:gd name="T8" fmla="*/ 377 w 754"/>
                <a:gd name="T9" fmla="*/ 0 h 1241"/>
                <a:gd name="T10" fmla="*/ 228 w 754"/>
                <a:gd name="T11" fmla="*/ 358 h 1241"/>
                <a:gd name="T12" fmla="*/ 0 w 754"/>
                <a:gd name="T13" fmla="*/ 550 h 1241"/>
                <a:gd name="T14" fmla="*/ 0 w 754"/>
                <a:gd name="T15" fmla="*/ 550 h 124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54" h="1241">
                  <a:moveTo>
                    <a:pt x="0" y="1099"/>
                  </a:moveTo>
                  <a:lnTo>
                    <a:pt x="237" y="1188"/>
                  </a:lnTo>
                  <a:lnTo>
                    <a:pt x="509" y="1241"/>
                  </a:lnTo>
                  <a:lnTo>
                    <a:pt x="710" y="1190"/>
                  </a:lnTo>
                  <a:lnTo>
                    <a:pt x="754" y="0"/>
                  </a:lnTo>
                  <a:lnTo>
                    <a:pt x="456" y="715"/>
                  </a:lnTo>
                  <a:lnTo>
                    <a:pt x="0" y="109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6" name="Freeform 18">
              <a:extLst>
                <a:ext uri="{FF2B5EF4-FFF2-40B4-BE49-F238E27FC236}">
                  <a16:creationId xmlns:a16="http://schemas.microsoft.com/office/drawing/2014/main" id="{55A27C22-C501-2CC5-BC6D-149EE244ED7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76" y="2123"/>
              <a:ext cx="130" cy="594"/>
            </a:xfrm>
            <a:custGeom>
              <a:avLst/>
              <a:gdLst>
                <a:gd name="T0" fmla="*/ 7 w 260"/>
                <a:gd name="T1" fmla="*/ 0 h 1188"/>
                <a:gd name="T2" fmla="*/ 34 w 260"/>
                <a:gd name="T3" fmla="*/ 13 h 1188"/>
                <a:gd name="T4" fmla="*/ 35 w 260"/>
                <a:gd name="T5" fmla="*/ 14 h 1188"/>
                <a:gd name="T6" fmla="*/ 37 w 260"/>
                <a:gd name="T7" fmla="*/ 15 h 1188"/>
                <a:gd name="T8" fmla="*/ 39 w 260"/>
                <a:gd name="T9" fmla="*/ 17 h 1188"/>
                <a:gd name="T10" fmla="*/ 41 w 260"/>
                <a:gd name="T11" fmla="*/ 19 h 1188"/>
                <a:gd name="T12" fmla="*/ 44 w 260"/>
                <a:gd name="T13" fmla="*/ 22 h 1188"/>
                <a:gd name="T14" fmla="*/ 47 w 260"/>
                <a:gd name="T15" fmla="*/ 26 h 1188"/>
                <a:gd name="T16" fmla="*/ 48 w 260"/>
                <a:gd name="T17" fmla="*/ 27 h 1188"/>
                <a:gd name="T18" fmla="*/ 50 w 260"/>
                <a:gd name="T19" fmla="*/ 29 h 1188"/>
                <a:gd name="T20" fmla="*/ 51 w 260"/>
                <a:gd name="T21" fmla="*/ 31 h 1188"/>
                <a:gd name="T22" fmla="*/ 52 w 260"/>
                <a:gd name="T23" fmla="*/ 33 h 1188"/>
                <a:gd name="T24" fmla="*/ 54 w 260"/>
                <a:gd name="T25" fmla="*/ 34 h 1188"/>
                <a:gd name="T26" fmla="*/ 56 w 260"/>
                <a:gd name="T27" fmla="*/ 36 h 1188"/>
                <a:gd name="T28" fmla="*/ 57 w 260"/>
                <a:gd name="T29" fmla="*/ 38 h 1188"/>
                <a:gd name="T30" fmla="*/ 60 w 260"/>
                <a:gd name="T31" fmla="*/ 41 h 1188"/>
                <a:gd name="T32" fmla="*/ 61 w 260"/>
                <a:gd name="T33" fmla="*/ 43 h 1188"/>
                <a:gd name="T34" fmla="*/ 63 w 260"/>
                <a:gd name="T35" fmla="*/ 46 h 1188"/>
                <a:gd name="T36" fmla="*/ 65 w 260"/>
                <a:gd name="T37" fmla="*/ 48 h 1188"/>
                <a:gd name="T38" fmla="*/ 67 w 260"/>
                <a:gd name="T39" fmla="*/ 51 h 1188"/>
                <a:gd name="T40" fmla="*/ 70 w 260"/>
                <a:gd name="T41" fmla="*/ 53 h 1188"/>
                <a:gd name="T42" fmla="*/ 71 w 260"/>
                <a:gd name="T43" fmla="*/ 56 h 1188"/>
                <a:gd name="T44" fmla="*/ 73 w 260"/>
                <a:gd name="T45" fmla="*/ 59 h 1188"/>
                <a:gd name="T46" fmla="*/ 75 w 260"/>
                <a:gd name="T47" fmla="*/ 62 h 1188"/>
                <a:gd name="T48" fmla="*/ 77 w 260"/>
                <a:gd name="T49" fmla="*/ 65 h 1188"/>
                <a:gd name="T50" fmla="*/ 79 w 260"/>
                <a:gd name="T51" fmla="*/ 68 h 1188"/>
                <a:gd name="T52" fmla="*/ 81 w 260"/>
                <a:gd name="T53" fmla="*/ 71 h 1188"/>
                <a:gd name="T54" fmla="*/ 84 w 260"/>
                <a:gd name="T55" fmla="*/ 74 h 1188"/>
                <a:gd name="T56" fmla="*/ 86 w 260"/>
                <a:gd name="T57" fmla="*/ 78 h 1188"/>
                <a:gd name="T58" fmla="*/ 88 w 260"/>
                <a:gd name="T59" fmla="*/ 81 h 1188"/>
                <a:gd name="T60" fmla="*/ 90 w 260"/>
                <a:gd name="T61" fmla="*/ 84 h 1188"/>
                <a:gd name="T62" fmla="*/ 91 w 260"/>
                <a:gd name="T63" fmla="*/ 88 h 1188"/>
                <a:gd name="T64" fmla="*/ 93 w 260"/>
                <a:gd name="T65" fmla="*/ 91 h 1188"/>
                <a:gd name="T66" fmla="*/ 95 w 260"/>
                <a:gd name="T67" fmla="*/ 95 h 1188"/>
                <a:gd name="T68" fmla="*/ 97 w 260"/>
                <a:gd name="T69" fmla="*/ 99 h 1188"/>
                <a:gd name="T70" fmla="*/ 99 w 260"/>
                <a:gd name="T71" fmla="*/ 103 h 1188"/>
                <a:gd name="T72" fmla="*/ 101 w 260"/>
                <a:gd name="T73" fmla="*/ 107 h 1188"/>
                <a:gd name="T74" fmla="*/ 103 w 260"/>
                <a:gd name="T75" fmla="*/ 110 h 1188"/>
                <a:gd name="T76" fmla="*/ 106 w 260"/>
                <a:gd name="T77" fmla="*/ 115 h 1188"/>
                <a:gd name="T78" fmla="*/ 108 w 260"/>
                <a:gd name="T79" fmla="*/ 119 h 1188"/>
                <a:gd name="T80" fmla="*/ 109 w 260"/>
                <a:gd name="T81" fmla="*/ 123 h 1188"/>
                <a:gd name="T82" fmla="*/ 110 w 260"/>
                <a:gd name="T83" fmla="*/ 128 h 1188"/>
                <a:gd name="T84" fmla="*/ 112 w 260"/>
                <a:gd name="T85" fmla="*/ 131 h 1188"/>
                <a:gd name="T86" fmla="*/ 114 w 260"/>
                <a:gd name="T87" fmla="*/ 136 h 1188"/>
                <a:gd name="T88" fmla="*/ 116 w 260"/>
                <a:gd name="T89" fmla="*/ 140 h 1188"/>
                <a:gd name="T90" fmla="*/ 117 w 260"/>
                <a:gd name="T91" fmla="*/ 145 h 1188"/>
                <a:gd name="T92" fmla="*/ 119 w 260"/>
                <a:gd name="T93" fmla="*/ 148 h 1188"/>
                <a:gd name="T94" fmla="*/ 121 w 260"/>
                <a:gd name="T95" fmla="*/ 154 h 1188"/>
                <a:gd name="T96" fmla="*/ 122 w 260"/>
                <a:gd name="T97" fmla="*/ 158 h 1188"/>
                <a:gd name="T98" fmla="*/ 123 w 260"/>
                <a:gd name="T99" fmla="*/ 163 h 1188"/>
                <a:gd name="T100" fmla="*/ 125 w 260"/>
                <a:gd name="T101" fmla="*/ 168 h 1188"/>
                <a:gd name="T102" fmla="*/ 126 w 260"/>
                <a:gd name="T103" fmla="*/ 172 h 1188"/>
                <a:gd name="T104" fmla="*/ 127 w 260"/>
                <a:gd name="T105" fmla="*/ 177 h 1188"/>
                <a:gd name="T106" fmla="*/ 128 w 260"/>
                <a:gd name="T107" fmla="*/ 183 h 1188"/>
                <a:gd name="T108" fmla="*/ 129 w 260"/>
                <a:gd name="T109" fmla="*/ 187 h 1188"/>
                <a:gd name="T110" fmla="*/ 130 w 260"/>
                <a:gd name="T111" fmla="*/ 192 h 1188"/>
                <a:gd name="T112" fmla="*/ 127 w 260"/>
                <a:gd name="T113" fmla="*/ 592 h 1188"/>
                <a:gd name="T114" fmla="*/ 111 w 260"/>
                <a:gd name="T115" fmla="*/ 594 h 1188"/>
                <a:gd name="T116" fmla="*/ 41 w 260"/>
                <a:gd name="T117" fmla="*/ 432 h 1188"/>
                <a:gd name="T118" fmla="*/ 0 w 260"/>
                <a:gd name="T119" fmla="*/ 13 h 1188"/>
                <a:gd name="T120" fmla="*/ 7 w 260"/>
                <a:gd name="T121" fmla="*/ 0 h 1188"/>
                <a:gd name="T122" fmla="*/ 7 w 260"/>
                <a:gd name="T123" fmla="*/ 0 h 1188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  <a:gd name="T171" fmla="*/ 0 60000 65536"/>
                <a:gd name="T172" fmla="*/ 0 60000 65536"/>
                <a:gd name="T173" fmla="*/ 0 60000 65536"/>
                <a:gd name="T174" fmla="*/ 0 60000 65536"/>
                <a:gd name="T175" fmla="*/ 0 60000 65536"/>
                <a:gd name="T176" fmla="*/ 0 60000 65536"/>
                <a:gd name="T177" fmla="*/ 0 60000 65536"/>
                <a:gd name="T178" fmla="*/ 0 60000 65536"/>
                <a:gd name="T179" fmla="*/ 0 60000 65536"/>
                <a:gd name="T180" fmla="*/ 0 60000 65536"/>
                <a:gd name="T181" fmla="*/ 0 60000 65536"/>
                <a:gd name="T182" fmla="*/ 0 60000 65536"/>
                <a:gd name="T183" fmla="*/ 0 60000 65536"/>
                <a:gd name="T184" fmla="*/ 0 60000 65536"/>
                <a:gd name="T185" fmla="*/ 0 60000 65536"/>
              </a:gdLst>
              <a:ahLst/>
              <a:cxnLst>
                <a:cxn ang="T124">
                  <a:pos x="T0" y="T1"/>
                </a:cxn>
                <a:cxn ang="T125">
                  <a:pos x="T2" y="T3"/>
                </a:cxn>
                <a:cxn ang="T126">
                  <a:pos x="T4" y="T5"/>
                </a:cxn>
                <a:cxn ang="T127">
                  <a:pos x="T6" y="T7"/>
                </a:cxn>
                <a:cxn ang="T128">
                  <a:pos x="T8" y="T9"/>
                </a:cxn>
                <a:cxn ang="T129">
                  <a:pos x="T10" y="T11"/>
                </a:cxn>
                <a:cxn ang="T130">
                  <a:pos x="T12" y="T13"/>
                </a:cxn>
                <a:cxn ang="T131">
                  <a:pos x="T14" y="T15"/>
                </a:cxn>
                <a:cxn ang="T132">
                  <a:pos x="T16" y="T17"/>
                </a:cxn>
                <a:cxn ang="T133">
                  <a:pos x="T18" y="T19"/>
                </a:cxn>
                <a:cxn ang="T134">
                  <a:pos x="T20" y="T21"/>
                </a:cxn>
                <a:cxn ang="T135">
                  <a:pos x="T22" y="T23"/>
                </a:cxn>
                <a:cxn ang="T136">
                  <a:pos x="T24" y="T25"/>
                </a:cxn>
                <a:cxn ang="T137">
                  <a:pos x="T26" y="T27"/>
                </a:cxn>
                <a:cxn ang="T138">
                  <a:pos x="T28" y="T29"/>
                </a:cxn>
                <a:cxn ang="T139">
                  <a:pos x="T30" y="T31"/>
                </a:cxn>
                <a:cxn ang="T140">
                  <a:pos x="T32" y="T33"/>
                </a:cxn>
                <a:cxn ang="T141">
                  <a:pos x="T34" y="T35"/>
                </a:cxn>
                <a:cxn ang="T142">
                  <a:pos x="T36" y="T37"/>
                </a:cxn>
                <a:cxn ang="T143">
                  <a:pos x="T38" y="T39"/>
                </a:cxn>
                <a:cxn ang="T144">
                  <a:pos x="T40" y="T41"/>
                </a:cxn>
                <a:cxn ang="T145">
                  <a:pos x="T42" y="T43"/>
                </a:cxn>
                <a:cxn ang="T146">
                  <a:pos x="T44" y="T45"/>
                </a:cxn>
                <a:cxn ang="T147">
                  <a:pos x="T46" y="T47"/>
                </a:cxn>
                <a:cxn ang="T148">
                  <a:pos x="T48" y="T49"/>
                </a:cxn>
                <a:cxn ang="T149">
                  <a:pos x="T50" y="T51"/>
                </a:cxn>
                <a:cxn ang="T150">
                  <a:pos x="T52" y="T53"/>
                </a:cxn>
                <a:cxn ang="T151">
                  <a:pos x="T54" y="T55"/>
                </a:cxn>
                <a:cxn ang="T152">
                  <a:pos x="T56" y="T57"/>
                </a:cxn>
                <a:cxn ang="T153">
                  <a:pos x="T58" y="T59"/>
                </a:cxn>
                <a:cxn ang="T154">
                  <a:pos x="T60" y="T61"/>
                </a:cxn>
                <a:cxn ang="T155">
                  <a:pos x="T62" y="T63"/>
                </a:cxn>
                <a:cxn ang="T156">
                  <a:pos x="T64" y="T65"/>
                </a:cxn>
                <a:cxn ang="T157">
                  <a:pos x="T66" y="T67"/>
                </a:cxn>
                <a:cxn ang="T158">
                  <a:pos x="T68" y="T69"/>
                </a:cxn>
                <a:cxn ang="T159">
                  <a:pos x="T70" y="T71"/>
                </a:cxn>
                <a:cxn ang="T160">
                  <a:pos x="T72" y="T73"/>
                </a:cxn>
                <a:cxn ang="T161">
                  <a:pos x="T74" y="T75"/>
                </a:cxn>
                <a:cxn ang="T162">
                  <a:pos x="T76" y="T77"/>
                </a:cxn>
                <a:cxn ang="T163">
                  <a:pos x="T78" y="T79"/>
                </a:cxn>
                <a:cxn ang="T164">
                  <a:pos x="T80" y="T81"/>
                </a:cxn>
                <a:cxn ang="T165">
                  <a:pos x="T82" y="T83"/>
                </a:cxn>
                <a:cxn ang="T166">
                  <a:pos x="T84" y="T85"/>
                </a:cxn>
                <a:cxn ang="T167">
                  <a:pos x="T86" y="T87"/>
                </a:cxn>
                <a:cxn ang="T168">
                  <a:pos x="T88" y="T89"/>
                </a:cxn>
                <a:cxn ang="T169">
                  <a:pos x="T90" y="T91"/>
                </a:cxn>
                <a:cxn ang="T170">
                  <a:pos x="T92" y="T93"/>
                </a:cxn>
                <a:cxn ang="T171">
                  <a:pos x="T94" y="T95"/>
                </a:cxn>
                <a:cxn ang="T172">
                  <a:pos x="T96" y="T97"/>
                </a:cxn>
                <a:cxn ang="T173">
                  <a:pos x="T98" y="T99"/>
                </a:cxn>
                <a:cxn ang="T174">
                  <a:pos x="T100" y="T101"/>
                </a:cxn>
                <a:cxn ang="T175">
                  <a:pos x="T102" y="T103"/>
                </a:cxn>
                <a:cxn ang="T176">
                  <a:pos x="T104" y="T105"/>
                </a:cxn>
                <a:cxn ang="T177">
                  <a:pos x="T106" y="T107"/>
                </a:cxn>
                <a:cxn ang="T178">
                  <a:pos x="T108" y="T109"/>
                </a:cxn>
                <a:cxn ang="T179">
                  <a:pos x="T110" y="T111"/>
                </a:cxn>
                <a:cxn ang="T180">
                  <a:pos x="T112" y="T113"/>
                </a:cxn>
                <a:cxn ang="T181">
                  <a:pos x="T114" y="T115"/>
                </a:cxn>
                <a:cxn ang="T182">
                  <a:pos x="T116" y="T117"/>
                </a:cxn>
                <a:cxn ang="T183">
                  <a:pos x="T118" y="T119"/>
                </a:cxn>
                <a:cxn ang="T184">
                  <a:pos x="T120" y="T121"/>
                </a:cxn>
                <a:cxn ang="T185">
                  <a:pos x="T122" y="T123"/>
                </a:cxn>
              </a:cxnLst>
              <a:rect l="0" t="0" r="r" b="b"/>
              <a:pathLst>
                <a:path w="260" h="1188">
                  <a:moveTo>
                    <a:pt x="13" y="0"/>
                  </a:moveTo>
                  <a:lnTo>
                    <a:pt x="68" y="25"/>
                  </a:lnTo>
                  <a:lnTo>
                    <a:pt x="70" y="27"/>
                  </a:lnTo>
                  <a:lnTo>
                    <a:pt x="74" y="30"/>
                  </a:lnTo>
                  <a:lnTo>
                    <a:pt x="78" y="34"/>
                  </a:lnTo>
                  <a:lnTo>
                    <a:pt x="82" y="38"/>
                  </a:lnTo>
                  <a:lnTo>
                    <a:pt x="87" y="44"/>
                  </a:lnTo>
                  <a:lnTo>
                    <a:pt x="93" y="51"/>
                  </a:lnTo>
                  <a:lnTo>
                    <a:pt x="95" y="53"/>
                  </a:lnTo>
                  <a:lnTo>
                    <a:pt x="99" y="57"/>
                  </a:lnTo>
                  <a:lnTo>
                    <a:pt x="101" y="61"/>
                  </a:lnTo>
                  <a:lnTo>
                    <a:pt x="104" y="65"/>
                  </a:lnTo>
                  <a:lnTo>
                    <a:pt x="108" y="68"/>
                  </a:lnTo>
                  <a:lnTo>
                    <a:pt x="112" y="72"/>
                  </a:lnTo>
                  <a:lnTo>
                    <a:pt x="114" y="76"/>
                  </a:lnTo>
                  <a:lnTo>
                    <a:pt x="120" y="82"/>
                  </a:lnTo>
                  <a:lnTo>
                    <a:pt x="122" y="85"/>
                  </a:lnTo>
                  <a:lnTo>
                    <a:pt x="125" y="91"/>
                  </a:lnTo>
                  <a:lnTo>
                    <a:pt x="129" y="95"/>
                  </a:lnTo>
                  <a:lnTo>
                    <a:pt x="133" y="101"/>
                  </a:lnTo>
                  <a:lnTo>
                    <a:pt x="139" y="106"/>
                  </a:lnTo>
                  <a:lnTo>
                    <a:pt x="142" y="112"/>
                  </a:lnTo>
                  <a:lnTo>
                    <a:pt x="146" y="118"/>
                  </a:lnTo>
                  <a:lnTo>
                    <a:pt x="150" y="123"/>
                  </a:lnTo>
                  <a:lnTo>
                    <a:pt x="154" y="129"/>
                  </a:lnTo>
                  <a:lnTo>
                    <a:pt x="158" y="135"/>
                  </a:lnTo>
                  <a:lnTo>
                    <a:pt x="161" y="142"/>
                  </a:lnTo>
                  <a:lnTo>
                    <a:pt x="167" y="148"/>
                  </a:lnTo>
                  <a:lnTo>
                    <a:pt x="171" y="156"/>
                  </a:lnTo>
                  <a:lnTo>
                    <a:pt x="175" y="161"/>
                  </a:lnTo>
                  <a:lnTo>
                    <a:pt x="179" y="167"/>
                  </a:lnTo>
                  <a:lnTo>
                    <a:pt x="182" y="175"/>
                  </a:lnTo>
                  <a:lnTo>
                    <a:pt x="186" y="182"/>
                  </a:lnTo>
                  <a:lnTo>
                    <a:pt x="190" y="190"/>
                  </a:lnTo>
                  <a:lnTo>
                    <a:pt x="194" y="198"/>
                  </a:lnTo>
                  <a:lnTo>
                    <a:pt x="198" y="205"/>
                  </a:lnTo>
                  <a:lnTo>
                    <a:pt x="201" y="213"/>
                  </a:lnTo>
                  <a:lnTo>
                    <a:pt x="205" y="220"/>
                  </a:lnTo>
                  <a:lnTo>
                    <a:pt x="211" y="230"/>
                  </a:lnTo>
                  <a:lnTo>
                    <a:pt x="215" y="238"/>
                  </a:lnTo>
                  <a:lnTo>
                    <a:pt x="217" y="245"/>
                  </a:lnTo>
                  <a:lnTo>
                    <a:pt x="220" y="255"/>
                  </a:lnTo>
                  <a:lnTo>
                    <a:pt x="224" y="262"/>
                  </a:lnTo>
                  <a:lnTo>
                    <a:pt x="228" y="272"/>
                  </a:lnTo>
                  <a:lnTo>
                    <a:pt x="232" y="279"/>
                  </a:lnTo>
                  <a:lnTo>
                    <a:pt x="234" y="289"/>
                  </a:lnTo>
                  <a:lnTo>
                    <a:pt x="237" y="296"/>
                  </a:lnTo>
                  <a:lnTo>
                    <a:pt x="241" y="308"/>
                  </a:lnTo>
                  <a:lnTo>
                    <a:pt x="243" y="316"/>
                  </a:lnTo>
                  <a:lnTo>
                    <a:pt x="245" y="325"/>
                  </a:lnTo>
                  <a:lnTo>
                    <a:pt x="249" y="335"/>
                  </a:lnTo>
                  <a:lnTo>
                    <a:pt x="251" y="344"/>
                  </a:lnTo>
                  <a:lnTo>
                    <a:pt x="253" y="354"/>
                  </a:lnTo>
                  <a:lnTo>
                    <a:pt x="255" y="365"/>
                  </a:lnTo>
                  <a:lnTo>
                    <a:pt x="258" y="374"/>
                  </a:lnTo>
                  <a:lnTo>
                    <a:pt x="260" y="384"/>
                  </a:lnTo>
                  <a:lnTo>
                    <a:pt x="253" y="1184"/>
                  </a:lnTo>
                  <a:lnTo>
                    <a:pt x="222" y="1188"/>
                  </a:lnTo>
                  <a:lnTo>
                    <a:pt x="82" y="863"/>
                  </a:lnTo>
                  <a:lnTo>
                    <a:pt x="0" y="25"/>
                  </a:lnTo>
                  <a:lnTo>
                    <a:pt x="13" y="0"/>
                  </a:lnTo>
                  <a:close/>
                </a:path>
              </a:pathLst>
            </a:custGeom>
            <a:solidFill>
              <a:srgbClr val="2E4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7" name="Freeform 19">
              <a:extLst>
                <a:ext uri="{FF2B5EF4-FFF2-40B4-BE49-F238E27FC236}">
                  <a16:creationId xmlns:a16="http://schemas.microsoft.com/office/drawing/2014/main" id="{BE136EB3-2503-E393-7042-C46ECC746ECD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4" y="2683"/>
              <a:ext cx="71" cy="651"/>
            </a:xfrm>
            <a:custGeom>
              <a:avLst/>
              <a:gdLst>
                <a:gd name="T0" fmla="*/ 55 w 142"/>
                <a:gd name="T1" fmla="*/ 0 h 1302"/>
                <a:gd name="T2" fmla="*/ 69 w 142"/>
                <a:gd name="T3" fmla="*/ 34 h 1302"/>
                <a:gd name="T4" fmla="*/ 71 w 142"/>
                <a:gd name="T5" fmla="*/ 651 h 1302"/>
                <a:gd name="T6" fmla="*/ 28 w 142"/>
                <a:gd name="T7" fmla="*/ 651 h 1302"/>
                <a:gd name="T8" fmla="*/ 0 w 142"/>
                <a:gd name="T9" fmla="*/ 88 h 1302"/>
                <a:gd name="T10" fmla="*/ 55 w 142"/>
                <a:gd name="T11" fmla="*/ 0 h 1302"/>
                <a:gd name="T12" fmla="*/ 55 w 142"/>
                <a:gd name="T13" fmla="*/ 0 h 1302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2" h="1302">
                  <a:moveTo>
                    <a:pt x="110" y="0"/>
                  </a:moveTo>
                  <a:lnTo>
                    <a:pt x="137" y="68"/>
                  </a:lnTo>
                  <a:lnTo>
                    <a:pt x="142" y="1302"/>
                  </a:lnTo>
                  <a:lnTo>
                    <a:pt x="55" y="1302"/>
                  </a:lnTo>
                  <a:lnTo>
                    <a:pt x="0" y="175"/>
                  </a:lnTo>
                  <a:lnTo>
                    <a:pt x="110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8" name="Freeform 20">
              <a:extLst>
                <a:ext uri="{FF2B5EF4-FFF2-40B4-BE49-F238E27FC236}">
                  <a16:creationId xmlns:a16="http://schemas.microsoft.com/office/drawing/2014/main" id="{0721B267-8801-D611-FF44-4F00889DDD4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52" y="2421"/>
              <a:ext cx="119" cy="270"/>
            </a:xfrm>
            <a:custGeom>
              <a:avLst/>
              <a:gdLst>
                <a:gd name="T0" fmla="*/ 83 w 237"/>
                <a:gd name="T1" fmla="*/ 270 h 540"/>
                <a:gd name="T2" fmla="*/ 82 w 237"/>
                <a:gd name="T3" fmla="*/ 269 h 540"/>
                <a:gd name="T4" fmla="*/ 81 w 237"/>
                <a:gd name="T5" fmla="*/ 265 h 540"/>
                <a:gd name="T6" fmla="*/ 78 w 237"/>
                <a:gd name="T7" fmla="*/ 260 h 540"/>
                <a:gd name="T8" fmla="*/ 75 w 237"/>
                <a:gd name="T9" fmla="*/ 253 h 540"/>
                <a:gd name="T10" fmla="*/ 73 w 237"/>
                <a:gd name="T11" fmla="*/ 248 h 540"/>
                <a:gd name="T12" fmla="*/ 71 w 237"/>
                <a:gd name="T13" fmla="*/ 245 h 540"/>
                <a:gd name="T14" fmla="*/ 69 w 237"/>
                <a:gd name="T15" fmla="*/ 239 h 540"/>
                <a:gd name="T16" fmla="*/ 67 w 237"/>
                <a:gd name="T17" fmla="*/ 234 h 540"/>
                <a:gd name="T18" fmla="*/ 64 w 237"/>
                <a:gd name="T19" fmla="*/ 229 h 540"/>
                <a:gd name="T20" fmla="*/ 62 w 237"/>
                <a:gd name="T21" fmla="*/ 224 h 540"/>
                <a:gd name="T22" fmla="*/ 59 w 237"/>
                <a:gd name="T23" fmla="*/ 218 h 540"/>
                <a:gd name="T24" fmla="*/ 56 w 237"/>
                <a:gd name="T25" fmla="*/ 213 h 540"/>
                <a:gd name="T26" fmla="*/ 52 w 237"/>
                <a:gd name="T27" fmla="*/ 206 h 540"/>
                <a:gd name="T28" fmla="*/ 50 w 237"/>
                <a:gd name="T29" fmla="*/ 201 h 540"/>
                <a:gd name="T30" fmla="*/ 46 w 237"/>
                <a:gd name="T31" fmla="*/ 195 h 540"/>
                <a:gd name="T32" fmla="*/ 43 w 237"/>
                <a:gd name="T33" fmla="*/ 189 h 540"/>
                <a:gd name="T34" fmla="*/ 39 w 237"/>
                <a:gd name="T35" fmla="*/ 184 h 540"/>
                <a:gd name="T36" fmla="*/ 36 w 237"/>
                <a:gd name="T37" fmla="*/ 178 h 540"/>
                <a:gd name="T38" fmla="*/ 33 w 237"/>
                <a:gd name="T39" fmla="*/ 173 h 540"/>
                <a:gd name="T40" fmla="*/ 30 w 237"/>
                <a:gd name="T41" fmla="*/ 168 h 540"/>
                <a:gd name="T42" fmla="*/ 26 w 237"/>
                <a:gd name="T43" fmla="*/ 162 h 540"/>
                <a:gd name="T44" fmla="*/ 22 w 237"/>
                <a:gd name="T45" fmla="*/ 157 h 540"/>
                <a:gd name="T46" fmla="*/ 18 w 237"/>
                <a:gd name="T47" fmla="*/ 152 h 540"/>
                <a:gd name="T48" fmla="*/ 14 w 237"/>
                <a:gd name="T49" fmla="*/ 149 h 540"/>
                <a:gd name="T50" fmla="*/ 11 w 237"/>
                <a:gd name="T51" fmla="*/ 145 h 540"/>
                <a:gd name="T52" fmla="*/ 7 w 237"/>
                <a:gd name="T53" fmla="*/ 141 h 540"/>
                <a:gd name="T54" fmla="*/ 0 w 237"/>
                <a:gd name="T55" fmla="*/ 135 h 540"/>
                <a:gd name="T56" fmla="*/ 0 w 237"/>
                <a:gd name="T57" fmla="*/ 133 h 540"/>
                <a:gd name="T58" fmla="*/ 2 w 237"/>
                <a:gd name="T59" fmla="*/ 129 h 540"/>
                <a:gd name="T60" fmla="*/ 4 w 237"/>
                <a:gd name="T61" fmla="*/ 123 h 540"/>
                <a:gd name="T62" fmla="*/ 5 w 237"/>
                <a:gd name="T63" fmla="*/ 119 h 540"/>
                <a:gd name="T64" fmla="*/ 7 w 237"/>
                <a:gd name="T65" fmla="*/ 115 h 540"/>
                <a:gd name="T66" fmla="*/ 8 w 237"/>
                <a:gd name="T67" fmla="*/ 110 h 540"/>
                <a:gd name="T68" fmla="*/ 10 w 237"/>
                <a:gd name="T69" fmla="*/ 106 h 540"/>
                <a:gd name="T70" fmla="*/ 12 w 237"/>
                <a:gd name="T71" fmla="*/ 100 h 540"/>
                <a:gd name="T72" fmla="*/ 14 w 237"/>
                <a:gd name="T73" fmla="*/ 95 h 540"/>
                <a:gd name="T74" fmla="*/ 16 w 237"/>
                <a:gd name="T75" fmla="*/ 90 h 540"/>
                <a:gd name="T76" fmla="*/ 18 w 237"/>
                <a:gd name="T77" fmla="*/ 83 h 540"/>
                <a:gd name="T78" fmla="*/ 21 w 237"/>
                <a:gd name="T79" fmla="*/ 77 h 540"/>
                <a:gd name="T80" fmla="*/ 23 w 237"/>
                <a:gd name="T81" fmla="*/ 72 h 540"/>
                <a:gd name="T82" fmla="*/ 26 w 237"/>
                <a:gd name="T83" fmla="*/ 66 h 540"/>
                <a:gd name="T84" fmla="*/ 29 w 237"/>
                <a:gd name="T85" fmla="*/ 60 h 540"/>
                <a:gd name="T86" fmla="*/ 31 w 237"/>
                <a:gd name="T87" fmla="*/ 54 h 540"/>
                <a:gd name="T88" fmla="*/ 33 w 237"/>
                <a:gd name="T89" fmla="*/ 51 h 540"/>
                <a:gd name="T90" fmla="*/ 35 w 237"/>
                <a:gd name="T91" fmla="*/ 47 h 540"/>
                <a:gd name="T92" fmla="*/ 38 w 237"/>
                <a:gd name="T93" fmla="*/ 43 h 540"/>
                <a:gd name="T94" fmla="*/ 42 w 237"/>
                <a:gd name="T95" fmla="*/ 37 h 540"/>
                <a:gd name="T96" fmla="*/ 46 w 237"/>
                <a:gd name="T97" fmla="*/ 32 h 540"/>
                <a:gd name="T98" fmla="*/ 50 w 237"/>
                <a:gd name="T99" fmla="*/ 29 h 540"/>
                <a:gd name="T100" fmla="*/ 52 w 237"/>
                <a:gd name="T101" fmla="*/ 26 h 540"/>
                <a:gd name="T102" fmla="*/ 90 w 237"/>
                <a:gd name="T103" fmla="*/ 36 h 540"/>
                <a:gd name="T104" fmla="*/ 119 w 237"/>
                <a:gd name="T105" fmla="*/ 65 h 540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237" h="540">
                  <a:moveTo>
                    <a:pt x="237" y="129"/>
                  </a:moveTo>
                  <a:lnTo>
                    <a:pt x="165" y="540"/>
                  </a:lnTo>
                  <a:lnTo>
                    <a:pt x="165" y="538"/>
                  </a:lnTo>
                  <a:lnTo>
                    <a:pt x="163" y="538"/>
                  </a:lnTo>
                  <a:lnTo>
                    <a:pt x="163" y="534"/>
                  </a:lnTo>
                  <a:lnTo>
                    <a:pt x="161" y="530"/>
                  </a:lnTo>
                  <a:lnTo>
                    <a:pt x="158" y="525"/>
                  </a:lnTo>
                  <a:lnTo>
                    <a:pt x="156" y="519"/>
                  </a:lnTo>
                  <a:lnTo>
                    <a:pt x="154" y="511"/>
                  </a:lnTo>
                  <a:lnTo>
                    <a:pt x="150" y="506"/>
                  </a:lnTo>
                  <a:lnTo>
                    <a:pt x="148" y="500"/>
                  </a:lnTo>
                  <a:lnTo>
                    <a:pt x="146" y="496"/>
                  </a:lnTo>
                  <a:lnTo>
                    <a:pt x="144" y="492"/>
                  </a:lnTo>
                  <a:lnTo>
                    <a:pt x="142" y="489"/>
                  </a:lnTo>
                  <a:lnTo>
                    <a:pt x="139" y="483"/>
                  </a:lnTo>
                  <a:lnTo>
                    <a:pt x="137" y="477"/>
                  </a:lnTo>
                  <a:lnTo>
                    <a:pt x="135" y="473"/>
                  </a:lnTo>
                  <a:lnTo>
                    <a:pt x="133" y="468"/>
                  </a:lnTo>
                  <a:lnTo>
                    <a:pt x="131" y="462"/>
                  </a:lnTo>
                  <a:lnTo>
                    <a:pt x="127" y="458"/>
                  </a:lnTo>
                  <a:lnTo>
                    <a:pt x="125" y="452"/>
                  </a:lnTo>
                  <a:lnTo>
                    <a:pt x="123" y="447"/>
                  </a:lnTo>
                  <a:lnTo>
                    <a:pt x="120" y="441"/>
                  </a:lnTo>
                  <a:lnTo>
                    <a:pt x="118" y="435"/>
                  </a:lnTo>
                  <a:lnTo>
                    <a:pt x="114" y="430"/>
                  </a:lnTo>
                  <a:lnTo>
                    <a:pt x="112" y="426"/>
                  </a:lnTo>
                  <a:lnTo>
                    <a:pt x="108" y="418"/>
                  </a:lnTo>
                  <a:lnTo>
                    <a:pt x="104" y="412"/>
                  </a:lnTo>
                  <a:lnTo>
                    <a:pt x="101" y="407"/>
                  </a:lnTo>
                  <a:lnTo>
                    <a:pt x="99" y="401"/>
                  </a:lnTo>
                  <a:lnTo>
                    <a:pt x="95" y="395"/>
                  </a:lnTo>
                  <a:lnTo>
                    <a:pt x="91" y="390"/>
                  </a:lnTo>
                  <a:lnTo>
                    <a:pt x="89" y="384"/>
                  </a:lnTo>
                  <a:lnTo>
                    <a:pt x="85" y="378"/>
                  </a:lnTo>
                  <a:lnTo>
                    <a:pt x="82" y="373"/>
                  </a:lnTo>
                  <a:lnTo>
                    <a:pt x="78" y="367"/>
                  </a:lnTo>
                  <a:lnTo>
                    <a:pt x="74" y="361"/>
                  </a:lnTo>
                  <a:lnTo>
                    <a:pt x="72" y="355"/>
                  </a:lnTo>
                  <a:lnTo>
                    <a:pt x="68" y="350"/>
                  </a:lnTo>
                  <a:lnTo>
                    <a:pt x="65" y="346"/>
                  </a:lnTo>
                  <a:lnTo>
                    <a:pt x="61" y="340"/>
                  </a:lnTo>
                  <a:lnTo>
                    <a:pt x="59" y="335"/>
                  </a:lnTo>
                  <a:lnTo>
                    <a:pt x="53" y="329"/>
                  </a:lnTo>
                  <a:lnTo>
                    <a:pt x="51" y="323"/>
                  </a:lnTo>
                  <a:lnTo>
                    <a:pt x="46" y="317"/>
                  </a:lnTo>
                  <a:lnTo>
                    <a:pt x="44" y="314"/>
                  </a:lnTo>
                  <a:lnTo>
                    <a:pt x="40" y="308"/>
                  </a:lnTo>
                  <a:lnTo>
                    <a:pt x="36" y="304"/>
                  </a:lnTo>
                  <a:lnTo>
                    <a:pt x="32" y="300"/>
                  </a:lnTo>
                  <a:lnTo>
                    <a:pt x="28" y="297"/>
                  </a:lnTo>
                  <a:lnTo>
                    <a:pt x="25" y="293"/>
                  </a:lnTo>
                  <a:lnTo>
                    <a:pt x="21" y="289"/>
                  </a:lnTo>
                  <a:lnTo>
                    <a:pt x="17" y="283"/>
                  </a:lnTo>
                  <a:lnTo>
                    <a:pt x="13" y="281"/>
                  </a:lnTo>
                  <a:lnTo>
                    <a:pt x="8" y="274"/>
                  </a:lnTo>
                  <a:lnTo>
                    <a:pt x="0" y="270"/>
                  </a:lnTo>
                  <a:lnTo>
                    <a:pt x="0" y="268"/>
                  </a:lnTo>
                  <a:lnTo>
                    <a:pt x="0" y="266"/>
                  </a:lnTo>
                  <a:lnTo>
                    <a:pt x="2" y="262"/>
                  </a:lnTo>
                  <a:lnTo>
                    <a:pt x="4" y="258"/>
                  </a:lnTo>
                  <a:lnTo>
                    <a:pt x="4" y="253"/>
                  </a:lnTo>
                  <a:lnTo>
                    <a:pt x="8" y="245"/>
                  </a:lnTo>
                  <a:lnTo>
                    <a:pt x="8" y="241"/>
                  </a:lnTo>
                  <a:lnTo>
                    <a:pt x="9" y="238"/>
                  </a:lnTo>
                  <a:lnTo>
                    <a:pt x="11" y="234"/>
                  </a:lnTo>
                  <a:lnTo>
                    <a:pt x="13" y="230"/>
                  </a:lnTo>
                  <a:lnTo>
                    <a:pt x="13" y="226"/>
                  </a:lnTo>
                  <a:lnTo>
                    <a:pt x="15" y="220"/>
                  </a:lnTo>
                  <a:lnTo>
                    <a:pt x="17" y="217"/>
                  </a:lnTo>
                  <a:lnTo>
                    <a:pt x="19" y="211"/>
                  </a:lnTo>
                  <a:lnTo>
                    <a:pt x="21" y="205"/>
                  </a:lnTo>
                  <a:lnTo>
                    <a:pt x="23" y="200"/>
                  </a:lnTo>
                  <a:lnTo>
                    <a:pt x="25" y="194"/>
                  </a:lnTo>
                  <a:lnTo>
                    <a:pt x="27" y="190"/>
                  </a:lnTo>
                  <a:lnTo>
                    <a:pt x="28" y="184"/>
                  </a:lnTo>
                  <a:lnTo>
                    <a:pt x="32" y="179"/>
                  </a:lnTo>
                  <a:lnTo>
                    <a:pt x="34" y="171"/>
                  </a:lnTo>
                  <a:lnTo>
                    <a:pt x="36" y="165"/>
                  </a:lnTo>
                  <a:lnTo>
                    <a:pt x="38" y="160"/>
                  </a:lnTo>
                  <a:lnTo>
                    <a:pt x="42" y="154"/>
                  </a:lnTo>
                  <a:lnTo>
                    <a:pt x="44" y="148"/>
                  </a:lnTo>
                  <a:lnTo>
                    <a:pt x="46" y="143"/>
                  </a:lnTo>
                  <a:lnTo>
                    <a:pt x="49" y="137"/>
                  </a:lnTo>
                  <a:lnTo>
                    <a:pt x="51" y="131"/>
                  </a:lnTo>
                  <a:lnTo>
                    <a:pt x="53" y="125"/>
                  </a:lnTo>
                  <a:lnTo>
                    <a:pt x="57" y="120"/>
                  </a:lnTo>
                  <a:lnTo>
                    <a:pt x="59" y="114"/>
                  </a:lnTo>
                  <a:lnTo>
                    <a:pt x="61" y="108"/>
                  </a:lnTo>
                  <a:lnTo>
                    <a:pt x="63" y="104"/>
                  </a:lnTo>
                  <a:lnTo>
                    <a:pt x="66" y="101"/>
                  </a:lnTo>
                  <a:lnTo>
                    <a:pt x="68" y="97"/>
                  </a:lnTo>
                  <a:lnTo>
                    <a:pt x="70" y="93"/>
                  </a:lnTo>
                  <a:lnTo>
                    <a:pt x="72" y="89"/>
                  </a:lnTo>
                  <a:lnTo>
                    <a:pt x="76" y="85"/>
                  </a:lnTo>
                  <a:lnTo>
                    <a:pt x="80" y="80"/>
                  </a:lnTo>
                  <a:lnTo>
                    <a:pt x="84" y="74"/>
                  </a:lnTo>
                  <a:lnTo>
                    <a:pt x="87" y="66"/>
                  </a:lnTo>
                  <a:lnTo>
                    <a:pt x="91" y="63"/>
                  </a:lnTo>
                  <a:lnTo>
                    <a:pt x="95" y="59"/>
                  </a:lnTo>
                  <a:lnTo>
                    <a:pt x="99" y="57"/>
                  </a:lnTo>
                  <a:lnTo>
                    <a:pt x="101" y="53"/>
                  </a:lnTo>
                  <a:lnTo>
                    <a:pt x="104" y="51"/>
                  </a:lnTo>
                  <a:lnTo>
                    <a:pt x="165" y="0"/>
                  </a:lnTo>
                  <a:lnTo>
                    <a:pt x="180" y="72"/>
                  </a:lnTo>
                  <a:lnTo>
                    <a:pt x="237" y="129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09" name="Freeform 21">
              <a:extLst>
                <a:ext uri="{FF2B5EF4-FFF2-40B4-BE49-F238E27FC236}">
                  <a16:creationId xmlns:a16="http://schemas.microsoft.com/office/drawing/2014/main" id="{DEEA9E04-CC45-B419-668D-624DC8500F96}"/>
                </a:ext>
              </a:extLst>
            </p:cNvPr>
            <p:cNvSpPr>
              <a:spLocks/>
            </p:cNvSpPr>
            <p:nvPr/>
          </p:nvSpPr>
          <p:spPr bwMode="auto">
            <a:xfrm>
              <a:off x="1316" y="2359"/>
              <a:ext cx="169" cy="357"/>
            </a:xfrm>
            <a:custGeom>
              <a:avLst/>
              <a:gdLst>
                <a:gd name="T0" fmla="*/ 0 w 338"/>
                <a:gd name="T1" fmla="*/ 269 h 715"/>
                <a:gd name="T2" fmla="*/ 39 w 338"/>
                <a:gd name="T3" fmla="*/ 356 h 715"/>
                <a:gd name="T4" fmla="*/ 169 w 338"/>
                <a:gd name="T5" fmla="*/ 357 h 715"/>
                <a:gd name="T6" fmla="*/ 169 w 338"/>
                <a:gd name="T7" fmla="*/ 171 h 715"/>
                <a:gd name="T8" fmla="*/ 111 w 338"/>
                <a:gd name="T9" fmla="*/ 1 h 715"/>
                <a:gd name="T10" fmla="*/ 79 w 338"/>
                <a:gd name="T11" fmla="*/ 0 h 715"/>
                <a:gd name="T12" fmla="*/ 20 w 338"/>
                <a:gd name="T13" fmla="*/ 155 h 715"/>
                <a:gd name="T14" fmla="*/ 0 w 338"/>
                <a:gd name="T15" fmla="*/ 269 h 715"/>
                <a:gd name="T16" fmla="*/ 0 w 338"/>
                <a:gd name="T17" fmla="*/ 269 h 71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338" h="715">
                  <a:moveTo>
                    <a:pt x="0" y="538"/>
                  </a:moveTo>
                  <a:lnTo>
                    <a:pt x="78" y="713"/>
                  </a:lnTo>
                  <a:lnTo>
                    <a:pt x="338" y="715"/>
                  </a:lnTo>
                  <a:lnTo>
                    <a:pt x="338" y="343"/>
                  </a:lnTo>
                  <a:lnTo>
                    <a:pt x="221" y="2"/>
                  </a:lnTo>
                  <a:lnTo>
                    <a:pt x="158" y="0"/>
                  </a:lnTo>
                  <a:lnTo>
                    <a:pt x="40" y="310"/>
                  </a:lnTo>
                  <a:lnTo>
                    <a:pt x="0" y="538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0" name="Freeform 22">
              <a:extLst>
                <a:ext uri="{FF2B5EF4-FFF2-40B4-BE49-F238E27FC236}">
                  <a16:creationId xmlns:a16="http://schemas.microsoft.com/office/drawing/2014/main" id="{E69B7FBC-4D80-8662-B92A-FDD515F0508D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2" y="2360"/>
              <a:ext cx="93" cy="355"/>
            </a:xfrm>
            <a:custGeom>
              <a:avLst/>
              <a:gdLst>
                <a:gd name="T0" fmla="*/ 0 w 186"/>
                <a:gd name="T1" fmla="*/ 355 h 711"/>
                <a:gd name="T2" fmla="*/ 52 w 186"/>
                <a:gd name="T3" fmla="*/ 355 h 711"/>
                <a:gd name="T4" fmla="*/ 53 w 186"/>
                <a:gd name="T5" fmla="*/ 179 h 711"/>
                <a:gd name="T6" fmla="*/ 93 w 186"/>
                <a:gd name="T7" fmla="*/ 0 h 711"/>
                <a:gd name="T8" fmla="*/ 66 w 186"/>
                <a:gd name="T9" fmla="*/ 2 h 711"/>
                <a:gd name="T10" fmla="*/ 2 w 186"/>
                <a:gd name="T11" fmla="*/ 178 h 711"/>
                <a:gd name="T12" fmla="*/ 0 w 186"/>
                <a:gd name="T13" fmla="*/ 355 h 711"/>
                <a:gd name="T14" fmla="*/ 0 w 186"/>
                <a:gd name="T15" fmla="*/ 355 h 71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86" h="711">
                  <a:moveTo>
                    <a:pt x="0" y="711"/>
                  </a:moveTo>
                  <a:lnTo>
                    <a:pt x="104" y="711"/>
                  </a:lnTo>
                  <a:lnTo>
                    <a:pt x="106" y="358"/>
                  </a:lnTo>
                  <a:lnTo>
                    <a:pt x="186" y="0"/>
                  </a:lnTo>
                  <a:lnTo>
                    <a:pt x="131" y="4"/>
                  </a:lnTo>
                  <a:lnTo>
                    <a:pt x="3" y="356"/>
                  </a:lnTo>
                  <a:lnTo>
                    <a:pt x="0" y="711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1" name="Freeform 23">
              <a:extLst>
                <a:ext uri="{FF2B5EF4-FFF2-40B4-BE49-F238E27FC236}">
                  <a16:creationId xmlns:a16="http://schemas.microsoft.com/office/drawing/2014/main" id="{3A0FB284-0B68-CF35-8115-E228B90590A5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0" y="2119"/>
              <a:ext cx="116" cy="426"/>
            </a:xfrm>
            <a:custGeom>
              <a:avLst/>
              <a:gdLst>
                <a:gd name="T0" fmla="*/ 22 w 232"/>
                <a:gd name="T1" fmla="*/ 17 h 852"/>
                <a:gd name="T2" fmla="*/ 57 w 232"/>
                <a:gd name="T3" fmla="*/ 17 h 852"/>
                <a:gd name="T4" fmla="*/ 59 w 232"/>
                <a:gd name="T5" fmla="*/ 18 h 852"/>
                <a:gd name="T6" fmla="*/ 61 w 232"/>
                <a:gd name="T7" fmla="*/ 22 h 852"/>
                <a:gd name="T8" fmla="*/ 64 w 232"/>
                <a:gd name="T9" fmla="*/ 27 h 852"/>
                <a:gd name="T10" fmla="*/ 67 w 232"/>
                <a:gd name="T11" fmla="*/ 33 h 852"/>
                <a:gd name="T12" fmla="*/ 69 w 232"/>
                <a:gd name="T13" fmla="*/ 37 h 852"/>
                <a:gd name="T14" fmla="*/ 71 w 232"/>
                <a:gd name="T15" fmla="*/ 40 h 852"/>
                <a:gd name="T16" fmla="*/ 73 w 232"/>
                <a:gd name="T17" fmla="*/ 44 h 852"/>
                <a:gd name="T18" fmla="*/ 75 w 232"/>
                <a:gd name="T19" fmla="*/ 49 h 852"/>
                <a:gd name="T20" fmla="*/ 77 w 232"/>
                <a:gd name="T21" fmla="*/ 54 h 852"/>
                <a:gd name="T22" fmla="*/ 80 w 232"/>
                <a:gd name="T23" fmla="*/ 59 h 852"/>
                <a:gd name="T24" fmla="*/ 82 w 232"/>
                <a:gd name="T25" fmla="*/ 64 h 852"/>
                <a:gd name="T26" fmla="*/ 85 w 232"/>
                <a:gd name="T27" fmla="*/ 70 h 852"/>
                <a:gd name="T28" fmla="*/ 87 w 232"/>
                <a:gd name="T29" fmla="*/ 75 h 852"/>
                <a:gd name="T30" fmla="*/ 89 w 232"/>
                <a:gd name="T31" fmla="*/ 83 h 852"/>
                <a:gd name="T32" fmla="*/ 91 w 232"/>
                <a:gd name="T33" fmla="*/ 89 h 852"/>
                <a:gd name="T34" fmla="*/ 93 w 232"/>
                <a:gd name="T35" fmla="*/ 96 h 852"/>
                <a:gd name="T36" fmla="*/ 96 w 232"/>
                <a:gd name="T37" fmla="*/ 103 h 852"/>
                <a:gd name="T38" fmla="*/ 98 w 232"/>
                <a:gd name="T39" fmla="*/ 112 h 852"/>
                <a:gd name="T40" fmla="*/ 101 w 232"/>
                <a:gd name="T41" fmla="*/ 119 h 852"/>
                <a:gd name="T42" fmla="*/ 103 w 232"/>
                <a:gd name="T43" fmla="*/ 128 h 852"/>
                <a:gd name="T44" fmla="*/ 105 w 232"/>
                <a:gd name="T45" fmla="*/ 136 h 852"/>
                <a:gd name="T46" fmla="*/ 107 w 232"/>
                <a:gd name="T47" fmla="*/ 145 h 852"/>
                <a:gd name="T48" fmla="*/ 108 w 232"/>
                <a:gd name="T49" fmla="*/ 154 h 852"/>
                <a:gd name="T50" fmla="*/ 110 w 232"/>
                <a:gd name="T51" fmla="*/ 164 h 852"/>
                <a:gd name="T52" fmla="*/ 111 w 232"/>
                <a:gd name="T53" fmla="*/ 174 h 852"/>
                <a:gd name="T54" fmla="*/ 113 w 232"/>
                <a:gd name="T55" fmla="*/ 184 h 852"/>
                <a:gd name="T56" fmla="*/ 115 w 232"/>
                <a:gd name="T57" fmla="*/ 425 h 852"/>
                <a:gd name="T58" fmla="*/ 114 w 232"/>
                <a:gd name="T59" fmla="*/ 423 h 852"/>
                <a:gd name="T60" fmla="*/ 111 w 232"/>
                <a:gd name="T61" fmla="*/ 419 h 852"/>
                <a:gd name="T62" fmla="*/ 108 w 232"/>
                <a:gd name="T63" fmla="*/ 412 h 852"/>
                <a:gd name="T64" fmla="*/ 106 w 232"/>
                <a:gd name="T65" fmla="*/ 406 h 852"/>
                <a:gd name="T66" fmla="*/ 103 w 232"/>
                <a:gd name="T67" fmla="*/ 403 h 852"/>
                <a:gd name="T68" fmla="*/ 101 w 232"/>
                <a:gd name="T69" fmla="*/ 398 h 852"/>
                <a:gd name="T70" fmla="*/ 98 w 232"/>
                <a:gd name="T71" fmla="*/ 393 h 852"/>
                <a:gd name="T72" fmla="*/ 95 w 232"/>
                <a:gd name="T73" fmla="*/ 387 h 852"/>
                <a:gd name="T74" fmla="*/ 92 w 232"/>
                <a:gd name="T75" fmla="*/ 382 h 852"/>
                <a:gd name="T76" fmla="*/ 89 w 232"/>
                <a:gd name="T77" fmla="*/ 376 h 852"/>
                <a:gd name="T78" fmla="*/ 86 w 232"/>
                <a:gd name="T79" fmla="*/ 371 h 852"/>
                <a:gd name="T80" fmla="*/ 83 w 232"/>
                <a:gd name="T81" fmla="*/ 364 h 852"/>
                <a:gd name="T82" fmla="*/ 79 w 232"/>
                <a:gd name="T83" fmla="*/ 359 h 852"/>
                <a:gd name="T84" fmla="*/ 75 w 232"/>
                <a:gd name="T85" fmla="*/ 352 h 852"/>
                <a:gd name="T86" fmla="*/ 71 w 232"/>
                <a:gd name="T87" fmla="*/ 346 h 852"/>
                <a:gd name="T88" fmla="*/ 68 w 232"/>
                <a:gd name="T89" fmla="*/ 341 h 852"/>
                <a:gd name="T90" fmla="*/ 64 w 232"/>
                <a:gd name="T91" fmla="*/ 334 h 852"/>
                <a:gd name="T92" fmla="*/ 60 w 232"/>
                <a:gd name="T93" fmla="*/ 328 h 852"/>
                <a:gd name="T94" fmla="*/ 56 w 232"/>
                <a:gd name="T95" fmla="*/ 323 h 852"/>
                <a:gd name="T96" fmla="*/ 52 w 232"/>
                <a:gd name="T97" fmla="*/ 317 h 852"/>
                <a:gd name="T98" fmla="*/ 48 w 232"/>
                <a:gd name="T99" fmla="*/ 311 h 852"/>
                <a:gd name="T100" fmla="*/ 44 w 232"/>
                <a:gd name="T101" fmla="*/ 306 h 852"/>
                <a:gd name="T102" fmla="*/ 40 w 232"/>
                <a:gd name="T103" fmla="*/ 300 h 852"/>
                <a:gd name="T104" fmla="*/ 36 w 232"/>
                <a:gd name="T105" fmla="*/ 295 h 852"/>
                <a:gd name="T106" fmla="*/ 32 w 232"/>
                <a:gd name="T107" fmla="*/ 291 h 852"/>
                <a:gd name="T108" fmla="*/ 28 w 232"/>
                <a:gd name="T109" fmla="*/ 287 h 852"/>
                <a:gd name="T110" fmla="*/ 24 w 232"/>
                <a:gd name="T111" fmla="*/ 283 h 852"/>
                <a:gd name="T112" fmla="*/ 0 w 232"/>
                <a:gd name="T113" fmla="*/ 112 h 852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  <a:gd name="T165" fmla="*/ 0 60000 65536"/>
                <a:gd name="T166" fmla="*/ 0 60000 65536"/>
                <a:gd name="T167" fmla="*/ 0 60000 65536"/>
                <a:gd name="T168" fmla="*/ 0 60000 65536"/>
                <a:gd name="T169" fmla="*/ 0 60000 65536"/>
                <a:gd name="T170" fmla="*/ 0 60000 65536"/>
              </a:gdLst>
              <a:ahLst/>
              <a:cxnLst>
                <a:cxn ang="T114">
                  <a:pos x="T0" y="T1"/>
                </a:cxn>
                <a:cxn ang="T115">
                  <a:pos x="T2" y="T3"/>
                </a:cxn>
                <a:cxn ang="T116">
                  <a:pos x="T4" y="T5"/>
                </a:cxn>
                <a:cxn ang="T117">
                  <a:pos x="T6" y="T7"/>
                </a:cxn>
                <a:cxn ang="T118">
                  <a:pos x="T8" y="T9"/>
                </a:cxn>
                <a:cxn ang="T119">
                  <a:pos x="T10" y="T11"/>
                </a:cxn>
                <a:cxn ang="T120">
                  <a:pos x="T12" y="T13"/>
                </a:cxn>
                <a:cxn ang="T121">
                  <a:pos x="T14" y="T15"/>
                </a:cxn>
                <a:cxn ang="T122">
                  <a:pos x="T16" y="T17"/>
                </a:cxn>
                <a:cxn ang="T123">
                  <a:pos x="T18" y="T19"/>
                </a:cxn>
                <a:cxn ang="T124">
                  <a:pos x="T20" y="T21"/>
                </a:cxn>
                <a:cxn ang="T125">
                  <a:pos x="T22" y="T23"/>
                </a:cxn>
                <a:cxn ang="T126">
                  <a:pos x="T24" y="T25"/>
                </a:cxn>
                <a:cxn ang="T127">
                  <a:pos x="T26" y="T27"/>
                </a:cxn>
                <a:cxn ang="T128">
                  <a:pos x="T28" y="T29"/>
                </a:cxn>
                <a:cxn ang="T129">
                  <a:pos x="T30" y="T31"/>
                </a:cxn>
                <a:cxn ang="T130">
                  <a:pos x="T32" y="T33"/>
                </a:cxn>
                <a:cxn ang="T131">
                  <a:pos x="T34" y="T35"/>
                </a:cxn>
                <a:cxn ang="T132">
                  <a:pos x="T36" y="T37"/>
                </a:cxn>
                <a:cxn ang="T133">
                  <a:pos x="T38" y="T39"/>
                </a:cxn>
                <a:cxn ang="T134">
                  <a:pos x="T40" y="T41"/>
                </a:cxn>
                <a:cxn ang="T135">
                  <a:pos x="T42" y="T43"/>
                </a:cxn>
                <a:cxn ang="T136">
                  <a:pos x="T44" y="T45"/>
                </a:cxn>
                <a:cxn ang="T137">
                  <a:pos x="T46" y="T47"/>
                </a:cxn>
                <a:cxn ang="T138">
                  <a:pos x="T48" y="T49"/>
                </a:cxn>
                <a:cxn ang="T139">
                  <a:pos x="T50" y="T51"/>
                </a:cxn>
                <a:cxn ang="T140">
                  <a:pos x="T52" y="T53"/>
                </a:cxn>
                <a:cxn ang="T141">
                  <a:pos x="T54" y="T55"/>
                </a:cxn>
                <a:cxn ang="T142">
                  <a:pos x="T56" y="T57"/>
                </a:cxn>
                <a:cxn ang="T143">
                  <a:pos x="T58" y="T59"/>
                </a:cxn>
                <a:cxn ang="T144">
                  <a:pos x="T60" y="T61"/>
                </a:cxn>
                <a:cxn ang="T145">
                  <a:pos x="T62" y="T63"/>
                </a:cxn>
                <a:cxn ang="T146">
                  <a:pos x="T64" y="T65"/>
                </a:cxn>
                <a:cxn ang="T147">
                  <a:pos x="T66" y="T67"/>
                </a:cxn>
                <a:cxn ang="T148">
                  <a:pos x="T68" y="T69"/>
                </a:cxn>
                <a:cxn ang="T149">
                  <a:pos x="T70" y="T71"/>
                </a:cxn>
                <a:cxn ang="T150">
                  <a:pos x="T72" y="T73"/>
                </a:cxn>
                <a:cxn ang="T151">
                  <a:pos x="T74" y="T75"/>
                </a:cxn>
                <a:cxn ang="T152">
                  <a:pos x="T76" y="T77"/>
                </a:cxn>
                <a:cxn ang="T153">
                  <a:pos x="T78" y="T79"/>
                </a:cxn>
                <a:cxn ang="T154">
                  <a:pos x="T80" y="T81"/>
                </a:cxn>
                <a:cxn ang="T155">
                  <a:pos x="T82" y="T83"/>
                </a:cxn>
                <a:cxn ang="T156">
                  <a:pos x="T84" y="T85"/>
                </a:cxn>
                <a:cxn ang="T157">
                  <a:pos x="T86" y="T87"/>
                </a:cxn>
                <a:cxn ang="T158">
                  <a:pos x="T88" y="T89"/>
                </a:cxn>
                <a:cxn ang="T159">
                  <a:pos x="T90" y="T91"/>
                </a:cxn>
                <a:cxn ang="T160">
                  <a:pos x="T92" y="T93"/>
                </a:cxn>
                <a:cxn ang="T161">
                  <a:pos x="T94" y="T95"/>
                </a:cxn>
                <a:cxn ang="T162">
                  <a:pos x="T96" y="T97"/>
                </a:cxn>
                <a:cxn ang="T163">
                  <a:pos x="T98" y="T99"/>
                </a:cxn>
                <a:cxn ang="T164">
                  <a:pos x="T100" y="T101"/>
                </a:cxn>
                <a:cxn ang="T165">
                  <a:pos x="T102" y="T103"/>
                </a:cxn>
                <a:cxn ang="T166">
                  <a:pos x="T104" y="T105"/>
                </a:cxn>
                <a:cxn ang="T167">
                  <a:pos x="T106" y="T107"/>
                </a:cxn>
                <a:cxn ang="T168">
                  <a:pos x="T108" y="T109"/>
                </a:cxn>
                <a:cxn ang="T169">
                  <a:pos x="T110" y="T111"/>
                </a:cxn>
                <a:cxn ang="T170">
                  <a:pos x="T112" y="T113"/>
                </a:cxn>
              </a:cxnLst>
              <a:rect l="0" t="0" r="r" b="b"/>
              <a:pathLst>
                <a:path w="232" h="852">
                  <a:moveTo>
                    <a:pt x="0" y="223"/>
                  </a:moveTo>
                  <a:lnTo>
                    <a:pt x="44" y="33"/>
                  </a:lnTo>
                  <a:lnTo>
                    <a:pt x="64" y="0"/>
                  </a:lnTo>
                  <a:lnTo>
                    <a:pt x="114" y="33"/>
                  </a:lnTo>
                  <a:lnTo>
                    <a:pt x="118" y="36"/>
                  </a:lnTo>
                  <a:lnTo>
                    <a:pt x="120" y="38"/>
                  </a:lnTo>
                  <a:lnTo>
                    <a:pt x="121" y="44"/>
                  </a:lnTo>
                  <a:lnTo>
                    <a:pt x="123" y="48"/>
                  </a:lnTo>
                  <a:lnTo>
                    <a:pt x="127" y="54"/>
                  </a:lnTo>
                  <a:lnTo>
                    <a:pt x="129" y="59"/>
                  </a:lnTo>
                  <a:lnTo>
                    <a:pt x="133" y="65"/>
                  </a:lnTo>
                  <a:lnTo>
                    <a:pt x="135" y="69"/>
                  </a:lnTo>
                  <a:lnTo>
                    <a:pt x="137" y="73"/>
                  </a:lnTo>
                  <a:lnTo>
                    <a:pt x="139" y="76"/>
                  </a:lnTo>
                  <a:lnTo>
                    <a:pt x="142" y="80"/>
                  </a:lnTo>
                  <a:lnTo>
                    <a:pt x="144" y="84"/>
                  </a:lnTo>
                  <a:lnTo>
                    <a:pt x="146" y="88"/>
                  </a:lnTo>
                  <a:lnTo>
                    <a:pt x="148" y="92"/>
                  </a:lnTo>
                  <a:lnTo>
                    <a:pt x="150" y="97"/>
                  </a:lnTo>
                  <a:lnTo>
                    <a:pt x="152" y="101"/>
                  </a:lnTo>
                  <a:lnTo>
                    <a:pt x="154" y="107"/>
                  </a:lnTo>
                  <a:lnTo>
                    <a:pt x="158" y="111"/>
                  </a:lnTo>
                  <a:lnTo>
                    <a:pt x="159" y="118"/>
                  </a:lnTo>
                  <a:lnTo>
                    <a:pt x="161" y="122"/>
                  </a:lnTo>
                  <a:lnTo>
                    <a:pt x="163" y="128"/>
                  </a:lnTo>
                  <a:lnTo>
                    <a:pt x="165" y="133"/>
                  </a:lnTo>
                  <a:lnTo>
                    <a:pt x="169" y="139"/>
                  </a:lnTo>
                  <a:lnTo>
                    <a:pt x="171" y="145"/>
                  </a:lnTo>
                  <a:lnTo>
                    <a:pt x="173" y="150"/>
                  </a:lnTo>
                  <a:lnTo>
                    <a:pt x="175" y="158"/>
                  </a:lnTo>
                  <a:lnTo>
                    <a:pt x="178" y="166"/>
                  </a:lnTo>
                  <a:lnTo>
                    <a:pt x="180" y="171"/>
                  </a:lnTo>
                  <a:lnTo>
                    <a:pt x="182" y="177"/>
                  </a:lnTo>
                  <a:lnTo>
                    <a:pt x="184" y="185"/>
                  </a:lnTo>
                  <a:lnTo>
                    <a:pt x="186" y="192"/>
                  </a:lnTo>
                  <a:lnTo>
                    <a:pt x="188" y="198"/>
                  </a:lnTo>
                  <a:lnTo>
                    <a:pt x="192" y="206"/>
                  </a:lnTo>
                  <a:lnTo>
                    <a:pt x="194" y="215"/>
                  </a:lnTo>
                  <a:lnTo>
                    <a:pt x="196" y="223"/>
                  </a:lnTo>
                  <a:lnTo>
                    <a:pt x="199" y="230"/>
                  </a:lnTo>
                  <a:lnTo>
                    <a:pt x="201" y="238"/>
                  </a:lnTo>
                  <a:lnTo>
                    <a:pt x="203" y="246"/>
                  </a:lnTo>
                  <a:lnTo>
                    <a:pt x="205" y="255"/>
                  </a:lnTo>
                  <a:lnTo>
                    <a:pt x="207" y="263"/>
                  </a:lnTo>
                  <a:lnTo>
                    <a:pt x="209" y="272"/>
                  </a:lnTo>
                  <a:lnTo>
                    <a:pt x="211" y="280"/>
                  </a:lnTo>
                  <a:lnTo>
                    <a:pt x="213" y="289"/>
                  </a:lnTo>
                  <a:lnTo>
                    <a:pt x="215" y="299"/>
                  </a:lnTo>
                  <a:lnTo>
                    <a:pt x="216" y="308"/>
                  </a:lnTo>
                  <a:lnTo>
                    <a:pt x="218" y="318"/>
                  </a:lnTo>
                  <a:lnTo>
                    <a:pt x="220" y="327"/>
                  </a:lnTo>
                  <a:lnTo>
                    <a:pt x="222" y="337"/>
                  </a:lnTo>
                  <a:lnTo>
                    <a:pt x="222" y="348"/>
                  </a:lnTo>
                  <a:lnTo>
                    <a:pt x="224" y="358"/>
                  </a:lnTo>
                  <a:lnTo>
                    <a:pt x="226" y="367"/>
                  </a:lnTo>
                  <a:lnTo>
                    <a:pt x="232" y="852"/>
                  </a:lnTo>
                  <a:lnTo>
                    <a:pt x="230" y="850"/>
                  </a:lnTo>
                  <a:lnTo>
                    <a:pt x="230" y="848"/>
                  </a:lnTo>
                  <a:lnTo>
                    <a:pt x="228" y="846"/>
                  </a:lnTo>
                  <a:lnTo>
                    <a:pt x="226" y="843"/>
                  </a:lnTo>
                  <a:lnTo>
                    <a:pt x="222" y="837"/>
                  </a:lnTo>
                  <a:lnTo>
                    <a:pt x="220" y="831"/>
                  </a:lnTo>
                  <a:lnTo>
                    <a:pt x="216" y="824"/>
                  </a:lnTo>
                  <a:lnTo>
                    <a:pt x="213" y="818"/>
                  </a:lnTo>
                  <a:lnTo>
                    <a:pt x="211" y="812"/>
                  </a:lnTo>
                  <a:lnTo>
                    <a:pt x="209" y="808"/>
                  </a:lnTo>
                  <a:lnTo>
                    <a:pt x="205" y="805"/>
                  </a:lnTo>
                  <a:lnTo>
                    <a:pt x="203" y="799"/>
                  </a:lnTo>
                  <a:lnTo>
                    <a:pt x="201" y="795"/>
                  </a:lnTo>
                  <a:lnTo>
                    <a:pt x="197" y="789"/>
                  </a:lnTo>
                  <a:lnTo>
                    <a:pt x="196" y="786"/>
                  </a:lnTo>
                  <a:lnTo>
                    <a:pt x="194" y="780"/>
                  </a:lnTo>
                  <a:lnTo>
                    <a:pt x="190" y="774"/>
                  </a:lnTo>
                  <a:lnTo>
                    <a:pt x="186" y="768"/>
                  </a:lnTo>
                  <a:lnTo>
                    <a:pt x="184" y="763"/>
                  </a:lnTo>
                  <a:lnTo>
                    <a:pt x="180" y="759"/>
                  </a:lnTo>
                  <a:lnTo>
                    <a:pt x="177" y="751"/>
                  </a:lnTo>
                  <a:lnTo>
                    <a:pt x="175" y="746"/>
                  </a:lnTo>
                  <a:lnTo>
                    <a:pt x="171" y="742"/>
                  </a:lnTo>
                  <a:lnTo>
                    <a:pt x="169" y="736"/>
                  </a:lnTo>
                  <a:lnTo>
                    <a:pt x="165" y="728"/>
                  </a:lnTo>
                  <a:lnTo>
                    <a:pt x="161" y="723"/>
                  </a:lnTo>
                  <a:lnTo>
                    <a:pt x="158" y="717"/>
                  </a:lnTo>
                  <a:lnTo>
                    <a:pt x="154" y="711"/>
                  </a:lnTo>
                  <a:lnTo>
                    <a:pt x="150" y="704"/>
                  </a:lnTo>
                  <a:lnTo>
                    <a:pt x="146" y="698"/>
                  </a:lnTo>
                  <a:lnTo>
                    <a:pt x="142" y="692"/>
                  </a:lnTo>
                  <a:lnTo>
                    <a:pt x="139" y="687"/>
                  </a:lnTo>
                  <a:lnTo>
                    <a:pt x="135" y="681"/>
                  </a:lnTo>
                  <a:lnTo>
                    <a:pt x="131" y="673"/>
                  </a:lnTo>
                  <a:lnTo>
                    <a:pt x="127" y="668"/>
                  </a:lnTo>
                  <a:lnTo>
                    <a:pt x="123" y="662"/>
                  </a:lnTo>
                  <a:lnTo>
                    <a:pt x="120" y="656"/>
                  </a:lnTo>
                  <a:lnTo>
                    <a:pt x="116" y="651"/>
                  </a:lnTo>
                  <a:lnTo>
                    <a:pt x="112" y="645"/>
                  </a:lnTo>
                  <a:lnTo>
                    <a:pt x="108" y="639"/>
                  </a:lnTo>
                  <a:lnTo>
                    <a:pt x="104" y="633"/>
                  </a:lnTo>
                  <a:lnTo>
                    <a:pt x="101" y="628"/>
                  </a:lnTo>
                  <a:lnTo>
                    <a:pt x="95" y="622"/>
                  </a:lnTo>
                  <a:lnTo>
                    <a:pt x="91" y="616"/>
                  </a:lnTo>
                  <a:lnTo>
                    <a:pt x="87" y="611"/>
                  </a:lnTo>
                  <a:lnTo>
                    <a:pt x="83" y="605"/>
                  </a:lnTo>
                  <a:lnTo>
                    <a:pt x="80" y="599"/>
                  </a:lnTo>
                  <a:lnTo>
                    <a:pt x="76" y="595"/>
                  </a:lnTo>
                  <a:lnTo>
                    <a:pt x="72" y="590"/>
                  </a:lnTo>
                  <a:lnTo>
                    <a:pt x="68" y="586"/>
                  </a:lnTo>
                  <a:lnTo>
                    <a:pt x="63" y="582"/>
                  </a:lnTo>
                  <a:lnTo>
                    <a:pt x="59" y="576"/>
                  </a:lnTo>
                  <a:lnTo>
                    <a:pt x="55" y="573"/>
                  </a:lnTo>
                  <a:lnTo>
                    <a:pt x="51" y="569"/>
                  </a:lnTo>
                  <a:lnTo>
                    <a:pt x="47" y="565"/>
                  </a:lnTo>
                  <a:lnTo>
                    <a:pt x="44" y="561"/>
                  </a:lnTo>
                  <a:lnTo>
                    <a:pt x="0" y="223"/>
                  </a:lnTo>
                  <a:close/>
                </a:path>
              </a:pathLst>
            </a:custGeom>
            <a:solidFill>
              <a:srgbClr val="4A69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2" name="Freeform 24">
              <a:extLst>
                <a:ext uri="{FF2B5EF4-FFF2-40B4-BE49-F238E27FC236}">
                  <a16:creationId xmlns:a16="http://schemas.microsoft.com/office/drawing/2014/main" id="{C42732A9-886E-8D53-CEB4-23D48249AF5A}"/>
                </a:ext>
              </a:extLst>
            </p:cNvPr>
            <p:cNvSpPr>
              <a:spLocks/>
            </p:cNvSpPr>
            <p:nvPr/>
          </p:nvSpPr>
          <p:spPr bwMode="auto">
            <a:xfrm>
              <a:off x="1068" y="2123"/>
              <a:ext cx="74" cy="390"/>
            </a:xfrm>
            <a:custGeom>
              <a:avLst/>
              <a:gdLst>
                <a:gd name="T0" fmla="*/ 42 w 149"/>
                <a:gd name="T1" fmla="*/ 13 h 779"/>
                <a:gd name="T2" fmla="*/ 40 w 149"/>
                <a:gd name="T3" fmla="*/ 15 h 779"/>
                <a:gd name="T4" fmla="*/ 38 w 149"/>
                <a:gd name="T5" fmla="*/ 19 h 779"/>
                <a:gd name="T6" fmla="*/ 36 w 149"/>
                <a:gd name="T7" fmla="*/ 24 h 779"/>
                <a:gd name="T8" fmla="*/ 33 w 149"/>
                <a:gd name="T9" fmla="*/ 31 h 779"/>
                <a:gd name="T10" fmla="*/ 31 w 149"/>
                <a:gd name="T11" fmla="*/ 34 h 779"/>
                <a:gd name="T12" fmla="*/ 30 w 149"/>
                <a:gd name="T13" fmla="*/ 38 h 779"/>
                <a:gd name="T14" fmla="*/ 28 w 149"/>
                <a:gd name="T15" fmla="*/ 43 h 779"/>
                <a:gd name="T16" fmla="*/ 27 w 149"/>
                <a:gd name="T17" fmla="*/ 48 h 779"/>
                <a:gd name="T18" fmla="*/ 25 w 149"/>
                <a:gd name="T19" fmla="*/ 52 h 779"/>
                <a:gd name="T20" fmla="*/ 24 w 149"/>
                <a:gd name="T21" fmla="*/ 58 h 779"/>
                <a:gd name="T22" fmla="*/ 22 w 149"/>
                <a:gd name="T23" fmla="*/ 63 h 779"/>
                <a:gd name="T24" fmla="*/ 20 w 149"/>
                <a:gd name="T25" fmla="*/ 69 h 779"/>
                <a:gd name="T26" fmla="*/ 18 w 149"/>
                <a:gd name="T27" fmla="*/ 74 h 779"/>
                <a:gd name="T28" fmla="*/ 16 w 149"/>
                <a:gd name="T29" fmla="*/ 81 h 779"/>
                <a:gd name="T30" fmla="*/ 14 w 149"/>
                <a:gd name="T31" fmla="*/ 87 h 779"/>
                <a:gd name="T32" fmla="*/ 12 w 149"/>
                <a:gd name="T33" fmla="*/ 94 h 779"/>
                <a:gd name="T34" fmla="*/ 10 w 149"/>
                <a:gd name="T35" fmla="*/ 101 h 779"/>
                <a:gd name="T36" fmla="*/ 9 w 149"/>
                <a:gd name="T37" fmla="*/ 108 h 779"/>
                <a:gd name="T38" fmla="*/ 8 w 149"/>
                <a:gd name="T39" fmla="*/ 115 h 779"/>
                <a:gd name="T40" fmla="*/ 7 w 149"/>
                <a:gd name="T41" fmla="*/ 123 h 779"/>
                <a:gd name="T42" fmla="*/ 5 w 149"/>
                <a:gd name="T43" fmla="*/ 130 h 779"/>
                <a:gd name="T44" fmla="*/ 4 w 149"/>
                <a:gd name="T45" fmla="*/ 138 h 779"/>
                <a:gd name="T46" fmla="*/ 3 w 149"/>
                <a:gd name="T47" fmla="*/ 146 h 779"/>
                <a:gd name="T48" fmla="*/ 2 w 149"/>
                <a:gd name="T49" fmla="*/ 154 h 779"/>
                <a:gd name="T50" fmla="*/ 1 w 149"/>
                <a:gd name="T51" fmla="*/ 163 h 779"/>
                <a:gd name="T52" fmla="*/ 0 w 149"/>
                <a:gd name="T53" fmla="*/ 171 h 779"/>
                <a:gd name="T54" fmla="*/ 0 w 149"/>
                <a:gd name="T55" fmla="*/ 389 h 779"/>
                <a:gd name="T56" fmla="*/ 2 w 149"/>
                <a:gd name="T57" fmla="*/ 385 h 779"/>
                <a:gd name="T58" fmla="*/ 3 w 149"/>
                <a:gd name="T59" fmla="*/ 381 h 779"/>
                <a:gd name="T60" fmla="*/ 6 w 149"/>
                <a:gd name="T61" fmla="*/ 377 h 779"/>
                <a:gd name="T62" fmla="*/ 8 w 149"/>
                <a:gd name="T63" fmla="*/ 370 h 779"/>
                <a:gd name="T64" fmla="*/ 11 w 149"/>
                <a:gd name="T65" fmla="*/ 363 h 779"/>
                <a:gd name="T66" fmla="*/ 14 w 149"/>
                <a:gd name="T67" fmla="*/ 359 h 779"/>
                <a:gd name="T68" fmla="*/ 16 w 149"/>
                <a:gd name="T69" fmla="*/ 355 h 779"/>
                <a:gd name="T70" fmla="*/ 19 w 149"/>
                <a:gd name="T71" fmla="*/ 350 h 779"/>
                <a:gd name="T72" fmla="*/ 21 w 149"/>
                <a:gd name="T73" fmla="*/ 346 h 779"/>
                <a:gd name="T74" fmla="*/ 24 w 149"/>
                <a:gd name="T75" fmla="*/ 341 h 779"/>
                <a:gd name="T76" fmla="*/ 27 w 149"/>
                <a:gd name="T77" fmla="*/ 338 h 779"/>
                <a:gd name="T78" fmla="*/ 29 w 149"/>
                <a:gd name="T79" fmla="*/ 333 h 779"/>
                <a:gd name="T80" fmla="*/ 32 w 149"/>
                <a:gd name="T81" fmla="*/ 328 h 779"/>
                <a:gd name="T82" fmla="*/ 35 w 149"/>
                <a:gd name="T83" fmla="*/ 323 h 779"/>
                <a:gd name="T84" fmla="*/ 39 w 149"/>
                <a:gd name="T85" fmla="*/ 319 h 779"/>
                <a:gd name="T86" fmla="*/ 43 w 149"/>
                <a:gd name="T87" fmla="*/ 314 h 779"/>
                <a:gd name="T88" fmla="*/ 46 w 149"/>
                <a:gd name="T89" fmla="*/ 309 h 779"/>
                <a:gd name="T90" fmla="*/ 50 w 149"/>
                <a:gd name="T91" fmla="*/ 304 h 779"/>
                <a:gd name="T92" fmla="*/ 54 w 149"/>
                <a:gd name="T93" fmla="*/ 300 h 779"/>
                <a:gd name="T94" fmla="*/ 58 w 149"/>
                <a:gd name="T95" fmla="*/ 295 h 779"/>
                <a:gd name="T96" fmla="*/ 63 w 149"/>
                <a:gd name="T97" fmla="*/ 290 h 779"/>
                <a:gd name="T98" fmla="*/ 66 w 149"/>
                <a:gd name="T99" fmla="*/ 285 h 779"/>
                <a:gd name="T100" fmla="*/ 71 w 149"/>
                <a:gd name="T101" fmla="*/ 281 h 779"/>
                <a:gd name="T102" fmla="*/ 74 w 149"/>
                <a:gd name="T103" fmla="*/ 13 h 779"/>
                <a:gd name="T104" fmla="*/ 65 w 149"/>
                <a:gd name="T105" fmla="*/ 0 h 779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</a:gdLst>
              <a:ahLst/>
              <a:cxnLst>
                <a:cxn ang="T106">
                  <a:pos x="T0" y="T1"/>
                </a:cxn>
                <a:cxn ang="T107">
                  <a:pos x="T2" y="T3"/>
                </a:cxn>
                <a:cxn ang="T108">
                  <a:pos x="T4" y="T5"/>
                </a:cxn>
                <a:cxn ang="T109">
                  <a:pos x="T6" y="T7"/>
                </a:cxn>
                <a:cxn ang="T110">
                  <a:pos x="T8" y="T9"/>
                </a:cxn>
                <a:cxn ang="T111">
                  <a:pos x="T10" y="T11"/>
                </a:cxn>
                <a:cxn ang="T112">
                  <a:pos x="T12" y="T13"/>
                </a:cxn>
                <a:cxn ang="T113">
                  <a:pos x="T14" y="T15"/>
                </a:cxn>
                <a:cxn ang="T114">
                  <a:pos x="T16" y="T17"/>
                </a:cxn>
                <a:cxn ang="T115">
                  <a:pos x="T18" y="T19"/>
                </a:cxn>
                <a:cxn ang="T116">
                  <a:pos x="T20" y="T21"/>
                </a:cxn>
                <a:cxn ang="T117">
                  <a:pos x="T22" y="T23"/>
                </a:cxn>
                <a:cxn ang="T118">
                  <a:pos x="T24" y="T25"/>
                </a:cxn>
                <a:cxn ang="T119">
                  <a:pos x="T26" y="T27"/>
                </a:cxn>
                <a:cxn ang="T120">
                  <a:pos x="T28" y="T29"/>
                </a:cxn>
                <a:cxn ang="T121">
                  <a:pos x="T30" y="T31"/>
                </a:cxn>
                <a:cxn ang="T122">
                  <a:pos x="T32" y="T33"/>
                </a:cxn>
                <a:cxn ang="T123">
                  <a:pos x="T34" y="T35"/>
                </a:cxn>
                <a:cxn ang="T124">
                  <a:pos x="T36" y="T37"/>
                </a:cxn>
                <a:cxn ang="T125">
                  <a:pos x="T38" y="T39"/>
                </a:cxn>
                <a:cxn ang="T126">
                  <a:pos x="T40" y="T41"/>
                </a:cxn>
                <a:cxn ang="T127">
                  <a:pos x="T42" y="T43"/>
                </a:cxn>
                <a:cxn ang="T128">
                  <a:pos x="T44" y="T45"/>
                </a:cxn>
                <a:cxn ang="T129">
                  <a:pos x="T46" y="T47"/>
                </a:cxn>
                <a:cxn ang="T130">
                  <a:pos x="T48" y="T49"/>
                </a:cxn>
                <a:cxn ang="T131">
                  <a:pos x="T50" y="T51"/>
                </a:cxn>
                <a:cxn ang="T132">
                  <a:pos x="T52" y="T53"/>
                </a:cxn>
                <a:cxn ang="T133">
                  <a:pos x="T54" y="T55"/>
                </a:cxn>
                <a:cxn ang="T134">
                  <a:pos x="T56" y="T57"/>
                </a:cxn>
                <a:cxn ang="T135">
                  <a:pos x="T58" y="T59"/>
                </a:cxn>
                <a:cxn ang="T136">
                  <a:pos x="T60" y="T61"/>
                </a:cxn>
                <a:cxn ang="T137">
                  <a:pos x="T62" y="T63"/>
                </a:cxn>
                <a:cxn ang="T138">
                  <a:pos x="T64" y="T65"/>
                </a:cxn>
                <a:cxn ang="T139">
                  <a:pos x="T66" y="T67"/>
                </a:cxn>
                <a:cxn ang="T140">
                  <a:pos x="T68" y="T69"/>
                </a:cxn>
                <a:cxn ang="T141">
                  <a:pos x="T70" y="T71"/>
                </a:cxn>
                <a:cxn ang="T142">
                  <a:pos x="T72" y="T73"/>
                </a:cxn>
                <a:cxn ang="T143">
                  <a:pos x="T74" y="T75"/>
                </a:cxn>
                <a:cxn ang="T144">
                  <a:pos x="T76" y="T77"/>
                </a:cxn>
                <a:cxn ang="T145">
                  <a:pos x="T78" y="T79"/>
                </a:cxn>
                <a:cxn ang="T146">
                  <a:pos x="T80" y="T81"/>
                </a:cxn>
                <a:cxn ang="T147">
                  <a:pos x="T82" y="T83"/>
                </a:cxn>
                <a:cxn ang="T148">
                  <a:pos x="T84" y="T85"/>
                </a:cxn>
                <a:cxn ang="T149">
                  <a:pos x="T86" y="T87"/>
                </a:cxn>
                <a:cxn ang="T150">
                  <a:pos x="T88" y="T89"/>
                </a:cxn>
                <a:cxn ang="T151">
                  <a:pos x="T90" y="T91"/>
                </a:cxn>
                <a:cxn ang="T152">
                  <a:pos x="T92" y="T93"/>
                </a:cxn>
                <a:cxn ang="T153">
                  <a:pos x="T94" y="T95"/>
                </a:cxn>
                <a:cxn ang="T154">
                  <a:pos x="T96" y="T97"/>
                </a:cxn>
                <a:cxn ang="T155">
                  <a:pos x="T98" y="T99"/>
                </a:cxn>
                <a:cxn ang="T156">
                  <a:pos x="T100" y="T101"/>
                </a:cxn>
                <a:cxn ang="T157">
                  <a:pos x="T102" y="T103"/>
                </a:cxn>
                <a:cxn ang="T158">
                  <a:pos x="T104" y="T105"/>
                </a:cxn>
              </a:cxnLst>
              <a:rect l="0" t="0" r="r" b="b"/>
              <a:pathLst>
                <a:path w="149" h="779">
                  <a:moveTo>
                    <a:pt x="130" y="0"/>
                  </a:moveTo>
                  <a:lnTo>
                    <a:pt x="84" y="25"/>
                  </a:lnTo>
                  <a:lnTo>
                    <a:pt x="82" y="27"/>
                  </a:lnTo>
                  <a:lnTo>
                    <a:pt x="80" y="30"/>
                  </a:lnTo>
                  <a:lnTo>
                    <a:pt x="78" y="32"/>
                  </a:lnTo>
                  <a:lnTo>
                    <a:pt x="76" y="38"/>
                  </a:lnTo>
                  <a:lnTo>
                    <a:pt x="74" y="42"/>
                  </a:lnTo>
                  <a:lnTo>
                    <a:pt x="73" y="47"/>
                  </a:lnTo>
                  <a:lnTo>
                    <a:pt x="69" y="53"/>
                  </a:lnTo>
                  <a:lnTo>
                    <a:pt x="67" y="61"/>
                  </a:lnTo>
                  <a:lnTo>
                    <a:pt x="65" y="65"/>
                  </a:lnTo>
                  <a:lnTo>
                    <a:pt x="63" y="68"/>
                  </a:lnTo>
                  <a:lnTo>
                    <a:pt x="63" y="72"/>
                  </a:lnTo>
                  <a:lnTo>
                    <a:pt x="61" y="76"/>
                  </a:lnTo>
                  <a:lnTo>
                    <a:pt x="59" y="80"/>
                  </a:lnTo>
                  <a:lnTo>
                    <a:pt x="57" y="85"/>
                  </a:lnTo>
                  <a:lnTo>
                    <a:pt x="55" y="89"/>
                  </a:lnTo>
                  <a:lnTo>
                    <a:pt x="54" y="95"/>
                  </a:lnTo>
                  <a:lnTo>
                    <a:pt x="52" y="99"/>
                  </a:lnTo>
                  <a:lnTo>
                    <a:pt x="50" y="104"/>
                  </a:lnTo>
                  <a:lnTo>
                    <a:pt x="48" y="108"/>
                  </a:lnTo>
                  <a:lnTo>
                    <a:pt x="48" y="116"/>
                  </a:lnTo>
                  <a:lnTo>
                    <a:pt x="46" y="120"/>
                  </a:lnTo>
                  <a:lnTo>
                    <a:pt x="44" y="125"/>
                  </a:lnTo>
                  <a:lnTo>
                    <a:pt x="40" y="131"/>
                  </a:lnTo>
                  <a:lnTo>
                    <a:pt x="40" y="137"/>
                  </a:lnTo>
                  <a:lnTo>
                    <a:pt x="38" y="142"/>
                  </a:lnTo>
                  <a:lnTo>
                    <a:pt x="36" y="148"/>
                  </a:lnTo>
                  <a:lnTo>
                    <a:pt x="33" y="156"/>
                  </a:lnTo>
                  <a:lnTo>
                    <a:pt x="33" y="161"/>
                  </a:lnTo>
                  <a:lnTo>
                    <a:pt x="31" y="167"/>
                  </a:lnTo>
                  <a:lnTo>
                    <a:pt x="29" y="173"/>
                  </a:lnTo>
                  <a:lnTo>
                    <a:pt x="27" y="181"/>
                  </a:lnTo>
                  <a:lnTo>
                    <a:pt x="25" y="188"/>
                  </a:lnTo>
                  <a:lnTo>
                    <a:pt x="23" y="194"/>
                  </a:lnTo>
                  <a:lnTo>
                    <a:pt x="21" y="201"/>
                  </a:lnTo>
                  <a:lnTo>
                    <a:pt x="21" y="207"/>
                  </a:lnTo>
                  <a:lnTo>
                    <a:pt x="19" y="215"/>
                  </a:lnTo>
                  <a:lnTo>
                    <a:pt x="17" y="222"/>
                  </a:lnTo>
                  <a:lnTo>
                    <a:pt x="16" y="230"/>
                  </a:lnTo>
                  <a:lnTo>
                    <a:pt x="14" y="238"/>
                  </a:lnTo>
                  <a:lnTo>
                    <a:pt x="14" y="245"/>
                  </a:lnTo>
                  <a:lnTo>
                    <a:pt x="12" y="253"/>
                  </a:lnTo>
                  <a:lnTo>
                    <a:pt x="10" y="260"/>
                  </a:lnTo>
                  <a:lnTo>
                    <a:pt x="8" y="268"/>
                  </a:lnTo>
                  <a:lnTo>
                    <a:pt x="8" y="276"/>
                  </a:lnTo>
                  <a:lnTo>
                    <a:pt x="6" y="283"/>
                  </a:lnTo>
                  <a:lnTo>
                    <a:pt x="6" y="291"/>
                  </a:lnTo>
                  <a:lnTo>
                    <a:pt x="4" y="300"/>
                  </a:lnTo>
                  <a:lnTo>
                    <a:pt x="4" y="308"/>
                  </a:lnTo>
                  <a:lnTo>
                    <a:pt x="2" y="316"/>
                  </a:lnTo>
                  <a:lnTo>
                    <a:pt x="2" y="325"/>
                  </a:lnTo>
                  <a:lnTo>
                    <a:pt x="0" y="333"/>
                  </a:lnTo>
                  <a:lnTo>
                    <a:pt x="0" y="342"/>
                  </a:lnTo>
                  <a:lnTo>
                    <a:pt x="0" y="779"/>
                  </a:lnTo>
                  <a:lnTo>
                    <a:pt x="0" y="778"/>
                  </a:lnTo>
                  <a:lnTo>
                    <a:pt x="2" y="774"/>
                  </a:lnTo>
                  <a:lnTo>
                    <a:pt x="4" y="770"/>
                  </a:lnTo>
                  <a:lnTo>
                    <a:pt x="4" y="766"/>
                  </a:lnTo>
                  <a:lnTo>
                    <a:pt x="6" y="762"/>
                  </a:lnTo>
                  <a:lnTo>
                    <a:pt x="10" y="759"/>
                  </a:lnTo>
                  <a:lnTo>
                    <a:pt x="12" y="753"/>
                  </a:lnTo>
                  <a:lnTo>
                    <a:pt x="14" y="747"/>
                  </a:lnTo>
                  <a:lnTo>
                    <a:pt x="16" y="740"/>
                  </a:lnTo>
                  <a:lnTo>
                    <a:pt x="19" y="734"/>
                  </a:lnTo>
                  <a:lnTo>
                    <a:pt x="23" y="726"/>
                  </a:lnTo>
                  <a:lnTo>
                    <a:pt x="27" y="720"/>
                  </a:lnTo>
                  <a:lnTo>
                    <a:pt x="29" y="717"/>
                  </a:lnTo>
                  <a:lnTo>
                    <a:pt x="31" y="713"/>
                  </a:lnTo>
                  <a:lnTo>
                    <a:pt x="33" y="709"/>
                  </a:lnTo>
                  <a:lnTo>
                    <a:pt x="36" y="705"/>
                  </a:lnTo>
                  <a:lnTo>
                    <a:pt x="38" y="700"/>
                  </a:lnTo>
                  <a:lnTo>
                    <a:pt x="40" y="696"/>
                  </a:lnTo>
                  <a:lnTo>
                    <a:pt x="42" y="692"/>
                  </a:lnTo>
                  <a:lnTo>
                    <a:pt x="46" y="688"/>
                  </a:lnTo>
                  <a:lnTo>
                    <a:pt x="48" y="682"/>
                  </a:lnTo>
                  <a:lnTo>
                    <a:pt x="50" y="679"/>
                  </a:lnTo>
                  <a:lnTo>
                    <a:pt x="54" y="675"/>
                  </a:lnTo>
                  <a:lnTo>
                    <a:pt x="55" y="671"/>
                  </a:lnTo>
                  <a:lnTo>
                    <a:pt x="59" y="665"/>
                  </a:lnTo>
                  <a:lnTo>
                    <a:pt x="61" y="662"/>
                  </a:lnTo>
                  <a:lnTo>
                    <a:pt x="65" y="656"/>
                  </a:lnTo>
                  <a:lnTo>
                    <a:pt x="69" y="652"/>
                  </a:lnTo>
                  <a:lnTo>
                    <a:pt x="71" y="646"/>
                  </a:lnTo>
                  <a:lnTo>
                    <a:pt x="74" y="643"/>
                  </a:lnTo>
                  <a:lnTo>
                    <a:pt x="78" y="637"/>
                  </a:lnTo>
                  <a:lnTo>
                    <a:pt x="82" y="633"/>
                  </a:lnTo>
                  <a:lnTo>
                    <a:pt x="86" y="627"/>
                  </a:lnTo>
                  <a:lnTo>
                    <a:pt x="88" y="624"/>
                  </a:lnTo>
                  <a:lnTo>
                    <a:pt x="92" y="618"/>
                  </a:lnTo>
                  <a:lnTo>
                    <a:pt x="95" y="614"/>
                  </a:lnTo>
                  <a:lnTo>
                    <a:pt x="101" y="608"/>
                  </a:lnTo>
                  <a:lnTo>
                    <a:pt x="105" y="605"/>
                  </a:lnTo>
                  <a:lnTo>
                    <a:pt x="109" y="599"/>
                  </a:lnTo>
                  <a:lnTo>
                    <a:pt x="112" y="595"/>
                  </a:lnTo>
                  <a:lnTo>
                    <a:pt x="116" y="589"/>
                  </a:lnTo>
                  <a:lnTo>
                    <a:pt x="120" y="584"/>
                  </a:lnTo>
                  <a:lnTo>
                    <a:pt x="126" y="580"/>
                  </a:lnTo>
                  <a:lnTo>
                    <a:pt x="130" y="576"/>
                  </a:lnTo>
                  <a:lnTo>
                    <a:pt x="133" y="570"/>
                  </a:lnTo>
                  <a:lnTo>
                    <a:pt x="139" y="566"/>
                  </a:lnTo>
                  <a:lnTo>
                    <a:pt x="143" y="561"/>
                  </a:lnTo>
                  <a:lnTo>
                    <a:pt x="149" y="557"/>
                  </a:lnTo>
                  <a:lnTo>
                    <a:pt x="149" y="25"/>
                  </a:lnTo>
                  <a:lnTo>
                    <a:pt x="130" y="0"/>
                  </a:lnTo>
                  <a:close/>
                </a:path>
              </a:pathLst>
            </a:custGeom>
            <a:solidFill>
              <a:srgbClr val="7A9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3" name="Freeform 25">
              <a:extLst>
                <a:ext uri="{FF2B5EF4-FFF2-40B4-BE49-F238E27FC236}">
                  <a16:creationId xmlns:a16="http://schemas.microsoft.com/office/drawing/2014/main" id="{9DB64526-0A44-1A98-19A1-7FA0DBEF94B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7" y="2083"/>
              <a:ext cx="66" cy="52"/>
            </a:xfrm>
            <a:custGeom>
              <a:avLst/>
              <a:gdLst>
                <a:gd name="T0" fmla="*/ 0 w 131"/>
                <a:gd name="T1" fmla="*/ 52 h 105"/>
                <a:gd name="T2" fmla="*/ 0 w 131"/>
                <a:gd name="T3" fmla="*/ 51 h 105"/>
                <a:gd name="T4" fmla="*/ 2 w 131"/>
                <a:gd name="T5" fmla="*/ 50 h 105"/>
                <a:gd name="T6" fmla="*/ 4 w 131"/>
                <a:gd name="T7" fmla="*/ 47 h 105"/>
                <a:gd name="T8" fmla="*/ 7 w 131"/>
                <a:gd name="T9" fmla="*/ 44 h 105"/>
                <a:gd name="T10" fmla="*/ 9 w 131"/>
                <a:gd name="T11" fmla="*/ 43 h 105"/>
                <a:gd name="T12" fmla="*/ 11 w 131"/>
                <a:gd name="T13" fmla="*/ 41 h 105"/>
                <a:gd name="T14" fmla="*/ 14 w 131"/>
                <a:gd name="T15" fmla="*/ 39 h 105"/>
                <a:gd name="T16" fmla="*/ 16 w 131"/>
                <a:gd name="T17" fmla="*/ 37 h 105"/>
                <a:gd name="T18" fmla="*/ 18 w 131"/>
                <a:gd name="T19" fmla="*/ 35 h 105"/>
                <a:gd name="T20" fmla="*/ 20 w 131"/>
                <a:gd name="T21" fmla="*/ 33 h 105"/>
                <a:gd name="T22" fmla="*/ 22 w 131"/>
                <a:gd name="T23" fmla="*/ 31 h 105"/>
                <a:gd name="T24" fmla="*/ 26 w 131"/>
                <a:gd name="T25" fmla="*/ 29 h 105"/>
                <a:gd name="T26" fmla="*/ 28 w 131"/>
                <a:gd name="T27" fmla="*/ 26 h 105"/>
                <a:gd name="T28" fmla="*/ 31 w 131"/>
                <a:gd name="T29" fmla="*/ 24 h 105"/>
                <a:gd name="T30" fmla="*/ 34 w 131"/>
                <a:gd name="T31" fmla="*/ 22 h 105"/>
                <a:gd name="T32" fmla="*/ 37 w 131"/>
                <a:gd name="T33" fmla="*/ 20 h 105"/>
                <a:gd name="T34" fmla="*/ 38 w 131"/>
                <a:gd name="T35" fmla="*/ 18 h 105"/>
                <a:gd name="T36" fmla="*/ 41 w 131"/>
                <a:gd name="T37" fmla="*/ 15 h 105"/>
                <a:gd name="T38" fmla="*/ 44 w 131"/>
                <a:gd name="T39" fmla="*/ 13 h 105"/>
                <a:gd name="T40" fmla="*/ 47 w 131"/>
                <a:gd name="T41" fmla="*/ 11 h 105"/>
                <a:gd name="T42" fmla="*/ 50 w 131"/>
                <a:gd name="T43" fmla="*/ 9 h 105"/>
                <a:gd name="T44" fmla="*/ 52 w 131"/>
                <a:gd name="T45" fmla="*/ 7 h 105"/>
                <a:gd name="T46" fmla="*/ 55 w 131"/>
                <a:gd name="T47" fmla="*/ 5 h 105"/>
                <a:gd name="T48" fmla="*/ 57 w 131"/>
                <a:gd name="T49" fmla="*/ 5 h 105"/>
                <a:gd name="T50" fmla="*/ 59 w 131"/>
                <a:gd name="T51" fmla="*/ 3 h 105"/>
                <a:gd name="T52" fmla="*/ 61 w 131"/>
                <a:gd name="T53" fmla="*/ 2 h 105"/>
                <a:gd name="T54" fmla="*/ 63 w 131"/>
                <a:gd name="T55" fmla="*/ 1 h 105"/>
                <a:gd name="T56" fmla="*/ 66 w 131"/>
                <a:gd name="T57" fmla="*/ 0 h 105"/>
                <a:gd name="T58" fmla="*/ 55 w 131"/>
                <a:gd name="T59" fmla="*/ 35 h 105"/>
                <a:gd name="T60" fmla="*/ 33 w 131"/>
                <a:gd name="T61" fmla="*/ 52 h 105"/>
                <a:gd name="T62" fmla="*/ 0 w 131"/>
                <a:gd name="T63" fmla="*/ 52 h 105"/>
                <a:gd name="T64" fmla="*/ 0 w 131"/>
                <a:gd name="T65" fmla="*/ 52 h 105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</a:gdLst>
              <a:ahLst/>
              <a:cxnLst>
                <a:cxn ang="T66">
                  <a:pos x="T0" y="T1"/>
                </a:cxn>
                <a:cxn ang="T67">
                  <a:pos x="T2" y="T3"/>
                </a:cxn>
                <a:cxn ang="T68">
                  <a:pos x="T4" y="T5"/>
                </a:cxn>
                <a:cxn ang="T69">
                  <a:pos x="T6" y="T7"/>
                </a:cxn>
                <a:cxn ang="T70">
                  <a:pos x="T8" y="T9"/>
                </a:cxn>
                <a:cxn ang="T71">
                  <a:pos x="T10" y="T11"/>
                </a:cxn>
                <a:cxn ang="T72">
                  <a:pos x="T12" y="T13"/>
                </a:cxn>
                <a:cxn ang="T73">
                  <a:pos x="T14" y="T15"/>
                </a:cxn>
                <a:cxn ang="T74">
                  <a:pos x="T16" y="T17"/>
                </a:cxn>
                <a:cxn ang="T75">
                  <a:pos x="T18" y="T19"/>
                </a:cxn>
                <a:cxn ang="T76">
                  <a:pos x="T20" y="T21"/>
                </a:cxn>
                <a:cxn ang="T77">
                  <a:pos x="T22" y="T23"/>
                </a:cxn>
                <a:cxn ang="T78">
                  <a:pos x="T24" y="T25"/>
                </a:cxn>
                <a:cxn ang="T79">
                  <a:pos x="T26" y="T27"/>
                </a:cxn>
                <a:cxn ang="T80">
                  <a:pos x="T28" y="T29"/>
                </a:cxn>
                <a:cxn ang="T81">
                  <a:pos x="T30" y="T31"/>
                </a:cxn>
                <a:cxn ang="T82">
                  <a:pos x="T32" y="T33"/>
                </a:cxn>
                <a:cxn ang="T83">
                  <a:pos x="T34" y="T35"/>
                </a:cxn>
                <a:cxn ang="T84">
                  <a:pos x="T36" y="T37"/>
                </a:cxn>
                <a:cxn ang="T85">
                  <a:pos x="T38" y="T39"/>
                </a:cxn>
                <a:cxn ang="T86">
                  <a:pos x="T40" y="T41"/>
                </a:cxn>
                <a:cxn ang="T87">
                  <a:pos x="T42" y="T43"/>
                </a:cxn>
                <a:cxn ang="T88">
                  <a:pos x="T44" y="T45"/>
                </a:cxn>
                <a:cxn ang="T89">
                  <a:pos x="T46" y="T47"/>
                </a:cxn>
                <a:cxn ang="T90">
                  <a:pos x="T48" y="T49"/>
                </a:cxn>
                <a:cxn ang="T91">
                  <a:pos x="T50" y="T51"/>
                </a:cxn>
                <a:cxn ang="T92">
                  <a:pos x="T52" y="T53"/>
                </a:cxn>
                <a:cxn ang="T93">
                  <a:pos x="T54" y="T55"/>
                </a:cxn>
                <a:cxn ang="T94">
                  <a:pos x="T56" y="T57"/>
                </a:cxn>
                <a:cxn ang="T95">
                  <a:pos x="T58" y="T59"/>
                </a:cxn>
                <a:cxn ang="T96">
                  <a:pos x="T60" y="T61"/>
                </a:cxn>
                <a:cxn ang="T97">
                  <a:pos x="T62" y="T63"/>
                </a:cxn>
                <a:cxn ang="T98">
                  <a:pos x="T64" y="T65"/>
                </a:cxn>
              </a:cxnLst>
              <a:rect l="0" t="0" r="r" b="b"/>
              <a:pathLst>
                <a:path w="131" h="105">
                  <a:moveTo>
                    <a:pt x="0" y="105"/>
                  </a:moveTo>
                  <a:lnTo>
                    <a:pt x="0" y="103"/>
                  </a:lnTo>
                  <a:lnTo>
                    <a:pt x="4" y="101"/>
                  </a:lnTo>
                  <a:lnTo>
                    <a:pt x="8" y="95"/>
                  </a:lnTo>
                  <a:lnTo>
                    <a:pt x="14" y="89"/>
                  </a:lnTo>
                  <a:lnTo>
                    <a:pt x="17" y="86"/>
                  </a:lnTo>
                  <a:lnTo>
                    <a:pt x="21" y="82"/>
                  </a:lnTo>
                  <a:lnTo>
                    <a:pt x="27" y="78"/>
                  </a:lnTo>
                  <a:lnTo>
                    <a:pt x="31" y="74"/>
                  </a:lnTo>
                  <a:lnTo>
                    <a:pt x="35" y="70"/>
                  </a:lnTo>
                  <a:lnTo>
                    <a:pt x="40" y="67"/>
                  </a:lnTo>
                  <a:lnTo>
                    <a:pt x="44" y="63"/>
                  </a:lnTo>
                  <a:lnTo>
                    <a:pt x="52" y="59"/>
                  </a:lnTo>
                  <a:lnTo>
                    <a:pt x="55" y="53"/>
                  </a:lnTo>
                  <a:lnTo>
                    <a:pt x="61" y="48"/>
                  </a:lnTo>
                  <a:lnTo>
                    <a:pt x="67" y="44"/>
                  </a:lnTo>
                  <a:lnTo>
                    <a:pt x="73" y="40"/>
                  </a:lnTo>
                  <a:lnTo>
                    <a:pt x="76" y="36"/>
                  </a:lnTo>
                  <a:lnTo>
                    <a:pt x="82" y="30"/>
                  </a:lnTo>
                  <a:lnTo>
                    <a:pt x="88" y="27"/>
                  </a:lnTo>
                  <a:lnTo>
                    <a:pt x="93" y="23"/>
                  </a:lnTo>
                  <a:lnTo>
                    <a:pt x="99" y="19"/>
                  </a:lnTo>
                  <a:lnTo>
                    <a:pt x="103" y="15"/>
                  </a:lnTo>
                  <a:lnTo>
                    <a:pt x="109" y="11"/>
                  </a:lnTo>
                  <a:lnTo>
                    <a:pt x="114" y="10"/>
                  </a:lnTo>
                  <a:lnTo>
                    <a:pt x="118" y="6"/>
                  </a:lnTo>
                  <a:lnTo>
                    <a:pt x="122" y="4"/>
                  </a:lnTo>
                  <a:lnTo>
                    <a:pt x="126" y="2"/>
                  </a:lnTo>
                  <a:lnTo>
                    <a:pt x="131" y="0"/>
                  </a:lnTo>
                  <a:lnTo>
                    <a:pt x="109" y="70"/>
                  </a:lnTo>
                  <a:lnTo>
                    <a:pt x="65" y="105"/>
                  </a:lnTo>
                  <a:lnTo>
                    <a:pt x="0" y="105"/>
                  </a:lnTo>
                  <a:close/>
                </a:path>
              </a:pathLst>
            </a:custGeom>
            <a:solidFill>
              <a:srgbClr val="2E4F6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4" name="Freeform 26">
              <a:extLst>
                <a:ext uri="{FF2B5EF4-FFF2-40B4-BE49-F238E27FC236}">
                  <a16:creationId xmlns:a16="http://schemas.microsoft.com/office/drawing/2014/main" id="{98EC6DA3-4E80-517F-423F-D3320E27CAC7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" y="2083"/>
              <a:ext cx="46" cy="52"/>
            </a:xfrm>
            <a:custGeom>
              <a:avLst/>
              <a:gdLst>
                <a:gd name="T0" fmla="*/ 33 w 91"/>
                <a:gd name="T1" fmla="*/ 0 h 105"/>
                <a:gd name="T2" fmla="*/ 46 w 91"/>
                <a:gd name="T3" fmla="*/ 39 h 105"/>
                <a:gd name="T4" fmla="*/ 33 w 91"/>
                <a:gd name="T5" fmla="*/ 52 h 105"/>
                <a:gd name="T6" fmla="*/ 0 w 91"/>
                <a:gd name="T7" fmla="*/ 52 h 105"/>
                <a:gd name="T8" fmla="*/ 0 w 91"/>
                <a:gd name="T9" fmla="*/ 51 h 105"/>
                <a:gd name="T10" fmla="*/ 1 w 91"/>
                <a:gd name="T11" fmla="*/ 49 h 105"/>
                <a:gd name="T12" fmla="*/ 2 w 91"/>
                <a:gd name="T13" fmla="*/ 46 h 105"/>
                <a:gd name="T14" fmla="*/ 5 w 91"/>
                <a:gd name="T15" fmla="*/ 43 h 105"/>
                <a:gd name="T16" fmla="*/ 6 w 91"/>
                <a:gd name="T17" fmla="*/ 41 h 105"/>
                <a:gd name="T18" fmla="*/ 7 w 91"/>
                <a:gd name="T19" fmla="*/ 39 h 105"/>
                <a:gd name="T20" fmla="*/ 8 w 91"/>
                <a:gd name="T21" fmla="*/ 36 h 105"/>
                <a:gd name="T22" fmla="*/ 10 w 91"/>
                <a:gd name="T23" fmla="*/ 34 h 105"/>
                <a:gd name="T24" fmla="*/ 11 w 91"/>
                <a:gd name="T25" fmla="*/ 31 h 105"/>
                <a:gd name="T26" fmla="*/ 13 w 91"/>
                <a:gd name="T27" fmla="*/ 29 h 105"/>
                <a:gd name="T28" fmla="*/ 14 w 91"/>
                <a:gd name="T29" fmla="*/ 26 h 105"/>
                <a:gd name="T30" fmla="*/ 15 w 91"/>
                <a:gd name="T31" fmla="*/ 24 h 105"/>
                <a:gd name="T32" fmla="*/ 16 w 91"/>
                <a:gd name="T33" fmla="*/ 22 h 105"/>
                <a:gd name="T34" fmla="*/ 18 w 91"/>
                <a:gd name="T35" fmla="*/ 20 h 105"/>
                <a:gd name="T36" fmla="*/ 20 w 91"/>
                <a:gd name="T37" fmla="*/ 17 h 105"/>
                <a:gd name="T38" fmla="*/ 21 w 91"/>
                <a:gd name="T39" fmla="*/ 15 h 105"/>
                <a:gd name="T40" fmla="*/ 23 w 91"/>
                <a:gd name="T41" fmla="*/ 13 h 105"/>
                <a:gd name="T42" fmla="*/ 24 w 91"/>
                <a:gd name="T43" fmla="*/ 11 h 105"/>
                <a:gd name="T44" fmla="*/ 26 w 91"/>
                <a:gd name="T45" fmla="*/ 9 h 105"/>
                <a:gd name="T46" fmla="*/ 27 w 91"/>
                <a:gd name="T47" fmla="*/ 7 h 105"/>
                <a:gd name="T48" fmla="*/ 30 w 91"/>
                <a:gd name="T49" fmla="*/ 4 h 105"/>
                <a:gd name="T50" fmla="*/ 32 w 91"/>
                <a:gd name="T51" fmla="*/ 2 h 105"/>
                <a:gd name="T52" fmla="*/ 33 w 91"/>
                <a:gd name="T53" fmla="*/ 0 h 105"/>
                <a:gd name="T54" fmla="*/ 33 w 91"/>
                <a:gd name="T55" fmla="*/ 0 h 105"/>
                <a:gd name="T56" fmla="*/ 33 w 91"/>
                <a:gd name="T57" fmla="*/ 0 h 105"/>
                <a:gd name="T58" fmla="*/ 0 60000 65536"/>
                <a:gd name="T59" fmla="*/ 0 60000 65536"/>
                <a:gd name="T60" fmla="*/ 0 60000 65536"/>
                <a:gd name="T61" fmla="*/ 0 60000 65536"/>
                <a:gd name="T62" fmla="*/ 0 60000 65536"/>
                <a:gd name="T63" fmla="*/ 0 60000 65536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</a:gdLst>
              <a:ahLst/>
              <a:cxnLst>
                <a:cxn ang="T58">
                  <a:pos x="T0" y="T1"/>
                </a:cxn>
                <a:cxn ang="T59">
                  <a:pos x="T2" y="T3"/>
                </a:cxn>
                <a:cxn ang="T60">
                  <a:pos x="T4" y="T5"/>
                </a:cxn>
                <a:cxn ang="T61">
                  <a:pos x="T6" y="T7"/>
                </a:cxn>
                <a:cxn ang="T62">
                  <a:pos x="T8" y="T9"/>
                </a:cxn>
                <a:cxn ang="T63">
                  <a:pos x="T10" y="T11"/>
                </a:cxn>
                <a:cxn ang="T64">
                  <a:pos x="T12" y="T13"/>
                </a:cxn>
                <a:cxn ang="T65">
                  <a:pos x="T14" y="T15"/>
                </a:cxn>
                <a:cxn ang="T66">
                  <a:pos x="T16" y="T17"/>
                </a:cxn>
                <a:cxn ang="T67">
                  <a:pos x="T18" y="T19"/>
                </a:cxn>
                <a:cxn ang="T68">
                  <a:pos x="T20" y="T21"/>
                </a:cxn>
                <a:cxn ang="T69">
                  <a:pos x="T22" y="T23"/>
                </a:cxn>
                <a:cxn ang="T70">
                  <a:pos x="T24" y="T25"/>
                </a:cxn>
                <a:cxn ang="T71">
                  <a:pos x="T26" y="T27"/>
                </a:cxn>
                <a:cxn ang="T72">
                  <a:pos x="T28" y="T29"/>
                </a:cxn>
                <a:cxn ang="T73">
                  <a:pos x="T30" y="T31"/>
                </a:cxn>
                <a:cxn ang="T74">
                  <a:pos x="T32" y="T33"/>
                </a:cxn>
                <a:cxn ang="T75">
                  <a:pos x="T34" y="T35"/>
                </a:cxn>
                <a:cxn ang="T76">
                  <a:pos x="T36" y="T37"/>
                </a:cxn>
                <a:cxn ang="T77">
                  <a:pos x="T38" y="T39"/>
                </a:cxn>
                <a:cxn ang="T78">
                  <a:pos x="T40" y="T41"/>
                </a:cxn>
                <a:cxn ang="T79">
                  <a:pos x="T42" y="T43"/>
                </a:cxn>
                <a:cxn ang="T80">
                  <a:pos x="T44" y="T45"/>
                </a:cxn>
                <a:cxn ang="T81">
                  <a:pos x="T46" y="T47"/>
                </a:cxn>
                <a:cxn ang="T82">
                  <a:pos x="T48" y="T49"/>
                </a:cxn>
                <a:cxn ang="T83">
                  <a:pos x="T50" y="T51"/>
                </a:cxn>
                <a:cxn ang="T84">
                  <a:pos x="T52" y="T53"/>
                </a:cxn>
                <a:cxn ang="T85">
                  <a:pos x="T54" y="T55"/>
                </a:cxn>
                <a:cxn ang="T86">
                  <a:pos x="T56" y="T57"/>
                </a:cxn>
              </a:cxnLst>
              <a:rect l="0" t="0" r="r" b="b"/>
              <a:pathLst>
                <a:path w="91" h="105">
                  <a:moveTo>
                    <a:pt x="66" y="0"/>
                  </a:moveTo>
                  <a:lnTo>
                    <a:pt x="91" y="78"/>
                  </a:lnTo>
                  <a:lnTo>
                    <a:pt x="65" y="105"/>
                  </a:lnTo>
                  <a:lnTo>
                    <a:pt x="0" y="105"/>
                  </a:lnTo>
                  <a:lnTo>
                    <a:pt x="0" y="103"/>
                  </a:lnTo>
                  <a:lnTo>
                    <a:pt x="2" y="99"/>
                  </a:lnTo>
                  <a:lnTo>
                    <a:pt x="4" y="93"/>
                  </a:lnTo>
                  <a:lnTo>
                    <a:pt x="9" y="86"/>
                  </a:lnTo>
                  <a:lnTo>
                    <a:pt x="11" y="82"/>
                  </a:lnTo>
                  <a:lnTo>
                    <a:pt x="13" y="78"/>
                  </a:lnTo>
                  <a:lnTo>
                    <a:pt x="15" y="72"/>
                  </a:lnTo>
                  <a:lnTo>
                    <a:pt x="19" y="68"/>
                  </a:lnTo>
                  <a:lnTo>
                    <a:pt x="21" y="63"/>
                  </a:lnTo>
                  <a:lnTo>
                    <a:pt x="25" y="59"/>
                  </a:lnTo>
                  <a:lnTo>
                    <a:pt x="27" y="53"/>
                  </a:lnTo>
                  <a:lnTo>
                    <a:pt x="30" y="49"/>
                  </a:lnTo>
                  <a:lnTo>
                    <a:pt x="32" y="44"/>
                  </a:lnTo>
                  <a:lnTo>
                    <a:pt x="36" y="40"/>
                  </a:lnTo>
                  <a:lnTo>
                    <a:pt x="40" y="34"/>
                  </a:lnTo>
                  <a:lnTo>
                    <a:pt x="42" y="30"/>
                  </a:lnTo>
                  <a:lnTo>
                    <a:pt x="46" y="27"/>
                  </a:lnTo>
                  <a:lnTo>
                    <a:pt x="47" y="23"/>
                  </a:lnTo>
                  <a:lnTo>
                    <a:pt x="51" y="19"/>
                  </a:lnTo>
                  <a:lnTo>
                    <a:pt x="53" y="15"/>
                  </a:lnTo>
                  <a:lnTo>
                    <a:pt x="59" y="8"/>
                  </a:lnTo>
                  <a:lnTo>
                    <a:pt x="63" y="4"/>
                  </a:lnTo>
                  <a:lnTo>
                    <a:pt x="65" y="0"/>
                  </a:lnTo>
                  <a:lnTo>
                    <a:pt x="66" y="0"/>
                  </a:lnTo>
                  <a:close/>
                </a:path>
              </a:pathLst>
            </a:custGeom>
            <a:solidFill>
              <a:srgbClr val="4A697A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5" name="Freeform 27">
              <a:extLst>
                <a:ext uri="{FF2B5EF4-FFF2-40B4-BE49-F238E27FC236}">
                  <a16:creationId xmlns:a16="http://schemas.microsoft.com/office/drawing/2014/main" id="{AA8D1348-0886-A4DC-D6B1-ACEE8FB5DD3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2" y="2083"/>
              <a:ext cx="37" cy="52"/>
            </a:xfrm>
            <a:custGeom>
              <a:avLst/>
              <a:gdLst>
                <a:gd name="T0" fmla="*/ 0 w 74"/>
                <a:gd name="T1" fmla="*/ 0 h 105"/>
                <a:gd name="T2" fmla="*/ 0 w 74"/>
                <a:gd name="T3" fmla="*/ 52 h 105"/>
                <a:gd name="T4" fmla="*/ 34 w 74"/>
                <a:gd name="T5" fmla="*/ 52 h 105"/>
                <a:gd name="T6" fmla="*/ 37 w 74"/>
                <a:gd name="T7" fmla="*/ 33 h 105"/>
                <a:gd name="T8" fmla="*/ 0 w 74"/>
                <a:gd name="T9" fmla="*/ 0 h 105"/>
                <a:gd name="T10" fmla="*/ 0 w 74"/>
                <a:gd name="T11" fmla="*/ 0 h 10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74" h="105">
                  <a:moveTo>
                    <a:pt x="0" y="0"/>
                  </a:moveTo>
                  <a:lnTo>
                    <a:pt x="0" y="105"/>
                  </a:lnTo>
                  <a:lnTo>
                    <a:pt x="68" y="105"/>
                  </a:lnTo>
                  <a:lnTo>
                    <a:pt x="74" y="67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63809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6" name="Freeform 28">
              <a:extLst>
                <a:ext uri="{FF2B5EF4-FFF2-40B4-BE49-F238E27FC236}">
                  <a16:creationId xmlns:a16="http://schemas.microsoft.com/office/drawing/2014/main" id="{EE42B8E2-6ED6-9A53-791A-39FC7879E70F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3" y="2432"/>
              <a:ext cx="96" cy="194"/>
            </a:xfrm>
            <a:custGeom>
              <a:avLst/>
              <a:gdLst>
                <a:gd name="T0" fmla="*/ 18 w 192"/>
                <a:gd name="T1" fmla="*/ 0 h 388"/>
                <a:gd name="T2" fmla="*/ 40 w 192"/>
                <a:gd name="T3" fmla="*/ 15 h 388"/>
                <a:gd name="T4" fmla="*/ 41 w 192"/>
                <a:gd name="T5" fmla="*/ 16 h 388"/>
                <a:gd name="T6" fmla="*/ 43 w 192"/>
                <a:gd name="T7" fmla="*/ 19 h 388"/>
                <a:gd name="T8" fmla="*/ 45 w 192"/>
                <a:gd name="T9" fmla="*/ 22 h 388"/>
                <a:gd name="T10" fmla="*/ 49 w 192"/>
                <a:gd name="T11" fmla="*/ 26 h 388"/>
                <a:gd name="T12" fmla="*/ 50 w 192"/>
                <a:gd name="T13" fmla="*/ 27 h 388"/>
                <a:gd name="T14" fmla="*/ 51 w 192"/>
                <a:gd name="T15" fmla="*/ 30 h 388"/>
                <a:gd name="T16" fmla="*/ 53 w 192"/>
                <a:gd name="T17" fmla="*/ 32 h 388"/>
                <a:gd name="T18" fmla="*/ 55 w 192"/>
                <a:gd name="T19" fmla="*/ 33 h 388"/>
                <a:gd name="T20" fmla="*/ 57 w 192"/>
                <a:gd name="T21" fmla="*/ 36 h 388"/>
                <a:gd name="T22" fmla="*/ 57 w 192"/>
                <a:gd name="T23" fmla="*/ 39 h 388"/>
                <a:gd name="T24" fmla="*/ 60 w 192"/>
                <a:gd name="T25" fmla="*/ 42 h 388"/>
                <a:gd name="T26" fmla="*/ 62 w 192"/>
                <a:gd name="T27" fmla="*/ 46 h 388"/>
                <a:gd name="T28" fmla="*/ 63 w 192"/>
                <a:gd name="T29" fmla="*/ 49 h 388"/>
                <a:gd name="T30" fmla="*/ 65 w 192"/>
                <a:gd name="T31" fmla="*/ 51 h 388"/>
                <a:gd name="T32" fmla="*/ 66 w 192"/>
                <a:gd name="T33" fmla="*/ 53 h 388"/>
                <a:gd name="T34" fmla="*/ 67 w 192"/>
                <a:gd name="T35" fmla="*/ 55 h 388"/>
                <a:gd name="T36" fmla="*/ 69 w 192"/>
                <a:gd name="T37" fmla="*/ 57 h 388"/>
                <a:gd name="T38" fmla="*/ 70 w 192"/>
                <a:gd name="T39" fmla="*/ 59 h 388"/>
                <a:gd name="T40" fmla="*/ 71 w 192"/>
                <a:gd name="T41" fmla="*/ 61 h 388"/>
                <a:gd name="T42" fmla="*/ 72 w 192"/>
                <a:gd name="T43" fmla="*/ 63 h 388"/>
                <a:gd name="T44" fmla="*/ 73 w 192"/>
                <a:gd name="T45" fmla="*/ 65 h 388"/>
                <a:gd name="T46" fmla="*/ 74 w 192"/>
                <a:gd name="T47" fmla="*/ 68 h 388"/>
                <a:gd name="T48" fmla="*/ 75 w 192"/>
                <a:gd name="T49" fmla="*/ 70 h 388"/>
                <a:gd name="T50" fmla="*/ 76 w 192"/>
                <a:gd name="T51" fmla="*/ 71 h 388"/>
                <a:gd name="T52" fmla="*/ 76 w 192"/>
                <a:gd name="T53" fmla="*/ 74 h 388"/>
                <a:gd name="T54" fmla="*/ 78 w 192"/>
                <a:gd name="T55" fmla="*/ 76 h 388"/>
                <a:gd name="T56" fmla="*/ 79 w 192"/>
                <a:gd name="T57" fmla="*/ 79 h 388"/>
                <a:gd name="T58" fmla="*/ 80 w 192"/>
                <a:gd name="T59" fmla="*/ 81 h 388"/>
                <a:gd name="T60" fmla="*/ 81 w 192"/>
                <a:gd name="T61" fmla="*/ 84 h 388"/>
                <a:gd name="T62" fmla="*/ 82 w 192"/>
                <a:gd name="T63" fmla="*/ 87 h 388"/>
                <a:gd name="T64" fmla="*/ 83 w 192"/>
                <a:gd name="T65" fmla="*/ 89 h 388"/>
                <a:gd name="T66" fmla="*/ 85 w 192"/>
                <a:gd name="T67" fmla="*/ 91 h 388"/>
                <a:gd name="T68" fmla="*/ 86 w 192"/>
                <a:gd name="T69" fmla="*/ 94 h 388"/>
                <a:gd name="T70" fmla="*/ 87 w 192"/>
                <a:gd name="T71" fmla="*/ 97 h 388"/>
                <a:gd name="T72" fmla="*/ 89 w 192"/>
                <a:gd name="T73" fmla="*/ 100 h 388"/>
                <a:gd name="T74" fmla="*/ 90 w 192"/>
                <a:gd name="T75" fmla="*/ 103 h 388"/>
                <a:gd name="T76" fmla="*/ 91 w 192"/>
                <a:gd name="T77" fmla="*/ 107 h 388"/>
                <a:gd name="T78" fmla="*/ 92 w 192"/>
                <a:gd name="T79" fmla="*/ 109 h 388"/>
                <a:gd name="T80" fmla="*/ 93 w 192"/>
                <a:gd name="T81" fmla="*/ 112 h 388"/>
                <a:gd name="T82" fmla="*/ 95 w 192"/>
                <a:gd name="T83" fmla="*/ 115 h 388"/>
                <a:gd name="T84" fmla="*/ 95 w 192"/>
                <a:gd name="T85" fmla="*/ 119 h 388"/>
                <a:gd name="T86" fmla="*/ 96 w 192"/>
                <a:gd name="T87" fmla="*/ 123 h 388"/>
                <a:gd name="T88" fmla="*/ 50 w 192"/>
                <a:gd name="T89" fmla="*/ 194 h 388"/>
                <a:gd name="T90" fmla="*/ 2 w 192"/>
                <a:gd name="T91" fmla="*/ 148 h 388"/>
                <a:gd name="T92" fmla="*/ 0 w 192"/>
                <a:gd name="T93" fmla="*/ 26 h 388"/>
                <a:gd name="T94" fmla="*/ 18 w 192"/>
                <a:gd name="T95" fmla="*/ 0 h 388"/>
                <a:gd name="T96" fmla="*/ 18 w 192"/>
                <a:gd name="T97" fmla="*/ 0 h 388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92" h="388">
                  <a:moveTo>
                    <a:pt x="35" y="0"/>
                  </a:moveTo>
                  <a:lnTo>
                    <a:pt x="80" y="30"/>
                  </a:lnTo>
                  <a:lnTo>
                    <a:pt x="82" y="32"/>
                  </a:lnTo>
                  <a:lnTo>
                    <a:pt x="86" y="38"/>
                  </a:lnTo>
                  <a:lnTo>
                    <a:pt x="90" y="44"/>
                  </a:lnTo>
                  <a:lnTo>
                    <a:pt x="97" y="51"/>
                  </a:lnTo>
                  <a:lnTo>
                    <a:pt x="99" y="53"/>
                  </a:lnTo>
                  <a:lnTo>
                    <a:pt x="101" y="59"/>
                  </a:lnTo>
                  <a:lnTo>
                    <a:pt x="105" y="63"/>
                  </a:lnTo>
                  <a:lnTo>
                    <a:pt x="109" y="66"/>
                  </a:lnTo>
                  <a:lnTo>
                    <a:pt x="113" y="72"/>
                  </a:lnTo>
                  <a:lnTo>
                    <a:pt x="114" y="78"/>
                  </a:lnTo>
                  <a:lnTo>
                    <a:pt x="120" y="83"/>
                  </a:lnTo>
                  <a:lnTo>
                    <a:pt x="124" y="91"/>
                  </a:lnTo>
                  <a:lnTo>
                    <a:pt x="126" y="97"/>
                  </a:lnTo>
                  <a:lnTo>
                    <a:pt x="130" y="102"/>
                  </a:lnTo>
                  <a:lnTo>
                    <a:pt x="132" y="106"/>
                  </a:lnTo>
                  <a:lnTo>
                    <a:pt x="133" y="110"/>
                  </a:lnTo>
                  <a:lnTo>
                    <a:pt x="137" y="114"/>
                  </a:lnTo>
                  <a:lnTo>
                    <a:pt x="139" y="118"/>
                  </a:lnTo>
                  <a:lnTo>
                    <a:pt x="141" y="122"/>
                  </a:lnTo>
                  <a:lnTo>
                    <a:pt x="143" y="125"/>
                  </a:lnTo>
                  <a:lnTo>
                    <a:pt x="145" y="129"/>
                  </a:lnTo>
                  <a:lnTo>
                    <a:pt x="147" y="135"/>
                  </a:lnTo>
                  <a:lnTo>
                    <a:pt x="149" y="139"/>
                  </a:lnTo>
                  <a:lnTo>
                    <a:pt x="151" y="142"/>
                  </a:lnTo>
                  <a:lnTo>
                    <a:pt x="152" y="148"/>
                  </a:lnTo>
                  <a:lnTo>
                    <a:pt x="156" y="152"/>
                  </a:lnTo>
                  <a:lnTo>
                    <a:pt x="158" y="158"/>
                  </a:lnTo>
                  <a:lnTo>
                    <a:pt x="160" y="161"/>
                  </a:lnTo>
                  <a:lnTo>
                    <a:pt x="162" y="167"/>
                  </a:lnTo>
                  <a:lnTo>
                    <a:pt x="164" y="173"/>
                  </a:lnTo>
                  <a:lnTo>
                    <a:pt x="166" y="177"/>
                  </a:lnTo>
                  <a:lnTo>
                    <a:pt x="170" y="182"/>
                  </a:lnTo>
                  <a:lnTo>
                    <a:pt x="171" y="188"/>
                  </a:lnTo>
                  <a:lnTo>
                    <a:pt x="173" y="194"/>
                  </a:lnTo>
                  <a:lnTo>
                    <a:pt x="177" y="199"/>
                  </a:lnTo>
                  <a:lnTo>
                    <a:pt x="179" y="205"/>
                  </a:lnTo>
                  <a:lnTo>
                    <a:pt x="181" y="213"/>
                  </a:lnTo>
                  <a:lnTo>
                    <a:pt x="183" y="218"/>
                  </a:lnTo>
                  <a:lnTo>
                    <a:pt x="185" y="224"/>
                  </a:lnTo>
                  <a:lnTo>
                    <a:pt x="189" y="230"/>
                  </a:lnTo>
                  <a:lnTo>
                    <a:pt x="190" y="237"/>
                  </a:lnTo>
                  <a:lnTo>
                    <a:pt x="192" y="245"/>
                  </a:lnTo>
                  <a:lnTo>
                    <a:pt x="99" y="388"/>
                  </a:lnTo>
                  <a:lnTo>
                    <a:pt x="4" y="296"/>
                  </a:lnTo>
                  <a:lnTo>
                    <a:pt x="0" y="51"/>
                  </a:lnTo>
                  <a:lnTo>
                    <a:pt x="35" y="0"/>
                  </a:lnTo>
                  <a:close/>
                </a:path>
              </a:pathLst>
            </a:custGeom>
            <a:solidFill>
              <a:srgbClr val="000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7" name="Freeform 29">
              <a:extLst>
                <a:ext uri="{FF2B5EF4-FFF2-40B4-BE49-F238E27FC236}">
                  <a16:creationId xmlns:a16="http://schemas.microsoft.com/office/drawing/2014/main" id="{8AC0D261-E65A-9A55-50B0-1B04DC04A348}"/>
                </a:ext>
              </a:extLst>
            </p:cNvPr>
            <p:cNvSpPr>
              <a:spLocks/>
            </p:cNvSpPr>
            <p:nvPr/>
          </p:nvSpPr>
          <p:spPr bwMode="auto">
            <a:xfrm>
              <a:off x="888" y="3360"/>
              <a:ext cx="131" cy="196"/>
            </a:xfrm>
            <a:custGeom>
              <a:avLst/>
              <a:gdLst>
                <a:gd name="T0" fmla="*/ 0 w 262"/>
                <a:gd name="T1" fmla="*/ 0 h 391"/>
                <a:gd name="T2" fmla="*/ 0 w 262"/>
                <a:gd name="T3" fmla="*/ 130 h 391"/>
                <a:gd name="T4" fmla="*/ 19 w 262"/>
                <a:gd name="T5" fmla="*/ 196 h 391"/>
                <a:gd name="T6" fmla="*/ 124 w 262"/>
                <a:gd name="T7" fmla="*/ 196 h 391"/>
                <a:gd name="T8" fmla="*/ 98 w 262"/>
                <a:gd name="T9" fmla="*/ 120 h 391"/>
                <a:gd name="T10" fmla="*/ 131 w 262"/>
                <a:gd name="T11" fmla="*/ 46 h 391"/>
                <a:gd name="T12" fmla="*/ 0 w 262"/>
                <a:gd name="T13" fmla="*/ 0 h 391"/>
                <a:gd name="T14" fmla="*/ 0 w 262"/>
                <a:gd name="T15" fmla="*/ 0 h 391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62" h="391">
                  <a:moveTo>
                    <a:pt x="0" y="0"/>
                  </a:moveTo>
                  <a:lnTo>
                    <a:pt x="0" y="260"/>
                  </a:lnTo>
                  <a:lnTo>
                    <a:pt x="38" y="391"/>
                  </a:lnTo>
                  <a:lnTo>
                    <a:pt x="247" y="391"/>
                  </a:lnTo>
                  <a:lnTo>
                    <a:pt x="196" y="239"/>
                  </a:lnTo>
                  <a:lnTo>
                    <a:pt x="262" y="91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8" name="Freeform 30">
              <a:extLst>
                <a:ext uri="{FF2B5EF4-FFF2-40B4-BE49-F238E27FC236}">
                  <a16:creationId xmlns:a16="http://schemas.microsoft.com/office/drawing/2014/main" id="{B62ED7F3-13A0-DEA1-98F1-22403B011563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2" y="2083"/>
              <a:ext cx="68" cy="53"/>
            </a:xfrm>
            <a:custGeom>
              <a:avLst/>
              <a:gdLst>
                <a:gd name="T0" fmla="*/ 0 w 136"/>
                <a:gd name="T1" fmla="*/ 0 h 107"/>
                <a:gd name="T2" fmla="*/ 1 w 136"/>
                <a:gd name="T3" fmla="*/ 0 h 107"/>
                <a:gd name="T4" fmla="*/ 2 w 136"/>
                <a:gd name="T5" fmla="*/ 1 h 107"/>
                <a:gd name="T6" fmla="*/ 5 w 136"/>
                <a:gd name="T7" fmla="*/ 2 h 107"/>
                <a:gd name="T8" fmla="*/ 8 w 136"/>
                <a:gd name="T9" fmla="*/ 5 h 107"/>
                <a:gd name="T10" fmla="*/ 10 w 136"/>
                <a:gd name="T11" fmla="*/ 5 h 107"/>
                <a:gd name="T12" fmla="*/ 11 w 136"/>
                <a:gd name="T13" fmla="*/ 6 h 107"/>
                <a:gd name="T14" fmla="*/ 13 w 136"/>
                <a:gd name="T15" fmla="*/ 8 h 107"/>
                <a:gd name="T16" fmla="*/ 16 w 136"/>
                <a:gd name="T17" fmla="*/ 10 h 107"/>
                <a:gd name="T18" fmla="*/ 18 w 136"/>
                <a:gd name="T19" fmla="*/ 11 h 107"/>
                <a:gd name="T20" fmla="*/ 21 w 136"/>
                <a:gd name="T21" fmla="*/ 13 h 107"/>
                <a:gd name="T22" fmla="*/ 23 w 136"/>
                <a:gd name="T23" fmla="*/ 15 h 107"/>
                <a:gd name="T24" fmla="*/ 27 w 136"/>
                <a:gd name="T25" fmla="*/ 17 h 107"/>
                <a:gd name="T26" fmla="*/ 29 w 136"/>
                <a:gd name="T27" fmla="*/ 19 h 107"/>
                <a:gd name="T28" fmla="*/ 31 w 136"/>
                <a:gd name="T29" fmla="*/ 21 h 107"/>
                <a:gd name="T30" fmla="*/ 34 w 136"/>
                <a:gd name="T31" fmla="*/ 23 h 107"/>
                <a:gd name="T32" fmla="*/ 37 w 136"/>
                <a:gd name="T33" fmla="*/ 25 h 107"/>
                <a:gd name="T34" fmla="*/ 40 w 136"/>
                <a:gd name="T35" fmla="*/ 27 h 107"/>
                <a:gd name="T36" fmla="*/ 43 w 136"/>
                <a:gd name="T37" fmla="*/ 29 h 107"/>
                <a:gd name="T38" fmla="*/ 46 w 136"/>
                <a:gd name="T39" fmla="*/ 32 h 107"/>
                <a:gd name="T40" fmla="*/ 48 w 136"/>
                <a:gd name="T41" fmla="*/ 34 h 107"/>
                <a:gd name="T42" fmla="*/ 51 w 136"/>
                <a:gd name="T43" fmla="*/ 37 h 107"/>
                <a:gd name="T44" fmla="*/ 54 w 136"/>
                <a:gd name="T45" fmla="*/ 39 h 107"/>
                <a:gd name="T46" fmla="*/ 57 w 136"/>
                <a:gd name="T47" fmla="*/ 41 h 107"/>
                <a:gd name="T48" fmla="*/ 59 w 136"/>
                <a:gd name="T49" fmla="*/ 43 h 107"/>
                <a:gd name="T50" fmla="*/ 62 w 136"/>
                <a:gd name="T51" fmla="*/ 45 h 107"/>
                <a:gd name="T52" fmla="*/ 64 w 136"/>
                <a:gd name="T53" fmla="*/ 47 h 107"/>
                <a:gd name="T54" fmla="*/ 66 w 136"/>
                <a:gd name="T55" fmla="*/ 50 h 107"/>
                <a:gd name="T56" fmla="*/ 68 w 136"/>
                <a:gd name="T57" fmla="*/ 53 h 107"/>
                <a:gd name="T58" fmla="*/ 34 w 136"/>
                <a:gd name="T59" fmla="*/ 52 h 107"/>
                <a:gd name="T60" fmla="*/ 34 w 136"/>
                <a:gd name="T61" fmla="*/ 51 h 107"/>
                <a:gd name="T62" fmla="*/ 33 w 136"/>
                <a:gd name="T63" fmla="*/ 50 h 107"/>
                <a:gd name="T64" fmla="*/ 31 w 136"/>
                <a:gd name="T65" fmla="*/ 47 h 107"/>
                <a:gd name="T66" fmla="*/ 30 w 136"/>
                <a:gd name="T67" fmla="*/ 44 h 107"/>
                <a:gd name="T68" fmla="*/ 29 w 136"/>
                <a:gd name="T69" fmla="*/ 43 h 107"/>
                <a:gd name="T70" fmla="*/ 29 w 136"/>
                <a:gd name="T71" fmla="*/ 42 h 107"/>
                <a:gd name="T72" fmla="*/ 27 w 136"/>
                <a:gd name="T73" fmla="*/ 39 h 107"/>
                <a:gd name="T74" fmla="*/ 26 w 136"/>
                <a:gd name="T75" fmla="*/ 38 h 107"/>
                <a:gd name="T76" fmla="*/ 24 w 136"/>
                <a:gd name="T77" fmla="*/ 34 h 107"/>
                <a:gd name="T78" fmla="*/ 22 w 136"/>
                <a:gd name="T79" fmla="*/ 30 h 107"/>
                <a:gd name="T80" fmla="*/ 20 w 136"/>
                <a:gd name="T81" fmla="*/ 27 h 107"/>
                <a:gd name="T82" fmla="*/ 18 w 136"/>
                <a:gd name="T83" fmla="*/ 25 h 107"/>
                <a:gd name="T84" fmla="*/ 17 w 136"/>
                <a:gd name="T85" fmla="*/ 24 h 107"/>
                <a:gd name="T86" fmla="*/ 15 w 136"/>
                <a:gd name="T87" fmla="*/ 22 h 107"/>
                <a:gd name="T88" fmla="*/ 13 w 136"/>
                <a:gd name="T89" fmla="*/ 19 h 107"/>
                <a:gd name="T90" fmla="*/ 11 w 136"/>
                <a:gd name="T91" fmla="*/ 16 h 107"/>
                <a:gd name="T92" fmla="*/ 10 w 136"/>
                <a:gd name="T93" fmla="*/ 13 h 107"/>
                <a:gd name="T94" fmla="*/ 9 w 136"/>
                <a:gd name="T95" fmla="*/ 11 h 107"/>
                <a:gd name="T96" fmla="*/ 6 w 136"/>
                <a:gd name="T97" fmla="*/ 8 h 107"/>
                <a:gd name="T98" fmla="*/ 5 w 136"/>
                <a:gd name="T99" fmla="*/ 6 h 107"/>
                <a:gd name="T100" fmla="*/ 3 w 136"/>
                <a:gd name="T101" fmla="*/ 5 h 107"/>
                <a:gd name="T102" fmla="*/ 2 w 136"/>
                <a:gd name="T103" fmla="*/ 3 h 107"/>
                <a:gd name="T104" fmla="*/ 1 w 136"/>
                <a:gd name="T105" fmla="*/ 1 h 107"/>
                <a:gd name="T106" fmla="*/ 0 w 136"/>
                <a:gd name="T107" fmla="*/ 0 h 107"/>
                <a:gd name="T108" fmla="*/ 0 w 136"/>
                <a:gd name="T109" fmla="*/ 0 h 107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  <a:gd name="T147" fmla="*/ 0 60000 65536"/>
                <a:gd name="T148" fmla="*/ 0 60000 65536"/>
                <a:gd name="T149" fmla="*/ 0 60000 65536"/>
                <a:gd name="T150" fmla="*/ 0 60000 65536"/>
                <a:gd name="T151" fmla="*/ 0 60000 65536"/>
                <a:gd name="T152" fmla="*/ 0 60000 65536"/>
                <a:gd name="T153" fmla="*/ 0 60000 65536"/>
                <a:gd name="T154" fmla="*/ 0 60000 65536"/>
                <a:gd name="T155" fmla="*/ 0 60000 65536"/>
                <a:gd name="T156" fmla="*/ 0 60000 65536"/>
                <a:gd name="T157" fmla="*/ 0 60000 65536"/>
                <a:gd name="T158" fmla="*/ 0 60000 65536"/>
                <a:gd name="T159" fmla="*/ 0 60000 65536"/>
                <a:gd name="T160" fmla="*/ 0 60000 65536"/>
                <a:gd name="T161" fmla="*/ 0 60000 65536"/>
                <a:gd name="T162" fmla="*/ 0 60000 65536"/>
                <a:gd name="T163" fmla="*/ 0 60000 65536"/>
                <a:gd name="T164" fmla="*/ 0 60000 65536"/>
              </a:gdLst>
              <a:ahLst/>
              <a:cxnLst>
                <a:cxn ang="T110">
                  <a:pos x="T0" y="T1"/>
                </a:cxn>
                <a:cxn ang="T111">
                  <a:pos x="T2" y="T3"/>
                </a:cxn>
                <a:cxn ang="T112">
                  <a:pos x="T4" y="T5"/>
                </a:cxn>
                <a:cxn ang="T113">
                  <a:pos x="T6" y="T7"/>
                </a:cxn>
                <a:cxn ang="T114">
                  <a:pos x="T8" y="T9"/>
                </a:cxn>
                <a:cxn ang="T115">
                  <a:pos x="T10" y="T11"/>
                </a:cxn>
                <a:cxn ang="T116">
                  <a:pos x="T12" y="T13"/>
                </a:cxn>
                <a:cxn ang="T117">
                  <a:pos x="T14" y="T15"/>
                </a:cxn>
                <a:cxn ang="T118">
                  <a:pos x="T16" y="T17"/>
                </a:cxn>
                <a:cxn ang="T119">
                  <a:pos x="T18" y="T19"/>
                </a:cxn>
                <a:cxn ang="T120">
                  <a:pos x="T20" y="T21"/>
                </a:cxn>
                <a:cxn ang="T121">
                  <a:pos x="T22" y="T23"/>
                </a:cxn>
                <a:cxn ang="T122">
                  <a:pos x="T24" y="T25"/>
                </a:cxn>
                <a:cxn ang="T123">
                  <a:pos x="T26" y="T27"/>
                </a:cxn>
                <a:cxn ang="T124">
                  <a:pos x="T28" y="T29"/>
                </a:cxn>
                <a:cxn ang="T125">
                  <a:pos x="T30" y="T31"/>
                </a:cxn>
                <a:cxn ang="T126">
                  <a:pos x="T32" y="T33"/>
                </a:cxn>
                <a:cxn ang="T127">
                  <a:pos x="T34" y="T35"/>
                </a:cxn>
                <a:cxn ang="T128">
                  <a:pos x="T36" y="T37"/>
                </a:cxn>
                <a:cxn ang="T129">
                  <a:pos x="T38" y="T39"/>
                </a:cxn>
                <a:cxn ang="T130">
                  <a:pos x="T40" y="T41"/>
                </a:cxn>
                <a:cxn ang="T131">
                  <a:pos x="T42" y="T43"/>
                </a:cxn>
                <a:cxn ang="T132">
                  <a:pos x="T44" y="T45"/>
                </a:cxn>
                <a:cxn ang="T133">
                  <a:pos x="T46" y="T47"/>
                </a:cxn>
                <a:cxn ang="T134">
                  <a:pos x="T48" y="T49"/>
                </a:cxn>
                <a:cxn ang="T135">
                  <a:pos x="T50" y="T51"/>
                </a:cxn>
                <a:cxn ang="T136">
                  <a:pos x="T52" y="T53"/>
                </a:cxn>
                <a:cxn ang="T137">
                  <a:pos x="T54" y="T55"/>
                </a:cxn>
                <a:cxn ang="T138">
                  <a:pos x="T56" y="T57"/>
                </a:cxn>
                <a:cxn ang="T139">
                  <a:pos x="T58" y="T59"/>
                </a:cxn>
                <a:cxn ang="T140">
                  <a:pos x="T60" y="T61"/>
                </a:cxn>
                <a:cxn ang="T141">
                  <a:pos x="T62" y="T63"/>
                </a:cxn>
                <a:cxn ang="T142">
                  <a:pos x="T64" y="T65"/>
                </a:cxn>
                <a:cxn ang="T143">
                  <a:pos x="T66" y="T67"/>
                </a:cxn>
                <a:cxn ang="T144">
                  <a:pos x="T68" y="T69"/>
                </a:cxn>
                <a:cxn ang="T145">
                  <a:pos x="T70" y="T71"/>
                </a:cxn>
                <a:cxn ang="T146">
                  <a:pos x="T72" y="T73"/>
                </a:cxn>
                <a:cxn ang="T147">
                  <a:pos x="T74" y="T75"/>
                </a:cxn>
                <a:cxn ang="T148">
                  <a:pos x="T76" y="T77"/>
                </a:cxn>
                <a:cxn ang="T149">
                  <a:pos x="T78" y="T79"/>
                </a:cxn>
                <a:cxn ang="T150">
                  <a:pos x="T80" y="T81"/>
                </a:cxn>
                <a:cxn ang="T151">
                  <a:pos x="T82" y="T83"/>
                </a:cxn>
                <a:cxn ang="T152">
                  <a:pos x="T84" y="T85"/>
                </a:cxn>
                <a:cxn ang="T153">
                  <a:pos x="T86" y="T87"/>
                </a:cxn>
                <a:cxn ang="T154">
                  <a:pos x="T88" y="T89"/>
                </a:cxn>
                <a:cxn ang="T155">
                  <a:pos x="T90" y="T91"/>
                </a:cxn>
                <a:cxn ang="T156">
                  <a:pos x="T92" y="T93"/>
                </a:cxn>
                <a:cxn ang="T157">
                  <a:pos x="T94" y="T95"/>
                </a:cxn>
                <a:cxn ang="T158">
                  <a:pos x="T96" y="T97"/>
                </a:cxn>
                <a:cxn ang="T159">
                  <a:pos x="T98" y="T99"/>
                </a:cxn>
                <a:cxn ang="T160">
                  <a:pos x="T100" y="T101"/>
                </a:cxn>
                <a:cxn ang="T161">
                  <a:pos x="T102" y="T103"/>
                </a:cxn>
                <a:cxn ang="T162">
                  <a:pos x="T104" y="T105"/>
                </a:cxn>
                <a:cxn ang="T163">
                  <a:pos x="T106" y="T107"/>
                </a:cxn>
                <a:cxn ang="T164">
                  <a:pos x="T108" y="T109"/>
                </a:cxn>
              </a:cxnLst>
              <a:rect l="0" t="0" r="r" b="b"/>
              <a:pathLst>
                <a:path w="136" h="107">
                  <a:moveTo>
                    <a:pt x="0" y="0"/>
                  </a:moveTo>
                  <a:lnTo>
                    <a:pt x="1" y="0"/>
                  </a:lnTo>
                  <a:lnTo>
                    <a:pt x="3" y="2"/>
                  </a:lnTo>
                  <a:lnTo>
                    <a:pt x="9" y="4"/>
                  </a:lnTo>
                  <a:lnTo>
                    <a:pt x="15" y="10"/>
                  </a:lnTo>
                  <a:lnTo>
                    <a:pt x="19" y="11"/>
                  </a:lnTo>
                  <a:lnTo>
                    <a:pt x="22" y="13"/>
                  </a:lnTo>
                  <a:lnTo>
                    <a:pt x="26" y="17"/>
                  </a:lnTo>
                  <a:lnTo>
                    <a:pt x="32" y="21"/>
                  </a:lnTo>
                  <a:lnTo>
                    <a:pt x="36" y="23"/>
                  </a:lnTo>
                  <a:lnTo>
                    <a:pt x="41" y="27"/>
                  </a:lnTo>
                  <a:lnTo>
                    <a:pt x="45" y="30"/>
                  </a:lnTo>
                  <a:lnTo>
                    <a:pt x="53" y="34"/>
                  </a:lnTo>
                  <a:lnTo>
                    <a:pt x="57" y="38"/>
                  </a:lnTo>
                  <a:lnTo>
                    <a:pt x="62" y="42"/>
                  </a:lnTo>
                  <a:lnTo>
                    <a:pt x="68" y="46"/>
                  </a:lnTo>
                  <a:lnTo>
                    <a:pt x="74" y="51"/>
                  </a:lnTo>
                  <a:lnTo>
                    <a:pt x="79" y="55"/>
                  </a:lnTo>
                  <a:lnTo>
                    <a:pt x="85" y="59"/>
                  </a:lnTo>
                  <a:lnTo>
                    <a:pt x="91" y="65"/>
                  </a:lnTo>
                  <a:lnTo>
                    <a:pt x="96" y="68"/>
                  </a:lnTo>
                  <a:lnTo>
                    <a:pt x="102" y="74"/>
                  </a:lnTo>
                  <a:lnTo>
                    <a:pt x="108" y="78"/>
                  </a:lnTo>
                  <a:lnTo>
                    <a:pt x="114" y="82"/>
                  </a:lnTo>
                  <a:lnTo>
                    <a:pt x="117" y="87"/>
                  </a:lnTo>
                  <a:lnTo>
                    <a:pt x="123" y="91"/>
                  </a:lnTo>
                  <a:lnTo>
                    <a:pt x="127" y="95"/>
                  </a:lnTo>
                  <a:lnTo>
                    <a:pt x="131" y="101"/>
                  </a:lnTo>
                  <a:lnTo>
                    <a:pt x="136" y="107"/>
                  </a:lnTo>
                  <a:lnTo>
                    <a:pt x="68" y="105"/>
                  </a:lnTo>
                  <a:lnTo>
                    <a:pt x="68" y="103"/>
                  </a:lnTo>
                  <a:lnTo>
                    <a:pt x="66" y="101"/>
                  </a:lnTo>
                  <a:lnTo>
                    <a:pt x="62" y="95"/>
                  </a:lnTo>
                  <a:lnTo>
                    <a:pt x="60" y="89"/>
                  </a:lnTo>
                  <a:lnTo>
                    <a:pt x="58" y="86"/>
                  </a:lnTo>
                  <a:lnTo>
                    <a:pt x="57" y="84"/>
                  </a:lnTo>
                  <a:lnTo>
                    <a:pt x="53" y="78"/>
                  </a:lnTo>
                  <a:lnTo>
                    <a:pt x="51" y="76"/>
                  </a:lnTo>
                  <a:lnTo>
                    <a:pt x="47" y="68"/>
                  </a:lnTo>
                  <a:lnTo>
                    <a:pt x="43" y="61"/>
                  </a:lnTo>
                  <a:lnTo>
                    <a:pt x="39" y="55"/>
                  </a:lnTo>
                  <a:lnTo>
                    <a:pt x="36" y="51"/>
                  </a:lnTo>
                  <a:lnTo>
                    <a:pt x="34" y="48"/>
                  </a:lnTo>
                  <a:lnTo>
                    <a:pt x="30" y="44"/>
                  </a:lnTo>
                  <a:lnTo>
                    <a:pt x="26" y="38"/>
                  </a:lnTo>
                  <a:lnTo>
                    <a:pt x="22" y="32"/>
                  </a:lnTo>
                  <a:lnTo>
                    <a:pt x="19" y="27"/>
                  </a:lnTo>
                  <a:lnTo>
                    <a:pt x="17" y="23"/>
                  </a:lnTo>
                  <a:lnTo>
                    <a:pt x="11" y="17"/>
                  </a:lnTo>
                  <a:lnTo>
                    <a:pt x="9" y="13"/>
                  </a:lnTo>
                  <a:lnTo>
                    <a:pt x="5" y="10"/>
                  </a:lnTo>
                  <a:lnTo>
                    <a:pt x="3" y="6"/>
                  </a:lnTo>
                  <a:lnTo>
                    <a:pt x="1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7A9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19" name="Freeform 31">
              <a:extLst>
                <a:ext uri="{FF2B5EF4-FFF2-40B4-BE49-F238E27FC236}">
                  <a16:creationId xmlns:a16="http://schemas.microsoft.com/office/drawing/2014/main" id="{F0685C6E-169E-7E83-8DFF-2F1925F35D14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7" y="2723"/>
              <a:ext cx="376" cy="668"/>
            </a:xfrm>
            <a:custGeom>
              <a:avLst/>
              <a:gdLst>
                <a:gd name="T0" fmla="*/ 0 w 753"/>
                <a:gd name="T1" fmla="*/ 0 h 1336"/>
                <a:gd name="T2" fmla="*/ 29 w 753"/>
                <a:gd name="T3" fmla="*/ 668 h 1336"/>
                <a:gd name="T4" fmla="*/ 237 w 753"/>
                <a:gd name="T5" fmla="*/ 612 h 1336"/>
                <a:gd name="T6" fmla="*/ 376 w 753"/>
                <a:gd name="T7" fmla="*/ 565 h 1336"/>
                <a:gd name="T8" fmla="*/ 126 w 753"/>
                <a:gd name="T9" fmla="*/ 353 h 1336"/>
                <a:gd name="T10" fmla="*/ 0 w 753"/>
                <a:gd name="T11" fmla="*/ 0 h 1336"/>
                <a:gd name="T12" fmla="*/ 0 w 753"/>
                <a:gd name="T13" fmla="*/ 0 h 133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753" h="1336">
                  <a:moveTo>
                    <a:pt x="0" y="0"/>
                  </a:moveTo>
                  <a:lnTo>
                    <a:pt x="59" y="1336"/>
                  </a:lnTo>
                  <a:lnTo>
                    <a:pt x="475" y="1224"/>
                  </a:lnTo>
                  <a:lnTo>
                    <a:pt x="753" y="1129"/>
                  </a:lnTo>
                  <a:lnTo>
                    <a:pt x="253" y="705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0" name="Freeform 32">
              <a:extLst>
                <a:ext uri="{FF2B5EF4-FFF2-40B4-BE49-F238E27FC236}">
                  <a16:creationId xmlns:a16="http://schemas.microsoft.com/office/drawing/2014/main" id="{D9328FB5-5A46-6440-BBB6-98D2EE0575D6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" y="2365"/>
              <a:ext cx="128" cy="420"/>
            </a:xfrm>
            <a:custGeom>
              <a:avLst/>
              <a:gdLst>
                <a:gd name="T0" fmla="*/ 0 w 254"/>
                <a:gd name="T1" fmla="*/ 352 h 838"/>
                <a:gd name="T2" fmla="*/ 29 w 254"/>
                <a:gd name="T3" fmla="*/ 420 h 838"/>
                <a:gd name="T4" fmla="*/ 54 w 254"/>
                <a:gd name="T5" fmla="*/ 351 h 838"/>
                <a:gd name="T6" fmla="*/ 128 w 254"/>
                <a:gd name="T7" fmla="*/ 330 h 838"/>
                <a:gd name="T8" fmla="*/ 91 w 254"/>
                <a:gd name="T9" fmla="*/ 1 h 838"/>
                <a:gd name="T10" fmla="*/ 69 w 254"/>
                <a:gd name="T11" fmla="*/ 0 h 838"/>
                <a:gd name="T12" fmla="*/ 0 w 254"/>
                <a:gd name="T13" fmla="*/ 182 h 838"/>
                <a:gd name="T14" fmla="*/ 0 w 254"/>
                <a:gd name="T15" fmla="*/ 352 h 838"/>
                <a:gd name="T16" fmla="*/ 0 w 254"/>
                <a:gd name="T17" fmla="*/ 352 h 838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54" h="838">
                  <a:moveTo>
                    <a:pt x="0" y="703"/>
                  </a:moveTo>
                  <a:lnTo>
                    <a:pt x="57" y="838"/>
                  </a:lnTo>
                  <a:lnTo>
                    <a:pt x="108" y="701"/>
                  </a:lnTo>
                  <a:lnTo>
                    <a:pt x="254" y="659"/>
                  </a:lnTo>
                  <a:lnTo>
                    <a:pt x="180" y="2"/>
                  </a:lnTo>
                  <a:lnTo>
                    <a:pt x="136" y="0"/>
                  </a:lnTo>
                  <a:lnTo>
                    <a:pt x="0" y="363"/>
                  </a:lnTo>
                  <a:lnTo>
                    <a:pt x="0" y="703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1" name="Freeform 33">
              <a:extLst>
                <a:ext uri="{FF2B5EF4-FFF2-40B4-BE49-F238E27FC236}">
                  <a16:creationId xmlns:a16="http://schemas.microsoft.com/office/drawing/2014/main" id="{9543B8EE-A693-71B9-4FBF-A8B40879DBC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" y="2365"/>
              <a:ext cx="124" cy="407"/>
            </a:xfrm>
            <a:custGeom>
              <a:avLst/>
              <a:gdLst>
                <a:gd name="T0" fmla="*/ 58 w 247"/>
                <a:gd name="T1" fmla="*/ 407 h 813"/>
                <a:gd name="T2" fmla="*/ 123 w 247"/>
                <a:gd name="T3" fmla="*/ 352 h 813"/>
                <a:gd name="T4" fmla="*/ 124 w 247"/>
                <a:gd name="T5" fmla="*/ 173 h 813"/>
                <a:gd name="T6" fmla="*/ 64 w 247"/>
                <a:gd name="T7" fmla="*/ 1 h 813"/>
                <a:gd name="T8" fmla="*/ 37 w 247"/>
                <a:gd name="T9" fmla="*/ 0 h 813"/>
                <a:gd name="T10" fmla="*/ 0 w 247"/>
                <a:gd name="T11" fmla="*/ 183 h 813"/>
                <a:gd name="T12" fmla="*/ 1 w 247"/>
                <a:gd name="T13" fmla="*/ 351 h 813"/>
                <a:gd name="T14" fmla="*/ 58 w 247"/>
                <a:gd name="T15" fmla="*/ 407 h 813"/>
                <a:gd name="T16" fmla="*/ 58 w 247"/>
                <a:gd name="T17" fmla="*/ 407 h 81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47" h="813">
                  <a:moveTo>
                    <a:pt x="116" y="813"/>
                  </a:moveTo>
                  <a:lnTo>
                    <a:pt x="245" y="703"/>
                  </a:lnTo>
                  <a:lnTo>
                    <a:pt x="247" y="346"/>
                  </a:lnTo>
                  <a:lnTo>
                    <a:pt x="127" y="2"/>
                  </a:lnTo>
                  <a:lnTo>
                    <a:pt x="74" y="0"/>
                  </a:lnTo>
                  <a:lnTo>
                    <a:pt x="0" y="365"/>
                  </a:lnTo>
                  <a:lnTo>
                    <a:pt x="2" y="701"/>
                  </a:lnTo>
                  <a:lnTo>
                    <a:pt x="116" y="813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2" name="Freeform 34">
              <a:extLst>
                <a:ext uri="{FF2B5EF4-FFF2-40B4-BE49-F238E27FC236}">
                  <a16:creationId xmlns:a16="http://schemas.microsoft.com/office/drawing/2014/main" id="{F5FB1988-5426-7FEA-C035-DF5C80E06DDD}"/>
                </a:ext>
              </a:extLst>
            </p:cNvPr>
            <p:cNvSpPr>
              <a:spLocks/>
            </p:cNvSpPr>
            <p:nvPr/>
          </p:nvSpPr>
          <p:spPr bwMode="auto">
            <a:xfrm>
              <a:off x="809" y="2716"/>
              <a:ext cx="101" cy="408"/>
            </a:xfrm>
            <a:custGeom>
              <a:avLst/>
              <a:gdLst>
                <a:gd name="T0" fmla="*/ 0 w 201"/>
                <a:gd name="T1" fmla="*/ 1 h 816"/>
                <a:gd name="T2" fmla="*/ 54 w 201"/>
                <a:gd name="T3" fmla="*/ 0 h 816"/>
                <a:gd name="T4" fmla="*/ 101 w 201"/>
                <a:gd name="T5" fmla="*/ 191 h 816"/>
                <a:gd name="T6" fmla="*/ 54 w 201"/>
                <a:gd name="T7" fmla="*/ 365 h 816"/>
                <a:gd name="T8" fmla="*/ 42 w 201"/>
                <a:gd name="T9" fmla="*/ 408 h 816"/>
                <a:gd name="T10" fmla="*/ 0 w 201"/>
                <a:gd name="T11" fmla="*/ 405 h 816"/>
                <a:gd name="T12" fmla="*/ 0 w 201"/>
                <a:gd name="T13" fmla="*/ 1 h 816"/>
                <a:gd name="T14" fmla="*/ 0 w 201"/>
                <a:gd name="T15" fmla="*/ 1 h 81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01" h="816">
                  <a:moveTo>
                    <a:pt x="0" y="2"/>
                  </a:moveTo>
                  <a:lnTo>
                    <a:pt x="108" y="0"/>
                  </a:lnTo>
                  <a:lnTo>
                    <a:pt x="201" y="381"/>
                  </a:lnTo>
                  <a:lnTo>
                    <a:pt x="108" y="730"/>
                  </a:lnTo>
                  <a:lnTo>
                    <a:pt x="83" y="816"/>
                  </a:lnTo>
                  <a:lnTo>
                    <a:pt x="0" y="810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3" name="Freeform 35">
              <a:extLst>
                <a:ext uri="{FF2B5EF4-FFF2-40B4-BE49-F238E27FC236}">
                  <a16:creationId xmlns:a16="http://schemas.microsoft.com/office/drawing/2014/main" id="{89B573F0-7BD7-94D9-1521-E81BF7C3828E}"/>
                </a:ext>
              </a:extLst>
            </p:cNvPr>
            <p:cNvSpPr>
              <a:spLocks/>
            </p:cNvSpPr>
            <p:nvPr/>
          </p:nvSpPr>
          <p:spPr bwMode="auto">
            <a:xfrm>
              <a:off x="862" y="2716"/>
              <a:ext cx="123" cy="382"/>
            </a:xfrm>
            <a:custGeom>
              <a:avLst/>
              <a:gdLst>
                <a:gd name="T0" fmla="*/ 0 w 245"/>
                <a:gd name="T1" fmla="*/ 0 h 765"/>
                <a:gd name="T2" fmla="*/ 123 w 245"/>
                <a:gd name="T3" fmla="*/ 1 h 765"/>
                <a:gd name="T4" fmla="*/ 123 w 245"/>
                <a:gd name="T5" fmla="*/ 76 h 765"/>
                <a:gd name="T6" fmla="*/ 119 w 245"/>
                <a:gd name="T7" fmla="*/ 175 h 765"/>
                <a:gd name="T8" fmla="*/ 54 w 245"/>
                <a:gd name="T9" fmla="*/ 382 h 765"/>
                <a:gd name="T10" fmla="*/ 1 w 245"/>
                <a:gd name="T11" fmla="*/ 365 h 765"/>
                <a:gd name="T12" fmla="*/ 0 w 245"/>
                <a:gd name="T13" fmla="*/ 0 h 765"/>
                <a:gd name="T14" fmla="*/ 0 w 245"/>
                <a:gd name="T15" fmla="*/ 0 h 76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245" h="765">
                  <a:moveTo>
                    <a:pt x="0" y="0"/>
                  </a:moveTo>
                  <a:lnTo>
                    <a:pt x="245" y="2"/>
                  </a:lnTo>
                  <a:lnTo>
                    <a:pt x="245" y="152"/>
                  </a:lnTo>
                  <a:lnTo>
                    <a:pt x="237" y="350"/>
                  </a:lnTo>
                  <a:lnTo>
                    <a:pt x="108" y="765"/>
                  </a:lnTo>
                  <a:lnTo>
                    <a:pt x="2" y="73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4" name="Freeform 36">
              <a:extLst>
                <a:ext uri="{FF2B5EF4-FFF2-40B4-BE49-F238E27FC236}">
                  <a16:creationId xmlns:a16="http://schemas.microsoft.com/office/drawing/2014/main" id="{B903BAC5-6FA2-1336-D000-D51A7ED6E40A}"/>
                </a:ext>
              </a:extLst>
            </p:cNvPr>
            <p:cNvSpPr>
              <a:spLocks/>
            </p:cNvSpPr>
            <p:nvPr/>
          </p:nvSpPr>
          <p:spPr bwMode="auto">
            <a:xfrm>
              <a:off x="666" y="2716"/>
              <a:ext cx="378" cy="574"/>
            </a:xfrm>
            <a:custGeom>
              <a:avLst/>
              <a:gdLst>
                <a:gd name="T0" fmla="*/ 341 w 756"/>
                <a:gd name="T1" fmla="*/ 0 h 1149"/>
                <a:gd name="T2" fmla="*/ 378 w 756"/>
                <a:gd name="T3" fmla="*/ 0 h 1149"/>
                <a:gd name="T4" fmla="*/ 377 w 756"/>
                <a:gd name="T5" fmla="*/ 31 h 1149"/>
                <a:gd name="T6" fmla="*/ 270 w 756"/>
                <a:gd name="T7" fmla="*/ 389 h 1149"/>
                <a:gd name="T8" fmla="*/ 0 w 756"/>
                <a:gd name="T9" fmla="*/ 574 h 1149"/>
                <a:gd name="T10" fmla="*/ 24 w 756"/>
                <a:gd name="T11" fmla="*/ 492 h 1149"/>
                <a:gd name="T12" fmla="*/ 239 w 756"/>
                <a:gd name="T13" fmla="*/ 336 h 1149"/>
                <a:gd name="T14" fmla="*/ 341 w 756"/>
                <a:gd name="T15" fmla="*/ 0 h 1149"/>
                <a:gd name="T16" fmla="*/ 341 w 756"/>
                <a:gd name="T17" fmla="*/ 0 h 1149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756" h="1149">
                  <a:moveTo>
                    <a:pt x="682" y="0"/>
                  </a:moveTo>
                  <a:lnTo>
                    <a:pt x="756" y="0"/>
                  </a:lnTo>
                  <a:lnTo>
                    <a:pt x="754" y="63"/>
                  </a:lnTo>
                  <a:lnTo>
                    <a:pt x="539" y="778"/>
                  </a:lnTo>
                  <a:lnTo>
                    <a:pt x="0" y="1149"/>
                  </a:lnTo>
                  <a:lnTo>
                    <a:pt x="47" y="985"/>
                  </a:lnTo>
                  <a:lnTo>
                    <a:pt x="477" y="673"/>
                  </a:lnTo>
                  <a:lnTo>
                    <a:pt x="682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5" name="Freeform 37">
              <a:extLst>
                <a:ext uri="{FF2B5EF4-FFF2-40B4-BE49-F238E27FC236}">
                  <a16:creationId xmlns:a16="http://schemas.microsoft.com/office/drawing/2014/main" id="{B9CA1B5A-E436-4699-C90A-F28F63E51E55}"/>
                </a:ext>
              </a:extLst>
            </p:cNvPr>
            <p:cNvSpPr>
              <a:spLocks/>
            </p:cNvSpPr>
            <p:nvPr/>
          </p:nvSpPr>
          <p:spPr bwMode="auto">
            <a:xfrm>
              <a:off x="785" y="3335"/>
              <a:ext cx="217" cy="72"/>
            </a:xfrm>
            <a:custGeom>
              <a:avLst/>
              <a:gdLst>
                <a:gd name="T0" fmla="*/ 0 w 435"/>
                <a:gd name="T1" fmla="*/ 0 h 145"/>
                <a:gd name="T2" fmla="*/ 201 w 435"/>
                <a:gd name="T3" fmla="*/ 72 h 145"/>
                <a:gd name="T4" fmla="*/ 217 w 435"/>
                <a:gd name="T5" fmla="*/ 22 h 145"/>
                <a:gd name="T6" fmla="*/ 202 w 435"/>
                <a:gd name="T7" fmla="*/ 0 h 145"/>
                <a:gd name="T8" fmla="*/ 0 w 435"/>
                <a:gd name="T9" fmla="*/ 0 h 145"/>
                <a:gd name="T10" fmla="*/ 0 w 435"/>
                <a:gd name="T11" fmla="*/ 0 h 145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435" h="145">
                  <a:moveTo>
                    <a:pt x="0" y="0"/>
                  </a:moveTo>
                  <a:lnTo>
                    <a:pt x="403" y="145"/>
                  </a:lnTo>
                  <a:lnTo>
                    <a:pt x="435" y="44"/>
                  </a:lnTo>
                  <a:lnTo>
                    <a:pt x="40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6" name="Freeform 38">
              <a:extLst>
                <a:ext uri="{FF2B5EF4-FFF2-40B4-BE49-F238E27FC236}">
                  <a16:creationId xmlns:a16="http://schemas.microsoft.com/office/drawing/2014/main" id="{E7DABDC4-A810-600A-1147-041D529F2725}"/>
                </a:ext>
              </a:extLst>
            </p:cNvPr>
            <p:cNvSpPr>
              <a:spLocks/>
            </p:cNvSpPr>
            <p:nvPr/>
          </p:nvSpPr>
          <p:spPr bwMode="auto">
            <a:xfrm>
              <a:off x="1018" y="2684"/>
              <a:ext cx="91" cy="598"/>
            </a:xfrm>
            <a:custGeom>
              <a:avLst/>
              <a:gdLst>
                <a:gd name="T0" fmla="*/ 26 w 182"/>
                <a:gd name="T1" fmla="*/ 33 h 1196"/>
                <a:gd name="T2" fmla="*/ 78 w 182"/>
                <a:gd name="T3" fmla="*/ 0 h 1196"/>
                <a:gd name="T4" fmla="*/ 91 w 182"/>
                <a:gd name="T5" fmla="*/ 33 h 1196"/>
                <a:gd name="T6" fmla="*/ 69 w 182"/>
                <a:gd name="T7" fmla="*/ 596 h 1196"/>
                <a:gd name="T8" fmla="*/ 0 w 182"/>
                <a:gd name="T9" fmla="*/ 598 h 1196"/>
                <a:gd name="T10" fmla="*/ 26 w 182"/>
                <a:gd name="T11" fmla="*/ 33 h 1196"/>
                <a:gd name="T12" fmla="*/ 26 w 182"/>
                <a:gd name="T13" fmla="*/ 33 h 1196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82" h="1196">
                  <a:moveTo>
                    <a:pt x="51" y="66"/>
                  </a:moveTo>
                  <a:lnTo>
                    <a:pt x="155" y="0"/>
                  </a:lnTo>
                  <a:lnTo>
                    <a:pt x="182" y="66"/>
                  </a:lnTo>
                  <a:lnTo>
                    <a:pt x="138" y="1192"/>
                  </a:lnTo>
                  <a:lnTo>
                    <a:pt x="0" y="1196"/>
                  </a:lnTo>
                  <a:lnTo>
                    <a:pt x="51" y="66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7" name="Freeform 39">
              <a:extLst>
                <a:ext uri="{FF2B5EF4-FFF2-40B4-BE49-F238E27FC236}">
                  <a16:creationId xmlns:a16="http://schemas.microsoft.com/office/drawing/2014/main" id="{3B939895-1E9F-9B41-89C3-479A27C3BFF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44" y="2556"/>
              <a:ext cx="86" cy="161"/>
            </a:xfrm>
            <a:custGeom>
              <a:avLst/>
              <a:gdLst>
                <a:gd name="T0" fmla="*/ 8 w 173"/>
                <a:gd name="T1" fmla="*/ 0 h 321"/>
                <a:gd name="T2" fmla="*/ 9 w 173"/>
                <a:gd name="T3" fmla="*/ 0 h 321"/>
                <a:gd name="T4" fmla="*/ 10 w 173"/>
                <a:gd name="T5" fmla="*/ 1 h 321"/>
                <a:gd name="T6" fmla="*/ 12 w 173"/>
                <a:gd name="T7" fmla="*/ 3 h 321"/>
                <a:gd name="T8" fmla="*/ 14 w 173"/>
                <a:gd name="T9" fmla="*/ 4 h 321"/>
                <a:gd name="T10" fmla="*/ 18 w 173"/>
                <a:gd name="T11" fmla="*/ 6 h 321"/>
                <a:gd name="T12" fmla="*/ 19 w 173"/>
                <a:gd name="T13" fmla="*/ 7 h 321"/>
                <a:gd name="T14" fmla="*/ 21 w 173"/>
                <a:gd name="T15" fmla="*/ 8 h 321"/>
                <a:gd name="T16" fmla="*/ 22 w 173"/>
                <a:gd name="T17" fmla="*/ 9 h 321"/>
                <a:gd name="T18" fmla="*/ 25 w 173"/>
                <a:gd name="T19" fmla="*/ 10 h 321"/>
                <a:gd name="T20" fmla="*/ 26 w 173"/>
                <a:gd name="T21" fmla="*/ 11 h 321"/>
                <a:gd name="T22" fmla="*/ 29 w 173"/>
                <a:gd name="T23" fmla="*/ 12 h 321"/>
                <a:gd name="T24" fmla="*/ 31 w 173"/>
                <a:gd name="T25" fmla="*/ 13 h 321"/>
                <a:gd name="T26" fmla="*/ 34 w 173"/>
                <a:gd name="T27" fmla="*/ 14 h 321"/>
                <a:gd name="T28" fmla="*/ 36 w 173"/>
                <a:gd name="T29" fmla="*/ 14 h 321"/>
                <a:gd name="T30" fmla="*/ 39 w 173"/>
                <a:gd name="T31" fmla="*/ 15 h 321"/>
                <a:gd name="T32" fmla="*/ 41 w 173"/>
                <a:gd name="T33" fmla="*/ 16 h 321"/>
                <a:gd name="T34" fmla="*/ 43 w 173"/>
                <a:gd name="T35" fmla="*/ 17 h 321"/>
                <a:gd name="T36" fmla="*/ 46 w 173"/>
                <a:gd name="T37" fmla="*/ 18 h 321"/>
                <a:gd name="T38" fmla="*/ 49 w 173"/>
                <a:gd name="T39" fmla="*/ 19 h 321"/>
                <a:gd name="T40" fmla="*/ 53 w 173"/>
                <a:gd name="T41" fmla="*/ 19 h 321"/>
                <a:gd name="T42" fmla="*/ 56 w 173"/>
                <a:gd name="T43" fmla="*/ 20 h 321"/>
                <a:gd name="T44" fmla="*/ 59 w 173"/>
                <a:gd name="T45" fmla="*/ 20 h 321"/>
                <a:gd name="T46" fmla="*/ 61 w 173"/>
                <a:gd name="T47" fmla="*/ 21 h 321"/>
                <a:gd name="T48" fmla="*/ 65 w 173"/>
                <a:gd name="T49" fmla="*/ 22 h 321"/>
                <a:gd name="T50" fmla="*/ 68 w 173"/>
                <a:gd name="T51" fmla="*/ 22 h 321"/>
                <a:gd name="T52" fmla="*/ 86 w 173"/>
                <a:gd name="T53" fmla="*/ 78 h 321"/>
                <a:gd name="T54" fmla="*/ 66 w 173"/>
                <a:gd name="T55" fmla="*/ 161 h 321"/>
                <a:gd name="T56" fmla="*/ 0 w 173"/>
                <a:gd name="T57" fmla="*/ 161 h 321"/>
                <a:gd name="T58" fmla="*/ 6 w 173"/>
                <a:gd name="T59" fmla="*/ 12 h 321"/>
                <a:gd name="T60" fmla="*/ 8 w 173"/>
                <a:gd name="T61" fmla="*/ 0 h 321"/>
                <a:gd name="T62" fmla="*/ 8 w 173"/>
                <a:gd name="T63" fmla="*/ 0 h 321"/>
                <a:gd name="T64" fmla="*/ 0 60000 65536"/>
                <a:gd name="T65" fmla="*/ 0 60000 65536"/>
                <a:gd name="T66" fmla="*/ 0 60000 65536"/>
                <a:gd name="T67" fmla="*/ 0 60000 65536"/>
                <a:gd name="T68" fmla="*/ 0 60000 65536"/>
                <a:gd name="T69" fmla="*/ 0 60000 65536"/>
                <a:gd name="T70" fmla="*/ 0 60000 65536"/>
                <a:gd name="T71" fmla="*/ 0 60000 65536"/>
                <a:gd name="T72" fmla="*/ 0 60000 65536"/>
                <a:gd name="T73" fmla="*/ 0 60000 65536"/>
                <a:gd name="T74" fmla="*/ 0 60000 65536"/>
                <a:gd name="T75" fmla="*/ 0 60000 65536"/>
                <a:gd name="T76" fmla="*/ 0 60000 65536"/>
                <a:gd name="T77" fmla="*/ 0 60000 65536"/>
                <a:gd name="T78" fmla="*/ 0 60000 65536"/>
                <a:gd name="T79" fmla="*/ 0 60000 65536"/>
                <a:gd name="T80" fmla="*/ 0 60000 65536"/>
                <a:gd name="T81" fmla="*/ 0 60000 65536"/>
                <a:gd name="T82" fmla="*/ 0 60000 65536"/>
                <a:gd name="T83" fmla="*/ 0 60000 6553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</a:gdLst>
              <a:ahLst/>
              <a:cxnLst>
                <a:cxn ang="T64">
                  <a:pos x="T0" y="T1"/>
                </a:cxn>
                <a:cxn ang="T65">
                  <a:pos x="T2" y="T3"/>
                </a:cxn>
                <a:cxn ang="T66">
                  <a:pos x="T4" y="T5"/>
                </a:cxn>
                <a:cxn ang="T67">
                  <a:pos x="T6" y="T7"/>
                </a:cxn>
                <a:cxn ang="T68">
                  <a:pos x="T8" y="T9"/>
                </a:cxn>
                <a:cxn ang="T69">
                  <a:pos x="T10" y="T11"/>
                </a:cxn>
                <a:cxn ang="T70">
                  <a:pos x="T12" y="T13"/>
                </a:cxn>
                <a:cxn ang="T71">
                  <a:pos x="T14" y="T15"/>
                </a:cxn>
                <a:cxn ang="T72">
                  <a:pos x="T16" y="T17"/>
                </a:cxn>
                <a:cxn ang="T73">
                  <a:pos x="T18" y="T19"/>
                </a:cxn>
                <a:cxn ang="T74">
                  <a:pos x="T20" y="T21"/>
                </a:cxn>
                <a:cxn ang="T75">
                  <a:pos x="T22" y="T23"/>
                </a:cxn>
                <a:cxn ang="T76">
                  <a:pos x="T24" y="T25"/>
                </a:cxn>
                <a:cxn ang="T77">
                  <a:pos x="T26" y="T27"/>
                </a:cxn>
                <a:cxn ang="T78">
                  <a:pos x="T28" y="T29"/>
                </a:cxn>
                <a:cxn ang="T79">
                  <a:pos x="T30" y="T31"/>
                </a:cxn>
                <a:cxn ang="T80">
                  <a:pos x="T32" y="T33"/>
                </a:cxn>
                <a:cxn ang="T81">
                  <a:pos x="T34" y="T35"/>
                </a:cxn>
                <a:cxn ang="T82">
                  <a:pos x="T36" y="T37"/>
                </a:cxn>
                <a:cxn ang="T83">
                  <a:pos x="T38" y="T39"/>
                </a:cxn>
                <a:cxn ang="T84">
                  <a:pos x="T40" y="T41"/>
                </a:cxn>
                <a:cxn ang="T85">
                  <a:pos x="T42" y="T43"/>
                </a:cxn>
                <a:cxn ang="T86">
                  <a:pos x="T44" y="T45"/>
                </a:cxn>
                <a:cxn ang="T87">
                  <a:pos x="T46" y="T47"/>
                </a:cxn>
                <a:cxn ang="T88">
                  <a:pos x="T48" y="T49"/>
                </a:cxn>
                <a:cxn ang="T89">
                  <a:pos x="T50" y="T51"/>
                </a:cxn>
                <a:cxn ang="T90">
                  <a:pos x="T52" y="T53"/>
                </a:cxn>
                <a:cxn ang="T91">
                  <a:pos x="T54" y="T55"/>
                </a:cxn>
                <a:cxn ang="T92">
                  <a:pos x="T56" y="T57"/>
                </a:cxn>
                <a:cxn ang="T93">
                  <a:pos x="T58" y="T59"/>
                </a:cxn>
                <a:cxn ang="T94">
                  <a:pos x="T60" y="T61"/>
                </a:cxn>
                <a:cxn ang="T95">
                  <a:pos x="T62" y="T63"/>
                </a:cxn>
              </a:cxnLst>
              <a:rect l="0" t="0" r="r" b="b"/>
              <a:pathLst>
                <a:path w="173" h="321">
                  <a:moveTo>
                    <a:pt x="17" y="0"/>
                  </a:moveTo>
                  <a:lnTo>
                    <a:pt x="19" y="0"/>
                  </a:lnTo>
                  <a:lnTo>
                    <a:pt x="21" y="2"/>
                  </a:lnTo>
                  <a:lnTo>
                    <a:pt x="25" y="6"/>
                  </a:lnTo>
                  <a:lnTo>
                    <a:pt x="28" y="7"/>
                  </a:lnTo>
                  <a:lnTo>
                    <a:pt x="36" y="11"/>
                  </a:lnTo>
                  <a:lnTo>
                    <a:pt x="38" y="13"/>
                  </a:lnTo>
                  <a:lnTo>
                    <a:pt x="42" y="15"/>
                  </a:lnTo>
                  <a:lnTo>
                    <a:pt x="45" y="17"/>
                  </a:lnTo>
                  <a:lnTo>
                    <a:pt x="51" y="19"/>
                  </a:lnTo>
                  <a:lnTo>
                    <a:pt x="53" y="21"/>
                  </a:lnTo>
                  <a:lnTo>
                    <a:pt x="59" y="23"/>
                  </a:lnTo>
                  <a:lnTo>
                    <a:pt x="63" y="25"/>
                  </a:lnTo>
                  <a:lnTo>
                    <a:pt x="68" y="27"/>
                  </a:lnTo>
                  <a:lnTo>
                    <a:pt x="72" y="28"/>
                  </a:lnTo>
                  <a:lnTo>
                    <a:pt x="78" y="30"/>
                  </a:lnTo>
                  <a:lnTo>
                    <a:pt x="82" y="32"/>
                  </a:lnTo>
                  <a:lnTo>
                    <a:pt x="87" y="34"/>
                  </a:lnTo>
                  <a:lnTo>
                    <a:pt x="93" y="36"/>
                  </a:lnTo>
                  <a:lnTo>
                    <a:pt x="99" y="38"/>
                  </a:lnTo>
                  <a:lnTo>
                    <a:pt x="106" y="38"/>
                  </a:lnTo>
                  <a:lnTo>
                    <a:pt x="112" y="40"/>
                  </a:lnTo>
                  <a:lnTo>
                    <a:pt x="118" y="40"/>
                  </a:lnTo>
                  <a:lnTo>
                    <a:pt x="123" y="42"/>
                  </a:lnTo>
                  <a:lnTo>
                    <a:pt x="131" y="44"/>
                  </a:lnTo>
                  <a:lnTo>
                    <a:pt x="137" y="44"/>
                  </a:lnTo>
                  <a:lnTo>
                    <a:pt x="173" y="156"/>
                  </a:lnTo>
                  <a:lnTo>
                    <a:pt x="133" y="321"/>
                  </a:lnTo>
                  <a:lnTo>
                    <a:pt x="0" y="321"/>
                  </a:lnTo>
                  <a:lnTo>
                    <a:pt x="13" y="23"/>
                  </a:lnTo>
                  <a:lnTo>
                    <a:pt x="17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8" name="Freeform 40">
              <a:extLst>
                <a:ext uri="{FF2B5EF4-FFF2-40B4-BE49-F238E27FC236}">
                  <a16:creationId xmlns:a16="http://schemas.microsoft.com/office/drawing/2014/main" id="{55A065AC-1C40-F5B3-AB5A-176ECDC3EEF4}"/>
                </a:ext>
              </a:extLst>
            </p:cNvPr>
            <p:cNvSpPr>
              <a:spLocks/>
            </p:cNvSpPr>
            <p:nvPr/>
          </p:nvSpPr>
          <p:spPr bwMode="auto">
            <a:xfrm>
              <a:off x="1007" y="2571"/>
              <a:ext cx="44" cy="146"/>
            </a:xfrm>
            <a:custGeom>
              <a:avLst/>
              <a:gdLst>
                <a:gd name="T0" fmla="*/ 44 w 87"/>
                <a:gd name="T1" fmla="*/ 0 h 293"/>
                <a:gd name="T2" fmla="*/ 37 w 87"/>
                <a:gd name="T3" fmla="*/ 146 h 293"/>
                <a:gd name="T4" fmla="*/ 0 w 87"/>
                <a:gd name="T5" fmla="*/ 146 h 293"/>
                <a:gd name="T6" fmla="*/ 44 w 87"/>
                <a:gd name="T7" fmla="*/ 0 h 293"/>
                <a:gd name="T8" fmla="*/ 44 w 87"/>
                <a:gd name="T9" fmla="*/ 0 h 2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87" h="293">
                  <a:moveTo>
                    <a:pt x="87" y="0"/>
                  </a:moveTo>
                  <a:lnTo>
                    <a:pt x="74" y="293"/>
                  </a:lnTo>
                  <a:lnTo>
                    <a:pt x="0" y="293"/>
                  </a:lnTo>
                  <a:lnTo>
                    <a:pt x="87" y="0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29" name="Freeform 41">
              <a:extLst>
                <a:ext uri="{FF2B5EF4-FFF2-40B4-BE49-F238E27FC236}">
                  <a16:creationId xmlns:a16="http://schemas.microsoft.com/office/drawing/2014/main" id="{EB085DF9-1454-99BF-C6EE-2F16A891780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9" y="2578"/>
              <a:ext cx="46" cy="139"/>
            </a:xfrm>
            <a:custGeom>
              <a:avLst/>
              <a:gdLst>
                <a:gd name="T0" fmla="*/ 3 w 91"/>
                <a:gd name="T1" fmla="*/ 0 h 277"/>
                <a:gd name="T2" fmla="*/ 22 w 91"/>
                <a:gd name="T3" fmla="*/ 2 h 277"/>
                <a:gd name="T4" fmla="*/ 46 w 91"/>
                <a:gd name="T5" fmla="*/ 91 h 277"/>
                <a:gd name="T6" fmla="*/ 22 w 91"/>
                <a:gd name="T7" fmla="*/ 139 h 277"/>
                <a:gd name="T8" fmla="*/ 0 w 91"/>
                <a:gd name="T9" fmla="*/ 139 h 277"/>
                <a:gd name="T10" fmla="*/ 3 w 91"/>
                <a:gd name="T11" fmla="*/ 0 h 277"/>
                <a:gd name="T12" fmla="*/ 3 w 91"/>
                <a:gd name="T13" fmla="*/ 0 h 277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91" h="277">
                  <a:moveTo>
                    <a:pt x="6" y="0"/>
                  </a:moveTo>
                  <a:lnTo>
                    <a:pt x="44" y="3"/>
                  </a:lnTo>
                  <a:lnTo>
                    <a:pt x="91" y="182"/>
                  </a:lnTo>
                  <a:lnTo>
                    <a:pt x="44" y="277"/>
                  </a:lnTo>
                  <a:lnTo>
                    <a:pt x="0" y="277"/>
                  </a:lnTo>
                  <a:lnTo>
                    <a:pt x="6" y="0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0" name="Freeform 42">
              <a:extLst>
                <a:ext uri="{FF2B5EF4-FFF2-40B4-BE49-F238E27FC236}">
                  <a16:creationId xmlns:a16="http://schemas.microsoft.com/office/drawing/2014/main" id="{6756FEFC-40D4-AAD3-53B1-6C599FEEAE00}"/>
                </a:ext>
              </a:extLst>
            </p:cNvPr>
            <p:cNvSpPr>
              <a:spLocks/>
            </p:cNvSpPr>
            <p:nvPr/>
          </p:nvSpPr>
          <p:spPr bwMode="auto">
            <a:xfrm>
              <a:off x="1131" y="2579"/>
              <a:ext cx="80" cy="138"/>
            </a:xfrm>
            <a:custGeom>
              <a:avLst/>
              <a:gdLst>
                <a:gd name="T0" fmla="*/ 0 w 159"/>
                <a:gd name="T1" fmla="*/ 138 h 275"/>
                <a:gd name="T2" fmla="*/ 30 w 159"/>
                <a:gd name="T3" fmla="*/ 138 h 275"/>
                <a:gd name="T4" fmla="*/ 80 w 159"/>
                <a:gd name="T5" fmla="*/ 78 h 275"/>
                <a:gd name="T6" fmla="*/ 30 w 159"/>
                <a:gd name="T7" fmla="*/ 0 h 275"/>
                <a:gd name="T8" fmla="*/ 0 w 159"/>
                <a:gd name="T9" fmla="*/ 1 h 275"/>
                <a:gd name="T10" fmla="*/ 0 w 159"/>
                <a:gd name="T11" fmla="*/ 138 h 275"/>
                <a:gd name="T12" fmla="*/ 0 w 159"/>
                <a:gd name="T13" fmla="*/ 138 h 275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9" h="275">
                  <a:moveTo>
                    <a:pt x="0" y="275"/>
                  </a:moveTo>
                  <a:lnTo>
                    <a:pt x="59" y="275"/>
                  </a:lnTo>
                  <a:lnTo>
                    <a:pt x="159" y="155"/>
                  </a:lnTo>
                  <a:lnTo>
                    <a:pt x="60" y="0"/>
                  </a:lnTo>
                  <a:lnTo>
                    <a:pt x="0" y="1"/>
                  </a:lnTo>
                  <a:lnTo>
                    <a:pt x="0" y="275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1" name="Freeform 43">
              <a:extLst>
                <a:ext uri="{FF2B5EF4-FFF2-40B4-BE49-F238E27FC236}">
                  <a16:creationId xmlns:a16="http://schemas.microsoft.com/office/drawing/2014/main" id="{752A647E-F119-E79F-B560-C855094B36C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61" y="2555"/>
              <a:ext cx="98" cy="162"/>
            </a:xfrm>
            <a:custGeom>
              <a:avLst/>
              <a:gdLst>
                <a:gd name="T0" fmla="*/ 0 w 195"/>
                <a:gd name="T1" fmla="*/ 162 h 325"/>
                <a:gd name="T2" fmla="*/ 85 w 195"/>
                <a:gd name="T3" fmla="*/ 162 h 325"/>
                <a:gd name="T4" fmla="*/ 98 w 195"/>
                <a:gd name="T5" fmla="*/ 133 h 325"/>
                <a:gd name="T6" fmla="*/ 80 w 195"/>
                <a:gd name="T7" fmla="*/ 16 h 325"/>
                <a:gd name="T8" fmla="*/ 77 w 195"/>
                <a:gd name="T9" fmla="*/ 0 h 325"/>
                <a:gd name="T10" fmla="*/ 76 w 195"/>
                <a:gd name="T11" fmla="*/ 1 h 325"/>
                <a:gd name="T12" fmla="*/ 73 w 195"/>
                <a:gd name="T13" fmla="*/ 2 h 325"/>
                <a:gd name="T14" fmla="*/ 71 w 195"/>
                <a:gd name="T15" fmla="*/ 3 h 325"/>
                <a:gd name="T16" fmla="*/ 69 w 195"/>
                <a:gd name="T17" fmla="*/ 4 h 325"/>
                <a:gd name="T18" fmla="*/ 67 w 195"/>
                <a:gd name="T19" fmla="*/ 5 h 325"/>
                <a:gd name="T20" fmla="*/ 64 w 195"/>
                <a:gd name="T21" fmla="*/ 6 h 325"/>
                <a:gd name="T22" fmla="*/ 60 w 195"/>
                <a:gd name="T23" fmla="*/ 7 h 325"/>
                <a:gd name="T24" fmla="*/ 57 w 195"/>
                <a:gd name="T25" fmla="*/ 9 h 325"/>
                <a:gd name="T26" fmla="*/ 55 w 195"/>
                <a:gd name="T27" fmla="*/ 9 h 325"/>
                <a:gd name="T28" fmla="*/ 53 w 195"/>
                <a:gd name="T29" fmla="*/ 10 h 325"/>
                <a:gd name="T30" fmla="*/ 51 w 195"/>
                <a:gd name="T31" fmla="*/ 11 h 325"/>
                <a:gd name="T32" fmla="*/ 49 w 195"/>
                <a:gd name="T33" fmla="*/ 12 h 325"/>
                <a:gd name="T34" fmla="*/ 47 w 195"/>
                <a:gd name="T35" fmla="*/ 13 h 325"/>
                <a:gd name="T36" fmla="*/ 45 w 195"/>
                <a:gd name="T37" fmla="*/ 14 h 325"/>
                <a:gd name="T38" fmla="*/ 43 w 195"/>
                <a:gd name="T39" fmla="*/ 15 h 325"/>
                <a:gd name="T40" fmla="*/ 41 w 195"/>
                <a:gd name="T41" fmla="*/ 16 h 325"/>
                <a:gd name="T42" fmla="*/ 38 w 195"/>
                <a:gd name="T43" fmla="*/ 16 h 325"/>
                <a:gd name="T44" fmla="*/ 36 w 195"/>
                <a:gd name="T45" fmla="*/ 17 h 325"/>
                <a:gd name="T46" fmla="*/ 34 w 195"/>
                <a:gd name="T47" fmla="*/ 18 h 325"/>
                <a:gd name="T48" fmla="*/ 31 w 195"/>
                <a:gd name="T49" fmla="*/ 19 h 325"/>
                <a:gd name="T50" fmla="*/ 29 w 195"/>
                <a:gd name="T51" fmla="*/ 20 h 325"/>
                <a:gd name="T52" fmla="*/ 27 w 195"/>
                <a:gd name="T53" fmla="*/ 20 h 325"/>
                <a:gd name="T54" fmla="*/ 25 w 195"/>
                <a:gd name="T55" fmla="*/ 21 h 325"/>
                <a:gd name="T56" fmla="*/ 23 w 195"/>
                <a:gd name="T57" fmla="*/ 21 h 325"/>
                <a:gd name="T58" fmla="*/ 21 w 195"/>
                <a:gd name="T59" fmla="*/ 21 h 325"/>
                <a:gd name="T60" fmla="*/ 19 w 195"/>
                <a:gd name="T61" fmla="*/ 22 h 325"/>
                <a:gd name="T62" fmla="*/ 17 w 195"/>
                <a:gd name="T63" fmla="*/ 22 h 325"/>
                <a:gd name="T64" fmla="*/ 16 w 195"/>
                <a:gd name="T65" fmla="*/ 23 h 325"/>
                <a:gd name="T66" fmla="*/ 12 w 195"/>
                <a:gd name="T67" fmla="*/ 23 h 325"/>
                <a:gd name="T68" fmla="*/ 10 w 195"/>
                <a:gd name="T69" fmla="*/ 24 h 325"/>
                <a:gd name="T70" fmla="*/ 9 w 195"/>
                <a:gd name="T71" fmla="*/ 24 h 325"/>
                <a:gd name="T72" fmla="*/ 7 w 195"/>
                <a:gd name="T73" fmla="*/ 24 h 325"/>
                <a:gd name="T74" fmla="*/ 4 w 195"/>
                <a:gd name="T75" fmla="*/ 24 h 325"/>
                <a:gd name="T76" fmla="*/ 2 w 195"/>
                <a:gd name="T77" fmla="*/ 24 h 325"/>
                <a:gd name="T78" fmla="*/ 1 w 195"/>
                <a:gd name="T79" fmla="*/ 24 h 325"/>
                <a:gd name="T80" fmla="*/ 0 w 195"/>
                <a:gd name="T81" fmla="*/ 162 h 325"/>
                <a:gd name="T82" fmla="*/ 0 w 195"/>
                <a:gd name="T83" fmla="*/ 162 h 325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95" h="325">
                  <a:moveTo>
                    <a:pt x="0" y="325"/>
                  </a:moveTo>
                  <a:lnTo>
                    <a:pt x="169" y="325"/>
                  </a:lnTo>
                  <a:lnTo>
                    <a:pt x="195" y="266"/>
                  </a:lnTo>
                  <a:lnTo>
                    <a:pt x="159" y="32"/>
                  </a:lnTo>
                  <a:lnTo>
                    <a:pt x="153" y="0"/>
                  </a:lnTo>
                  <a:lnTo>
                    <a:pt x="152" y="2"/>
                  </a:lnTo>
                  <a:lnTo>
                    <a:pt x="146" y="4"/>
                  </a:lnTo>
                  <a:lnTo>
                    <a:pt x="142" y="6"/>
                  </a:lnTo>
                  <a:lnTo>
                    <a:pt x="138" y="8"/>
                  </a:lnTo>
                  <a:lnTo>
                    <a:pt x="133" y="10"/>
                  </a:lnTo>
                  <a:lnTo>
                    <a:pt x="127" y="13"/>
                  </a:lnTo>
                  <a:lnTo>
                    <a:pt x="119" y="15"/>
                  </a:lnTo>
                  <a:lnTo>
                    <a:pt x="114" y="19"/>
                  </a:lnTo>
                  <a:lnTo>
                    <a:pt x="110" y="19"/>
                  </a:lnTo>
                  <a:lnTo>
                    <a:pt x="106" y="21"/>
                  </a:lnTo>
                  <a:lnTo>
                    <a:pt x="102" y="23"/>
                  </a:lnTo>
                  <a:lnTo>
                    <a:pt x="98" y="25"/>
                  </a:lnTo>
                  <a:lnTo>
                    <a:pt x="93" y="27"/>
                  </a:lnTo>
                  <a:lnTo>
                    <a:pt x="89" y="29"/>
                  </a:lnTo>
                  <a:lnTo>
                    <a:pt x="85" y="31"/>
                  </a:lnTo>
                  <a:lnTo>
                    <a:pt x="81" y="32"/>
                  </a:lnTo>
                  <a:lnTo>
                    <a:pt x="76" y="32"/>
                  </a:lnTo>
                  <a:lnTo>
                    <a:pt x="72" y="34"/>
                  </a:lnTo>
                  <a:lnTo>
                    <a:pt x="68" y="36"/>
                  </a:lnTo>
                  <a:lnTo>
                    <a:pt x="62" y="38"/>
                  </a:lnTo>
                  <a:lnTo>
                    <a:pt x="57" y="40"/>
                  </a:lnTo>
                  <a:lnTo>
                    <a:pt x="53" y="40"/>
                  </a:lnTo>
                  <a:lnTo>
                    <a:pt x="49" y="42"/>
                  </a:lnTo>
                  <a:lnTo>
                    <a:pt x="45" y="42"/>
                  </a:lnTo>
                  <a:lnTo>
                    <a:pt x="41" y="42"/>
                  </a:lnTo>
                  <a:lnTo>
                    <a:pt x="38" y="44"/>
                  </a:lnTo>
                  <a:lnTo>
                    <a:pt x="34" y="44"/>
                  </a:lnTo>
                  <a:lnTo>
                    <a:pt x="32" y="46"/>
                  </a:lnTo>
                  <a:lnTo>
                    <a:pt x="24" y="46"/>
                  </a:lnTo>
                  <a:lnTo>
                    <a:pt x="20" y="48"/>
                  </a:lnTo>
                  <a:lnTo>
                    <a:pt x="17" y="48"/>
                  </a:lnTo>
                  <a:lnTo>
                    <a:pt x="13" y="48"/>
                  </a:lnTo>
                  <a:lnTo>
                    <a:pt x="7" y="48"/>
                  </a:lnTo>
                  <a:lnTo>
                    <a:pt x="3" y="48"/>
                  </a:lnTo>
                  <a:lnTo>
                    <a:pt x="1" y="48"/>
                  </a:lnTo>
                  <a:lnTo>
                    <a:pt x="0" y="325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2" name="Freeform 44">
              <a:extLst>
                <a:ext uri="{FF2B5EF4-FFF2-40B4-BE49-F238E27FC236}">
                  <a16:creationId xmlns:a16="http://schemas.microsoft.com/office/drawing/2014/main" id="{57871C4A-7D72-725C-3242-51B306C817C8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" y="3279"/>
              <a:ext cx="57" cy="103"/>
            </a:xfrm>
            <a:custGeom>
              <a:avLst/>
              <a:gdLst>
                <a:gd name="T0" fmla="*/ 57 w 114"/>
                <a:gd name="T1" fmla="*/ 0 h 205"/>
                <a:gd name="T2" fmla="*/ 57 w 114"/>
                <a:gd name="T3" fmla="*/ 40 h 205"/>
                <a:gd name="T4" fmla="*/ 47 w 114"/>
                <a:gd name="T5" fmla="*/ 103 h 205"/>
                <a:gd name="T6" fmla="*/ 0 w 114"/>
                <a:gd name="T7" fmla="*/ 56 h 205"/>
                <a:gd name="T8" fmla="*/ 0 w 114"/>
                <a:gd name="T9" fmla="*/ 33 h 205"/>
                <a:gd name="T10" fmla="*/ 28 w 114"/>
                <a:gd name="T11" fmla="*/ 0 h 205"/>
                <a:gd name="T12" fmla="*/ 57 w 114"/>
                <a:gd name="T13" fmla="*/ 0 h 205"/>
                <a:gd name="T14" fmla="*/ 57 w 114"/>
                <a:gd name="T15" fmla="*/ 0 h 205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14" h="205">
                  <a:moveTo>
                    <a:pt x="114" y="0"/>
                  </a:moveTo>
                  <a:lnTo>
                    <a:pt x="114" y="80"/>
                  </a:lnTo>
                  <a:lnTo>
                    <a:pt x="93" y="205"/>
                  </a:lnTo>
                  <a:lnTo>
                    <a:pt x="0" y="112"/>
                  </a:lnTo>
                  <a:lnTo>
                    <a:pt x="0" y="65"/>
                  </a:lnTo>
                  <a:lnTo>
                    <a:pt x="55" y="0"/>
                  </a:lnTo>
                  <a:lnTo>
                    <a:pt x="114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3" name="Freeform 45">
              <a:extLst>
                <a:ext uri="{FF2B5EF4-FFF2-40B4-BE49-F238E27FC236}">
                  <a16:creationId xmlns:a16="http://schemas.microsoft.com/office/drawing/2014/main" id="{4C8CA694-91F1-8F20-766B-D3035FE525F6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" y="3279"/>
              <a:ext cx="83" cy="101"/>
            </a:xfrm>
            <a:custGeom>
              <a:avLst/>
              <a:gdLst>
                <a:gd name="T0" fmla="*/ 0 w 165"/>
                <a:gd name="T1" fmla="*/ 37 h 201"/>
                <a:gd name="T2" fmla="*/ 17 w 165"/>
                <a:gd name="T3" fmla="*/ 0 h 201"/>
                <a:gd name="T4" fmla="*/ 53 w 165"/>
                <a:gd name="T5" fmla="*/ 0 h 201"/>
                <a:gd name="T6" fmla="*/ 83 w 165"/>
                <a:gd name="T7" fmla="*/ 33 h 201"/>
                <a:gd name="T8" fmla="*/ 67 w 165"/>
                <a:gd name="T9" fmla="*/ 56 h 201"/>
                <a:gd name="T10" fmla="*/ 51 w 165"/>
                <a:gd name="T11" fmla="*/ 101 h 201"/>
                <a:gd name="T12" fmla="*/ 0 w 165"/>
                <a:gd name="T13" fmla="*/ 56 h 201"/>
                <a:gd name="T14" fmla="*/ 0 w 165"/>
                <a:gd name="T15" fmla="*/ 37 h 201"/>
                <a:gd name="T16" fmla="*/ 0 w 165"/>
                <a:gd name="T17" fmla="*/ 37 h 201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65" h="201">
                  <a:moveTo>
                    <a:pt x="0" y="74"/>
                  </a:moveTo>
                  <a:lnTo>
                    <a:pt x="34" y="0"/>
                  </a:lnTo>
                  <a:lnTo>
                    <a:pt x="106" y="0"/>
                  </a:lnTo>
                  <a:lnTo>
                    <a:pt x="165" y="65"/>
                  </a:lnTo>
                  <a:lnTo>
                    <a:pt x="133" y="112"/>
                  </a:lnTo>
                  <a:lnTo>
                    <a:pt x="101" y="201"/>
                  </a:lnTo>
                  <a:lnTo>
                    <a:pt x="0" y="112"/>
                  </a:lnTo>
                  <a:lnTo>
                    <a:pt x="0" y="74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4" name="Freeform 46">
              <a:extLst>
                <a:ext uri="{FF2B5EF4-FFF2-40B4-BE49-F238E27FC236}">
                  <a16:creationId xmlns:a16="http://schemas.microsoft.com/office/drawing/2014/main" id="{24DFD85B-BCD7-F04E-57FE-418EA912963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8" y="3279"/>
              <a:ext cx="54" cy="102"/>
            </a:xfrm>
            <a:custGeom>
              <a:avLst/>
              <a:gdLst>
                <a:gd name="T0" fmla="*/ 0 w 109"/>
                <a:gd name="T1" fmla="*/ 0 h 203"/>
                <a:gd name="T2" fmla="*/ 13 w 109"/>
                <a:gd name="T3" fmla="*/ 35 h 203"/>
                <a:gd name="T4" fmla="*/ 13 w 109"/>
                <a:gd name="T5" fmla="*/ 56 h 203"/>
                <a:gd name="T6" fmla="*/ 37 w 109"/>
                <a:gd name="T7" fmla="*/ 102 h 203"/>
                <a:gd name="T8" fmla="*/ 54 w 109"/>
                <a:gd name="T9" fmla="*/ 56 h 203"/>
                <a:gd name="T10" fmla="*/ 54 w 109"/>
                <a:gd name="T11" fmla="*/ 33 h 203"/>
                <a:gd name="T12" fmla="*/ 31 w 109"/>
                <a:gd name="T13" fmla="*/ 0 h 203"/>
                <a:gd name="T14" fmla="*/ 0 w 109"/>
                <a:gd name="T15" fmla="*/ 0 h 203"/>
                <a:gd name="T16" fmla="*/ 0 w 109"/>
                <a:gd name="T17" fmla="*/ 0 h 20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9" h="203">
                  <a:moveTo>
                    <a:pt x="0" y="0"/>
                  </a:moveTo>
                  <a:lnTo>
                    <a:pt x="27" y="70"/>
                  </a:lnTo>
                  <a:lnTo>
                    <a:pt x="27" y="112"/>
                  </a:lnTo>
                  <a:lnTo>
                    <a:pt x="74" y="203"/>
                  </a:lnTo>
                  <a:lnTo>
                    <a:pt x="109" y="112"/>
                  </a:lnTo>
                  <a:lnTo>
                    <a:pt x="109" y="65"/>
                  </a:lnTo>
                  <a:lnTo>
                    <a:pt x="63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5" name="Freeform 47">
              <a:extLst>
                <a:ext uri="{FF2B5EF4-FFF2-40B4-BE49-F238E27FC236}">
                  <a16:creationId xmlns:a16="http://schemas.microsoft.com/office/drawing/2014/main" id="{A83B1190-BA58-FB48-8276-3838F4E4F72E}"/>
                </a:ext>
              </a:extLst>
            </p:cNvPr>
            <p:cNvSpPr>
              <a:spLocks/>
            </p:cNvSpPr>
            <p:nvPr/>
          </p:nvSpPr>
          <p:spPr bwMode="auto">
            <a:xfrm>
              <a:off x="986" y="3335"/>
              <a:ext cx="68" cy="145"/>
            </a:xfrm>
            <a:custGeom>
              <a:avLst/>
              <a:gdLst>
                <a:gd name="T0" fmla="*/ 68 w 137"/>
                <a:gd name="T1" fmla="*/ 63 h 289"/>
                <a:gd name="T2" fmla="*/ 39 w 137"/>
                <a:gd name="T3" fmla="*/ 145 h 289"/>
                <a:gd name="T4" fmla="*/ 0 w 137"/>
                <a:gd name="T5" fmla="*/ 145 h 289"/>
                <a:gd name="T6" fmla="*/ 0 w 137"/>
                <a:gd name="T7" fmla="*/ 0 h 289"/>
                <a:gd name="T8" fmla="*/ 39 w 137"/>
                <a:gd name="T9" fmla="*/ 0 h 289"/>
                <a:gd name="T10" fmla="*/ 68 w 137"/>
                <a:gd name="T11" fmla="*/ 63 h 289"/>
                <a:gd name="T12" fmla="*/ 68 w 137"/>
                <a:gd name="T13" fmla="*/ 63 h 2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37" h="289">
                  <a:moveTo>
                    <a:pt x="137" y="126"/>
                  </a:moveTo>
                  <a:lnTo>
                    <a:pt x="78" y="289"/>
                  </a:lnTo>
                  <a:lnTo>
                    <a:pt x="0" y="289"/>
                  </a:lnTo>
                  <a:lnTo>
                    <a:pt x="0" y="0"/>
                  </a:lnTo>
                  <a:lnTo>
                    <a:pt x="78" y="0"/>
                  </a:lnTo>
                  <a:lnTo>
                    <a:pt x="137" y="126"/>
                  </a:lnTo>
                  <a:close/>
                </a:path>
              </a:pathLst>
            </a:custGeom>
            <a:solidFill>
              <a:srgbClr val="E6E6E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6" name="Freeform 48">
              <a:extLst>
                <a:ext uri="{FF2B5EF4-FFF2-40B4-BE49-F238E27FC236}">
                  <a16:creationId xmlns:a16="http://schemas.microsoft.com/office/drawing/2014/main" id="{9418A507-99BF-757A-D190-806557541B8C}"/>
                </a:ext>
              </a:extLst>
            </p:cNvPr>
            <p:cNvSpPr>
              <a:spLocks/>
            </p:cNvSpPr>
            <p:nvPr/>
          </p:nvSpPr>
          <p:spPr bwMode="auto">
            <a:xfrm>
              <a:off x="1025" y="3335"/>
              <a:ext cx="96" cy="145"/>
            </a:xfrm>
            <a:custGeom>
              <a:avLst/>
              <a:gdLst>
                <a:gd name="T0" fmla="*/ 0 w 192"/>
                <a:gd name="T1" fmla="*/ 145 h 289"/>
                <a:gd name="T2" fmla="*/ 66 w 192"/>
                <a:gd name="T3" fmla="*/ 145 h 289"/>
                <a:gd name="T4" fmla="*/ 96 w 192"/>
                <a:gd name="T5" fmla="*/ 49 h 289"/>
                <a:gd name="T6" fmla="*/ 67 w 192"/>
                <a:gd name="T7" fmla="*/ 0 h 289"/>
                <a:gd name="T8" fmla="*/ 0 w 192"/>
                <a:gd name="T9" fmla="*/ 0 h 289"/>
                <a:gd name="T10" fmla="*/ 0 w 192"/>
                <a:gd name="T11" fmla="*/ 145 h 289"/>
                <a:gd name="T12" fmla="*/ 0 w 192"/>
                <a:gd name="T13" fmla="*/ 145 h 289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92" h="289">
                  <a:moveTo>
                    <a:pt x="0" y="289"/>
                  </a:moveTo>
                  <a:lnTo>
                    <a:pt x="131" y="289"/>
                  </a:lnTo>
                  <a:lnTo>
                    <a:pt x="192" y="97"/>
                  </a:lnTo>
                  <a:lnTo>
                    <a:pt x="133" y="0"/>
                  </a:lnTo>
                  <a:lnTo>
                    <a:pt x="0" y="0"/>
                  </a:lnTo>
                  <a:lnTo>
                    <a:pt x="0" y="289"/>
                  </a:lnTo>
                  <a:close/>
                </a:path>
              </a:pathLst>
            </a:custGeom>
            <a:solidFill>
              <a:srgbClr val="B3B3B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7" name="Freeform 49">
              <a:extLst>
                <a:ext uri="{FF2B5EF4-FFF2-40B4-BE49-F238E27FC236}">
                  <a16:creationId xmlns:a16="http://schemas.microsoft.com/office/drawing/2014/main" id="{7946DA02-B15C-D6AC-DFF5-014BEC51A1F0}"/>
                </a:ext>
              </a:extLst>
            </p:cNvPr>
            <p:cNvSpPr>
              <a:spLocks/>
            </p:cNvSpPr>
            <p:nvPr/>
          </p:nvSpPr>
          <p:spPr bwMode="auto">
            <a:xfrm>
              <a:off x="1090" y="3335"/>
              <a:ext cx="42" cy="145"/>
            </a:xfrm>
            <a:custGeom>
              <a:avLst/>
              <a:gdLst>
                <a:gd name="T0" fmla="*/ 0 w 84"/>
                <a:gd name="T1" fmla="*/ 145 h 289"/>
                <a:gd name="T2" fmla="*/ 42 w 84"/>
                <a:gd name="T3" fmla="*/ 145 h 289"/>
                <a:gd name="T4" fmla="*/ 42 w 84"/>
                <a:gd name="T5" fmla="*/ 0 h 289"/>
                <a:gd name="T6" fmla="*/ 1 w 84"/>
                <a:gd name="T7" fmla="*/ 0 h 289"/>
                <a:gd name="T8" fmla="*/ 0 w 84"/>
                <a:gd name="T9" fmla="*/ 145 h 289"/>
                <a:gd name="T10" fmla="*/ 0 w 84"/>
                <a:gd name="T11" fmla="*/ 145 h 2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289">
                  <a:moveTo>
                    <a:pt x="0" y="289"/>
                  </a:moveTo>
                  <a:lnTo>
                    <a:pt x="84" y="289"/>
                  </a:lnTo>
                  <a:lnTo>
                    <a:pt x="84" y="0"/>
                  </a:lnTo>
                  <a:lnTo>
                    <a:pt x="2" y="0"/>
                  </a:lnTo>
                  <a:lnTo>
                    <a:pt x="0" y="289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8" name="Freeform 50">
              <a:extLst>
                <a:ext uri="{FF2B5EF4-FFF2-40B4-BE49-F238E27FC236}">
                  <a16:creationId xmlns:a16="http://schemas.microsoft.com/office/drawing/2014/main" id="{BD463DA6-3D82-2AEA-AAED-CBF7CC7C7F8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5" y="3279"/>
              <a:ext cx="56" cy="86"/>
            </a:xfrm>
            <a:custGeom>
              <a:avLst/>
              <a:gdLst>
                <a:gd name="T0" fmla="*/ 56 w 112"/>
                <a:gd name="T1" fmla="*/ 0 h 173"/>
                <a:gd name="T2" fmla="*/ 39 w 112"/>
                <a:gd name="T3" fmla="*/ 37 h 173"/>
                <a:gd name="T4" fmla="*/ 39 w 112"/>
                <a:gd name="T5" fmla="*/ 55 h 173"/>
                <a:gd name="T6" fmla="*/ 24 w 112"/>
                <a:gd name="T7" fmla="*/ 86 h 173"/>
                <a:gd name="T8" fmla="*/ 0 w 112"/>
                <a:gd name="T9" fmla="*/ 56 h 173"/>
                <a:gd name="T10" fmla="*/ 0 w 112"/>
                <a:gd name="T11" fmla="*/ 32 h 173"/>
                <a:gd name="T12" fmla="*/ 28 w 112"/>
                <a:gd name="T13" fmla="*/ 0 h 173"/>
                <a:gd name="T14" fmla="*/ 56 w 112"/>
                <a:gd name="T15" fmla="*/ 0 h 173"/>
                <a:gd name="T16" fmla="*/ 56 w 112"/>
                <a:gd name="T17" fmla="*/ 0 h 173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12" h="173">
                  <a:moveTo>
                    <a:pt x="112" y="0"/>
                  </a:moveTo>
                  <a:lnTo>
                    <a:pt x="78" y="74"/>
                  </a:lnTo>
                  <a:lnTo>
                    <a:pt x="78" y="110"/>
                  </a:lnTo>
                  <a:lnTo>
                    <a:pt x="48" y="173"/>
                  </a:lnTo>
                  <a:lnTo>
                    <a:pt x="0" y="112"/>
                  </a:lnTo>
                  <a:lnTo>
                    <a:pt x="0" y="65"/>
                  </a:lnTo>
                  <a:lnTo>
                    <a:pt x="55" y="0"/>
                  </a:lnTo>
                  <a:lnTo>
                    <a:pt x="112" y="0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39" name="Freeform 51">
              <a:extLst>
                <a:ext uri="{FF2B5EF4-FFF2-40B4-BE49-F238E27FC236}">
                  <a16:creationId xmlns:a16="http://schemas.microsoft.com/office/drawing/2014/main" id="{EDF93A29-37E8-5EC3-B1C8-E2BEDB7C267F}"/>
                </a:ext>
              </a:extLst>
            </p:cNvPr>
            <p:cNvSpPr>
              <a:spLocks/>
            </p:cNvSpPr>
            <p:nvPr/>
          </p:nvSpPr>
          <p:spPr bwMode="auto">
            <a:xfrm>
              <a:off x="1372" y="3335"/>
              <a:ext cx="140" cy="227"/>
            </a:xfrm>
            <a:custGeom>
              <a:avLst/>
              <a:gdLst>
                <a:gd name="T0" fmla="*/ 43 w 282"/>
                <a:gd name="T1" fmla="*/ 9 h 455"/>
                <a:gd name="T2" fmla="*/ 0 w 282"/>
                <a:gd name="T3" fmla="*/ 40 h 455"/>
                <a:gd name="T4" fmla="*/ 1 w 282"/>
                <a:gd name="T5" fmla="*/ 147 h 455"/>
                <a:gd name="T6" fmla="*/ 20 w 282"/>
                <a:gd name="T7" fmla="*/ 225 h 455"/>
                <a:gd name="T8" fmla="*/ 140 w 282"/>
                <a:gd name="T9" fmla="*/ 227 h 455"/>
                <a:gd name="T10" fmla="*/ 113 w 282"/>
                <a:gd name="T11" fmla="*/ 160 h 455"/>
                <a:gd name="T12" fmla="*/ 112 w 282"/>
                <a:gd name="T13" fmla="*/ 0 h 455"/>
                <a:gd name="T14" fmla="*/ 43 w 282"/>
                <a:gd name="T15" fmla="*/ 9 h 455"/>
                <a:gd name="T16" fmla="*/ 43 w 282"/>
                <a:gd name="T17" fmla="*/ 9 h 455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282" h="455">
                  <a:moveTo>
                    <a:pt x="86" y="19"/>
                  </a:moveTo>
                  <a:lnTo>
                    <a:pt x="0" y="80"/>
                  </a:lnTo>
                  <a:lnTo>
                    <a:pt x="2" y="295"/>
                  </a:lnTo>
                  <a:lnTo>
                    <a:pt x="40" y="451"/>
                  </a:lnTo>
                  <a:lnTo>
                    <a:pt x="282" y="455"/>
                  </a:lnTo>
                  <a:lnTo>
                    <a:pt x="228" y="321"/>
                  </a:lnTo>
                  <a:lnTo>
                    <a:pt x="226" y="0"/>
                  </a:lnTo>
                  <a:lnTo>
                    <a:pt x="86" y="19"/>
                  </a:lnTo>
                  <a:close/>
                </a:path>
              </a:pathLst>
            </a:custGeom>
            <a:solidFill>
              <a:srgbClr val="7A94A8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0" name="Freeform 52">
              <a:extLst>
                <a:ext uri="{FF2B5EF4-FFF2-40B4-BE49-F238E27FC236}">
                  <a16:creationId xmlns:a16="http://schemas.microsoft.com/office/drawing/2014/main" id="{52F10473-5CD5-FCAB-7E32-82EE015E21A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3" y="3279"/>
              <a:ext cx="88" cy="89"/>
            </a:xfrm>
            <a:custGeom>
              <a:avLst/>
              <a:gdLst>
                <a:gd name="T0" fmla="*/ 1 w 177"/>
                <a:gd name="T1" fmla="*/ 37 h 179"/>
                <a:gd name="T2" fmla="*/ 17 w 177"/>
                <a:gd name="T3" fmla="*/ 0 h 179"/>
                <a:gd name="T4" fmla="*/ 53 w 177"/>
                <a:gd name="T5" fmla="*/ 0 h 179"/>
                <a:gd name="T6" fmla="*/ 79 w 177"/>
                <a:gd name="T7" fmla="*/ 30 h 179"/>
                <a:gd name="T8" fmla="*/ 88 w 177"/>
                <a:gd name="T9" fmla="*/ 89 h 179"/>
                <a:gd name="T10" fmla="*/ 0 w 177"/>
                <a:gd name="T11" fmla="*/ 56 h 179"/>
                <a:gd name="T12" fmla="*/ 1 w 177"/>
                <a:gd name="T13" fmla="*/ 37 h 179"/>
                <a:gd name="T14" fmla="*/ 1 w 177"/>
                <a:gd name="T15" fmla="*/ 37 h 179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177" h="179">
                  <a:moveTo>
                    <a:pt x="2" y="74"/>
                  </a:moveTo>
                  <a:lnTo>
                    <a:pt x="34" y="0"/>
                  </a:lnTo>
                  <a:lnTo>
                    <a:pt x="107" y="0"/>
                  </a:lnTo>
                  <a:lnTo>
                    <a:pt x="158" y="61"/>
                  </a:lnTo>
                  <a:lnTo>
                    <a:pt x="177" y="179"/>
                  </a:lnTo>
                  <a:lnTo>
                    <a:pt x="0" y="112"/>
                  </a:lnTo>
                  <a:lnTo>
                    <a:pt x="2" y="74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1" name="Freeform 53">
              <a:extLst>
                <a:ext uri="{FF2B5EF4-FFF2-40B4-BE49-F238E27FC236}">
                  <a16:creationId xmlns:a16="http://schemas.microsoft.com/office/drawing/2014/main" id="{3F562F12-2595-B521-5432-650862CECCDE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6" y="3279"/>
              <a:ext cx="54" cy="81"/>
            </a:xfrm>
            <a:custGeom>
              <a:avLst/>
              <a:gdLst>
                <a:gd name="T0" fmla="*/ 0 w 108"/>
                <a:gd name="T1" fmla="*/ 0 h 162"/>
                <a:gd name="T2" fmla="*/ 13 w 108"/>
                <a:gd name="T3" fmla="*/ 35 h 162"/>
                <a:gd name="T4" fmla="*/ 13 w 108"/>
                <a:gd name="T5" fmla="*/ 56 h 162"/>
                <a:gd name="T6" fmla="*/ 31 w 108"/>
                <a:gd name="T7" fmla="*/ 81 h 162"/>
                <a:gd name="T8" fmla="*/ 54 w 108"/>
                <a:gd name="T9" fmla="*/ 56 h 162"/>
                <a:gd name="T10" fmla="*/ 54 w 108"/>
                <a:gd name="T11" fmla="*/ 33 h 162"/>
                <a:gd name="T12" fmla="*/ 31 w 108"/>
                <a:gd name="T13" fmla="*/ 0 h 162"/>
                <a:gd name="T14" fmla="*/ 0 w 108"/>
                <a:gd name="T15" fmla="*/ 0 h 162"/>
                <a:gd name="T16" fmla="*/ 0 w 108"/>
                <a:gd name="T17" fmla="*/ 0 h 162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  <a:gd name="T24" fmla="*/ 0 60000 65536"/>
                <a:gd name="T25" fmla="*/ 0 60000 65536"/>
                <a:gd name="T26" fmla="*/ 0 60000 65536"/>
              </a:gdLst>
              <a:ahLst/>
              <a:cxnLst>
                <a:cxn ang="T18">
                  <a:pos x="T0" y="T1"/>
                </a:cxn>
                <a:cxn ang="T19">
                  <a:pos x="T2" y="T3"/>
                </a:cxn>
                <a:cxn ang="T20">
                  <a:pos x="T4" y="T5"/>
                </a:cxn>
                <a:cxn ang="T21">
                  <a:pos x="T6" y="T7"/>
                </a:cxn>
                <a:cxn ang="T22">
                  <a:pos x="T8" y="T9"/>
                </a:cxn>
                <a:cxn ang="T23">
                  <a:pos x="T10" y="T11"/>
                </a:cxn>
                <a:cxn ang="T24">
                  <a:pos x="T12" y="T13"/>
                </a:cxn>
                <a:cxn ang="T25">
                  <a:pos x="T14" y="T15"/>
                </a:cxn>
                <a:cxn ang="T26">
                  <a:pos x="T16" y="T17"/>
                </a:cxn>
              </a:cxnLst>
              <a:rect l="0" t="0" r="r" b="b"/>
              <a:pathLst>
                <a:path w="108" h="162">
                  <a:moveTo>
                    <a:pt x="0" y="0"/>
                  </a:moveTo>
                  <a:lnTo>
                    <a:pt x="26" y="70"/>
                  </a:lnTo>
                  <a:lnTo>
                    <a:pt x="26" y="112"/>
                  </a:lnTo>
                  <a:lnTo>
                    <a:pt x="62" y="162"/>
                  </a:lnTo>
                  <a:lnTo>
                    <a:pt x="108" y="112"/>
                  </a:lnTo>
                  <a:lnTo>
                    <a:pt x="108" y="65"/>
                  </a:lnTo>
                  <a:lnTo>
                    <a:pt x="62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4D4D4D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2" name="Freeform 54">
              <a:extLst>
                <a:ext uri="{FF2B5EF4-FFF2-40B4-BE49-F238E27FC236}">
                  <a16:creationId xmlns:a16="http://schemas.microsoft.com/office/drawing/2014/main" id="{C547B669-FF69-3BB3-50DC-4043A98F24BA}"/>
                </a:ext>
              </a:extLst>
            </p:cNvPr>
            <p:cNvSpPr>
              <a:spLocks/>
            </p:cNvSpPr>
            <p:nvPr/>
          </p:nvSpPr>
          <p:spPr bwMode="auto">
            <a:xfrm>
              <a:off x="1154" y="3334"/>
              <a:ext cx="73" cy="146"/>
            </a:xfrm>
            <a:custGeom>
              <a:avLst/>
              <a:gdLst>
                <a:gd name="T0" fmla="*/ 40 w 147"/>
                <a:gd name="T1" fmla="*/ 0 h 291"/>
                <a:gd name="T2" fmla="*/ 73 w 147"/>
                <a:gd name="T3" fmla="*/ 125 h 291"/>
                <a:gd name="T4" fmla="*/ 40 w 147"/>
                <a:gd name="T5" fmla="*/ 146 h 291"/>
                <a:gd name="T6" fmla="*/ 0 w 147"/>
                <a:gd name="T7" fmla="*/ 146 h 291"/>
                <a:gd name="T8" fmla="*/ 1 w 147"/>
                <a:gd name="T9" fmla="*/ 0 h 291"/>
                <a:gd name="T10" fmla="*/ 40 w 147"/>
                <a:gd name="T11" fmla="*/ 0 h 291"/>
                <a:gd name="T12" fmla="*/ 40 w 147"/>
                <a:gd name="T13" fmla="*/ 0 h 2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47" h="291">
                  <a:moveTo>
                    <a:pt x="80" y="0"/>
                  </a:moveTo>
                  <a:lnTo>
                    <a:pt x="147" y="249"/>
                  </a:lnTo>
                  <a:lnTo>
                    <a:pt x="80" y="291"/>
                  </a:lnTo>
                  <a:lnTo>
                    <a:pt x="0" y="291"/>
                  </a:lnTo>
                  <a:lnTo>
                    <a:pt x="2" y="0"/>
                  </a:lnTo>
                  <a:lnTo>
                    <a:pt x="8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3" name="Freeform 55">
              <a:extLst>
                <a:ext uri="{FF2B5EF4-FFF2-40B4-BE49-F238E27FC236}">
                  <a16:creationId xmlns:a16="http://schemas.microsoft.com/office/drawing/2014/main" id="{3C0F61FE-FF68-D9EB-F317-EECADD698D99}"/>
                </a:ext>
              </a:extLst>
            </p:cNvPr>
            <p:cNvSpPr>
              <a:spLocks/>
            </p:cNvSpPr>
            <p:nvPr/>
          </p:nvSpPr>
          <p:spPr bwMode="auto">
            <a:xfrm>
              <a:off x="1194" y="3334"/>
              <a:ext cx="76" cy="146"/>
            </a:xfrm>
            <a:custGeom>
              <a:avLst/>
              <a:gdLst>
                <a:gd name="T0" fmla="*/ 0 w 152"/>
                <a:gd name="T1" fmla="*/ 146 h 291"/>
                <a:gd name="T2" fmla="*/ 65 w 152"/>
                <a:gd name="T3" fmla="*/ 146 h 291"/>
                <a:gd name="T4" fmla="*/ 76 w 152"/>
                <a:gd name="T5" fmla="*/ 103 h 291"/>
                <a:gd name="T6" fmla="*/ 67 w 152"/>
                <a:gd name="T7" fmla="*/ 0 h 291"/>
                <a:gd name="T8" fmla="*/ 0 w 152"/>
                <a:gd name="T9" fmla="*/ 0 h 291"/>
                <a:gd name="T10" fmla="*/ 0 w 152"/>
                <a:gd name="T11" fmla="*/ 146 h 291"/>
                <a:gd name="T12" fmla="*/ 0 w 152"/>
                <a:gd name="T13" fmla="*/ 146 h 29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0" t="0" r="r" b="b"/>
              <a:pathLst>
                <a:path w="152" h="291">
                  <a:moveTo>
                    <a:pt x="0" y="291"/>
                  </a:moveTo>
                  <a:lnTo>
                    <a:pt x="129" y="291"/>
                  </a:lnTo>
                  <a:lnTo>
                    <a:pt x="152" y="206"/>
                  </a:lnTo>
                  <a:lnTo>
                    <a:pt x="133" y="0"/>
                  </a:lnTo>
                  <a:lnTo>
                    <a:pt x="0" y="0"/>
                  </a:lnTo>
                  <a:lnTo>
                    <a:pt x="0" y="291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4" name="Freeform 56">
              <a:extLst>
                <a:ext uri="{FF2B5EF4-FFF2-40B4-BE49-F238E27FC236}">
                  <a16:creationId xmlns:a16="http://schemas.microsoft.com/office/drawing/2014/main" id="{AB37CDA6-729A-42F1-3C7B-8B022CE2EDB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59" y="3335"/>
              <a:ext cx="41" cy="145"/>
            </a:xfrm>
            <a:custGeom>
              <a:avLst/>
              <a:gdLst>
                <a:gd name="T0" fmla="*/ 0 w 84"/>
                <a:gd name="T1" fmla="*/ 145 h 289"/>
                <a:gd name="T2" fmla="*/ 41 w 84"/>
                <a:gd name="T3" fmla="*/ 145 h 289"/>
                <a:gd name="T4" fmla="*/ 41 w 84"/>
                <a:gd name="T5" fmla="*/ 0 h 289"/>
                <a:gd name="T6" fmla="*/ 1 w 84"/>
                <a:gd name="T7" fmla="*/ 0 h 289"/>
                <a:gd name="T8" fmla="*/ 0 w 84"/>
                <a:gd name="T9" fmla="*/ 145 h 289"/>
                <a:gd name="T10" fmla="*/ 0 w 84"/>
                <a:gd name="T11" fmla="*/ 145 h 28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84" h="289">
                  <a:moveTo>
                    <a:pt x="0" y="289"/>
                  </a:moveTo>
                  <a:lnTo>
                    <a:pt x="84" y="289"/>
                  </a:lnTo>
                  <a:lnTo>
                    <a:pt x="84" y="0"/>
                  </a:lnTo>
                  <a:lnTo>
                    <a:pt x="2" y="0"/>
                  </a:lnTo>
                  <a:lnTo>
                    <a:pt x="0" y="289"/>
                  </a:lnTo>
                  <a:close/>
                </a:path>
              </a:pathLst>
            </a:custGeom>
            <a:solidFill>
              <a:srgbClr val="80808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5" name="Freeform 57">
              <a:extLst>
                <a:ext uri="{FF2B5EF4-FFF2-40B4-BE49-F238E27FC236}">
                  <a16:creationId xmlns:a16="http://schemas.microsoft.com/office/drawing/2014/main" id="{9CFED6B5-5B4C-C023-27B5-FC98C398F9F5}"/>
                </a:ext>
              </a:extLst>
            </p:cNvPr>
            <p:cNvSpPr>
              <a:spLocks/>
            </p:cNvSpPr>
            <p:nvPr/>
          </p:nvSpPr>
          <p:spPr bwMode="auto">
            <a:xfrm>
              <a:off x="1300" y="3335"/>
              <a:ext cx="185" cy="69"/>
            </a:xfrm>
            <a:custGeom>
              <a:avLst/>
              <a:gdLst>
                <a:gd name="T0" fmla="*/ 185 w 368"/>
                <a:gd name="T1" fmla="*/ 0 h 139"/>
                <a:gd name="T2" fmla="*/ 72 w 368"/>
                <a:gd name="T3" fmla="*/ 42 h 139"/>
                <a:gd name="T4" fmla="*/ 0 w 368"/>
                <a:gd name="T5" fmla="*/ 69 h 139"/>
                <a:gd name="T6" fmla="*/ 0 w 368"/>
                <a:gd name="T7" fmla="*/ 0 h 139"/>
                <a:gd name="T8" fmla="*/ 185 w 368"/>
                <a:gd name="T9" fmla="*/ 0 h 139"/>
                <a:gd name="T10" fmla="*/ 185 w 368"/>
                <a:gd name="T11" fmla="*/ 0 h 139"/>
                <a:gd name="T12" fmla="*/ 0 60000 65536"/>
                <a:gd name="T13" fmla="*/ 0 60000 65536"/>
                <a:gd name="T14" fmla="*/ 0 60000 65536"/>
                <a:gd name="T15" fmla="*/ 0 60000 65536"/>
                <a:gd name="T16" fmla="*/ 0 60000 65536"/>
                <a:gd name="T17" fmla="*/ 0 60000 65536"/>
              </a:gdLst>
              <a:ahLst/>
              <a:cxnLst>
                <a:cxn ang="T12">
                  <a:pos x="T0" y="T1"/>
                </a:cxn>
                <a:cxn ang="T13">
                  <a:pos x="T2" y="T3"/>
                </a:cxn>
                <a:cxn ang="T14">
                  <a:pos x="T4" y="T5"/>
                </a:cxn>
                <a:cxn ang="T15">
                  <a:pos x="T6" y="T7"/>
                </a:cxn>
                <a:cxn ang="T16">
                  <a:pos x="T8" y="T9"/>
                </a:cxn>
                <a:cxn ang="T17">
                  <a:pos x="T10" y="T11"/>
                </a:cxn>
              </a:cxnLst>
              <a:rect l="0" t="0" r="r" b="b"/>
              <a:pathLst>
                <a:path w="368" h="139">
                  <a:moveTo>
                    <a:pt x="368" y="0"/>
                  </a:moveTo>
                  <a:lnTo>
                    <a:pt x="144" y="84"/>
                  </a:lnTo>
                  <a:lnTo>
                    <a:pt x="0" y="139"/>
                  </a:lnTo>
                  <a:lnTo>
                    <a:pt x="0" y="0"/>
                  </a:lnTo>
                  <a:lnTo>
                    <a:pt x="368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6" name="Freeform 58">
              <a:extLst>
                <a:ext uri="{FF2B5EF4-FFF2-40B4-BE49-F238E27FC236}">
                  <a16:creationId xmlns:a16="http://schemas.microsoft.com/office/drawing/2014/main" id="{10CB0FB5-15BE-4876-FDB8-279EA7C0F367}"/>
                </a:ext>
              </a:extLst>
            </p:cNvPr>
            <p:cNvSpPr>
              <a:spLocks/>
            </p:cNvSpPr>
            <p:nvPr/>
          </p:nvSpPr>
          <p:spPr bwMode="auto">
            <a:xfrm>
              <a:off x="1244" y="2717"/>
              <a:ext cx="381" cy="571"/>
            </a:xfrm>
            <a:custGeom>
              <a:avLst/>
              <a:gdLst>
                <a:gd name="T0" fmla="*/ 0 w 762"/>
                <a:gd name="T1" fmla="*/ 0 h 1143"/>
                <a:gd name="T2" fmla="*/ 43 w 762"/>
                <a:gd name="T3" fmla="*/ 0 h 1143"/>
                <a:gd name="T4" fmla="*/ 147 w 762"/>
                <a:gd name="T5" fmla="*/ 336 h 1143"/>
                <a:gd name="T6" fmla="*/ 358 w 762"/>
                <a:gd name="T7" fmla="*/ 489 h 1143"/>
                <a:gd name="T8" fmla="*/ 381 w 762"/>
                <a:gd name="T9" fmla="*/ 571 h 1143"/>
                <a:gd name="T10" fmla="*/ 113 w 762"/>
                <a:gd name="T11" fmla="*/ 385 h 1143"/>
                <a:gd name="T12" fmla="*/ 0 w 762"/>
                <a:gd name="T13" fmla="*/ 0 h 1143"/>
                <a:gd name="T14" fmla="*/ 0 w 762"/>
                <a:gd name="T15" fmla="*/ 0 h 1143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60000 65536"/>
                <a:gd name="T22" fmla="*/ 0 60000 65536"/>
                <a:gd name="T23" fmla="*/ 0 60000 65536"/>
              </a:gdLst>
              <a:ahLst/>
              <a:cxnLst>
                <a:cxn ang="T16">
                  <a:pos x="T0" y="T1"/>
                </a:cxn>
                <a:cxn ang="T17">
                  <a:pos x="T2" y="T3"/>
                </a:cxn>
                <a:cxn ang="T18">
                  <a:pos x="T4" y="T5"/>
                </a:cxn>
                <a:cxn ang="T19">
                  <a:pos x="T6" y="T7"/>
                </a:cxn>
                <a:cxn ang="T20">
                  <a:pos x="T8" y="T9"/>
                </a:cxn>
                <a:cxn ang="T21">
                  <a:pos x="T10" y="T11"/>
                </a:cxn>
                <a:cxn ang="T22">
                  <a:pos x="T12" y="T13"/>
                </a:cxn>
                <a:cxn ang="T23">
                  <a:pos x="T14" y="T15"/>
                </a:cxn>
              </a:cxnLst>
              <a:rect l="0" t="0" r="r" b="b"/>
              <a:pathLst>
                <a:path w="762" h="1143">
                  <a:moveTo>
                    <a:pt x="0" y="0"/>
                  </a:moveTo>
                  <a:lnTo>
                    <a:pt x="85" y="0"/>
                  </a:lnTo>
                  <a:lnTo>
                    <a:pt x="294" y="673"/>
                  </a:lnTo>
                  <a:lnTo>
                    <a:pt x="716" y="979"/>
                  </a:lnTo>
                  <a:lnTo>
                    <a:pt x="762" y="1143"/>
                  </a:lnTo>
                  <a:lnTo>
                    <a:pt x="226" y="77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7" name="Freeform 59">
              <a:extLst>
                <a:ext uri="{FF2B5EF4-FFF2-40B4-BE49-F238E27FC236}">
                  <a16:creationId xmlns:a16="http://schemas.microsoft.com/office/drawing/2014/main" id="{2758588F-A0D0-B784-2C11-BFBC71396EBC}"/>
                </a:ext>
              </a:extLst>
            </p:cNvPr>
            <p:cNvSpPr>
              <a:spLocks/>
            </p:cNvSpPr>
            <p:nvPr/>
          </p:nvSpPr>
          <p:spPr bwMode="auto">
            <a:xfrm>
              <a:off x="1239" y="2562"/>
              <a:ext cx="48" cy="155"/>
            </a:xfrm>
            <a:custGeom>
              <a:avLst/>
              <a:gdLst>
                <a:gd name="T0" fmla="*/ 0 w 97"/>
                <a:gd name="T1" fmla="*/ 0 h 310"/>
                <a:gd name="T2" fmla="*/ 48 w 97"/>
                <a:gd name="T3" fmla="*/ 155 h 310"/>
                <a:gd name="T4" fmla="*/ 7 w 97"/>
                <a:gd name="T5" fmla="*/ 155 h 310"/>
                <a:gd name="T6" fmla="*/ 0 w 97"/>
                <a:gd name="T7" fmla="*/ 0 h 310"/>
                <a:gd name="T8" fmla="*/ 0 w 97"/>
                <a:gd name="T9" fmla="*/ 0 h 31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97" h="310">
                  <a:moveTo>
                    <a:pt x="0" y="0"/>
                  </a:moveTo>
                  <a:lnTo>
                    <a:pt x="97" y="310"/>
                  </a:lnTo>
                  <a:lnTo>
                    <a:pt x="14" y="31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9999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8" name="Freeform 60">
              <a:extLst>
                <a:ext uri="{FF2B5EF4-FFF2-40B4-BE49-F238E27FC236}">
                  <a16:creationId xmlns:a16="http://schemas.microsoft.com/office/drawing/2014/main" id="{94214665-F237-99FB-0C64-A897CFF4B5BB}"/>
                </a:ext>
              </a:extLst>
            </p:cNvPr>
            <p:cNvSpPr>
              <a:spLocks/>
            </p:cNvSpPr>
            <p:nvPr/>
          </p:nvSpPr>
          <p:spPr bwMode="auto">
            <a:xfrm>
              <a:off x="1103" y="2400"/>
              <a:ext cx="51" cy="58"/>
            </a:xfrm>
            <a:custGeom>
              <a:avLst/>
              <a:gdLst>
                <a:gd name="T0" fmla="*/ 39 w 102"/>
                <a:gd name="T1" fmla="*/ 0 h 116"/>
                <a:gd name="T2" fmla="*/ 51 w 102"/>
                <a:gd name="T3" fmla="*/ 35 h 116"/>
                <a:gd name="T4" fmla="*/ 40 w 102"/>
                <a:gd name="T5" fmla="*/ 58 h 116"/>
                <a:gd name="T6" fmla="*/ 38 w 102"/>
                <a:gd name="T7" fmla="*/ 58 h 116"/>
                <a:gd name="T8" fmla="*/ 36 w 102"/>
                <a:gd name="T9" fmla="*/ 58 h 116"/>
                <a:gd name="T10" fmla="*/ 33 w 102"/>
                <a:gd name="T11" fmla="*/ 58 h 116"/>
                <a:gd name="T12" fmla="*/ 31 w 102"/>
                <a:gd name="T13" fmla="*/ 58 h 116"/>
                <a:gd name="T14" fmla="*/ 29 w 102"/>
                <a:gd name="T15" fmla="*/ 57 h 116"/>
                <a:gd name="T16" fmla="*/ 26 w 102"/>
                <a:gd name="T17" fmla="*/ 57 h 116"/>
                <a:gd name="T18" fmla="*/ 23 w 102"/>
                <a:gd name="T19" fmla="*/ 56 h 116"/>
                <a:gd name="T20" fmla="*/ 19 w 102"/>
                <a:gd name="T21" fmla="*/ 56 h 116"/>
                <a:gd name="T22" fmla="*/ 16 w 102"/>
                <a:gd name="T23" fmla="*/ 55 h 116"/>
                <a:gd name="T24" fmla="*/ 12 w 102"/>
                <a:gd name="T25" fmla="*/ 55 h 116"/>
                <a:gd name="T26" fmla="*/ 10 w 102"/>
                <a:gd name="T27" fmla="*/ 53 h 116"/>
                <a:gd name="T28" fmla="*/ 7 w 102"/>
                <a:gd name="T29" fmla="*/ 52 h 116"/>
                <a:gd name="T30" fmla="*/ 3 w 102"/>
                <a:gd name="T31" fmla="*/ 49 h 116"/>
                <a:gd name="T32" fmla="*/ 1 w 102"/>
                <a:gd name="T33" fmla="*/ 48 h 116"/>
                <a:gd name="T34" fmla="*/ 0 w 102"/>
                <a:gd name="T35" fmla="*/ 47 h 116"/>
                <a:gd name="T36" fmla="*/ 2 w 102"/>
                <a:gd name="T37" fmla="*/ 45 h 116"/>
                <a:gd name="T38" fmla="*/ 3 w 102"/>
                <a:gd name="T39" fmla="*/ 43 h 116"/>
                <a:gd name="T40" fmla="*/ 5 w 102"/>
                <a:gd name="T41" fmla="*/ 40 h 116"/>
                <a:gd name="T42" fmla="*/ 7 w 102"/>
                <a:gd name="T43" fmla="*/ 38 h 116"/>
                <a:gd name="T44" fmla="*/ 8 w 102"/>
                <a:gd name="T45" fmla="*/ 36 h 116"/>
                <a:gd name="T46" fmla="*/ 9 w 102"/>
                <a:gd name="T47" fmla="*/ 35 h 116"/>
                <a:gd name="T48" fmla="*/ 11 w 102"/>
                <a:gd name="T49" fmla="*/ 33 h 116"/>
                <a:gd name="T50" fmla="*/ 12 w 102"/>
                <a:gd name="T51" fmla="*/ 30 h 116"/>
                <a:gd name="T52" fmla="*/ 14 w 102"/>
                <a:gd name="T53" fmla="*/ 28 h 116"/>
                <a:gd name="T54" fmla="*/ 16 w 102"/>
                <a:gd name="T55" fmla="*/ 26 h 116"/>
                <a:gd name="T56" fmla="*/ 18 w 102"/>
                <a:gd name="T57" fmla="*/ 23 h 116"/>
                <a:gd name="T58" fmla="*/ 20 w 102"/>
                <a:gd name="T59" fmla="*/ 21 h 116"/>
                <a:gd name="T60" fmla="*/ 22 w 102"/>
                <a:gd name="T61" fmla="*/ 18 h 116"/>
                <a:gd name="T62" fmla="*/ 24 w 102"/>
                <a:gd name="T63" fmla="*/ 16 h 116"/>
                <a:gd name="T64" fmla="*/ 26 w 102"/>
                <a:gd name="T65" fmla="*/ 15 h 116"/>
                <a:gd name="T66" fmla="*/ 28 w 102"/>
                <a:gd name="T67" fmla="*/ 13 h 116"/>
                <a:gd name="T68" fmla="*/ 29 w 102"/>
                <a:gd name="T69" fmla="*/ 11 h 116"/>
                <a:gd name="T70" fmla="*/ 30 w 102"/>
                <a:gd name="T71" fmla="*/ 9 h 116"/>
                <a:gd name="T72" fmla="*/ 32 w 102"/>
                <a:gd name="T73" fmla="*/ 7 h 116"/>
                <a:gd name="T74" fmla="*/ 35 w 102"/>
                <a:gd name="T75" fmla="*/ 4 h 116"/>
                <a:gd name="T76" fmla="*/ 37 w 102"/>
                <a:gd name="T77" fmla="*/ 2 h 116"/>
                <a:gd name="T78" fmla="*/ 38 w 102"/>
                <a:gd name="T79" fmla="*/ 0 h 116"/>
                <a:gd name="T80" fmla="*/ 39 w 102"/>
                <a:gd name="T81" fmla="*/ 0 h 116"/>
                <a:gd name="T82" fmla="*/ 39 w 102"/>
                <a:gd name="T83" fmla="*/ 0 h 11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102" h="116">
                  <a:moveTo>
                    <a:pt x="78" y="0"/>
                  </a:moveTo>
                  <a:lnTo>
                    <a:pt x="102" y="69"/>
                  </a:lnTo>
                  <a:lnTo>
                    <a:pt x="79" y="116"/>
                  </a:lnTo>
                  <a:lnTo>
                    <a:pt x="76" y="116"/>
                  </a:lnTo>
                  <a:lnTo>
                    <a:pt x="72" y="116"/>
                  </a:lnTo>
                  <a:lnTo>
                    <a:pt x="66" y="116"/>
                  </a:lnTo>
                  <a:lnTo>
                    <a:pt x="62" y="116"/>
                  </a:lnTo>
                  <a:lnTo>
                    <a:pt x="57" y="114"/>
                  </a:lnTo>
                  <a:lnTo>
                    <a:pt x="51" y="114"/>
                  </a:lnTo>
                  <a:lnTo>
                    <a:pt x="45" y="112"/>
                  </a:lnTo>
                  <a:lnTo>
                    <a:pt x="38" y="112"/>
                  </a:lnTo>
                  <a:lnTo>
                    <a:pt x="32" y="110"/>
                  </a:lnTo>
                  <a:lnTo>
                    <a:pt x="24" y="109"/>
                  </a:lnTo>
                  <a:lnTo>
                    <a:pt x="19" y="105"/>
                  </a:lnTo>
                  <a:lnTo>
                    <a:pt x="13" y="103"/>
                  </a:lnTo>
                  <a:lnTo>
                    <a:pt x="5" y="97"/>
                  </a:lnTo>
                  <a:lnTo>
                    <a:pt x="2" y="95"/>
                  </a:lnTo>
                  <a:lnTo>
                    <a:pt x="0" y="93"/>
                  </a:lnTo>
                  <a:lnTo>
                    <a:pt x="3" y="90"/>
                  </a:lnTo>
                  <a:lnTo>
                    <a:pt x="5" y="86"/>
                  </a:lnTo>
                  <a:lnTo>
                    <a:pt x="9" y="80"/>
                  </a:lnTo>
                  <a:lnTo>
                    <a:pt x="13" y="76"/>
                  </a:lnTo>
                  <a:lnTo>
                    <a:pt x="15" y="72"/>
                  </a:lnTo>
                  <a:lnTo>
                    <a:pt x="17" y="69"/>
                  </a:lnTo>
                  <a:lnTo>
                    <a:pt x="21" y="65"/>
                  </a:lnTo>
                  <a:lnTo>
                    <a:pt x="24" y="59"/>
                  </a:lnTo>
                  <a:lnTo>
                    <a:pt x="28" y="55"/>
                  </a:lnTo>
                  <a:lnTo>
                    <a:pt x="32" y="52"/>
                  </a:lnTo>
                  <a:lnTo>
                    <a:pt x="36" y="46"/>
                  </a:lnTo>
                  <a:lnTo>
                    <a:pt x="40" y="42"/>
                  </a:lnTo>
                  <a:lnTo>
                    <a:pt x="43" y="36"/>
                  </a:lnTo>
                  <a:lnTo>
                    <a:pt x="47" y="32"/>
                  </a:lnTo>
                  <a:lnTo>
                    <a:pt x="51" y="29"/>
                  </a:lnTo>
                  <a:lnTo>
                    <a:pt x="55" y="25"/>
                  </a:lnTo>
                  <a:lnTo>
                    <a:pt x="57" y="21"/>
                  </a:lnTo>
                  <a:lnTo>
                    <a:pt x="60" y="17"/>
                  </a:lnTo>
                  <a:lnTo>
                    <a:pt x="64" y="13"/>
                  </a:lnTo>
                  <a:lnTo>
                    <a:pt x="70" y="8"/>
                  </a:lnTo>
                  <a:lnTo>
                    <a:pt x="74" y="4"/>
                  </a:lnTo>
                  <a:lnTo>
                    <a:pt x="76" y="0"/>
                  </a:lnTo>
                  <a:lnTo>
                    <a:pt x="78" y="0"/>
                  </a:lnTo>
                  <a:close/>
                </a:path>
              </a:pathLst>
            </a:custGeom>
            <a:solidFill>
              <a:srgbClr val="66666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49" name="Freeform 61">
              <a:extLst>
                <a:ext uri="{FF2B5EF4-FFF2-40B4-BE49-F238E27FC236}">
                  <a16:creationId xmlns:a16="http://schemas.microsoft.com/office/drawing/2014/main" id="{AEB22A9F-12BD-7048-2CCA-998A0A717736}"/>
                </a:ext>
              </a:extLst>
            </p:cNvPr>
            <p:cNvSpPr>
              <a:spLocks/>
            </p:cNvSpPr>
            <p:nvPr/>
          </p:nvSpPr>
          <p:spPr bwMode="auto">
            <a:xfrm>
              <a:off x="1142" y="2400"/>
              <a:ext cx="41" cy="58"/>
            </a:xfrm>
            <a:custGeom>
              <a:avLst/>
              <a:gdLst>
                <a:gd name="T0" fmla="*/ 0 w 81"/>
                <a:gd name="T1" fmla="*/ 0 h 116"/>
                <a:gd name="T2" fmla="*/ 1 w 81"/>
                <a:gd name="T3" fmla="*/ 58 h 116"/>
                <a:gd name="T4" fmla="*/ 1 w 81"/>
                <a:gd name="T5" fmla="*/ 57 h 116"/>
                <a:gd name="T6" fmla="*/ 2 w 81"/>
                <a:gd name="T7" fmla="*/ 57 h 116"/>
                <a:gd name="T8" fmla="*/ 3 w 81"/>
                <a:gd name="T9" fmla="*/ 57 h 116"/>
                <a:gd name="T10" fmla="*/ 5 w 81"/>
                <a:gd name="T11" fmla="*/ 57 h 116"/>
                <a:gd name="T12" fmla="*/ 7 w 81"/>
                <a:gd name="T13" fmla="*/ 56 h 116"/>
                <a:gd name="T14" fmla="*/ 10 w 81"/>
                <a:gd name="T15" fmla="*/ 56 h 116"/>
                <a:gd name="T16" fmla="*/ 12 w 81"/>
                <a:gd name="T17" fmla="*/ 56 h 116"/>
                <a:gd name="T18" fmla="*/ 16 w 81"/>
                <a:gd name="T19" fmla="*/ 55 h 116"/>
                <a:gd name="T20" fmla="*/ 19 w 81"/>
                <a:gd name="T21" fmla="*/ 55 h 116"/>
                <a:gd name="T22" fmla="*/ 22 w 81"/>
                <a:gd name="T23" fmla="*/ 55 h 116"/>
                <a:gd name="T24" fmla="*/ 26 w 81"/>
                <a:gd name="T25" fmla="*/ 54 h 116"/>
                <a:gd name="T26" fmla="*/ 29 w 81"/>
                <a:gd name="T27" fmla="*/ 53 h 116"/>
                <a:gd name="T28" fmla="*/ 31 w 81"/>
                <a:gd name="T29" fmla="*/ 52 h 116"/>
                <a:gd name="T30" fmla="*/ 35 w 81"/>
                <a:gd name="T31" fmla="*/ 51 h 116"/>
                <a:gd name="T32" fmla="*/ 38 w 81"/>
                <a:gd name="T33" fmla="*/ 49 h 116"/>
                <a:gd name="T34" fmla="*/ 41 w 81"/>
                <a:gd name="T35" fmla="*/ 48 h 116"/>
                <a:gd name="T36" fmla="*/ 41 w 81"/>
                <a:gd name="T37" fmla="*/ 47 h 116"/>
                <a:gd name="T38" fmla="*/ 40 w 81"/>
                <a:gd name="T39" fmla="*/ 45 h 116"/>
                <a:gd name="T40" fmla="*/ 38 w 81"/>
                <a:gd name="T41" fmla="*/ 42 h 116"/>
                <a:gd name="T42" fmla="*/ 35 w 81"/>
                <a:gd name="T43" fmla="*/ 39 h 116"/>
                <a:gd name="T44" fmla="*/ 33 w 81"/>
                <a:gd name="T45" fmla="*/ 36 h 116"/>
                <a:gd name="T46" fmla="*/ 31 w 81"/>
                <a:gd name="T47" fmla="*/ 35 h 116"/>
                <a:gd name="T48" fmla="*/ 30 w 81"/>
                <a:gd name="T49" fmla="*/ 33 h 116"/>
                <a:gd name="T50" fmla="*/ 29 w 81"/>
                <a:gd name="T51" fmla="*/ 31 h 116"/>
                <a:gd name="T52" fmla="*/ 27 w 81"/>
                <a:gd name="T53" fmla="*/ 28 h 116"/>
                <a:gd name="T54" fmla="*/ 25 w 81"/>
                <a:gd name="T55" fmla="*/ 26 h 116"/>
                <a:gd name="T56" fmla="*/ 23 w 81"/>
                <a:gd name="T57" fmla="*/ 24 h 116"/>
                <a:gd name="T58" fmla="*/ 22 w 81"/>
                <a:gd name="T59" fmla="*/ 22 h 116"/>
                <a:gd name="T60" fmla="*/ 19 w 81"/>
                <a:gd name="T61" fmla="*/ 19 h 116"/>
                <a:gd name="T62" fmla="*/ 17 w 81"/>
                <a:gd name="T63" fmla="*/ 16 h 116"/>
                <a:gd name="T64" fmla="*/ 14 w 81"/>
                <a:gd name="T65" fmla="*/ 15 h 116"/>
                <a:gd name="T66" fmla="*/ 12 w 81"/>
                <a:gd name="T67" fmla="*/ 13 h 116"/>
                <a:gd name="T68" fmla="*/ 10 w 81"/>
                <a:gd name="T69" fmla="*/ 11 h 116"/>
                <a:gd name="T70" fmla="*/ 9 w 81"/>
                <a:gd name="T71" fmla="*/ 9 h 116"/>
                <a:gd name="T72" fmla="*/ 7 w 81"/>
                <a:gd name="T73" fmla="*/ 7 h 116"/>
                <a:gd name="T74" fmla="*/ 6 w 81"/>
                <a:gd name="T75" fmla="*/ 6 h 116"/>
                <a:gd name="T76" fmla="*/ 3 w 81"/>
                <a:gd name="T77" fmla="*/ 3 h 116"/>
                <a:gd name="T78" fmla="*/ 2 w 81"/>
                <a:gd name="T79" fmla="*/ 1 h 116"/>
                <a:gd name="T80" fmla="*/ 0 w 81"/>
                <a:gd name="T81" fmla="*/ 0 h 116"/>
                <a:gd name="T82" fmla="*/ 0 w 81"/>
                <a:gd name="T83" fmla="*/ 0 h 116"/>
                <a:gd name="T84" fmla="*/ 0 60000 65536"/>
                <a:gd name="T85" fmla="*/ 0 60000 65536"/>
                <a:gd name="T86" fmla="*/ 0 60000 65536"/>
                <a:gd name="T87" fmla="*/ 0 60000 65536"/>
                <a:gd name="T88" fmla="*/ 0 60000 65536"/>
                <a:gd name="T89" fmla="*/ 0 60000 65536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</a:gdLst>
              <a:ahLst/>
              <a:cxnLst>
                <a:cxn ang="T84">
                  <a:pos x="T0" y="T1"/>
                </a:cxn>
                <a:cxn ang="T85">
                  <a:pos x="T2" y="T3"/>
                </a:cxn>
                <a:cxn ang="T86">
                  <a:pos x="T4" y="T5"/>
                </a:cxn>
                <a:cxn ang="T87">
                  <a:pos x="T6" y="T7"/>
                </a:cxn>
                <a:cxn ang="T88">
                  <a:pos x="T8" y="T9"/>
                </a:cxn>
                <a:cxn ang="T89">
                  <a:pos x="T10" y="T11"/>
                </a:cxn>
                <a:cxn ang="T90">
                  <a:pos x="T12" y="T13"/>
                </a:cxn>
                <a:cxn ang="T91">
                  <a:pos x="T14" y="T15"/>
                </a:cxn>
                <a:cxn ang="T92">
                  <a:pos x="T16" y="T17"/>
                </a:cxn>
                <a:cxn ang="T93">
                  <a:pos x="T18" y="T19"/>
                </a:cxn>
                <a:cxn ang="T94">
                  <a:pos x="T20" y="T21"/>
                </a:cxn>
                <a:cxn ang="T95">
                  <a:pos x="T22" y="T23"/>
                </a:cxn>
                <a:cxn ang="T96">
                  <a:pos x="T24" y="T25"/>
                </a:cxn>
                <a:cxn ang="T97">
                  <a:pos x="T26" y="T27"/>
                </a:cxn>
                <a:cxn ang="T98">
                  <a:pos x="T28" y="T29"/>
                </a:cxn>
                <a:cxn ang="T99">
                  <a:pos x="T30" y="T31"/>
                </a:cxn>
                <a:cxn ang="T100">
                  <a:pos x="T32" y="T33"/>
                </a:cxn>
                <a:cxn ang="T101">
                  <a:pos x="T34" y="T35"/>
                </a:cxn>
                <a:cxn ang="T102">
                  <a:pos x="T36" y="T37"/>
                </a:cxn>
                <a:cxn ang="T103">
                  <a:pos x="T38" y="T39"/>
                </a:cxn>
                <a:cxn ang="T104">
                  <a:pos x="T40" y="T41"/>
                </a:cxn>
                <a:cxn ang="T105">
                  <a:pos x="T42" y="T43"/>
                </a:cxn>
                <a:cxn ang="T106">
                  <a:pos x="T44" y="T45"/>
                </a:cxn>
                <a:cxn ang="T107">
                  <a:pos x="T46" y="T47"/>
                </a:cxn>
                <a:cxn ang="T108">
                  <a:pos x="T48" y="T49"/>
                </a:cxn>
                <a:cxn ang="T109">
                  <a:pos x="T50" y="T51"/>
                </a:cxn>
                <a:cxn ang="T110">
                  <a:pos x="T52" y="T53"/>
                </a:cxn>
                <a:cxn ang="T111">
                  <a:pos x="T54" y="T55"/>
                </a:cxn>
                <a:cxn ang="T112">
                  <a:pos x="T56" y="T57"/>
                </a:cxn>
                <a:cxn ang="T113">
                  <a:pos x="T58" y="T59"/>
                </a:cxn>
                <a:cxn ang="T114">
                  <a:pos x="T60" y="T61"/>
                </a:cxn>
                <a:cxn ang="T115">
                  <a:pos x="T62" y="T63"/>
                </a:cxn>
                <a:cxn ang="T116">
                  <a:pos x="T64" y="T65"/>
                </a:cxn>
                <a:cxn ang="T117">
                  <a:pos x="T66" y="T67"/>
                </a:cxn>
                <a:cxn ang="T118">
                  <a:pos x="T68" y="T69"/>
                </a:cxn>
                <a:cxn ang="T119">
                  <a:pos x="T70" y="T71"/>
                </a:cxn>
                <a:cxn ang="T120">
                  <a:pos x="T72" y="T73"/>
                </a:cxn>
                <a:cxn ang="T121">
                  <a:pos x="T74" y="T75"/>
                </a:cxn>
                <a:cxn ang="T122">
                  <a:pos x="T76" y="T77"/>
                </a:cxn>
                <a:cxn ang="T123">
                  <a:pos x="T78" y="T79"/>
                </a:cxn>
                <a:cxn ang="T124">
                  <a:pos x="T80" y="T81"/>
                </a:cxn>
                <a:cxn ang="T125">
                  <a:pos x="T82" y="T83"/>
                </a:cxn>
              </a:cxnLst>
              <a:rect l="0" t="0" r="r" b="b"/>
              <a:pathLst>
                <a:path w="81" h="116">
                  <a:moveTo>
                    <a:pt x="0" y="0"/>
                  </a:moveTo>
                  <a:lnTo>
                    <a:pt x="1" y="116"/>
                  </a:lnTo>
                  <a:lnTo>
                    <a:pt x="1" y="114"/>
                  </a:lnTo>
                  <a:lnTo>
                    <a:pt x="3" y="114"/>
                  </a:lnTo>
                  <a:lnTo>
                    <a:pt x="5" y="114"/>
                  </a:lnTo>
                  <a:lnTo>
                    <a:pt x="9" y="114"/>
                  </a:lnTo>
                  <a:lnTo>
                    <a:pt x="13" y="112"/>
                  </a:lnTo>
                  <a:lnTo>
                    <a:pt x="19" y="112"/>
                  </a:lnTo>
                  <a:lnTo>
                    <a:pt x="24" y="112"/>
                  </a:lnTo>
                  <a:lnTo>
                    <a:pt x="32" y="110"/>
                  </a:lnTo>
                  <a:lnTo>
                    <a:pt x="38" y="110"/>
                  </a:lnTo>
                  <a:lnTo>
                    <a:pt x="43" y="109"/>
                  </a:lnTo>
                  <a:lnTo>
                    <a:pt x="51" y="107"/>
                  </a:lnTo>
                  <a:lnTo>
                    <a:pt x="57" y="105"/>
                  </a:lnTo>
                  <a:lnTo>
                    <a:pt x="62" y="103"/>
                  </a:lnTo>
                  <a:lnTo>
                    <a:pt x="70" y="101"/>
                  </a:lnTo>
                  <a:lnTo>
                    <a:pt x="76" y="97"/>
                  </a:lnTo>
                  <a:lnTo>
                    <a:pt x="81" y="95"/>
                  </a:lnTo>
                  <a:lnTo>
                    <a:pt x="81" y="93"/>
                  </a:lnTo>
                  <a:lnTo>
                    <a:pt x="79" y="90"/>
                  </a:lnTo>
                  <a:lnTo>
                    <a:pt x="76" y="84"/>
                  </a:lnTo>
                  <a:lnTo>
                    <a:pt x="70" y="78"/>
                  </a:lnTo>
                  <a:lnTo>
                    <a:pt x="66" y="72"/>
                  </a:lnTo>
                  <a:lnTo>
                    <a:pt x="62" y="69"/>
                  </a:lnTo>
                  <a:lnTo>
                    <a:pt x="60" y="65"/>
                  </a:lnTo>
                  <a:lnTo>
                    <a:pt x="57" y="61"/>
                  </a:lnTo>
                  <a:lnTo>
                    <a:pt x="53" y="55"/>
                  </a:lnTo>
                  <a:lnTo>
                    <a:pt x="49" y="52"/>
                  </a:lnTo>
                  <a:lnTo>
                    <a:pt x="45" y="48"/>
                  </a:lnTo>
                  <a:lnTo>
                    <a:pt x="43" y="44"/>
                  </a:lnTo>
                  <a:lnTo>
                    <a:pt x="38" y="38"/>
                  </a:lnTo>
                  <a:lnTo>
                    <a:pt x="34" y="32"/>
                  </a:lnTo>
                  <a:lnTo>
                    <a:pt x="28" y="29"/>
                  </a:lnTo>
                  <a:lnTo>
                    <a:pt x="24" y="25"/>
                  </a:lnTo>
                  <a:lnTo>
                    <a:pt x="20" y="21"/>
                  </a:lnTo>
                  <a:lnTo>
                    <a:pt x="17" y="17"/>
                  </a:lnTo>
                  <a:lnTo>
                    <a:pt x="13" y="13"/>
                  </a:lnTo>
                  <a:lnTo>
                    <a:pt x="11" y="12"/>
                  </a:lnTo>
                  <a:lnTo>
                    <a:pt x="5" y="6"/>
                  </a:lnTo>
                  <a:lnTo>
                    <a:pt x="3" y="2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33333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50" name="Freeform 62">
              <a:extLst>
                <a:ext uri="{FF2B5EF4-FFF2-40B4-BE49-F238E27FC236}">
                  <a16:creationId xmlns:a16="http://schemas.microsoft.com/office/drawing/2014/main" id="{89429075-A3F5-C9F8-B0FA-AD216CB0A8B4}"/>
                </a:ext>
              </a:extLst>
            </p:cNvPr>
            <p:cNvSpPr>
              <a:spLocks/>
            </p:cNvSpPr>
            <p:nvPr/>
          </p:nvSpPr>
          <p:spPr bwMode="auto">
            <a:xfrm>
              <a:off x="1127" y="2493"/>
              <a:ext cx="91" cy="61"/>
            </a:xfrm>
            <a:custGeom>
              <a:avLst/>
              <a:gdLst>
                <a:gd name="T0" fmla="*/ 0 w 183"/>
                <a:gd name="T1" fmla="*/ 25 h 121"/>
                <a:gd name="T2" fmla="*/ 18 w 183"/>
                <a:gd name="T3" fmla="*/ 52 h 121"/>
                <a:gd name="T4" fmla="*/ 18 w 183"/>
                <a:gd name="T5" fmla="*/ 51 h 121"/>
                <a:gd name="T6" fmla="*/ 21 w 183"/>
                <a:gd name="T7" fmla="*/ 51 h 121"/>
                <a:gd name="T8" fmla="*/ 22 w 183"/>
                <a:gd name="T9" fmla="*/ 51 h 121"/>
                <a:gd name="T10" fmla="*/ 25 w 183"/>
                <a:gd name="T11" fmla="*/ 51 h 121"/>
                <a:gd name="T12" fmla="*/ 26 w 183"/>
                <a:gd name="T13" fmla="*/ 51 h 121"/>
                <a:gd name="T14" fmla="*/ 29 w 183"/>
                <a:gd name="T15" fmla="*/ 51 h 121"/>
                <a:gd name="T16" fmla="*/ 32 w 183"/>
                <a:gd name="T17" fmla="*/ 50 h 121"/>
                <a:gd name="T18" fmla="*/ 35 w 183"/>
                <a:gd name="T19" fmla="*/ 50 h 121"/>
                <a:gd name="T20" fmla="*/ 38 w 183"/>
                <a:gd name="T21" fmla="*/ 50 h 121"/>
                <a:gd name="T22" fmla="*/ 42 w 183"/>
                <a:gd name="T23" fmla="*/ 49 h 121"/>
                <a:gd name="T24" fmla="*/ 45 w 183"/>
                <a:gd name="T25" fmla="*/ 49 h 121"/>
                <a:gd name="T26" fmla="*/ 49 w 183"/>
                <a:gd name="T27" fmla="*/ 48 h 121"/>
                <a:gd name="T28" fmla="*/ 52 w 183"/>
                <a:gd name="T29" fmla="*/ 48 h 121"/>
                <a:gd name="T30" fmla="*/ 56 w 183"/>
                <a:gd name="T31" fmla="*/ 47 h 121"/>
                <a:gd name="T32" fmla="*/ 66 w 183"/>
                <a:gd name="T33" fmla="*/ 61 h 121"/>
                <a:gd name="T34" fmla="*/ 91 w 183"/>
                <a:gd name="T35" fmla="*/ 50 h 121"/>
                <a:gd name="T36" fmla="*/ 69 w 183"/>
                <a:gd name="T37" fmla="*/ 0 h 121"/>
                <a:gd name="T38" fmla="*/ 68 w 183"/>
                <a:gd name="T39" fmla="*/ 0 h 121"/>
                <a:gd name="T40" fmla="*/ 67 w 183"/>
                <a:gd name="T41" fmla="*/ 0 h 121"/>
                <a:gd name="T42" fmla="*/ 65 w 183"/>
                <a:gd name="T43" fmla="*/ 1 h 121"/>
                <a:gd name="T44" fmla="*/ 63 w 183"/>
                <a:gd name="T45" fmla="*/ 2 h 121"/>
                <a:gd name="T46" fmla="*/ 61 w 183"/>
                <a:gd name="T47" fmla="*/ 3 h 121"/>
                <a:gd name="T48" fmla="*/ 57 w 183"/>
                <a:gd name="T49" fmla="*/ 4 h 121"/>
                <a:gd name="T50" fmla="*/ 53 w 183"/>
                <a:gd name="T51" fmla="*/ 5 h 121"/>
                <a:gd name="T52" fmla="*/ 50 w 183"/>
                <a:gd name="T53" fmla="*/ 6 h 121"/>
                <a:gd name="T54" fmla="*/ 48 w 183"/>
                <a:gd name="T55" fmla="*/ 6 h 121"/>
                <a:gd name="T56" fmla="*/ 45 w 183"/>
                <a:gd name="T57" fmla="*/ 7 h 121"/>
                <a:gd name="T58" fmla="*/ 44 w 183"/>
                <a:gd name="T59" fmla="*/ 7 h 121"/>
                <a:gd name="T60" fmla="*/ 42 w 183"/>
                <a:gd name="T61" fmla="*/ 8 h 121"/>
                <a:gd name="T62" fmla="*/ 40 w 183"/>
                <a:gd name="T63" fmla="*/ 8 h 121"/>
                <a:gd name="T64" fmla="*/ 37 w 183"/>
                <a:gd name="T65" fmla="*/ 8 h 121"/>
                <a:gd name="T66" fmla="*/ 35 w 183"/>
                <a:gd name="T67" fmla="*/ 9 h 121"/>
                <a:gd name="T68" fmla="*/ 33 w 183"/>
                <a:gd name="T69" fmla="*/ 10 h 121"/>
                <a:gd name="T70" fmla="*/ 31 w 183"/>
                <a:gd name="T71" fmla="*/ 10 h 121"/>
                <a:gd name="T72" fmla="*/ 29 w 183"/>
                <a:gd name="T73" fmla="*/ 10 h 121"/>
                <a:gd name="T74" fmla="*/ 27 w 183"/>
                <a:gd name="T75" fmla="*/ 10 h 121"/>
                <a:gd name="T76" fmla="*/ 25 w 183"/>
                <a:gd name="T77" fmla="*/ 10 h 121"/>
                <a:gd name="T78" fmla="*/ 23 w 183"/>
                <a:gd name="T79" fmla="*/ 10 h 121"/>
                <a:gd name="T80" fmla="*/ 21 w 183"/>
                <a:gd name="T81" fmla="*/ 10 h 121"/>
                <a:gd name="T82" fmla="*/ 19 w 183"/>
                <a:gd name="T83" fmla="*/ 10 h 121"/>
                <a:gd name="T84" fmla="*/ 18 w 183"/>
                <a:gd name="T85" fmla="*/ 10 h 121"/>
                <a:gd name="T86" fmla="*/ 0 w 183"/>
                <a:gd name="T87" fmla="*/ 25 h 121"/>
                <a:gd name="T88" fmla="*/ 0 w 183"/>
                <a:gd name="T89" fmla="*/ 25 h 121"/>
                <a:gd name="T90" fmla="*/ 0 60000 65536"/>
                <a:gd name="T91" fmla="*/ 0 60000 65536"/>
                <a:gd name="T92" fmla="*/ 0 60000 65536"/>
                <a:gd name="T93" fmla="*/ 0 60000 65536"/>
                <a:gd name="T94" fmla="*/ 0 60000 65536"/>
                <a:gd name="T95" fmla="*/ 0 60000 65536"/>
                <a:gd name="T96" fmla="*/ 0 60000 65536"/>
                <a:gd name="T97" fmla="*/ 0 60000 6553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</a:gdLst>
              <a:ahLst/>
              <a:cxnLst>
                <a:cxn ang="T90">
                  <a:pos x="T0" y="T1"/>
                </a:cxn>
                <a:cxn ang="T91">
                  <a:pos x="T2" y="T3"/>
                </a:cxn>
                <a:cxn ang="T92">
                  <a:pos x="T4" y="T5"/>
                </a:cxn>
                <a:cxn ang="T93">
                  <a:pos x="T6" y="T7"/>
                </a:cxn>
                <a:cxn ang="T94">
                  <a:pos x="T8" y="T9"/>
                </a:cxn>
                <a:cxn ang="T95">
                  <a:pos x="T10" y="T11"/>
                </a:cxn>
                <a:cxn ang="T96">
                  <a:pos x="T12" y="T13"/>
                </a:cxn>
                <a:cxn ang="T97">
                  <a:pos x="T14" y="T15"/>
                </a:cxn>
                <a:cxn ang="T98">
                  <a:pos x="T16" y="T17"/>
                </a:cxn>
                <a:cxn ang="T99">
                  <a:pos x="T18" y="T19"/>
                </a:cxn>
                <a:cxn ang="T100">
                  <a:pos x="T20" y="T21"/>
                </a:cxn>
                <a:cxn ang="T101">
                  <a:pos x="T22" y="T23"/>
                </a:cxn>
                <a:cxn ang="T102">
                  <a:pos x="T24" y="T25"/>
                </a:cxn>
                <a:cxn ang="T103">
                  <a:pos x="T26" y="T27"/>
                </a:cxn>
                <a:cxn ang="T104">
                  <a:pos x="T28" y="T29"/>
                </a:cxn>
                <a:cxn ang="T105">
                  <a:pos x="T30" y="T31"/>
                </a:cxn>
                <a:cxn ang="T106">
                  <a:pos x="T32" y="T33"/>
                </a:cxn>
                <a:cxn ang="T107">
                  <a:pos x="T34" y="T35"/>
                </a:cxn>
                <a:cxn ang="T108">
                  <a:pos x="T36" y="T37"/>
                </a:cxn>
                <a:cxn ang="T109">
                  <a:pos x="T38" y="T39"/>
                </a:cxn>
                <a:cxn ang="T110">
                  <a:pos x="T40" y="T41"/>
                </a:cxn>
                <a:cxn ang="T111">
                  <a:pos x="T42" y="T43"/>
                </a:cxn>
                <a:cxn ang="T112">
                  <a:pos x="T44" y="T45"/>
                </a:cxn>
                <a:cxn ang="T113">
                  <a:pos x="T46" y="T47"/>
                </a:cxn>
                <a:cxn ang="T114">
                  <a:pos x="T48" y="T49"/>
                </a:cxn>
                <a:cxn ang="T115">
                  <a:pos x="T50" y="T51"/>
                </a:cxn>
                <a:cxn ang="T116">
                  <a:pos x="T52" y="T53"/>
                </a:cxn>
                <a:cxn ang="T117">
                  <a:pos x="T54" y="T55"/>
                </a:cxn>
                <a:cxn ang="T118">
                  <a:pos x="T56" y="T57"/>
                </a:cxn>
                <a:cxn ang="T119">
                  <a:pos x="T58" y="T59"/>
                </a:cxn>
                <a:cxn ang="T120">
                  <a:pos x="T60" y="T61"/>
                </a:cxn>
                <a:cxn ang="T121">
                  <a:pos x="T62" y="T63"/>
                </a:cxn>
                <a:cxn ang="T122">
                  <a:pos x="T64" y="T65"/>
                </a:cxn>
                <a:cxn ang="T123">
                  <a:pos x="T66" y="T67"/>
                </a:cxn>
                <a:cxn ang="T124">
                  <a:pos x="T68" y="T69"/>
                </a:cxn>
                <a:cxn ang="T125">
                  <a:pos x="T70" y="T71"/>
                </a:cxn>
                <a:cxn ang="T126">
                  <a:pos x="T72" y="T73"/>
                </a:cxn>
                <a:cxn ang="T127">
                  <a:pos x="T74" y="T75"/>
                </a:cxn>
                <a:cxn ang="T128">
                  <a:pos x="T76" y="T77"/>
                </a:cxn>
                <a:cxn ang="T129">
                  <a:pos x="T78" y="T79"/>
                </a:cxn>
                <a:cxn ang="T130">
                  <a:pos x="T80" y="T81"/>
                </a:cxn>
                <a:cxn ang="T131">
                  <a:pos x="T82" y="T83"/>
                </a:cxn>
                <a:cxn ang="T132">
                  <a:pos x="T84" y="T85"/>
                </a:cxn>
                <a:cxn ang="T133">
                  <a:pos x="T86" y="T87"/>
                </a:cxn>
                <a:cxn ang="T134">
                  <a:pos x="T88" y="T89"/>
                </a:cxn>
              </a:cxnLst>
              <a:rect l="0" t="0" r="r" b="b"/>
              <a:pathLst>
                <a:path w="183" h="121">
                  <a:moveTo>
                    <a:pt x="0" y="49"/>
                  </a:moveTo>
                  <a:lnTo>
                    <a:pt x="36" y="104"/>
                  </a:lnTo>
                  <a:lnTo>
                    <a:pt x="36" y="102"/>
                  </a:lnTo>
                  <a:lnTo>
                    <a:pt x="42" y="102"/>
                  </a:lnTo>
                  <a:lnTo>
                    <a:pt x="44" y="102"/>
                  </a:lnTo>
                  <a:lnTo>
                    <a:pt x="50" y="102"/>
                  </a:lnTo>
                  <a:lnTo>
                    <a:pt x="53" y="102"/>
                  </a:lnTo>
                  <a:lnTo>
                    <a:pt x="59" y="102"/>
                  </a:lnTo>
                  <a:lnTo>
                    <a:pt x="65" y="100"/>
                  </a:lnTo>
                  <a:lnTo>
                    <a:pt x="70" y="100"/>
                  </a:lnTo>
                  <a:lnTo>
                    <a:pt x="76" y="100"/>
                  </a:lnTo>
                  <a:lnTo>
                    <a:pt x="84" y="98"/>
                  </a:lnTo>
                  <a:lnTo>
                    <a:pt x="91" y="98"/>
                  </a:lnTo>
                  <a:lnTo>
                    <a:pt x="99" y="96"/>
                  </a:lnTo>
                  <a:lnTo>
                    <a:pt x="105" y="95"/>
                  </a:lnTo>
                  <a:lnTo>
                    <a:pt x="112" y="93"/>
                  </a:lnTo>
                  <a:lnTo>
                    <a:pt x="133" y="121"/>
                  </a:lnTo>
                  <a:lnTo>
                    <a:pt x="183" y="100"/>
                  </a:lnTo>
                  <a:lnTo>
                    <a:pt x="139" y="0"/>
                  </a:lnTo>
                  <a:lnTo>
                    <a:pt x="137" y="0"/>
                  </a:lnTo>
                  <a:lnTo>
                    <a:pt x="135" y="0"/>
                  </a:lnTo>
                  <a:lnTo>
                    <a:pt x="131" y="1"/>
                  </a:lnTo>
                  <a:lnTo>
                    <a:pt x="127" y="3"/>
                  </a:lnTo>
                  <a:lnTo>
                    <a:pt x="122" y="5"/>
                  </a:lnTo>
                  <a:lnTo>
                    <a:pt x="114" y="7"/>
                  </a:lnTo>
                  <a:lnTo>
                    <a:pt x="107" y="9"/>
                  </a:lnTo>
                  <a:lnTo>
                    <a:pt x="101" y="11"/>
                  </a:lnTo>
                  <a:lnTo>
                    <a:pt x="97" y="11"/>
                  </a:lnTo>
                  <a:lnTo>
                    <a:pt x="91" y="13"/>
                  </a:lnTo>
                  <a:lnTo>
                    <a:pt x="88" y="13"/>
                  </a:lnTo>
                  <a:lnTo>
                    <a:pt x="84" y="15"/>
                  </a:lnTo>
                  <a:lnTo>
                    <a:pt x="80" y="15"/>
                  </a:lnTo>
                  <a:lnTo>
                    <a:pt x="74" y="15"/>
                  </a:lnTo>
                  <a:lnTo>
                    <a:pt x="70" y="17"/>
                  </a:lnTo>
                  <a:lnTo>
                    <a:pt x="67" y="19"/>
                  </a:lnTo>
                  <a:lnTo>
                    <a:pt x="63" y="19"/>
                  </a:lnTo>
                  <a:lnTo>
                    <a:pt x="59" y="19"/>
                  </a:lnTo>
                  <a:lnTo>
                    <a:pt x="55" y="19"/>
                  </a:lnTo>
                  <a:lnTo>
                    <a:pt x="50" y="20"/>
                  </a:lnTo>
                  <a:lnTo>
                    <a:pt x="46" y="20"/>
                  </a:lnTo>
                  <a:lnTo>
                    <a:pt x="42" y="20"/>
                  </a:lnTo>
                  <a:lnTo>
                    <a:pt x="38" y="20"/>
                  </a:lnTo>
                  <a:lnTo>
                    <a:pt x="36" y="20"/>
                  </a:lnTo>
                  <a:lnTo>
                    <a:pt x="0" y="49"/>
                  </a:lnTo>
                  <a:close/>
                </a:path>
              </a:pathLst>
            </a:custGeom>
            <a:solidFill>
              <a:srgbClr val="CCCCCC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2351" name="Freeform 63">
              <a:extLst>
                <a:ext uri="{FF2B5EF4-FFF2-40B4-BE49-F238E27FC236}">
                  <a16:creationId xmlns:a16="http://schemas.microsoft.com/office/drawing/2014/main" id="{B19A8D14-42C9-1D01-CCC2-C69083DB8173}"/>
                </a:ext>
              </a:extLst>
            </p:cNvPr>
            <p:cNvSpPr>
              <a:spLocks/>
            </p:cNvSpPr>
            <p:nvPr/>
          </p:nvSpPr>
          <p:spPr bwMode="auto">
            <a:xfrm>
              <a:off x="1070" y="2496"/>
              <a:ext cx="75" cy="58"/>
            </a:xfrm>
            <a:custGeom>
              <a:avLst/>
              <a:gdLst>
                <a:gd name="T0" fmla="*/ 20 w 150"/>
                <a:gd name="T1" fmla="*/ 0 h 116"/>
                <a:gd name="T2" fmla="*/ 0 w 150"/>
                <a:gd name="T3" fmla="*/ 48 h 116"/>
                <a:gd name="T4" fmla="*/ 28 w 150"/>
                <a:gd name="T5" fmla="*/ 58 h 116"/>
                <a:gd name="T6" fmla="*/ 38 w 150"/>
                <a:gd name="T7" fmla="*/ 44 h 116"/>
                <a:gd name="T8" fmla="*/ 38 w 150"/>
                <a:gd name="T9" fmla="*/ 44 h 116"/>
                <a:gd name="T10" fmla="*/ 40 w 150"/>
                <a:gd name="T11" fmla="*/ 45 h 116"/>
                <a:gd name="T12" fmla="*/ 41 w 150"/>
                <a:gd name="T13" fmla="*/ 45 h 116"/>
                <a:gd name="T14" fmla="*/ 43 w 150"/>
                <a:gd name="T15" fmla="*/ 46 h 116"/>
                <a:gd name="T16" fmla="*/ 45 w 150"/>
                <a:gd name="T17" fmla="*/ 46 h 116"/>
                <a:gd name="T18" fmla="*/ 47 w 150"/>
                <a:gd name="T19" fmla="*/ 47 h 116"/>
                <a:gd name="T20" fmla="*/ 50 w 150"/>
                <a:gd name="T21" fmla="*/ 47 h 116"/>
                <a:gd name="T22" fmla="*/ 53 w 150"/>
                <a:gd name="T23" fmla="*/ 48 h 116"/>
                <a:gd name="T24" fmla="*/ 55 w 150"/>
                <a:gd name="T25" fmla="*/ 48 h 116"/>
                <a:gd name="T26" fmla="*/ 58 w 150"/>
                <a:gd name="T27" fmla="*/ 49 h 116"/>
                <a:gd name="T28" fmla="*/ 60 w 150"/>
                <a:gd name="T29" fmla="*/ 49 h 116"/>
                <a:gd name="T30" fmla="*/ 62 w 150"/>
                <a:gd name="T31" fmla="*/ 49 h 116"/>
                <a:gd name="T32" fmla="*/ 64 w 150"/>
                <a:gd name="T33" fmla="*/ 49 h 116"/>
                <a:gd name="T34" fmla="*/ 66 w 150"/>
                <a:gd name="T35" fmla="*/ 49 h 116"/>
                <a:gd name="T36" fmla="*/ 69 w 150"/>
                <a:gd name="T37" fmla="*/ 49 h 116"/>
                <a:gd name="T38" fmla="*/ 71 w 150"/>
                <a:gd name="T39" fmla="*/ 49 h 116"/>
                <a:gd name="T40" fmla="*/ 73 w 150"/>
                <a:gd name="T41" fmla="*/ 49 h 116"/>
                <a:gd name="T42" fmla="*/ 75 w 150"/>
                <a:gd name="T43" fmla="*/ 50 h 116"/>
                <a:gd name="T44" fmla="*/ 75 w 150"/>
                <a:gd name="T45" fmla="*/ 8 h 116"/>
                <a:gd name="T46" fmla="*/ 74 w 150"/>
                <a:gd name="T47" fmla="*/ 8 h 116"/>
                <a:gd name="T48" fmla="*/ 72 w 150"/>
                <a:gd name="T49" fmla="*/ 8 h 116"/>
                <a:gd name="T50" fmla="*/ 71 w 150"/>
                <a:gd name="T51" fmla="*/ 8 h 116"/>
                <a:gd name="T52" fmla="*/ 69 w 150"/>
                <a:gd name="T53" fmla="*/ 8 h 116"/>
                <a:gd name="T54" fmla="*/ 67 w 150"/>
                <a:gd name="T55" fmla="*/ 8 h 116"/>
                <a:gd name="T56" fmla="*/ 65 w 150"/>
                <a:gd name="T57" fmla="*/ 8 h 116"/>
                <a:gd name="T58" fmla="*/ 63 w 150"/>
                <a:gd name="T59" fmla="*/ 8 h 116"/>
                <a:gd name="T60" fmla="*/ 60 w 150"/>
                <a:gd name="T61" fmla="*/ 8 h 116"/>
                <a:gd name="T62" fmla="*/ 57 w 150"/>
                <a:gd name="T63" fmla="*/ 7 h 116"/>
                <a:gd name="T64" fmla="*/ 55 w 150"/>
                <a:gd name="T65" fmla="*/ 7 h 116"/>
                <a:gd name="T66" fmla="*/ 53 w 150"/>
                <a:gd name="T67" fmla="*/ 7 h 116"/>
                <a:gd name="T68" fmla="*/ 50 w 150"/>
                <a:gd name="T69" fmla="*/ 7 h 116"/>
                <a:gd name="T70" fmla="*/ 47 w 150"/>
                <a:gd name="T71" fmla="*/ 6 h 116"/>
                <a:gd name="T72" fmla="*/ 44 w 150"/>
                <a:gd name="T73" fmla="*/ 6 h 116"/>
                <a:gd name="T74" fmla="*/ 41 w 150"/>
                <a:gd name="T75" fmla="*/ 5 h 116"/>
                <a:gd name="T76" fmla="*/ 38 w 150"/>
                <a:gd name="T77" fmla="*/ 5 h 116"/>
                <a:gd name="T78" fmla="*/ 36 w 150"/>
                <a:gd name="T79" fmla="*/ 4 h 116"/>
                <a:gd name="T80" fmla="*/ 34 w 150"/>
                <a:gd name="T81" fmla="*/ 4 h 116"/>
                <a:gd name="T82" fmla="*/ 32 w 150"/>
                <a:gd name="T83" fmla="*/ 3 h 116"/>
                <a:gd name="T84" fmla="*/ 30 w 150"/>
                <a:gd name="T85" fmla="*/ 3 h 116"/>
                <a:gd name="T86" fmla="*/ 28 w 150"/>
                <a:gd name="T87" fmla="*/ 2 h 116"/>
                <a:gd name="T88" fmla="*/ 26 w 150"/>
                <a:gd name="T89" fmla="*/ 2 h 116"/>
                <a:gd name="T90" fmla="*/ 23 w 150"/>
                <a:gd name="T91" fmla="*/ 1 h 116"/>
                <a:gd name="T92" fmla="*/ 21 w 150"/>
                <a:gd name="T93" fmla="*/ 1 h 116"/>
                <a:gd name="T94" fmla="*/ 20 w 150"/>
                <a:gd name="T95" fmla="*/ 0 h 116"/>
                <a:gd name="T96" fmla="*/ 20 w 150"/>
                <a:gd name="T97" fmla="*/ 0 h 116"/>
                <a:gd name="T98" fmla="*/ 0 60000 65536"/>
                <a:gd name="T99" fmla="*/ 0 60000 65536"/>
                <a:gd name="T100" fmla="*/ 0 60000 65536"/>
                <a:gd name="T101" fmla="*/ 0 60000 65536"/>
                <a:gd name="T102" fmla="*/ 0 60000 65536"/>
                <a:gd name="T103" fmla="*/ 0 60000 65536"/>
                <a:gd name="T104" fmla="*/ 0 60000 65536"/>
                <a:gd name="T105" fmla="*/ 0 60000 65536"/>
                <a:gd name="T106" fmla="*/ 0 60000 65536"/>
                <a:gd name="T107" fmla="*/ 0 60000 65536"/>
                <a:gd name="T108" fmla="*/ 0 60000 65536"/>
                <a:gd name="T109" fmla="*/ 0 60000 65536"/>
                <a:gd name="T110" fmla="*/ 0 60000 65536"/>
                <a:gd name="T111" fmla="*/ 0 60000 65536"/>
                <a:gd name="T112" fmla="*/ 0 60000 65536"/>
                <a:gd name="T113" fmla="*/ 0 60000 65536"/>
                <a:gd name="T114" fmla="*/ 0 60000 65536"/>
                <a:gd name="T115" fmla="*/ 0 60000 65536"/>
                <a:gd name="T116" fmla="*/ 0 60000 65536"/>
                <a:gd name="T117" fmla="*/ 0 60000 65536"/>
                <a:gd name="T118" fmla="*/ 0 60000 65536"/>
                <a:gd name="T119" fmla="*/ 0 60000 65536"/>
                <a:gd name="T120" fmla="*/ 0 60000 65536"/>
                <a:gd name="T121" fmla="*/ 0 60000 65536"/>
                <a:gd name="T122" fmla="*/ 0 60000 65536"/>
                <a:gd name="T123" fmla="*/ 0 60000 65536"/>
                <a:gd name="T124" fmla="*/ 0 60000 65536"/>
                <a:gd name="T125" fmla="*/ 0 60000 65536"/>
                <a:gd name="T126" fmla="*/ 0 60000 65536"/>
                <a:gd name="T127" fmla="*/ 0 60000 65536"/>
                <a:gd name="T128" fmla="*/ 0 60000 65536"/>
                <a:gd name="T129" fmla="*/ 0 60000 65536"/>
                <a:gd name="T130" fmla="*/ 0 60000 65536"/>
                <a:gd name="T131" fmla="*/ 0 60000 65536"/>
                <a:gd name="T132" fmla="*/ 0 60000 65536"/>
                <a:gd name="T133" fmla="*/ 0 60000 65536"/>
                <a:gd name="T134" fmla="*/ 0 60000 65536"/>
                <a:gd name="T135" fmla="*/ 0 60000 65536"/>
                <a:gd name="T136" fmla="*/ 0 60000 65536"/>
                <a:gd name="T137" fmla="*/ 0 60000 65536"/>
                <a:gd name="T138" fmla="*/ 0 60000 65536"/>
                <a:gd name="T139" fmla="*/ 0 60000 65536"/>
                <a:gd name="T140" fmla="*/ 0 60000 65536"/>
                <a:gd name="T141" fmla="*/ 0 60000 65536"/>
                <a:gd name="T142" fmla="*/ 0 60000 65536"/>
                <a:gd name="T143" fmla="*/ 0 60000 65536"/>
                <a:gd name="T144" fmla="*/ 0 60000 65536"/>
                <a:gd name="T145" fmla="*/ 0 60000 65536"/>
                <a:gd name="T146" fmla="*/ 0 60000 65536"/>
              </a:gdLst>
              <a:ahLst/>
              <a:cxnLst>
                <a:cxn ang="T98">
                  <a:pos x="T0" y="T1"/>
                </a:cxn>
                <a:cxn ang="T99">
                  <a:pos x="T2" y="T3"/>
                </a:cxn>
                <a:cxn ang="T100">
                  <a:pos x="T4" y="T5"/>
                </a:cxn>
                <a:cxn ang="T101">
                  <a:pos x="T6" y="T7"/>
                </a:cxn>
                <a:cxn ang="T102">
                  <a:pos x="T8" y="T9"/>
                </a:cxn>
                <a:cxn ang="T103">
                  <a:pos x="T10" y="T11"/>
                </a:cxn>
                <a:cxn ang="T104">
                  <a:pos x="T12" y="T13"/>
                </a:cxn>
                <a:cxn ang="T105">
                  <a:pos x="T14" y="T15"/>
                </a:cxn>
                <a:cxn ang="T106">
                  <a:pos x="T16" y="T17"/>
                </a:cxn>
                <a:cxn ang="T107">
                  <a:pos x="T18" y="T19"/>
                </a:cxn>
                <a:cxn ang="T108">
                  <a:pos x="T20" y="T21"/>
                </a:cxn>
                <a:cxn ang="T109">
                  <a:pos x="T22" y="T23"/>
                </a:cxn>
                <a:cxn ang="T110">
                  <a:pos x="T24" y="T25"/>
                </a:cxn>
                <a:cxn ang="T111">
                  <a:pos x="T26" y="T27"/>
                </a:cxn>
                <a:cxn ang="T112">
                  <a:pos x="T28" y="T29"/>
                </a:cxn>
                <a:cxn ang="T113">
                  <a:pos x="T30" y="T31"/>
                </a:cxn>
                <a:cxn ang="T114">
                  <a:pos x="T32" y="T33"/>
                </a:cxn>
                <a:cxn ang="T115">
                  <a:pos x="T34" y="T35"/>
                </a:cxn>
                <a:cxn ang="T116">
                  <a:pos x="T36" y="T37"/>
                </a:cxn>
                <a:cxn ang="T117">
                  <a:pos x="T38" y="T39"/>
                </a:cxn>
                <a:cxn ang="T118">
                  <a:pos x="T40" y="T41"/>
                </a:cxn>
                <a:cxn ang="T119">
                  <a:pos x="T42" y="T43"/>
                </a:cxn>
                <a:cxn ang="T120">
                  <a:pos x="T44" y="T45"/>
                </a:cxn>
                <a:cxn ang="T121">
                  <a:pos x="T46" y="T47"/>
                </a:cxn>
                <a:cxn ang="T122">
                  <a:pos x="T48" y="T49"/>
                </a:cxn>
                <a:cxn ang="T123">
                  <a:pos x="T50" y="T51"/>
                </a:cxn>
                <a:cxn ang="T124">
                  <a:pos x="T52" y="T53"/>
                </a:cxn>
                <a:cxn ang="T125">
                  <a:pos x="T54" y="T55"/>
                </a:cxn>
                <a:cxn ang="T126">
                  <a:pos x="T56" y="T57"/>
                </a:cxn>
                <a:cxn ang="T127">
                  <a:pos x="T58" y="T59"/>
                </a:cxn>
                <a:cxn ang="T128">
                  <a:pos x="T60" y="T61"/>
                </a:cxn>
                <a:cxn ang="T129">
                  <a:pos x="T62" y="T63"/>
                </a:cxn>
                <a:cxn ang="T130">
                  <a:pos x="T64" y="T65"/>
                </a:cxn>
                <a:cxn ang="T131">
                  <a:pos x="T66" y="T67"/>
                </a:cxn>
                <a:cxn ang="T132">
                  <a:pos x="T68" y="T69"/>
                </a:cxn>
                <a:cxn ang="T133">
                  <a:pos x="T70" y="T71"/>
                </a:cxn>
                <a:cxn ang="T134">
                  <a:pos x="T72" y="T73"/>
                </a:cxn>
                <a:cxn ang="T135">
                  <a:pos x="T74" y="T75"/>
                </a:cxn>
                <a:cxn ang="T136">
                  <a:pos x="T76" y="T77"/>
                </a:cxn>
                <a:cxn ang="T137">
                  <a:pos x="T78" y="T79"/>
                </a:cxn>
                <a:cxn ang="T138">
                  <a:pos x="T80" y="T81"/>
                </a:cxn>
                <a:cxn ang="T139">
                  <a:pos x="T82" y="T83"/>
                </a:cxn>
                <a:cxn ang="T140">
                  <a:pos x="T84" y="T85"/>
                </a:cxn>
                <a:cxn ang="T141">
                  <a:pos x="T86" y="T87"/>
                </a:cxn>
                <a:cxn ang="T142">
                  <a:pos x="T88" y="T89"/>
                </a:cxn>
                <a:cxn ang="T143">
                  <a:pos x="T90" y="T91"/>
                </a:cxn>
                <a:cxn ang="T144">
                  <a:pos x="T92" y="T93"/>
                </a:cxn>
                <a:cxn ang="T145">
                  <a:pos x="T94" y="T95"/>
                </a:cxn>
                <a:cxn ang="T146">
                  <a:pos x="T96" y="T97"/>
                </a:cxn>
              </a:cxnLst>
              <a:rect l="0" t="0" r="r" b="b"/>
              <a:pathLst>
                <a:path w="150" h="116">
                  <a:moveTo>
                    <a:pt x="40" y="0"/>
                  </a:moveTo>
                  <a:lnTo>
                    <a:pt x="0" y="95"/>
                  </a:lnTo>
                  <a:lnTo>
                    <a:pt x="55" y="116"/>
                  </a:lnTo>
                  <a:lnTo>
                    <a:pt x="76" y="88"/>
                  </a:lnTo>
                  <a:lnTo>
                    <a:pt x="80" y="90"/>
                  </a:lnTo>
                  <a:lnTo>
                    <a:pt x="82" y="90"/>
                  </a:lnTo>
                  <a:lnTo>
                    <a:pt x="86" y="91"/>
                  </a:lnTo>
                  <a:lnTo>
                    <a:pt x="89" y="91"/>
                  </a:lnTo>
                  <a:lnTo>
                    <a:pt x="93" y="93"/>
                  </a:lnTo>
                  <a:lnTo>
                    <a:pt x="99" y="93"/>
                  </a:lnTo>
                  <a:lnTo>
                    <a:pt x="105" y="95"/>
                  </a:lnTo>
                  <a:lnTo>
                    <a:pt x="110" y="95"/>
                  </a:lnTo>
                  <a:lnTo>
                    <a:pt x="116" y="97"/>
                  </a:lnTo>
                  <a:lnTo>
                    <a:pt x="120" y="97"/>
                  </a:lnTo>
                  <a:lnTo>
                    <a:pt x="124" y="97"/>
                  </a:lnTo>
                  <a:lnTo>
                    <a:pt x="127" y="97"/>
                  </a:lnTo>
                  <a:lnTo>
                    <a:pt x="131" y="97"/>
                  </a:lnTo>
                  <a:lnTo>
                    <a:pt x="137" y="97"/>
                  </a:lnTo>
                  <a:lnTo>
                    <a:pt x="141" y="97"/>
                  </a:lnTo>
                  <a:lnTo>
                    <a:pt x="145" y="97"/>
                  </a:lnTo>
                  <a:lnTo>
                    <a:pt x="150" y="99"/>
                  </a:lnTo>
                  <a:lnTo>
                    <a:pt x="150" y="15"/>
                  </a:lnTo>
                  <a:lnTo>
                    <a:pt x="148" y="15"/>
                  </a:lnTo>
                  <a:lnTo>
                    <a:pt x="143" y="15"/>
                  </a:lnTo>
                  <a:lnTo>
                    <a:pt x="141" y="15"/>
                  </a:lnTo>
                  <a:lnTo>
                    <a:pt x="137" y="15"/>
                  </a:lnTo>
                  <a:lnTo>
                    <a:pt x="133" y="15"/>
                  </a:lnTo>
                  <a:lnTo>
                    <a:pt x="129" y="15"/>
                  </a:lnTo>
                  <a:lnTo>
                    <a:pt x="126" y="15"/>
                  </a:lnTo>
                  <a:lnTo>
                    <a:pt x="120" y="15"/>
                  </a:lnTo>
                  <a:lnTo>
                    <a:pt x="114" y="14"/>
                  </a:lnTo>
                  <a:lnTo>
                    <a:pt x="110" y="14"/>
                  </a:lnTo>
                  <a:lnTo>
                    <a:pt x="105" y="14"/>
                  </a:lnTo>
                  <a:lnTo>
                    <a:pt x="99" y="14"/>
                  </a:lnTo>
                  <a:lnTo>
                    <a:pt x="93" y="12"/>
                  </a:lnTo>
                  <a:lnTo>
                    <a:pt x="88" y="12"/>
                  </a:lnTo>
                  <a:lnTo>
                    <a:pt x="82" y="10"/>
                  </a:lnTo>
                  <a:lnTo>
                    <a:pt x="76" y="10"/>
                  </a:lnTo>
                  <a:lnTo>
                    <a:pt x="72" y="8"/>
                  </a:lnTo>
                  <a:lnTo>
                    <a:pt x="67" y="8"/>
                  </a:lnTo>
                  <a:lnTo>
                    <a:pt x="63" y="6"/>
                  </a:lnTo>
                  <a:lnTo>
                    <a:pt x="59" y="6"/>
                  </a:lnTo>
                  <a:lnTo>
                    <a:pt x="55" y="4"/>
                  </a:lnTo>
                  <a:lnTo>
                    <a:pt x="51" y="4"/>
                  </a:lnTo>
                  <a:lnTo>
                    <a:pt x="46" y="2"/>
                  </a:lnTo>
                  <a:lnTo>
                    <a:pt x="42" y="2"/>
                  </a:lnTo>
                  <a:lnTo>
                    <a:pt x="40" y="0"/>
                  </a:lnTo>
                  <a:close/>
                </a:path>
              </a:pathLst>
            </a:cu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endParaRPr lang="en-US"/>
            </a:p>
          </p:txBody>
        </p:sp>
      </p:grpSp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7460</TotalTime>
  <Words>1543</Words>
  <Application>Microsoft Office PowerPoint</Application>
  <PresentationFormat>On-screen Show (4:3)</PresentationFormat>
  <Paragraphs>403</Paragraphs>
  <Slides>21</Slides>
  <Notes>5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21</vt:i4>
      </vt:variant>
    </vt:vector>
  </HeadingPairs>
  <TitlesOfParts>
    <vt:vector size="29" baseType="lpstr">
      <vt:lpstr>Batang</vt:lpstr>
      <vt:lpstr>Arial</vt:lpstr>
      <vt:lpstr>Copperplate Gothic Bold</vt:lpstr>
      <vt:lpstr>Symbol</vt:lpstr>
      <vt:lpstr>Times New Roman</vt:lpstr>
      <vt:lpstr>JPMorgan</vt:lpstr>
      <vt:lpstr>Document</vt:lpstr>
      <vt:lpstr>Photo Editor Photo</vt:lpstr>
      <vt:lpstr>PowerPoint Presentation</vt:lpstr>
      <vt:lpstr>Simple Process Analysis</vt:lpstr>
      <vt:lpstr>Low Hanging Fruit</vt:lpstr>
      <vt:lpstr>The Five “S’s”</vt:lpstr>
      <vt:lpstr>Was the Process Followed?</vt:lpstr>
      <vt:lpstr>Comparative Process Analysis (CPA)</vt:lpstr>
      <vt:lpstr>Twenty Questions</vt:lpstr>
      <vt:lpstr>FMEA</vt:lpstr>
      <vt:lpstr>Managing Reliability</vt:lpstr>
      <vt:lpstr>FMEA Purposes</vt:lpstr>
      <vt:lpstr>FMEA Example</vt:lpstr>
      <vt:lpstr>4. List the Failure Mode(s) of the Item</vt:lpstr>
      <vt:lpstr>6. List the Possible Causes of the Mode</vt:lpstr>
      <vt:lpstr>7. Determine Detection Abilities</vt:lpstr>
      <vt:lpstr>8. Prioritize Failure Modes/Causes</vt:lpstr>
      <vt:lpstr>8. Prioritize Failure Modes/Causes</vt:lpstr>
      <vt:lpstr>9. Recommend Corrective Actions</vt:lpstr>
      <vt:lpstr>Poka-Yoke* Approaches and Examples</vt:lpstr>
      <vt:lpstr>The Best Poka-Yoke</vt:lpstr>
      <vt:lpstr>The Best Poka-Yoke</vt:lpstr>
      <vt:lpstr>Example of Poka-Yoke type control 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168</cp:revision>
  <cp:lastPrinted>1998-11-12T16:48:12Z</cp:lastPrinted>
  <dcterms:created xsi:type="dcterms:W3CDTF">1998-10-26T20:45:45Z</dcterms:created>
  <dcterms:modified xsi:type="dcterms:W3CDTF">2026-01-21T16:23:32Z</dcterms:modified>
</cp:coreProperties>
</file>