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0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63FD0F2-E765-38C9-C90B-1B88B0C4FED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57CA9F1-231F-99EB-62EB-3DD9EA27C2C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3175E72-0781-9E41-8158-7E50730ADF4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C611335-C523-42EE-923A-9223CF011ED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9E5D4BC9-1678-463F-A612-F32A786EE1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3A43298-A947-A2EB-11B3-33748DBA15A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A063291-43DF-36E5-CC81-BFFD0ECF906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8E96B3A8-DEFF-F927-1BCF-595E472ABE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D01117C2-10CE-A1B6-82B8-EC54AD2A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D18FBDF-8CE1-62D1-7D90-A95F50955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fld id="{51160E65-A3E8-426C-99C0-EFA4CE5DEBBB}" type="slidenum">
              <a:rPr lang="en-US" altLang="en-US" sz="1200" b="1">
                <a:latin typeface="Arial" panose="020B0604020202020204" pitchFamily="34" charset="0"/>
              </a:rPr>
              <a:pPr algn="ctr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E0CC7CC-C337-F206-C475-0B83EF5AFF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D3B3A18-2592-A64D-5956-272EA7AD9E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CEE6733F-0239-F1D3-D648-B52EB90149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E805F8A3-3573-4C9A-3749-A515C7580B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0F5816B-CA32-D2C3-26B8-C0315A362B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CDADD64F-54E9-3510-6985-37F95E6BC2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54E4DA8-EE48-AADD-A1D1-68AA3E7A27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BD78A150-55BE-1815-FF78-21D3EEA4A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944178E0-F5D4-9505-9FC7-34A78DF1E7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F42FCE9-6211-B862-2492-E2F83DC267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FA99856-24F8-6DE0-89C6-E0CB6A454E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B8C6E93A-2770-E218-A9AD-E937C41708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2BAF6B-6E8F-A5E6-F555-3D27558F64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9E45DF-C0A9-D978-FF05-3D4DF43A82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431F262-C904-469B-8A60-5D70A57AAB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177B083-0697-A6FC-3D7E-96EC987960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23CFB32-B7B7-0DF8-EE46-3AEB108EAE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3BD8EC1-9DB9-A5CD-1DE9-ACEBADD00E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AFD40B1-3F76-01C0-C35D-A669E4F1D9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0380EFA-DB74-4A8C-C177-BD92283D3C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AA00A5E-A338-A6A2-D914-7AD069A847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B5BB159A-077B-8129-5C00-7417FAA42F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290DF7E-700A-5044-E369-C388A8F2D3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4386C18D-4D90-E60E-5EA7-E58907C1C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3F48E1B-5E2B-48D6-B929-778436625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BA4C46C-5B03-ACD3-13B7-BA883154E4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1350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6723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0716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77851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8435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309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482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9028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4286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205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827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636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8B5A00C-18B3-B7E4-E511-B0A5FD0029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C0F9857-2F48-CB91-39E4-8F74EF9F15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1DD9A896-1216-7D74-1A92-4CB17D1D9927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AAAA5BCD-DA36-83F7-A44D-00871A5E64D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CEA0CD7E-06A2-9531-B154-1E6F1A3E4E26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91CA1A93-068A-2DA6-99DE-15F3288E2A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FAC686EF-B654-B919-478A-85BA43F00F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9B38A1BD-AA9B-BAE8-59C7-4F56F469B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F70674E4-06FE-19B1-5F99-31F7FDD48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99A2AE74-446B-D243-16C3-CEE6D02D4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D463617F-C90D-1B12-7D26-618355361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84E1C7BB-29AC-0BD2-0948-09F35FE71A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AD044247-904E-755E-38CF-0826352C61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9ADD34F1-5622-5EFC-24F2-DF63AF742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8FE5DF3A-5B8C-E870-0C1C-F935C7692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5AEC5934-D9B6-092F-73DD-100940515E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CDC8D885-4590-9363-3B6B-85EAB11CB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3A305C02-98E4-3886-845E-0575281760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E7E1D58F-7DB3-BCEE-D2EC-21F471BBE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D1544A25-6BD8-60D6-E0E2-997701B9C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1F12DE91-9831-346A-6E55-3C2DCC0467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264FC004-4196-F227-0E03-F07ED45CDC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FAA6253A-4DAC-4C2B-C420-CF2590A1F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F13A7CE9-5575-DAAE-2798-5663036A0A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85E41A3B-F201-DC13-7B13-403DCA5CF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6B59F612-07FB-0F68-8885-5364D825ED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BD468DEC-DDEC-5C7A-7514-E4C40A43D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B430702F-4E7D-04DE-F720-76178C59C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754654BD-5992-C66B-760F-5DD6AB790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7F527135-E2B6-7CF0-F02E-286FBAF2C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65FF4415-FFAA-8F5E-7226-B25A059D18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928B3500-73FF-9473-E8FF-27C79EDE33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9053A883-0018-09E4-AECB-F7573BB72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A38D72E8-2C72-3351-C1B8-9D2223EAA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196B1403-D5C1-41F6-9571-14D1BA728D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5811ABD8-BD47-FEDB-CB1F-ACB0E5137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01721B6A-0E17-E520-994E-1034B5C61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87C65315-4CA7-8C30-AC27-4DEEC5F6D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94DB3922-0794-9F85-FC53-86F4D39457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6BDF5FDD-4774-66E9-A869-4281AC0C2C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967E0161-9948-1146-62D8-085135A76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7A17DD28-5FC8-09FA-CFA8-01F185094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C7EB26F4-A342-9D2D-B214-DDDD28214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0C338FFC-C457-CFDE-0EAE-16D81841E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434E6B93-2DFB-7B35-0B80-2A4F53F7F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A26C4D95-E31D-BFCF-F573-EE776FCAED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968A59E3-121D-B14A-8B84-82785B6F9D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AC3066FB-F831-8248-4003-7605DEC5CF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6F135E1F-A0A1-2155-2208-6E7E9D203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0F5F0F5E-8471-2D10-7BFD-B6C354792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BCF6ABDD-4F77-9E55-3F5D-867EBA894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B99B620D-EBAB-004E-9BF6-E5C83C16F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3678DE35-794A-27CE-CFB7-E8EF3E3FB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E9C1755F-234C-98AC-4817-3229E6EE7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35B5F495-B68A-3876-0B62-B2B87F18E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C9D95FDE-4EDD-05C6-A2C6-A6989CFC6A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BF5AA0B3-BC6E-9F02-0BE5-B797F0FA4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C6018BD2-1D9B-713A-B514-84C7BD918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31C0E48A-2097-EADB-C44B-89E65C20B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9E9B229F-E1DD-A4AA-FB4B-DBE855FE6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B86E45B2-A6AA-2EAD-6BD7-199A870D5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0CB64445-881D-DF27-5C9F-C8779F096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B528E3C4-D74B-AFF5-B480-E1326CE4B4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DB9643CB-06BA-8987-743F-E245EA4F9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87CC8FE8-B917-03D2-3EA3-9A41D954D9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6488CFC7-276D-1629-1639-67307C803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1765336F-3410-4B13-0206-E8A46338AB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83AD08CC-067D-5009-B8A3-BA51A983D5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0373E23B-1425-7DFD-B6D0-1D3A29ECA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C50B9A07-5AD8-9248-CDE6-62F1AA2B7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A2BBDDFA-F858-A572-A21F-DCBA59E09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0A07A373-6675-B9C3-E151-0C28DF14F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4D1F2EF1-1CEE-7A66-9B4B-FCFBDA8A2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238FA901-2043-0A48-84EE-13D3F4AC1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409527FC-EEA6-76C4-4B30-7093400AC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E94B2D13-14CD-EA69-AEE8-A48725459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D0ECE4E5-CA50-1CFA-6D48-10F881739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DB16D090-EF22-2A4D-EF9B-084A4B5DD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70A07DEF-FF37-DC9B-A868-9093AE421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39863CF8-3520-B8A6-EF4B-416F95D5F1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7C710395-DC02-8A96-CDB3-F9BE40A140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48AA0C46-AA89-8306-1FE4-1F30BA9B2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4CEF885D-17D6-F940-E23C-B5BA3F7119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46BC8F72-2142-7871-6F74-E01BA5A0DD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8637C7BB-5FAF-0410-BBF2-BF3B168B99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1DBF3449-DE5B-46BB-0365-B54F95674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54273C8F-A0DD-4E60-F36D-F8A1CCB4D0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A2CACAC3-3353-76B6-0D7D-758E26ECC9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D1E9AF8F-589D-AC68-0281-0BAE9B9FA9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AA388F8E-2205-2FDA-4A64-5B40E12BF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BCB905DC-D7A2-E253-2E5D-118DB63C5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F70FD1E9-6376-8EB9-099B-46C6DD558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EAFEDF17-98AE-613C-63B0-3B7BCF1BD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54154BAC-047F-4560-6637-879353CA2A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1250DFBD-EA6D-E5F7-92A5-F110F63C58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CB4E3B68-DEC4-DE05-DD59-5633D2D34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0B5F2461-EA8B-B016-B34C-351C2437B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01D95EA0-543E-A4F9-7C27-70E72F054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5F642089-E97F-BCC0-226B-8DF95EAE45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5D08C29C-AE0F-9A88-F30A-DEA66B49CC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407E0047-D7D6-59E3-1DC6-6149097924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C5AF3CCA-9880-6B9B-FF68-8238432B24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D06162F4-5C13-9931-2E96-2EE38D252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1E2869B2-602A-DE49-C501-21F9FB849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BB92CF55-1CB0-CAEB-1F14-6C9E2B908B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CC9A6BA3-EEA5-89BB-D8AC-AA6B6CF25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FC8F6256-CBD9-23D3-F8B0-50D2CAF009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D1C47CFA-9651-AC1A-439D-5F90BDDDA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9D2036E8-854F-C15F-7F52-0257CC99B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20EC45F9-F480-9460-E74C-7E5E4224F1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030E8739-0389-86B8-51B0-8163B686B7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2DF5B38D-4A22-0BFA-9F55-1821E866B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9E473028-5C9A-4025-8AA8-62375A522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02452254-919E-2DDF-EC2E-50BEA0DCB5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57395A63-6E1A-4CCC-40D5-188AA2966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125BB707-8A38-3C23-FD05-0F506537B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458DF492-C8F7-52E3-D3C2-81E79CAD9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50B961F5-27CF-8890-225C-4ADBD7C92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5D4FD8C9-4191-8E63-77CD-13A62A5FCC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473B7DAD-59FB-0B13-87BA-9B6210B96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1ED663A0-F531-415C-D5F5-86D4151919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9037894A-EF75-29C7-7BAB-E7FBB97FC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767DB7D4-24EC-C08A-5199-828BD486AD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EAEFB43F-3EBE-3497-CC79-7879635008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49F30BC2-E1A7-1D32-E530-E9C8A5289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95D841D3-3C55-6404-CA63-6D06CBA68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77E5DAAF-DBFD-A892-5CA3-E3C584C20B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A261DCA5-5781-EFD4-FFC2-40C36B09FD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1A120A68-F7B3-143B-2357-780039BD2C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29AF0A30-FD12-EA14-8370-58C94313F9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24BC60DE-530C-DC3D-7724-674A1587A3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673AEF27-7DA7-54AA-C445-873F95488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4EDC5626-3544-6426-177F-65E6A4DD0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E4CE090A-9F2E-0ED7-E257-ACE5C8D17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A9C42DA5-F5A2-D528-53D0-61987380AC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F00B4935-819B-AABA-5098-F5C90C7E3E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18EBE7AE-25BD-CA03-6469-012C69EB0F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47CD8944-A1CE-4728-3D89-114A2D997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7F805AE0-C741-F167-774E-2A03ED5939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10472843-9ADB-B877-69DA-69AE7C50F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30F4DEE6-41AA-42F2-A58D-00731D0521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E893D0EA-90EC-5D7B-6975-254D1C3B7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BF2C6FA7-5243-734A-06A8-55FCE120F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E52596F4-BCFC-BEAE-57EE-68404CB23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011413B8-604F-5AF9-416E-8B6901C61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603CDE53-00A3-7DF7-B7E1-CFAB3D7198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235D535F-C527-CB8E-B98F-D452DCECE4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EB6FF9E7-8FCF-ECD2-8D3F-7769A0CD2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4AC66BAB-3F16-DB82-3D05-9ECF563870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2C5306BD-87C4-F4DB-282D-40E4094AE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E9DDED2B-424C-0611-1A42-4374772D4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820738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CE4488B4-241A-FCE3-7627-455556B41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7ABA6E06-5CD8-5331-7907-6E8DE62042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CC52ACC5-6BA5-148E-532F-419AFA225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EA83A504-3D07-025F-018B-5D5C8E8F0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2C37A042-F5A3-3933-BB95-4BE26262C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B82050C4-F574-C397-E6C4-553DFBA49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52DAD948-DE9B-EBAE-F4CC-B6A78A3C3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0D50D103-5F0B-BCF9-50CD-EEF0E73E75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86D337FE-68F0-20FE-40C8-E0784C3C6E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03054802-68F3-03A8-C23E-8E46430719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48A0FCE1-8C31-C61F-4694-D117B67A2BB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271D62E-22BB-67DA-2FDD-640D6BCC1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75" y="2819400"/>
            <a:ext cx="41513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Introduction to Minitab</a:t>
            </a:r>
            <a:endParaRPr lang="en-US" altLang="en-US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4101" name="Group 170">
            <a:extLst>
              <a:ext uri="{FF2B5EF4-FFF2-40B4-BE49-F238E27FC236}">
                <a16:creationId xmlns:a16="http://schemas.microsoft.com/office/drawing/2014/main" id="{9FF19518-877E-3987-6190-D353AF6FE752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71">
              <a:extLst>
                <a:ext uri="{FF2B5EF4-FFF2-40B4-BE49-F238E27FC236}">
                  <a16:creationId xmlns:a16="http://schemas.microsoft.com/office/drawing/2014/main" id="{16101596-40C3-882B-415C-DE4B123DD3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72">
              <a:extLst>
                <a:ext uri="{FF2B5EF4-FFF2-40B4-BE49-F238E27FC236}">
                  <a16:creationId xmlns:a16="http://schemas.microsoft.com/office/drawing/2014/main" id="{9AC62C06-B40C-66F1-9809-6DA6BA2FA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73">
              <a:extLst>
                <a:ext uri="{FF2B5EF4-FFF2-40B4-BE49-F238E27FC236}">
                  <a16:creationId xmlns:a16="http://schemas.microsoft.com/office/drawing/2014/main" id="{6653288B-9E9E-610E-A81A-36E919C80C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11" y="6515822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>
            <a:extLst>
              <a:ext uri="{FF2B5EF4-FFF2-40B4-BE49-F238E27FC236}">
                <a16:creationId xmlns:a16="http://schemas.microsoft.com/office/drawing/2014/main" id="{865B2D03-A8BB-EE77-D08C-462EABFD74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General Approach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9D9FA9B8-103D-F8F7-7002-F468810338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Turn the Business Problem into a Statistical Problem!</a:t>
            </a:r>
          </a:p>
        </p:txBody>
      </p:sp>
      <p:grpSp>
        <p:nvGrpSpPr>
          <p:cNvPr id="22532" name="Group 4">
            <a:extLst>
              <a:ext uri="{FF2B5EF4-FFF2-40B4-BE49-F238E27FC236}">
                <a16:creationId xmlns:a16="http://schemas.microsoft.com/office/drawing/2014/main" id="{7A0EF59E-8E1D-C883-0C86-A9837981DE62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1828800"/>
            <a:ext cx="5410200" cy="3886200"/>
            <a:chOff x="768" y="960"/>
            <a:chExt cx="2496" cy="1728"/>
          </a:xfrm>
        </p:grpSpPr>
        <p:sp>
          <p:nvSpPr>
            <p:cNvPr id="22533" name="Rectangle 5">
              <a:extLst>
                <a:ext uri="{FF2B5EF4-FFF2-40B4-BE49-F238E27FC236}">
                  <a16:creationId xmlns:a16="http://schemas.microsoft.com/office/drawing/2014/main" id="{26000AEB-1D1F-83A0-FAD8-F735C1678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Business</a:t>
              </a:r>
            </a:p>
            <a:p>
              <a:pPr algn="ctr" eaLnBrk="1" hangingPunct="1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Problem</a:t>
              </a:r>
            </a:p>
          </p:txBody>
        </p:sp>
        <p:sp>
          <p:nvSpPr>
            <p:cNvPr id="22534" name="Rectangle 6">
              <a:extLst>
                <a:ext uri="{FF2B5EF4-FFF2-40B4-BE49-F238E27FC236}">
                  <a16:creationId xmlns:a16="http://schemas.microsoft.com/office/drawing/2014/main" id="{90C47586-87C0-E9D4-0766-F016C0E0C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Statistical</a:t>
              </a:r>
            </a:p>
            <a:p>
              <a:pPr algn="ctr" eaLnBrk="1" hangingPunct="1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Problem</a:t>
              </a:r>
            </a:p>
          </p:txBody>
        </p:sp>
        <p:sp>
          <p:nvSpPr>
            <p:cNvPr id="22535" name="Rectangle 7">
              <a:extLst>
                <a:ext uri="{FF2B5EF4-FFF2-40B4-BE49-F238E27FC236}">
                  <a16:creationId xmlns:a16="http://schemas.microsoft.com/office/drawing/2014/main" id="{B8DF7939-EF6A-C82E-1B49-7A9B0A12A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064"/>
              <a:ext cx="912" cy="624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latin typeface="Arial" panose="020B0604020202020204" pitchFamily="34" charset="0"/>
                </a:rPr>
                <a:t>Business</a:t>
              </a:r>
            </a:p>
            <a:p>
              <a:pPr algn="ctr" eaLnBrk="1" hangingPunct="1"/>
              <a:r>
                <a:rPr lang="en-US" altLang="en-US" sz="2800" b="1">
                  <a:latin typeface="Arial" panose="020B0604020202020204" pitchFamily="34" charset="0"/>
                </a:rPr>
                <a:t>Answer</a:t>
              </a:r>
            </a:p>
          </p:txBody>
        </p:sp>
        <p:sp>
          <p:nvSpPr>
            <p:cNvPr id="22536" name="Rectangle 8">
              <a:extLst>
                <a:ext uri="{FF2B5EF4-FFF2-40B4-BE49-F238E27FC236}">
                  <a16:creationId xmlns:a16="http://schemas.microsoft.com/office/drawing/2014/main" id="{C7141113-3D62-E48E-D839-8238AC4F2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064"/>
              <a:ext cx="912" cy="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latin typeface="Arial" panose="020B0604020202020204" pitchFamily="34" charset="0"/>
                </a:rPr>
                <a:t>Statistical</a:t>
              </a:r>
            </a:p>
            <a:p>
              <a:pPr algn="ctr" eaLnBrk="1" hangingPunct="1"/>
              <a:r>
                <a:rPr lang="en-US" altLang="en-US" sz="2800" b="1">
                  <a:latin typeface="Arial" panose="020B0604020202020204" pitchFamily="34" charset="0"/>
                </a:rPr>
                <a:t>Answer</a:t>
              </a:r>
            </a:p>
          </p:txBody>
        </p:sp>
        <p:sp>
          <p:nvSpPr>
            <p:cNvPr id="22537" name="AutoShape 9">
              <a:extLst>
                <a:ext uri="{FF2B5EF4-FFF2-40B4-BE49-F238E27FC236}">
                  <a16:creationId xmlns:a16="http://schemas.microsoft.com/office/drawing/2014/main" id="{C27B3F7C-EDDF-5F25-753C-6D6DFDC35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152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38" name="AutoShape 10">
              <a:extLst>
                <a:ext uri="{FF2B5EF4-FFF2-40B4-BE49-F238E27FC236}">
                  <a16:creationId xmlns:a16="http://schemas.microsoft.com/office/drawing/2014/main" id="{3BD980EA-3088-5C43-B68C-C17AC26F14E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80" y="2160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39" name="AutoShape 11">
              <a:extLst>
                <a:ext uri="{FF2B5EF4-FFF2-40B4-BE49-F238E27FC236}">
                  <a16:creationId xmlns:a16="http://schemas.microsoft.com/office/drawing/2014/main" id="{8BC03FBD-C7F4-096E-3262-04A794F349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592" y="1632"/>
              <a:ext cx="480" cy="384"/>
            </a:xfrm>
            <a:prstGeom prst="rightArrow">
              <a:avLst>
                <a:gd name="adj1" fmla="val 50000"/>
                <a:gd name="adj2" fmla="val 312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>
            <a:extLst>
              <a:ext uri="{FF2B5EF4-FFF2-40B4-BE49-F238E27FC236}">
                <a16:creationId xmlns:a16="http://schemas.microsoft.com/office/drawing/2014/main" id="{D874E286-9AC4-9578-2AA1-47332008C0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Business Question to Stat Question</a:t>
            </a:r>
          </a:p>
        </p:txBody>
      </p:sp>
      <p:graphicFrame>
        <p:nvGraphicFramePr>
          <p:cNvPr id="685059" name="Group 3">
            <a:extLst>
              <a:ext uri="{FF2B5EF4-FFF2-40B4-BE49-F238E27FC236}">
                <a16:creationId xmlns:a16="http://schemas.microsoft.com/office/drawing/2014/main" id="{A6AA29E4-B0F9-9217-9EFE-041EB3D98A7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846138"/>
          <a:ext cx="8451850" cy="5580062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1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0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Business Question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Statistical Question(s)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Tools to Apply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Minitab “Location”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46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this process getting better/worse?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Do I see a trend in the data?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Line Graph, Run Chart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Graph&gt;Time Series Plot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Do I see an assignable cause?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Control Chart (see selection tree)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Stat&gt;Control Chart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6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there a before/after difference?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Hypothesis Testing (see selection tree)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37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much variation is there in the process?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Calculate process statistics and “draw the picture” of variation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Basic Statistics (mean, standard deviation)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Histogram, Box Plot, Dot Plot, Probability Plot (to fit a distribution or see if the Normal is OK)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Graph&gt;Histogram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Graph&gt;Box Plot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Graph&gt;Dot Plot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Statistics&gt;Normality Test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63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Can I rely on my measurements?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much variation does the measurement system “consume” relative to the process or specs?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Gage Repeatability &amp; Reproducibility Study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Tools&gt;Gage Study&gt;Gage R&amp;R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546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well is this process working today?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 process stable?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Control Chart (see selection tree)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Stat&gt;Control Chart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 process capable of meeting customer requirements/ specs?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Capability Analysis, Cp, Cpk, Pp, Ppk, Sigma Level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Tools&gt;Capability Analysis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7940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there a difference by: People, Process, Machine, Time, Shift, etc.?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Can I stratify the data?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Bar Graph, Pie Chart, Pareto Chart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Graph&gt;Bar Chart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Graph&gt;Pie Chart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Tools&gt;Pareto Chart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26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Are there just two groups (or populations)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Hypothesis Testing (see selection tree)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42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Are there more than two groups?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ANOVA (continuous) or chi-square (discrete)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Stat&gt;ANOVA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Stat&gt;Tables&gt;Chi Square Test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>
            <a:extLst>
              <a:ext uri="{FF2B5EF4-FFF2-40B4-BE49-F238E27FC236}">
                <a16:creationId xmlns:a16="http://schemas.microsoft.com/office/drawing/2014/main" id="{F7EF5D66-894F-7913-434B-06F59A0450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Business to Statistical Question</a:t>
            </a:r>
          </a:p>
        </p:txBody>
      </p:sp>
      <p:graphicFrame>
        <p:nvGraphicFramePr>
          <p:cNvPr id="687107" name="Group 3">
            <a:extLst>
              <a:ext uri="{FF2B5EF4-FFF2-40B4-BE49-F238E27FC236}">
                <a16:creationId xmlns:a16="http://schemas.microsoft.com/office/drawing/2014/main" id="{49C29C93-DFBE-C245-E433-E39C735DC05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341938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1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7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Business Question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Statistical Question(s)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Tools to Apply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Minitab “Location”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475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If I change “this,” does it have an effect on “that?” (or is there a relationship between the “this” and “that”)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For one “that” (Y), Are there just two groups of “this” (the “X” or populations)?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Hypothesis Testing (see selection tree)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Stat&gt;Basic Statistics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For one “that” (Y), are there more than two levels of the factor (the X)?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ANOVA (continuous) or chi-square (discrete)</a:t>
                      </a:r>
                      <a:endParaRPr kumimoji="0" lang="it-IT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Stat&gt;ANOVA</a:t>
                      </a:r>
                      <a:endParaRPr kumimoji="0" lang="it-IT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Are the “this” (X) and “that”  (Y) continuous data? And, does the change in the Y depend on the change in the X?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Scatter, Correlation, Regression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Graph&gt;Scatterplot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Stat&gt;Basic Statistics&gt;Correlation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Stat&gt;Regression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Can I change the “this’s (X’s) and see the effect of the change on the “that” (Y)?”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Design of Experiments (&amp; analysis tools)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Stat&gt;DOE&gt;Factorial Designs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6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 I </a:t>
                      </a: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have</a:t>
                      </a: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enough data to see a difference?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What is the Power of my test?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Power &amp; Sample Size Calculation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Stat&gt;Power &amp; Sample Size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6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How long does this last?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Develop a distribution of times to failure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Weibull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Stat&gt;Reliability/Survival&gt;Distribution Analysis (Right Censoring)&gt;Parametric Distribution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What can go wrong in this process?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 I understand the important failure modes &amp; their effects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Failure Modes &amp; Effects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Fault tree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F701B183-E767-84FF-8647-BF0B224F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7" t="2449" r="71800" b="56677"/>
          <a:stretch>
            <a:fillRect/>
          </a:stretch>
        </p:blipFill>
        <p:spPr bwMode="auto">
          <a:xfrm>
            <a:off x="3390900" y="166688"/>
            <a:ext cx="1376363" cy="27813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8675" name="Line 3">
            <a:extLst>
              <a:ext uri="{FF2B5EF4-FFF2-40B4-BE49-F238E27FC236}">
                <a16:creationId xmlns:a16="http://schemas.microsoft.com/office/drawing/2014/main" id="{5F7CE049-F538-A9EC-4783-D0567990DB3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914400"/>
            <a:ext cx="2133600" cy="2895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DE07A33E-850D-962C-AD57-5B0513D66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8333" r="51563" b="65625"/>
          <a:stretch>
            <a:fillRect/>
          </a:stretch>
        </p:blipFill>
        <p:spPr bwMode="auto">
          <a:xfrm>
            <a:off x="1752600" y="1460500"/>
            <a:ext cx="1414463" cy="136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>
            <a:extLst>
              <a:ext uri="{FF2B5EF4-FFF2-40B4-BE49-F238E27FC236}">
                <a16:creationId xmlns:a16="http://schemas.microsoft.com/office/drawing/2014/main" id="{C869E413-83B5-56B4-D2AA-C20DC1FC4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11458" r="53125" b="48958"/>
          <a:stretch>
            <a:fillRect/>
          </a:stretch>
        </p:blipFill>
        <p:spPr bwMode="auto">
          <a:xfrm>
            <a:off x="228600" y="3810000"/>
            <a:ext cx="1360488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6">
            <a:extLst>
              <a:ext uri="{FF2B5EF4-FFF2-40B4-BE49-F238E27FC236}">
                <a16:creationId xmlns:a16="http://schemas.microsoft.com/office/drawing/2014/main" id="{807CB7D4-EDC5-8FD8-6EF0-2BC2DF0B4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3542" r="28906" b="57292"/>
          <a:stretch>
            <a:fillRect/>
          </a:stretch>
        </p:blipFill>
        <p:spPr bwMode="auto">
          <a:xfrm>
            <a:off x="5257800" y="0"/>
            <a:ext cx="299402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7">
            <a:extLst>
              <a:ext uri="{FF2B5EF4-FFF2-40B4-BE49-F238E27FC236}">
                <a16:creationId xmlns:a16="http://schemas.microsoft.com/office/drawing/2014/main" id="{FDD0BC74-3F71-514E-24A8-199E66CD6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625" r="52193" b="63959"/>
          <a:stretch>
            <a:fillRect/>
          </a:stretch>
        </p:blipFill>
        <p:spPr bwMode="auto">
          <a:xfrm>
            <a:off x="5529263" y="1752600"/>
            <a:ext cx="1371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>
            <a:extLst>
              <a:ext uri="{FF2B5EF4-FFF2-40B4-BE49-F238E27FC236}">
                <a16:creationId xmlns:a16="http://schemas.microsoft.com/office/drawing/2014/main" id="{A06A52B9-C60D-A207-E3FF-942EED1A3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2" t="24379" r="38281" b="61458"/>
          <a:stretch>
            <a:fillRect/>
          </a:stretch>
        </p:blipFill>
        <p:spPr bwMode="auto">
          <a:xfrm>
            <a:off x="7718425" y="2971800"/>
            <a:ext cx="1044575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9">
            <a:extLst>
              <a:ext uri="{FF2B5EF4-FFF2-40B4-BE49-F238E27FC236}">
                <a16:creationId xmlns:a16="http://schemas.microsoft.com/office/drawing/2014/main" id="{482BC921-4A70-F9FA-F880-0F245113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9792" r="47656" b="43750"/>
          <a:stretch>
            <a:fillRect/>
          </a:stretch>
        </p:blipFill>
        <p:spPr bwMode="auto">
          <a:xfrm>
            <a:off x="6110288" y="3886200"/>
            <a:ext cx="1687512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2" name="Picture 10">
            <a:extLst>
              <a:ext uri="{FF2B5EF4-FFF2-40B4-BE49-F238E27FC236}">
                <a16:creationId xmlns:a16="http://schemas.microsoft.com/office/drawing/2014/main" id="{A82FB271-2C24-8670-DAB0-4D1D02898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4" t="33124" r="23438" b="55211"/>
          <a:stretch>
            <a:fillRect/>
          </a:stretch>
        </p:blipFill>
        <p:spPr bwMode="auto">
          <a:xfrm>
            <a:off x="5448300" y="5943600"/>
            <a:ext cx="16986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3" name="Picture 11">
            <a:extLst>
              <a:ext uri="{FF2B5EF4-FFF2-40B4-BE49-F238E27FC236}">
                <a16:creationId xmlns:a16="http://schemas.microsoft.com/office/drawing/2014/main" id="{483A7F4A-EF98-1861-B19D-526245B01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39583" r="53125" b="36459"/>
          <a:stretch>
            <a:fillRect/>
          </a:stretch>
        </p:blipFill>
        <p:spPr bwMode="auto">
          <a:xfrm>
            <a:off x="2209800" y="3860800"/>
            <a:ext cx="1306513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9164" name="Rectangle 12">
            <a:extLst>
              <a:ext uri="{FF2B5EF4-FFF2-40B4-BE49-F238E27FC236}">
                <a16:creationId xmlns:a16="http://schemas.microsoft.com/office/drawing/2014/main" id="{0B15B9EF-3384-C963-EE7B-130E7CB28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644207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91176" tIns="45588" rIns="91176" bIns="45588" anchor="ctr"/>
          <a:lstStyle>
            <a:lvl1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000"/>
              <a:t>Minitab Stat Menu - Quick Reference</a:t>
            </a:r>
          </a:p>
        </p:txBody>
      </p:sp>
      <p:pic>
        <p:nvPicPr>
          <p:cNvPr id="28685" name="Picture 13">
            <a:extLst>
              <a:ext uri="{FF2B5EF4-FFF2-40B4-BE49-F238E27FC236}">
                <a16:creationId xmlns:a16="http://schemas.microsoft.com/office/drawing/2014/main" id="{79017E94-1980-BE00-B960-6C31CC597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5208" r="50781" b="51042"/>
          <a:stretch>
            <a:fillRect/>
          </a:stretch>
        </p:blipFill>
        <p:spPr bwMode="auto">
          <a:xfrm>
            <a:off x="76200" y="152400"/>
            <a:ext cx="14700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6" name="Picture 14">
            <a:extLst>
              <a:ext uri="{FF2B5EF4-FFF2-40B4-BE49-F238E27FC236}">
                <a16:creationId xmlns:a16="http://schemas.microsoft.com/office/drawing/2014/main" id="{389E3060-4A2F-299D-F2C9-B588FB92A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5" t="21458" r="32031" b="55208"/>
          <a:stretch>
            <a:fillRect/>
          </a:stretch>
        </p:blipFill>
        <p:spPr bwMode="auto">
          <a:xfrm>
            <a:off x="7510463" y="1600200"/>
            <a:ext cx="148113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7" name="Picture 15">
            <a:extLst>
              <a:ext uri="{FF2B5EF4-FFF2-40B4-BE49-F238E27FC236}">
                <a16:creationId xmlns:a16="http://schemas.microsoft.com/office/drawing/2014/main" id="{1530CDFF-BA52-611B-CC94-B0C9EF05C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22917" r="47816" b="44792"/>
          <a:stretch>
            <a:fillRect/>
          </a:stretch>
        </p:blipFill>
        <p:spPr bwMode="auto">
          <a:xfrm>
            <a:off x="3924300" y="4038600"/>
            <a:ext cx="1676400" cy="168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8" name="Line 16">
            <a:extLst>
              <a:ext uri="{FF2B5EF4-FFF2-40B4-BE49-F238E27FC236}">
                <a16:creationId xmlns:a16="http://schemas.microsoft.com/office/drawing/2014/main" id="{35F9BC9A-DEA4-F4C5-5A85-DFFF4896A4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24000" y="496888"/>
            <a:ext cx="1981200" cy="2921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9" name="Line 17">
            <a:extLst>
              <a:ext uri="{FF2B5EF4-FFF2-40B4-BE49-F238E27FC236}">
                <a16:creationId xmlns:a16="http://schemas.microsoft.com/office/drawing/2014/main" id="{A87A7CBF-7281-A193-9E82-EF50323CBF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87613" y="685800"/>
            <a:ext cx="1093787" cy="7937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0" name="Line 18">
            <a:extLst>
              <a:ext uri="{FF2B5EF4-FFF2-40B4-BE49-F238E27FC236}">
                <a16:creationId xmlns:a16="http://schemas.microsoft.com/office/drawing/2014/main" id="{95EA5564-7C31-66BC-1B4F-610DF970A8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79713" y="2895600"/>
            <a:ext cx="954087" cy="958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1" name="Line 19">
            <a:extLst>
              <a:ext uri="{FF2B5EF4-FFF2-40B4-BE49-F238E27FC236}">
                <a16:creationId xmlns:a16="http://schemas.microsoft.com/office/drawing/2014/main" id="{FB8A496C-5233-E370-16EB-EAC8BD20ED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28600"/>
            <a:ext cx="1371600" cy="838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2" name="Line 20">
            <a:extLst>
              <a:ext uri="{FF2B5EF4-FFF2-40B4-BE49-F238E27FC236}">
                <a16:creationId xmlns:a16="http://schemas.microsoft.com/office/drawing/2014/main" id="{9425DB58-CB62-2D7F-3669-EF1920566C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2913" y="1295400"/>
            <a:ext cx="1309687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3" name="Line 21">
            <a:extLst>
              <a:ext uri="{FF2B5EF4-FFF2-40B4-BE49-F238E27FC236}">
                <a16:creationId xmlns:a16="http://schemas.microsoft.com/office/drawing/2014/main" id="{83D4D64D-AC3B-0F69-BB11-F87284CD7F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58000" y="1752600"/>
            <a:ext cx="685800" cy="381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4" name="Line 22">
            <a:extLst>
              <a:ext uri="{FF2B5EF4-FFF2-40B4-BE49-F238E27FC236}">
                <a16:creationId xmlns:a16="http://schemas.microsoft.com/office/drawing/2014/main" id="{A8C40C30-1317-76F3-13B9-9A60E845E90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2362200"/>
            <a:ext cx="91440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5" name="Line 23">
            <a:extLst>
              <a:ext uri="{FF2B5EF4-FFF2-40B4-BE49-F238E27FC236}">
                <a16:creationId xmlns:a16="http://schemas.microsoft.com/office/drawing/2014/main" id="{9182CEDA-588B-60D2-0C19-4B0D764E461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524000"/>
            <a:ext cx="2192338" cy="23717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6" name="Line 24">
            <a:extLst>
              <a:ext uri="{FF2B5EF4-FFF2-40B4-BE49-F238E27FC236}">
                <a16:creationId xmlns:a16="http://schemas.microsoft.com/office/drawing/2014/main" id="{6F54E72F-D7DF-8F85-5E47-89B5A700023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4724400"/>
            <a:ext cx="304800" cy="1219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7" name="Line 25">
            <a:extLst>
              <a:ext uri="{FF2B5EF4-FFF2-40B4-BE49-F238E27FC236}">
                <a16:creationId xmlns:a16="http://schemas.microsoft.com/office/drawing/2014/main" id="{CB3F9C7F-16C8-B211-E3C0-A9683A28C0E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739900"/>
            <a:ext cx="847725" cy="2298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8698" name="Picture 26">
            <a:extLst>
              <a:ext uri="{FF2B5EF4-FFF2-40B4-BE49-F238E27FC236}">
                <a16:creationId xmlns:a16="http://schemas.microsoft.com/office/drawing/2014/main" id="{60C464F3-D156-4E6B-0ADC-40AAC48A9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2" t="26878" r="43750" b="60417"/>
          <a:stretch>
            <a:fillRect/>
          </a:stretch>
        </p:blipFill>
        <p:spPr bwMode="auto">
          <a:xfrm>
            <a:off x="6727825" y="2971800"/>
            <a:ext cx="6635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99" name="Line 27">
            <a:extLst>
              <a:ext uri="{FF2B5EF4-FFF2-40B4-BE49-F238E27FC236}">
                <a16:creationId xmlns:a16="http://schemas.microsoft.com/office/drawing/2014/main" id="{B58C1692-CD17-CAA5-CB9D-A979CC1135A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2438400"/>
            <a:ext cx="685800" cy="533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00" name="AutoShape 28">
            <a:extLst>
              <a:ext uri="{FF2B5EF4-FFF2-40B4-BE49-F238E27FC236}">
                <a16:creationId xmlns:a16="http://schemas.microsoft.com/office/drawing/2014/main" id="{BC497433-A294-70C0-F858-D623726DD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663" y="61913"/>
            <a:ext cx="1330325" cy="3921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 i="1">
                <a:latin typeface="Arial" panose="020B0604020202020204" pitchFamily="34" charset="0"/>
              </a:rPr>
              <a:t>Start Here:</a:t>
            </a:r>
          </a:p>
        </p:txBody>
      </p:sp>
      <p:sp>
        <p:nvSpPr>
          <p:cNvPr id="28701" name="Text Box 29">
            <a:extLst>
              <a:ext uri="{FF2B5EF4-FFF2-40B4-BE49-F238E27FC236}">
                <a16:creationId xmlns:a16="http://schemas.microsoft.com/office/drawing/2014/main" id="{70B3D3D7-63D2-1B79-A3D5-74E314D3C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11425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Basic Statistics &amp; Hypothesis Tests</a:t>
            </a:r>
          </a:p>
        </p:txBody>
      </p:sp>
      <p:sp>
        <p:nvSpPr>
          <p:cNvPr id="28702" name="Text Box 30">
            <a:extLst>
              <a:ext uri="{FF2B5EF4-FFF2-40B4-BE49-F238E27FC236}">
                <a16:creationId xmlns:a16="http://schemas.microsoft.com/office/drawing/2014/main" id="{8D074B74-4B47-95C8-F229-3E8BB8650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867400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Analysis of Variance</a:t>
            </a:r>
          </a:p>
        </p:txBody>
      </p:sp>
      <p:sp>
        <p:nvSpPr>
          <p:cNvPr id="28703" name="Text Box 31">
            <a:extLst>
              <a:ext uri="{FF2B5EF4-FFF2-40B4-BE49-F238E27FC236}">
                <a16:creationId xmlns:a16="http://schemas.microsoft.com/office/drawing/2014/main" id="{3A15F0F6-8E29-778D-76FF-8F28ADDAD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2892425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Regression &amp; Fitted Line Plots</a:t>
            </a: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7AA6B5A1-3FA5-24E1-DB6B-F31DA76DE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080000"/>
            <a:ext cx="14478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Determining Sample Size for Tests</a:t>
            </a:r>
          </a:p>
        </p:txBody>
      </p:sp>
      <p:sp>
        <p:nvSpPr>
          <p:cNvPr id="28705" name="Text Box 33">
            <a:extLst>
              <a:ext uri="{FF2B5EF4-FFF2-40B4-BE49-F238E27FC236}">
                <a16:creationId xmlns:a16="http://schemas.microsoft.com/office/drawing/2014/main" id="{373A7FA0-8310-7259-DB88-CF43C925E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5715000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Analyzing Life/Survival Data</a:t>
            </a:r>
          </a:p>
        </p:txBody>
      </p:sp>
      <p:sp>
        <p:nvSpPr>
          <p:cNvPr id="28706" name="Text Box 34">
            <a:extLst>
              <a:ext uri="{FF2B5EF4-FFF2-40B4-BE49-F238E27FC236}">
                <a16:creationId xmlns:a16="http://schemas.microsoft.com/office/drawing/2014/main" id="{26142BE6-6874-C021-EC13-FB39AAAA1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8100" y="4283075"/>
            <a:ext cx="14478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Basic Tools, Capability Analysis, Measurement System Analysis</a:t>
            </a:r>
          </a:p>
        </p:txBody>
      </p:sp>
      <p:sp>
        <p:nvSpPr>
          <p:cNvPr id="28707" name="Text Box 35">
            <a:extLst>
              <a:ext uri="{FF2B5EF4-FFF2-40B4-BE49-F238E27FC236}">
                <a16:creationId xmlns:a16="http://schemas.microsoft.com/office/drawing/2014/main" id="{4C6BB5DB-92E5-6EA4-592F-2A9A4E772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304800"/>
            <a:ext cx="8382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DOE’s</a:t>
            </a:r>
          </a:p>
        </p:txBody>
      </p:sp>
      <p:sp>
        <p:nvSpPr>
          <p:cNvPr id="28708" name="Text Box 36">
            <a:extLst>
              <a:ext uri="{FF2B5EF4-FFF2-40B4-BE49-F238E27FC236}">
                <a16:creationId xmlns:a16="http://schemas.microsoft.com/office/drawing/2014/main" id="{93B19FFC-98A5-6B49-D126-46E00CF57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2847975"/>
            <a:ext cx="9144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207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Control Charts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>
            <a:extLst>
              <a:ext uri="{FF2B5EF4-FFF2-40B4-BE49-F238E27FC236}">
                <a16:creationId xmlns:a16="http://schemas.microsoft.com/office/drawing/2014/main" id="{13A1DCEE-9814-45D6-3944-5398C2DAE0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Minitab Tour</a:t>
            </a: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385ED046-EFA9-4518-A01F-975C29428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011238"/>
            <a:ext cx="7069138" cy="565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Text Box 4">
            <a:extLst>
              <a:ext uri="{FF2B5EF4-FFF2-40B4-BE49-F238E27FC236}">
                <a16:creationId xmlns:a16="http://schemas.microsoft.com/office/drawing/2014/main" id="{4BC0BBD8-B03F-0957-3219-6AC9E3D45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50" y="874713"/>
            <a:ext cx="375920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Commands (Like Most Windows Software)</a:t>
            </a:r>
          </a:p>
        </p:txBody>
      </p:sp>
      <p:sp>
        <p:nvSpPr>
          <p:cNvPr id="6149" name="Text Box 5">
            <a:extLst>
              <a:ext uri="{FF2B5EF4-FFF2-40B4-BE49-F238E27FC236}">
                <a16:creationId xmlns:a16="http://schemas.microsoft.com/office/drawing/2014/main" id="{E6464FC3-9CE8-CE64-2012-FAEAE4694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338" y="2459038"/>
            <a:ext cx="5491162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Session Window (Record of Your Work; Non-Graphical Output)</a:t>
            </a:r>
          </a:p>
        </p:txBody>
      </p:sp>
      <p:sp>
        <p:nvSpPr>
          <p:cNvPr id="6150" name="Text Box 6">
            <a:extLst>
              <a:ext uri="{FF2B5EF4-FFF2-40B4-BE49-F238E27FC236}">
                <a16:creationId xmlns:a16="http://schemas.microsoft.com/office/drawing/2014/main" id="{278D3CA8-DF3F-FB19-163A-5196D9D4B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706938"/>
            <a:ext cx="6270625" cy="51752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Worksheet (Just for Data Entry, Commands Act On Columns of Data, Excel-NOT!)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>
            <a:extLst>
              <a:ext uri="{FF2B5EF4-FFF2-40B4-BE49-F238E27FC236}">
                <a16:creationId xmlns:a16="http://schemas.microsoft.com/office/drawing/2014/main" id="{4020EE22-7B4C-FB9A-F708-19EE6BF9F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Minitab Tour</a:t>
            </a:r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BAC67698-1569-8398-A51F-2DFE17C2B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871538"/>
            <a:ext cx="6889750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Text Box 4">
            <a:extLst>
              <a:ext uri="{FF2B5EF4-FFF2-40B4-BE49-F238E27FC236}">
                <a16:creationId xmlns:a16="http://schemas.microsoft.com/office/drawing/2014/main" id="{B708DC5C-85BD-637F-25D7-2463B5B2D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488" y="2919413"/>
            <a:ext cx="3948112" cy="51752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Dialog Boxes (Opened Through Command Menus, Execute Minitab Statistical Routines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A70BFFB2-0358-0064-1CA2-FE23FD283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914400"/>
            <a:ext cx="1804987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Calc&gt;Random Data</a:t>
            </a:r>
          </a:p>
        </p:txBody>
      </p:sp>
      <p:sp>
        <p:nvSpPr>
          <p:cNvPr id="8198" name="AutoShape 6">
            <a:extLst>
              <a:ext uri="{FF2B5EF4-FFF2-40B4-BE49-F238E27FC236}">
                <a16:creationId xmlns:a16="http://schemas.microsoft.com/office/drawing/2014/main" id="{BE54F46B-92DF-02A2-6C94-1E4CEE85EA8B}"/>
              </a:ext>
            </a:extLst>
          </p:cNvPr>
          <p:cNvSpPr>
            <a:spLocks noChangeArrowheads="1"/>
          </p:cNvSpPr>
          <p:nvPr/>
        </p:nvSpPr>
        <p:spPr bwMode="auto">
          <a:xfrm rot="-1525072">
            <a:off x="2457450" y="1498600"/>
            <a:ext cx="484188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9" name="Text Box 7">
            <a:extLst>
              <a:ext uri="{FF2B5EF4-FFF2-40B4-BE49-F238E27FC236}">
                <a16:creationId xmlns:a16="http://schemas.microsoft.com/office/drawing/2014/main" id="{ED32FB5F-5673-3579-0817-4B4E628D4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6588" y="2566988"/>
            <a:ext cx="38100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50</a:t>
            </a:r>
          </a:p>
        </p:txBody>
      </p:sp>
      <p:sp>
        <p:nvSpPr>
          <p:cNvPr id="8200" name="Text Box 8">
            <a:extLst>
              <a:ext uri="{FF2B5EF4-FFF2-40B4-BE49-F238E27FC236}">
                <a16:creationId xmlns:a16="http://schemas.microsoft.com/office/drawing/2014/main" id="{A01B2ACB-63C4-6258-FB4A-C65E161F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0588" y="3270250"/>
            <a:ext cx="411162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C1</a:t>
            </a:r>
          </a:p>
        </p:txBody>
      </p:sp>
      <p:sp>
        <p:nvSpPr>
          <p:cNvPr id="8201" name="Text Box 9">
            <a:extLst>
              <a:ext uri="{FF2B5EF4-FFF2-40B4-BE49-F238E27FC236}">
                <a16:creationId xmlns:a16="http://schemas.microsoft.com/office/drawing/2014/main" id="{2B366664-1162-E8AE-4AB8-EC374B090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9700" y="3524250"/>
            <a:ext cx="479425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8202" name="Text Box 10">
            <a:extLst>
              <a:ext uri="{FF2B5EF4-FFF2-40B4-BE49-F238E27FC236}">
                <a16:creationId xmlns:a16="http://schemas.microsoft.com/office/drawing/2014/main" id="{1FC9FF10-E088-2F91-9A28-C75A86BD5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0" y="3832225"/>
            <a:ext cx="282575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8203" name="Text Box 11">
            <a:extLst>
              <a:ext uri="{FF2B5EF4-FFF2-40B4-BE49-F238E27FC236}">
                <a16:creationId xmlns:a16="http://schemas.microsoft.com/office/drawing/2014/main" id="{FC60108B-006B-5CAD-1C57-E513F6ACB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600" y="4306888"/>
            <a:ext cx="45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OK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>
            <a:extLst>
              <a:ext uri="{FF2B5EF4-FFF2-40B4-BE49-F238E27FC236}">
                <a16:creationId xmlns:a16="http://schemas.microsoft.com/office/drawing/2014/main" id="{73E4C8D9-F203-3128-0BF1-3B4B6C2925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Generating Descriptive Statistics</a:t>
            </a:r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55ABB285-7841-B3E8-A7DE-3448276D1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80" r="82864" b="8479"/>
          <a:stretch>
            <a:fillRect/>
          </a:stretch>
        </p:blipFill>
        <p:spPr bwMode="auto">
          <a:xfrm>
            <a:off x="227013" y="2470150"/>
            <a:ext cx="2089150" cy="41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63E68808-432C-2A3C-9808-630D424E7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1" t="33430" r="36679" b="32976"/>
          <a:stretch>
            <a:fillRect/>
          </a:stretch>
        </p:blipFill>
        <p:spPr bwMode="auto">
          <a:xfrm>
            <a:off x="5289550" y="1220788"/>
            <a:ext cx="3248025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>
            <a:extLst>
              <a:ext uri="{FF2B5EF4-FFF2-40B4-BE49-F238E27FC236}">
                <a16:creationId xmlns:a16="http://schemas.microsoft.com/office/drawing/2014/main" id="{6F3AF2CF-3FF9-E3B5-EB81-27042D710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78" b="85857"/>
          <a:stretch>
            <a:fillRect/>
          </a:stretch>
        </p:blipFill>
        <p:spPr bwMode="auto">
          <a:xfrm>
            <a:off x="157163" y="857250"/>
            <a:ext cx="4294187" cy="137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6" name="Text Box 6">
            <a:extLst>
              <a:ext uri="{FF2B5EF4-FFF2-40B4-BE49-F238E27FC236}">
                <a16:creationId xmlns:a16="http://schemas.microsoft.com/office/drawing/2014/main" id="{608A976F-974F-D66B-6315-D3B36ABB0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8" y="869950"/>
            <a:ext cx="4506912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Stat&gt;Basic Statistics&gt;Display Descriptive Statistics</a:t>
            </a:r>
          </a:p>
        </p:txBody>
      </p:sp>
      <p:sp>
        <p:nvSpPr>
          <p:cNvPr id="10247" name="AutoShape 7">
            <a:extLst>
              <a:ext uri="{FF2B5EF4-FFF2-40B4-BE49-F238E27FC236}">
                <a16:creationId xmlns:a16="http://schemas.microsoft.com/office/drawing/2014/main" id="{2D7650FC-96A9-61A1-1433-71E597BACD5F}"/>
              </a:ext>
            </a:extLst>
          </p:cNvPr>
          <p:cNvSpPr>
            <a:spLocks noChangeArrowheads="1"/>
          </p:cNvSpPr>
          <p:nvPr/>
        </p:nvSpPr>
        <p:spPr bwMode="auto">
          <a:xfrm rot="-4058160">
            <a:off x="4582319" y="1210469"/>
            <a:ext cx="484188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48" name="Text Box 8">
            <a:extLst>
              <a:ext uri="{FF2B5EF4-FFF2-40B4-BE49-F238E27FC236}">
                <a16:creationId xmlns:a16="http://schemas.microsoft.com/office/drawing/2014/main" id="{F0F64211-8A33-7E5D-0B04-AD9650DB1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1681163"/>
            <a:ext cx="411163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C1</a:t>
            </a:r>
          </a:p>
        </p:txBody>
      </p:sp>
      <p:sp>
        <p:nvSpPr>
          <p:cNvPr id="10249" name="Text Box 9">
            <a:extLst>
              <a:ext uri="{FF2B5EF4-FFF2-40B4-BE49-F238E27FC236}">
                <a16:creationId xmlns:a16="http://schemas.microsoft.com/office/drawing/2014/main" id="{835CAEE5-C482-793B-A383-0728BDAB2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5" y="3971925"/>
            <a:ext cx="45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OK</a:t>
            </a:r>
          </a:p>
        </p:txBody>
      </p:sp>
      <p:pic>
        <p:nvPicPr>
          <p:cNvPr id="10250" name="Picture 10">
            <a:extLst>
              <a:ext uri="{FF2B5EF4-FFF2-40B4-BE49-F238E27FC236}">
                <a16:creationId xmlns:a16="http://schemas.microsoft.com/office/drawing/2014/main" id="{1FF0F041-B010-ACB1-3353-EDC560452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1" r="20338" b="58267"/>
          <a:stretch>
            <a:fillRect/>
          </a:stretch>
        </p:blipFill>
        <p:spPr bwMode="auto">
          <a:xfrm>
            <a:off x="2716213" y="4581525"/>
            <a:ext cx="6219825" cy="19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1" name="AutoShape 11">
            <a:extLst>
              <a:ext uri="{FF2B5EF4-FFF2-40B4-BE49-F238E27FC236}">
                <a16:creationId xmlns:a16="http://schemas.microsoft.com/office/drawing/2014/main" id="{0A635035-83DE-0BA5-D864-AD94D1AA7941}"/>
              </a:ext>
            </a:extLst>
          </p:cNvPr>
          <p:cNvSpPr>
            <a:spLocks noChangeArrowheads="1"/>
          </p:cNvSpPr>
          <p:nvPr/>
        </p:nvSpPr>
        <p:spPr bwMode="auto">
          <a:xfrm rot="-4058160">
            <a:off x="2124869" y="4040982"/>
            <a:ext cx="484187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52" name="AutoShape 12">
            <a:extLst>
              <a:ext uri="{FF2B5EF4-FFF2-40B4-BE49-F238E27FC236}">
                <a16:creationId xmlns:a16="http://schemas.microsoft.com/office/drawing/2014/main" id="{207FC48D-FFCC-5FF9-7B5C-41A7547ED57D}"/>
              </a:ext>
            </a:extLst>
          </p:cNvPr>
          <p:cNvSpPr>
            <a:spLocks noChangeArrowheads="1"/>
          </p:cNvSpPr>
          <p:nvPr/>
        </p:nvSpPr>
        <p:spPr bwMode="auto">
          <a:xfrm rot="1573991">
            <a:off x="6727825" y="4359275"/>
            <a:ext cx="484188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53" name="Text Box 13">
            <a:extLst>
              <a:ext uri="{FF2B5EF4-FFF2-40B4-BE49-F238E27FC236}">
                <a16:creationId xmlns:a16="http://schemas.microsoft.com/office/drawing/2014/main" id="{442BF2C7-D697-09C0-F38C-7536313B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975" y="6188075"/>
            <a:ext cx="3148013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Results Appear in Session Window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>
            <a:extLst>
              <a:ext uri="{FF2B5EF4-FFF2-40B4-BE49-F238E27FC236}">
                <a16:creationId xmlns:a16="http://schemas.microsoft.com/office/drawing/2014/main" id="{8CEEC8A9-14A4-84F0-62FA-141B8DF2AE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Central Tendency</a:t>
            </a:r>
          </a:p>
        </p:txBody>
      </p:sp>
      <p:graphicFrame>
        <p:nvGraphicFramePr>
          <p:cNvPr id="12291" name="Object 3">
            <a:extLst>
              <a:ext uri="{FF2B5EF4-FFF2-40B4-BE49-F238E27FC236}">
                <a16:creationId xmlns:a16="http://schemas.microsoft.com/office/drawing/2014/main" id="{5CA2F808-2BFA-A517-E0CD-4B1E88340CEF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52400" y="1066800"/>
          <a:ext cx="8839200" cy="340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414467" imgH="3237042" progId="Word.Document.8">
                  <p:embed/>
                </p:oleObj>
              </mc:Choice>
              <mc:Fallback>
                <p:oleObj name="Document" r:id="rId3" imgW="8414467" imgH="3237042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066800"/>
                        <a:ext cx="8839200" cy="340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>
            <a:extLst>
              <a:ext uri="{FF2B5EF4-FFF2-40B4-BE49-F238E27FC236}">
                <a16:creationId xmlns:a16="http://schemas.microsoft.com/office/drawing/2014/main" id="{2F2D2E57-EA6E-D6CC-07AE-F08E88B580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Variability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18C2EDDA-C04A-9D3C-F85F-612614A6DC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063" y="1084263"/>
            <a:ext cx="790575" cy="15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D7201E03-9C83-4A1C-877D-6011A88ED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1084263"/>
            <a:ext cx="9525" cy="15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75F7E2B6-F950-4AA6-49CD-1A83000F3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638" y="1084263"/>
            <a:ext cx="793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01FBBA1D-A04E-74D0-27B4-128800E26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100" y="1084263"/>
            <a:ext cx="4691063" cy="15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A47EDC11-9589-8107-C847-3945B746F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100" y="1084263"/>
            <a:ext cx="9525" cy="15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4" name="Rectangle 8">
            <a:extLst>
              <a:ext uri="{FF2B5EF4-FFF2-40B4-BE49-F238E27FC236}">
                <a16:creationId xmlns:a16="http://schemas.microsoft.com/office/drawing/2014/main" id="{850754A7-6523-50B7-42C5-9E118AB42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5163" y="1084263"/>
            <a:ext cx="793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5" name="Rectangle 9">
            <a:extLst>
              <a:ext uri="{FF2B5EF4-FFF2-40B4-BE49-F238E27FC236}">
                <a16:creationId xmlns:a16="http://schemas.microsoft.com/office/drawing/2014/main" id="{6D8E967E-6B9C-FC0D-F62F-E2F73B298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625" y="1084263"/>
            <a:ext cx="2146300" cy="15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6" name="Rectangle 10">
            <a:extLst>
              <a:ext uri="{FF2B5EF4-FFF2-40B4-BE49-F238E27FC236}">
                <a16:creationId xmlns:a16="http://schemas.microsoft.com/office/drawing/2014/main" id="{61EF0174-312F-01B9-E19B-F23946258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5275" y="1263650"/>
            <a:ext cx="4763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7" name="Rectangle 11">
            <a:extLst>
              <a:ext uri="{FF2B5EF4-FFF2-40B4-BE49-F238E27FC236}">
                <a16:creationId xmlns:a16="http://schemas.microsoft.com/office/drawing/2014/main" id="{B67F154B-3255-AEAE-304D-A712CB072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5275" y="1589088"/>
            <a:ext cx="4763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8" name="Rectangle 12">
            <a:extLst>
              <a:ext uri="{FF2B5EF4-FFF2-40B4-BE49-F238E27FC236}">
                <a16:creationId xmlns:a16="http://schemas.microsoft.com/office/drawing/2014/main" id="{C45F89C4-8413-BCAF-AE54-ECF785324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950" y="29638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9" name="Rectangle 13">
            <a:extLst>
              <a:ext uri="{FF2B5EF4-FFF2-40B4-BE49-F238E27FC236}">
                <a16:creationId xmlns:a16="http://schemas.microsoft.com/office/drawing/2014/main" id="{022815E4-4071-875B-4E53-28F35D410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950" y="29638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50" name="Rectangle 14">
            <a:extLst>
              <a:ext uri="{FF2B5EF4-FFF2-40B4-BE49-F238E27FC236}">
                <a16:creationId xmlns:a16="http://schemas.microsoft.com/office/drawing/2014/main" id="{81E0A711-230A-5ACF-6422-2497C6095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29638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4351" name="Object 15">
            <a:extLst>
              <a:ext uri="{FF2B5EF4-FFF2-40B4-BE49-F238E27FC236}">
                <a16:creationId xmlns:a16="http://schemas.microsoft.com/office/drawing/2014/main" id="{B7F09162-82D3-DA13-35CF-27753D479B23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52400" y="1600200"/>
          <a:ext cx="8915400" cy="321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414467" imgH="2206369" progId="Word.Document.8">
                  <p:embed/>
                </p:oleObj>
              </mc:Choice>
              <mc:Fallback>
                <p:oleObj name="Document" r:id="rId3" imgW="8414467" imgH="2206369" progId="Word.Documen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600200"/>
                        <a:ext cx="8915400" cy="321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2" name="Line 16">
            <a:extLst>
              <a:ext uri="{FF2B5EF4-FFF2-40B4-BE49-F238E27FC236}">
                <a16:creationId xmlns:a16="http://schemas.microsoft.com/office/drawing/2014/main" id="{4CDCDA30-E5F0-658A-03FF-D9C1C0D975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400" y="182880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EFBA8124-5603-BE22-F481-9BB55C72A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904875"/>
            <a:ext cx="345757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6867" name="Rectangle 3">
            <a:extLst>
              <a:ext uri="{FF2B5EF4-FFF2-40B4-BE49-F238E27FC236}">
                <a16:creationId xmlns:a16="http://schemas.microsoft.com/office/drawing/2014/main" id="{2547ADBE-3F95-F105-AA25-40F11718EB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Generating Histogram of Data</a:t>
            </a: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0EA6C5D7-E603-2329-F35E-4ED9D2343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78" b="85857"/>
          <a:stretch>
            <a:fillRect/>
          </a:stretch>
        </p:blipFill>
        <p:spPr bwMode="auto">
          <a:xfrm>
            <a:off x="157163" y="857250"/>
            <a:ext cx="4294187" cy="137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9" name="Text Box 5">
            <a:extLst>
              <a:ext uri="{FF2B5EF4-FFF2-40B4-BE49-F238E27FC236}">
                <a16:creationId xmlns:a16="http://schemas.microsoft.com/office/drawing/2014/main" id="{DCACD23E-C0E9-907B-4819-3057D40FD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8" y="869950"/>
            <a:ext cx="1687512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Graph&gt;Histogram</a:t>
            </a:r>
          </a:p>
        </p:txBody>
      </p:sp>
      <p:sp>
        <p:nvSpPr>
          <p:cNvPr id="16390" name="AutoShape 6">
            <a:extLst>
              <a:ext uri="{FF2B5EF4-FFF2-40B4-BE49-F238E27FC236}">
                <a16:creationId xmlns:a16="http://schemas.microsoft.com/office/drawing/2014/main" id="{A4642F04-049D-D863-B142-23FD692E3653}"/>
              </a:ext>
            </a:extLst>
          </p:cNvPr>
          <p:cNvSpPr>
            <a:spLocks noChangeArrowheads="1"/>
          </p:cNvSpPr>
          <p:nvPr/>
        </p:nvSpPr>
        <p:spPr bwMode="auto">
          <a:xfrm rot="-4058160">
            <a:off x="4582319" y="1210469"/>
            <a:ext cx="484188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2912314E-2B41-485B-C1B7-3DFAEB69A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7900" y="1493838"/>
            <a:ext cx="411163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C1</a:t>
            </a:r>
          </a:p>
        </p:txBody>
      </p:sp>
      <p:sp>
        <p:nvSpPr>
          <p:cNvPr id="16392" name="Text Box 8">
            <a:extLst>
              <a:ext uri="{FF2B5EF4-FFF2-40B4-BE49-F238E27FC236}">
                <a16:creationId xmlns:a16="http://schemas.microsoft.com/office/drawing/2014/main" id="{25F49158-760C-CB23-E152-A9A6A1A64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0263" y="3068638"/>
            <a:ext cx="45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OK</a:t>
            </a:r>
          </a:p>
        </p:txBody>
      </p:sp>
      <p:sp>
        <p:nvSpPr>
          <p:cNvPr id="16393" name="Text Box 9">
            <a:extLst>
              <a:ext uri="{FF2B5EF4-FFF2-40B4-BE49-F238E27FC236}">
                <a16:creationId xmlns:a16="http://schemas.microsoft.com/office/drawing/2014/main" id="{43EDF56D-08C2-F1AA-4227-B5C2D7A1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0863" y="5505450"/>
            <a:ext cx="299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Results Appear in Graph Window</a:t>
            </a:r>
          </a:p>
        </p:txBody>
      </p:sp>
      <p:pic>
        <p:nvPicPr>
          <p:cNvPr id="16394" name="Picture 10">
            <a:extLst>
              <a:ext uri="{FF2B5EF4-FFF2-40B4-BE49-F238E27FC236}">
                <a16:creationId xmlns:a16="http://schemas.microsoft.com/office/drawing/2014/main" id="{070F07E0-69ED-3591-271E-3401899C4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136900"/>
            <a:ext cx="492442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5" name="AutoShape 11">
            <a:extLst>
              <a:ext uri="{FF2B5EF4-FFF2-40B4-BE49-F238E27FC236}">
                <a16:creationId xmlns:a16="http://schemas.microsoft.com/office/drawing/2014/main" id="{436A4CAC-57BC-DC09-8EAB-2071D7FE4C99}"/>
              </a:ext>
            </a:extLst>
          </p:cNvPr>
          <p:cNvSpPr>
            <a:spLocks noChangeArrowheads="1"/>
          </p:cNvSpPr>
          <p:nvPr/>
        </p:nvSpPr>
        <p:spPr bwMode="auto">
          <a:xfrm rot="3408957">
            <a:off x="5230019" y="3586957"/>
            <a:ext cx="484187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6" name="Text Box 12">
            <a:extLst>
              <a:ext uri="{FF2B5EF4-FFF2-40B4-BE49-F238E27FC236}">
                <a16:creationId xmlns:a16="http://schemas.microsoft.com/office/drawing/2014/main" id="{B46981A0-520B-0E8E-F958-4C9404721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075" y="5710238"/>
            <a:ext cx="45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OK</a:t>
            </a:r>
          </a:p>
        </p:txBody>
      </p:sp>
      <p:sp>
        <p:nvSpPr>
          <p:cNvPr id="16397" name="Text Box 13">
            <a:extLst>
              <a:ext uri="{FF2B5EF4-FFF2-40B4-BE49-F238E27FC236}">
                <a16:creationId xmlns:a16="http://schemas.microsoft.com/office/drawing/2014/main" id="{B647642C-C848-07C4-D206-6FD482219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6288" y="3575050"/>
            <a:ext cx="411162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C1</a:t>
            </a:r>
          </a:p>
        </p:txBody>
      </p:sp>
      <p:sp>
        <p:nvSpPr>
          <p:cNvPr id="16398" name="AutoShape 14">
            <a:extLst>
              <a:ext uri="{FF2B5EF4-FFF2-40B4-BE49-F238E27FC236}">
                <a16:creationId xmlns:a16="http://schemas.microsoft.com/office/drawing/2014/main" id="{5AF89C5F-1A15-5EA1-D016-67472D5CB70F}"/>
              </a:ext>
            </a:extLst>
          </p:cNvPr>
          <p:cNvSpPr>
            <a:spLocks noChangeArrowheads="1"/>
          </p:cNvSpPr>
          <p:nvPr/>
        </p:nvSpPr>
        <p:spPr bwMode="auto">
          <a:xfrm rot="-2837798">
            <a:off x="7035006" y="5753894"/>
            <a:ext cx="484188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>
            <a:extLst>
              <a:ext uri="{FF2B5EF4-FFF2-40B4-BE49-F238E27FC236}">
                <a16:creationId xmlns:a16="http://schemas.microsoft.com/office/drawing/2014/main" id="{7169A768-80E1-7E1C-3DE0-64C7ABFA4C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Generate Histogram of Data</a:t>
            </a:r>
          </a:p>
        </p:txBody>
      </p:sp>
      <p:pic>
        <p:nvPicPr>
          <p:cNvPr id="18435" name="Picture 3">
            <a:extLst>
              <a:ext uri="{FF2B5EF4-FFF2-40B4-BE49-F238E27FC236}">
                <a16:creationId xmlns:a16="http://schemas.microsoft.com/office/drawing/2014/main" id="{FE63E748-A84D-7A0B-F452-864A707C3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3" y="1276350"/>
            <a:ext cx="7313612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Text Box 4">
            <a:extLst>
              <a:ext uri="{FF2B5EF4-FFF2-40B4-BE49-F238E27FC236}">
                <a16:creationId xmlns:a16="http://schemas.microsoft.com/office/drawing/2014/main" id="{6104AC7C-E239-09CE-FC23-AABC764C1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835025"/>
            <a:ext cx="2990850" cy="3048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800080"/>
                </a:solidFill>
                <a:latin typeface="Arial" panose="020B0604020202020204" pitchFamily="34" charset="0"/>
              </a:rPr>
              <a:t>Results Appear in Graph Window</a:t>
            </a:r>
          </a:p>
        </p:txBody>
      </p:sp>
      <p:sp>
        <p:nvSpPr>
          <p:cNvPr id="18437" name="AutoShape 5">
            <a:extLst>
              <a:ext uri="{FF2B5EF4-FFF2-40B4-BE49-F238E27FC236}">
                <a16:creationId xmlns:a16="http://schemas.microsoft.com/office/drawing/2014/main" id="{739D8392-8302-A60E-DC9B-4F672D242989}"/>
              </a:ext>
            </a:extLst>
          </p:cNvPr>
          <p:cNvSpPr>
            <a:spLocks noChangeArrowheads="1"/>
          </p:cNvSpPr>
          <p:nvPr/>
        </p:nvSpPr>
        <p:spPr bwMode="auto">
          <a:xfrm rot="-2837798">
            <a:off x="875506" y="1116807"/>
            <a:ext cx="484187" cy="1079500"/>
          </a:xfrm>
          <a:prstGeom prst="downArrow">
            <a:avLst>
              <a:gd name="adj1" fmla="val 50000"/>
              <a:gd name="adj2" fmla="val 557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>
            <a:extLst>
              <a:ext uri="{FF2B5EF4-FFF2-40B4-BE49-F238E27FC236}">
                <a16:creationId xmlns:a16="http://schemas.microsoft.com/office/drawing/2014/main" id="{C53D164C-1DFE-9528-168B-F61D753767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Basic Minitab Skills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BB7B905-9CC6-7257-6874-787822716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75000"/>
              </a:spcAft>
            </a:pPr>
            <a:r>
              <a:rPr lang="en-US" altLang="en-US"/>
              <a:t>Navigating Minitab, the basic elements (worksheet, session window, commands, project manager, help)</a:t>
            </a:r>
          </a:p>
          <a:p>
            <a:pPr eaLnBrk="1" hangingPunct="1">
              <a:spcAft>
                <a:spcPct val="75000"/>
              </a:spcAft>
            </a:pPr>
            <a:r>
              <a:rPr lang="en-US" altLang="en-US"/>
              <a:t>Entering data (include entering data directly in Minitab and copying/pasting data from an external file like Excel, &amp; the three types of data)</a:t>
            </a:r>
          </a:p>
          <a:p>
            <a:pPr eaLnBrk="1" hangingPunct="1">
              <a:spcAft>
                <a:spcPct val="75000"/>
              </a:spcAft>
            </a:pPr>
            <a:r>
              <a:rPr lang="en-US" altLang="en-US"/>
              <a:t>Doing Basic Statistics</a:t>
            </a:r>
          </a:p>
          <a:p>
            <a:pPr eaLnBrk="1" hangingPunct="1">
              <a:spcAft>
                <a:spcPct val="75000"/>
              </a:spcAft>
            </a:pPr>
            <a:r>
              <a:rPr lang="en-US" altLang="en-US"/>
              <a:t>Creating a graph of the data (e.g. Histogram)</a:t>
            </a:r>
          </a:p>
          <a:p>
            <a:pPr eaLnBrk="1" hangingPunct="1">
              <a:spcAft>
                <a:spcPct val="75000"/>
              </a:spcAft>
            </a:pPr>
            <a:r>
              <a:rPr lang="en-US" altLang="en-US"/>
              <a:t>Doing a statistical analysis (e.g. a Pareto)</a:t>
            </a:r>
          </a:p>
          <a:p>
            <a:pPr eaLnBrk="1" hangingPunct="1">
              <a:spcAft>
                <a:spcPct val="75000"/>
              </a:spcAft>
            </a:pPr>
            <a:r>
              <a:rPr lang="en-US" altLang="en-US"/>
              <a:t>Manipulating data (e.g. just sorting the data)</a:t>
            </a:r>
          </a:p>
          <a:p>
            <a:pPr eaLnBrk="1" hangingPunct="1">
              <a:spcAft>
                <a:spcPct val="75000"/>
              </a:spcAft>
            </a:pPr>
            <a:endParaRPr lang="en-US" altLang="en-US"/>
          </a:p>
        </p:txBody>
      </p:sp>
      <p:sp>
        <p:nvSpPr>
          <p:cNvPr id="20484" name="Text Box 4">
            <a:extLst>
              <a:ext uri="{FF2B5EF4-FFF2-40B4-BE49-F238E27FC236}">
                <a16:creationId xmlns:a16="http://schemas.microsoft.com/office/drawing/2014/main" id="{716465BA-09DB-3C13-E2D5-603598E16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975" y="5818188"/>
            <a:ext cx="6991350" cy="366712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800080"/>
                </a:solidFill>
                <a:latin typeface="Arial" panose="020B0604020202020204" pitchFamily="34" charset="0"/>
              </a:rPr>
              <a:t>Useful to Remember: Ctrl-E Brings the Last Dialog Box Back!!!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7983</TotalTime>
  <Words>932</Words>
  <Application>Microsoft Office PowerPoint</Application>
  <PresentationFormat>On-screen Show (4:3)</PresentationFormat>
  <Paragraphs>147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Copperplate Gothic Bold</vt:lpstr>
      <vt:lpstr>Symbol</vt:lpstr>
      <vt:lpstr>Times New Roman</vt:lpstr>
      <vt:lpstr>JPMorgan</vt:lpstr>
      <vt:lpstr>Document</vt:lpstr>
      <vt:lpstr>PowerPoint Presentation</vt:lpstr>
      <vt:lpstr>Minitab Tour</vt:lpstr>
      <vt:lpstr>Minitab Tour</vt:lpstr>
      <vt:lpstr>Generating Descriptive Statistics</vt:lpstr>
      <vt:lpstr>Central Tendency</vt:lpstr>
      <vt:lpstr>Variability</vt:lpstr>
      <vt:lpstr>Generating Histogram of Data</vt:lpstr>
      <vt:lpstr>Generate Histogram of Data</vt:lpstr>
      <vt:lpstr>Basic Minitab Skills</vt:lpstr>
      <vt:lpstr>General Approach</vt:lpstr>
      <vt:lpstr>Business Question to Stat Question</vt:lpstr>
      <vt:lpstr>Business to Statistical Question</vt:lpstr>
      <vt:lpstr>PowerPoint Presentation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172</cp:revision>
  <cp:lastPrinted>1998-11-12T16:48:12Z</cp:lastPrinted>
  <dcterms:created xsi:type="dcterms:W3CDTF">1998-10-26T20:45:45Z</dcterms:created>
  <dcterms:modified xsi:type="dcterms:W3CDTF">2025-02-11T12:49:52Z</dcterms:modified>
</cp:coreProperties>
</file>